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349" r:id="rId1"/>
  </p:sldMasterIdLst>
  <p:notesMasterIdLst>
    <p:notesMasterId r:id="rId15"/>
  </p:notesMasterIdLst>
  <p:sldIdLst>
    <p:sldId id="311" r:id="rId2"/>
    <p:sldId id="321" r:id="rId3"/>
    <p:sldId id="333" r:id="rId4"/>
    <p:sldId id="334" r:id="rId5"/>
    <p:sldId id="323" r:id="rId6"/>
    <p:sldId id="317" r:id="rId7"/>
    <p:sldId id="318" r:id="rId8"/>
    <p:sldId id="324" r:id="rId9"/>
    <p:sldId id="331" r:id="rId10"/>
    <p:sldId id="336" r:id="rId11"/>
    <p:sldId id="329" r:id="rId12"/>
    <p:sldId id="327" r:id="rId13"/>
    <p:sldId id="328" r:id="rId14"/>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3" autoAdjust="0"/>
  </p:normalViewPr>
  <p:slideViewPr>
    <p:cSldViewPr>
      <p:cViewPr varScale="1">
        <p:scale>
          <a:sx n="67" d="100"/>
          <a:sy n="67" d="100"/>
        </p:scale>
        <p:origin x="1906"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5912" tIns="47955" rIns="95912" bIns="47955" rtlCol="0"/>
          <a:lstStyle>
            <a:lvl1pPr algn="l">
              <a:defRPr sz="13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5912" tIns="47955" rIns="95912" bIns="47955" rtlCol="0"/>
          <a:lstStyle>
            <a:lvl1pPr algn="r">
              <a:defRPr sz="1300"/>
            </a:lvl1pPr>
          </a:lstStyle>
          <a:p>
            <a:pPr>
              <a:defRPr/>
            </a:pPr>
            <a:fld id="{252DE5D3-1DC7-40DE-9AC4-8ECA7A5455EE}" type="datetimeFigureOut">
              <a:rPr lang="fr-FR"/>
              <a:pPr>
                <a:defRPr/>
              </a:pPr>
              <a:t>18/11/2023</a:t>
            </a:fld>
            <a:endParaRPr lang="fr-FR"/>
          </a:p>
        </p:txBody>
      </p:sp>
      <p:sp>
        <p:nvSpPr>
          <p:cNvPr id="4" name="Espace réservé de l'image des diapositives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5912" tIns="47955" rIns="95912" bIns="47955"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5912" tIns="47955" rIns="95912" bIns="47955"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5912" tIns="47955" rIns="95912" bIns="47955"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5912" tIns="47955" rIns="95912" bIns="47955" rtlCol="0" anchor="b"/>
          <a:lstStyle>
            <a:lvl1pPr algn="r">
              <a:defRPr sz="1300"/>
            </a:lvl1pPr>
          </a:lstStyle>
          <a:p>
            <a:pPr>
              <a:defRPr/>
            </a:pPr>
            <a:fld id="{830F82E5-E36A-4246-AD65-F5591C242A0D}"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cs typeface="Arial" pitchFamily="34" charset="0"/>
            </a:endParaRPr>
          </a:p>
        </p:txBody>
      </p:sp>
      <p:sp>
        <p:nvSpPr>
          <p:cNvPr id="24580"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5912" tIns="47955" rIns="95912" bIns="47955" anchor="b"/>
          <a:lstStyle/>
          <a:p>
            <a:pPr algn="r"/>
            <a:fld id="{95FD15C9-8D9A-450A-94A7-55F773C608F6}" type="slidenum">
              <a:rPr lang="fr-FR" sz="1300"/>
              <a:pPr algn="r"/>
              <a:t>1</a:t>
            </a:fld>
            <a:endParaRPr lang="fr-FR" sz="1300" dirty="0"/>
          </a:p>
        </p:txBody>
      </p:sp>
      <p:sp>
        <p:nvSpPr>
          <p:cNvPr id="24581" name="Espace réservé de la date 4"/>
          <p:cNvSpPr txBox="1">
            <a:spLocks noGrp="1"/>
          </p:cNvSpPr>
          <p:nvPr/>
        </p:nvSpPr>
        <p:spPr bwMode="auto">
          <a:xfrm>
            <a:off x="4021138" y="0"/>
            <a:ext cx="3076575" cy="511175"/>
          </a:xfrm>
          <a:prstGeom prst="rect">
            <a:avLst/>
          </a:prstGeom>
          <a:noFill/>
          <a:ln w="9525">
            <a:noFill/>
            <a:miter lim="800000"/>
            <a:headEnd/>
            <a:tailEnd/>
          </a:ln>
        </p:spPr>
        <p:txBody>
          <a:bodyPr lIns="95912" tIns="47955" rIns="95912" bIns="47955"/>
          <a:lstStyle/>
          <a:p>
            <a:pPr algn="r"/>
            <a:r>
              <a:rPr lang="fr-FR" sz="1300" dirty="0"/>
              <a:t>10/11/2011</a:t>
            </a:r>
          </a:p>
        </p:txBody>
      </p:sp>
      <p:sp>
        <p:nvSpPr>
          <p:cNvPr id="24582" name="Espace réservé du pied de page 5"/>
          <p:cNvSpPr txBox="1">
            <a:spLocks noGrp="1"/>
          </p:cNvSpPr>
          <p:nvPr/>
        </p:nvSpPr>
        <p:spPr bwMode="auto">
          <a:xfrm>
            <a:off x="0" y="9721850"/>
            <a:ext cx="3076575" cy="511175"/>
          </a:xfrm>
          <a:prstGeom prst="rect">
            <a:avLst/>
          </a:prstGeom>
          <a:noFill/>
          <a:ln w="9525">
            <a:noFill/>
            <a:miter lim="800000"/>
            <a:headEnd/>
            <a:tailEnd/>
          </a:ln>
        </p:spPr>
        <p:txBody>
          <a:bodyPr lIns="95912" tIns="47955" rIns="95912" bIns="47955" anchor="b"/>
          <a:lstStyle/>
          <a:p>
            <a:endParaRPr lang="fr-FR"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cs typeface="Arial" pitchFamily="34" charset="0"/>
            </a:endParaRPr>
          </a:p>
        </p:txBody>
      </p:sp>
      <p:sp>
        <p:nvSpPr>
          <p:cNvPr id="24580"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5912" tIns="47955" rIns="95912" bIns="47955" anchor="b"/>
          <a:lstStyle/>
          <a:p>
            <a:pPr algn="r"/>
            <a:fld id="{95FD15C9-8D9A-450A-94A7-55F773C608F6}" type="slidenum">
              <a:rPr lang="fr-FR" sz="1300"/>
              <a:pPr algn="r"/>
              <a:t>2</a:t>
            </a:fld>
            <a:endParaRPr lang="fr-FR" sz="1300" dirty="0"/>
          </a:p>
        </p:txBody>
      </p:sp>
      <p:sp>
        <p:nvSpPr>
          <p:cNvPr id="24581" name="Espace réservé de la date 4"/>
          <p:cNvSpPr txBox="1">
            <a:spLocks noGrp="1"/>
          </p:cNvSpPr>
          <p:nvPr/>
        </p:nvSpPr>
        <p:spPr bwMode="auto">
          <a:xfrm>
            <a:off x="4021138" y="0"/>
            <a:ext cx="3076575" cy="511175"/>
          </a:xfrm>
          <a:prstGeom prst="rect">
            <a:avLst/>
          </a:prstGeom>
          <a:noFill/>
          <a:ln w="9525">
            <a:noFill/>
            <a:miter lim="800000"/>
            <a:headEnd/>
            <a:tailEnd/>
          </a:ln>
        </p:spPr>
        <p:txBody>
          <a:bodyPr lIns="95912" tIns="47955" rIns="95912" bIns="47955"/>
          <a:lstStyle/>
          <a:p>
            <a:pPr algn="r"/>
            <a:r>
              <a:rPr lang="fr-FR" sz="1300" dirty="0"/>
              <a:t>10/11/2011</a:t>
            </a:r>
          </a:p>
        </p:txBody>
      </p:sp>
      <p:sp>
        <p:nvSpPr>
          <p:cNvPr id="24582" name="Espace réservé du pied de page 5"/>
          <p:cNvSpPr txBox="1">
            <a:spLocks noGrp="1"/>
          </p:cNvSpPr>
          <p:nvPr/>
        </p:nvSpPr>
        <p:spPr bwMode="auto">
          <a:xfrm>
            <a:off x="0" y="9721850"/>
            <a:ext cx="3076575" cy="511175"/>
          </a:xfrm>
          <a:prstGeom prst="rect">
            <a:avLst/>
          </a:prstGeom>
          <a:noFill/>
          <a:ln w="9525">
            <a:noFill/>
            <a:miter lim="800000"/>
            <a:headEnd/>
            <a:tailEnd/>
          </a:ln>
        </p:spPr>
        <p:txBody>
          <a:bodyPr lIns="95912" tIns="47955" rIns="95912" bIns="47955" anchor="b"/>
          <a:lstStyle/>
          <a:p>
            <a:endParaRPr lang="fr-FR"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a:t>Cliquez pour modifier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p>
            <a:pPr>
              <a:defRPr/>
            </a:pPr>
            <a:endParaRPr lang="fr-FR"/>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C48939F5-FF80-4243-8A17-4A3C21ECBAFA}" type="slidenum">
              <a:rPr lang="fr-FR" smtClean="0"/>
              <a:pPr>
                <a:defRPr/>
              </a:pPr>
              <a:t>‹N°›</a:t>
            </a:fld>
            <a:endParaRPr lang="fr-FR"/>
          </a:p>
        </p:txBody>
      </p:sp>
      <p:sp>
        <p:nvSpPr>
          <p:cNvPr id="12" name="Espace réservé du pied de page 11"/>
          <p:cNvSpPr>
            <a:spLocks noGrp="1"/>
          </p:cNvSpPr>
          <p:nvPr>
            <p:ph type="ftr" sz="quarter" idx="12"/>
          </p:nvPr>
        </p:nvSpPr>
        <p:spPr>
          <a:xfrm>
            <a:off x="1600200" y="6509004"/>
            <a:ext cx="3907464" cy="274320"/>
          </a:xfrm>
        </p:spPr>
        <p:txBody>
          <a:bodyPr vert="horz" rtlCol="0"/>
          <a:lstStyle/>
          <a:p>
            <a:pPr>
              <a:defRPr/>
            </a:pPr>
            <a:r>
              <a:rPr lang="fr-FR"/>
              <a:t>Colloque AEIS-2023 23-24 novembre 2023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a:t>Colloque AEIS-2023 23-24 novembre 2023</a:t>
            </a:r>
          </a:p>
        </p:txBody>
      </p:sp>
      <p:sp>
        <p:nvSpPr>
          <p:cNvPr id="6" name="Espace réservé du numéro de diapositive 5"/>
          <p:cNvSpPr>
            <a:spLocks noGrp="1"/>
          </p:cNvSpPr>
          <p:nvPr>
            <p:ph type="sldNum" sz="quarter" idx="12"/>
          </p:nvPr>
        </p:nvSpPr>
        <p:spPr/>
        <p:txBody>
          <a:bodyPr/>
          <a:lstStyle/>
          <a:p>
            <a:pPr>
              <a:defRPr/>
            </a:pPr>
            <a:fld id="{B14F7D8B-1F90-4914-9400-B37E61721CED}"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a:t>Colloque AEIS-2023 23-24 novembre 2023</a:t>
            </a:r>
          </a:p>
        </p:txBody>
      </p:sp>
      <p:sp>
        <p:nvSpPr>
          <p:cNvPr id="6" name="Espace réservé du numéro de diapositive 5"/>
          <p:cNvSpPr>
            <a:spLocks noGrp="1"/>
          </p:cNvSpPr>
          <p:nvPr>
            <p:ph type="sldNum" sz="quarter" idx="12"/>
          </p:nvPr>
        </p:nvSpPr>
        <p:spPr/>
        <p:txBody>
          <a:bodyPr/>
          <a:lstStyle/>
          <a:p>
            <a:pPr>
              <a:defRPr/>
            </a:pPr>
            <a:fld id="{B14F7D8B-1F90-4914-9400-B37E61721CED}"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a:t>Colloque AEIS-2023 23-24 novembre 2023</a:t>
            </a:r>
          </a:p>
        </p:txBody>
      </p:sp>
      <p:sp>
        <p:nvSpPr>
          <p:cNvPr id="6" name="Espace réservé du numéro de diapositive 5"/>
          <p:cNvSpPr>
            <a:spLocks noGrp="1"/>
          </p:cNvSpPr>
          <p:nvPr>
            <p:ph type="sldNum" sz="quarter" idx="12"/>
          </p:nvPr>
        </p:nvSpPr>
        <p:spPr/>
        <p:txBody>
          <a:bodyPr/>
          <a:lstStyle/>
          <a:p>
            <a:pPr>
              <a:defRPr/>
            </a:pPr>
            <a:fld id="{6D1A467C-A1B1-423A-8168-6FD76F498445}"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p>
            <a:pPr>
              <a:defRPr/>
            </a:pPr>
            <a:endParaRPr lang="fr-FR"/>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4C80D5C-61D9-4AEF-BC27-A5A075F31FB0}" type="slidenum">
              <a:rPr lang="fr-FR" smtClean="0"/>
              <a:pPr>
                <a:defRPr/>
              </a:pPr>
              <a:t>‹N°›</a:t>
            </a:fld>
            <a:endParaRPr lang="fr-FR"/>
          </a:p>
        </p:txBody>
      </p:sp>
      <p:sp>
        <p:nvSpPr>
          <p:cNvPr id="10" name="Espace réservé du pied de page 9"/>
          <p:cNvSpPr>
            <a:spLocks noGrp="1"/>
          </p:cNvSpPr>
          <p:nvPr>
            <p:ph type="ftr" sz="quarter" idx="12"/>
          </p:nvPr>
        </p:nvSpPr>
        <p:spPr>
          <a:xfrm>
            <a:off x="1600200" y="6513670"/>
            <a:ext cx="3907464" cy="274320"/>
          </a:xfrm>
        </p:spPr>
        <p:txBody>
          <a:bodyPr vert="horz" rtlCol="0"/>
          <a:lstStyle/>
          <a:p>
            <a:pPr>
              <a:defRPr/>
            </a:pPr>
            <a:r>
              <a:rPr lang="fr-FR"/>
              <a:t>Colloque AEIS-2023 23-24 novembre 2023</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r>
              <a:rPr lang="fr-FR"/>
              <a:t>Colloque AEIS-2023 23-24 novembre 2023</a:t>
            </a:r>
          </a:p>
        </p:txBody>
      </p:sp>
      <p:sp>
        <p:nvSpPr>
          <p:cNvPr id="7" name="Espace réservé du numéro de diapositive 6"/>
          <p:cNvSpPr>
            <a:spLocks noGrp="1"/>
          </p:cNvSpPr>
          <p:nvPr>
            <p:ph type="sldNum" sz="quarter" idx="12"/>
          </p:nvPr>
        </p:nvSpPr>
        <p:spPr>
          <a:xfrm>
            <a:off x="8641080" y="6514568"/>
            <a:ext cx="464288" cy="274320"/>
          </a:xfrm>
        </p:spPr>
        <p:txBody>
          <a:bodyPr/>
          <a:lstStyle/>
          <a:p>
            <a:pPr>
              <a:defRPr/>
            </a:pPr>
            <a:fld id="{CD9D2D58-E793-4915-8D1D-5D8FA0100468}" type="slidenum">
              <a:rPr lang="fr-FR" smtClean="0"/>
              <a:pPr>
                <a:defRPr/>
              </a:pPr>
              <a:t>‹N°›</a:t>
            </a:fld>
            <a:endParaRPr lang="fr-F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r>
              <a:rPr lang="fr-FR"/>
              <a:t>Colloque AEIS-2023 23-24 novembre 2023</a:t>
            </a:r>
          </a:p>
        </p:txBody>
      </p:sp>
      <p:sp>
        <p:nvSpPr>
          <p:cNvPr id="9" name="Espace réservé du numéro de diapositive 8"/>
          <p:cNvSpPr>
            <a:spLocks noGrp="1"/>
          </p:cNvSpPr>
          <p:nvPr>
            <p:ph type="sldNum" sz="quarter" idx="12"/>
          </p:nvPr>
        </p:nvSpPr>
        <p:spPr>
          <a:xfrm>
            <a:off x="8641080" y="6514568"/>
            <a:ext cx="464288" cy="274320"/>
          </a:xfrm>
        </p:spPr>
        <p:txBody>
          <a:bodyPr/>
          <a:lstStyle/>
          <a:p>
            <a:pPr>
              <a:defRPr/>
            </a:pPr>
            <a:fld id="{E7E469F1-59C6-46D4-B7C3-282FF8A9B82F}"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r>
              <a:rPr lang="fr-FR"/>
              <a:t>Colloque AEIS-2023 23-24 novembre 2023</a:t>
            </a:r>
          </a:p>
        </p:txBody>
      </p:sp>
      <p:sp>
        <p:nvSpPr>
          <p:cNvPr id="5" name="Espace réservé du numéro de diapositive 4"/>
          <p:cNvSpPr>
            <a:spLocks noGrp="1"/>
          </p:cNvSpPr>
          <p:nvPr>
            <p:ph type="sldNum" sz="quarter" idx="12"/>
          </p:nvPr>
        </p:nvSpPr>
        <p:spPr/>
        <p:txBody>
          <a:bodyPr/>
          <a:lstStyle/>
          <a:p>
            <a:pPr>
              <a:defRPr/>
            </a:pPr>
            <a:fld id="{6A67B4F2-ECF1-4C84-8C17-F3D4793920D4}" type="slidenum">
              <a:rPr lang="fr-FR" smtClean="0"/>
              <a:pPr>
                <a:defRPr/>
              </a:pPr>
              <a:t>‹N°›</a:t>
            </a:fld>
            <a:endParaRPr lang="fr-F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Colloque AEIS-2023 23-24 novembre 2023</a:t>
            </a:r>
          </a:p>
        </p:txBody>
      </p:sp>
      <p:sp>
        <p:nvSpPr>
          <p:cNvPr id="4" name="Espace réservé du numéro de diapositive 3"/>
          <p:cNvSpPr>
            <a:spLocks noGrp="1"/>
          </p:cNvSpPr>
          <p:nvPr>
            <p:ph type="sldNum" sz="quarter" idx="12"/>
          </p:nvPr>
        </p:nvSpPr>
        <p:spPr/>
        <p:txBody>
          <a:bodyPr/>
          <a:lstStyle/>
          <a:p>
            <a:pPr>
              <a:defRPr/>
            </a:pPr>
            <a:fld id="{9DB7C08B-9399-4140-A2F3-ACC6ACC7A698}"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p>
            <a:pPr>
              <a:defRPr/>
            </a:pPr>
            <a:endParaRPr lang="fr-FR"/>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ABC43AE-CF84-4CB2-8B16-39132152E422}" type="slidenum">
              <a:rPr lang="fr-FR" smtClean="0"/>
              <a:pPr>
                <a:defRPr/>
              </a:pPr>
              <a:t>‹N°›</a:t>
            </a:fld>
            <a:endParaRPr lang="fr-FR"/>
          </a:p>
        </p:txBody>
      </p:sp>
      <p:sp>
        <p:nvSpPr>
          <p:cNvPr id="11" name="Espace réservé du pied de page 10"/>
          <p:cNvSpPr>
            <a:spLocks noGrp="1"/>
          </p:cNvSpPr>
          <p:nvPr>
            <p:ph type="ftr" sz="quarter" idx="12"/>
          </p:nvPr>
        </p:nvSpPr>
        <p:spPr>
          <a:xfrm>
            <a:off x="1600200" y="6513670"/>
            <a:ext cx="3907464" cy="274320"/>
          </a:xfrm>
        </p:spPr>
        <p:txBody>
          <a:bodyPr vert="horz" rtlCol="0"/>
          <a:lstStyle/>
          <a:p>
            <a:pPr>
              <a:defRPr/>
            </a:pPr>
            <a:r>
              <a:rPr lang="fr-FR"/>
              <a:t>Colloque AEIS-2023 23-24 novembre 2023</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p>
            <a:pPr>
              <a:defRPr/>
            </a:pPr>
            <a:endParaRPr lang="fr-FR"/>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C7715743-AC39-4942-A137-BED9677D7720}" type="slidenum">
              <a:rPr lang="fr-FR" smtClean="0"/>
              <a:pPr>
                <a:defRPr/>
              </a:pPr>
              <a:t>‹N°›</a:t>
            </a:fld>
            <a:endParaRPr lang="fr-FR"/>
          </a:p>
        </p:txBody>
      </p:sp>
      <p:sp>
        <p:nvSpPr>
          <p:cNvPr id="10" name="Espace réservé du pied de page 9"/>
          <p:cNvSpPr>
            <a:spLocks noGrp="1"/>
          </p:cNvSpPr>
          <p:nvPr>
            <p:ph type="ftr" sz="quarter" idx="12"/>
          </p:nvPr>
        </p:nvSpPr>
        <p:spPr>
          <a:xfrm>
            <a:off x="1600200" y="6509004"/>
            <a:ext cx="3907464" cy="274320"/>
          </a:xfrm>
        </p:spPr>
        <p:txBody>
          <a:bodyPr vert="horz" rtlCol="0"/>
          <a:lstStyle/>
          <a:p>
            <a:pPr>
              <a:defRPr/>
            </a:pPr>
            <a:r>
              <a:rPr lang="fr-FR"/>
              <a:t>Colloque AEIS-2023 23-24 novembre 2023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r>
              <a:rPr lang="fr-FR"/>
              <a:t>Colloque AEIS-2023 23-24 novembre 2023</a:t>
            </a:r>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fr-FR"/>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B14F7D8B-1F90-4914-9400-B37E61721CED}" type="slidenum">
              <a:rPr lang="fr-FR" smtClean="0"/>
              <a:pPr>
                <a:defRPr/>
              </a:pPr>
              <a:t>‹N°›</a:t>
            </a:fld>
            <a:endParaRPr lang="fr-FR"/>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dk1" tx1="lt1" bg2="dk2" tx2="lt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science-inter.com/" TargetMode="Externa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aboutique.edpsciences.fr/"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aris.fr/"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Victor.mastrangelo@science-inter.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aeis-2023.sciencesconf.or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Espace réservé du pied de page 11"/>
          <p:cNvSpPr txBox="1">
            <a:spLocks noGrp="1"/>
          </p:cNvSpPr>
          <p:nvPr/>
        </p:nvSpPr>
        <p:spPr bwMode="auto">
          <a:xfrm>
            <a:off x="904581" y="6393286"/>
            <a:ext cx="5562600" cy="365125"/>
          </a:xfrm>
          <a:prstGeom prst="rect">
            <a:avLst/>
          </a:prstGeom>
          <a:noFill/>
          <a:ln w="9525">
            <a:noFill/>
            <a:miter lim="800000"/>
            <a:headEnd/>
            <a:tailEnd/>
          </a:ln>
        </p:spPr>
        <p:txBody>
          <a:bodyPr anchor="b"/>
          <a:lstStyle/>
          <a:p>
            <a:pPr algn="r"/>
            <a:endParaRPr lang="fr-FR" sz="1100" dirty="0">
              <a:solidFill>
                <a:schemeClr val="tx2"/>
              </a:solidFill>
            </a:endParaRPr>
          </a:p>
        </p:txBody>
      </p:sp>
      <p:sp>
        <p:nvSpPr>
          <p:cNvPr id="7176" name="Espace réservé du numéro de diapositive 12"/>
          <p:cNvSpPr txBox="1">
            <a:spLocks noGrp="1"/>
          </p:cNvSpPr>
          <p:nvPr/>
        </p:nvSpPr>
        <p:spPr bwMode="auto">
          <a:xfrm>
            <a:off x="8610600" y="6421438"/>
            <a:ext cx="457200" cy="365125"/>
          </a:xfrm>
          <a:prstGeom prst="rect">
            <a:avLst/>
          </a:prstGeom>
          <a:noFill/>
          <a:ln w="9525">
            <a:noFill/>
            <a:miter lim="800000"/>
            <a:headEnd/>
            <a:tailEnd/>
          </a:ln>
        </p:spPr>
        <p:txBody>
          <a:bodyPr anchor="b"/>
          <a:lstStyle/>
          <a:p>
            <a:endParaRPr lang="fr-FR" sz="1200" dirty="0">
              <a:solidFill>
                <a:schemeClr val="tx2"/>
              </a:solidFill>
            </a:endParaRPr>
          </a:p>
        </p:txBody>
      </p:sp>
      <p:pic>
        <p:nvPicPr>
          <p:cNvPr id="7177" name="Image 3"/>
          <p:cNvPicPr>
            <a:picLocks noChangeAspect="1" noChangeArrowheads="1"/>
          </p:cNvPicPr>
          <p:nvPr/>
        </p:nvPicPr>
        <p:blipFill>
          <a:blip r:embed="rId3" cstate="print"/>
          <a:srcRect/>
          <a:stretch>
            <a:fillRect/>
          </a:stretch>
        </p:blipFill>
        <p:spPr bwMode="auto">
          <a:xfrm>
            <a:off x="5429250" y="9753600"/>
            <a:ext cx="1089025" cy="1147763"/>
          </a:xfrm>
          <a:prstGeom prst="rect">
            <a:avLst/>
          </a:prstGeom>
          <a:noFill/>
          <a:ln w="9525">
            <a:noFill/>
            <a:miter lim="800000"/>
            <a:headEnd/>
            <a:tailEnd/>
          </a:ln>
        </p:spPr>
      </p:pic>
      <p:pic>
        <p:nvPicPr>
          <p:cNvPr id="7178" name="Image 7" descr="http://www.makmath.com/_Kebbab/images/logos_upmc-imj/logoUPMC.jpg"/>
          <p:cNvPicPr>
            <a:picLocks noChangeAspect="1" noChangeArrowheads="1"/>
          </p:cNvPicPr>
          <p:nvPr/>
        </p:nvPicPr>
        <p:blipFill>
          <a:blip r:embed="rId4" cstate="print"/>
          <a:srcRect/>
          <a:stretch>
            <a:fillRect/>
          </a:stretch>
        </p:blipFill>
        <p:spPr bwMode="auto">
          <a:xfrm>
            <a:off x="61913" y="7572375"/>
            <a:ext cx="1684337" cy="727075"/>
          </a:xfrm>
          <a:prstGeom prst="rect">
            <a:avLst/>
          </a:prstGeom>
          <a:noFill/>
          <a:ln w="9525">
            <a:noFill/>
            <a:miter lim="800000"/>
            <a:headEnd/>
            <a:tailEnd/>
          </a:ln>
        </p:spPr>
      </p:pic>
      <p:pic>
        <p:nvPicPr>
          <p:cNvPr id="7179" name="Image 2" descr="LOGO"/>
          <p:cNvPicPr>
            <a:picLocks noChangeAspect="1" noChangeArrowheads="1"/>
          </p:cNvPicPr>
          <p:nvPr/>
        </p:nvPicPr>
        <p:blipFill>
          <a:blip r:embed="rId5" cstate="print"/>
          <a:srcRect/>
          <a:stretch>
            <a:fillRect/>
          </a:stretch>
        </p:blipFill>
        <p:spPr bwMode="auto">
          <a:xfrm>
            <a:off x="87313" y="9674225"/>
            <a:ext cx="858837" cy="1120775"/>
          </a:xfrm>
          <a:prstGeom prst="rect">
            <a:avLst/>
          </a:prstGeom>
          <a:noFill/>
          <a:ln w="9525">
            <a:noFill/>
            <a:miter lim="800000"/>
            <a:headEnd/>
            <a:tailEnd/>
          </a:ln>
        </p:spPr>
      </p:pic>
      <p:pic>
        <p:nvPicPr>
          <p:cNvPr id="7180" name="Image 5"/>
          <p:cNvPicPr>
            <a:picLocks noChangeAspect="1" noChangeArrowheads="1"/>
          </p:cNvPicPr>
          <p:nvPr/>
        </p:nvPicPr>
        <p:blipFill>
          <a:blip r:embed="rId6" cstate="print"/>
          <a:srcRect/>
          <a:stretch>
            <a:fillRect/>
          </a:stretch>
        </p:blipFill>
        <p:spPr bwMode="auto">
          <a:xfrm>
            <a:off x="3189288" y="9647238"/>
            <a:ext cx="1660525" cy="1147762"/>
          </a:xfrm>
          <a:prstGeom prst="rect">
            <a:avLst/>
          </a:prstGeom>
          <a:noFill/>
          <a:ln w="9525">
            <a:noFill/>
            <a:miter lim="800000"/>
            <a:headEnd/>
            <a:tailEnd/>
          </a:ln>
        </p:spPr>
      </p:pic>
      <p:pic>
        <p:nvPicPr>
          <p:cNvPr id="7181" name="Image 6" descr="http://www.imcce.fr/poincare2012/ObsParis_logo.jpg"/>
          <p:cNvPicPr>
            <a:picLocks noChangeAspect="1" noChangeArrowheads="1"/>
          </p:cNvPicPr>
          <p:nvPr/>
        </p:nvPicPr>
        <p:blipFill>
          <a:blip r:embed="rId7" cstate="print"/>
          <a:srcRect/>
          <a:stretch>
            <a:fillRect/>
          </a:stretch>
        </p:blipFill>
        <p:spPr bwMode="auto">
          <a:xfrm>
            <a:off x="5381625" y="8093075"/>
            <a:ext cx="1416050" cy="796925"/>
          </a:xfrm>
          <a:prstGeom prst="rect">
            <a:avLst/>
          </a:prstGeom>
          <a:noFill/>
          <a:ln w="9525">
            <a:noFill/>
            <a:miter lim="800000"/>
            <a:headEnd/>
            <a:tailEnd/>
          </a:ln>
        </p:spPr>
      </p:pic>
      <p:pic>
        <p:nvPicPr>
          <p:cNvPr id="7182" name="Picture 6" descr="Muséum national d’Histoire naturelle, retour à la page d’accueil"/>
          <p:cNvPicPr>
            <a:picLocks noChangeAspect="1" noChangeArrowheads="1"/>
          </p:cNvPicPr>
          <p:nvPr/>
        </p:nvPicPr>
        <p:blipFill>
          <a:blip r:embed="rId8" cstate="print"/>
          <a:srcRect/>
          <a:stretch>
            <a:fillRect/>
          </a:stretch>
        </p:blipFill>
        <p:spPr bwMode="auto">
          <a:xfrm>
            <a:off x="3379788" y="7705725"/>
            <a:ext cx="2000250" cy="665163"/>
          </a:xfrm>
          <a:prstGeom prst="rect">
            <a:avLst/>
          </a:prstGeom>
          <a:noFill/>
          <a:ln w="9525">
            <a:noFill/>
            <a:miter lim="800000"/>
            <a:headEnd/>
            <a:tailEnd/>
          </a:ln>
        </p:spPr>
      </p:pic>
      <p:pic>
        <p:nvPicPr>
          <p:cNvPr id="7183" name="Picture 7" descr="http://www.ens.fr/IMG/image/decoration/ENS_Logo_Cartouche.png"/>
          <p:cNvPicPr>
            <a:picLocks noChangeAspect="1" noChangeArrowheads="1"/>
          </p:cNvPicPr>
          <p:nvPr/>
        </p:nvPicPr>
        <p:blipFill>
          <a:blip r:embed="rId9" cstate="print"/>
          <a:srcRect/>
          <a:stretch>
            <a:fillRect/>
          </a:stretch>
        </p:blipFill>
        <p:spPr bwMode="auto">
          <a:xfrm>
            <a:off x="2127250" y="7477125"/>
            <a:ext cx="1062038" cy="1062038"/>
          </a:xfrm>
          <a:prstGeom prst="rect">
            <a:avLst/>
          </a:prstGeom>
          <a:noFill/>
          <a:ln w="9525">
            <a:noFill/>
            <a:miter lim="800000"/>
            <a:headEnd/>
            <a:tailEnd/>
          </a:ln>
        </p:spPr>
      </p:pic>
      <p:pic>
        <p:nvPicPr>
          <p:cNvPr id="7184" name="Picture 2" descr="http://www.ias.u-psud.fr/website/uploads/news/logo-ias.png"/>
          <p:cNvPicPr>
            <a:picLocks noChangeAspect="1" noChangeArrowheads="1"/>
          </p:cNvPicPr>
          <p:nvPr/>
        </p:nvPicPr>
        <p:blipFill>
          <a:blip r:embed="rId10" cstate="print"/>
          <a:srcRect/>
          <a:stretch>
            <a:fillRect/>
          </a:stretch>
        </p:blipFill>
        <p:spPr bwMode="auto">
          <a:xfrm>
            <a:off x="1296988" y="9753600"/>
            <a:ext cx="1466850" cy="1052513"/>
          </a:xfrm>
          <a:prstGeom prst="rect">
            <a:avLst/>
          </a:prstGeom>
          <a:noFill/>
          <a:ln w="9525">
            <a:noFill/>
            <a:miter lim="800000"/>
            <a:headEnd/>
            <a:tailEnd/>
          </a:ln>
        </p:spPr>
      </p:pic>
      <p:sp>
        <p:nvSpPr>
          <p:cNvPr id="7186" name="Rectangle 10"/>
          <p:cNvSpPr>
            <a:spLocks noChangeArrowheads="1"/>
          </p:cNvSpPr>
          <p:nvPr/>
        </p:nvSpPr>
        <p:spPr bwMode="auto">
          <a:xfrm>
            <a:off x="123266" y="233363"/>
            <a:ext cx="9144000" cy="457200"/>
          </a:xfrm>
          <a:prstGeom prst="rect">
            <a:avLst/>
          </a:prstGeom>
          <a:noFill/>
          <a:ln w="9525">
            <a:noFill/>
            <a:miter lim="800000"/>
            <a:headEnd/>
            <a:tailEnd/>
          </a:ln>
        </p:spPr>
        <p:txBody>
          <a:bodyPr wrap="none" anchor="ctr">
            <a:spAutoFit/>
          </a:bodyPr>
          <a:lstStyle/>
          <a:p>
            <a:endParaRPr lang="fr-FR" dirty="0"/>
          </a:p>
        </p:txBody>
      </p:sp>
      <p:sp>
        <p:nvSpPr>
          <p:cNvPr id="7187" name="Rectangle 11"/>
          <p:cNvSpPr>
            <a:spLocks noChangeArrowheads="1"/>
          </p:cNvSpPr>
          <p:nvPr/>
        </p:nvSpPr>
        <p:spPr bwMode="auto">
          <a:xfrm>
            <a:off x="42676" y="1728118"/>
            <a:ext cx="9144000" cy="457200"/>
          </a:xfrm>
          <a:prstGeom prst="rect">
            <a:avLst/>
          </a:prstGeom>
          <a:noFill/>
          <a:ln w="9525">
            <a:noFill/>
            <a:miter lim="800000"/>
            <a:headEnd/>
            <a:tailEnd/>
          </a:ln>
        </p:spPr>
        <p:txBody>
          <a:bodyPr wrap="none" anchor="ctr">
            <a:spAutoFit/>
          </a:bodyPr>
          <a:lstStyle/>
          <a:p>
            <a:pPr eaLnBrk="0" hangingPunct="0"/>
            <a:r>
              <a:rPr lang="fr-FR" sz="1100" dirty="0">
                <a:cs typeface="Times New Roman" pitchFamily="18" charset="0"/>
              </a:rPr>
              <a:t>   </a:t>
            </a:r>
            <a:endParaRPr lang="fr-FR" sz="800" dirty="0"/>
          </a:p>
          <a:p>
            <a:pPr eaLnBrk="0" hangingPunct="0"/>
            <a:endParaRPr lang="fr-FR" dirty="0"/>
          </a:p>
        </p:txBody>
      </p:sp>
      <p:sp>
        <p:nvSpPr>
          <p:cNvPr id="30" name="Espace réservé du pied de page 29"/>
          <p:cNvSpPr>
            <a:spLocks noGrp="1"/>
          </p:cNvSpPr>
          <p:nvPr>
            <p:ph type="ftr" sz="quarter" idx="11"/>
          </p:nvPr>
        </p:nvSpPr>
        <p:spPr>
          <a:xfrm>
            <a:off x="1745568" y="6378113"/>
            <a:ext cx="5508848" cy="274320"/>
          </a:xfrm>
        </p:spPr>
        <p:txBody>
          <a:bodyPr/>
          <a:lstStyle/>
          <a:p>
            <a:pPr algn="ctr">
              <a:defRPr/>
            </a:pPr>
            <a:r>
              <a:rPr lang="fr-FR" sz="900">
                <a:solidFill>
                  <a:srgbClr val="FF0000"/>
                </a:solidFill>
              </a:rPr>
              <a:t>Colloque AEIS-2023 23-24 novembre 2023</a:t>
            </a:r>
            <a:endParaRPr lang="fr-FR" sz="900" dirty="0">
              <a:solidFill>
                <a:srgbClr val="FF0000"/>
              </a:solidFill>
            </a:endParaRPr>
          </a:p>
        </p:txBody>
      </p:sp>
      <p:sp>
        <p:nvSpPr>
          <p:cNvPr id="26" name="ZoneTexte 25"/>
          <p:cNvSpPr txBox="1"/>
          <p:nvPr/>
        </p:nvSpPr>
        <p:spPr>
          <a:xfrm>
            <a:off x="7054776" y="6176014"/>
            <a:ext cx="1584176" cy="338554"/>
          </a:xfrm>
          <a:prstGeom prst="rect">
            <a:avLst/>
          </a:prstGeom>
          <a:noFill/>
        </p:spPr>
        <p:txBody>
          <a:bodyPr wrap="square" rtlCol="0">
            <a:spAutoFit/>
          </a:bodyPr>
          <a:lstStyle/>
          <a:p>
            <a:pPr algn="ctr"/>
            <a:r>
              <a:rPr lang="fr-FR" sz="1600" dirty="0"/>
              <a:t>Sponsors</a:t>
            </a:r>
          </a:p>
        </p:txBody>
      </p:sp>
      <p:sp>
        <p:nvSpPr>
          <p:cNvPr id="28" name="Espace réservé du numéro de diapositive 27"/>
          <p:cNvSpPr>
            <a:spLocks noGrp="1"/>
          </p:cNvSpPr>
          <p:nvPr>
            <p:ph type="sldNum" sz="quarter" idx="12"/>
          </p:nvPr>
        </p:nvSpPr>
        <p:spPr/>
        <p:txBody>
          <a:bodyPr/>
          <a:lstStyle/>
          <a:p>
            <a:pPr>
              <a:defRPr/>
            </a:pPr>
            <a:fld id="{9DB7C08B-9399-4140-A2F3-ACC6ACC7A698}" type="slidenum">
              <a:rPr lang="fr-FR" smtClean="0"/>
              <a:pPr>
                <a:defRPr/>
              </a:pPr>
              <a:t>1</a:t>
            </a:fld>
            <a:endParaRPr lang="fr-FR" dirty="0"/>
          </a:p>
        </p:txBody>
      </p:sp>
      <p:pic>
        <p:nvPicPr>
          <p:cNvPr id="3" name="Image 2">
            <a:extLst>
              <a:ext uri="{FF2B5EF4-FFF2-40B4-BE49-F238E27FC236}">
                <a16:creationId xmlns:a16="http://schemas.microsoft.com/office/drawing/2014/main" id="{C3B6C851-6414-47F9-88E6-97F49A737BA1}"/>
              </a:ext>
            </a:extLst>
          </p:cNvPr>
          <p:cNvPicPr>
            <a:picLocks noChangeAspect="1"/>
          </p:cNvPicPr>
          <p:nvPr/>
        </p:nvPicPr>
        <p:blipFill>
          <a:blip r:embed="rId11"/>
          <a:stretch>
            <a:fillRect/>
          </a:stretch>
        </p:blipFill>
        <p:spPr>
          <a:xfrm>
            <a:off x="6965801" y="3881389"/>
            <a:ext cx="1762125" cy="2278258"/>
          </a:xfrm>
          <a:prstGeom prst="rect">
            <a:avLst/>
          </a:prstGeom>
        </p:spPr>
      </p:pic>
      <p:sp>
        <p:nvSpPr>
          <p:cNvPr id="5" name="Rectangle 11">
            <a:extLst>
              <a:ext uri="{FF2B5EF4-FFF2-40B4-BE49-F238E27FC236}">
                <a16:creationId xmlns:a16="http://schemas.microsoft.com/office/drawing/2014/main" id="{821F78D0-38E0-7B49-8B9C-7A7322752F0D}"/>
              </a:ext>
            </a:extLst>
          </p:cNvPr>
          <p:cNvSpPr>
            <a:spLocks noChangeArrowheads="1"/>
          </p:cNvSpPr>
          <p:nvPr/>
        </p:nvSpPr>
        <p:spPr bwMode="auto">
          <a:xfrm>
            <a:off x="123266" y="200532"/>
            <a:ext cx="8980439" cy="3512372"/>
          </a:xfrm>
          <a:prstGeom prst="rect">
            <a:avLst/>
          </a:prstGeom>
          <a:noFill/>
          <a:ln w="9525">
            <a:noFill/>
            <a:miter lim="800000"/>
            <a:headEnd/>
            <a:tailEnd/>
          </a:ln>
        </p:spPr>
        <p:txBody>
          <a:bodyPr wrap="square">
            <a:spAutoFit/>
          </a:bodyPr>
          <a:lstStyle/>
          <a:p>
            <a:pPr algn="ctr">
              <a:spcAft>
                <a:spcPts val="1000"/>
              </a:spcAft>
              <a:tabLst>
                <a:tab pos="266700" algn="l"/>
                <a:tab pos="3322955" algn="ctr"/>
              </a:tabLst>
            </a:pPr>
            <a:r>
              <a:rPr lang="fr-FR" sz="1600" b="1" kern="100" dirty="0">
                <a:effectLst/>
                <a:latin typeface="Arial Black ,sans-serif"/>
                <a:ea typeface="Calibri" panose="020F0502020204030204" pitchFamily="34" charset="0"/>
              </a:rPr>
              <a:t>ACADÉMIE EUROPÉENNE INTERDISCIPLINAIRE DES SCIENCES (AEIS)</a:t>
            </a:r>
          </a:p>
          <a:p>
            <a:pPr algn="ctr">
              <a:spcAft>
                <a:spcPts val="1000"/>
              </a:spcAft>
              <a:tabLst>
                <a:tab pos="266700" algn="l"/>
                <a:tab pos="3322955" algn="ctr"/>
              </a:tabLst>
            </a:pPr>
            <a:r>
              <a:rPr lang="fr-FR" sz="1600" b="1" dirty="0">
                <a:solidFill>
                  <a:srgbClr val="92D050"/>
                </a:solidFill>
                <a:latin typeface="Comic Sans MS" pitchFamily="66" charset="0"/>
                <a:hlinkClick r:id="rId12" invalidUrl="http:///">
                  <a:extLst>
                    <a:ext uri="{A12FA001-AC4F-418D-AE19-62706E023703}">
                      <ahyp:hlinkClr xmlns:ahyp="http://schemas.microsoft.com/office/drawing/2018/hyperlinkcolor" val="tx"/>
                    </a:ext>
                  </a:extLst>
                </a:hlinkClick>
              </a:rPr>
              <a:t>http://</a:t>
            </a:r>
            <a:r>
              <a:rPr lang="fr-FR" sz="1600" b="1" dirty="0">
                <a:solidFill>
                  <a:srgbClr val="92D050"/>
                </a:solidFill>
                <a:latin typeface="Comic Sans MS" pitchFamily="66" charset="0"/>
                <a:hlinkClick r:id="rId13">
                  <a:extLst>
                    <a:ext uri="{A12FA001-AC4F-418D-AE19-62706E023703}">
                      <ahyp:hlinkClr xmlns:ahyp="http://schemas.microsoft.com/office/drawing/2018/hyperlinkcolor" val="tx"/>
                    </a:ext>
                  </a:extLst>
                </a:hlinkClick>
              </a:rPr>
              <a:t>www.science-inter.com</a:t>
            </a:r>
            <a:endParaRPr lang="fr-FR" sz="1600" b="1" kern="100" dirty="0">
              <a:effectLst/>
              <a:latin typeface="Arial Black ,sans-serif"/>
              <a:ea typeface="Calibri" panose="020F0502020204030204" pitchFamily="34" charset="0"/>
            </a:endParaRPr>
          </a:p>
          <a:p>
            <a:pPr algn="ctr">
              <a:spcAft>
                <a:spcPts val="1000"/>
              </a:spcAft>
              <a:tabLst>
                <a:tab pos="266700" algn="l"/>
                <a:tab pos="3322955" algn="ctr"/>
              </a:tabLst>
            </a:pPr>
            <a:r>
              <a:rPr lang="fr-FR" sz="1600" b="1" kern="100" dirty="0">
                <a:effectLst/>
                <a:latin typeface="Arial Black ,sans-serif"/>
                <a:ea typeface="Calibri" panose="020F0502020204030204" pitchFamily="34" charset="0"/>
              </a:rPr>
              <a:t>ANNÉE INTERNATIONALE DES SCIENCES FONDAMENTALES POUR LE DÉVELOPPEMENT DURABLE (IYBSSD 2022-2023)</a:t>
            </a:r>
          </a:p>
          <a:p>
            <a:pPr algn="ctr">
              <a:lnSpc>
                <a:spcPct val="107000"/>
              </a:lnSpc>
              <a:spcAft>
                <a:spcPts val="1000"/>
              </a:spcAft>
            </a:pPr>
            <a:endParaRPr lang="fr-FR" sz="1600" b="1" kern="100" dirty="0">
              <a:latin typeface="Arial Black ,sans-serif"/>
              <a:ea typeface="Calibri" panose="020F0502020204030204" pitchFamily="34" charset="0"/>
            </a:endParaRPr>
          </a:p>
          <a:p>
            <a:pPr algn="ctr">
              <a:lnSpc>
                <a:spcPct val="107000"/>
              </a:lnSpc>
              <a:spcAft>
                <a:spcPts val="1000"/>
              </a:spcAft>
            </a:pPr>
            <a:endParaRPr lang="fr-FR" sz="1600" dirty="0">
              <a:effectLst/>
              <a:latin typeface="Times New Roman" panose="02020603050405020304" pitchFamily="18" charset="0"/>
              <a:ea typeface="Times New Roman" panose="02020603050405020304" pitchFamily="18" charset="0"/>
            </a:endParaRPr>
          </a:p>
          <a:p>
            <a:pPr algn="ctr"/>
            <a:r>
              <a:rPr lang="fr-FR" sz="1800" dirty="0">
                <a:solidFill>
                  <a:srgbClr val="FFFF00"/>
                </a:solidFill>
                <a:effectLst/>
                <a:latin typeface="Times New Roman" panose="02020603050405020304" pitchFamily="18" charset="0"/>
                <a:ea typeface="Times New Roman" panose="02020603050405020304" pitchFamily="18" charset="0"/>
              </a:rPr>
              <a:t>Colloque AEIS-2023</a:t>
            </a:r>
          </a:p>
          <a:p>
            <a:pPr algn="ctr"/>
            <a:r>
              <a:rPr lang="fr-FR" sz="2000" b="1" dirty="0">
                <a:solidFill>
                  <a:srgbClr val="FF0000"/>
                </a:solidFill>
                <a:effectLst/>
                <a:latin typeface="Comic Sans MS" panose="030F0702030302020204" pitchFamily="66" charset="0"/>
                <a:ea typeface="Times New Roman" panose="02020603050405020304" pitchFamily="18" charset="0"/>
              </a:rPr>
              <a:t>INTERDÉPENDANCE, PANDÉMIES </a:t>
            </a:r>
            <a:r>
              <a:rPr lang="fr-FR" sz="2000" dirty="0">
                <a:solidFill>
                  <a:srgbClr val="FF0000"/>
                </a:solidFill>
                <a:latin typeface="Comic Sans MS" panose="030F0702030302020204" pitchFamily="66" charset="0"/>
                <a:ea typeface="Times New Roman" panose="02020603050405020304" pitchFamily="18" charset="0"/>
              </a:rPr>
              <a:t> </a:t>
            </a:r>
            <a:r>
              <a:rPr lang="fr-FR" sz="2000" b="1" dirty="0">
                <a:solidFill>
                  <a:srgbClr val="FF0000"/>
                </a:solidFill>
                <a:effectLst/>
                <a:latin typeface="Comic Sans MS" panose="030F0702030302020204" pitchFamily="66" charset="0"/>
                <a:ea typeface="Times New Roman" panose="02020603050405020304" pitchFamily="18" charset="0"/>
              </a:rPr>
              <a:t>et CHANGEMENT CLIMATIQUE </a:t>
            </a:r>
            <a:endParaRPr lang="fr-FR" sz="2000" dirty="0">
              <a:solidFill>
                <a:srgbClr val="FF0000"/>
              </a:solidFill>
              <a:effectLst/>
              <a:latin typeface="Comic Sans MS" panose="030F0702030302020204" pitchFamily="66" charset="0"/>
              <a:ea typeface="Times New Roman" panose="02020603050405020304" pitchFamily="18" charset="0"/>
            </a:endParaRPr>
          </a:p>
          <a:p>
            <a:pPr algn="ctr">
              <a:spcAft>
                <a:spcPts val="1000"/>
              </a:spcAft>
            </a:pPr>
            <a:r>
              <a:rPr lang="fr-FR" sz="1800" b="1" dirty="0">
                <a:effectLst/>
                <a:latin typeface="Times New Roman" panose="02020603050405020304" pitchFamily="18" charset="0"/>
                <a:ea typeface="Times New Roman" panose="02020603050405020304" pitchFamily="18" charset="0"/>
              </a:rPr>
              <a:t>Jeudi 23 et vendredi 24 novembre 2023</a:t>
            </a:r>
            <a:endParaRPr lang="fr-FR" dirty="0">
              <a:latin typeface="Times New Roman" panose="02020603050405020304" pitchFamily="18" charset="0"/>
              <a:ea typeface="Times New Roman" panose="02020603050405020304" pitchFamily="18" charset="0"/>
            </a:endParaRPr>
          </a:p>
          <a:p>
            <a:pPr algn="ctr">
              <a:spcAft>
                <a:spcPts val="1000"/>
              </a:spcAft>
            </a:pPr>
            <a:r>
              <a:rPr lang="fr-FR" sz="1800" b="1" dirty="0">
                <a:effectLst/>
                <a:latin typeface="Times New Roman" panose="02020603050405020304" pitchFamily="18" charset="0"/>
                <a:ea typeface="Times New Roman" panose="02020603050405020304" pitchFamily="18" charset="0"/>
              </a:rPr>
              <a:t> </a:t>
            </a:r>
            <a:r>
              <a:rPr lang="fr-FR" sz="1800" b="1" kern="100" dirty="0">
                <a:effectLst/>
                <a:latin typeface="Arial" panose="020B0604020202020204" pitchFamily="34" charset="0"/>
                <a:ea typeface="Calibri" panose="020F0502020204030204" pitchFamily="34" charset="0"/>
              </a:rPr>
              <a:t>Amphithéâtre Hermite - Institut Henri Poincaré Paris 5</a:t>
            </a:r>
            <a:r>
              <a:rPr lang="fr-FR" sz="1800" b="1" kern="100" baseline="30000" dirty="0">
                <a:effectLst/>
                <a:latin typeface="Arial" panose="020B0604020202020204" pitchFamily="34" charset="0"/>
                <a:ea typeface="Calibri" panose="020F0502020204030204" pitchFamily="34" charset="0"/>
              </a:rPr>
              <a:t>ème</a:t>
            </a:r>
            <a:r>
              <a:rPr lang="fr-FR" sz="1800" b="1" kern="100" dirty="0">
                <a:effectLst/>
                <a:latin typeface="Arial" panose="020B0604020202020204" pitchFamily="34" charset="0"/>
                <a:ea typeface="Calibri" panose="020F0502020204030204" pitchFamily="34" charset="0"/>
              </a:rPr>
              <a:t> </a:t>
            </a:r>
            <a:endParaRPr lang="fr-FR" sz="1800" dirty="0">
              <a:effectLst/>
              <a:latin typeface="Times New Roman" panose="02020603050405020304" pitchFamily="18" charset="0"/>
              <a:ea typeface="Times New Roman" panose="02020603050405020304" pitchFamily="18" charset="0"/>
            </a:endParaRPr>
          </a:p>
        </p:txBody>
      </p:sp>
      <p:pic>
        <p:nvPicPr>
          <p:cNvPr id="6" name="Image 2">
            <a:extLst>
              <a:ext uri="{FF2B5EF4-FFF2-40B4-BE49-F238E27FC236}">
                <a16:creationId xmlns:a16="http://schemas.microsoft.com/office/drawing/2014/main" id="{2991962F-F495-EF89-913D-0466070D47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7472" y="1499013"/>
            <a:ext cx="53355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A5AB782A-B7EE-5E1D-AAA9-EC8BEED22B28}"/>
              </a:ext>
            </a:extLst>
          </p:cNvPr>
          <p:cNvPicPr>
            <a:picLocks/>
          </p:cNvPicPr>
          <p:nvPr/>
        </p:nvPicPr>
        <p:blipFill>
          <a:blip r:embed="rId15" cstate="print"/>
          <a:stretch>
            <a:fillRect/>
          </a:stretch>
        </p:blipFill>
        <p:spPr>
          <a:xfrm>
            <a:off x="150781" y="3677063"/>
            <a:ext cx="6673212" cy="273864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E5E2E1E-E8C1-887C-4DA3-422CC4FEAEEB}"/>
              </a:ext>
            </a:extLst>
          </p:cNvPr>
          <p:cNvSpPr>
            <a:spLocks noGrp="1"/>
          </p:cNvSpPr>
          <p:nvPr>
            <p:ph type="ftr" sz="quarter" idx="11"/>
          </p:nvPr>
        </p:nvSpPr>
        <p:spPr>
          <a:xfrm>
            <a:off x="2195736" y="6365390"/>
            <a:ext cx="4212264" cy="274320"/>
          </a:xfrm>
        </p:spPr>
        <p:txBody>
          <a:bodyPr/>
          <a:lstStyle/>
          <a:p>
            <a:pPr algn="ctr">
              <a:defRPr/>
            </a:pPr>
            <a:r>
              <a:rPr lang="fr-FR" dirty="0">
                <a:solidFill>
                  <a:srgbClr val="FF0000"/>
                </a:solidFill>
              </a:rPr>
              <a:t>Colloque AEIS-2023 23-24 novembre 2023</a:t>
            </a:r>
          </a:p>
        </p:txBody>
      </p:sp>
      <p:sp>
        <p:nvSpPr>
          <p:cNvPr id="3" name="Espace réservé du numéro de diapositive 2">
            <a:extLst>
              <a:ext uri="{FF2B5EF4-FFF2-40B4-BE49-F238E27FC236}">
                <a16:creationId xmlns:a16="http://schemas.microsoft.com/office/drawing/2014/main" id="{123D2B1A-AE75-7AAF-2498-CBBA0DB7DA51}"/>
              </a:ext>
            </a:extLst>
          </p:cNvPr>
          <p:cNvSpPr>
            <a:spLocks noGrp="1"/>
          </p:cNvSpPr>
          <p:nvPr>
            <p:ph type="sldNum" sz="quarter" idx="12"/>
          </p:nvPr>
        </p:nvSpPr>
        <p:spPr/>
        <p:txBody>
          <a:bodyPr/>
          <a:lstStyle/>
          <a:p>
            <a:pPr>
              <a:defRPr/>
            </a:pPr>
            <a:fld id="{9DB7C08B-9399-4140-A2F3-ACC6ACC7A698}" type="slidenum">
              <a:rPr lang="fr-FR" smtClean="0"/>
              <a:pPr>
                <a:defRPr/>
              </a:pPr>
              <a:t>10</a:t>
            </a:fld>
            <a:endParaRPr lang="fr-FR"/>
          </a:p>
        </p:txBody>
      </p:sp>
      <p:sp>
        <p:nvSpPr>
          <p:cNvPr id="4" name="ZoneTexte 3">
            <a:extLst>
              <a:ext uri="{FF2B5EF4-FFF2-40B4-BE49-F238E27FC236}">
                <a16:creationId xmlns:a16="http://schemas.microsoft.com/office/drawing/2014/main" id="{E197E8C0-1851-6AF9-E3D1-913A901740B0}"/>
              </a:ext>
            </a:extLst>
          </p:cNvPr>
          <p:cNvSpPr txBox="1"/>
          <p:nvPr/>
        </p:nvSpPr>
        <p:spPr>
          <a:xfrm>
            <a:off x="423268" y="267664"/>
            <a:ext cx="8297464" cy="6238952"/>
          </a:xfrm>
          <a:prstGeom prst="rect">
            <a:avLst/>
          </a:prstGeom>
          <a:noFill/>
        </p:spPr>
        <p:txBody>
          <a:bodyPr wrap="none" rtlCol="0">
            <a:spAutoFit/>
          </a:bodyPr>
          <a:lstStyle/>
          <a:p>
            <a:pPr marL="457200" algn="ctr">
              <a:lnSpc>
                <a:spcPct val="115000"/>
              </a:lnSpc>
              <a:spcAft>
                <a:spcPts val="1000"/>
              </a:spcAft>
            </a:pPr>
            <a:endParaRPr lang="fr-FR" sz="2400" b="1" dirty="0">
              <a:solidFill>
                <a:srgbClr val="FFFF00"/>
              </a:solidFill>
              <a:effectLst/>
              <a:latin typeface="Comic Sans MS" panose="030F0702030302020204" pitchFamily="66" charset="0"/>
              <a:ea typeface="Times New Roman" panose="02020603050405020304" pitchFamily="18" charset="0"/>
            </a:endParaRPr>
          </a:p>
          <a:p>
            <a:pPr marL="457200" algn="ctr">
              <a:lnSpc>
                <a:spcPct val="115000"/>
              </a:lnSpc>
              <a:spcAft>
                <a:spcPts val="1000"/>
              </a:spcAft>
            </a:pPr>
            <a:r>
              <a:rPr lang="fr-FR" sz="2400" b="1" dirty="0">
                <a:solidFill>
                  <a:srgbClr val="FFFF00"/>
                </a:solidFill>
                <a:effectLst/>
                <a:latin typeface="Comic Sans MS" panose="030F0702030302020204" pitchFamily="66" charset="0"/>
                <a:ea typeface="Times New Roman" panose="02020603050405020304" pitchFamily="18" charset="0"/>
              </a:rPr>
              <a:t>TABLE RONDE</a:t>
            </a:r>
          </a:p>
          <a:p>
            <a:pPr marL="457200" algn="ctr">
              <a:lnSpc>
                <a:spcPct val="115000"/>
              </a:lnSpc>
              <a:spcAft>
                <a:spcPts val="1000"/>
              </a:spcAft>
            </a:pPr>
            <a:r>
              <a:rPr lang="fr-FR" sz="2400" b="1" i="1" dirty="0">
                <a:solidFill>
                  <a:srgbClr val="FFC000"/>
                </a:solidFill>
                <a:effectLst/>
                <a:latin typeface="Comic Sans MS" panose="030F0702030302020204" pitchFamily="66" charset="0"/>
                <a:ea typeface="Times New Roman" panose="02020603050405020304" pitchFamily="18" charset="0"/>
              </a:rPr>
              <a:t>Quelles perspectives pour une transition écologique</a:t>
            </a:r>
          </a:p>
          <a:p>
            <a:pPr marL="457200" algn="ctr">
              <a:lnSpc>
                <a:spcPct val="115000"/>
              </a:lnSpc>
              <a:spcAft>
                <a:spcPts val="1000"/>
              </a:spcAft>
            </a:pPr>
            <a:r>
              <a:rPr lang="fr-FR" sz="1600" b="1" dirty="0">
                <a:effectLst/>
                <a:latin typeface="Comic Sans MS" panose="030F0702030302020204" pitchFamily="66" charset="0"/>
                <a:ea typeface="Times New Roman" panose="02020603050405020304" pitchFamily="18" charset="0"/>
              </a:rPr>
              <a:t>Modérateur :   Jean SCHMETS  AEIS-LIÈGE</a:t>
            </a:r>
            <a:endParaRPr lang="fr-FR" sz="1600" dirty="0">
              <a:effectLst/>
              <a:latin typeface="Comic Sans MS" panose="030F0702030302020204" pitchFamily="66" charset="0"/>
              <a:ea typeface="Times New Roman" panose="02020603050405020304" pitchFamily="18" charset="0"/>
            </a:endParaRPr>
          </a:p>
          <a:p>
            <a:pPr marL="457200" algn="ctr">
              <a:lnSpc>
                <a:spcPct val="115000"/>
              </a:lnSpc>
              <a:spcAft>
                <a:spcPts val="1000"/>
              </a:spcAft>
            </a:pPr>
            <a:r>
              <a:rPr lang="fr-FR" sz="2400" b="1" i="1" dirty="0">
                <a:solidFill>
                  <a:srgbClr val="FFC000"/>
                </a:solidFill>
                <a:effectLst/>
                <a:latin typeface="Comic Sans MS" panose="030F0702030302020204" pitchFamily="66"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a:t>
            </a:r>
            <a:r>
              <a:rPr lang="fr-FR" sz="1800" b="1" dirty="0">
                <a:solidFill>
                  <a:srgbClr val="00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457200" algn="ctr">
              <a:lnSpc>
                <a:spcPct val="150000"/>
              </a:lnSpc>
              <a:spcAft>
                <a:spcPts val="1000"/>
              </a:spcAft>
            </a:pPr>
            <a:r>
              <a:rPr lang="fr-FR" sz="2400" b="0" kern="1600" dirty="0">
                <a:solidFill>
                  <a:srgbClr val="FFFF00"/>
                </a:solidFill>
                <a:effectLst/>
                <a:latin typeface="Comic Sans MS" panose="030F0702030302020204" pitchFamily="66" charset="0"/>
                <a:cs typeface="Times New Roman" panose="02020603050405020304" pitchFamily="18" charset="0"/>
              </a:rPr>
              <a:t>Intervenants : </a:t>
            </a:r>
          </a:p>
          <a:p>
            <a:pPr marL="800100" indent="-342900">
              <a:lnSpc>
                <a:spcPct val="150000"/>
              </a:lnSpc>
              <a:spcAft>
                <a:spcPts val="1000"/>
              </a:spcAft>
              <a:buFont typeface="Wingdings" panose="05000000000000000000" pitchFamily="2" charset="2"/>
              <a:buChar char="q"/>
            </a:pPr>
            <a:r>
              <a:rPr lang="fr-FR" b="1" kern="1600" dirty="0">
                <a:solidFill>
                  <a:srgbClr val="92D050"/>
                </a:solidFill>
                <a:effectLst/>
                <a:latin typeface="Comic Sans MS" panose="030F0702030302020204" pitchFamily="66" charset="0"/>
                <a:cs typeface="Times New Roman" panose="02020603050405020304" pitchFamily="18" charset="0"/>
              </a:rPr>
              <a:t>Denis BONNELLE </a:t>
            </a:r>
            <a:r>
              <a:rPr lang="fr-FR" sz="2000" b="1" kern="1600" dirty="0">
                <a:effectLst/>
                <a:latin typeface="Comic Sans MS" panose="030F0702030302020204" pitchFamily="66" charset="0"/>
                <a:cs typeface="Times New Roman" panose="02020603050405020304" pitchFamily="18" charset="0"/>
              </a:rPr>
              <a:t>(</a:t>
            </a:r>
            <a:r>
              <a:rPr lang="fr-FR" sz="2000" b="0" kern="1800" dirty="0">
                <a:effectLst/>
                <a:latin typeface="Comic Sans MS" panose="030F0702030302020204" pitchFamily="66" charset="0"/>
                <a:cs typeface="Times New Roman" panose="02020603050405020304" pitchFamily="18" charset="0"/>
              </a:rPr>
              <a:t>Institut Pierre-Simon Laplace); </a:t>
            </a:r>
          </a:p>
          <a:p>
            <a:pPr marL="800100" indent="-342900">
              <a:lnSpc>
                <a:spcPct val="150000"/>
              </a:lnSpc>
              <a:spcAft>
                <a:spcPts val="1000"/>
              </a:spcAft>
              <a:buFont typeface="Wingdings" panose="05000000000000000000" pitchFamily="2" charset="2"/>
              <a:buChar char="q"/>
            </a:pPr>
            <a:r>
              <a:rPr lang="fr-FR" b="1" kern="1600" dirty="0">
                <a:solidFill>
                  <a:srgbClr val="92D050"/>
                </a:solidFill>
                <a:effectLst/>
                <a:latin typeface="Comic Sans MS" panose="030F0702030302020204" pitchFamily="66" charset="0"/>
                <a:cs typeface="Times New Roman" panose="02020603050405020304" pitchFamily="18" charset="0"/>
              </a:rPr>
              <a:t>Claire KERBOUL</a:t>
            </a:r>
            <a:r>
              <a:rPr lang="fr-FR" b="0" kern="1600" dirty="0">
                <a:solidFill>
                  <a:srgbClr val="92D050"/>
                </a:solidFill>
                <a:effectLst/>
                <a:latin typeface="Comic Sans MS" panose="030F0702030302020204" pitchFamily="66" charset="0"/>
                <a:cs typeface="Times New Roman" panose="02020603050405020304" pitchFamily="18" charset="0"/>
              </a:rPr>
              <a:t> </a:t>
            </a:r>
            <a:r>
              <a:rPr lang="fr-FR" sz="2000" b="0" kern="1600" dirty="0">
                <a:solidFill>
                  <a:schemeClr val="tx2"/>
                </a:solidFill>
                <a:effectLst/>
                <a:latin typeface="Comic Sans MS" panose="030F0702030302020204" pitchFamily="66" charset="0"/>
                <a:cs typeface="Times New Roman" panose="02020603050405020304" pitchFamily="18" charset="0"/>
              </a:rPr>
              <a:t>(PNC-France et Sauvons le climat</a:t>
            </a:r>
            <a:r>
              <a:rPr lang="fr-FR" sz="2000" kern="1800" dirty="0">
                <a:solidFill>
                  <a:schemeClr val="tx2"/>
                </a:solidFill>
                <a:latin typeface="Comic Sans MS" panose="030F0702030302020204" pitchFamily="66" charset="0"/>
                <a:cs typeface="Times New Roman" panose="02020603050405020304" pitchFamily="18" charset="0"/>
              </a:rPr>
              <a:t>);</a:t>
            </a:r>
            <a:endParaRPr lang="fr-FR" sz="2000" b="0" kern="1800" dirty="0">
              <a:solidFill>
                <a:schemeClr val="tx2"/>
              </a:solidFill>
              <a:effectLst/>
              <a:latin typeface="Comic Sans MS" panose="030F0702030302020204" pitchFamily="66" charset="0"/>
              <a:cs typeface="Times New Roman" panose="02020603050405020304" pitchFamily="18" charset="0"/>
            </a:endParaRPr>
          </a:p>
          <a:p>
            <a:pPr marL="800100" indent="-342900">
              <a:lnSpc>
                <a:spcPct val="150000"/>
              </a:lnSpc>
              <a:spcAft>
                <a:spcPts val="1000"/>
              </a:spcAft>
              <a:buFont typeface="Wingdings" panose="05000000000000000000" pitchFamily="2" charset="2"/>
              <a:buChar char="q"/>
            </a:pPr>
            <a:r>
              <a:rPr lang="fr-FR" sz="2000" kern="1800" dirty="0">
                <a:solidFill>
                  <a:schemeClr val="tx2"/>
                </a:solidFill>
                <a:latin typeface="Comic Sans MS" panose="030F0702030302020204" pitchFamily="66" charset="0"/>
                <a:cs typeface="Times New Roman" panose="02020603050405020304" pitchFamily="18" charset="0"/>
              </a:rPr>
              <a:t> </a:t>
            </a:r>
            <a:r>
              <a:rPr lang="fr-FR" b="1" kern="1800" dirty="0">
                <a:solidFill>
                  <a:srgbClr val="92D050"/>
                </a:solidFill>
                <a:effectLst/>
                <a:latin typeface="Comic Sans MS" panose="030F0702030302020204" pitchFamily="66" charset="0"/>
                <a:cs typeface="Times New Roman" panose="02020603050405020304" pitchFamily="18" charset="0"/>
              </a:rPr>
              <a:t>Philippe KOURILSKY</a:t>
            </a:r>
            <a:r>
              <a:rPr lang="fr-FR" b="0" kern="1800" dirty="0">
                <a:solidFill>
                  <a:srgbClr val="92D050"/>
                </a:solidFill>
                <a:effectLst/>
                <a:latin typeface="Comic Sans MS" panose="030F0702030302020204" pitchFamily="66" charset="0"/>
                <a:cs typeface="Times New Roman" panose="02020603050405020304" pitchFamily="18" charset="0"/>
              </a:rPr>
              <a:t> </a:t>
            </a:r>
            <a:r>
              <a:rPr lang="fr-FR" sz="2000" b="0" kern="1800" dirty="0">
                <a:solidFill>
                  <a:schemeClr val="tx2"/>
                </a:solidFill>
                <a:effectLst/>
                <a:latin typeface="Comic Sans MS" panose="030F0702030302020204" pitchFamily="66" charset="0"/>
                <a:cs typeface="Times New Roman" panose="02020603050405020304" pitchFamily="18" charset="0"/>
              </a:rPr>
              <a:t>(Institut Pasteur</a:t>
            </a:r>
            <a:r>
              <a:rPr lang="fr-FR" sz="2400" b="0" kern="1800" dirty="0">
                <a:solidFill>
                  <a:schemeClr val="tx2"/>
                </a:solidFill>
                <a:effectLst/>
                <a:latin typeface="Comic Sans MS" panose="030F0702030302020204" pitchFamily="66" charset="0"/>
                <a:cs typeface="Times New Roman" panose="02020603050405020304" pitchFamily="18" charset="0"/>
              </a:rPr>
              <a:t>).</a:t>
            </a:r>
            <a:endParaRPr lang="fr-FR" sz="2400" b="1" kern="1600" dirty="0">
              <a:solidFill>
                <a:schemeClr val="tx2"/>
              </a:solidFill>
              <a:effectLst/>
              <a:latin typeface="Comic Sans MS" panose="030F0702030302020204" pitchFamily="66" charset="0"/>
              <a:cs typeface="Times New Roman" panose="02020603050405020304" pitchFamily="18" charset="0"/>
            </a:endParaRPr>
          </a:p>
          <a:p>
            <a:pPr marL="457200" algn="ctr">
              <a:lnSpc>
                <a:spcPct val="115000"/>
              </a:lnSpc>
              <a:spcAft>
                <a:spcPts val="1000"/>
              </a:spcAft>
            </a:pPr>
            <a:endParaRPr lang="fr-FR" sz="2400" b="1" dirty="0">
              <a:solidFill>
                <a:srgbClr val="FFC000"/>
              </a:solidFill>
              <a:latin typeface="Times New Roman" panose="02020603050405020304" pitchFamily="18" charset="0"/>
              <a:ea typeface="Times New Roman" panose="02020603050405020304" pitchFamily="18" charset="0"/>
            </a:endParaRPr>
          </a:p>
          <a:p>
            <a:pPr marL="457200" algn="ctr">
              <a:lnSpc>
                <a:spcPct val="115000"/>
              </a:lnSpc>
              <a:spcAft>
                <a:spcPts val="1000"/>
              </a:spcAft>
            </a:pPr>
            <a:endParaRPr lang="fr-FR" sz="2400"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84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763688" y="6418872"/>
            <a:ext cx="4212264" cy="274320"/>
          </a:xfrm>
        </p:spPr>
        <p:txBody>
          <a:bodyPr/>
          <a:lstStyle/>
          <a:p>
            <a:pPr algn="ctr">
              <a:defRPr/>
            </a:pPr>
            <a:r>
              <a:rPr lang="fr-FR">
                <a:solidFill>
                  <a:srgbClr val="FF0000"/>
                </a:solidFill>
              </a:rPr>
              <a:t>Colloque AEIS-2023 23-24 novembre 2023</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9DB7C08B-9399-4140-A2F3-ACC6ACC7A698}" type="slidenum">
              <a:rPr lang="fr-FR" smtClean="0"/>
              <a:pPr>
                <a:defRPr/>
              </a:pPr>
              <a:t>11</a:t>
            </a:fld>
            <a:endParaRPr lang="fr-FR"/>
          </a:p>
        </p:txBody>
      </p:sp>
      <p:sp>
        <p:nvSpPr>
          <p:cNvPr id="4" name="Rectangle 3"/>
          <p:cNvSpPr/>
          <p:nvPr/>
        </p:nvSpPr>
        <p:spPr>
          <a:xfrm>
            <a:off x="2785299" y="332656"/>
            <a:ext cx="3467616" cy="461665"/>
          </a:xfrm>
          <a:prstGeom prst="rect">
            <a:avLst/>
          </a:prstGeom>
        </p:spPr>
        <p:txBody>
          <a:bodyPr wrap="none">
            <a:spAutoFit/>
          </a:bodyPr>
          <a:lstStyle/>
          <a:p>
            <a:pPr algn="ctr"/>
            <a:r>
              <a:rPr lang="fr-FR" sz="2400" b="1" dirty="0">
                <a:solidFill>
                  <a:srgbClr val="FF0000"/>
                </a:solidFill>
                <a:latin typeface="Comic Sans MS" pitchFamily="66" charset="0"/>
              </a:rPr>
              <a:t>Publications de l’AEIS</a:t>
            </a:r>
          </a:p>
        </p:txBody>
      </p:sp>
      <p:pic>
        <p:nvPicPr>
          <p:cNvPr id="5" name="Picture 3"/>
          <p:cNvPicPr>
            <a:picLocks noChangeAspect="1" noChangeArrowheads="1"/>
          </p:cNvPicPr>
          <p:nvPr/>
        </p:nvPicPr>
        <p:blipFill>
          <a:blip r:embed="rId2" cstate="print"/>
          <a:srcRect/>
          <a:stretch>
            <a:fillRect/>
          </a:stretch>
        </p:blipFill>
        <p:spPr bwMode="auto">
          <a:xfrm>
            <a:off x="0" y="0"/>
            <a:ext cx="1266825" cy="1052513"/>
          </a:xfrm>
          <a:prstGeom prst="rect">
            <a:avLst/>
          </a:prstGeom>
          <a:noFill/>
          <a:ln w="9525">
            <a:noFill/>
            <a:miter lim="800000"/>
            <a:headEnd/>
            <a:tailEnd/>
          </a:ln>
        </p:spPr>
      </p:pic>
      <p:sp>
        <p:nvSpPr>
          <p:cNvPr id="6" name="Rectangle 5"/>
          <p:cNvSpPr/>
          <p:nvPr/>
        </p:nvSpPr>
        <p:spPr>
          <a:xfrm>
            <a:off x="233264" y="1052513"/>
            <a:ext cx="8677472" cy="5413213"/>
          </a:xfrm>
          <a:prstGeom prst="rect">
            <a:avLst/>
          </a:prstGeom>
        </p:spPr>
        <p:txBody>
          <a:bodyPr wrap="square">
            <a:spAutoFit/>
          </a:bodyPr>
          <a:lstStyle/>
          <a:p>
            <a:pPr algn="just" eaLnBrk="0" hangingPunct="0">
              <a:lnSpc>
                <a:spcPct val="150000"/>
              </a:lnSpc>
            </a:pPr>
            <a:r>
              <a:rPr lang="fr-FR" dirty="0">
                <a:solidFill>
                  <a:srgbClr val="FFFF00"/>
                </a:solidFill>
                <a:latin typeface="Comic Sans MS" pitchFamily="66" charset="0"/>
              </a:rPr>
              <a:t>              </a:t>
            </a:r>
            <a:r>
              <a:rPr lang="fr-FR" i="1" dirty="0">
                <a:solidFill>
                  <a:srgbClr val="FFFF00"/>
                </a:solidFill>
                <a:latin typeface="Comic Sans MS" pitchFamily="66" charset="0"/>
              </a:rPr>
              <a:t>L’A.E.I.S. a crée une collection d’ouvrages de référence à partir des thèmes de nos colloques auprès de l’éditeur EDP-Sciences. </a:t>
            </a:r>
            <a:endParaRPr lang="fr-FR" i="1" dirty="0">
              <a:solidFill>
                <a:srgbClr val="92D050"/>
              </a:solidFill>
              <a:latin typeface="Comic Sans MS" pitchFamily="66" charset="0"/>
            </a:endParaRPr>
          </a:p>
          <a:p>
            <a:pPr algn="just" eaLnBrk="0" hangingPunct="0">
              <a:lnSpc>
                <a:spcPct val="150000"/>
              </a:lnSpc>
            </a:pPr>
            <a:r>
              <a:rPr lang="fr-FR" i="1" dirty="0">
                <a:solidFill>
                  <a:srgbClr val="FFC000"/>
                </a:solidFill>
                <a:latin typeface="Comic Sans MS" pitchFamily="66" charset="0"/>
              </a:rPr>
              <a:t> Ouvrages  publiés sous format  électronique, en accès libre </a:t>
            </a:r>
            <a:r>
              <a:rPr lang="fr-FR" i="1" dirty="0">
                <a:solidFill>
                  <a:srgbClr val="FFC000"/>
                </a:solidFill>
                <a:latin typeface="Comic Sans MS" pitchFamily="66" charset="0"/>
                <a:hlinkClick r:id="rId3"/>
              </a:rPr>
              <a:t>https://laboutique.edpsciences.fr/</a:t>
            </a:r>
            <a:r>
              <a:rPr lang="fr-FR" i="1" dirty="0">
                <a:solidFill>
                  <a:srgbClr val="FFC000"/>
                </a:solidFill>
                <a:latin typeface="Comic Sans MS" pitchFamily="66" charset="0"/>
              </a:rPr>
              <a:t>  ( téléchargement  au format PDF) et sous format  papier en nombres limités .</a:t>
            </a:r>
            <a:r>
              <a:rPr lang="fr-FR" i="1" dirty="0">
                <a:solidFill>
                  <a:srgbClr val="FFC000"/>
                </a:solidFill>
                <a:latin typeface="Comic Sans MS" pitchFamily="66" charset="0"/>
                <a:cs typeface="Times New Roman" pitchFamily="18" charset="0"/>
              </a:rPr>
              <a:t> </a:t>
            </a:r>
          </a:p>
          <a:p>
            <a:pPr marL="342900" indent="-342900" algn="just" eaLnBrk="0" hangingPunct="0">
              <a:lnSpc>
                <a:spcPct val="200000"/>
              </a:lnSpc>
              <a:buFont typeface="+mj-lt"/>
              <a:buAutoNum type="arabicPeriod"/>
            </a:pPr>
            <a:r>
              <a:rPr lang="fr-FR" i="1" dirty="0">
                <a:solidFill>
                  <a:srgbClr val="FFFF00"/>
                </a:solidFill>
                <a:highlight>
                  <a:srgbClr val="808080"/>
                </a:highlight>
                <a:latin typeface="Comic Sans MS" pitchFamily="66" charset="0"/>
                <a:cs typeface="Times New Roman" pitchFamily="18" charset="0"/>
              </a:rPr>
              <a:t>«FORMATION DES SYSTÈMES STELLAIRES et PLANÉTAIRES/ CONDITIONS D’APPARITION DE LA VIE »</a:t>
            </a:r>
          </a:p>
          <a:p>
            <a:pPr marL="342900" indent="-342900" algn="just" eaLnBrk="0" hangingPunct="0">
              <a:lnSpc>
                <a:spcPct val="200000"/>
              </a:lnSpc>
              <a:buFont typeface="+mj-lt"/>
              <a:buAutoNum type="arabicPeriod"/>
            </a:pPr>
            <a:r>
              <a:rPr lang="fr-FR" i="1" dirty="0">
                <a:solidFill>
                  <a:srgbClr val="FFC000"/>
                </a:solidFill>
                <a:highlight>
                  <a:srgbClr val="808080"/>
                </a:highlight>
                <a:latin typeface="Comic Sans MS" pitchFamily="66" charset="0"/>
                <a:cs typeface="Times New Roman" pitchFamily="18" charset="0"/>
              </a:rPr>
              <a:t>« </a:t>
            </a:r>
            <a:r>
              <a:rPr lang="fr-FR" i="1" dirty="0">
                <a:solidFill>
                  <a:srgbClr val="FFFF00"/>
                </a:solidFill>
                <a:highlight>
                  <a:srgbClr val="808080"/>
                </a:highlight>
                <a:latin typeface="Comic Sans MS" pitchFamily="66" charset="0"/>
                <a:cs typeface="Times New Roman" pitchFamily="18" charset="0"/>
              </a:rPr>
              <a:t>ONDES MATIÈRE et UNIVERS/Relativité générale, Mécanique quantique et APPLICATIONS»</a:t>
            </a:r>
            <a:r>
              <a:rPr lang="fr-FR" i="1" dirty="0">
                <a:solidFill>
                  <a:srgbClr val="FFC000"/>
                </a:solidFill>
                <a:highlight>
                  <a:srgbClr val="808080"/>
                </a:highlight>
                <a:latin typeface="Comic Sans MS" pitchFamily="66" charset="0"/>
                <a:cs typeface="Times New Roman" pitchFamily="18" charset="0"/>
              </a:rPr>
              <a:t>. </a:t>
            </a:r>
          </a:p>
          <a:p>
            <a:pPr marL="342900" indent="-342900" algn="just" eaLnBrk="0" hangingPunct="0">
              <a:lnSpc>
                <a:spcPct val="200000"/>
              </a:lnSpc>
              <a:buFont typeface="+mj-lt"/>
              <a:buAutoNum type="arabicPeriod"/>
            </a:pPr>
            <a:r>
              <a:rPr lang="fr-FR" dirty="0">
                <a:solidFill>
                  <a:srgbClr val="FFFF00"/>
                </a:solidFill>
                <a:highlight>
                  <a:srgbClr val="808080"/>
                </a:highlight>
                <a:latin typeface="Comic Sans MS" pitchFamily="66" charset="0"/>
                <a:cs typeface="Times New Roman" pitchFamily="18" charset="0"/>
              </a:rPr>
              <a:t>« </a:t>
            </a:r>
            <a:r>
              <a:rPr lang="fr-FR" i="1" dirty="0">
                <a:solidFill>
                  <a:srgbClr val="FFFF00"/>
                </a:solidFill>
                <a:highlight>
                  <a:srgbClr val="808080"/>
                </a:highlight>
                <a:latin typeface="Comic Sans MS" pitchFamily="66" charset="0"/>
                <a:cs typeface="Times New Roman" pitchFamily="18" charset="0"/>
              </a:rPr>
              <a:t>LES SIGNATURES  NEUROBIOLOGIQUES DE LA CONSCIENCE </a:t>
            </a:r>
            <a:r>
              <a:rPr lang="fr-FR" dirty="0">
                <a:solidFill>
                  <a:srgbClr val="FFFF00"/>
                </a:solidFill>
                <a:highlight>
                  <a:srgbClr val="808080"/>
                </a:highlight>
                <a:latin typeface="Comic Sans MS" pitchFamily="66" charset="0"/>
                <a:cs typeface="Times New Roman" pitchFamily="18" charset="0"/>
              </a:rPr>
              <a:t>»</a:t>
            </a:r>
          </a:p>
          <a:p>
            <a:pPr marL="342900" indent="-342900" algn="just" eaLnBrk="0" hangingPunct="0">
              <a:lnSpc>
                <a:spcPct val="200000"/>
              </a:lnSpc>
              <a:buFont typeface="+mj-lt"/>
              <a:buAutoNum type="arabicPeriod"/>
            </a:pPr>
            <a:r>
              <a:rPr lang="fr-FR" dirty="0">
                <a:solidFill>
                  <a:srgbClr val="FFFF00"/>
                </a:solidFill>
                <a:highlight>
                  <a:srgbClr val="808080"/>
                </a:highlight>
                <a:latin typeface="Comic Sans MS" pitchFamily="66" charset="0"/>
              </a:rPr>
              <a:t>« </a:t>
            </a:r>
            <a:r>
              <a:rPr lang="fr-FR" i="1" dirty="0">
                <a:solidFill>
                  <a:srgbClr val="FFFF00"/>
                </a:solidFill>
                <a:highlight>
                  <a:srgbClr val="808080"/>
                </a:highlight>
                <a:latin typeface="Comic Sans MS" pitchFamily="66" charset="0"/>
              </a:rPr>
              <a:t>LES SIGNATURES DES </a:t>
            </a:r>
            <a:r>
              <a:rPr lang="fr-FR" i="1" dirty="0">
                <a:solidFill>
                  <a:srgbClr val="FFFF00"/>
                </a:solidFill>
                <a:highlight>
                  <a:srgbClr val="808080"/>
                </a:highlight>
                <a:latin typeface="Comic Sans MS" pitchFamily="66" charset="0"/>
                <a:cs typeface="Times New Roman" pitchFamily="18" charset="0"/>
              </a:rPr>
              <a:t>É</a:t>
            </a:r>
            <a:r>
              <a:rPr lang="fr-FR" i="1" dirty="0">
                <a:solidFill>
                  <a:srgbClr val="FFFF00"/>
                </a:solidFill>
                <a:highlight>
                  <a:srgbClr val="808080"/>
                </a:highlight>
                <a:latin typeface="Comic Sans MS" pitchFamily="66" charset="0"/>
              </a:rPr>
              <a:t>TATS M</a:t>
            </a:r>
            <a:r>
              <a:rPr lang="fr-FR" i="1" dirty="0">
                <a:solidFill>
                  <a:srgbClr val="FFFF00"/>
                </a:solidFill>
                <a:highlight>
                  <a:srgbClr val="808080"/>
                </a:highlight>
                <a:latin typeface="Comic Sans MS" pitchFamily="66" charset="0"/>
                <a:cs typeface="Times New Roman" pitchFamily="18" charset="0"/>
              </a:rPr>
              <a:t>É</a:t>
            </a:r>
            <a:r>
              <a:rPr lang="fr-FR" i="1" dirty="0">
                <a:solidFill>
                  <a:srgbClr val="FFFF00"/>
                </a:solidFill>
                <a:highlight>
                  <a:srgbClr val="808080"/>
                </a:highlight>
                <a:latin typeface="Comic Sans MS" pitchFamily="66" charset="0"/>
              </a:rPr>
              <a:t>SOSCOPIQUES DE LA MATI</a:t>
            </a:r>
            <a:r>
              <a:rPr lang="fr-FR" i="1" dirty="0">
                <a:solidFill>
                  <a:srgbClr val="FFFF00"/>
                </a:solidFill>
                <a:highlight>
                  <a:srgbClr val="808080"/>
                </a:highlight>
                <a:latin typeface="Comic Sans MS" pitchFamily="66" charset="0"/>
                <a:cs typeface="Times New Roman" pitchFamily="18" charset="0"/>
              </a:rPr>
              <a:t>È</a:t>
            </a:r>
            <a:r>
              <a:rPr lang="fr-FR" i="1" dirty="0">
                <a:solidFill>
                  <a:srgbClr val="FFFF00"/>
                </a:solidFill>
                <a:highlight>
                  <a:srgbClr val="808080"/>
                </a:highlight>
                <a:latin typeface="Comic Sans MS" pitchFamily="66" charset="0"/>
              </a:rPr>
              <a:t>RE »</a:t>
            </a:r>
          </a:p>
        </p:txBody>
      </p:sp>
    </p:spTree>
    <p:extLst>
      <p:ext uri="{BB962C8B-B14F-4D97-AF65-F5344CB8AC3E}">
        <p14:creationId xmlns:p14="http://schemas.microsoft.com/office/powerpoint/2010/main" val="214251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dirty="0">
                <a:solidFill>
                  <a:srgbClr val="FF0000"/>
                </a:solidFill>
              </a:rPr>
              <a:t>Colloque AEIS-2023 23-24 novembre 2023</a:t>
            </a:r>
          </a:p>
        </p:txBody>
      </p:sp>
      <p:sp>
        <p:nvSpPr>
          <p:cNvPr id="3" name="Espace réservé du numéro de diapositive 2"/>
          <p:cNvSpPr>
            <a:spLocks noGrp="1"/>
          </p:cNvSpPr>
          <p:nvPr>
            <p:ph type="sldNum" sz="quarter" idx="12"/>
          </p:nvPr>
        </p:nvSpPr>
        <p:spPr/>
        <p:txBody>
          <a:bodyPr/>
          <a:lstStyle/>
          <a:p>
            <a:pPr>
              <a:defRPr/>
            </a:pPr>
            <a:fld id="{9DB7C08B-9399-4140-A2F3-ACC6ACC7A698}" type="slidenum">
              <a:rPr lang="fr-FR" smtClean="0"/>
              <a:pPr>
                <a:defRPr/>
              </a:pPr>
              <a:t>12</a:t>
            </a:fld>
            <a:endParaRPr lang="fr-FR"/>
          </a:p>
        </p:txBody>
      </p:sp>
      <p:sp>
        <p:nvSpPr>
          <p:cNvPr id="4" name="Rectangle 3"/>
          <p:cNvSpPr/>
          <p:nvPr/>
        </p:nvSpPr>
        <p:spPr>
          <a:xfrm>
            <a:off x="3221646" y="188640"/>
            <a:ext cx="2909772" cy="461665"/>
          </a:xfrm>
          <a:prstGeom prst="rect">
            <a:avLst/>
          </a:prstGeom>
        </p:spPr>
        <p:txBody>
          <a:bodyPr wrap="none">
            <a:spAutoFit/>
          </a:bodyPr>
          <a:lstStyle/>
          <a:p>
            <a:pPr algn="ctr"/>
            <a:r>
              <a:rPr lang="fr-FR" sz="2400" dirty="0">
                <a:solidFill>
                  <a:srgbClr val="FF0000"/>
                </a:solidFill>
                <a:latin typeface="Comic Sans MS" pitchFamily="66" charset="0"/>
              </a:rPr>
              <a:t>REMERCIEMENTS</a:t>
            </a:r>
          </a:p>
        </p:txBody>
      </p:sp>
      <p:sp>
        <p:nvSpPr>
          <p:cNvPr id="5" name="Rectangle 4"/>
          <p:cNvSpPr/>
          <p:nvPr/>
        </p:nvSpPr>
        <p:spPr>
          <a:xfrm>
            <a:off x="323528" y="650305"/>
            <a:ext cx="8964488" cy="6047809"/>
          </a:xfrm>
          <a:prstGeom prst="rect">
            <a:avLst/>
          </a:prstGeom>
        </p:spPr>
        <p:txBody>
          <a:bodyPr wrap="square">
            <a:spAutoFit/>
          </a:bodyPr>
          <a:lstStyle/>
          <a:p>
            <a:pPr>
              <a:lnSpc>
                <a:spcPct val="150000"/>
              </a:lnSpc>
              <a:buFont typeface="Arial" pitchFamily="34" charset="0"/>
              <a:buChar char="•"/>
            </a:pPr>
            <a:r>
              <a:rPr lang="fr-FR" dirty="0">
                <a:solidFill>
                  <a:srgbClr val="FFFF00"/>
                </a:solidFill>
                <a:latin typeface="Comic Sans MS" pitchFamily="66" charset="0"/>
              </a:rPr>
              <a:t>               L’AEIS remercie très sincèrement les personnes et les organismes suivants</a:t>
            </a:r>
            <a:r>
              <a:rPr lang="fr-FR" dirty="0">
                <a:solidFill>
                  <a:srgbClr val="92D050"/>
                </a:solidFill>
                <a:latin typeface="Comic Sans MS" pitchFamily="66" charset="0"/>
              </a:rPr>
              <a:t>.</a:t>
            </a:r>
          </a:p>
          <a:p>
            <a:pPr>
              <a:lnSpc>
                <a:spcPct val="150000"/>
              </a:lnSpc>
              <a:buFont typeface="Wingdings" pitchFamily="2" charset="2"/>
              <a:buChar char="Ø"/>
            </a:pPr>
            <a:r>
              <a:rPr lang="fr-FR" dirty="0">
                <a:solidFill>
                  <a:srgbClr val="FFC000"/>
                </a:solidFill>
                <a:latin typeface="Comic Sans MS" pitchFamily="66" charset="0"/>
              </a:rPr>
              <a:t>Mmes et MM. Les conférencières/conférenciers</a:t>
            </a:r>
          </a:p>
          <a:p>
            <a:pPr>
              <a:lnSpc>
                <a:spcPct val="150000"/>
              </a:lnSpc>
              <a:buFont typeface="Arial" pitchFamily="34" charset="0"/>
              <a:buChar char="•"/>
            </a:pPr>
            <a:r>
              <a:rPr lang="fr-FR" dirty="0">
                <a:solidFill>
                  <a:srgbClr val="FFC000"/>
                </a:solidFill>
                <a:latin typeface="Comic Sans MS" pitchFamily="66" charset="0"/>
              </a:rPr>
              <a:t>Les membres de la  commission  scientifique interne et modératrice/modérateurs de sessions ainsi que les membres du Comité d’organisation</a:t>
            </a:r>
          </a:p>
          <a:p>
            <a:pPr>
              <a:lnSpc>
                <a:spcPct val="150000"/>
              </a:lnSpc>
              <a:buFont typeface="Arial" pitchFamily="34" charset="0"/>
              <a:buChar char="•"/>
            </a:pPr>
            <a:r>
              <a:rPr lang="fr-FR" dirty="0">
                <a:solidFill>
                  <a:srgbClr val="FFC000"/>
                </a:solidFill>
                <a:latin typeface="Comic Sans MS" pitchFamily="66" charset="0"/>
              </a:rPr>
              <a:t>Mme Sylvie </a:t>
            </a:r>
            <a:r>
              <a:rPr lang="fr-FR" dirty="0" err="1">
                <a:solidFill>
                  <a:srgbClr val="FFC000"/>
                </a:solidFill>
                <a:latin typeface="Comic Sans MS" pitchFamily="66" charset="0"/>
              </a:rPr>
              <a:t>Benzoni</a:t>
            </a:r>
            <a:r>
              <a:rPr lang="fr-FR" dirty="0">
                <a:solidFill>
                  <a:srgbClr val="FFC000"/>
                </a:solidFill>
                <a:latin typeface="Comic Sans MS" pitchFamily="66" charset="0"/>
              </a:rPr>
              <a:t>, directrice, Mme Florence Lajoinie, les membres de l’audiovisuel  de l’Institut Henri Poincaré</a:t>
            </a:r>
          </a:p>
          <a:p>
            <a:pPr>
              <a:lnSpc>
                <a:spcPct val="150000"/>
              </a:lnSpc>
              <a:buFont typeface="Arial" pitchFamily="34" charset="0"/>
              <a:buChar char="•"/>
            </a:pPr>
            <a:r>
              <a:rPr lang="fr-FR" dirty="0">
                <a:solidFill>
                  <a:srgbClr val="FFC000"/>
                </a:solidFill>
                <a:latin typeface="Comic Sans MS" pitchFamily="66" charset="0"/>
              </a:rPr>
              <a:t>L’AX, Association des anciens élèves et diplômés de l’École Polytechnique</a:t>
            </a:r>
          </a:p>
          <a:p>
            <a:pPr>
              <a:lnSpc>
                <a:spcPct val="150000"/>
              </a:lnSpc>
              <a:buFont typeface="Arial" pitchFamily="34" charset="0"/>
              <a:buChar char="•"/>
            </a:pPr>
            <a:r>
              <a:rPr lang="fr-FR" dirty="0">
                <a:solidFill>
                  <a:srgbClr val="FFC000"/>
                </a:solidFill>
              </a:rPr>
              <a:t>Mme Anne-Isabelle </a:t>
            </a:r>
            <a:r>
              <a:rPr lang="fr-FR" dirty="0" err="1">
                <a:solidFill>
                  <a:srgbClr val="FFC000"/>
                </a:solidFill>
              </a:rPr>
              <a:t>Etienvre</a:t>
            </a:r>
            <a:r>
              <a:rPr lang="fr-FR" dirty="0">
                <a:solidFill>
                  <a:srgbClr val="FFC000"/>
                </a:solidFill>
              </a:rPr>
              <a:t>  directrice de la recherche fondamentale du CEA</a:t>
            </a:r>
          </a:p>
          <a:p>
            <a:pPr>
              <a:lnSpc>
                <a:spcPct val="150000"/>
              </a:lnSpc>
              <a:buFont typeface="Arial" pitchFamily="34" charset="0"/>
              <a:buChar char="•"/>
            </a:pPr>
            <a:endParaRPr lang="fr-FR" dirty="0">
              <a:solidFill>
                <a:srgbClr val="FFC000"/>
              </a:solidFill>
            </a:endParaRPr>
          </a:p>
          <a:p>
            <a:pPr>
              <a:lnSpc>
                <a:spcPct val="150000"/>
              </a:lnSpc>
              <a:buFont typeface="Arial" pitchFamily="34" charset="0"/>
              <a:buChar char="•"/>
            </a:pPr>
            <a:r>
              <a:rPr lang="fr-FR" dirty="0"/>
              <a:t> </a:t>
            </a:r>
            <a:r>
              <a:rPr lang="fr-FR" dirty="0">
                <a:solidFill>
                  <a:srgbClr val="FFFF00"/>
                </a:solidFill>
                <a:latin typeface="Comic Sans MS" pitchFamily="66" charset="0"/>
              </a:rPr>
              <a:t>L’AEIS a bénéficié du soutien des institutions  suivantes</a:t>
            </a:r>
            <a:r>
              <a:rPr lang="fr-FR" dirty="0">
                <a:solidFill>
                  <a:srgbClr val="92D050"/>
                </a:solidFill>
                <a:latin typeface="Comic Sans MS" pitchFamily="66" charset="0"/>
              </a:rPr>
              <a:t>:</a:t>
            </a:r>
            <a:endParaRPr lang="fr-FR" dirty="0">
              <a:solidFill>
                <a:srgbClr val="FFC000"/>
              </a:solidFill>
              <a:latin typeface="Comic Sans MS" pitchFamily="66" charset="0"/>
            </a:endParaRPr>
          </a:p>
          <a:p>
            <a:pPr>
              <a:lnSpc>
                <a:spcPct val="150000"/>
              </a:lnSpc>
              <a:buFont typeface="Arial" pitchFamily="34" charset="0"/>
              <a:buChar char="•"/>
            </a:pPr>
            <a:r>
              <a:rPr lang="fr-FR" dirty="0">
                <a:solidFill>
                  <a:srgbClr val="FFC000"/>
                </a:solidFill>
                <a:latin typeface="Comic Sans MS" pitchFamily="66" charset="0"/>
              </a:rPr>
              <a:t>Commissariat à l’Énergie Atomique</a:t>
            </a:r>
          </a:p>
          <a:p>
            <a:pPr>
              <a:lnSpc>
                <a:spcPct val="150000"/>
              </a:lnSpc>
              <a:buFont typeface="Arial" pitchFamily="34" charset="0"/>
              <a:buChar char="•"/>
            </a:pPr>
            <a:r>
              <a:rPr lang="fr-FR" dirty="0">
                <a:solidFill>
                  <a:srgbClr val="FFC000"/>
                </a:solidFill>
                <a:latin typeface="Comic Sans MS" pitchFamily="66" charset="0"/>
              </a:rPr>
              <a:t>La mutuelle des Affaires étrangères et de l’Europe</a:t>
            </a:r>
          </a:p>
          <a:p>
            <a:pPr>
              <a:buFont typeface="Arial" pitchFamily="34" charset="0"/>
              <a:buChar char="•"/>
            </a:pPr>
            <a:endParaRPr lang="fr-FR" dirty="0">
              <a:solidFill>
                <a:srgbClr val="FFC000"/>
              </a:solidFill>
              <a:latin typeface="Comic Sans MS" pitchFamily="66" charset="0"/>
            </a:endParaRPr>
          </a:p>
          <a:p>
            <a:pPr>
              <a:buFont typeface="Arial" pitchFamily="34" charset="0"/>
              <a:buChar char="•"/>
            </a:pPr>
            <a:endParaRPr lang="fr-FR" dirty="0">
              <a:solidFill>
                <a:srgbClr val="FFC000"/>
              </a:solidFill>
              <a:latin typeface="Comic Sans MS" pitchFamily="66" charset="0"/>
            </a:endParaRPr>
          </a:p>
        </p:txBody>
      </p:sp>
      <p:pic>
        <p:nvPicPr>
          <p:cNvPr id="6" name="Picture 3"/>
          <p:cNvPicPr>
            <a:picLocks noChangeAspect="1" noChangeArrowheads="1"/>
          </p:cNvPicPr>
          <p:nvPr/>
        </p:nvPicPr>
        <p:blipFill>
          <a:blip r:embed="rId2" cstate="print"/>
          <a:srcRect/>
          <a:stretch>
            <a:fillRect/>
          </a:stretch>
        </p:blipFill>
        <p:spPr bwMode="auto">
          <a:xfrm>
            <a:off x="0" y="0"/>
            <a:ext cx="1266825" cy="10525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295400" y="6400800"/>
            <a:ext cx="5652864" cy="274320"/>
          </a:xfrm>
        </p:spPr>
        <p:txBody>
          <a:bodyPr/>
          <a:lstStyle/>
          <a:p>
            <a:pPr algn="ctr">
              <a:defRPr/>
            </a:pPr>
            <a:r>
              <a:rPr lang="fr-FR">
                <a:solidFill>
                  <a:srgbClr val="FF0000"/>
                </a:solidFill>
              </a:rPr>
              <a:t>Colloque AEIS-2023 23-24 novembre 2023</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9DB7C08B-9399-4140-A2F3-ACC6ACC7A698}" type="slidenum">
              <a:rPr lang="fr-FR" smtClean="0"/>
              <a:pPr>
                <a:defRPr/>
              </a:pPr>
              <a:t>13</a:t>
            </a:fld>
            <a:endParaRPr lang="fr-FR"/>
          </a:p>
        </p:txBody>
      </p:sp>
      <p:sp>
        <p:nvSpPr>
          <p:cNvPr id="4" name="Rectangle 3"/>
          <p:cNvSpPr/>
          <p:nvPr/>
        </p:nvSpPr>
        <p:spPr>
          <a:xfrm>
            <a:off x="1689094" y="188640"/>
            <a:ext cx="5929573" cy="461665"/>
          </a:xfrm>
          <a:prstGeom prst="rect">
            <a:avLst/>
          </a:prstGeom>
        </p:spPr>
        <p:txBody>
          <a:bodyPr wrap="none">
            <a:spAutoFit/>
          </a:bodyPr>
          <a:lstStyle/>
          <a:p>
            <a:pPr algn="ctr"/>
            <a:r>
              <a:rPr lang="fr-FR" sz="2400" b="1" dirty="0">
                <a:solidFill>
                  <a:srgbClr val="FF0000"/>
                </a:solidFill>
                <a:latin typeface="Calibri" pitchFamily="34" charset="0"/>
              </a:rPr>
              <a:t>STATUT et ACTIVITES SCIENTIFIQUES de l’AEIS</a:t>
            </a:r>
          </a:p>
        </p:txBody>
      </p:sp>
      <p:pic>
        <p:nvPicPr>
          <p:cNvPr id="5" name="Picture 3"/>
          <p:cNvPicPr>
            <a:picLocks noChangeAspect="1" noChangeArrowheads="1"/>
          </p:cNvPicPr>
          <p:nvPr/>
        </p:nvPicPr>
        <p:blipFill>
          <a:blip r:embed="rId2" cstate="print"/>
          <a:srcRect/>
          <a:stretch>
            <a:fillRect/>
          </a:stretch>
        </p:blipFill>
        <p:spPr bwMode="auto">
          <a:xfrm>
            <a:off x="0" y="0"/>
            <a:ext cx="1006475" cy="836712"/>
          </a:xfrm>
          <a:prstGeom prst="rect">
            <a:avLst/>
          </a:prstGeom>
          <a:noFill/>
          <a:ln w="9525">
            <a:noFill/>
            <a:miter lim="800000"/>
            <a:headEnd/>
            <a:tailEnd/>
          </a:ln>
        </p:spPr>
      </p:pic>
      <p:sp>
        <p:nvSpPr>
          <p:cNvPr id="6" name="Rectangle 5"/>
          <p:cNvSpPr/>
          <p:nvPr/>
        </p:nvSpPr>
        <p:spPr>
          <a:xfrm>
            <a:off x="575048" y="548680"/>
            <a:ext cx="8568952" cy="1200329"/>
          </a:xfrm>
          <a:prstGeom prst="rect">
            <a:avLst/>
          </a:prstGeom>
        </p:spPr>
        <p:txBody>
          <a:bodyPr wrap="square">
            <a:spAutoFit/>
          </a:bodyPr>
          <a:lstStyle/>
          <a:p>
            <a:r>
              <a:rPr lang="fr-FR" b="1" dirty="0">
                <a:solidFill>
                  <a:srgbClr val="FFC000"/>
                </a:solidFill>
                <a:latin typeface="Comic Sans MS" pitchFamily="66" charset="0"/>
                <a:cs typeface="Times New Roman" pitchFamily="18" charset="0"/>
              </a:rPr>
              <a:t>        L'Académie Européenne Interdisciplinaire des Sciences, AEIS,                                           société savante (loi 1901),  a pour but la recherche, la diffusion et la formation dans tous les domaines de la science. L’AEIS est répertoriée parmi les autres institutions de la capitale sur le site </a:t>
            </a:r>
            <a:r>
              <a:rPr lang="fr-FR" b="1" dirty="0">
                <a:latin typeface="Comic Sans MS" pitchFamily="66" charset="0"/>
                <a:cs typeface="Times New Roman" pitchFamily="18" charset="0"/>
                <a:hlinkClick r:id="rId3"/>
              </a:rPr>
              <a:t>http://www.paris.fr</a:t>
            </a:r>
            <a:r>
              <a:rPr lang="fr-FR" b="1" dirty="0">
                <a:latin typeface="Comic Sans MS" pitchFamily="66" charset="0"/>
                <a:cs typeface="Times New Roman" pitchFamily="18" charset="0"/>
              </a:rPr>
              <a:t> </a:t>
            </a:r>
            <a:endParaRPr lang="fr-FR" dirty="0">
              <a:latin typeface="Comic Sans MS" pitchFamily="66" charset="0"/>
              <a:cs typeface="Times New Roman" pitchFamily="18" charset="0"/>
            </a:endParaRPr>
          </a:p>
        </p:txBody>
      </p:sp>
      <p:sp>
        <p:nvSpPr>
          <p:cNvPr id="7" name="Rectangle 6"/>
          <p:cNvSpPr/>
          <p:nvPr/>
        </p:nvSpPr>
        <p:spPr>
          <a:xfrm>
            <a:off x="323528" y="1700808"/>
            <a:ext cx="8640960" cy="4801314"/>
          </a:xfrm>
          <a:prstGeom prst="rect">
            <a:avLst/>
          </a:prstGeom>
        </p:spPr>
        <p:txBody>
          <a:bodyPr wrap="square">
            <a:spAutoFit/>
          </a:bodyPr>
          <a:lstStyle/>
          <a:p>
            <a:pPr>
              <a:buFont typeface="Wingdings" pitchFamily="2" charset="2"/>
              <a:buChar char="Ø"/>
            </a:pPr>
            <a:r>
              <a:rPr lang="fr-FR" b="1" dirty="0">
                <a:solidFill>
                  <a:srgbClr val="FFFF00"/>
                </a:solidFill>
                <a:latin typeface="Comic Sans MS" pitchFamily="66" charset="0"/>
              </a:rPr>
              <a:t>L'Académie se propose de rassembler et de faire étudier les différentes recherches et pensées scientifiques dans un cadre interdisciplinaire</a:t>
            </a:r>
            <a:r>
              <a:rPr lang="fr-FR" dirty="0">
                <a:solidFill>
                  <a:srgbClr val="FFFF00"/>
                </a:solidFill>
                <a:latin typeface="Comic Sans MS" pitchFamily="66" charset="0"/>
              </a:rPr>
              <a:t>,</a:t>
            </a:r>
          </a:p>
          <a:p>
            <a:pPr>
              <a:buFont typeface="Wingdings" pitchFamily="2" charset="2"/>
              <a:buChar char="ü"/>
            </a:pPr>
            <a:r>
              <a:rPr lang="fr-FR" dirty="0">
                <a:latin typeface="Comic Sans MS" pitchFamily="66" charset="0"/>
              </a:rPr>
              <a:t> </a:t>
            </a:r>
            <a:r>
              <a:rPr lang="fr-FR" dirty="0">
                <a:latin typeface="Comic Sans MS" pitchFamily="66" charset="0"/>
                <a:cs typeface="Times New Roman" pitchFamily="18" charset="0"/>
              </a:rPr>
              <a:t>d'établir un langage commun entre les scientifiques, nécessaire pour une mutuelle compréhension,</a:t>
            </a:r>
          </a:p>
          <a:p>
            <a:pPr>
              <a:buFont typeface="Wingdings" pitchFamily="2" charset="2"/>
              <a:buChar char="ü"/>
            </a:pPr>
            <a:r>
              <a:rPr lang="fr-FR" dirty="0">
                <a:latin typeface="Comic Sans MS" pitchFamily="66" charset="0"/>
                <a:cs typeface="Times New Roman" pitchFamily="18" charset="0"/>
              </a:rPr>
              <a:t>de faire connaître les plus récentes découvertes, inventions ou réalisations des domaines de la connaissance .</a:t>
            </a:r>
          </a:p>
          <a:p>
            <a:pPr>
              <a:buFont typeface="Wingdings" pitchFamily="2" charset="2"/>
              <a:buChar char="ü"/>
            </a:pPr>
            <a:endParaRPr lang="fr-FR" dirty="0">
              <a:latin typeface="Comic Sans MS" pitchFamily="66" charset="0"/>
              <a:cs typeface="Times New Roman" pitchFamily="18" charset="0"/>
            </a:endParaRPr>
          </a:p>
          <a:p>
            <a:pPr>
              <a:buFont typeface="Wingdings" pitchFamily="2" charset="2"/>
              <a:buChar char="Ø"/>
            </a:pPr>
            <a:r>
              <a:rPr lang="fr-FR" b="1" dirty="0">
                <a:solidFill>
                  <a:srgbClr val="FFFF00"/>
                </a:solidFill>
                <a:latin typeface="Comic Sans MS" pitchFamily="66" charset="0"/>
              </a:rPr>
              <a:t> de participer   à l'élargissement de la pensée, en particulier sur des sujets frontières </a:t>
            </a:r>
          </a:p>
          <a:p>
            <a:r>
              <a:rPr lang="fr-FR" dirty="0">
                <a:latin typeface="Comic Sans MS" pitchFamily="66" charset="0"/>
              </a:rPr>
              <a:t>des différentes disciplines, pour atténuer la rigueur des délimitations, souvent artificielles.</a:t>
            </a:r>
          </a:p>
          <a:p>
            <a:endParaRPr lang="fr-FR" dirty="0">
              <a:latin typeface="Comic Sans MS" pitchFamily="66" charset="0"/>
            </a:endParaRPr>
          </a:p>
          <a:p>
            <a:pPr>
              <a:buFont typeface="Wingdings" pitchFamily="2" charset="2"/>
              <a:buChar char="Ø"/>
            </a:pPr>
            <a:r>
              <a:rPr lang="fr-FR" b="1" dirty="0">
                <a:solidFill>
                  <a:srgbClr val="FFFF00"/>
                </a:solidFill>
                <a:latin typeface="Comic Sans MS" pitchFamily="66" charset="0"/>
              </a:rPr>
              <a:t>Ses membres sont issus du monde académique et industriel, les grandes disciplines scientifiques sont représentées</a:t>
            </a:r>
            <a:r>
              <a:rPr lang="fr-FR" dirty="0">
                <a:solidFill>
                  <a:srgbClr val="FFFF00"/>
                </a:solidFill>
                <a:latin typeface="Comic Sans MS" pitchFamily="66" charset="0"/>
              </a:rPr>
              <a:t> :</a:t>
            </a:r>
          </a:p>
          <a:p>
            <a:pPr>
              <a:buFont typeface="Wingdings" pitchFamily="2" charset="2"/>
              <a:buChar char="ü"/>
            </a:pPr>
            <a:r>
              <a:rPr lang="fr-FR" dirty="0">
                <a:solidFill>
                  <a:srgbClr val="FFFF00"/>
                </a:solidFill>
                <a:latin typeface="Comic Sans MS" pitchFamily="66" charset="0"/>
              </a:rPr>
              <a:t> </a:t>
            </a:r>
            <a:r>
              <a:rPr lang="fr-FR" dirty="0">
                <a:latin typeface="Comic Sans MS" pitchFamily="66" charset="0"/>
                <a:cs typeface="Times New Roman" pitchFamily="18" charset="0"/>
              </a:rPr>
              <a:t>Physique, Mathématiques, Biologie, Philosophie des Sciences, Informatique, Sciences de la Terre, Théorie des systèmes complexes, Chimie, Biophysique, Biochimie, Médecine, Sciences cognitives, Sociologie, </a:t>
            </a:r>
            <a:r>
              <a:rPr lang="fr-FR" dirty="0" err="1">
                <a:latin typeface="Comic Sans MS" pitchFamily="66" charset="0"/>
                <a:cs typeface="Times New Roman" pitchFamily="18" charset="0"/>
              </a:rPr>
              <a:t>Neuro-psychiatrie</a:t>
            </a:r>
            <a:r>
              <a:rPr lang="fr-FR" dirty="0">
                <a:latin typeface="Comic Sans MS" pitchFamily="66" charset="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ZoneTexte 6"/>
          <p:cNvSpPr txBox="1">
            <a:spLocks noChangeArrowheads="1"/>
          </p:cNvSpPr>
          <p:nvPr/>
        </p:nvSpPr>
        <p:spPr bwMode="auto">
          <a:xfrm>
            <a:off x="297732" y="3772543"/>
            <a:ext cx="8784976" cy="3214341"/>
          </a:xfrm>
          <a:prstGeom prst="rect">
            <a:avLst/>
          </a:prstGeom>
          <a:noFill/>
          <a:ln w="9525">
            <a:noFill/>
            <a:miter lim="800000"/>
            <a:headEnd/>
            <a:tailEnd/>
          </a:ln>
        </p:spPr>
        <p:txBody>
          <a:bodyPr wrap="square">
            <a:spAutoFit/>
          </a:bodyPr>
          <a:lstStyle/>
          <a:p>
            <a:pPr algn="ctr"/>
            <a:endParaRPr lang="fr-FR" sz="2800" dirty="0">
              <a:solidFill>
                <a:srgbClr val="FFC000"/>
              </a:solidFill>
              <a:latin typeface="Comic Sans MS" pitchFamily="66" charset="0"/>
            </a:endParaRPr>
          </a:p>
          <a:p>
            <a:pPr algn="ctr"/>
            <a:endParaRPr lang="fr-FR" sz="1600" b="1" dirty="0">
              <a:latin typeface="Comic Sans MS" pitchFamily="66" charset="0"/>
            </a:endParaRPr>
          </a:p>
          <a:p>
            <a:pPr algn="ctr"/>
            <a:endParaRPr lang="fr-FR" sz="1600" b="1" dirty="0">
              <a:latin typeface="Comic Sans MS" pitchFamily="66" charset="0"/>
            </a:endParaRPr>
          </a:p>
          <a:p>
            <a:pPr algn="ctr"/>
            <a:endParaRPr lang="fr-FR" sz="1600" b="1" dirty="0">
              <a:latin typeface="Comic Sans MS" pitchFamily="66" charset="0"/>
            </a:endParaRPr>
          </a:p>
          <a:p>
            <a:pPr algn="ctr"/>
            <a:r>
              <a:rPr lang="fr-FR" sz="1600" b="1" dirty="0">
                <a:latin typeface="Comic Sans MS" pitchFamily="66" charset="0"/>
              </a:rPr>
              <a:t>Victor MASTRANGELO</a:t>
            </a:r>
            <a:endParaRPr lang="fr-FR" sz="2400" b="1" dirty="0">
              <a:latin typeface="Comic Sans MS" pitchFamily="66" charset="0"/>
            </a:endParaRPr>
          </a:p>
          <a:p>
            <a:pPr algn="ctr"/>
            <a:r>
              <a:rPr lang="fr-FR" sz="1600" b="1" dirty="0">
                <a:solidFill>
                  <a:srgbClr val="92D050"/>
                </a:solidFill>
                <a:latin typeface="Calibri" pitchFamily="34" charset="0"/>
                <a:hlinkClick r:id="rId3">
                  <a:extLst>
                    <a:ext uri="{A12FA001-AC4F-418D-AE19-62706E023703}">
                      <ahyp:hlinkClr xmlns:ahyp="http://schemas.microsoft.com/office/drawing/2018/hyperlinkcolor" val="tx"/>
                    </a:ext>
                  </a:extLst>
                </a:hlinkClick>
              </a:rPr>
              <a:t>victor.mastrangelo@science-inter.com</a:t>
            </a:r>
            <a:r>
              <a:rPr lang="fr-FR" sz="1600" b="1" dirty="0">
                <a:solidFill>
                  <a:srgbClr val="92D050"/>
                </a:solidFill>
                <a:latin typeface="Calibri" pitchFamily="34" charset="0"/>
              </a:rPr>
              <a:t> </a:t>
            </a:r>
            <a:endParaRPr lang="fr-FR" b="1" i="1" dirty="0">
              <a:solidFill>
                <a:srgbClr val="FF3300"/>
              </a:solidFill>
              <a:latin typeface="Calibri" pitchFamily="34" charset="0"/>
            </a:endParaRPr>
          </a:p>
          <a:p>
            <a:pPr algn="ctr"/>
            <a:endParaRPr lang="fr-FR" b="1" i="1" dirty="0">
              <a:solidFill>
                <a:srgbClr val="FF3300"/>
              </a:solidFill>
              <a:latin typeface="Calibri" pitchFamily="34" charset="0"/>
            </a:endParaRPr>
          </a:p>
          <a:p>
            <a:pPr algn="ctr">
              <a:spcAft>
                <a:spcPts val="1000"/>
              </a:spcAft>
            </a:pPr>
            <a:r>
              <a:rPr lang="fr-FR" sz="1800" b="1" dirty="0">
                <a:effectLst/>
                <a:latin typeface="Times New Roman" panose="02020603050405020304" pitchFamily="18" charset="0"/>
                <a:ea typeface="Times New Roman" panose="02020603050405020304" pitchFamily="18" charset="0"/>
              </a:rPr>
              <a:t>Jeudi 23 et vendredi 24 novembre 2023</a:t>
            </a:r>
            <a:endParaRPr lang="fr-FR" dirty="0">
              <a:latin typeface="Times New Roman" panose="02020603050405020304" pitchFamily="18" charset="0"/>
              <a:ea typeface="Times New Roman" panose="02020603050405020304" pitchFamily="18" charset="0"/>
            </a:endParaRPr>
          </a:p>
          <a:p>
            <a:pPr algn="ctr">
              <a:spcAft>
                <a:spcPts val="1000"/>
              </a:spcAft>
            </a:pPr>
            <a:r>
              <a:rPr lang="fr-FR" sz="1800" b="1" dirty="0">
                <a:effectLst/>
                <a:latin typeface="Times New Roman" panose="02020603050405020304" pitchFamily="18" charset="0"/>
                <a:ea typeface="Times New Roman" panose="02020603050405020304" pitchFamily="18" charset="0"/>
              </a:rPr>
              <a:t> </a:t>
            </a:r>
            <a:r>
              <a:rPr lang="fr-FR" sz="1800" b="1" kern="100" dirty="0">
                <a:effectLst/>
                <a:latin typeface="Arial" panose="020B0604020202020204" pitchFamily="34" charset="0"/>
                <a:ea typeface="Calibri" panose="020F0502020204030204" pitchFamily="34" charset="0"/>
              </a:rPr>
              <a:t>Amphithéâtre Hermite - Institut Henri Poincaré Paris 5</a:t>
            </a:r>
            <a:r>
              <a:rPr lang="fr-FR" sz="1800" b="1" kern="100" baseline="30000" dirty="0">
                <a:effectLst/>
                <a:latin typeface="Arial" panose="020B0604020202020204" pitchFamily="34" charset="0"/>
                <a:ea typeface="Calibri" panose="020F0502020204030204" pitchFamily="34" charset="0"/>
              </a:rPr>
              <a:t>ème</a:t>
            </a:r>
            <a:r>
              <a:rPr lang="fr-FR" sz="1800" b="1" kern="100" dirty="0">
                <a:effectLst/>
                <a:latin typeface="Arial" panose="020B0604020202020204" pitchFamily="34" charset="0"/>
                <a:ea typeface="Calibri" panose="020F0502020204030204" pitchFamily="34" charset="0"/>
              </a:rPr>
              <a:t> </a:t>
            </a:r>
            <a:endParaRPr lang="fr-FR" sz="1800" dirty="0">
              <a:effectLst/>
              <a:latin typeface="Times New Roman" panose="02020603050405020304" pitchFamily="18" charset="0"/>
              <a:ea typeface="Times New Roman" panose="02020603050405020304" pitchFamily="18" charset="0"/>
            </a:endParaRPr>
          </a:p>
          <a:p>
            <a:pPr algn="ctr">
              <a:lnSpc>
                <a:spcPct val="150000"/>
              </a:lnSpc>
            </a:pPr>
            <a:endParaRPr lang="fr-FR" b="1" dirty="0">
              <a:latin typeface="Calibri" pitchFamily="34" charset="0"/>
            </a:endParaRPr>
          </a:p>
        </p:txBody>
      </p:sp>
      <p:sp>
        <p:nvSpPr>
          <p:cNvPr id="7175" name="Espace réservé du pied de page 11"/>
          <p:cNvSpPr txBox="1">
            <a:spLocks noGrp="1"/>
          </p:cNvSpPr>
          <p:nvPr/>
        </p:nvSpPr>
        <p:spPr bwMode="auto">
          <a:xfrm>
            <a:off x="914400" y="6421438"/>
            <a:ext cx="5562600" cy="365125"/>
          </a:xfrm>
          <a:prstGeom prst="rect">
            <a:avLst/>
          </a:prstGeom>
          <a:noFill/>
          <a:ln w="9525">
            <a:noFill/>
            <a:miter lim="800000"/>
            <a:headEnd/>
            <a:tailEnd/>
          </a:ln>
        </p:spPr>
        <p:txBody>
          <a:bodyPr anchor="b"/>
          <a:lstStyle/>
          <a:p>
            <a:pPr algn="r"/>
            <a:endParaRPr lang="fr-FR" sz="1100" dirty="0">
              <a:solidFill>
                <a:schemeClr val="tx2"/>
              </a:solidFill>
            </a:endParaRPr>
          </a:p>
        </p:txBody>
      </p:sp>
      <p:sp>
        <p:nvSpPr>
          <p:cNvPr id="7176" name="Espace réservé du numéro de diapositive 12"/>
          <p:cNvSpPr txBox="1">
            <a:spLocks noGrp="1"/>
          </p:cNvSpPr>
          <p:nvPr/>
        </p:nvSpPr>
        <p:spPr bwMode="auto">
          <a:xfrm>
            <a:off x="8610600" y="6421438"/>
            <a:ext cx="457200" cy="365125"/>
          </a:xfrm>
          <a:prstGeom prst="rect">
            <a:avLst/>
          </a:prstGeom>
          <a:noFill/>
          <a:ln w="9525">
            <a:noFill/>
            <a:miter lim="800000"/>
            <a:headEnd/>
            <a:tailEnd/>
          </a:ln>
        </p:spPr>
        <p:txBody>
          <a:bodyPr anchor="b"/>
          <a:lstStyle/>
          <a:p>
            <a:endParaRPr lang="fr-FR" sz="1200" dirty="0">
              <a:solidFill>
                <a:schemeClr val="tx2"/>
              </a:solidFill>
            </a:endParaRPr>
          </a:p>
        </p:txBody>
      </p:sp>
      <p:pic>
        <p:nvPicPr>
          <p:cNvPr id="7179" name="Image 2" descr="LOGO"/>
          <p:cNvPicPr>
            <a:picLocks noChangeAspect="1" noChangeArrowheads="1"/>
          </p:cNvPicPr>
          <p:nvPr/>
        </p:nvPicPr>
        <p:blipFill>
          <a:blip r:embed="rId4" cstate="print"/>
          <a:srcRect/>
          <a:stretch>
            <a:fillRect/>
          </a:stretch>
        </p:blipFill>
        <p:spPr bwMode="auto">
          <a:xfrm>
            <a:off x="87313" y="9674225"/>
            <a:ext cx="858837" cy="1120775"/>
          </a:xfrm>
          <a:prstGeom prst="rect">
            <a:avLst/>
          </a:prstGeom>
          <a:noFill/>
          <a:ln w="9525">
            <a:noFill/>
            <a:miter lim="800000"/>
            <a:headEnd/>
            <a:tailEnd/>
          </a:ln>
        </p:spPr>
      </p:pic>
      <p:sp>
        <p:nvSpPr>
          <p:cNvPr id="7185"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dirty="0"/>
          </a:p>
        </p:txBody>
      </p:sp>
      <p:sp>
        <p:nvSpPr>
          <p:cNvPr id="7187" name="Rectangle 11"/>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pPr eaLnBrk="0" hangingPunct="0"/>
            <a:r>
              <a:rPr lang="fr-FR" sz="1100" dirty="0">
                <a:cs typeface="Times New Roman" pitchFamily="18" charset="0"/>
              </a:rPr>
              <a:t>   </a:t>
            </a:r>
            <a:endParaRPr lang="fr-FR" sz="800" dirty="0"/>
          </a:p>
          <a:p>
            <a:pPr eaLnBrk="0" hangingPunct="0"/>
            <a:endParaRPr lang="fr-FR" dirty="0"/>
          </a:p>
        </p:txBody>
      </p:sp>
      <p:sp>
        <p:nvSpPr>
          <p:cNvPr id="7188" name="Rectangle 12"/>
          <p:cNvSpPr>
            <a:spLocks noChangeArrowheads="1"/>
          </p:cNvSpPr>
          <p:nvPr/>
        </p:nvSpPr>
        <p:spPr bwMode="auto">
          <a:xfrm>
            <a:off x="0" y="1371600"/>
            <a:ext cx="9144000" cy="457200"/>
          </a:xfrm>
          <a:prstGeom prst="rect">
            <a:avLst/>
          </a:prstGeom>
          <a:noFill/>
          <a:ln w="9525">
            <a:noFill/>
            <a:miter lim="800000"/>
            <a:headEnd/>
            <a:tailEnd/>
          </a:ln>
        </p:spPr>
        <p:txBody>
          <a:bodyPr wrap="none" anchor="ctr">
            <a:spAutoFit/>
          </a:bodyPr>
          <a:lstStyle/>
          <a:p>
            <a:pPr eaLnBrk="0" hangingPunct="0"/>
            <a:r>
              <a:rPr lang="fr-FR" sz="1100" dirty="0">
                <a:cs typeface="Times New Roman" pitchFamily="18" charset="0"/>
              </a:rPr>
              <a:t>   </a:t>
            </a:r>
            <a:endParaRPr lang="fr-FR" sz="800" dirty="0"/>
          </a:p>
          <a:p>
            <a:pPr eaLnBrk="0" hangingPunct="0"/>
            <a:br>
              <a:rPr lang="fr-FR" sz="1600" b="1" i="1" dirty="0">
                <a:cs typeface="Times New Roman" pitchFamily="18" charset="0"/>
              </a:rPr>
            </a:br>
            <a:endParaRPr lang="fr-FR" dirty="0"/>
          </a:p>
        </p:txBody>
      </p:sp>
      <p:sp>
        <p:nvSpPr>
          <p:cNvPr id="30" name="Espace réservé du pied de page 29"/>
          <p:cNvSpPr>
            <a:spLocks noGrp="1"/>
          </p:cNvSpPr>
          <p:nvPr>
            <p:ph type="ftr" sz="quarter" idx="11"/>
          </p:nvPr>
        </p:nvSpPr>
        <p:spPr>
          <a:xfrm>
            <a:off x="323528" y="6381328"/>
            <a:ext cx="8568952" cy="274320"/>
          </a:xfrm>
        </p:spPr>
        <p:txBody>
          <a:bodyPr/>
          <a:lstStyle/>
          <a:p>
            <a:pPr algn="ctr">
              <a:defRPr/>
            </a:pPr>
            <a:r>
              <a:rPr lang="fr-FR" sz="900">
                <a:solidFill>
                  <a:srgbClr val="FF0000"/>
                </a:solidFill>
              </a:rPr>
              <a:t>Colloque AEIS-2023 23-24 novembre 2023</a:t>
            </a:r>
            <a:endParaRPr lang="fr-FR" sz="900" dirty="0">
              <a:solidFill>
                <a:srgbClr val="FF0000"/>
              </a:solidFill>
            </a:endParaRPr>
          </a:p>
        </p:txBody>
      </p:sp>
      <p:sp>
        <p:nvSpPr>
          <p:cNvPr id="22" name="Espace réservé du numéro de diapositive 21"/>
          <p:cNvSpPr>
            <a:spLocks noGrp="1"/>
          </p:cNvSpPr>
          <p:nvPr>
            <p:ph type="sldNum" sz="quarter" idx="12"/>
          </p:nvPr>
        </p:nvSpPr>
        <p:spPr>
          <a:xfrm>
            <a:off x="8679712" y="6453336"/>
            <a:ext cx="464288" cy="274320"/>
          </a:xfrm>
        </p:spPr>
        <p:txBody>
          <a:bodyPr/>
          <a:lstStyle/>
          <a:p>
            <a:pPr>
              <a:defRPr/>
            </a:pPr>
            <a:fld id="{9DB7C08B-9399-4140-A2F3-ACC6ACC7A698}" type="slidenum">
              <a:rPr lang="fr-FR" smtClean="0"/>
              <a:pPr>
                <a:defRPr/>
              </a:pPr>
              <a:t>2</a:t>
            </a:fld>
            <a:endParaRPr lang="fr-FR" dirty="0"/>
          </a:p>
        </p:txBody>
      </p:sp>
      <p:sp>
        <p:nvSpPr>
          <p:cNvPr id="5" name="ZoneTexte 4">
            <a:extLst>
              <a:ext uri="{FF2B5EF4-FFF2-40B4-BE49-F238E27FC236}">
                <a16:creationId xmlns:a16="http://schemas.microsoft.com/office/drawing/2014/main" id="{C4FE5D84-BBCF-BA1F-5D13-B28A28F52109}"/>
              </a:ext>
            </a:extLst>
          </p:cNvPr>
          <p:cNvSpPr txBox="1"/>
          <p:nvPr/>
        </p:nvSpPr>
        <p:spPr>
          <a:xfrm>
            <a:off x="405744" y="506591"/>
            <a:ext cx="8568952" cy="4152675"/>
          </a:xfrm>
          <a:prstGeom prst="rect">
            <a:avLst/>
          </a:prstGeom>
          <a:noFill/>
        </p:spPr>
        <p:txBody>
          <a:bodyPr wrap="square">
            <a:spAutoFit/>
          </a:bodyPr>
          <a:lstStyle/>
          <a:p>
            <a:pPr algn="ctr">
              <a:spcAft>
                <a:spcPts val="1000"/>
              </a:spcAft>
              <a:tabLst>
                <a:tab pos="266700" algn="l"/>
                <a:tab pos="3322955" algn="ctr"/>
              </a:tabLst>
            </a:pPr>
            <a:r>
              <a:rPr lang="fr-FR" sz="1800" b="1" kern="100" dirty="0">
                <a:effectLst/>
                <a:latin typeface="Arial Black ,sans-serif"/>
                <a:ea typeface="Calibri" panose="020F0502020204030204" pitchFamily="34" charset="0"/>
              </a:rPr>
              <a:t>ACADÉMIE EUROPÉENNE INTERDISCIPLINAIRE DES SCIENCES (AEIS)</a:t>
            </a:r>
          </a:p>
          <a:p>
            <a:pPr algn="ctr">
              <a:spcAft>
                <a:spcPts val="1000"/>
              </a:spcAft>
              <a:tabLst>
                <a:tab pos="266700" algn="l"/>
                <a:tab pos="3322955" algn="ctr"/>
              </a:tabLst>
            </a:pPr>
            <a:r>
              <a:rPr lang="fr-FR" sz="1800" b="1" kern="100" dirty="0">
                <a:effectLst/>
                <a:latin typeface="Arial Black ,sans-serif"/>
                <a:ea typeface="Calibri" panose="020F0502020204030204" pitchFamily="34" charset="0"/>
              </a:rPr>
              <a:t>ANNÉE INTERNATIONALE DES SCIENCES FONDAMENTALES POUR LE DÉVELOPPEMENT DURABLE (IYBSSD 2022-2023)</a:t>
            </a:r>
          </a:p>
          <a:p>
            <a:pPr algn="ctr">
              <a:lnSpc>
                <a:spcPct val="107000"/>
              </a:lnSpc>
              <a:spcAft>
                <a:spcPts val="1000"/>
              </a:spcAft>
            </a:pPr>
            <a:endParaRPr lang="fr-FR" sz="1800" b="1" kern="100" dirty="0">
              <a:latin typeface="Arial Black ,sans-serif"/>
              <a:ea typeface="Calibri" panose="020F0502020204030204" pitchFamily="34" charset="0"/>
            </a:endParaRPr>
          </a:p>
          <a:p>
            <a:pPr algn="ctr">
              <a:lnSpc>
                <a:spcPct val="107000"/>
              </a:lnSpc>
              <a:spcAft>
                <a:spcPts val="1000"/>
              </a:spcAft>
            </a:pPr>
            <a:endParaRPr lang="fr-FR" sz="1800" dirty="0">
              <a:effectLst/>
              <a:latin typeface="Times New Roman" panose="02020603050405020304" pitchFamily="18" charset="0"/>
              <a:ea typeface="Times New Roman" panose="02020603050405020304" pitchFamily="18" charset="0"/>
            </a:endParaRPr>
          </a:p>
          <a:p>
            <a:pPr algn="ctr"/>
            <a:endParaRPr lang="fr-FR" sz="2000" dirty="0">
              <a:solidFill>
                <a:srgbClr val="FFFF00"/>
              </a:solidFill>
              <a:effectLst/>
              <a:latin typeface="Times New Roman" panose="02020603050405020304" pitchFamily="18" charset="0"/>
              <a:ea typeface="Times New Roman" panose="02020603050405020304" pitchFamily="18" charset="0"/>
            </a:endParaRPr>
          </a:p>
          <a:p>
            <a:pPr algn="ctr"/>
            <a:r>
              <a:rPr lang="fr-FR" sz="2000" dirty="0">
                <a:solidFill>
                  <a:srgbClr val="FFFF00"/>
                </a:solidFill>
                <a:effectLst/>
                <a:latin typeface="Times New Roman" panose="02020603050405020304" pitchFamily="18" charset="0"/>
                <a:ea typeface="Times New Roman" panose="02020603050405020304" pitchFamily="18" charset="0"/>
              </a:rPr>
              <a:t>Présentation</a:t>
            </a:r>
          </a:p>
          <a:p>
            <a:pPr algn="ctr"/>
            <a:r>
              <a:rPr lang="fr-FR" sz="2000" dirty="0">
                <a:solidFill>
                  <a:srgbClr val="FFFF00"/>
                </a:solidFill>
                <a:effectLst/>
                <a:latin typeface="Times New Roman" panose="02020603050405020304" pitchFamily="18" charset="0"/>
                <a:ea typeface="Times New Roman" panose="02020603050405020304" pitchFamily="18" charset="0"/>
              </a:rPr>
              <a:t>Colloque AEIS-2023</a:t>
            </a:r>
          </a:p>
          <a:p>
            <a:pPr algn="ctr"/>
            <a:r>
              <a:rPr lang="fr-FR" sz="2000" b="1" dirty="0">
                <a:solidFill>
                  <a:srgbClr val="FF0000"/>
                </a:solidFill>
                <a:effectLst/>
                <a:latin typeface="Comic Sans MS" panose="030F0702030302020204" pitchFamily="66" charset="0"/>
                <a:ea typeface="Times New Roman" panose="02020603050405020304" pitchFamily="18" charset="0"/>
              </a:rPr>
              <a:t>INTERDÉPENDANCE, PANDÉMIES </a:t>
            </a:r>
            <a:r>
              <a:rPr lang="fr-FR" sz="2000" dirty="0">
                <a:solidFill>
                  <a:srgbClr val="FF0000"/>
                </a:solidFill>
                <a:latin typeface="Comic Sans MS" panose="030F0702030302020204" pitchFamily="66" charset="0"/>
                <a:ea typeface="Times New Roman" panose="02020603050405020304" pitchFamily="18" charset="0"/>
              </a:rPr>
              <a:t> </a:t>
            </a:r>
            <a:r>
              <a:rPr lang="fr-FR" sz="2000" b="1" dirty="0">
                <a:solidFill>
                  <a:srgbClr val="FF0000"/>
                </a:solidFill>
                <a:effectLst/>
                <a:latin typeface="Comic Sans MS" panose="030F0702030302020204" pitchFamily="66" charset="0"/>
                <a:ea typeface="Times New Roman" panose="02020603050405020304" pitchFamily="18" charset="0"/>
              </a:rPr>
              <a:t>et CHANGEMENT </a:t>
            </a:r>
            <a:endParaRPr lang="fr-FR" sz="2000" b="1" dirty="0">
              <a:solidFill>
                <a:srgbClr val="FF0000"/>
              </a:solidFill>
              <a:latin typeface="Comic Sans MS" panose="030F0702030302020204" pitchFamily="66" charset="0"/>
              <a:ea typeface="Times New Roman" panose="02020603050405020304" pitchFamily="18" charset="0"/>
            </a:endParaRPr>
          </a:p>
          <a:p>
            <a:pPr algn="ctr"/>
            <a:r>
              <a:rPr lang="fr-FR" sz="2000" b="1" dirty="0">
                <a:solidFill>
                  <a:srgbClr val="FF0000"/>
                </a:solidFill>
                <a:effectLst/>
                <a:latin typeface="Comic Sans MS" panose="030F0702030302020204" pitchFamily="66" charset="0"/>
                <a:ea typeface="Times New Roman" panose="02020603050405020304" pitchFamily="18" charset="0"/>
              </a:rPr>
              <a:t>CLIMATIQUE </a:t>
            </a:r>
          </a:p>
          <a:p>
            <a:pPr algn="ctr"/>
            <a:r>
              <a:rPr lang="fr-FR" sz="1800" dirty="0">
                <a:solidFill>
                  <a:srgbClr val="000000"/>
                </a:solidFill>
                <a:effectLst/>
                <a:latin typeface="Calibri Light" panose="020F0302020204030204" pitchFamily="34" charset="0"/>
                <a:ea typeface="Calibri" panose="020F0502020204030204" pitchFamily="34" charset="0"/>
              </a:rPr>
              <a:t>:  </a:t>
            </a:r>
            <a:r>
              <a:rPr lang="fr-FR"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https://aeis-2023.sciencesconf.org/</a:t>
            </a:r>
            <a:r>
              <a:rPr lang="fr-FR" sz="1800" dirty="0">
                <a:solidFill>
                  <a:srgbClr val="000000"/>
                </a:solidFill>
                <a:effectLst/>
                <a:latin typeface="Calibri Light" panose="020F0302020204030204" pitchFamily="34" charset="0"/>
                <a:ea typeface="Calibri" panose="020F0502020204030204" pitchFamily="34" charset="0"/>
              </a:rPr>
              <a:t> </a:t>
            </a:r>
            <a:endParaRPr lang="fr-FR" sz="2000" dirty="0">
              <a:solidFill>
                <a:srgbClr val="FF0000"/>
              </a:solidFill>
              <a:effectLst/>
              <a:latin typeface="Comic Sans MS" panose="030F0702030302020204" pitchFamily="66" charset="0"/>
              <a:ea typeface="Times New Roman" panose="02020603050405020304" pitchFamily="18" charset="0"/>
            </a:endParaRPr>
          </a:p>
        </p:txBody>
      </p:sp>
      <p:pic>
        <p:nvPicPr>
          <p:cNvPr id="6" name="Image 2">
            <a:extLst>
              <a:ext uri="{FF2B5EF4-FFF2-40B4-BE49-F238E27FC236}">
                <a16:creationId xmlns:a16="http://schemas.microsoft.com/office/drawing/2014/main" id="{A8E7C83E-F014-2958-9495-42A9EB5E43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2426" y="1867768"/>
            <a:ext cx="53355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2B199C7-4836-32F4-18C8-D639DF16D32B}"/>
              </a:ext>
            </a:extLst>
          </p:cNvPr>
          <p:cNvSpPr>
            <a:spLocks noGrp="1"/>
          </p:cNvSpPr>
          <p:nvPr>
            <p:ph type="ftr" sz="quarter" idx="11"/>
          </p:nvPr>
        </p:nvSpPr>
        <p:spPr/>
        <p:txBody>
          <a:bodyPr/>
          <a:lstStyle/>
          <a:p>
            <a:pPr>
              <a:defRPr/>
            </a:pPr>
            <a:r>
              <a:rPr lang="fr-FR" dirty="0">
                <a:solidFill>
                  <a:srgbClr val="FF0000"/>
                </a:solidFill>
              </a:rPr>
              <a:t>Colloque AEIS-2023 23-24 novembre 2023</a:t>
            </a:r>
          </a:p>
        </p:txBody>
      </p:sp>
      <p:sp>
        <p:nvSpPr>
          <p:cNvPr id="3" name="Espace réservé du numéro de diapositive 2">
            <a:extLst>
              <a:ext uri="{FF2B5EF4-FFF2-40B4-BE49-F238E27FC236}">
                <a16:creationId xmlns:a16="http://schemas.microsoft.com/office/drawing/2014/main" id="{6D1358AE-127E-FBB7-803B-15147ABCE73E}"/>
              </a:ext>
            </a:extLst>
          </p:cNvPr>
          <p:cNvSpPr>
            <a:spLocks noGrp="1"/>
          </p:cNvSpPr>
          <p:nvPr>
            <p:ph type="sldNum" sz="quarter" idx="12"/>
          </p:nvPr>
        </p:nvSpPr>
        <p:spPr/>
        <p:txBody>
          <a:bodyPr/>
          <a:lstStyle/>
          <a:p>
            <a:pPr>
              <a:defRPr/>
            </a:pPr>
            <a:fld id="{9DB7C08B-9399-4140-A2F3-ACC6ACC7A698}" type="slidenum">
              <a:rPr lang="fr-FR" smtClean="0"/>
              <a:pPr>
                <a:defRPr/>
              </a:pPr>
              <a:t>3</a:t>
            </a:fld>
            <a:endParaRPr lang="fr-FR"/>
          </a:p>
        </p:txBody>
      </p:sp>
      <p:pic>
        <p:nvPicPr>
          <p:cNvPr id="5" name="Image 4">
            <a:extLst>
              <a:ext uri="{FF2B5EF4-FFF2-40B4-BE49-F238E27FC236}">
                <a16:creationId xmlns:a16="http://schemas.microsoft.com/office/drawing/2014/main" id="{A32DBB69-581F-DDCC-B6BF-B3968D9E6D61}"/>
              </a:ext>
            </a:extLst>
          </p:cNvPr>
          <p:cNvPicPr>
            <a:picLocks noChangeAspect="1"/>
          </p:cNvPicPr>
          <p:nvPr/>
        </p:nvPicPr>
        <p:blipFill>
          <a:blip r:embed="rId2"/>
          <a:stretch>
            <a:fillRect/>
          </a:stretch>
        </p:blipFill>
        <p:spPr>
          <a:xfrm>
            <a:off x="0" y="1047344"/>
            <a:ext cx="9144000" cy="5370968"/>
          </a:xfrm>
          <a:prstGeom prst="rect">
            <a:avLst/>
          </a:prstGeom>
        </p:spPr>
      </p:pic>
      <p:sp>
        <p:nvSpPr>
          <p:cNvPr id="6" name="ZoneTexte 5">
            <a:extLst>
              <a:ext uri="{FF2B5EF4-FFF2-40B4-BE49-F238E27FC236}">
                <a16:creationId xmlns:a16="http://schemas.microsoft.com/office/drawing/2014/main" id="{1C2EE24B-5CA3-8D6E-3315-E1E9D81C177B}"/>
              </a:ext>
            </a:extLst>
          </p:cNvPr>
          <p:cNvSpPr txBox="1"/>
          <p:nvPr/>
        </p:nvSpPr>
        <p:spPr>
          <a:xfrm>
            <a:off x="803541" y="85578"/>
            <a:ext cx="7723589" cy="923330"/>
          </a:xfrm>
          <a:prstGeom prst="rect">
            <a:avLst/>
          </a:prstGeom>
          <a:noFill/>
        </p:spPr>
        <p:txBody>
          <a:bodyPr wrap="none" rtlCol="0">
            <a:spAutoFit/>
          </a:bodyPr>
          <a:lstStyle/>
          <a:p>
            <a:pPr algn="ctr"/>
            <a:r>
              <a:rPr lang="fr-FR" b="1" dirty="0">
                <a:solidFill>
                  <a:srgbClr val="FF0000"/>
                </a:solidFill>
              </a:rPr>
              <a:t>LIVRE AEIS-2023</a:t>
            </a:r>
          </a:p>
          <a:p>
            <a:pPr algn="ctr"/>
            <a:r>
              <a:rPr lang="fr-FR" i="1" dirty="0">
                <a:solidFill>
                  <a:srgbClr val="FFFF00"/>
                </a:solidFill>
                <a:highlight>
                  <a:srgbClr val="808080"/>
                </a:highlight>
                <a:latin typeface="Comic Sans MS" pitchFamily="66" charset="0"/>
              </a:rPr>
              <a:t>LES SIGNATURES DES </a:t>
            </a:r>
            <a:r>
              <a:rPr lang="fr-FR" i="1" dirty="0">
                <a:solidFill>
                  <a:srgbClr val="FFFF00"/>
                </a:solidFill>
                <a:highlight>
                  <a:srgbClr val="808080"/>
                </a:highlight>
                <a:latin typeface="Comic Sans MS" pitchFamily="66" charset="0"/>
                <a:cs typeface="Times New Roman" pitchFamily="18" charset="0"/>
              </a:rPr>
              <a:t>É</a:t>
            </a:r>
            <a:r>
              <a:rPr lang="fr-FR" i="1" dirty="0">
                <a:solidFill>
                  <a:srgbClr val="FFFF00"/>
                </a:solidFill>
                <a:highlight>
                  <a:srgbClr val="808080"/>
                </a:highlight>
                <a:latin typeface="Comic Sans MS" pitchFamily="66" charset="0"/>
              </a:rPr>
              <a:t>TATS M</a:t>
            </a:r>
            <a:r>
              <a:rPr lang="fr-FR" i="1" dirty="0">
                <a:solidFill>
                  <a:srgbClr val="FFFF00"/>
                </a:solidFill>
                <a:highlight>
                  <a:srgbClr val="808080"/>
                </a:highlight>
                <a:latin typeface="Comic Sans MS" pitchFamily="66" charset="0"/>
                <a:cs typeface="Times New Roman" pitchFamily="18" charset="0"/>
              </a:rPr>
              <a:t>É</a:t>
            </a:r>
            <a:r>
              <a:rPr lang="fr-FR" i="1" dirty="0">
                <a:solidFill>
                  <a:srgbClr val="FFFF00"/>
                </a:solidFill>
                <a:highlight>
                  <a:srgbClr val="808080"/>
                </a:highlight>
                <a:latin typeface="Comic Sans MS" pitchFamily="66" charset="0"/>
              </a:rPr>
              <a:t>SOSCOPIQUES DE LA MATI</a:t>
            </a:r>
            <a:r>
              <a:rPr lang="fr-FR" i="1" dirty="0">
                <a:solidFill>
                  <a:srgbClr val="FFFF00"/>
                </a:solidFill>
                <a:highlight>
                  <a:srgbClr val="808080"/>
                </a:highlight>
                <a:latin typeface="Comic Sans MS" pitchFamily="66" charset="0"/>
                <a:cs typeface="Times New Roman" pitchFamily="18" charset="0"/>
              </a:rPr>
              <a:t>È</a:t>
            </a:r>
            <a:r>
              <a:rPr lang="fr-FR" i="1" dirty="0">
                <a:solidFill>
                  <a:srgbClr val="FFFF00"/>
                </a:solidFill>
                <a:highlight>
                  <a:srgbClr val="808080"/>
                </a:highlight>
                <a:latin typeface="Comic Sans MS" pitchFamily="66" charset="0"/>
              </a:rPr>
              <a:t>RE</a:t>
            </a:r>
            <a:endParaRPr lang="fr-FR" dirty="0"/>
          </a:p>
          <a:p>
            <a:pPr algn="ctr"/>
            <a:endParaRPr lang="fr-FR" b="1" dirty="0">
              <a:solidFill>
                <a:srgbClr val="FF0000"/>
              </a:solidFill>
            </a:endParaRPr>
          </a:p>
        </p:txBody>
      </p:sp>
    </p:spTree>
    <p:extLst>
      <p:ext uri="{BB962C8B-B14F-4D97-AF65-F5344CB8AC3E}">
        <p14:creationId xmlns:p14="http://schemas.microsoft.com/office/powerpoint/2010/main" val="357544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AA4EEEF-4B42-F9AB-1375-17A4B4F8D021}"/>
              </a:ext>
            </a:extLst>
          </p:cNvPr>
          <p:cNvSpPr>
            <a:spLocks noGrp="1"/>
          </p:cNvSpPr>
          <p:nvPr>
            <p:ph type="ftr" sz="quarter" idx="11"/>
          </p:nvPr>
        </p:nvSpPr>
        <p:spPr>
          <a:xfrm>
            <a:off x="2465868" y="6377408"/>
            <a:ext cx="4212264" cy="274320"/>
          </a:xfrm>
        </p:spPr>
        <p:txBody>
          <a:bodyPr/>
          <a:lstStyle/>
          <a:p>
            <a:pPr algn="ctr">
              <a:defRPr/>
            </a:pPr>
            <a:r>
              <a:rPr lang="fr-FR" dirty="0">
                <a:solidFill>
                  <a:srgbClr val="FF0000"/>
                </a:solidFill>
              </a:rPr>
              <a:t>Colloque AEIS-2023 23-24 novembre 2023</a:t>
            </a:r>
          </a:p>
        </p:txBody>
      </p:sp>
      <p:sp>
        <p:nvSpPr>
          <p:cNvPr id="3" name="Espace réservé du numéro de diapositive 2">
            <a:extLst>
              <a:ext uri="{FF2B5EF4-FFF2-40B4-BE49-F238E27FC236}">
                <a16:creationId xmlns:a16="http://schemas.microsoft.com/office/drawing/2014/main" id="{ABD860F5-B8FB-E697-87A5-0977AB83CD6F}"/>
              </a:ext>
            </a:extLst>
          </p:cNvPr>
          <p:cNvSpPr>
            <a:spLocks noGrp="1"/>
          </p:cNvSpPr>
          <p:nvPr>
            <p:ph type="sldNum" sz="quarter" idx="12"/>
          </p:nvPr>
        </p:nvSpPr>
        <p:spPr/>
        <p:txBody>
          <a:bodyPr/>
          <a:lstStyle/>
          <a:p>
            <a:pPr>
              <a:defRPr/>
            </a:pPr>
            <a:fld id="{9DB7C08B-9399-4140-A2F3-ACC6ACC7A698}" type="slidenum">
              <a:rPr lang="fr-FR" smtClean="0"/>
              <a:pPr>
                <a:defRPr/>
              </a:pPr>
              <a:t>4</a:t>
            </a:fld>
            <a:endParaRPr lang="fr-FR"/>
          </a:p>
        </p:txBody>
      </p:sp>
      <p:pic>
        <p:nvPicPr>
          <p:cNvPr id="5" name="Image 4">
            <a:extLst>
              <a:ext uri="{FF2B5EF4-FFF2-40B4-BE49-F238E27FC236}">
                <a16:creationId xmlns:a16="http://schemas.microsoft.com/office/drawing/2014/main" id="{6DD6DE91-D865-F1C3-3EB6-E03629603F78}"/>
              </a:ext>
            </a:extLst>
          </p:cNvPr>
          <p:cNvPicPr>
            <a:picLocks noChangeAspect="1"/>
          </p:cNvPicPr>
          <p:nvPr/>
        </p:nvPicPr>
        <p:blipFill rotWithShape="1">
          <a:blip r:embed="rId2"/>
          <a:srcRect t="10829" b="249"/>
          <a:stretch/>
        </p:blipFill>
        <p:spPr>
          <a:xfrm>
            <a:off x="1259632" y="1755390"/>
            <a:ext cx="6877000" cy="4499412"/>
          </a:xfrm>
          <a:prstGeom prst="rect">
            <a:avLst/>
          </a:prstGeom>
        </p:spPr>
      </p:pic>
      <p:sp>
        <p:nvSpPr>
          <p:cNvPr id="7" name="ZoneTexte 6">
            <a:extLst>
              <a:ext uri="{FF2B5EF4-FFF2-40B4-BE49-F238E27FC236}">
                <a16:creationId xmlns:a16="http://schemas.microsoft.com/office/drawing/2014/main" id="{98544B07-49E7-1C02-EB44-88BB8DA5CB15}"/>
              </a:ext>
            </a:extLst>
          </p:cNvPr>
          <p:cNvSpPr txBox="1"/>
          <p:nvPr/>
        </p:nvSpPr>
        <p:spPr>
          <a:xfrm>
            <a:off x="0" y="155456"/>
            <a:ext cx="8964488" cy="1477328"/>
          </a:xfrm>
          <a:prstGeom prst="rect">
            <a:avLst/>
          </a:prstGeom>
          <a:noFill/>
        </p:spPr>
        <p:txBody>
          <a:bodyPr wrap="square">
            <a:spAutoFit/>
          </a:bodyPr>
          <a:lstStyle/>
          <a:p>
            <a:pPr algn="ctr"/>
            <a:r>
              <a:rPr lang="fr-FR" b="1" dirty="0">
                <a:solidFill>
                  <a:srgbClr val="FF0000"/>
                </a:solidFill>
              </a:rPr>
              <a:t>LIVRE AEIS-2023</a:t>
            </a:r>
          </a:p>
          <a:p>
            <a:pPr algn="ctr"/>
            <a:endParaRPr lang="fr-FR" b="1" dirty="0">
              <a:solidFill>
                <a:srgbClr val="FF0000"/>
              </a:solidFill>
            </a:endParaRPr>
          </a:p>
          <a:p>
            <a:pPr algn="ctr"/>
            <a:r>
              <a:rPr lang="fr-FR" i="1" dirty="0">
                <a:solidFill>
                  <a:srgbClr val="FFFF00"/>
                </a:solidFill>
                <a:highlight>
                  <a:srgbClr val="808080"/>
                </a:highlight>
                <a:latin typeface="Comic Sans MS" pitchFamily="66" charset="0"/>
              </a:rPr>
              <a:t>LES SIGNATURES DES </a:t>
            </a:r>
            <a:r>
              <a:rPr lang="fr-FR" i="1" dirty="0">
                <a:solidFill>
                  <a:srgbClr val="FFFF00"/>
                </a:solidFill>
                <a:highlight>
                  <a:srgbClr val="808080"/>
                </a:highlight>
                <a:latin typeface="Comic Sans MS" pitchFamily="66" charset="0"/>
                <a:cs typeface="Times New Roman" pitchFamily="18" charset="0"/>
              </a:rPr>
              <a:t>É</a:t>
            </a:r>
            <a:r>
              <a:rPr lang="fr-FR" i="1" dirty="0">
                <a:solidFill>
                  <a:srgbClr val="FFFF00"/>
                </a:solidFill>
                <a:highlight>
                  <a:srgbClr val="808080"/>
                </a:highlight>
                <a:latin typeface="Comic Sans MS" pitchFamily="66" charset="0"/>
              </a:rPr>
              <a:t>TATS M</a:t>
            </a:r>
            <a:r>
              <a:rPr lang="fr-FR" i="1" dirty="0">
                <a:solidFill>
                  <a:srgbClr val="FFFF00"/>
                </a:solidFill>
                <a:highlight>
                  <a:srgbClr val="808080"/>
                </a:highlight>
                <a:latin typeface="Comic Sans MS" pitchFamily="66" charset="0"/>
                <a:cs typeface="Times New Roman" pitchFamily="18" charset="0"/>
              </a:rPr>
              <a:t>É</a:t>
            </a:r>
            <a:r>
              <a:rPr lang="fr-FR" i="1" dirty="0">
                <a:solidFill>
                  <a:srgbClr val="FFFF00"/>
                </a:solidFill>
                <a:highlight>
                  <a:srgbClr val="808080"/>
                </a:highlight>
                <a:latin typeface="Comic Sans MS" pitchFamily="66" charset="0"/>
              </a:rPr>
              <a:t>SOSCOPIQUES DE LA MATI</a:t>
            </a:r>
            <a:r>
              <a:rPr lang="fr-FR" i="1" dirty="0">
                <a:solidFill>
                  <a:srgbClr val="FFFF00"/>
                </a:solidFill>
                <a:highlight>
                  <a:srgbClr val="808080"/>
                </a:highlight>
                <a:latin typeface="Comic Sans MS" pitchFamily="66" charset="0"/>
                <a:cs typeface="Times New Roman" pitchFamily="18" charset="0"/>
              </a:rPr>
              <a:t>È</a:t>
            </a:r>
            <a:r>
              <a:rPr lang="fr-FR" i="1" dirty="0">
                <a:solidFill>
                  <a:srgbClr val="FFFF00"/>
                </a:solidFill>
                <a:highlight>
                  <a:srgbClr val="808080"/>
                </a:highlight>
                <a:latin typeface="Comic Sans MS" pitchFamily="66" charset="0"/>
              </a:rPr>
              <a:t>RE</a:t>
            </a:r>
          </a:p>
          <a:p>
            <a:pPr algn="ctr"/>
            <a:endParaRPr lang="fr-FR" i="1" dirty="0">
              <a:solidFill>
                <a:srgbClr val="FFFF00"/>
              </a:solidFill>
              <a:highlight>
                <a:srgbClr val="808080"/>
              </a:highlight>
              <a:latin typeface="Comic Sans MS" pitchFamily="66" charset="0"/>
            </a:endParaRPr>
          </a:p>
          <a:p>
            <a:pPr algn="ctr"/>
            <a:r>
              <a:rPr lang="fr-FR" i="1" dirty="0">
                <a:solidFill>
                  <a:srgbClr val="FFFF00"/>
                </a:solidFill>
                <a:highlight>
                  <a:srgbClr val="808080"/>
                </a:highlight>
                <a:latin typeface="Comic Sans MS" pitchFamily="66" charset="0"/>
              </a:rPr>
              <a:t>TABLE DES MATIERES</a:t>
            </a:r>
            <a:endParaRPr lang="fr-FR" dirty="0"/>
          </a:p>
        </p:txBody>
      </p:sp>
    </p:spTree>
    <p:extLst>
      <p:ext uri="{BB962C8B-B14F-4D97-AF65-F5344CB8AC3E}">
        <p14:creationId xmlns:p14="http://schemas.microsoft.com/office/powerpoint/2010/main" val="394419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755576" y="6400800"/>
            <a:ext cx="6912768" cy="274320"/>
          </a:xfrm>
        </p:spPr>
        <p:txBody>
          <a:bodyPr/>
          <a:lstStyle/>
          <a:p>
            <a:pPr algn="ctr">
              <a:defRPr/>
            </a:pPr>
            <a:r>
              <a:rPr lang="fr-FR">
                <a:solidFill>
                  <a:srgbClr val="FF0000"/>
                </a:solidFill>
              </a:rPr>
              <a:t>Colloque AEIS-2023 23-24 novembre 2023</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9DB7C08B-9399-4140-A2F3-ACC6ACC7A698}" type="slidenum">
              <a:rPr lang="fr-FR" smtClean="0"/>
              <a:pPr>
                <a:defRPr/>
              </a:pPr>
              <a:t>5</a:t>
            </a:fld>
            <a:endParaRPr lang="fr-FR" dirty="0"/>
          </a:p>
        </p:txBody>
      </p:sp>
      <p:sp>
        <p:nvSpPr>
          <p:cNvPr id="1026" name="Rectangle 2"/>
          <p:cNvSpPr>
            <a:spLocks noChangeArrowheads="1"/>
          </p:cNvSpPr>
          <p:nvPr/>
        </p:nvSpPr>
        <p:spPr bwMode="auto">
          <a:xfrm>
            <a:off x="312554" y="145232"/>
            <a:ext cx="8784976" cy="6073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400" dirty="0">
                <a:latin typeface="Comic Sans MS" pitchFamily="66" charset="0"/>
                <a:ea typeface="Calibri" pitchFamily="34" charset="0"/>
                <a:cs typeface="Times New Roman" pitchFamily="18" charset="0"/>
              </a:rPr>
              <a:t>     </a:t>
            </a:r>
            <a:r>
              <a:rPr lang="fr-FR" sz="2000" b="1" dirty="0">
                <a:solidFill>
                  <a:srgbClr val="FF0000"/>
                </a:solidFill>
                <a:effectLst/>
                <a:latin typeface="Comic Sans MS" panose="030F0702030302020204" pitchFamily="66" charset="0"/>
                <a:ea typeface="Times New Roman" panose="02020603050405020304" pitchFamily="18" charset="0"/>
              </a:rPr>
              <a:t>INTERDÉPENDANCE, PANDÉMIES </a:t>
            </a:r>
            <a:r>
              <a:rPr lang="fr-FR" sz="2000" dirty="0">
                <a:solidFill>
                  <a:srgbClr val="FF0000"/>
                </a:solidFill>
                <a:latin typeface="Comic Sans MS" panose="030F0702030302020204" pitchFamily="66" charset="0"/>
                <a:ea typeface="Times New Roman" panose="02020603050405020304" pitchFamily="18" charset="0"/>
              </a:rPr>
              <a:t> </a:t>
            </a:r>
            <a:r>
              <a:rPr lang="fr-FR" sz="2000" b="1" dirty="0">
                <a:solidFill>
                  <a:srgbClr val="FF0000"/>
                </a:solidFill>
                <a:effectLst/>
                <a:latin typeface="Comic Sans MS" panose="030F0702030302020204" pitchFamily="66" charset="0"/>
                <a:ea typeface="Times New Roman" panose="02020603050405020304" pitchFamily="18" charset="0"/>
              </a:rPr>
              <a:t>et CHANGEMENT </a:t>
            </a:r>
            <a:endParaRPr lang="fr-FR" sz="2000" b="1" dirty="0">
              <a:solidFill>
                <a:srgbClr val="FF0000"/>
              </a:solidFill>
              <a:latin typeface="Comic Sans MS" panose="030F0702030302020204" pitchFamily="66" charset="0"/>
              <a:ea typeface="Times New Roman" panose="02020603050405020304" pitchFamily="18" charset="0"/>
            </a:endParaRPr>
          </a:p>
          <a:p>
            <a:pPr algn="ctr"/>
            <a:r>
              <a:rPr lang="fr-FR" sz="2000" b="1" dirty="0">
                <a:solidFill>
                  <a:srgbClr val="FF0000"/>
                </a:solidFill>
                <a:effectLst/>
                <a:latin typeface="Comic Sans MS" panose="030F0702030302020204" pitchFamily="66" charset="0"/>
                <a:ea typeface="Times New Roman" panose="02020603050405020304" pitchFamily="18" charset="0"/>
              </a:rPr>
              <a:t>CLIMATIQUE </a:t>
            </a:r>
          </a:p>
          <a:p>
            <a:pPr marL="86360" marR="71120" algn="just">
              <a:spcAft>
                <a:spcPts val="0"/>
              </a:spcAft>
            </a:pPr>
            <a:endParaRPr lang="fr-FR" dirty="0">
              <a:latin typeface="Calibri Light" panose="020F0302020204030204" pitchFamily="34" charset="0"/>
              <a:ea typeface="Calibri Light" panose="020F0302020204030204" pitchFamily="34" charset="0"/>
            </a:endParaRPr>
          </a:p>
          <a:p>
            <a:pPr marL="86360" marR="71120" algn="just">
              <a:spcAft>
                <a:spcPts val="0"/>
              </a:spcAft>
            </a:pPr>
            <a:r>
              <a:rPr lang="fr-FR" sz="2000" dirty="0">
                <a:effectLst/>
                <a:latin typeface="Comic Sans MS" panose="030F0702030302020204" pitchFamily="66" charset="0"/>
                <a:ea typeface="Calibri Light" panose="020F0302020204030204" pitchFamily="34" charset="0"/>
              </a:rPr>
              <a:t>Ce colloque comporte</a:t>
            </a:r>
            <a:r>
              <a:rPr lang="fr-FR" sz="2000" spc="-15" dirty="0">
                <a:effectLst/>
                <a:latin typeface="Comic Sans MS" panose="030F0702030302020204" pitchFamily="66" charset="0"/>
                <a:ea typeface="Calibri Light" panose="020F0302020204030204" pitchFamily="34" charset="0"/>
              </a:rPr>
              <a:t> </a:t>
            </a:r>
            <a:r>
              <a:rPr lang="fr-FR" sz="2000" dirty="0">
                <a:effectLst/>
                <a:latin typeface="Comic Sans MS" panose="030F0702030302020204" pitchFamily="66" charset="0"/>
                <a:ea typeface="Calibri Light" panose="020F0302020204030204" pitchFamily="34" charset="0"/>
              </a:rPr>
              <a:t>quatre sessions et une table ronde.</a:t>
            </a:r>
          </a:p>
          <a:p>
            <a:pPr marL="86360" marR="71120" algn="just">
              <a:lnSpc>
                <a:spcPct val="250000"/>
              </a:lnSpc>
              <a:spcAft>
                <a:spcPts val="0"/>
              </a:spcAft>
            </a:pPr>
            <a:r>
              <a:rPr lang="fr-FR" sz="2000" dirty="0">
                <a:effectLst/>
                <a:latin typeface="Comic Sans MS" panose="030F0702030302020204" pitchFamily="66" charset="0"/>
                <a:ea typeface="Calibri Light" panose="020F0302020204030204" pitchFamily="34" charset="0"/>
              </a:rPr>
              <a:t> 1</a:t>
            </a:r>
            <a:r>
              <a:rPr lang="fr-FR" sz="2000" dirty="0">
                <a:solidFill>
                  <a:srgbClr val="92D05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Pandémies, interdépendance et résilience</a:t>
            </a:r>
            <a:r>
              <a:rPr lang="fr-FR" sz="2000" spc="-35"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a:t>
            </a:r>
          </a:p>
          <a:p>
            <a:pPr marL="86360" marR="71120" algn="just">
              <a:lnSpc>
                <a:spcPct val="250000"/>
              </a:lnSpc>
              <a:spcAft>
                <a:spcPts val="0"/>
              </a:spcAft>
            </a:pPr>
            <a:r>
              <a:rPr lang="fr-FR" sz="2000" dirty="0">
                <a:solidFill>
                  <a:srgbClr val="FFC000"/>
                </a:solidFill>
                <a:effectLst/>
                <a:latin typeface="Comic Sans MS" panose="030F0702030302020204" pitchFamily="66" charset="0"/>
                <a:ea typeface="Calibri Light" panose="020F0302020204030204" pitchFamily="34" charset="0"/>
              </a:rPr>
              <a:t> 2. Sciences fondamentales, systèmes complexes, développement durable;</a:t>
            </a:r>
            <a:r>
              <a:rPr lang="fr-FR" sz="2000" spc="-35" dirty="0">
                <a:solidFill>
                  <a:srgbClr val="FFC000"/>
                </a:solidFill>
                <a:effectLst/>
                <a:latin typeface="Comic Sans MS" panose="030F0702030302020204" pitchFamily="66" charset="0"/>
                <a:ea typeface="Calibri Light" panose="020F0302020204030204" pitchFamily="34" charset="0"/>
              </a:rPr>
              <a:t> </a:t>
            </a:r>
            <a:endParaRPr lang="fr-FR" sz="2000" dirty="0">
              <a:solidFill>
                <a:srgbClr val="FFC000"/>
              </a:solidFill>
              <a:effectLst/>
              <a:latin typeface="Comic Sans MS" panose="030F0702030302020204" pitchFamily="66" charset="0"/>
              <a:ea typeface="Calibri Light" panose="020F0302020204030204" pitchFamily="34" charset="0"/>
            </a:endParaRPr>
          </a:p>
          <a:p>
            <a:pPr marL="86360" marR="71120" algn="just">
              <a:lnSpc>
                <a:spcPct val="250000"/>
              </a:lnSpc>
              <a:spcAft>
                <a:spcPts val="0"/>
              </a:spcAft>
            </a:pPr>
            <a:r>
              <a:rPr lang="fr-FR" sz="2000" dirty="0">
                <a:solidFill>
                  <a:srgbClr val="FFC000"/>
                </a:solidFill>
                <a:effectLst/>
                <a:latin typeface="Comic Sans MS" panose="030F0702030302020204" pitchFamily="66" charset="0"/>
                <a:ea typeface="Calibri Light" panose="020F0302020204030204" pitchFamily="34" charset="0"/>
              </a:rPr>
              <a:t> 3. Changement climatique,</a:t>
            </a:r>
            <a:r>
              <a:rPr lang="fr-FR" sz="2000" spc="-30"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activités</a:t>
            </a:r>
            <a:r>
              <a:rPr lang="fr-FR" sz="2000" spc="-20"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humaines</a:t>
            </a:r>
            <a:r>
              <a:rPr lang="fr-FR" sz="2000" spc="-20"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décarbonées</a:t>
            </a:r>
            <a:r>
              <a:rPr lang="fr-FR" sz="2000" spc="-40"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a:t>
            </a:r>
          </a:p>
          <a:p>
            <a:pPr marL="86360" marR="71120" algn="just">
              <a:lnSpc>
                <a:spcPct val="250000"/>
              </a:lnSpc>
              <a:spcAft>
                <a:spcPts val="0"/>
              </a:spcAft>
            </a:pPr>
            <a:r>
              <a:rPr lang="fr-FR" sz="2000" spc="-25"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4.</a:t>
            </a:r>
            <a:r>
              <a:rPr lang="fr-FR" sz="2000" spc="-30"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Interdisciplinarité,</a:t>
            </a:r>
            <a:r>
              <a:rPr lang="fr-FR" sz="2000" spc="-20"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formation,</a:t>
            </a:r>
            <a:r>
              <a:rPr lang="fr-FR" sz="2000" spc="-25"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recherche</a:t>
            </a:r>
            <a:r>
              <a:rPr lang="fr-FR" sz="2000" spc="-30"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et</a:t>
            </a:r>
            <a:r>
              <a:rPr lang="fr-FR" sz="2000" spc="-25" dirty="0">
                <a:solidFill>
                  <a:srgbClr val="FFC000"/>
                </a:solidFill>
                <a:effectLst/>
                <a:latin typeface="Comic Sans MS" panose="030F0702030302020204" pitchFamily="66" charset="0"/>
                <a:ea typeface="Calibri Light" panose="020F0302020204030204" pitchFamily="34" charset="0"/>
              </a:rPr>
              <a:t> </a:t>
            </a:r>
            <a:r>
              <a:rPr lang="fr-FR" sz="2000" dirty="0">
                <a:solidFill>
                  <a:srgbClr val="FFC000"/>
                </a:solidFill>
                <a:effectLst/>
                <a:latin typeface="Comic Sans MS" panose="030F0702030302020204" pitchFamily="66" charset="0"/>
                <a:ea typeface="Calibri Light" panose="020F0302020204030204" pitchFamily="34" charset="0"/>
              </a:rPr>
              <a:t>innovation</a:t>
            </a:r>
            <a:r>
              <a:rPr lang="fr-FR" sz="2000" spc="-45" dirty="0">
                <a:solidFill>
                  <a:srgbClr val="FFC000"/>
                </a:solidFill>
                <a:effectLst/>
                <a:latin typeface="Comic Sans MS" panose="030F0702030302020204" pitchFamily="66" charset="0"/>
                <a:ea typeface="Calibri Light" panose="020F0302020204030204" pitchFamily="34" charset="0"/>
              </a:rPr>
              <a:t> ;</a:t>
            </a:r>
            <a:endParaRPr lang="fr-FR" sz="2000" dirty="0">
              <a:solidFill>
                <a:srgbClr val="FFC000"/>
              </a:solidFill>
              <a:effectLst/>
              <a:latin typeface="Comic Sans MS" panose="030F0702030302020204" pitchFamily="66" charset="0"/>
              <a:ea typeface="Calibri Light" panose="020F0302020204030204" pitchFamily="34" charset="0"/>
            </a:endParaRPr>
          </a:p>
          <a:p>
            <a:pPr algn="ctr">
              <a:lnSpc>
                <a:spcPct val="150000"/>
              </a:lnSpc>
            </a:pPr>
            <a:r>
              <a:rPr lang="fr-FR" sz="2000" dirty="0">
                <a:solidFill>
                  <a:srgbClr val="FFC000"/>
                </a:solidFill>
                <a:effectLst/>
                <a:latin typeface="Comic Sans MS" panose="030F0702030302020204" pitchFamily="66" charset="0"/>
                <a:ea typeface="Calibri Light" panose="020F0302020204030204" pitchFamily="34" charset="0"/>
              </a:rPr>
              <a:t>    Table ronde</a:t>
            </a:r>
            <a:r>
              <a:rPr lang="fr-FR" sz="2000" dirty="0">
                <a:solidFill>
                  <a:srgbClr val="FFC000"/>
                </a:solidFill>
                <a:latin typeface="Comic Sans MS" panose="030F0702030302020204" pitchFamily="66" charset="0"/>
                <a:ea typeface="Calibri Light" panose="020F0302020204030204" pitchFamily="34" charset="0"/>
              </a:rPr>
              <a:t>:</a:t>
            </a:r>
            <a:endParaRPr lang="fr-FR" sz="2000" dirty="0">
              <a:solidFill>
                <a:srgbClr val="FFC000"/>
              </a:solidFill>
              <a:effectLst/>
              <a:latin typeface="Comic Sans MS" panose="030F0702030302020204" pitchFamily="66" charset="0"/>
              <a:ea typeface="Calibri Light" panose="020F0302020204030204" pitchFamily="34" charset="0"/>
            </a:endParaRPr>
          </a:p>
          <a:p>
            <a:pPr marL="1257300" lvl="2" indent="-342900">
              <a:lnSpc>
                <a:spcPct val="150000"/>
              </a:lnSpc>
              <a:buFont typeface="Wingdings" panose="05000000000000000000" pitchFamily="2" charset="2"/>
              <a:buChar char="Ø"/>
            </a:pPr>
            <a:r>
              <a:rPr lang="fr-FR" sz="2000" dirty="0">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rPr>
              <a:t>Quelles perspectives pour </a:t>
            </a:r>
            <a:r>
              <a:rPr lang="fr-FR" sz="20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une</a:t>
            </a:r>
            <a:r>
              <a:rPr lang="fr-FR" sz="2000" dirty="0">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rPr>
              <a:t> transition écologique?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39552" y="6400800"/>
            <a:ext cx="6912768" cy="274320"/>
          </a:xfrm>
        </p:spPr>
        <p:txBody>
          <a:bodyPr/>
          <a:lstStyle/>
          <a:p>
            <a:pPr algn="ctr">
              <a:defRPr/>
            </a:pPr>
            <a:r>
              <a:rPr lang="fr-FR" sz="900">
                <a:solidFill>
                  <a:srgbClr val="FF0000"/>
                </a:solidFill>
              </a:rPr>
              <a:t>Colloque AEIS-2023 23-24 novembre 2023</a:t>
            </a:r>
            <a:endParaRPr lang="fr-FR" sz="900" dirty="0">
              <a:solidFill>
                <a:srgbClr val="FF0000"/>
              </a:solidFill>
            </a:endParaRPr>
          </a:p>
        </p:txBody>
      </p:sp>
      <p:sp>
        <p:nvSpPr>
          <p:cNvPr id="37890" name="Rectangle 2"/>
          <p:cNvSpPr>
            <a:spLocks noChangeArrowheads="1"/>
          </p:cNvSpPr>
          <p:nvPr/>
        </p:nvSpPr>
        <p:spPr bwMode="auto">
          <a:xfrm>
            <a:off x="179512" y="-130942"/>
            <a:ext cx="8903160" cy="8510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fr-FR" sz="2400" b="1" dirty="0">
              <a:solidFill>
                <a:srgbClr val="FFFF00"/>
              </a:solidFill>
              <a:latin typeface="Comic Sans MS" pitchFamily="66" charset="0"/>
            </a:endParaRPr>
          </a:p>
          <a:p>
            <a:pPr algn="ctr"/>
            <a:r>
              <a:rPr lang="fr-FR" sz="2400" b="1" dirty="0">
                <a:solidFill>
                  <a:srgbClr val="FFFF00"/>
                </a:solidFill>
                <a:latin typeface="Comic Sans MS" pitchFamily="66" charset="0"/>
              </a:rPr>
              <a:t>Session</a:t>
            </a:r>
            <a:r>
              <a:rPr lang="fr-FR" sz="2400" b="1" dirty="0">
                <a:solidFill>
                  <a:srgbClr val="92D050"/>
                </a:solidFill>
                <a:latin typeface="Comic Sans MS" pitchFamily="66" charset="0"/>
              </a:rPr>
              <a:t> 1</a:t>
            </a:r>
            <a:endParaRPr lang="fr-FR" sz="2400" b="1" dirty="0">
              <a:latin typeface="Comic Sans MS" pitchFamily="66" charset="0"/>
            </a:endParaRPr>
          </a:p>
          <a:p>
            <a:pPr algn="ctr">
              <a:spcAft>
                <a:spcPts val="1000"/>
              </a:spcAft>
            </a:pPr>
            <a:r>
              <a:rPr lang="fr-FR" sz="2000" b="1" dirty="0">
                <a:solidFill>
                  <a:srgbClr val="FFC000"/>
                </a:solidFill>
                <a:effectLst/>
                <a:latin typeface="Comic Sans MS" panose="030F0702030302020204" pitchFamily="66" charset="0"/>
                <a:ea typeface="Times New Roman" panose="02020603050405020304" pitchFamily="18" charset="0"/>
                <a:cs typeface="Times New Roman" panose="02020603050405020304" pitchFamily="18" charset="0"/>
              </a:rPr>
              <a:t>Pandémies, interdépendance et résilience</a:t>
            </a:r>
            <a:endParaRPr lang="fr-FR" sz="2000" dirty="0">
              <a:solidFill>
                <a:srgbClr val="FFC000"/>
              </a:solidFill>
              <a:effectLst/>
              <a:latin typeface="Comic Sans MS" panose="030F0702030302020204" pitchFamily="66" charset="0"/>
              <a:ea typeface="Times New Roman" panose="02020603050405020304" pitchFamily="18" charset="0"/>
            </a:endParaRPr>
          </a:p>
          <a:p>
            <a:pPr algn="ctr"/>
            <a:r>
              <a:rPr lang="it-IT" sz="1600" b="1" dirty="0" err="1">
                <a:effectLst/>
                <a:latin typeface="Comic Sans MS" panose="030F0702030302020204" pitchFamily="66" charset="0"/>
                <a:ea typeface="Times New Roman" panose="02020603050405020304" pitchFamily="18" charset="0"/>
              </a:rPr>
              <a:t>Modérateur</a:t>
            </a:r>
            <a:r>
              <a:rPr lang="it-IT" sz="1600" b="1" dirty="0">
                <a:effectLst/>
                <a:latin typeface="Comic Sans MS" panose="030F0702030302020204" pitchFamily="66" charset="0"/>
                <a:ea typeface="Times New Roman" panose="02020603050405020304" pitchFamily="18" charset="0"/>
              </a:rPr>
              <a:t>: Ernesto Di MAURO AEIS-Rome</a:t>
            </a:r>
          </a:p>
          <a:p>
            <a:pPr algn="ctr"/>
            <a:endParaRPr lang="fr-FR" sz="16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b="1" i="1" dirty="0">
                <a:solidFill>
                  <a:srgbClr val="FFFF00"/>
                </a:solidFill>
                <a:effectLst/>
                <a:latin typeface="Comic Sans MS" panose="030F0702030302020204" pitchFamily="66" charset="0"/>
                <a:ea typeface="Times New Roman" panose="02020603050405020304" pitchFamily="18" charset="0"/>
              </a:rPr>
              <a:t>Les pandémies virales contemporaines dans un monde à risque</a:t>
            </a:r>
            <a:endParaRPr lang="fr-FR" sz="2000" b="1" i="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endParaRPr>
          </a:p>
          <a:p>
            <a:r>
              <a:rPr lang="fr-FR" b="1" i="1"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b="1" dirty="0">
                <a:solidFill>
                  <a:srgbClr val="92D050"/>
                </a:solidFill>
                <a:effectLst/>
                <a:latin typeface="Comic Sans MS" panose="030F0702030302020204" pitchFamily="66" charset="0"/>
                <a:ea typeface="Times New Roman" panose="02020603050405020304" pitchFamily="18" charset="0"/>
              </a:rPr>
              <a:t>Patrick BERCHE</a:t>
            </a:r>
            <a:r>
              <a:rPr lang="fr-FR" b="1" dirty="0">
                <a:latin typeface="Comic Sans MS" panose="030F0702030302020204" pitchFamily="66" charset="0"/>
                <a:ea typeface="Times New Roman" panose="02020603050405020304" pitchFamily="18" charset="0"/>
              </a:rPr>
              <a:t>, </a:t>
            </a:r>
            <a:r>
              <a:rPr lang="fr-FR" dirty="0">
                <a:effectLst/>
                <a:latin typeface="Comic Sans MS" panose="030F0702030302020204" pitchFamily="66" charset="0"/>
                <a:ea typeface="Times New Roman" panose="02020603050405020304" pitchFamily="18" charset="0"/>
              </a:rPr>
              <a:t>Académie Nationale de Médecine, Hôpital Necker Enfants malades, ancien Directeur Institut Pasteur Lille</a:t>
            </a:r>
            <a:endParaRPr lang="fr-FR" dirty="0">
              <a:latin typeface="Comic Sans MS" panose="030F0702030302020204" pitchFamily="66" charset="0"/>
              <a:ea typeface="Times New Roman" panose="02020603050405020304" pitchFamily="18" charset="0"/>
              <a:cs typeface="Times New Roman" panose="02020603050405020304" pitchFamily="18" charset="0"/>
            </a:endParaRPr>
          </a:p>
          <a:p>
            <a:pPr>
              <a:buFont typeface="Wingdings" pitchFamily="2" charset="2"/>
              <a:buChar char="Ø"/>
            </a:pPr>
            <a:r>
              <a:rPr lang="fr-FR" sz="2000" b="1" i="1" dirty="0">
                <a:solidFill>
                  <a:srgbClr val="FFFF00"/>
                </a:solidFill>
                <a:effectLst/>
                <a:latin typeface="Comic Sans MS" panose="030F0702030302020204" pitchFamily="66" charset="0"/>
                <a:ea typeface="Times New Roman" panose="02020603050405020304" pitchFamily="18" charset="0"/>
              </a:rPr>
              <a:t>Virus pandémiques: les défis de l'anticipation scientifique </a:t>
            </a:r>
            <a:r>
              <a:rPr lang="fr-FR" sz="2000" b="1"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endParaRPr>
          </a:p>
          <a:p>
            <a:r>
              <a:rPr lang="fr-FR" sz="1800" b="1" dirty="0">
                <a:effectLst/>
                <a:latin typeface="Comic Sans MS" panose="030F0702030302020204" pitchFamily="66" charset="0"/>
                <a:ea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Bruno CANARD</a:t>
            </a:r>
            <a:r>
              <a:rPr lang="fr-FR" sz="1800" b="1" dirty="0">
                <a:effectLst/>
                <a:latin typeface="Comic Sans MS" panose="030F0702030302020204" pitchFamily="66" charset="0"/>
                <a:ea typeface="Times New Roman" panose="02020603050405020304" pitchFamily="18" charset="0"/>
              </a:rPr>
              <a:t>,</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Directeur de Recherche CNRS,  Laboratoire Architecture et fonction des macromolécules biologiques(unité mixte CNRS/Aix-Marseille Université</a:t>
            </a:r>
            <a:r>
              <a:rPr lang="fr-FR" sz="1800"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 </a:t>
            </a:r>
            <a:endParaRPr lang="fr-FR"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800" b="1" i="1" dirty="0">
                <a:solidFill>
                  <a:srgbClr val="FFFF00"/>
                </a:solidFill>
                <a:effectLst/>
                <a:latin typeface="Comic Sans MS" panose="030F0702030302020204" pitchFamily="66" charset="0"/>
                <a:ea typeface="Times New Roman" panose="02020603050405020304" pitchFamily="18" charset="0"/>
              </a:rPr>
              <a:t>Considérations de biologie évolutive sur l’interdépendance et la résilience dans le monde vivant</a:t>
            </a:r>
          </a:p>
          <a:p>
            <a:r>
              <a:rPr lang="fr-FR" b="1" i="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Éric BAPTESTE</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Directeur de Recherche CNRS, UMR 7138- Evolution/ Adaptation, Intégration, Réticulation et Evolution, Institut de Biologie Paris-Seine Sorbonne Université/ Campus Pierre et Marie Curie</a:t>
            </a:r>
            <a:endParaRPr lang="fr-FR"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800" b="1" i="1" dirty="0">
                <a:solidFill>
                  <a:srgbClr val="FFFF00"/>
                </a:solidFill>
                <a:effectLst/>
                <a:latin typeface="Comic Sans MS" panose="030F0702030302020204" pitchFamily="66" charset="0"/>
                <a:ea typeface="Times New Roman" panose="02020603050405020304" pitchFamily="18" charset="0"/>
              </a:rPr>
              <a:t>Intelligence artificielle et nouveaux médicaments : vers une médecine computationnelle de précision </a:t>
            </a:r>
            <a:endParaRPr lang="fr-FR" i="1" dirty="0">
              <a:solidFill>
                <a:srgbClr val="FFFF00"/>
              </a:solidFill>
              <a:latin typeface="Comic Sans MS" panose="030F0702030302020204" pitchFamily="66" charset="0"/>
              <a:ea typeface="Times New Roman" panose="02020603050405020304" pitchFamily="18" charset="0"/>
            </a:endParaRPr>
          </a:p>
          <a:p>
            <a:r>
              <a:rPr lang="fr-FR" sz="1800" b="1" i="1" dirty="0">
                <a:solidFill>
                  <a:srgbClr val="00B050"/>
                </a:solidFill>
                <a:effectLst/>
                <a:latin typeface="Comic Sans MS" panose="030F0702030302020204" pitchFamily="66" charset="0"/>
                <a:ea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Philippe MOINGEON </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Académie nationale de Pharmacie,</a:t>
            </a:r>
            <a:r>
              <a:rPr lang="fr-FR"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Professeur associé en IA et Sciences du médicament, Université Paris-Saclay,</a:t>
            </a:r>
            <a:r>
              <a:rPr lang="fr-FR"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Institut de Recherche Servier, Gif-sur-Yvette</a:t>
            </a:r>
          </a:p>
          <a:p>
            <a:pPr algn="ctr"/>
            <a:r>
              <a:rPr lang="fr-FR" sz="1800" dirty="0">
                <a:effectLst/>
                <a:latin typeface="Times New Roman" panose="02020603050405020304" pitchFamily="18" charset="0"/>
                <a:ea typeface="Times New Roman" panose="02020603050405020304" pitchFamily="18" charset="0"/>
              </a:rPr>
              <a:t> </a:t>
            </a:r>
          </a:p>
          <a:p>
            <a:pPr marL="285750" indent="-285750">
              <a:buFont typeface="Wingdings" panose="05000000000000000000" pitchFamily="2" charset="2"/>
              <a:buChar char="Ø"/>
            </a:pPr>
            <a:endParaRPr lang="fr-FR"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fr-FR" sz="2000" dirty="0">
              <a:latin typeface="Comic Sans MS" panose="030F0702030302020204" pitchFamily="66" charset="0"/>
            </a:endParaRPr>
          </a:p>
          <a:p>
            <a:pPr algn="ctr">
              <a:lnSpc>
                <a:spcPct val="115000"/>
              </a:lnSpc>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fr-FR" dirty="0">
              <a:latin typeface="Comic Sans MS" pitchFamily="66" charset="0"/>
            </a:endParaRPr>
          </a:p>
          <a:p>
            <a:r>
              <a:rPr lang="fr-FR" b="1" dirty="0">
                <a:latin typeface="Comic Sans MS" pitchFamily="66" charset="0"/>
              </a:rPr>
              <a:t> </a:t>
            </a:r>
            <a:endParaRPr lang="fr-FR" dirty="0">
              <a:latin typeface="Comic Sans MS" pitchFamily="66"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endParaRPr kumimoji="0" lang="fr-FR" sz="1600" b="0" i="0" u="none" strike="noStrike" cap="none" normalizeH="0" baseline="0" dirty="0">
              <a:ln>
                <a:noFill/>
              </a:ln>
              <a:solidFill>
                <a:schemeClr val="tx1"/>
              </a:solidFill>
              <a:effectLst/>
              <a:latin typeface="Comic Sans MS" pitchFamily="66" charset="0"/>
            </a:endParaRPr>
          </a:p>
        </p:txBody>
      </p:sp>
      <p:sp>
        <p:nvSpPr>
          <p:cNvPr id="5" name="Espace réservé du numéro de diapositive 4"/>
          <p:cNvSpPr>
            <a:spLocks noGrp="1"/>
          </p:cNvSpPr>
          <p:nvPr>
            <p:ph type="sldNum" sz="quarter" idx="12"/>
          </p:nvPr>
        </p:nvSpPr>
        <p:spPr/>
        <p:txBody>
          <a:bodyPr/>
          <a:lstStyle/>
          <a:p>
            <a:pPr>
              <a:defRPr/>
            </a:pPr>
            <a:fld id="{9DB7C08B-9399-4140-A2F3-ACC6ACC7A698}" type="slidenum">
              <a:rPr lang="fr-FR" smtClean="0"/>
              <a:pPr>
                <a:defRPr/>
              </a:pPr>
              <a:t>6</a:t>
            </a:fld>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00800"/>
            <a:ext cx="8964488" cy="274320"/>
          </a:xfrm>
        </p:spPr>
        <p:txBody>
          <a:bodyPr/>
          <a:lstStyle/>
          <a:p>
            <a:pPr algn="ctr">
              <a:defRPr/>
            </a:pPr>
            <a:r>
              <a:rPr lang="fr-FR" sz="800">
                <a:solidFill>
                  <a:srgbClr val="FF0000"/>
                </a:solidFill>
              </a:rPr>
              <a:t>Colloque AEIS-2023 23-24 novembre 2023</a:t>
            </a:r>
            <a:endParaRPr lang="fr-FR" sz="800" dirty="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9DB7C08B-9399-4140-A2F3-ACC6ACC7A698}" type="slidenum">
              <a:rPr lang="fr-FR" smtClean="0"/>
              <a:pPr>
                <a:defRPr/>
              </a:pPr>
              <a:t>7</a:t>
            </a:fld>
            <a:endParaRPr lang="fr-FR" dirty="0"/>
          </a:p>
        </p:txBody>
      </p:sp>
      <p:graphicFrame>
        <p:nvGraphicFramePr>
          <p:cNvPr id="5" name="Tableau 4"/>
          <p:cNvGraphicFramePr>
            <a:graphicFrameLocks noGrp="1"/>
          </p:cNvGraphicFramePr>
          <p:nvPr/>
        </p:nvGraphicFramePr>
        <p:xfrm>
          <a:off x="1524000" y="3092958"/>
          <a:ext cx="6096000" cy="167640"/>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algn="ctr">
                        <a:spcAft>
                          <a:spcPts val="0"/>
                        </a:spcAft>
                      </a:pPr>
                      <a:endParaRPr lang="fr-FR" sz="1100" dirty="0">
                        <a:latin typeface="Times New Roman"/>
                        <a:ea typeface="Times New Roman"/>
                      </a:endParaRPr>
                    </a:p>
                  </a:txBody>
                  <a:tcPr marL="89535" marR="89535"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8914" name="Rectangle 2"/>
          <p:cNvSpPr>
            <a:spLocks noChangeArrowheads="1"/>
          </p:cNvSpPr>
          <p:nvPr/>
        </p:nvSpPr>
        <p:spPr bwMode="auto">
          <a:xfrm>
            <a:off x="179512" y="248749"/>
            <a:ext cx="8923728" cy="75210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400" b="1" dirty="0">
                <a:latin typeface="Comic Sans MS" pitchFamily="66" charset="0"/>
              </a:rPr>
              <a:t> </a:t>
            </a:r>
            <a:r>
              <a:rPr lang="fr-FR" sz="2400" b="1" dirty="0">
                <a:solidFill>
                  <a:srgbClr val="92D050"/>
                </a:solidFill>
                <a:latin typeface="Comic Sans MS" pitchFamily="66" charset="0"/>
              </a:rPr>
              <a:t> </a:t>
            </a:r>
            <a:r>
              <a:rPr lang="fr-FR" sz="2400" b="1" dirty="0">
                <a:solidFill>
                  <a:srgbClr val="FFFF00"/>
                </a:solidFill>
                <a:latin typeface="Comic Sans MS" pitchFamily="66" charset="0"/>
              </a:rPr>
              <a:t>Session</a:t>
            </a:r>
            <a:r>
              <a:rPr lang="fr-FR" sz="2400" b="1" dirty="0">
                <a:solidFill>
                  <a:srgbClr val="92D050"/>
                </a:solidFill>
                <a:latin typeface="Comic Sans MS" pitchFamily="66" charset="0"/>
              </a:rPr>
              <a:t> </a:t>
            </a:r>
            <a:r>
              <a:rPr lang="fr-FR" sz="2400" b="1" dirty="0">
                <a:solidFill>
                  <a:srgbClr val="00B050"/>
                </a:solidFill>
                <a:latin typeface="Comic Sans MS" pitchFamily="66" charset="0"/>
              </a:rPr>
              <a:t>2</a:t>
            </a:r>
            <a:endParaRPr lang="fr-FR" sz="2400" b="1" dirty="0">
              <a:latin typeface="Comic Sans MS" pitchFamily="66" charset="0"/>
            </a:endParaRPr>
          </a:p>
          <a:p>
            <a:pPr algn="ctr"/>
            <a:r>
              <a:rPr lang="fr-FR" sz="2000" b="1" dirty="0">
                <a:solidFill>
                  <a:srgbClr val="FFC000"/>
                </a:solidFill>
                <a:effectLst/>
                <a:latin typeface="Comic Sans MS" panose="030F0702030302020204" pitchFamily="66" charset="0"/>
                <a:ea typeface="Times New Roman" panose="02020603050405020304" pitchFamily="18" charset="0"/>
                <a:cs typeface="Times New Roman" panose="02020603050405020304" pitchFamily="18" charset="0"/>
              </a:rPr>
              <a:t>Sciences fondamentales, systèmes complexes, développement durable</a:t>
            </a:r>
            <a:endParaRPr lang="fr-FR" sz="2000" dirty="0">
              <a:solidFill>
                <a:srgbClr val="FFC000"/>
              </a:solidFill>
              <a:effectLst/>
              <a:latin typeface="Comic Sans MS" panose="030F0702030302020204" pitchFamily="66" charset="0"/>
              <a:ea typeface="Times New Roman" panose="02020603050405020304" pitchFamily="18" charset="0"/>
            </a:endParaRPr>
          </a:p>
          <a:p>
            <a:pPr algn="ctr">
              <a:lnSpc>
                <a:spcPct val="115000"/>
              </a:lnSpc>
              <a:spcAft>
                <a:spcPts val="1000"/>
              </a:spcAft>
            </a:pPr>
            <a:r>
              <a:rPr lang="fr-FR" sz="1600" b="1" dirty="0">
                <a:effectLst/>
                <a:latin typeface="Comic Sans MS" panose="030F0702030302020204" pitchFamily="66" charset="0"/>
                <a:ea typeface="Times New Roman" panose="02020603050405020304" pitchFamily="18" charset="0"/>
              </a:rPr>
              <a:t>Modérateur :   Jean-Félix DURASTANTI  AEIS-Paris</a:t>
            </a:r>
            <a:endParaRPr lang="fr-FR" sz="1600" dirty="0">
              <a:effectLst/>
              <a:latin typeface="Comic Sans MS" panose="030F0702030302020204" pitchFamily="66" charset="0"/>
              <a:ea typeface="Times New Roman" panose="02020603050405020304" pitchFamily="18" charset="0"/>
            </a:endParaRPr>
          </a:p>
          <a:p>
            <a:pPr marL="285750" indent="-285750">
              <a:buFont typeface="Wingdings" panose="05000000000000000000" pitchFamily="2" charset="2"/>
              <a:buChar char="Ø"/>
            </a:pPr>
            <a:r>
              <a:rPr lang="fr-FR" sz="2000" b="1" i="1" dirty="0">
                <a:solidFill>
                  <a:srgbClr val="FFFF00"/>
                </a:solidFill>
                <a:effectLst/>
                <a:latin typeface="Comic Sans MS" panose="030F0702030302020204" pitchFamily="66" charset="0"/>
                <a:ea typeface="Times New Roman" panose="02020603050405020304" pitchFamily="18" charset="0"/>
              </a:rPr>
              <a:t>Sciences fondamentales et  développement durable </a:t>
            </a:r>
            <a:r>
              <a:rPr lang="fr-FR" sz="2000" b="1"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endParaRPr>
          </a:p>
          <a:p>
            <a:r>
              <a:rPr lang="fr-FR" sz="1600" b="1"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Michel SPIRO</a:t>
            </a:r>
            <a:r>
              <a:rPr lang="fr-FR" b="1" dirty="0">
                <a:latin typeface="Comic Sans MS" panose="030F0702030302020204" pitchFamily="66" charset="0"/>
                <a:ea typeface="Times New Roman" panose="02020603050405020304" pitchFamily="18" charset="0"/>
              </a:rPr>
              <a:t>, m</a:t>
            </a:r>
            <a:r>
              <a:rPr lang="fr-FR" sz="1800" dirty="0">
                <a:effectLst/>
                <a:latin typeface="Comic Sans MS" panose="030F0702030302020204" pitchFamily="66" charset="0"/>
                <a:ea typeface="Times New Roman" panose="02020603050405020304" pitchFamily="18" charset="0"/>
              </a:rPr>
              <a:t>embre de l’AEIS, Président de l'Union Internationale de Physique Pure et Appliquée, Président du Comité d'organisation de l'Année Internationale des Sciences Fondamentales pour un Développement  Durable, Président du Conseil de la Fondation CERN &amp; Société</a:t>
            </a:r>
          </a:p>
          <a:p>
            <a:pPr>
              <a:buFont typeface="Wingdings" pitchFamily="2" charset="2"/>
              <a:buChar char="Ø"/>
            </a:pPr>
            <a:r>
              <a:rPr lang="fr-FR" sz="2000" b="1" i="1" dirty="0">
                <a:solidFill>
                  <a:srgbClr val="FFFF00"/>
                </a:solidFill>
                <a:effectLst/>
                <a:latin typeface="Comic Sans MS" panose="030F0702030302020204" pitchFamily="66" charset="0"/>
                <a:ea typeface="Times New Roman" panose="02020603050405020304" pitchFamily="18" charset="0"/>
              </a:rPr>
              <a:t>Traitement de la crise du COVID-19 : vers une approche astucieuse basée sur les systèmes modélisés</a:t>
            </a:r>
            <a:r>
              <a:rPr lang="fr-FR" sz="2000" b="1"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endParaRPr>
          </a:p>
          <a:p>
            <a:r>
              <a:rPr lang="fr-FR" sz="2000" b="1" dirty="0">
                <a:solidFill>
                  <a:srgbClr val="00B0F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Daniel KROB</a:t>
            </a:r>
            <a:r>
              <a:rPr lang="fr-FR" sz="1800" b="1" dirty="0">
                <a:effectLst/>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cs typeface="Calibri" panose="020F0502020204030204" pitchFamily="34" charset="0"/>
              </a:rPr>
              <a:t>Président du Centre d’Excellence sur l’Architecture, le Management et l’Economie des Systèmes (CESAMES)</a:t>
            </a:r>
            <a:endParaRPr lang="fr-FR" sz="1800" dirty="0">
              <a:effectLst/>
              <a:latin typeface="Comic Sans MS" panose="030F0702030302020204" pitchFamily="66" charset="0"/>
              <a:ea typeface="Times New Roman" panose="02020603050405020304" pitchFamily="18" charset="0"/>
            </a:endParaRPr>
          </a:p>
          <a:p>
            <a:pPr marL="285750" indent="-285750">
              <a:buFont typeface="Wingdings" panose="05000000000000000000" pitchFamily="2" charset="2"/>
              <a:buChar char="Ø"/>
            </a:pPr>
            <a:r>
              <a:rPr lang="fr-FR" sz="2000" b="1" i="1" dirty="0">
                <a:effectLst/>
                <a:latin typeface="Comic Sans MS" panose="030F0702030302020204" pitchFamily="66" charset="0"/>
                <a:ea typeface="Times New Roman" panose="02020603050405020304" pitchFamily="18" charset="0"/>
              </a:rPr>
              <a:t> </a:t>
            </a:r>
            <a:r>
              <a:rPr lang="fr-FR" sz="2000" b="1" i="1" dirty="0">
                <a:solidFill>
                  <a:srgbClr val="FFFF00"/>
                </a:solidFill>
                <a:effectLst/>
                <a:latin typeface="Comic Sans MS" panose="030F0702030302020204" pitchFamily="66" charset="0"/>
                <a:ea typeface="Times New Roman" panose="02020603050405020304" pitchFamily="18" charset="0"/>
              </a:rPr>
              <a:t>Finance verte : bulle ou changement de paradigme ? </a:t>
            </a:r>
            <a:endParaRPr lang="fr-FR" sz="2000" b="1" i="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endParaRPr>
          </a:p>
          <a:p>
            <a:r>
              <a:rPr lang="fr-FR" sz="1600" b="1" i="1" dirty="0">
                <a:solidFill>
                  <a:srgbClr val="00B0F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1600" b="1" dirty="0">
                <a:solidFill>
                  <a:srgbClr val="00B0F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Pierre LENDERS</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Responsable du Développement durable de Capital </a:t>
            </a:r>
            <a:r>
              <a:rPr lang="fr-FR" sz="1800" dirty="0" err="1">
                <a:effectLst/>
                <a:latin typeface="Comic Sans MS" panose="030F0702030302020204" pitchFamily="66" charset="0"/>
                <a:ea typeface="Times New Roman" panose="02020603050405020304" pitchFamily="18" charset="0"/>
              </a:rPr>
              <a:t>Fund</a:t>
            </a:r>
            <a:r>
              <a:rPr lang="fr-FR" sz="1800" dirty="0">
                <a:effectLst/>
                <a:latin typeface="Comic Sans MS" panose="030F0702030302020204" pitchFamily="66" charset="0"/>
                <a:ea typeface="Times New Roman" panose="02020603050405020304" pitchFamily="18" charset="0"/>
              </a:rPr>
              <a:t> Management (CFM), Paris, </a:t>
            </a:r>
            <a:r>
              <a:rPr lang="en-US" sz="1800" dirty="0">
                <a:effectLst/>
                <a:latin typeface="Comic Sans MS" panose="030F0702030302020204" pitchFamily="66" charset="0"/>
                <a:ea typeface="Times New Roman" panose="02020603050405020304" pitchFamily="18" charset="0"/>
              </a:rPr>
              <a:t>Head of Sustainability | Capital Fund Management</a:t>
            </a:r>
            <a:endParaRPr lang="fr-FR" sz="1600"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eaLnBrk="0" hangingPunct="0">
              <a:buFont typeface="Wingdings" pitchFamily="2" charset="2"/>
              <a:buChar char="Ø"/>
            </a:pPr>
            <a:r>
              <a:rPr lang="fr-FR" b="1" i="1" dirty="0">
                <a:solidFill>
                  <a:srgbClr val="FFFF00"/>
                </a:solidFill>
                <a:effectLst/>
                <a:latin typeface="Times New Roman" panose="02020603050405020304" pitchFamily="18" charset="0"/>
                <a:ea typeface="Times New Roman" panose="02020603050405020304" pitchFamily="18" charset="0"/>
              </a:rPr>
              <a:t>  </a:t>
            </a:r>
            <a:r>
              <a:rPr lang="fr-FR" sz="2000" b="1" i="1" dirty="0">
                <a:solidFill>
                  <a:srgbClr val="FFFF00"/>
                </a:solidFill>
                <a:effectLst/>
                <a:latin typeface="Comic Sans MS" panose="030F0702030302020204" pitchFamily="66" charset="0"/>
                <a:ea typeface="Times New Roman" panose="02020603050405020304" pitchFamily="18" charset="0"/>
              </a:rPr>
              <a:t>La théorie mathématique de la viabilité au service de la gestion durable : une vision différente de l’économie</a:t>
            </a:r>
            <a:r>
              <a:rPr lang="fr-FR" sz="2000" dirty="0">
                <a:solidFill>
                  <a:srgbClr val="FFFF00"/>
                </a:solidFill>
                <a:effectLst/>
                <a:highlight>
                  <a:srgbClr val="C0C0C0"/>
                </a:highlight>
                <a:latin typeface="Comic Sans MS" panose="030F0702030302020204" pitchFamily="66" charset="0"/>
                <a:ea typeface="Times New Roman" panose="02020603050405020304" pitchFamily="18" charset="0"/>
              </a:rPr>
              <a:t> </a:t>
            </a:r>
            <a:r>
              <a:rPr lang="fr-FR" sz="2000" b="1"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endParaRPr>
          </a:p>
          <a:p>
            <a:pPr eaLnBrk="0" hangingPunct="0"/>
            <a:r>
              <a:rPr lang="fr-FR" sz="2000" b="1"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Isabelle ALVAREZ</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Calibri" panose="020F0502020204030204" pitchFamily="34" charset="0"/>
              </a:rPr>
              <a:t>Ingénieur en Chef des Ponts, des Eaux et des Forêts</a:t>
            </a:r>
            <a:r>
              <a:rPr lang="fr-FR" dirty="0">
                <a:latin typeface="Comic Sans MS" panose="030F0702030302020204" pitchFamily="66" charset="0"/>
                <a:ea typeface="Calibri" panose="020F0502020204030204" pitchFamily="34" charset="0"/>
              </a:rPr>
              <a:t>  </a:t>
            </a:r>
            <a:r>
              <a:rPr lang="fr-FR" sz="1800" dirty="0">
                <a:effectLst/>
                <a:latin typeface="Comic Sans MS" panose="030F0702030302020204" pitchFamily="66" charset="0"/>
                <a:ea typeface="Times New Roman" panose="02020603050405020304" pitchFamily="18" charset="0"/>
              </a:rPr>
              <a:t>INRAE-MIA Paris Saclay, Associée à l'ISC-PIF</a:t>
            </a:r>
          </a:p>
          <a:p>
            <a:pPr lvl="0" eaLnBrk="0" hangingPunct="0"/>
            <a:br>
              <a:rPr lang="fr-FR" dirty="0">
                <a:latin typeface="Comic Sans MS" pitchFamily="66" charset="0"/>
              </a:rPr>
            </a:br>
            <a:endParaRPr lang="fr-FR" dirty="0">
              <a:latin typeface="Comic Sans MS" pitchFamily="66" charset="0"/>
            </a:endParaRPr>
          </a:p>
          <a:p>
            <a:r>
              <a:rPr lang="fr-FR" sz="1600" dirty="0">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899592" y="6400800"/>
            <a:ext cx="6336704" cy="274320"/>
          </a:xfrm>
        </p:spPr>
        <p:txBody>
          <a:bodyPr/>
          <a:lstStyle/>
          <a:p>
            <a:pPr algn="ctr">
              <a:defRPr/>
            </a:pPr>
            <a:r>
              <a:rPr lang="fr-FR">
                <a:solidFill>
                  <a:srgbClr val="FF0000"/>
                </a:solidFill>
              </a:rPr>
              <a:t>Colloque AEIS-2023 23-24 novembre 2023</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9DB7C08B-9399-4140-A2F3-ACC6ACC7A698}" type="slidenum">
              <a:rPr lang="fr-FR" smtClean="0"/>
              <a:pPr>
                <a:defRPr/>
              </a:pPr>
              <a:t>8</a:t>
            </a:fld>
            <a:endParaRPr lang="fr-FR"/>
          </a:p>
        </p:txBody>
      </p:sp>
      <p:sp>
        <p:nvSpPr>
          <p:cNvPr id="1025" name="Rectangle 1"/>
          <p:cNvSpPr>
            <a:spLocks noChangeArrowheads="1"/>
          </p:cNvSpPr>
          <p:nvPr/>
        </p:nvSpPr>
        <p:spPr bwMode="auto">
          <a:xfrm>
            <a:off x="44208" y="0"/>
            <a:ext cx="9217024" cy="72230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400" b="1" dirty="0">
                <a:solidFill>
                  <a:srgbClr val="FFFF00"/>
                </a:solidFill>
                <a:latin typeface="Comic Sans MS" pitchFamily="66" charset="0"/>
              </a:rPr>
              <a:t>Session </a:t>
            </a:r>
            <a:r>
              <a:rPr lang="fr-FR" sz="2400" b="1" dirty="0">
                <a:solidFill>
                  <a:srgbClr val="00B050"/>
                </a:solidFill>
                <a:latin typeface="Comic Sans MS" pitchFamily="66" charset="0"/>
              </a:rPr>
              <a:t>3</a:t>
            </a:r>
            <a:endParaRPr lang="fr-FR" sz="3200" b="1" dirty="0">
              <a:latin typeface="Comic Sans MS" pitchFamily="66" charset="0"/>
            </a:endParaRPr>
          </a:p>
          <a:p>
            <a:pPr algn="ctr">
              <a:lnSpc>
                <a:spcPct val="115000"/>
              </a:lnSpc>
              <a:spcAft>
                <a:spcPts val="1000"/>
              </a:spcAft>
            </a:pPr>
            <a:r>
              <a:rPr lang="fr-FR" sz="2000" b="1" dirty="0">
                <a:solidFill>
                  <a:srgbClr val="FFC000"/>
                </a:solidFill>
                <a:effectLst/>
                <a:latin typeface="Comic Sans MS" panose="030F0702030302020204" pitchFamily="66" charset="0"/>
                <a:ea typeface="Times New Roman" panose="02020603050405020304" pitchFamily="18" charset="0"/>
                <a:cs typeface="Times New Roman" panose="02020603050405020304" pitchFamily="18" charset="0"/>
              </a:rPr>
              <a:t>Changement climatique, activités humaines décarbonées</a:t>
            </a:r>
            <a:endParaRPr lang="fr-FR" sz="2000" dirty="0">
              <a:solidFill>
                <a:srgbClr val="FFC000"/>
              </a:solidFill>
              <a:effectLst/>
              <a:latin typeface="Comic Sans MS" panose="030F0702030302020204" pitchFamily="66" charset="0"/>
              <a:ea typeface="Times New Roman" panose="02020603050405020304" pitchFamily="18" charset="0"/>
            </a:endParaRPr>
          </a:p>
          <a:p>
            <a:pPr algn="ctr">
              <a:lnSpc>
                <a:spcPct val="115000"/>
              </a:lnSpc>
              <a:spcAft>
                <a:spcPts val="1000"/>
              </a:spcAft>
            </a:pPr>
            <a:r>
              <a:rPr lang="fr-FR" sz="1600" b="1" dirty="0">
                <a:effectLst/>
                <a:latin typeface="Comic Sans MS" panose="030F0702030302020204" pitchFamily="66" charset="0"/>
                <a:ea typeface="Times New Roman" panose="02020603050405020304" pitchFamily="18" charset="0"/>
              </a:rPr>
              <a:t>Modérateur :   Jean BERBINAU  AEIS-Paris</a:t>
            </a:r>
          </a:p>
          <a:p>
            <a:pPr marL="285750" indent="-285750">
              <a:lnSpc>
                <a:spcPct val="115000"/>
              </a:lnSpc>
              <a:spcAft>
                <a:spcPts val="1000"/>
              </a:spcAft>
              <a:buFont typeface="Wingdings" panose="05000000000000000000" pitchFamily="2" charset="2"/>
              <a:buChar char="Ø"/>
            </a:pPr>
            <a:r>
              <a:rPr lang="fr-FR" sz="2000" b="1" i="1" dirty="0">
                <a:solidFill>
                  <a:srgbClr val="FFFF00"/>
                </a:solidFill>
                <a:effectLst/>
                <a:latin typeface="Comic Sans MS" panose="030F0702030302020204" pitchFamily="66" charset="0"/>
                <a:ea typeface="Calibri" panose="020F0502020204030204" pitchFamily="34" charset="0"/>
              </a:rPr>
              <a:t>Des modèles climatiques aux évolutions environnementales : Comment s’en saisir ?</a:t>
            </a:r>
            <a:endParaRPr lang="fr-FR" sz="2000" b="1" dirty="0">
              <a:effectLst/>
              <a:latin typeface="Comic Sans MS" panose="030F0702030302020204" pitchFamily="66" charset="0"/>
              <a:ea typeface="Times New Roman" panose="02020603050405020304" pitchFamily="18" charset="0"/>
            </a:endParaRPr>
          </a:p>
          <a:p>
            <a:pPr>
              <a:spcAft>
                <a:spcPts val="1000"/>
              </a:spcAft>
            </a:pPr>
            <a:r>
              <a:rPr lang="fr-FR" sz="1800" b="1" dirty="0">
                <a:solidFill>
                  <a:srgbClr val="00B0F0"/>
                </a:solidFill>
                <a:effectLst/>
                <a:latin typeface="Comic Sans MS" panose="030F0702030302020204" pitchFamily="66" charset="0"/>
                <a:ea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Hervé LE TREUT</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Membre de l’Académie des Sciences, Professeur à Sorbonne Université et à l’École Polytechnique, Ancien directeur de l’Institut </a:t>
            </a:r>
          </a:p>
          <a:p>
            <a:pPr>
              <a:spcAft>
                <a:spcPts val="1000"/>
              </a:spcAft>
            </a:pPr>
            <a:r>
              <a:rPr lang="fr-FR" sz="1800" dirty="0">
                <a:effectLst/>
                <a:latin typeface="Comic Sans MS" panose="030F0702030302020204" pitchFamily="66" charset="0"/>
                <a:ea typeface="Times New Roman" panose="02020603050405020304" pitchFamily="18" charset="0"/>
              </a:rPr>
              <a:t>Pierre-Simon Laplace (IPSL</a:t>
            </a:r>
            <a:r>
              <a:rPr lang="fr-FR" sz="1800" dirty="0">
                <a:effectLst/>
                <a:latin typeface="Times New Roman" panose="02020603050405020304" pitchFamily="18" charset="0"/>
                <a:ea typeface="Times New Roman" panose="02020603050405020304" pitchFamily="18" charset="0"/>
              </a:rPr>
              <a:t>)</a:t>
            </a:r>
            <a:endParaRPr kumimoji="0" lang="fr-FR" sz="1600" b="1" i="1" u="none" strike="noStrike" cap="none" normalizeH="0" baseline="0" dirty="0">
              <a:ln>
                <a:noFill/>
              </a:ln>
              <a:effectLst/>
              <a:latin typeface="Comic Sans MS" panose="030F0702030302020204" pitchFamily="66" charset="0"/>
              <a:ea typeface="Calibri" pitchFamily="34" charset="0"/>
              <a:cs typeface="Times New Roman" pitchFamily="18" charset="0"/>
            </a:endParaRPr>
          </a:p>
          <a:p>
            <a:pPr lvl="0" eaLnBrk="0" hangingPunct="0">
              <a:buFont typeface="Wingdings" pitchFamily="2" charset="2"/>
              <a:buChar char="Ø"/>
            </a:pPr>
            <a:r>
              <a:rPr lang="fr-FR" sz="2000" b="1" i="1" dirty="0">
                <a:solidFill>
                  <a:srgbClr val="FFFF00"/>
                </a:solidFill>
                <a:effectLst/>
                <a:latin typeface="Comic Sans MS" panose="030F0702030302020204" pitchFamily="66" charset="0"/>
                <a:ea typeface="Calibri" panose="020F0502020204030204" pitchFamily="34" charset="0"/>
              </a:rPr>
              <a:t>Atouts potentiels des nouveaux concepts de réacteurs nucléaires pour un développement durable</a:t>
            </a:r>
            <a:endParaRPr lang="fr-FR" sz="2000" dirty="0">
              <a:solidFill>
                <a:srgbClr val="FFFF00"/>
              </a:solidFill>
              <a:latin typeface="Comic Sans MS" panose="030F0702030302020204" pitchFamily="66" charset="0"/>
              <a:ea typeface="Calibri" pitchFamily="34" charset="0"/>
              <a:cs typeface="Times New Roman" pitchFamily="18" charset="0"/>
            </a:endParaRPr>
          </a:p>
          <a:p>
            <a:pPr lvl="0" eaLnBrk="0" hangingPunct="0"/>
            <a:r>
              <a:rPr lang="fr-FR" sz="1600" b="1" dirty="0">
                <a:solidFill>
                  <a:srgbClr val="00B0F0"/>
                </a:solidFill>
                <a:effectLst/>
                <a:latin typeface="Comic Sans MS" panose="030F0702030302020204" pitchFamily="66" charset="0"/>
                <a:ea typeface="Calibri" pitchFamily="34" charset="0"/>
                <a:cs typeface="Times New Roman"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Frank CARRÉ</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Calibri" panose="020F0502020204030204" pitchFamily="34" charset="0"/>
              </a:rPr>
              <a:t>CEA - Directeur scientifique de la Direction de l’énergie nucléaire (2009-2019),</a:t>
            </a:r>
            <a:r>
              <a:rPr lang="fr-FR" dirty="0">
                <a:latin typeface="Comic Sans MS" panose="030F0702030302020204" pitchFamily="66" charset="0"/>
                <a:ea typeface="Calibri" panose="020F0502020204030204" pitchFamily="34" charset="0"/>
              </a:rPr>
              <a:t> </a:t>
            </a:r>
            <a:r>
              <a:rPr lang="fr-FR" sz="1800" dirty="0">
                <a:effectLst/>
                <a:latin typeface="Comic Sans MS" panose="030F0702030302020204" pitchFamily="66" charset="0"/>
                <a:ea typeface="Calibri" panose="020F0502020204030204" pitchFamily="34" charset="0"/>
              </a:rPr>
              <a:t>puis de la Direction des énergies (2020-2021</a:t>
            </a:r>
            <a:r>
              <a:rPr lang="fr-FR" sz="1800" dirty="0">
                <a:effectLst/>
                <a:latin typeface="Times New Roman" panose="02020603050405020304" pitchFamily="18" charset="0"/>
                <a:ea typeface="Calibri" panose="020F0502020204030204" pitchFamily="34" charset="0"/>
              </a:rPr>
              <a:t>)</a:t>
            </a:r>
            <a:endParaRPr kumimoji="0" lang="en-US" sz="2000" b="0" i="0" u="none" strike="noStrike" cap="none" normalizeH="0" baseline="0" dirty="0">
              <a:ln>
                <a:noFill/>
              </a:ln>
              <a:effectLst/>
              <a:latin typeface="Comic Sans MS" panose="030F0702030302020204" pitchFamily="66" charset="0"/>
              <a:ea typeface="Calibri" pitchFamily="34" charset="0"/>
              <a:cs typeface="Times New Roman" pitchFamily="18" charset="0"/>
            </a:endParaRPr>
          </a:p>
          <a:p>
            <a:pPr lvl="0" eaLnBrk="0" hangingPunct="0">
              <a:buFont typeface="Wingdings" pitchFamily="2" charset="2"/>
              <a:buChar char="Ø"/>
            </a:pPr>
            <a:r>
              <a:rPr lang="fr-FR" sz="2000" b="1" i="1" dirty="0">
                <a:solidFill>
                  <a:srgbClr val="FFFF00"/>
                </a:solidFill>
                <a:effectLst/>
                <a:latin typeface="Comic Sans MS" panose="030F0702030302020204" pitchFamily="66" charset="0"/>
                <a:ea typeface="Times New Roman" panose="02020603050405020304" pitchFamily="18" charset="0"/>
              </a:rPr>
              <a:t>La Science de la lumière extrême et la société</a:t>
            </a:r>
            <a:r>
              <a:rPr lang="fr-FR" sz="2000" b="1" i="1" dirty="0">
                <a:solidFill>
                  <a:srgbClr val="FFFF00"/>
                </a:solidFill>
                <a:latin typeface="Comic Sans MS" panose="030F0702030302020204" pitchFamily="66" charset="0"/>
                <a:ea typeface="Times New Roman" panose="02020603050405020304" pitchFamily="18" charset="0"/>
              </a:rPr>
              <a:t> </a:t>
            </a:r>
          </a:p>
          <a:p>
            <a:pPr lvl="0" eaLnBrk="0" hangingPunct="0"/>
            <a:r>
              <a:rPr lang="fr-FR" sz="1600" b="1" i="1" dirty="0">
                <a:solidFill>
                  <a:srgbClr val="FFFF00"/>
                </a:solidFill>
                <a:effectLst/>
                <a:latin typeface="Comic Sans MS" panose="030F0702030302020204" pitchFamily="66" charset="0"/>
                <a:ea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Gérard MOUROU</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Calibri" panose="020F0502020204030204" pitchFamily="34" charset="0"/>
              </a:rPr>
              <a:t>Professeur Membre du Haut Collège École Polytechnique,</a:t>
            </a:r>
            <a:r>
              <a:rPr lang="fr-FR" dirty="0">
                <a:latin typeface="Comic Sans MS" panose="030F0702030302020204" pitchFamily="66" charset="0"/>
                <a:ea typeface="Calibri" panose="020F0502020204030204" pitchFamily="34" charset="0"/>
              </a:rPr>
              <a:t> </a:t>
            </a:r>
            <a:r>
              <a:rPr lang="en-US" sz="1800" dirty="0" err="1">
                <a:effectLst/>
                <a:latin typeface="Comic Sans MS" panose="030F0702030302020204" pitchFamily="66" charset="0"/>
                <a:ea typeface="Calibri" panose="020F0502020204030204" pitchFamily="34" charset="0"/>
              </a:rPr>
              <a:t>Membre</a:t>
            </a:r>
            <a:r>
              <a:rPr lang="en-US" sz="1800" dirty="0">
                <a:effectLst/>
                <a:latin typeface="Comic Sans MS" panose="030F0702030302020204" pitchFamily="66" charset="0"/>
                <a:ea typeface="Calibri" panose="020F0502020204030204" pitchFamily="34" charset="0"/>
              </a:rPr>
              <a:t> de </a:t>
            </a:r>
            <a:r>
              <a:rPr lang="en-US" sz="1800" dirty="0" err="1">
                <a:effectLst/>
                <a:latin typeface="Comic Sans MS" panose="030F0702030302020204" pitchFamily="66" charset="0"/>
                <a:ea typeface="Calibri" panose="020F0502020204030204" pitchFamily="34" charset="0"/>
              </a:rPr>
              <a:t>l’US</a:t>
            </a:r>
            <a:r>
              <a:rPr lang="en-US" sz="1800" dirty="0">
                <a:effectLst/>
                <a:latin typeface="Comic Sans MS" panose="030F0702030302020204" pitchFamily="66" charset="0"/>
                <a:ea typeface="Calibri" panose="020F0502020204030204" pitchFamily="34" charset="0"/>
              </a:rPr>
              <a:t> National Academy of Engineering</a:t>
            </a:r>
            <a:r>
              <a:rPr lang="fr-FR" dirty="0">
                <a:latin typeface="Comic Sans MS" panose="030F0702030302020204" pitchFamily="66" charset="0"/>
                <a:ea typeface="Calibri" panose="020F0502020204030204" pitchFamily="34" charset="0"/>
              </a:rPr>
              <a:t>, </a:t>
            </a:r>
            <a:r>
              <a:rPr lang="fr-FR" sz="1800" b="1" dirty="0">
                <a:effectLst/>
                <a:latin typeface="Comic Sans MS" panose="030F0702030302020204" pitchFamily="66" charset="0"/>
                <a:ea typeface="Calibri" panose="020F0502020204030204" pitchFamily="34" charset="0"/>
              </a:rPr>
              <a:t>Prix Nobel de Physique 2018</a:t>
            </a:r>
            <a:endParaRPr lang="fr-FR" sz="2000" b="1" dirty="0">
              <a:solidFill>
                <a:srgbClr val="FFFF00"/>
              </a:solidFill>
              <a:latin typeface="Comic Sans MS" panose="030F0702030302020204" pitchFamily="66" charset="0"/>
              <a:ea typeface="Calibri" panose="020F0502020204030204" pitchFamily="34" charset="0"/>
            </a:endParaRPr>
          </a:p>
          <a:p>
            <a:pPr marL="285750" indent="-285750" eaLnBrk="0" hangingPunct="0">
              <a:buFont typeface="Wingdings" panose="05000000000000000000" pitchFamily="2" charset="2"/>
              <a:buChar char="Ø"/>
            </a:pPr>
            <a:r>
              <a:rPr lang="fr-FR" sz="2000" b="1" i="1" dirty="0">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rPr>
              <a:t>En quête du Graal : la fusion thermonucléaire contrôlée</a:t>
            </a:r>
          </a:p>
          <a:p>
            <a:pPr eaLnBrk="0" hangingPunct="0"/>
            <a:r>
              <a:rPr lang="fr-FR" sz="2000" b="1" i="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Jean-Louis BOBIN</a:t>
            </a:r>
            <a:r>
              <a:rPr lang="fr-FR" b="1" dirty="0">
                <a:latin typeface="Comic Sans MS" panose="030F0702030302020204" pitchFamily="66" charset="0"/>
                <a:ea typeface="Times New Roman" panose="02020603050405020304" pitchFamily="18" charset="0"/>
              </a:rPr>
              <a:t>, m</a:t>
            </a:r>
            <a:r>
              <a:rPr lang="fr-FR" sz="1800" dirty="0">
                <a:effectLst/>
                <a:latin typeface="Comic Sans MS" panose="030F0702030302020204" pitchFamily="66" charset="0"/>
                <a:ea typeface="Times New Roman" panose="02020603050405020304" pitchFamily="18" charset="0"/>
              </a:rPr>
              <a:t>embre de l’AEIS, Professeur émérite (Sorbonne Universités ex-P6)</a:t>
            </a:r>
          </a:p>
          <a:p>
            <a:pPr eaLnBrk="0" hangingPunct="0"/>
            <a:endParaRPr lang="fr-FR" sz="2000" b="1" dirty="0">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endParaRPr>
          </a:p>
          <a:p>
            <a:pPr marL="285750" lvl="0" indent="-285750" eaLnBrk="0" hangingPunct="0">
              <a:buFont typeface="Wingdings" panose="05000000000000000000" pitchFamily="2" charset="2"/>
              <a:buChar char="Ø"/>
            </a:pPr>
            <a:endParaRPr lang="fr-FR"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295400" y="6400800"/>
            <a:ext cx="6012904" cy="274320"/>
          </a:xfrm>
        </p:spPr>
        <p:txBody>
          <a:bodyPr/>
          <a:lstStyle/>
          <a:p>
            <a:pPr algn="ctr">
              <a:defRPr/>
            </a:pPr>
            <a:r>
              <a:rPr lang="fr-FR">
                <a:solidFill>
                  <a:srgbClr val="FF0000"/>
                </a:solidFill>
              </a:rPr>
              <a:t>Colloque AEIS-2023 23-24 novembre 2023</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9DB7C08B-9399-4140-A2F3-ACC6ACC7A698}" type="slidenum">
              <a:rPr lang="fr-FR" smtClean="0"/>
              <a:pPr>
                <a:defRPr/>
              </a:pPr>
              <a:t>9</a:t>
            </a:fld>
            <a:endParaRPr lang="fr-FR"/>
          </a:p>
        </p:txBody>
      </p:sp>
      <p:sp>
        <p:nvSpPr>
          <p:cNvPr id="25601" name="Rectangle 1"/>
          <p:cNvSpPr>
            <a:spLocks noChangeArrowheads="1"/>
          </p:cNvSpPr>
          <p:nvPr/>
        </p:nvSpPr>
        <p:spPr bwMode="auto">
          <a:xfrm>
            <a:off x="251520" y="379404"/>
            <a:ext cx="8640960" cy="7186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400" b="1" dirty="0">
                <a:solidFill>
                  <a:srgbClr val="FFFF00"/>
                </a:solidFill>
                <a:latin typeface="Comic Sans MS" pitchFamily="66" charset="0"/>
              </a:rPr>
              <a:t>Session </a:t>
            </a:r>
            <a:r>
              <a:rPr lang="fr-FR" sz="2400" b="1" dirty="0">
                <a:solidFill>
                  <a:srgbClr val="00B050"/>
                </a:solidFill>
                <a:latin typeface="Comic Sans MS" pitchFamily="66" charset="0"/>
              </a:rPr>
              <a:t>4 </a:t>
            </a:r>
          </a:p>
          <a:p>
            <a:pPr algn="ctr"/>
            <a:endParaRPr lang="fr-FR" sz="2400" b="1" dirty="0">
              <a:latin typeface="Comic Sans MS" pitchFamily="66" charset="0"/>
            </a:endParaRPr>
          </a:p>
          <a:p>
            <a:pPr algn="ctr">
              <a:lnSpc>
                <a:spcPct val="115000"/>
              </a:lnSpc>
              <a:spcAft>
                <a:spcPts val="1000"/>
              </a:spcAft>
            </a:pPr>
            <a:r>
              <a:rPr lang="fr-FR" sz="2400" b="1" dirty="0">
                <a:solidFill>
                  <a:srgbClr val="FFC000"/>
                </a:solidFill>
                <a:effectLst/>
                <a:latin typeface="Comic Sans MS" panose="030F0702030302020204" pitchFamily="66" charset="0"/>
                <a:ea typeface="Times New Roman" panose="02020603050405020304" pitchFamily="18" charset="0"/>
                <a:cs typeface="Times New Roman" panose="02020603050405020304" pitchFamily="18" charset="0"/>
              </a:rPr>
              <a:t>Interdisciplinarité, formation, recherche et innovation</a:t>
            </a:r>
            <a:endParaRPr lang="fr-FR" sz="2400" dirty="0">
              <a:solidFill>
                <a:srgbClr val="FFC000"/>
              </a:solidFill>
              <a:effectLst/>
              <a:latin typeface="Comic Sans MS" panose="030F0702030302020204" pitchFamily="66" charset="0"/>
              <a:ea typeface="Times New Roman" panose="02020603050405020304" pitchFamily="18" charset="0"/>
            </a:endParaRPr>
          </a:p>
          <a:p>
            <a:pPr algn="ctr">
              <a:lnSpc>
                <a:spcPct val="115000"/>
              </a:lnSpc>
              <a:spcAft>
                <a:spcPts val="1000"/>
              </a:spcAft>
            </a:pPr>
            <a:r>
              <a:rPr lang="fr-FR" sz="1600" b="1" dirty="0">
                <a:effectLst/>
                <a:latin typeface="Comic Sans MS" panose="030F0702030302020204" pitchFamily="66" charset="0"/>
                <a:ea typeface="Times New Roman" panose="02020603050405020304" pitchFamily="18" charset="0"/>
              </a:rPr>
              <a:t>Modératrice :  Edith PERRIER  AEIS-Paris</a:t>
            </a:r>
            <a:endParaRPr lang="fr-FR" sz="1600" b="1" i="1" dirty="0">
              <a:effectLst/>
              <a:latin typeface="Comic Sans MS" panose="030F0702030302020204" pitchFamily="66" charset="0"/>
              <a:ea typeface="Times New Roman" panose="02020603050405020304" pitchFamily="18" charset="0"/>
            </a:endParaRPr>
          </a:p>
          <a:p>
            <a:endParaRPr lang="fr-FR" sz="1800" b="1" i="1" dirty="0">
              <a:solidFill>
                <a:srgbClr val="FFFF00"/>
              </a:solidFill>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fr-FR" sz="2000" b="1" i="1" dirty="0">
                <a:solidFill>
                  <a:srgbClr val="FFFF00"/>
                </a:solidFill>
                <a:effectLst/>
                <a:latin typeface="Times New Roman" panose="02020603050405020304" pitchFamily="18" charset="0"/>
                <a:ea typeface="Calibri" panose="020F0502020204030204" pitchFamily="34" charset="0"/>
              </a:rPr>
              <a:t>L’enseignement de l’interdisciplinarité dans le système scolaire </a:t>
            </a:r>
          </a:p>
          <a:p>
            <a:endParaRPr lang="fr-FR" sz="1800" b="1" i="1" dirty="0">
              <a:solidFill>
                <a:srgbClr val="FFFF00"/>
              </a:solidFill>
              <a:effectLst/>
              <a:latin typeface="Times New Roman" panose="02020603050405020304" pitchFamily="18" charset="0"/>
              <a:ea typeface="Calibri" panose="020F0502020204030204" pitchFamily="34" charset="0"/>
            </a:endParaRPr>
          </a:p>
          <a:p>
            <a:r>
              <a:rPr lang="fr-FR" b="1" i="1" dirty="0">
                <a:solidFill>
                  <a:srgbClr val="FFFF00"/>
                </a:solidFill>
                <a:latin typeface="Comic Sans MS" panose="030F0702030302020204" pitchFamily="66" charset="0"/>
                <a:ea typeface="Calibri" panose="020F0502020204030204" pitchFamily="34" charset="0"/>
              </a:rPr>
              <a:t>             </a:t>
            </a:r>
            <a:r>
              <a:rPr lang="fr-FR" sz="1800" b="1" dirty="0">
                <a:solidFill>
                  <a:srgbClr val="92D050"/>
                </a:solidFill>
                <a:effectLst/>
                <a:latin typeface="Comic Sans MS" panose="030F0702030302020204" pitchFamily="66" charset="0"/>
                <a:ea typeface="Times New Roman" panose="02020603050405020304" pitchFamily="18" charset="0"/>
              </a:rPr>
              <a:t>Anne BURBAN</a:t>
            </a:r>
            <a:r>
              <a:rPr lang="fr-FR" sz="18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b="1" dirty="0">
                <a:latin typeface="Comic Sans MS" panose="030F0702030302020204" pitchFamily="66" charset="0"/>
                <a:ea typeface="Times New Roman" panose="02020603050405020304" pitchFamily="18" charset="0"/>
                <a:cs typeface="Times New Roman" panose="02020603050405020304" pitchFamily="18" charset="0"/>
              </a:rPr>
              <a:t> m</a:t>
            </a:r>
            <a:r>
              <a:rPr lang="fr-FR" sz="1800" dirty="0">
                <a:effectLst/>
                <a:latin typeface="Comic Sans MS" panose="030F0702030302020204" pitchFamily="66" charset="0"/>
                <a:ea typeface="Times New Roman" panose="02020603050405020304" pitchFamily="18" charset="0"/>
              </a:rPr>
              <a:t>embre AEIS, Inspectrice générale honoraire de l’éducation, des sports et de la recherche (groupe des mathématiques) /Personnalité qualifiée au Conseil supérieur des programmes  du Ministère de l’Éducation Nationale</a:t>
            </a:r>
          </a:p>
          <a:p>
            <a:endParaRPr lang="fr-FR" sz="1600"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2000" b="1" i="1" dirty="0">
                <a:solidFill>
                  <a:srgbClr val="FFFF00"/>
                </a:solidFill>
                <a:effectLst/>
                <a:latin typeface="Times New Roman" panose="02020603050405020304" pitchFamily="18" charset="0"/>
                <a:ea typeface="Times New Roman" panose="02020603050405020304" pitchFamily="18" charset="0"/>
                <a:cs typeface="Calibri" panose="020F0502020204030204" pitchFamily="34" charset="0"/>
              </a:rPr>
              <a:t>Développer une posture de recherche dans les métiers de l’humain et en intelligence collective : émergences, cheminements et constructions de savoirs</a:t>
            </a:r>
          </a:p>
          <a:p>
            <a:endParaRPr lang="fr-FR" sz="1600" b="1" i="1" dirty="0">
              <a:solidFill>
                <a:srgbClr val="FFFF00"/>
              </a:solidFill>
              <a:latin typeface="Comic Sans MS" panose="030F0702030302020204" pitchFamily="66" charset="0"/>
              <a:ea typeface="Times New Roman" panose="02020603050405020304" pitchFamily="18" charset="0"/>
              <a:cs typeface="Calibri" panose="020F0502020204030204" pitchFamily="34" charset="0"/>
            </a:endParaRPr>
          </a:p>
          <a:p>
            <a:r>
              <a:rPr lang="fr-FR" sz="1800" b="1" dirty="0">
                <a:effectLst/>
                <a:latin typeface="Times New Roman" panose="02020603050405020304" pitchFamily="18" charset="0"/>
                <a:ea typeface="Times New Roman" panose="02020603050405020304" pitchFamily="18" charset="0"/>
              </a:rPr>
              <a:t>                  </a:t>
            </a:r>
            <a:r>
              <a:rPr lang="fr-FR" sz="1800" b="1" dirty="0">
                <a:effectLst/>
                <a:latin typeface="Comic Sans MS" panose="030F0702030302020204" pitchFamily="66" charset="0"/>
                <a:ea typeface="Times New Roman" panose="02020603050405020304" pitchFamily="18" charset="0"/>
              </a:rPr>
              <a:t>  </a:t>
            </a:r>
            <a:r>
              <a:rPr lang="fr-FR" sz="1800" b="1" dirty="0">
                <a:solidFill>
                  <a:srgbClr val="92D050"/>
                </a:solidFill>
                <a:effectLst/>
                <a:latin typeface="Comic Sans MS" panose="030F0702030302020204" pitchFamily="66" charset="0"/>
                <a:ea typeface="Times New Roman" panose="02020603050405020304" pitchFamily="18" charset="0"/>
              </a:rPr>
              <a:t>Muriel FRISCH</a:t>
            </a:r>
            <a:r>
              <a:rPr lang="fr-FR" b="1" dirty="0">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Professeure des Universités Sciences de l'éducation et de la formation, INSPE/Université de Reims Champagne-Ardenne, Directrice du laboratoire </a:t>
            </a:r>
            <a:r>
              <a:rPr lang="fr-FR" sz="1800" dirty="0" err="1">
                <a:effectLst/>
                <a:latin typeface="Comic Sans MS" panose="030F0702030302020204" pitchFamily="66" charset="0"/>
                <a:ea typeface="Times New Roman" panose="02020603050405020304" pitchFamily="18" charset="0"/>
              </a:rPr>
              <a:t>Cérep</a:t>
            </a:r>
            <a:r>
              <a:rPr lang="fr-FR" sz="1800" dirty="0">
                <a:effectLst/>
                <a:latin typeface="Comic Sans MS" panose="030F0702030302020204" pitchFamily="66" charset="0"/>
                <a:ea typeface="Times New Roman" panose="02020603050405020304" pitchFamily="18" charset="0"/>
              </a:rPr>
              <a:t> (Centre d'étude et de recherches sur les emplois et les professionnalisations-EA 4692)</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effectLst/>
                <a:latin typeface="Comic Sans MS" panose="030F0702030302020204" pitchFamily="66" charset="0"/>
                <a:ea typeface="Calibri" pitchFamily="34" charset="0"/>
                <a:cs typeface="Times New Roman" pitchFamily="18" charset="0"/>
              </a:rPr>
              <a:t> </a:t>
            </a:r>
            <a:endParaRPr lang="fr-FR" sz="1400" dirty="0"/>
          </a:p>
          <a:p>
            <a:pPr eaLnBrk="0" hangingPunct="0"/>
            <a:r>
              <a:rPr lang="fr-FR" sz="1400" dirty="0">
                <a:solidFill>
                  <a:srgbClr val="FFFF00"/>
                </a:solidFill>
                <a:latin typeface="Comic Sans MS" pitchFamily="66" charset="0"/>
                <a:ea typeface="Calibri" pitchFamily="34" charset="0"/>
                <a:cs typeface="Times New Roman" pitchFamily="18" charset="0"/>
              </a:rPr>
              <a:t> </a:t>
            </a:r>
          </a:p>
          <a:p>
            <a:pPr lvl="1" eaLnBrk="0" hangingPunct="0"/>
            <a:endParaRPr lang="fr-FR" sz="1000" dirty="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a:ln>
                <a:noFill/>
              </a:ln>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4455</TotalTime>
  <Words>1351</Words>
  <Application>Microsoft Office PowerPoint</Application>
  <PresentationFormat>Affichage à l'écran (4:3)</PresentationFormat>
  <Paragraphs>177</Paragraphs>
  <Slides>13</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Arial</vt:lpstr>
      <vt:lpstr>Arial Black ,sans-serif</vt:lpstr>
      <vt:lpstr>Calibri</vt:lpstr>
      <vt:lpstr>Calibri Light</vt:lpstr>
      <vt:lpstr>Comic Sans MS</vt:lpstr>
      <vt:lpstr>Rockwell</vt:lpstr>
      <vt:lpstr>Times New Roman</vt:lpstr>
      <vt:lpstr>Wingdings</vt:lpstr>
      <vt:lpstr>Wingdings 2</vt:lpstr>
      <vt:lpstr>Fonderie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CNAM-Paris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MASTRANGELO</dc:creator>
  <cp:lastModifiedBy>v. mastrangelo</cp:lastModifiedBy>
  <cp:revision>176</cp:revision>
  <dcterms:created xsi:type="dcterms:W3CDTF">2014-01-03T18:18:47Z</dcterms:created>
  <dcterms:modified xsi:type="dcterms:W3CDTF">2023-11-18T14:46:35Z</dcterms:modified>
</cp:coreProperties>
</file>