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0"/>
  </p:notesMasterIdLst>
  <p:sldIdLst>
    <p:sldId id="1949" r:id="rId2"/>
    <p:sldId id="2041" r:id="rId3"/>
    <p:sldId id="1864" r:id="rId4"/>
    <p:sldId id="2039" r:id="rId5"/>
    <p:sldId id="1905" r:id="rId6"/>
    <p:sldId id="2320" r:id="rId7"/>
    <p:sldId id="2351" r:id="rId8"/>
    <p:sldId id="1869" r:id="rId9"/>
    <p:sldId id="2372" r:id="rId10"/>
    <p:sldId id="2378" r:id="rId11"/>
    <p:sldId id="1007" r:id="rId12"/>
    <p:sldId id="973" r:id="rId13"/>
    <p:sldId id="814" r:id="rId14"/>
    <p:sldId id="684" r:id="rId15"/>
    <p:sldId id="919" r:id="rId16"/>
    <p:sldId id="873" r:id="rId17"/>
    <p:sldId id="1870" r:id="rId18"/>
    <p:sldId id="680" r:id="rId19"/>
    <p:sldId id="2239" r:id="rId20"/>
    <p:sldId id="2379" r:id="rId21"/>
    <p:sldId id="2045" r:id="rId22"/>
    <p:sldId id="2363" r:id="rId23"/>
    <p:sldId id="546" r:id="rId24"/>
    <p:sldId id="2062" r:id="rId25"/>
    <p:sldId id="1887" r:id="rId26"/>
    <p:sldId id="2401" r:id="rId27"/>
    <p:sldId id="2225" r:id="rId28"/>
    <p:sldId id="260" r:id="rId29"/>
    <p:sldId id="2364" r:id="rId30"/>
    <p:sldId id="2094" r:id="rId31"/>
    <p:sldId id="2366" r:id="rId32"/>
    <p:sldId id="2224" r:id="rId33"/>
    <p:sldId id="2255" r:id="rId34"/>
    <p:sldId id="2367" r:id="rId35"/>
    <p:sldId id="1941" r:id="rId36"/>
    <p:sldId id="1942" r:id="rId37"/>
    <p:sldId id="1945" r:id="rId38"/>
    <p:sldId id="1940" r:id="rId39"/>
    <p:sldId id="2042" r:id="rId40"/>
    <p:sldId id="2373" r:id="rId41"/>
    <p:sldId id="2375" r:id="rId42"/>
    <p:sldId id="2376" r:id="rId43"/>
    <p:sldId id="2397" r:id="rId44"/>
    <p:sldId id="2355" r:id="rId45"/>
    <p:sldId id="2396" r:id="rId46"/>
    <p:sldId id="2392" r:id="rId47"/>
    <p:sldId id="2394" r:id="rId48"/>
    <p:sldId id="2377" r:id="rId49"/>
    <p:sldId id="256" r:id="rId50"/>
    <p:sldId id="2015" r:id="rId51"/>
    <p:sldId id="2398" r:id="rId52"/>
    <p:sldId id="2399" r:id="rId53"/>
    <p:sldId id="2400" r:id="rId54"/>
    <p:sldId id="2395" r:id="rId55"/>
    <p:sldId id="2238" r:id="rId56"/>
    <p:sldId id="2203" r:id="rId57"/>
    <p:sldId id="2148" r:id="rId58"/>
    <p:sldId id="2149" r:id="rId59"/>
    <p:sldId id="2391" r:id="rId60"/>
    <p:sldId id="650" r:id="rId61"/>
    <p:sldId id="2381" r:id="rId62"/>
    <p:sldId id="2382" r:id="rId63"/>
    <p:sldId id="2383" r:id="rId64"/>
    <p:sldId id="2380" r:id="rId65"/>
    <p:sldId id="2384" r:id="rId66"/>
    <p:sldId id="2385" r:id="rId67"/>
    <p:sldId id="2386" r:id="rId68"/>
    <p:sldId id="2387" r:id="rId69"/>
    <p:sldId id="2388" r:id="rId70"/>
    <p:sldId id="2389" r:id="rId71"/>
    <p:sldId id="2390" r:id="rId72"/>
    <p:sldId id="1856" r:id="rId73"/>
    <p:sldId id="1830" r:id="rId74"/>
    <p:sldId id="2362" r:id="rId75"/>
    <p:sldId id="1868" r:id="rId76"/>
    <p:sldId id="2155" r:id="rId77"/>
    <p:sldId id="572" r:id="rId78"/>
    <p:sldId id="2334" r:id="rId79"/>
    <p:sldId id="2202" r:id="rId80"/>
    <p:sldId id="2240" r:id="rId81"/>
    <p:sldId id="2371" r:id="rId82"/>
    <p:sldId id="2106" r:id="rId83"/>
    <p:sldId id="2321" r:id="rId84"/>
    <p:sldId id="2086" r:id="rId85"/>
    <p:sldId id="2282" r:id="rId86"/>
    <p:sldId id="2252" r:id="rId87"/>
    <p:sldId id="2352" r:id="rId88"/>
    <p:sldId id="2323" r:id="rId89"/>
    <p:sldId id="2303" r:id="rId90"/>
    <p:sldId id="2322" r:id="rId91"/>
    <p:sldId id="1866" r:id="rId92"/>
    <p:sldId id="2365" r:id="rId93"/>
    <p:sldId id="1935" r:id="rId94"/>
    <p:sldId id="2217" r:id="rId95"/>
    <p:sldId id="2040" r:id="rId96"/>
    <p:sldId id="553" r:id="rId97"/>
    <p:sldId id="2152" r:id="rId98"/>
    <p:sldId id="2350" r:id="rId9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trick berche" initials="pb" lastIdx="2" clrIdx="0">
    <p:extLst>
      <p:ext uri="{19B8F6BF-5375-455C-9EA6-DF929625EA0E}">
        <p15:presenceInfo xmlns:p15="http://schemas.microsoft.com/office/powerpoint/2012/main" userId="06f65513cb99277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1617" autoAdjust="0"/>
  </p:normalViewPr>
  <p:slideViewPr>
    <p:cSldViewPr snapToGrid="0">
      <p:cViewPr varScale="1">
        <p:scale>
          <a:sx n="100" d="100"/>
          <a:sy n="100" d="100"/>
        </p:scale>
        <p:origin x="1812" y="90"/>
      </p:cViewPr>
      <p:guideLst/>
    </p:cSldViewPr>
  </p:slideViewPr>
  <p:notesTextViewPr>
    <p:cViewPr>
      <p:scale>
        <a:sx n="3" d="2"/>
        <a:sy n="3" d="2"/>
      </p:scale>
      <p:origin x="0" y="0"/>
    </p:cViewPr>
  </p:notesTextViewPr>
  <p:sorterViewPr>
    <p:cViewPr varScale="1">
      <p:scale>
        <a:sx n="100" d="100"/>
        <a:sy n="100" d="100"/>
      </p:scale>
      <p:origin x="0" y="-690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11-13T12:07:34.796" idx="2">
    <p:pos x="10" y="10"/>
    <p:text/>
    <p:extLst>
      <p:ext uri="{C676402C-5697-4E1C-873F-D02D1690AC5C}">
        <p15:threadingInfo xmlns:p15="http://schemas.microsoft.com/office/powerpoint/2012/main" timeZoneBias="-60"/>
      </p:ext>
    </p:extLst>
  </p:cm>
</p:cmLst>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2T17:01:43.150"/>
    </inkml:context>
    <inkml:brush xml:id="br0">
      <inkml:brushProperty name="width" value="0.05" units="cm"/>
      <inkml:brushProperty name="height" value="0.05" units="cm"/>
    </inkml:brush>
  </inkml:definitions>
  <inkml:trace contextRef="#ctx0" brushRef="#br0">0 1 24575,'1'0'0,"-1"0"0,1 0 0,0 0 0,-1 0 0,1 0 0,-1 0 0,1 0 0,0 0 0,-1 0 0,1 1 0,-1-1 0,1 0 0,-1 1 0,1-1 0,-1 0 0,1 1 0,-1-1 0,1 0 0,-1 1 0,1-1 0,-1 1 0,0-1 0,1 1 0,-1-1 0,1 1 0,-1-1 0,0 1 0,0-1 0,1 2 0,10 20 0,12 38 0,-1-4 0,-11-32 0,86 183 0,-88-191 0,2 0 0,-1-1 0,2 0 0,0-1 0,1 0 0,0-1 0,1-1 0,0 0 0,1-1 0,1 0 0,0-1 0,0-1 0,26 11 0,22 5-192,1-3 0,0-2 0,2-4 0,0-2 0,110 8 0,535-12-3608,-523-12 3016,214-1 175,870 3-2950,-1206 0 4558,0 4 0,0 2 0,97 22 0,-148-23-524,0 0 0,0 1 0,0 1 0,-1 0 0,0 1 0,20 14 0,-28-17-314,-1 0 1,0 0-1,0 1 1,0-1-1,-1 1 1,0 1-1,0-1 0,0 1 1,-1 0-1,0 0 1,0 0-1,-1 0 1,0 1-1,0-1 1,1 11-1,2 24-161,-3 1 0,-1-1 0,-6 61 0,0-19 0,4 0 0,-6 102 0,3-154 0,-1-1 0,-2 0 0,-18 57 0,-31 47 0,31-80 0,-31 104 0,45-112 0,2 1 0,-3 82 0,13 99 0,1-99 0,-2-110 0,0 0 0,1 0 0,1 0 0,10 32 0,-9-34 0,-4-18 0,0 0 0,0 1 0,0-1 0,0 0 0,0 0 0,0 0 0,0 0 0,0 0 0,0 0 0,0 0 0,0 0 0,0 1 0,0-1 0,0 0 0,0 0 0,0 0 0,0 0 0,0 0 0,0 0 0,0 0 0,0 0 0,0 0 0,0 1 0,0-1 0,0 0 0,-1 0 0,1 0 0,0 0 0,0 0 0,0 0 0,0 0 0,0 0 0,0 0 0,0 0 0,0 0 0,0 0 0,0 1 0,-1-1 0,1 0 0,0 0 0,0 0 0,0 0 0,0 0 0,0 0 0,0 0 0,0 0 0,0 0 0,-1 0 0,1 0 0,0 0 0,0 0 0,0 0 0,0 0 0,0 0 0,0 0 0,0 0 0,0-1 0,0 1 0,-1 0 0,1 0 0,-21-23 0,-31-35-1365,26 33-5461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2T17:01:44.398"/>
    </inkml:context>
    <inkml:brush xml:id="br0">
      <inkml:brushProperty name="width" value="0.05" units="cm"/>
      <inkml:brushProperty name="height" value="0.05" units="cm"/>
    </inkml:brush>
  </inkml:definitions>
  <inkml:trace contextRef="#ctx0" brushRef="#br0">0 0 24575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2T17:01:48.059"/>
    </inkml:context>
    <inkml:brush xml:id="br0">
      <inkml:brushProperty name="width" value="0.05" units="cm"/>
      <inkml:brushProperty name="height" value="0.05" units="cm"/>
    </inkml:brush>
  </inkml:definitions>
  <inkml:trace contextRef="#ctx0" brushRef="#br0">1 1 24575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2T17:01:50.114"/>
    </inkml:context>
    <inkml:brush xml:id="br0">
      <inkml:brushProperty name="width" value="0.05" units="cm"/>
      <inkml:brushProperty name="height" value="0.05" units="cm"/>
    </inkml:brush>
  </inkml:definitions>
  <inkml:trace contextRef="#ctx0" brushRef="#br0">1 43 24575,'4'-5'0,"5"-4"0,6-3 0,5 3 0,-2 1-8191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C89A33-A1A1-4943-9DE3-6B6C1A3D5D6C}" type="datetimeFigureOut">
              <a:rPr lang="fr-FR" smtClean="0"/>
              <a:t>22/11/2023</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0E9244-E0B5-4116-B2F2-55AA82726155}" type="slidenum">
              <a:rPr lang="fr-FR" smtClean="0"/>
              <a:t>‹N°›</a:t>
            </a:fld>
            <a:endParaRPr lang="fr-FR"/>
          </a:p>
        </p:txBody>
      </p:sp>
    </p:spTree>
    <p:extLst>
      <p:ext uri="{BB962C8B-B14F-4D97-AF65-F5344CB8AC3E}">
        <p14:creationId xmlns:p14="http://schemas.microsoft.com/office/powerpoint/2010/main" val="4032066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www.sciencemag.org.gate2.inist.fr/content/346/6205/56.full?sid=060f798e-bf44-43b4-b9e4-d213e056c390#ref-36" TargetMode="External"/><Relationship Id="rId3" Type="http://schemas.openxmlformats.org/officeDocument/2006/relationships/hyperlink" Target="http://www.sciencemag.org.gate2.inist.fr/content/346/6205/56.full?sid=060f798e-bf44-43b4-b9e4-d213e056c390#ref-12" TargetMode="External"/><Relationship Id="rId7" Type="http://schemas.openxmlformats.org/officeDocument/2006/relationships/hyperlink" Target="http://www.sciencemag.org.gate2.inist.fr/content/346/6205/56.full?sid=060f798e-bf44-43b4-b9e4-d213e056c390#ref-35"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www.sciencemag.org.gate2.inist.fr/content/346/6205/56.full?sid=060f798e-bf44-43b4-b9e4-d213e056c390#ref-17" TargetMode="External"/><Relationship Id="rId11" Type="http://schemas.openxmlformats.org/officeDocument/2006/relationships/hyperlink" Target="http://www.sciencemag.org.gate2.inist.fr/content/346/6205/56.full?sid=060f798e-bf44-43b4-b9e4-d213e056c390#ref-37" TargetMode="External"/><Relationship Id="rId5" Type="http://schemas.openxmlformats.org/officeDocument/2006/relationships/hyperlink" Target="http://www.sciencemag.org.gate2.inist.fr/content/346/6205/56.full?sid=060f798e-bf44-43b4-b9e4-d213e056c390#ref-16" TargetMode="External"/><Relationship Id="rId10" Type="http://schemas.openxmlformats.org/officeDocument/2006/relationships/hyperlink" Target="http://www.sciencemag.org.gate2.inist.fr/content/346/6205/56.full?sid=060f798e-bf44-43b4-b9e4-d213e056c390#ref-8" TargetMode="External"/><Relationship Id="rId4" Type="http://schemas.openxmlformats.org/officeDocument/2006/relationships/hyperlink" Target="http://www.sciencemag.org.gate2.inist.fr/content/346/6205/56.full?sid=060f798e-bf44-43b4-b9e4-d213e056c390#ref-13" TargetMode="External"/><Relationship Id="rId9" Type="http://schemas.openxmlformats.org/officeDocument/2006/relationships/hyperlink" Target="http://www.sciencemag.org.gate2.inist.fr/content/346/6205/56.full?sid=060f798e-bf44-43b4-b9e4-d213e056c390#ref-7"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8" Type="http://schemas.openxmlformats.org/officeDocument/2006/relationships/hyperlink" Target="https://www.nature.com/articles/s41586-022-04788-w#auth-Evan_A_-Eskew-Aff3-Aff6" TargetMode="External"/><Relationship Id="rId3" Type="http://schemas.openxmlformats.org/officeDocument/2006/relationships/hyperlink" Target="https://www.nature.com/articles/s41586-022-04788-w#auth-Colin_J_-Carlson-Aff1-Aff2" TargetMode="External"/><Relationship Id="rId7" Type="http://schemas.openxmlformats.org/officeDocument/2006/relationships/hyperlink" Target="https://www.nature.com/articles/s41586-022-04788-w#auth-Casey_M_-Zipfel-Aff1" TargetMode="External"/><Relationship Id="rId12" Type="http://schemas.openxmlformats.org/officeDocument/2006/relationships/hyperlink" Target="https://www.nature.com/" TargetMode="External"/><Relationship Id="rId2" Type="http://schemas.openxmlformats.org/officeDocument/2006/relationships/slide" Target="../slides/slide41.xml"/><Relationship Id="rId1" Type="http://schemas.openxmlformats.org/officeDocument/2006/relationships/notesMaster" Target="../notesMasters/notesMaster1.xml"/><Relationship Id="rId6" Type="http://schemas.openxmlformats.org/officeDocument/2006/relationships/hyperlink" Target="https://www.nature.com/articles/s41586-022-04788-w#auth-Christopher_H_-Trisos-Aff5" TargetMode="External"/><Relationship Id="rId11" Type="http://schemas.openxmlformats.org/officeDocument/2006/relationships/hyperlink" Target="https://www.nature.com/articles/s41586-022-04788-w#auth-Shweta-Bansal-Aff1" TargetMode="External"/><Relationship Id="rId5" Type="http://schemas.openxmlformats.org/officeDocument/2006/relationships/hyperlink" Target="https://www.nature.com/articles/s41586-022-04788-w#auth-Cory-Merow-Aff4" TargetMode="External"/><Relationship Id="rId10" Type="http://schemas.openxmlformats.org/officeDocument/2006/relationships/hyperlink" Target="https://www.nature.com/articles/s41586-022-04788-w#auth-Noam-Ross-Aff3" TargetMode="External"/><Relationship Id="rId4" Type="http://schemas.openxmlformats.org/officeDocument/2006/relationships/hyperlink" Target="https://www.nature.com/articles/s41586-022-04788-w#auth-Gregory_F_-Albery-Aff1-Aff3" TargetMode="External"/><Relationship Id="rId9" Type="http://schemas.openxmlformats.org/officeDocument/2006/relationships/hyperlink" Target="https://www.nature.com/articles/s41586-022-04788-w#auth-Kevin_J_-Olival-Aff3"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science-org.ezproxy.u-paris.fr/doi/10.1126/science.abh0117#con1" TargetMode="External"/><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nextstrain.org/narratives/ncov/sit-rep/2020-01-30" TargetMode="External"/><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8" Type="http://schemas.openxmlformats.org/officeDocument/2006/relationships/hyperlink" Target="http://www.sciencemag.org.gate2.inist.fr/content/346/6205/56.full?sid=060f798e-bf44-43b4-b9e4-d213e056c390#ref-36" TargetMode="External"/><Relationship Id="rId3" Type="http://schemas.openxmlformats.org/officeDocument/2006/relationships/hyperlink" Target="http://www.sciencemag.org.gate2.inist.fr/content/346/6205/56.full?sid=060f798e-bf44-43b4-b9e4-d213e056c390#ref-12" TargetMode="External"/><Relationship Id="rId7" Type="http://schemas.openxmlformats.org/officeDocument/2006/relationships/hyperlink" Target="http://www.sciencemag.org.gate2.inist.fr/content/346/6205/56.full?sid=060f798e-bf44-43b4-b9e4-d213e056c390#ref-35" TargetMode="External"/><Relationship Id="rId2" Type="http://schemas.openxmlformats.org/officeDocument/2006/relationships/slide" Target="../slides/slide98.xml"/><Relationship Id="rId1" Type="http://schemas.openxmlformats.org/officeDocument/2006/relationships/notesMaster" Target="../notesMasters/notesMaster1.xml"/><Relationship Id="rId6" Type="http://schemas.openxmlformats.org/officeDocument/2006/relationships/hyperlink" Target="http://www.sciencemag.org.gate2.inist.fr/content/346/6205/56.full?sid=060f798e-bf44-43b4-b9e4-d213e056c390#ref-17" TargetMode="External"/><Relationship Id="rId11" Type="http://schemas.openxmlformats.org/officeDocument/2006/relationships/hyperlink" Target="http://www.sciencemag.org.gate2.inist.fr/content/346/6205/56.full?sid=060f798e-bf44-43b4-b9e4-d213e056c390#ref-37" TargetMode="External"/><Relationship Id="rId5" Type="http://schemas.openxmlformats.org/officeDocument/2006/relationships/hyperlink" Target="http://www.sciencemag.org.gate2.inist.fr/content/346/6205/56.full?sid=060f798e-bf44-43b4-b9e4-d213e056c390#ref-16" TargetMode="External"/><Relationship Id="rId10" Type="http://schemas.openxmlformats.org/officeDocument/2006/relationships/hyperlink" Target="http://www.sciencemag.org.gate2.inist.fr/content/346/6205/56.full?sid=060f798e-bf44-43b4-b9e4-d213e056c390#ref-8" TargetMode="External"/><Relationship Id="rId4" Type="http://schemas.openxmlformats.org/officeDocument/2006/relationships/hyperlink" Target="http://www.sciencemag.org.gate2.inist.fr/content/346/6205/56.full?sid=060f798e-bf44-43b4-b9e4-d213e056c390#ref-13" TargetMode="External"/><Relationship Id="rId9" Type="http://schemas.openxmlformats.org/officeDocument/2006/relationships/hyperlink" Target="http://www.sciencemag.org.gate2.inist.fr/content/346/6205/56.full?sid=060f798e-bf44-43b4-b9e4-d213e056c390#ref-7"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Amphithéâtre Hermite- Institut Henri Poincaré 11 rue Pierre et Marie Curie- 75005 Paris</a:t>
            </a:r>
          </a:p>
          <a:p>
            <a:r>
              <a:rPr lang="fr-FR" dirty="0"/>
              <a:t>Colloque AEIS-2023 https://aeis-2023.sciencesconf.org/ INTERDĖPENDANCE, PANDÉMIES et CHANGEMENT CLIMATIQUE Jeudi 23 et vendredi 24 novembre 2023 Amphithéâtre Hermite- Institut Henri Poincaré 11 rue Pierre et Marie Curie- 75005 Paris https://www.ihp.fr/fr/agenda/interdependance-pandemies-et-changement-climatique Consignes aux conférenciers(ères) et aux participant(e)s de la table </a:t>
            </a:r>
            <a:r>
              <a:rPr lang="fr-FR" dirty="0" err="1"/>
              <a:t>ron</a:t>
            </a:r>
            <a:endParaRPr lang="fr-FR" dirty="0"/>
          </a:p>
        </p:txBody>
      </p:sp>
      <p:sp>
        <p:nvSpPr>
          <p:cNvPr id="4" name="Slide Number Placeholder 3"/>
          <p:cNvSpPr>
            <a:spLocks noGrp="1"/>
          </p:cNvSpPr>
          <p:nvPr>
            <p:ph type="sldNum" sz="quarter" idx="5"/>
          </p:nvPr>
        </p:nvSpPr>
        <p:spPr/>
        <p:txBody>
          <a:bodyPr/>
          <a:lstStyle/>
          <a:p>
            <a:fld id="{FC0E9244-E0B5-4116-B2F2-55AA82726155}" type="slidenum">
              <a:rPr lang="fr-FR" smtClean="0"/>
              <a:t>1</a:t>
            </a:fld>
            <a:endParaRPr lang="fr-FR"/>
          </a:p>
        </p:txBody>
      </p:sp>
    </p:spTree>
    <p:extLst>
      <p:ext uri="{BB962C8B-B14F-4D97-AF65-F5344CB8AC3E}">
        <p14:creationId xmlns:p14="http://schemas.microsoft.com/office/powerpoint/2010/main" val="42287770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a:extLst>
              <a:ext uri="{FF2B5EF4-FFF2-40B4-BE49-F238E27FC236}">
                <a16:creationId xmlns:a16="http://schemas.microsoft.com/office/drawing/2014/main" id="{698356EA-FC82-41E7-8542-518E8D39D067}"/>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63AE6C7-58CA-4467-AB3E-03FC778C44DD}" type="slidenum">
              <a:rPr lang="fr-FR" altLang="fr-FR"/>
              <a:pPr>
                <a:spcBef>
                  <a:spcPct val="0"/>
                </a:spcBef>
              </a:pPr>
              <a:t>16</a:t>
            </a:fld>
            <a:endParaRPr lang="fr-FR" altLang="fr-FR"/>
          </a:p>
        </p:txBody>
      </p:sp>
      <p:sp>
        <p:nvSpPr>
          <p:cNvPr id="107523" name="Rectangle 2">
            <a:extLst>
              <a:ext uri="{FF2B5EF4-FFF2-40B4-BE49-F238E27FC236}">
                <a16:creationId xmlns:a16="http://schemas.microsoft.com/office/drawing/2014/main" id="{81999646-8682-4908-B546-8871AE9F5AE7}"/>
              </a:ext>
            </a:extLst>
          </p:cNvPr>
          <p:cNvSpPr>
            <a:spLocks noGrp="1" noRot="1" noChangeAspect="1" noChangeArrowheads="1" noTextEdit="1"/>
          </p:cNvSpPr>
          <p:nvPr>
            <p:ph type="sldImg"/>
          </p:nvPr>
        </p:nvSpPr>
        <p:spPr>
          <a:ln/>
        </p:spPr>
      </p:sp>
      <p:sp>
        <p:nvSpPr>
          <p:cNvPr id="107524" name="Rectangle 3">
            <a:extLst>
              <a:ext uri="{FF2B5EF4-FFF2-40B4-BE49-F238E27FC236}">
                <a16:creationId xmlns:a16="http://schemas.microsoft.com/office/drawing/2014/main" id="{DD3E5A3A-EF24-48E2-BDD5-8CDF458317D2}"/>
              </a:ext>
            </a:extLst>
          </p:cNvPr>
          <p:cNvSpPr>
            <a:spLocks noGrp="1" noChangeArrowheads="1"/>
          </p:cNvSpPr>
          <p:nvPr>
            <p:ph type="body" idx="1"/>
          </p:nvPr>
        </p:nvSpPr>
        <p:spPr>
          <a:noFill/>
        </p:spPr>
        <p:txBody>
          <a:bodyPr/>
          <a:lstStyle/>
          <a:p>
            <a:pPr eaLnBrk="1" hangingPunct="1">
              <a:lnSpc>
                <a:spcPct val="80000"/>
              </a:lnSpc>
            </a:pPr>
            <a:r>
              <a:rPr lang="fr-FR" altLang="fr-FR" sz="800" b="1">
                <a:latin typeface="Arial" panose="020B0604020202020204" pitchFamily="34" charset="0"/>
              </a:rPr>
              <a:t>La grippe franchit l’Atlantique</a:t>
            </a:r>
            <a:endParaRPr lang="fr-FR" altLang="fr-FR" sz="800">
              <a:latin typeface="Arial" panose="020B0604020202020204" pitchFamily="34" charset="0"/>
            </a:endParaRPr>
          </a:p>
          <a:p>
            <a:pPr eaLnBrk="1" hangingPunct="1">
              <a:lnSpc>
                <a:spcPct val="80000"/>
              </a:lnSpc>
            </a:pPr>
            <a:r>
              <a:rPr lang="fr-FR" altLang="fr-FR" sz="800">
                <a:latin typeface="Arial" panose="020B0604020202020204" pitchFamily="34" charset="0"/>
              </a:rPr>
              <a:t>Début avril 1918, les premiers foyers de grippe surviennent parmi des troupes américaines à Brest, leur principal port d’arrivée. Le capitaine Ward MacNeal en poste à Dijon est chargé de surveiller les épidémies qui peuvent survenir dans le corps expéditionnaire américain. On lui signale un autre foyer de grippe à l’hôpital militaire de Bordeaux vers le 15 avril. Ces épidémies sont de courte durée et tout compte fait bénignes. Certes, les soldats sont inaptes quelques jours, mais guérissent rapidement. On l’appelle « la fièvre de trois jours ». Très peu de morts. Les premières apparitions de la grippe sont rapportées mi-avril dans les troupes françaises et britanniques.  On signale des cas groupés chez les jeunes soldats à Saint-Nazaire, un autre port où débarquent les troupes américaines, puis sur le front dans la Somme et en Lorraine au cours du mois de mai. Un foyer plus important est rapporté à Château-Thierry avec 613 cas entre le 19 mai et le 3 juin, avec 22 soldats hospitalisés et un mort de pneumonie. De même, on relève seulement quatre morts parmi les 10 313 marins grippés de la flotte britannique. En mai 1918, on signale quotidiennement à l’arrière du front entre 1500 et 2000 cas.  Entre le 1er juin et 1er août 1918, 200 825 soldats britanniques sur 2 millions, ont été frappé par la grippe en France. La première armée britannique compte à elle seule en mai 36 473 hospitalisations et des dizaines de milliers de cas sans gravité. Puis, la grippe disparaît. Le 10 août, le commandement britannique en France déclare finie l’épidémie. De leur côté, les autorités militaires américaines considèrent fin juillet que l'épidémie est presque terminée.</a:t>
            </a:r>
          </a:p>
          <a:p>
            <a:pPr eaLnBrk="1" hangingPunct="1">
              <a:lnSpc>
                <a:spcPct val="80000"/>
              </a:lnSpc>
            </a:pPr>
            <a:r>
              <a:rPr lang="fr-FR" altLang="fr-FR" sz="800">
                <a:latin typeface="Arial" panose="020B0604020202020204" pitchFamily="34" charset="0"/>
              </a:rPr>
              <a:t>Paris est touché à la fin du mois de juin. En juin, l’épidémie gagne le Royaume-Uni. Tout cela est tenu secret et les journaux sont censurés, dans « l’intérêt national ». Bien que les troupes soient affaiblies dans les suites immédiates de la grippe, il y a peu de complications et presque tous les soldats guérissent. Evidemment, l’armée allemande n’est pas épargnée. Fin avril 1918, l’épidémie frappe les soldats au moment de la dernière grande offensive du Général Erich von Ludendorff, qui attribuera l’échec de son offensive de printemps à la grippe. En juin, une vague de foyers épidémiques balaye l'Allemagne. </a:t>
            </a:r>
          </a:p>
          <a:p>
            <a:pPr eaLnBrk="1" hangingPunct="1">
              <a:lnSpc>
                <a:spcPct val="80000"/>
              </a:lnSpc>
            </a:pPr>
            <a:r>
              <a:rPr lang="fr-FR" altLang="fr-FR" sz="800">
                <a:latin typeface="Arial" panose="020B0604020202020204" pitchFamily="34" charset="0"/>
              </a:rPr>
              <a:t>Parmi les pays voisins, l’Italie est frappée mi-avril, puis l’Espagne à Valence en mai. Contrairement aux autres pays en guerre, les informations sont publiées sans censure dans ce pays, où l’épidémie sévit. Le roi Alphonse XIII fait une grippe sérieuse, dont la presse espagnole fera un large écho. Peut-être faut-il voir dans cette publicité autour de l’épidémie l’origine de la désignation de la grippe « espagnole ». Puis la grippe atteint le Portugal, la Grèce, la Hollande et la Scandinavie en juin et juillet. L’extension est rapidement mondiale suivant les voies maritimes et les ports. Le 29 mai 1918, les premiers cas de grippe sont observés chez les dockers de Bombay en Inde. Dès lors, l’épidémie se répand avec violence en Inde, le long des lignes de chemin de fer, atteignant Calcutta, Madras, Rangoon et Karachi. Elle ira jusqu’à la lointaine Shanghai à la fin du mois de mai, balayant l'ensemble de la Chine, pouvant parfois frapper jusqu’à 50 % de la population citadine comme à Chungking. </a:t>
            </a:r>
          </a:p>
          <a:p>
            <a:pPr eaLnBrk="1" hangingPunct="1">
              <a:lnSpc>
                <a:spcPct val="80000"/>
              </a:lnSpc>
            </a:pPr>
            <a:r>
              <a:rPr lang="fr-FR" altLang="fr-FR" sz="800">
                <a:latin typeface="Arial" panose="020B0604020202020204" pitchFamily="34" charset="0"/>
              </a:rPr>
              <a:t>Quel que soit le pays touché, l’épidémie s’estompe rapidement, notamment en Europe pendant la saison estivale. Puis, la grippe apparemment disparaît. A l’époque, cette première vague retient peu l’attention du public, d’autant que l’information est systématiquement censurée dans les pays belligérants. Bien que se disséminant de façon explosive, la grippe semble avoir perdu la virulence initiale observée dans le comté de Haskell. Partout, la grippe semble bénigne. </a:t>
            </a:r>
          </a:p>
          <a:p>
            <a:pPr eaLnBrk="1" hangingPunct="1">
              <a:lnSpc>
                <a:spcPct val="80000"/>
              </a:lnSpc>
            </a:pPr>
            <a:r>
              <a:rPr lang="fr-FR" altLang="fr-FR" sz="800">
                <a:latin typeface="Arial" panose="020B0604020202020204" pitchFamily="34" charset="0"/>
              </a:rPr>
              <a:t>Au total, le taux de mortalité de ce premier épisode reste faible. Par exemple, on l’estime à 2,1 pour 1000 en juillet dans les camps d’entraînement américains, puis toujours à 2,3 au début du mois de septembre 1918. Dans un mémorandum du 6 septembre 1918 du département médical de l’armée américaine ne signale pas la grippe parmi la liste des menaces. Les autorités militaires américaines déclarent que l’épidémie est terminée fin juillet, de même que le commandement britannique le 10 août 1918. </a:t>
            </a:r>
          </a:p>
        </p:txBody>
      </p:sp>
    </p:spTree>
    <p:extLst>
      <p:ext uri="{BB962C8B-B14F-4D97-AF65-F5344CB8AC3E}">
        <p14:creationId xmlns:p14="http://schemas.microsoft.com/office/powerpoint/2010/main" val="24297430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miter lim="800000"/>
            <a:headEnd/>
            <a:tailEnd/>
          </a:ln>
        </p:spPr>
        <p:txBody>
          <a:bodyPr/>
          <a:lstStyle/>
          <a:p>
            <a:fld id="{AE6E62F5-DC5F-4EA6-BD16-E4AA0CFDBFF3}" type="slidenum">
              <a:rPr lang="en-GB" smtClean="0"/>
              <a:pPr/>
              <a:t>18</a:t>
            </a:fld>
            <a:endParaRPr lang="en-GB"/>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p:spPr>
        <p:txBody>
          <a:bodyPr/>
          <a:lstStyle/>
          <a:p>
            <a:pPr eaLnBrk="1" hangingPunct="1"/>
            <a:r>
              <a:rPr lang="fr-FR">
                <a:solidFill>
                  <a:srgbClr val="000000"/>
                </a:solidFill>
                <a:latin typeface="Verdana" pitchFamily="34" charset="0"/>
              </a:rPr>
              <a:t>Samples of the original flu were kept from some of the victims.</a:t>
            </a:r>
          </a:p>
          <a:p>
            <a:pPr eaLnBrk="1" hangingPunct="1"/>
            <a:r>
              <a:rPr lang="fr-FR" i="1">
                <a:solidFill>
                  <a:srgbClr val="000000"/>
                </a:solidFill>
                <a:latin typeface="Verdana" pitchFamily="34" charset="0"/>
              </a:rPr>
              <a:t>© SPL</a:t>
            </a:r>
          </a:p>
        </p:txBody>
      </p:sp>
    </p:spTree>
    <p:extLst>
      <p:ext uri="{BB962C8B-B14F-4D97-AF65-F5344CB8AC3E}">
        <p14:creationId xmlns:p14="http://schemas.microsoft.com/office/powerpoint/2010/main" val="35581181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Espace réservé de l'image des diapositives 1">
            <a:extLst>
              <a:ext uri="{FF2B5EF4-FFF2-40B4-BE49-F238E27FC236}">
                <a16:creationId xmlns:a16="http://schemas.microsoft.com/office/drawing/2014/main" id="{2B5C406E-F55A-6D01-9AE5-E30C7DEA54B1}"/>
              </a:ext>
            </a:extLst>
          </p:cNvPr>
          <p:cNvSpPr>
            <a:spLocks noGrp="1" noRot="1" noChangeAspect="1" noChangeArrowheads="1" noTextEdit="1"/>
          </p:cNvSpPr>
          <p:nvPr>
            <p:ph type="sldImg"/>
          </p:nvPr>
        </p:nvSpPr>
        <p:spPr>
          <a:ln/>
        </p:spPr>
      </p:sp>
      <p:sp>
        <p:nvSpPr>
          <p:cNvPr id="131075" name="Espace réservé des commentaires 2">
            <a:extLst>
              <a:ext uri="{FF2B5EF4-FFF2-40B4-BE49-F238E27FC236}">
                <a16:creationId xmlns:a16="http://schemas.microsoft.com/office/drawing/2014/main" id="{388CA484-4CF1-AD2A-64E0-7B77BEC648C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fr-FR" altLang="fr-FR" i="1">
                <a:latin typeface="Comic Sans MS" panose="030F0702030302020204" pitchFamily="66" charset="0"/>
              </a:rPr>
              <a:t>Science</a:t>
            </a:r>
            <a:r>
              <a:rPr lang="fr-FR" altLang="fr-FR">
                <a:latin typeface="Comic Sans MS" panose="030F0702030302020204" pitchFamily="66" charset="0"/>
              </a:rPr>
              <a:t> (T. M. Tumpey </a:t>
            </a:r>
            <a:r>
              <a:rPr lang="fr-FR" altLang="fr-FR" i="1">
                <a:latin typeface="Comic Sans MS" panose="030F0702030302020204" pitchFamily="66" charset="0"/>
              </a:rPr>
              <a:t>et al</a:t>
            </a:r>
            <a:r>
              <a:rPr lang="fr-FR" altLang="fr-FR">
                <a:latin typeface="Comic Sans MS" panose="030F0702030302020204" pitchFamily="66" charset="0"/>
              </a:rPr>
              <a:t>. </a:t>
            </a:r>
            <a:r>
              <a:rPr lang="fr-FR" altLang="fr-FR" b="1">
                <a:latin typeface="Comic Sans MS" panose="030F0702030302020204" pitchFamily="66" charset="0"/>
              </a:rPr>
              <a:t>310,</a:t>
            </a:r>
            <a:r>
              <a:rPr lang="fr-FR" altLang="fr-FR">
                <a:latin typeface="Comic Sans MS" panose="030F0702030302020204" pitchFamily="66" charset="0"/>
              </a:rPr>
              <a:t> 77–80; 2005), On prépare une version ADN des gènes du virus à ARN, que l’on injecte à des cellules de rein humain infectées  par un virus H1N1 avirulent pour la souris</a:t>
            </a:r>
          </a:p>
          <a:p>
            <a:r>
              <a:rPr lang="fr-FR" altLang="fr-FR">
                <a:latin typeface="Comic Sans MS" panose="030F0702030302020204" pitchFamily="66" charset="0"/>
              </a:rPr>
              <a:t>Cela produit des particules virales portant le génome du virus de 1918 qui vont tuer des souris qui meurent &lt; 6  jours</a:t>
            </a:r>
          </a:p>
          <a:p>
            <a:r>
              <a:rPr lang="fr-FR" altLang="fr-FR">
                <a:latin typeface="Comic Sans MS" panose="030F0702030302020204" pitchFamily="66" charset="0"/>
              </a:rPr>
              <a:t>Virus très virulent pour les singes et les souris (croissance dans les poumons  (&gt;40 000 fois): La souche est une arme redoutable conservée au laboratoire militaire de l’Institut de pathologie. </a:t>
            </a:r>
          </a:p>
          <a:p>
            <a:endParaRPr lang="fr-FR" altLang="fr-FR">
              <a:latin typeface="Comic Sans MS" panose="030F0702030302020204" pitchFamily="66" charset="0"/>
            </a:endParaRPr>
          </a:p>
          <a:p>
            <a:endParaRPr lang="fr-FR" altLang="fr-FR">
              <a:latin typeface="Comic Sans MS" panose="030F0702030302020204" pitchFamily="66" charset="0"/>
            </a:endParaRPr>
          </a:p>
          <a:p>
            <a:endParaRPr lang="fr-FR" altLang="fr-FR">
              <a:latin typeface="Arial" panose="020B0604020202020204" pitchFamily="34" charset="0"/>
            </a:endParaRPr>
          </a:p>
        </p:txBody>
      </p:sp>
      <p:sp>
        <p:nvSpPr>
          <p:cNvPr id="131076" name="Espace réservé du numéro de diapositive 3">
            <a:extLst>
              <a:ext uri="{FF2B5EF4-FFF2-40B4-BE49-F238E27FC236}">
                <a16:creationId xmlns:a16="http://schemas.microsoft.com/office/drawing/2014/main" id="{2897D883-B6D7-C277-7D96-3AAF46C69AFD}"/>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81E5A430-8443-45A6-B83D-8D08183D55F9}" type="slidenum">
              <a:rPr lang="fr-FR" altLang="fr-FR" sz="1200" smtClean="0"/>
              <a:pPr/>
              <a:t>19</a:t>
            </a:fld>
            <a:endParaRPr lang="fr-FR" altLang="fr-FR" sz="1200"/>
          </a:p>
        </p:txBody>
      </p:sp>
    </p:spTree>
    <p:extLst>
      <p:ext uri="{BB962C8B-B14F-4D97-AF65-F5344CB8AC3E}">
        <p14:creationId xmlns:p14="http://schemas.microsoft.com/office/powerpoint/2010/main" val="807385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5D24C1A2-EFD4-4F1D-8C4E-A698551CE3A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5E7BA64-FCE1-4480-A38A-C10D0352CD6F}" type="slidenum">
              <a:rPr lang="fr-FR" altLang="fr-FR" smtClean="0"/>
              <a:pPr>
                <a:spcBef>
                  <a:spcPct val="0"/>
                </a:spcBef>
              </a:pPr>
              <a:t>22</a:t>
            </a:fld>
            <a:endParaRPr lang="fr-FR" altLang="fr-FR"/>
          </a:p>
        </p:txBody>
      </p:sp>
      <p:sp>
        <p:nvSpPr>
          <p:cNvPr id="9219" name="Rectangle 2">
            <a:extLst>
              <a:ext uri="{FF2B5EF4-FFF2-40B4-BE49-F238E27FC236}">
                <a16:creationId xmlns:a16="http://schemas.microsoft.com/office/drawing/2014/main" id="{4EEF9C1A-49E4-43D4-AA59-761CF0E91962}"/>
              </a:ext>
            </a:extLst>
          </p:cNvPr>
          <p:cNvSpPr>
            <a:spLocks noGrp="1" noRot="1" noChangeAspect="1" noChangeArrowheads="1" noTextEdit="1"/>
          </p:cNvSpPr>
          <p:nvPr>
            <p:ph type="sldImg"/>
          </p:nvPr>
        </p:nvSpPr>
        <p:spPr>
          <a:ln/>
        </p:spPr>
      </p:sp>
      <p:sp>
        <p:nvSpPr>
          <p:cNvPr id="9220" name="Rectangle 3">
            <a:extLst>
              <a:ext uri="{FF2B5EF4-FFF2-40B4-BE49-F238E27FC236}">
                <a16:creationId xmlns:a16="http://schemas.microsoft.com/office/drawing/2014/main" id="{6248B9D0-D794-49BE-9B5F-CA821E3D12B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fr-FR" altLang="fr-FR">
                <a:latin typeface="Arial" panose="020B0604020202020204" pitchFamily="34" charset="0"/>
              </a:rPr>
              <a:t> </a:t>
            </a:r>
          </a:p>
          <a:p>
            <a:r>
              <a:rPr lang="fr-FR" altLang="fr-FR" b="1">
                <a:latin typeface="Arial" panose="020B0604020202020204" pitchFamily="34" charset="0"/>
              </a:rPr>
              <a:t>1981</a:t>
            </a:r>
            <a:br>
              <a:rPr lang="fr-FR" altLang="fr-FR">
                <a:latin typeface="Arial" panose="020B0604020202020204" pitchFamily="34" charset="0"/>
              </a:rPr>
            </a:br>
            <a:r>
              <a:rPr lang="fr-FR" altLang="fr-FR" b="1">
                <a:latin typeface="Arial" panose="020B0604020202020204" pitchFamily="34" charset="0"/>
              </a:rPr>
              <a:t>Juin :</a:t>
            </a:r>
            <a:r>
              <a:rPr lang="fr-FR" altLang="fr-FR">
                <a:latin typeface="Arial" panose="020B0604020202020204" pitchFamily="34" charset="0"/>
              </a:rPr>
              <a:t> Les états-Unis sont en alerte, découverte de 5 cas récents et graves de pneumocystose pulmonaire liée à une immunodéficience inexpliquée chez de jeunes homosexuels à Los Angeles (injustement et vulgairement appelé à l'époque le cancer du gay).</a:t>
            </a:r>
            <a:br>
              <a:rPr lang="fr-FR" altLang="fr-FR">
                <a:latin typeface="Arial" panose="020B0604020202020204" pitchFamily="34" charset="0"/>
              </a:rPr>
            </a:br>
            <a:r>
              <a:rPr lang="fr-FR" altLang="fr-FR" b="1">
                <a:latin typeface="Arial" panose="020B0604020202020204" pitchFamily="34" charset="0"/>
              </a:rPr>
              <a:t>Décembre :</a:t>
            </a:r>
            <a:r>
              <a:rPr lang="fr-FR" altLang="fr-FR">
                <a:latin typeface="Arial" panose="020B0604020202020204" pitchFamily="34" charset="0"/>
              </a:rPr>
              <a:t> 17 cas d'un syndrome inconnu sont officiellement reconnus en France. Ils sont pour la majorité homosexuels.</a:t>
            </a:r>
          </a:p>
          <a:p>
            <a:r>
              <a:rPr lang="fr-FR" altLang="fr-FR" b="1">
                <a:latin typeface="Arial" panose="020B0604020202020204" pitchFamily="34" charset="0"/>
              </a:rPr>
              <a:t>1982</a:t>
            </a:r>
            <a:br>
              <a:rPr lang="fr-FR" altLang="fr-FR">
                <a:latin typeface="Arial" panose="020B0604020202020204" pitchFamily="34" charset="0"/>
              </a:rPr>
            </a:br>
            <a:r>
              <a:rPr lang="fr-FR" altLang="fr-FR" b="1">
                <a:latin typeface="Arial" panose="020B0604020202020204" pitchFamily="34" charset="0"/>
              </a:rPr>
              <a:t>Mars : </a:t>
            </a:r>
            <a:r>
              <a:rPr lang="fr-FR" altLang="fr-FR">
                <a:latin typeface="Arial" panose="020B0604020202020204" pitchFamily="34" charset="0"/>
              </a:rPr>
              <a:t>Création d'un groupe de travail sur le Sida, à l'initiative de Willy ROZENBAUM qui avait diagnostiqué le premier cas de Sida en France.</a:t>
            </a:r>
            <a:br>
              <a:rPr lang="fr-FR" altLang="fr-FR">
                <a:latin typeface="Arial" panose="020B0604020202020204" pitchFamily="34" charset="0"/>
              </a:rPr>
            </a:br>
            <a:r>
              <a:rPr lang="fr-FR" altLang="fr-FR" b="1">
                <a:latin typeface="Arial" panose="020B0604020202020204" pitchFamily="34" charset="0"/>
              </a:rPr>
              <a:t>Juin :</a:t>
            </a:r>
            <a:r>
              <a:rPr lang="fr-FR" altLang="fr-FR">
                <a:latin typeface="Arial" panose="020B0604020202020204" pitchFamily="34" charset="0"/>
              </a:rPr>
              <a:t> Gay Men Health Crisis, création de la première association de lutte contre le Sida aux états-Unis.</a:t>
            </a:r>
            <a:br>
              <a:rPr lang="fr-FR" altLang="fr-FR">
                <a:latin typeface="Arial" panose="020B0604020202020204" pitchFamily="34" charset="0"/>
              </a:rPr>
            </a:br>
            <a:r>
              <a:rPr lang="fr-FR" altLang="fr-FR" b="1">
                <a:latin typeface="Arial" panose="020B0604020202020204" pitchFamily="34" charset="0"/>
              </a:rPr>
              <a:t>Août :</a:t>
            </a:r>
            <a:r>
              <a:rPr lang="fr-FR" altLang="fr-FR">
                <a:latin typeface="Arial" panose="020B0604020202020204" pitchFamily="34" charset="0"/>
              </a:rPr>
              <a:t> la maladie est désignée sous le nom de SIDA (Syndrome immunodéficitaire acquis) / AIDS aux États-Unis (Acquired Immuno Deficiency Syndrom).</a:t>
            </a:r>
          </a:p>
          <a:p>
            <a:r>
              <a:rPr lang="fr-FR" altLang="fr-FR" b="1">
                <a:latin typeface="Arial" panose="020B0604020202020204" pitchFamily="34" charset="0"/>
              </a:rPr>
              <a:t>1983</a:t>
            </a:r>
            <a:br>
              <a:rPr lang="fr-FR" altLang="fr-FR">
                <a:latin typeface="Arial" panose="020B0604020202020204" pitchFamily="34" charset="0"/>
              </a:rPr>
            </a:br>
            <a:r>
              <a:rPr lang="fr-FR" altLang="fr-FR" b="1">
                <a:latin typeface="Arial" panose="020B0604020202020204" pitchFamily="34" charset="0"/>
              </a:rPr>
              <a:t>Mai :</a:t>
            </a:r>
            <a:r>
              <a:rPr lang="fr-FR" altLang="fr-FR">
                <a:latin typeface="Arial" panose="020B0604020202020204" pitchFamily="34" charset="0"/>
              </a:rPr>
              <a:t> Découverte du rétrovirus dénommé LAV à l'Institut Pasteur par le professeur Montagnier et son équipe.</a:t>
            </a:r>
            <a:br>
              <a:rPr lang="fr-FR" altLang="fr-FR">
                <a:latin typeface="Arial" panose="020B0604020202020204" pitchFamily="34" charset="0"/>
              </a:rPr>
            </a:br>
            <a:r>
              <a:rPr lang="fr-FR" altLang="fr-FR" b="1">
                <a:latin typeface="Arial" panose="020B0604020202020204" pitchFamily="34" charset="0"/>
              </a:rPr>
              <a:t>Septembre : </a:t>
            </a:r>
            <a:r>
              <a:rPr lang="fr-FR" altLang="fr-FR">
                <a:latin typeface="Arial" panose="020B0604020202020204" pitchFamily="34" charset="0"/>
              </a:rPr>
              <a:t>Premiers résultats du test élisa mis au point par C. Rouzioux et F. Brun-Vézinet et présentés par L. Montagnier.</a:t>
            </a:r>
          </a:p>
          <a:p>
            <a:r>
              <a:rPr lang="fr-FR" altLang="fr-FR" b="1">
                <a:latin typeface="Arial" panose="020B0604020202020204" pitchFamily="34" charset="0"/>
              </a:rPr>
              <a:t>1984</a:t>
            </a:r>
            <a:br>
              <a:rPr lang="fr-FR" altLang="fr-FR">
                <a:latin typeface="Arial" panose="020B0604020202020204" pitchFamily="34" charset="0"/>
              </a:rPr>
            </a:br>
            <a:r>
              <a:rPr lang="fr-FR" altLang="fr-FR" b="1">
                <a:latin typeface="Arial" panose="020B0604020202020204" pitchFamily="34" charset="0"/>
              </a:rPr>
              <a:t>Avril :</a:t>
            </a:r>
            <a:r>
              <a:rPr lang="fr-FR" altLang="fr-FR">
                <a:latin typeface="Arial" panose="020B0604020202020204" pitchFamily="34" charset="0"/>
              </a:rPr>
              <a:t> Découverte du rétrovirus HTLV-III aux USA par le professeur Gallo et son équipe. Le LAV et le HTVL-III se révèleront être le même virus, baptisé plus tard VIH.</a:t>
            </a:r>
            <a:br>
              <a:rPr lang="fr-FR" altLang="fr-FR">
                <a:latin typeface="Arial" panose="020B0604020202020204" pitchFamily="34" charset="0"/>
              </a:rPr>
            </a:br>
            <a:r>
              <a:rPr lang="fr-FR" altLang="fr-FR" b="1">
                <a:latin typeface="Arial" panose="020B0604020202020204" pitchFamily="34" charset="0"/>
              </a:rPr>
              <a:t>Décembre :</a:t>
            </a:r>
            <a:r>
              <a:rPr lang="fr-FR" altLang="fr-FR">
                <a:latin typeface="Arial" panose="020B0604020202020204" pitchFamily="34" charset="0"/>
              </a:rPr>
              <a:t> Création de l'association Aides dont l'objectif est l'information, la prévention, l'aide aux malades et le soutien à la recherche.</a:t>
            </a:r>
          </a:p>
          <a:p>
            <a:r>
              <a:rPr lang="fr-FR" altLang="fr-FR" b="1">
                <a:latin typeface="Arial" panose="020B0604020202020204" pitchFamily="34" charset="0"/>
              </a:rPr>
              <a:t>1985</a:t>
            </a:r>
            <a:br>
              <a:rPr lang="fr-FR" altLang="fr-FR" b="1">
                <a:latin typeface="Arial" panose="020B0604020202020204" pitchFamily="34" charset="0"/>
              </a:rPr>
            </a:br>
            <a:r>
              <a:rPr lang="fr-FR" altLang="fr-FR" b="1">
                <a:latin typeface="Arial" panose="020B0604020202020204" pitchFamily="34" charset="0"/>
              </a:rPr>
              <a:t>Juillet :</a:t>
            </a:r>
            <a:r>
              <a:rPr lang="fr-FR" altLang="fr-FR">
                <a:latin typeface="Arial" panose="020B0604020202020204" pitchFamily="34" charset="0"/>
              </a:rPr>
              <a:t> Premiers essais chez l'homme de l'AZT.</a:t>
            </a:r>
            <a:br>
              <a:rPr lang="fr-FR" altLang="fr-FR">
                <a:latin typeface="Arial" panose="020B0604020202020204" pitchFamily="34" charset="0"/>
              </a:rPr>
            </a:br>
            <a:r>
              <a:rPr lang="fr-FR" altLang="fr-FR" b="1">
                <a:latin typeface="Arial" panose="020B0604020202020204" pitchFamily="34" charset="0"/>
              </a:rPr>
              <a:t>Août :</a:t>
            </a:r>
            <a:r>
              <a:rPr lang="fr-FR" altLang="fr-FR">
                <a:latin typeface="Arial" panose="020B0604020202020204" pitchFamily="34" charset="0"/>
              </a:rPr>
              <a:t> En France, la recherche des anticorps anti-VIH sur tous les dons de sang est rendue obligatoire à partir du 1er août.</a:t>
            </a:r>
            <a:br>
              <a:rPr lang="fr-FR" altLang="fr-FR">
                <a:latin typeface="Arial" panose="020B0604020202020204" pitchFamily="34" charset="0"/>
              </a:rPr>
            </a:br>
            <a:r>
              <a:rPr lang="fr-FR" altLang="fr-FR" b="1">
                <a:latin typeface="Arial" panose="020B0604020202020204" pitchFamily="34" charset="0"/>
              </a:rPr>
              <a:t>Octobre :</a:t>
            </a:r>
            <a:r>
              <a:rPr lang="fr-FR" altLang="fr-FR">
                <a:latin typeface="Arial" panose="020B0604020202020204" pitchFamily="34" charset="0"/>
              </a:rPr>
              <a:t> En France, pour le traitement des hémophiles, seuls les produits sanguins préalablement chauffés en vue d'une inactivation virale seront pris en charge par l'assurance maladie.</a:t>
            </a:r>
            <a:br>
              <a:rPr lang="fr-FR" altLang="fr-FR">
                <a:latin typeface="Arial" panose="020B0604020202020204" pitchFamily="34" charset="0"/>
              </a:rPr>
            </a:br>
            <a:r>
              <a:rPr lang="fr-FR" altLang="fr-FR" b="1">
                <a:latin typeface="Arial" panose="020B0604020202020204" pitchFamily="34" charset="0"/>
              </a:rPr>
              <a:t>Novembre :</a:t>
            </a:r>
            <a:r>
              <a:rPr lang="fr-FR" altLang="fr-FR">
                <a:latin typeface="Arial" panose="020B0604020202020204" pitchFamily="34" charset="0"/>
              </a:rPr>
              <a:t> Identification du VIH-2 par une équipe de l'institut Pasteur. Ce nouveau virus, aux manifestations légèrement différentes de celles du VIH-1, est essentiellement présent en Afrique de l'Ouest.</a:t>
            </a:r>
          </a:p>
          <a:p>
            <a:r>
              <a:rPr lang="fr-FR" altLang="fr-FR" b="1">
                <a:latin typeface="Arial" panose="020B0604020202020204" pitchFamily="34" charset="0"/>
              </a:rPr>
              <a:t>1986</a:t>
            </a:r>
            <a:br>
              <a:rPr lang="fr-FR" altLang="fr-FR">
                <a:latin typeface="Arial" panose="020B0604020202020204" pitchFamily="34" charset="0"/>
              </a:rPr>
            </a:br>
            <a:r>
              <a:rPr lang="fr-FR" altLang="fr-FR" b="1">
                <a:latin typeface="Arial" panose="020B0604020202020204" pitchFamily="34" charset="0"/>
              </a:rPr>
              <a:t>Juin :</a:t>
            </a:r>
            <a:r>
              <a:rPr lang="fr-FR" altLang="fr-FR">
                <a:latin typeface="Arial" panose="020B0604020202020204" pitchFamily="34" charset="0"/>
              </a:rPr>
              <a:t> La déclaration des cas de Sida est rendue obligatoire en France (non nominative).</a:t>
            </a:r>
            <a:br>
              <a:rPr lang="fr-FR" altLang="fr-FR">
                <a:latin typeface="Arial" panose="020B0604020202020204" pitchFamily="34" charset="0"/>
              </a:rPr>
            </a:br>
            <a:r>
              <a:rPr lang="fr-FR" altLang="fr-FR" b="1">
                <a:latin typeface="Arial" panose="020B0604020202020204" pitchFamily="34" charset="0"/>
              </a:rPr>
              <a:t>Septembre :</a:t>
            </a:r>
            <a:r>
              <a:rPr lang="fr-FR" altLang="fr-FR">
                <a:latin typeface="Arial" panose="020B0604020202020204" pitchFamily="34" charset="0"/>
              </a:rPr>
              <a:t> Mise en place de la première recherche française sur une cohorte de personnes atteintes par le VIH, afin d'étudier l'histoire naturelle de la maladie.</a:t>
            </a:r>
          </a:p>
          <a:p>
            <a:r>
              <a:rPr lang="fr-FR" altLang="fr-FR" b="1">
                <a:latin typeface="Arial" panose="020B0604020202020204" pitchFamily="34" charset="0"/>
              </a:rPr>
              <a:t>1987</a:t>
            </a:r>
            <a:br>
              <a:rPr lang="fr-FR" altLang="fr-FR">
                <a:latin typeface="Arial" panose="020B0604020202020204" pitchFamily="34" charset="0"/>
              </a:rPr>
            </a:br>
            <a:r>
              <a:rPr lang="fr-FR" altLang="fr-FR" b="1">
                <a:latin typeface="Arial" panose="020B0604020202020204" pitchFamily="34" charset="0"/>
              </a:rPr>
              <a:t>Janvier : </a:t>
            </a:r>
            <a:r>
              <a:rPr lang="fr-FR" altLang="fr-FR">
                <a:latin typeface="Arial" panose="020B0604020202020204" pitchFamily="34" charset="0"/>
              </a:rPr>
              <a:t>Plan de lutte contre le Sida, avec campagne de prévention grand public. Abrogation du décret de l'interdiction de publicité sur le préservatif.</a:t>
            </a:r>
            <a:br>
              <a:rPr lang="fr-FR" altLang="fr-FR">
                <a:latin typeface="Arial" panose="020B0604020202020204" pitchFamily="34" charset="0"/>
              </a:rPr>
            </a:br>
            <a:r>
              <a:rPr lang="fr-FR" altLang="fr-FR" b="1">
                <a:latin typeface="Arial" panose="020B0604020202020204" pitchFamily="34" charset="0"/>
              </a:rPr>
              <a:t>Février :</a:t>
            </a:r>
            <a:r>
              <a:rPr lang="fr-FR" altLang="fr-FR">
                <a:latin typeface="Arial" panose="020B0604020202020204" pitchFamily="34" charset="0"/>
              </a:rPr>
              <a:t> Création à l'OMS du programme mondial de lutte contre le Sida, le GPA (Global Programme on AIDS).</a:t>
            </a:r>
            <a:br>
              <a:rPr lang="fr-FR" altLang="fr-FR">
                <a:latin typeface="Arial" panose="020B0604020202020204" pitchFamily="34" charset="0"/>
              </a:rPr>
            </a:br>
            <a:r>
              <a:rPr lang="fr-FR" altLang="fr-FR" b="1">
                <a:latin typeface="Arial" panose="020B0604020202020204" pitchFamily="34" charset="0"/>
              </a:rPr>
              <a:t>Mars :</a:t>
            </a:r>
            <a:r>
              <a:rPr lang="fr-FR" altLang="fr-FR">
                <a:latin typeface="Arial" panose="020B0604020202020204" pitchFamily="34" charset="0"/>
              </a:rPr>
              <a:t> l'AZT devient le premier antirétroviral anti-VIH à obtenir une autorisation de mise sur le marché français.</a:t>
            </a:r>
            <a:br>
              <a:rPr lang="fr-FR" altLang="fr-FR">
                <a:latin typeface="Arial" panose="020B0604020202020204" pitchFamily="34" charset="0"/>
              </a:rPr>
            </a:br>
            <a:r>
              <a:rPr lang="fr-FR" altLang="fr-FR" b="1">
                <a:latin typeface="Arial" panose="020B0604020202020204" pitchFamily="34" charset="0"/>
              </a:rPr>
              <a:t>Avril : </a:t>
            </a:r>
            <a:r>
              <a:rPr lang="fr-FR" altLang="fr-FR">
                <a:latin typeface="Arial" panose="020B0604020202020204" pitchFamily="34" charset="0"/>
              </a:rPr>
              <a:t>Première campagne nationale de prévention avec le spot TV : "Le sida, il ne passera pas par moi".</a:t>
            </a:r>
            <a:br>
              <a:rPr lang="fr-FR" altLang="fr-FR">
                <a:latin typeface="Arial" panose="020B0604020202020204" pitchFamily="34" charset="0"/>
              </a:rPr>
            </a:br>
            <a:r>
              <a:rPr lang="fr-FR" altLang="fr-FR" b="1">
                <a:latin typeface="Arial" panose="020B0604020202020204" pitchFamily="34" charset="0"/>
              </a:rPr>
              <a:t>Mai :</a:t>
            </a:r>
            <a:r>
              <a:rPr lang="fr-FR" altLang="fr-FR">
                <a:latin typeface="Arial" panose="020B0604020202020204" pitchFamily="34" charset="0"/>
              </a:rPr>
              <a:t> Autorisation de la vente libre de seringues dans les pharmacies.</a:t>
            </a:r>
            <a:br>
              <a:rPr lang="fr-FR" altLang="fr-FR">
                <a:latin typeface="Arial" panose="020B0604020202020204" pitchFamily="34" charset="0"/>
              </a:rPr>
            </a:br>
            <a:r>
              <a:rPr lang="fr-FR" altLang="fr-FR" b="1">
                <a:latin typeface="Arial" panose="020B0604020202020204" pitchFamily="34" charset="0"/>
              </a:rPr>
              <a:t>Septembre : </a:t>
            </a:r>
            <a:r>
              <a:rPr lang="fr-FR" altLang="fr-FR">
                <a:latin typeface="Arial" panose="020B0604020202020204" pitchFamily="34" charset="0"/>
              </a:rPr>
              <a:t>Première consultation de dépistage anonyme et gratuite, ouverte par Médecins du Monde, les pouvoirs publics en reprendront l'idée.</a:t>
            </a:r>
          </a:p>
          <a:p>
            <a:br>
              <a:rPr lang="fr-FR" altLang="fr-FR">
                <a:latin typeface="Arial" panose="020B0604020202020204" pitchFamily="34" charset="0"/>
              </a:rPr>
            </a:br>
            <a:r>
              <a:rPr lang="fr-FR" altLang="fr-FR" b="1">
                <a:latin typeface="Arial" panose="020B0604020202020204" pitchFamily="34" charset="0"/>
              </a:rPr>
              <a:t>1988</a:t>
            </a:r>
            <a:br>
              <a:rPr lang="fr-FR" altLang="fr-FR">
                <a:latin typeface="Arial" panose="020B0604020202020204" pitchFamily="34" charset="0"/>
              </a:rPr>
            </a:br>
            <a:r>
              <a:rPr lang="fr-FR" altLang="fr-FR" b="1">
                <a:latin typeface="Arial" panose="020B0604020202020204" pitchFamily="34" charset="0"/>
              </a:rPr>
              <a:t>Janvier :</a:t>
            </a:r>
            <a:r>
              <a:rPr lang="fr-FR" altLang="fr-FR">
                <a:latin typeface="Arial" panose="020B0604020202020204" pitchFamily="34" charset="0"/>
              </a:rPr>
              <a:t> Mise en place de centres de dépistage anonyme et gratuit (CDAG).</a:t>
            </a:r>
            <a:br>
              <a:rPr lang="fr-FR" altLang="fr-FR">
                <a:latin typeface="Arial" panose="020B0604020202020204" pitchFamily="34" charset="0"/>
              </a:rPr>
            </a:br>
            <a:r>
              <a:rPr lang="fr-FR" altLang="fr-FR" b="1">
                <a:latin typeface="Arial" panose="020B0604020202020204" pitchFamily="34" charset="0"/>
              </a:rPr>
              <a:t>Novembre :</a:t>
            </a:r>
            <a:r>
              <a:rPr lang="fr-FR" altLang="fr-FR">
                <a:latin typeface="Arial" panose="020B0604020202020204" pitchFamily="34" charset="0"/>
              </a:rPr>
              <a:t> Création de l'ANRS, Agence Nationale de Recherche sur le Sida. </a:t>
            </a:r>
            <a:br>
              <a:rPr lang="fr-FR" altLang="fr-FR">
                <a:latin typeface="Arial" panose="020B0604020202020204" pitchFamily="34" charset="0"/>
              </a:rPr>
            </a:br>
            <a:r>
              <a:rPr lang="fr-FR" altLang="fr-FR" b="1">
                <a:latin typeface="Arial" panose="020B0604020202020204" pitchFamily="34" charset="0"/>
              </a:rPr>
              <a:t>Décembre :</a:t>
            </a:r>
            <a:r>
              <a:rPr lang="fr-FR" altLang="fr-FR">
                <a:latin typeface="Arial" panose="020B0604020202020204" pitchFamily="34" charset="0"/>
              </a:rPr>
              <a:t> le 1er décembre est décrété journée mondiale de lutte contre le Sida.</a:t>
            </a:r>
          </a:p>
          <a:p>
            <a:r>
              <a:rPr lang="fr-FR" altLang="fr-FR" b="1">
                <a:latin typeface="Arial" panose="020B0604020202020204" pitchFamily="34" charset="0"/>
              </a:rPr>
              <a:t>1989</a:t>
            </a:r>
            <a:br>
              <a:rPr lang="fr-FR" altLang="fr-FR">
                <a:latin typeface="Arial" panose="020B0604020202020204" pitchFamily="34" charset="0"/>
              </a:rPr>
            </a:br>
            <a:r>
              <a:rPr lang="fr-FR" altLang="fr-FR" b="1">
                <a:latin typeface="Arial" panose="020B0604020202020204" pitchFamily="34" charset="0"/>
              </a:rPr>
              <a:t>Janvier : </a:t>
            </a:r>
            <a:r>
              <a:rPr lang="fr-FR" altLang="fr-FR">
                <a:latin typeface="Arial" panose="020B0604020202020204" pitchFamily="34" charset="0"/>
              </a:rPr>
              <a:t>Début de l'essai franco-britannique "Concorde" visant à évaluer l'efficacité de l'AZT chez les personnes atteintes par le VIH et asymptomatiques. </a:t>
            </a:r>
            <a:br>
              <a:rPr lang="fr-FR" altLang="fr-FR">
                <a:latin typeface="Arial" panose="020B0604020202020204" pitchFamily="34" charset="0"/>
              </a:rPr>
            </a:br>
            <a:r>
              <a:rPr lang="fr-FR" altLang="fr-FR" b="1">
                <a:latin typeface="Arial" panose="020B0604020202020204" pitchFamily="34" charset="0"/>
              </a:rPr>
              <a:t>Février :</a:t>
            </a:r>
            <a:r>
              <a:rPr lang="fr-FR" altLang="fr-FR">
                <a:latin typeface="Arial" panose="020B0604020202020204" pitchFamily="34" charset="0"/>
              </a:rPr>
              <a:t> Création du CNS, Conseil National du Sida.</a:t>
            </a:r>
            <a:br>
              <a:rPr lang="fr-FR" altLang="fr-FR">
                <a:latin typeface="Arial" panose="020B0604020202020204" pitchFamily="34" charset="0"/>
              </a:rPr>
            </a:br>
            <a:r>
              <a:rPr lang="fr-FR" altLang="fr-FR" b="1">
                <a:latin typeface="Arial" panose="020B0604020202020204" pitchFamily="34" charset="0"/>
              </a:rPr>
              <a:t>Mai :</a:t>
            </a:r>
            <a:r>
              <a:rPr lang="fr-FR" altLang="fr-FR">
                <a:latin typeface="Arial" panose="020B0604020202020204" pitchFamily="34" charset="0"/>
              </a:rPr>
              <a:t> Création de l'AFLS, Agence Française de Lutte contre le Sida.</a:t>
            </a:r>
            <a:br>
              <a:rPr lang="fr-FR" altLang="fr-FR">
                <a:latin typeface="Arial" panose="020B0604020202020204" pitchFamily="34" charset="0"/>
              </a:rPr>
            </a:br>
            <a:r>
              <a:rPr lang="fr-FR" altLang="fr-FR" b="1">
                <a:latin typeface="Arial" panose="020B0604020202020204" pitchFamily="34" charset="0"/>
              </a:rPr>
              <a:t>Juillet :</a:t>
            </a:r>
            <a:r>
              <a:rPr lang="fr-FR" altLang="fr-FR">
                <a:latin typeface="Arial" panose="020B0604020202020204" pitchFamily="34" charset="0"/>
              </a:rPr>
              <a:t> Création de l'association Act Up Paris inspirée du modèle américain.</a:t>
            </a:r>
          </a:p>
          <a:p>
            <a:r>
              <a:rPr lang="fr-FR" altLang="fr-FR" b="1">
                <a:latin typeface="Arial" panose="020B0604020202020204" pitchFamily="34" charset="0"/>
              </a:rPr>
              <a:t>1990</a:t>
            </a:r>
            <a:br>
              <a:rPr lang="fr-FR" altLang="fr-FR">
                <a:latin typeface="Arial" panose="020B0604020202020204" pitchFamily="34" charset="0"/>
              </a:rPr>
            </a:br>
            <a:r>
              <a:rPr lang="fr-FR" altLang="fr-FR" b="1">
                <a:latin typeface="Arial" panose="020B0604020202020204" pitchFamily="34" charset="0"/>
              </a:rPr>
              <a:t>Juin :</a:t>
            </a:r>
            <a:r>
              <a:rPr lang="fr-FR" altLang="fr-FR">
                <a:latin typeface="Arial" panose="020B0604020202020204" pitchFamily="34" charset="0"/>
              </a:rPr>
              <a:t> Premier rapport Dormont : définit des recommandations pour la prise en charge médicale précoce des personnes atteintes par le VIH (des actualisations suivront en février 93 et en octobre 96).</a:t>
            </a:r>
            <a:br>
              <a:rPr lang="fr-FR" altLang="fr-FR">
                <a:latin typeface="Arial" panose="020B0604020202020204" pitchFamily="34" charset="0"/>
              </a:rPr>
            </a:br>
            <a:r>
              <a:rPr lang="fr-FR" altLang="fr-FR" b="1">
                <a:latin typeface="Arial" panose="020B0604020202020204" pitchFamily="34" charset="0"/>
              </a:rPr>
              <a:t>Août :</a:t>
            </a:r>
            <a:r>
              <a:rPr lang="fr-FR" altLang="fr-FR">
                <a:latin typeface="Arial" panose="020B0604020202020204" pitchFamily="34" charset="0"/>
              </a:rPr>
              <a:t> Création de l'association Sol En Si (Solidarité Enfant Sida) ayant pour objectif l'aide aux familles touchées par le Sida.</a:t>
            </a:r>
          </a:p>
          <a:p>
            <a:r>
              <a:rPr lang="fr-FR" altLang="fr-FR" b="1">
                <a:latin typeface="Arial" panose="020B0604020202020204" pitchFamily="34" charset="0"/>
              </a:rPr>
              <a:t>1991</a:t>
            </a:r>
            <a:br>
              <a:rPr lang="fr-FR" altLang="fr-FR">
                <a:latin typeface="Arial" panose="020B0604020202020204" pitchFamily="34" charset="0"/>
              </a:rPr>
            </a:br>
            <a:r>
              <a:rPr lang="fr-FR" altLang="fr-FR" b="1">
                <a:latin typeface="Arial" panose="020B0604020202020204" pitchFamily="34" charset="0"/>
              </a:rPr>
              <a:t>Septembre :</a:t>
            </a:r>
            <a:r>
              <a:rPr lang="fr-FR" altLang="fr-FR">
                <a:latin typeface="Arial" panose="020B0604020202020204" pitchFamily="34" charset="0"/>
              </a:rPr>
              <a:t> Les compagnies d'assurances et les pouvoirs publics signent une convention destinée à garantir l'accès des personnes atteintes par le VIH à l'assurance sur les prêts immobiliers.</a:t>
            </a:r>
            <a:br>
              <a:rPr lang="fr-FR" altLang="fr-FR">
                <a:latin typeface="Arial" panose="020B0604020202020204" pitchFamily="34" charset="0"/>
              </a:rPr>
            </a:br>
            <a:r>
              <a:rPr lang="fr-FR" altLang="fr-FR" b="1">
                <a:latin typeface="Arial" panose="020B0604020202020204" pitchFamily="34" charset="0"/>
              </a:rPr>
              <a:t>Décembre :</a:t>
            </a:r>
            <a:r>
              <a:rPr lang="fr-FR" altLang="fr-FR">
                <a:latin typeface="Arial" panose="020B0604020202020204" pitchFamily="34" charset="0"/>
              </a:rPr>
              <a:t> </a:t>
            </a:r>
            <a:br>
              <a:rPr lang="fr-FR" altLang="fr-FR">
                <a:latin typeface="Arial" panose="020B0604020202020204" pitchFamily="34" charset="0"/>
              </a:rPr>
            </a:br>
            <a:r>
              <a:rPr lang="fr-FR" altLang="fr-FR">
                <a:latin typeface="Arial" panose="020B0604020202020204" pitchFamily="34" charset="0"/>
              </a:rPr>
              <a:t>- Rejet par le gouvernement de la mesure concernant le dépistage obligatoire prénuptial, prénatal et à l'occasion du service militaire. </a:t>
            </a:r>
            <a:br>
              <a:rPr lang="fr-FR" altLang="fr-FR">
                <a:latin typeface="Arial" panose="020B0604020202020204" pitchFamily="34" charset="0"/>
              </a:rPr>
            </a:br>
            <a:r>
              <a:rPr lang="fr-FR" altLang="fr-FR">
                <a:latin typeface="Arial" panose="020B0604020202020204" pitchFamily="34" charset="0"/>
              </a:rPr>
              <a:t>- Loi d'indemnisation des transfusés et hémophiles contaminés par le VIH. Leur nombre est évalué entre 3000 et 6000.</a:t>
            </a:r>
          </a:p>
          <a:p>
            <a:r>
              <a:rPr lang="fr-FR" altLang="fr-FR" b="1">
                <a:latin typeface="Arial" panose="020B0604020202020204" pitchFamily="34" charset="0"/>
              </a:rPr>
              <a:t>1992</a:t>
            </a:r>
            <a:br>
              <a:rPr lang="fr-FR" altLang="fr-FR">
                <a:latin typeface="Arial" panose="020B0604020202020204" pitchFamily="34" charset="0"/>
              </a:rPr>
            </a:br>
            <a:r>
              <a:rPr lang="fr-FR" altLang="fr-FR" b="1">
                <a:latin typeface="Arial" panose="020B0604020202020204" pitchFamily="34" charset="0"/>
              </a:rPr>
              <a:t>Mai :</a:t>
            </a:r>
            <a:r>
              <a:rPr lang="fr-FR" altLang="fr-FR">
                <a:latin typeface="Arial" panose="020B0604020202020204" pitchFamily="34" charset="0"/>
              </a:rPr>
              <a:t> Premiers essais sur des vaccins, en France, chez des volontaires séronégatifs.</a:t>
            </a:r>
            <a:br>
              <a:rPr lang="fr-FR" altLang="fr-FR">
                <a:latin typeface="Arial" panose="020B0604020202020204" pitchFamily="34" charset="0"/>
              </a:rPr>
            </a:br>
            <a:r>
              <a:rPr lang="fr-FR" altLang="fr-FR" b="1">
                <a:latin typeface="Arial" panose="020B0604020202020204" pitchFamily="34" charset="0"/>
              </a:rPr>
              <a:t>Juin :</a:t>
            </a:r>
            <a:r>
              <a:rPr lang="fr-FR" altLang="fr-FR">
                <a:latin typeface="Arial" panose="020B0604020202020204" pitchFamily="34" charset="0"/>
              </a:rPr>
              <a:t> Autorisation de mise sur le marché français de la ddl (antirétroviral substitut de l'AZT).</a:t>
            </a:r>
          </a:p>
          <a:p>
            <a:r>
              <a:rPr lang="fr-FR" altLang="fr-FR" b="1">
                <a:latin typeface="Arial" panose="020B0604020202020204" pitchFamily="34" charset="0"/>
              </a:rPr>
              <a:t>1993</a:t>
            </a:r>
            <a:br>
              <a:rPr lang="fr-FR" altLang="fr-FR">
                <a:latin typeface="Arial" panose="020B0604020202020204" pitchFamily="34" charset="0"/>
              </a:rPr>
            </a:br>
            <a:r>
              <a:rPr lang="fr-FR" altLang="fr-FR" b="1">
                <a:latin typeface="Arial" panose="020B0604020202020204" pitchFamily="34" charset="0"/>
              </a:rPr>
              <a:t>Avril :</a:t>
            </a:r>
            <a:r>
              <a:rPr lang="fr-FR" altLang="fr-FR">
                <a:latin typeface="Arial" panose="020B0604020202020204" pitchFamily="34" charset="0"/>
              </a:rPr>
              <a:t> Résultats décevants de l'essai "Concorde", qui montre qu'une prescription précoce de l'AZT chez les patients asymptomatiques ne présente pas d'avantage par rapport à une prescription différée.</a:t>
            </a:r>
            <a:br>
              <a:rPr lang="fr-FR" altLang="fr-FR">
                <a:latin typeface="Arial" panose="020B0604020202020204" pitchFamily="34" charset="0"/>
              </a:rPr>
            </a:br>
            <a:r>
              <a:rPr lang="fr-FR" altLang="fr-FR" b="1">
                <a:latin typeface="Arial" panose="020B0604020202020204" pitchFamily="34" charset="0"/>
              </a:rPr>
              <a:t>Septembre : </a:t>
            </a:r>
            <a:r>
              <a:rPr lang="fr-FR" altLang="fr-FR">
                <a:latin typeface="Arial" panose="020B0604020202020204" pitchFamily="34" charset="0"/>
              </a:rPr>
              <a:t>naissance du collectif "Limiter la casse" qui regroupe les principales associations de lutte contre le Sida ou la toxicomanie, avec l'objectif d'assurer la promotion de la politique de réduction des risques de contamination par le VIH chez les utilisateurs de drogues par voie intraveineuse, politique qui a fait partout en Europe la preuve de son efficacité. </a:t>
            </a:r>
            <a:br>
              <a:rPr lang="fr-FR" altLang="fr-FR">
                <a:latin typeface="Arial" panose="020B0604020202020204" pitchFamily="34" charset="0"/>
              </a:rPr>
            </a:br>
            <a:r>
              <a:rPr lang="fr-FR" altLang="fr-FR" b="1">
                <a:latin typeface="Arial" panose="020B0604020202020204" pitchFamily="34" charset="0"/>
              </a:rPr>
              <a:t>Novembre :</a:t>
            </a:r>
            <a:r>
              <a:rPr lang="fr-FR" altLang="fr-FR">
                <a:latin typeface="Arial" panose="020B0604020202020204" pitchFamily="34" charset="0"/>
              </a:rPr>
              <a:t> Ouverture d'un centre de traitement de substitution par la méthadone à Paris, à l'initiative de Médecins du monde.</a:t>
            </a:r>
          </a:p>
          <a:p>
            <a:r>
              <a:rPr lang="fr-FR" altLang="fr-FR" b="1">
                <a:latin typeface="Arial" panose="020B0604020202020204" pitchFamily="34" charset="0"/>
              </a:rPr>
              <a:t>1994</a:t>
            </a:r>
            <a:br>
              <a:rPr lang="fr-FR" altLang="fr-FR">
                <a:latin typeface="Arial" panose="020B0604020202020204" pitchFamily="34" charset="0"/>
              </a:rPr>
            </a:br>
            <a:r>
              <a:rPr lang="fr-FR" altLang="fr-FR" b="1">
                <a:latin typeface="Arial" panose="020B0604020202020204" pitchFamily="34" charset="0"/>
              </a:rPr>
              <a:t>Février :</a:t>
            </a:r>
            <a:r>
              <a:rPr lang="fr-FR" altLang="fr-FR">
                <a:latin typeface="Arial" panose="020B0604020202020204" pitchFamily="34" charset="0"/>
              </a:rPr>
              <a:t> Résultats de l'essai franco-américain montrant qu'un traitement par AZT administré pendant la grossesse, l'accouchement et les premières semaines de vie de l'enfant réduit significativement le risque de transmission du VIH d'une mère qui en est atteinte à son enfant.</a:t>
            </a:r>
            <a:br>
              <a:rPr lang="fr-FR" altLang="fr-FR">
                <a:latin typeface="Arial" panose="020B0604020202020204" pitchFamily="34" charset="0"/>
              </a:rPr>
            </a:br>
            <a:r>
              <a:rPr lang="fr-FR" altLang="fr-FR">
                <a:latin typeface="Arial" panose="020B0604020202020204" pitchFamily="34" charset="0"/>
              </a:rPr>
              <a:t>Juin : Commercialisation de la ddC qui devient le troisième antirétroviral autorisé en France.</a:t>
            </a:r>
            <a:br>
              <a:rPr lang="fr-FR" altLang="fr-FR">
                <a:latin typeface="Arial" panose="020B0604020202020204" pitchFamily="34" charset="0"/>
              </a:rPr>
            </a:br>
            <a:r>
              <a:rPr lang="fr-FR" altLang="fr-FR" b="1">
                <a:latin typeface="Arial" panose="020B0604020202020204" pitchFamily="34" charset="0"/>
              </a:rPr>
              <a:t>Décembre :</a:t>
            </a:r>
            <a:br>
              <a:rPr lang="fr-FR" altLang="fr-FR">
                <a:latin typeface="Arial" panose="020B0604020202020204" pitchFamily="34" charset="0"/>
              </a:rPr>
            </a:br>
            <a:r>
              <a:rPr lang="fr-FR" altLang="fr-FR">
                <a:latin typeface="Arial" panose="020B0604020202020204" pitchFamily="34" charset="0"/>
              </a:rPr>
              <a:t>- Création de l'Onusida, programme coparrainé des Nations unies contre le Sida, structure chargée de coordonner l'activité Sida de six organismes de l'ONU (Unicef, OMS, Unesco, PNUD, FNUAP et Banque mondiale), qui sera opérationnelle début 1996.</a:t>
            </a:r>
            <a:br>
              <a:rPr lang="fr-FR" altLang="fr-FR">
                <a:latin typeface="Arial" panose="020B0604020202020204" pitchFamily="34" charset="0"/>
              </a:rPr>
            </a:br>
            <a:r>
              <a:rPr lang="fr-FR" altLang="fr-FR">
                <a:latin typeface="Arial" panose="020B0604020202020204" pitchFamily="34" charset="0"/>
              </a:rPr>
              <a:t>- Sommet de Paris : 42 chefs de gouvernement ou leurs représentants signent une déclaration affirmant solennellement leur engagement et le respect de certains principes dans la lutte contre le Sida.</a:t>
            </a:r>
          </a:p>
          <a:p>
            <a:br>
              <a:rPr lang="fr-FR" altLang="fr-FR">
                <a:latin typeface="Arial" panose="020B0604020202020204" pitchFamily="34" charset="0"/>
              </a:rPr>
            </a:br>
            <a:r>
              <a:rPr lang="fr-FR" altLang="fr-FR" b="1">
                <a:latin typeface="Arial" panose="020B0604020202020204" pitchFamily="34" charset="0"/>
              </a:rPr>
              <a:t>1995</a:t>
            </a:r>
            <a:br>
              <a:rPr lang="fr-FR" altLang="fr-FR">
                <a:latin typeface="Arial" panose="020B0604020202020204" pitchFamily="34" charset="0"/>
              </a:rPr>
            </a:br>
            <a:r>
              <a:rPr lang="fr-FR" altLang="fr-FR" b="1">
                <a:latin typeface="Arial" panose="020B0604020202020204" pitchFamily="34" charset="0"/>
              </a:rPr>
              <a:t>Février :</a:t>
            </a:r>
            <a:r>
              <a:rPr lang="fr-FR" altLang="fr-FR">
                <a:latin typeface="Arial" panose="020B0604020202020204" pitchFamily="34" charset="0"/>
              </a:rPr>
              <a:t> Un programme de travail à cinq ans (95-99) du Comité des directeurs des administrations centrales concernées par le Sida a été arrêté, avec quatre objectifs principaux : réduire les risques de contamination par voie sexuelle, sanguine et materno-fœtale par une meilleure politique de prévention ; définir et mettre en œuvre les conditions d'une véritable éducation à la santé ; apporter les soins les plus efficaces possibles aux personnes atteintes par le VIH ; favoriser le développement de la recherche et en utiliser sans retard les résultats.</a:t>
            </a:r>
            <a:br>
              <a:rPr lang="fr-FR" altLang="fr-FR">
                <a:latin typeface="Arial" panose="020B0604020202020204" pitchFamily="34" charset="0"/>
              </a:rPr>
            </a:br>
            <a:r>
              <a:rPr lang="fr-FR" altLang="fr-FR" b="1">
                <a:latin typeface="Arial" panose="020B0604020202020204" pitchFamily="34" charset="0"/>
              </a:rPr>
              <a:t>Mars :</a:t>
            </a:r>
            <a:r>
              <a:rPr lang="fr-FR" altLang="fr-FR">
                <a:latin typeface="Arial" panose="020B0604020202020204" pitchFamily="34" charset="0"/>
              </a:rPr>
              <a:t> </a:t>
            </a:r>
            <a:br>
              <a:rPr lang="fr-FR" altLang="fr-FR">
                <a:latin typeface="Arial" panose="020B0604020202020204" pitchFamily="34" charset="0"/>
              </a:rPr>
            </a:br>
            <a:r>
              <a:rPr lang="fr-FR" altLang="fr-FR">
                <a:latin typeface="Arial" panose="020B0604020202020204" pitchFamily="34" charset="0"/>
              </a:rPr>
              <a:t>- Un décret paru au Journal Officiel autorise la distribution gratuite des seringues et aiguilles.</a:t>
            </a:r>
            <a:br>
              <a:rPr lang="fr-FR" altLang="fr-FR">
                <a:latin typeface="Arial" panose="020B0604020202020204" pitchFamily="34" charset="0"/>
              </a:rPr>
            </a:br>
            <a:r>
              <a:rPr lang="fr-FR" altLang="fr-FR">
                <a:latin typeface="Arial" panose="020B0604020202020204" pitchFamily="34" charset="0"/>
              </a:rPr>
              <a:t>- La méthadone reçoit une autorisation de mise sur le marché. Disponible en pharmacie, elle est remboursée à 65%.</a:t>
            </a:r>
            <a:br>
              <a:rPr lang="fr-FR" altLang="fr-FR">
                <a:latin typeface="Arial" panose="020B0604020202020204" pitchFamily="34" charset="0"/>
              </a:rPr>
            </a:br>
            <a:r>
              <a:rPr lang="fr-FR" altLang="fr-FR" b="1">
                <a:latin typeface="Arial" panose="020B0604020202020204" pitchFamily="34" charset="0"/>
              </a:rPr>
              <a:t>Juin :</a:t>
            </a:r>
            <a:r>
              <a:rPr lang="fr-FR" altLang="fr-FR">
                <a:latin typeface="Arial" panose="020B0604020202020204" pitchFamily="34" charset="0"/>
              </a:rPr>
              <a:t> Condamnation par la Cour d'appel de Paris d'une association qui devra verser à un éducateur atteint par le VIH et licencié en 1993, 150 000 Francs de dommages et intérêts pour "discrimination flagrante pour maladie".</a:t>
            </a:r>
            <a:br>
              <a:rPr lang="fr-FR" altLang="fr-FR">
                <a:latin typeface="Arial" panose="020B0604020202020204" pitchFamily="34" charset="0"/>
              </a:rPr>
            </a:br>
            <a:r>
              <a:rPr lang="fr-FR" altLang="fr-FR" b="1">
                <a:latin typeface="Arial" panose="020B0604020202020204" pitchFamily="34" charset="0"/>
              </a:rPr>
              <a:t>Juillet :</a:t>
            </a:r>
            <a:r>
              <a:rPr lang="fr-FR" altLang="fr-FR">
                <a:latin typeface="Arial" panose="020B0604020202020204" pitchFamily="34" charset="0"/>
              </a:rPr>
              <a:t> Premières antiprotéases avec le lancement d'un programme d'accès pour l'indinavir aux États-Unis et pour le saquinavir en France.</a:t>
            </a:r>
            <a:br>
              <a:rPr lang="fr-FR" altLang="fr-FR">
                <a:latin typeface="Arial" panose="020B0604020202020204" pitchFamily="34" charset="0"/>
              </a:rPr>
            </a:br>
            <a:r>
              <a:rPr lang="fr-FR" altLang="fr-FR">
                <a:latin typeface="Arial" panose="020B0604020202020204" pitchFamily="34" charset="0"/>
              </a:rPr>
              <a:t>Septembre : Les résultats des différents essais montrent qu'une bithérapie (AZT+ddl ou AZT+ddC) serait plus efficace qu'une monothérapie par AZT pour ralentir l'évolution de l'infection.</a:t>
            </a:r>
          </a:p>
          <a:p>
            <a:r>
              <a:rPr lang="fr-FR" altLang="fr-FR" b="1">
                <a:latin typeface="Arial" panose="020B0604020202020204" pitchFamily="34" charset="0"/>
              </a:rPr>
              <a:t>1996</a:t>
            </a:r>
            <a:br>
              <a:rPr lang="fr-FR" altLang="fr-FR">
                <a:latin typeface="Arial" panose="020B0604020202020204" pitchFamily="34" charset="0"/>
              </a:rPr>
            </a:br>
            <a:r>
              <a:rPr lang="fr-FR" altLang="fr-FR" b="1">
                <a:latin typeface="Arial" panose="020B0604020202020204" pitchFamily="34" charset="0"/>
              </a:rPr>
              <a:t>Janvier : </a:t>
            </a:r>
            <a:br>
              <a:rPr lang="fr-FR" altLang="fr-FR">
                <a:latin typeface="Arial" panose="020B0604020202020204" pitchFamily="34" charset="0"/>
              </a:rPr>
            </a:br>
            <a:r>
              <a:rPr lang="fr-FR" altLang="fr-FR">
                <a:latin typeface="Arial" panose="020B0604020202020204" pitchFamily="34" charset="0"/>
              </a:rPr>
              <a:t>- Rapport sur la charge virale : "les tests de charge virale sont probablement aujourd'hui les meilleurs éléments pour établir un pronostic et pour évaluer le traitement d'un patient".</a:t>
            </a:r>
            <a:br>
              <a:rPr lang="fr-FR" altLang="fr-FR">
                <a:latin typeface="Arial" panose="020B0604020202020204" pitchFamily="34" charset="0"/>
              </a:rPr>
            </a:br>
            <a:r>
              <a:rPr lang="fr-FR" altLang="fr-FR">
                <a:latin typeface="Arial" panose="020B0604020202020204" pitchFamily="34" charset="0"/>
              </a:rPr>
              <a:t>- Présentation à Washington de résultats nouveaux et spectaculaires chez des personnes atteintes par le VIH et traitées par l'association d'une antiprotéase et de deux autres antirétroviraux (trithérapie).</a:t>
            </a:r>
            <a:br>
              <a:rPr lang="fr-FR" altLang="fr-FR">
                <a:latin typeface="Arial" panose="020B0604020202020204" pitchFamily="34" charset="0"/>
              </a:rPr>
            </a:br>
            <a:r>
              <a:rPr lang="fr-FR" altLang="fr-FR" b="1">
                <a:latin typeface="Arial" panose="020B0604020202020204" pitchFamily="34" charset="0"/>
              </a:rPr>
              <a:t>Février :</a:t>
            </a:r>
            <a:r>
              <a:rPr lang="fr-FR" altLang="fr-FR">
                <a:latin typeface="Arial" panose="020B0604020202020204" pitchFamily="34" charset="0"/>
              </a:rPr>
              <a:t> La commission sociale des évêques de France reconnaît la nécessité de l'usage du préservatif pour se protéger du Sida, dans son livre Sida, la société en question.</a:t>
            </a:r>
            <a:br>
              <a:rPr lang="fr-FR" altLang="fr-FR">
                <a:latin typeface="Arial" panose="020B0604020202020204" pitchFamily="34" charset="0"/>
              </a:rPr>
            </a:br>
            <a:r>
              <a:rPr lang="fr-FR" altLang="fr-FR" b="1">
                <a:latin typeface="Arial" panose="020B0604020202020204" pitchFamily="34" charset="0"/>
              </a:rPr>
              <a:t>Avril :</a:t>
            </a:r>
            <a:r>
              <a:rPr lang="fr-FR" altLang="fr-FR">
                <a:latin typeface="Arial" panose="020B0604020202020204" pitchFamily="34" charset="0"/>
              </a:rPr>
              <a:t> La commission des Droits de l'Homme de l'ONU vote une résolution demandant aux Etats d'interdire toute discrimination liée au Sida.</a:t>
            </a:r>
            <a:br>
              <a:rPr lang="fr-FR" altLang="fr-FR">
                <a:latin typeface="Arial" panose="020B0604020202020204" pitchFamily="34" charset="0"/>
              </a:rPr>
            </a:br>
            <a:r>
              <a:rPr lang="fr-FR" altLang="fr-FR" b="1">
                <a:latin typeface="Arial" panose="020B0604020202020204" pitchFamily="34" charset="0"/>
              </a:rPr>
              <a:t>Mai :</a:t>
            </a:r>
            <a:r>
              <a:rPr lang="fr-FR" altLang="fr-FR">
                <a:latin typeface="Arial" panose="020B0604020202020204" pitchFamily="34" charset="0"/>
              </a:rPr>
              <a:t> Autorisation de mise sur le marché européen d'un nouvel antirétroviral : le d4T.</a:t>
            </a:r>
            <a:br>
              <a:rPr lang="fr-FR" altLang="fr-FR">
                <a:latin typeface="Arial" panose="020B0604020202020204" pitchFamily="34" charset="0"/>
              </a:rPr>
            </a:br>
            <a:r>
              <a:rPr lang="fr-FR" altLang="fr-FR" b="1">
                <a:latin typeface="Arial" panose="020B0604020202020204" pitchFamily="34" charset="0"/>
              </a:rPr>
              <a:t>Août :</a:t>
            </a:r>
            <a:r>
              <a:rPr lang="fr-FR" altLang="fr-FR">
                <a:latin typeface="Arial" panose="020B0604020202020204" pitchFamily="34" charset="0"/>
              </a:rPr>
              <a:t> Autorisation de mise sur le marché européen d'un antirétroviral, le 3TC et d'une antiprotéase, le ritonavir.</a:t>
            </a:r>
            <a:br>
              <a:rPr lang="fr-FR" altLang="fr-FR">
                <a:latin typeface="Arial" panose="020B0604020202020204" pitchFamily="34" charset="0"/>
              </a:rPr>
            </a:br>
            <a:r>
              <a:rPr lang="fr-FR" altLang="fr-FR" b="1">
                <a:latin typeface="Arial" panose="020B0604020202020204" pitchFamily="34" charset="0"/>
              </a:rPr>
              <a:t>Octobre :</a:t>
            </a:r>
            <a:r>
              <a:rPr lang="fr-FR" altLang="fr-FR">
                <a:latin typeface="Arial" panose="020B0604020202020204" pitchFamily="34" charset="0"/>
              </a:rPr>
              <a:t> Autorisation de mise sur le marché européen de deux antiprotéases : l'indinavir et le saquinavir.</a:t>
            </a:r>
          </a:p>
          <a:p>
            <a:r>
              <a:rPr lang="fr-FR" altLang="fr-FR" b="1">
                <a:latin typeface="Arial" panose="020B0604020202020204" pitchFamily="34" charset="0"/>
              </a:rPr>
              <a:t>1997</a:t>
            </a:r>
            <a:br>
              <a:rPr lang="fr-FR" altLang="fr-FR">
                <a:latin typeface="Arial" panose="020B0604020202020204" pitchFamily="34" charset="0"/>
              </a:rPr>
            </a:br>
            <a:r>
              <a:rPr lang="fr-FR" altLang="fr-FR" b="1">
                <a:latin typeface="Arial" panose="020B0604020202020204" pitchFamily="34" charset="0"/>
              </a:rPr>
              <a:t>Janvier :</a:t>
            </a:r>
            <a:r>
              <a:rPr lang="fr-FR" altLang="fr-FR">
                <a:latin typeface="Arial" panose="020B0604020202020204" pitchFamily="34" charset="0"/>
              </a:rPr>
              <a:t> Dans l'Union Européenne, la progression du Sida est "stabilisée", sauf en Espagne, au Portugal et en Italie, selon le rapport de la Commission européenne.</a:t>
            </a:r>
            <a:br>
              <a:rPr lang="fr-FR" altLang="fr-FR">
                <a:latin typeface="Arial" panose="020B0604020202020204" pitchFamily="34" charset="0"/>
              </a:rPr>
            </a:br>
            <a:r>
              <a:rPr lang="fr-FR" altLang="fr-FR" b="1">
                <a:latin typeface="Arial" panose="020B0604020202020204" pitchFamily="34" charset="0"/>
              </a:rPr>
              <a:t>Mars :</a:t>
            </a:r>
            <a:r>
              <a:rPr lang="fr-FR" altLang="fr-FR">
                <a:latin typeface="Arial" panose="020B0604020202020204" pitchFamily="34" charset="0"/>
              </a:rPr>
              <a:t> En France, entre 1995 et 1996, on a noté une diminution de 25% de la mortalité due au Sida. </a:t>
            </a:r>
            <a:br>
              <a:rPr lang="fr-FR" altLang="fr-FR">
                <a:latin typeface="Arial" panose="020B0604020202020204" pitchFamily="34" charset="0"/>
              </a:rPr>
            </a:br>
            <a:r>
              <a:rPr lang="fr-FR" altLang="fr-FR" b="1">
                <a:latin typeface="Arial" panose="020B0604020202020204" pitchFamily="34" charset="0"/>
              </a:rPr>
              <a:t>Juillet :</a:t>
            </a:r>
            <a:r>
              <a:rPr lang="fr-FR" altLang="fr-FR">
                <a:latin typeface="Arial" panose="020B0604020202020204" pitchFamily="34" charset="0"/>
              </a:rPr>
              <a:t> Lettre du secrétaire d'Etat à la Santé autorisant l'élargissement de la prescription d'antiviraux dans les heures qui suivent une exposition au VIH. Ce traitement était jusque-là réservé aux seules expositions dans le cadre de pratiques professionnelles.</a:t>
            </a:r>
            <a:br>
              <a:rPr lang="fr-FR" altLang="fr-FR">
                <a:latin typeface="Arial" panose="020B0604020202020204" pitchFamily="34" charset="0"/>
              </a:rPr>
            </a:br>
            <a:r>
              <a:rPr lang="fr-FR" altLang="fr-FR" b="1">
                <a:latin typeface="Arial" panose="020B0604020202020204" pitchFamily="34" charset="0"/>
              </a:rPr>
              <a:t>Octobre :</a:t>
            </a:r>
            <a:r>
              <a:rPr lang="fr-FR" altLang="fr-FR">
                <a:latin typeface="Arial" panose="020B0604020202020204" pitchFamily="34" charset="0"/>
              </a:rPr>
              <a:t> Mise à disposition des antirétroviraux dans les pharmacies de ville. Auparavant, ils ne pouvaient être distribués que par les pharmacies hospitalières.</a:t>
            </a:r>
            <a:br>
              <a:rPr lang="fr-FR" altLang="fr-FR">
                <a:latin typeface="Arial" panose="020B0604020202020204" pitchFamily="34" charset="0"/>
              </a:rPr>
            </a:br>
            <a:r>
              <a:rPr lang="fr-FR" altLang="fr-FR" b="1">
                <a:latin typeface="Arial" panose="020B0604020202020204" pitchFamily="34" charset="0"/>
              </a:rPr>
              <a:t>Novembre :</a:t>
            </a:r>
            <a:r>
              <a:rPr lang="fr-FR" altLang="fr-FR">
                <a:latin typeface="Arial" panose="020B0604020202020204" pitchFamily="34" charset="0"/>
              </a:rPr>
              <a:t> </a:t>
            </a:r>
            <a:br>
              <a:rPr lang="fr-FR" altLang="fr-FR">
                <a:latin typeface="Arial" panose="020B0604020202020204" pitchFamily="34" charset="0"/>
              </a:rPr>
            </a:br>
            <a:r>
              <a:rPr lang="fr-FR" altLang="fr-FR">
                <a:latin typeface="Arial" panose="020B0604020202020204" pitchFamily="34" charset="0"/>
              </a:rPr>
              <a:t>- Onusida : le rapport du programme commun des Nations unies sur le VIH-Sida montre que l'épidémie est bien plus grave qu'on ne le pensait jusqu'à présent. Chaque jour, 6000 personnes seraient contaminées, et près de 30 millions de personnes vivent avec le VIH-Sida.</a:t>
            </a:r>
            <a:br>
              <a:rPr lang="fr-FR" altLang="fr-FR">
                <a:latin typeface="Arial" panose="020B0604020202020204" pitchFamily="34" charset="0"/>
              </a:rPr>
            </a:br>
            <a:r>
              <a:rPr lang="fr-FR" altLang="fr-FR">
                <a:latin typeface="Arial" panose="020B0604020202020204" pitchFamily="34" charset="0"/>
              </a:rPr>
              <a:t>- A l'occasion du colloque "Femmes et infection à VIH en Europe", M. Aubry, ministre de l'Emploi et de la Solidarité, a annoncé que le préservatif féminin serait disponible en France dans quelques mois.</a:t>
            </a:r>
          </a:p>
          <a:p>
            <a:r>
              <a:rPr lang="fr-FR" altLang="fr-FR" b="1">
                <a:latin typeface="Arial" panose="020B0604020202020204" pitchFamily="34" charset="0"/>
              </a:rPr>
              <a:t>1998</a:t>
            </a:r>
            <a:br>
              <a:rPr lang="fr-FR" altLang="fr-FR">
                <a:latin typeface="Arial" panose="020B0604020202020204" pitchFamily="34" charset="0"/>
              </a:rPr>
            </a:br>
            <a:r>
              <a:rPr lang="fr-FR" altLang="fr-FR" b="1">
                <a:latin typeface="Arial" panose="020B0604020202020204" pitchFamily="34" charset="0"/>
              </a:rPr>
              <a:t>Janvier : </a:t>
            </a:r>
            <a:br>
              <a:rPr lang="fr-FR" altLang="fr-FR">
                <a:latin typeface="Arial" panose="020B0604020202020204" pitchFamily="34" charset="0"/>
              </a:rPr>
            </a:br>
            <a:r>
              <a:rPr lang="fr-FR" altLang="fr-FR">
                <a:latin typeface="Arial" panose="020B0604020202020204" pitchFamily="34" charset="0"/>
              </a:rPr>
              <a:t>Adoption de la loi créant le Comité National de la Sécurité Sanitaire (CNSS) qui recueillera et diffusera des informations sur l'évolution de la santé des populations.</a:t>
            </a:r>
            <a:br>
              <a:rPr lang="fr-FR" altLang="fr-FR">
                <a:latin typeface="Arial" panose="020B0604020202020204" pitchFamily="34" charset="0"/>
              </a:rPr>
            </a:br>
            <a:r>
              <a:rPr lang="fr-FR" altLang="fr-FR">
                <a:latin typeface="Arial" panose="020B0604020202020204" pitchFamily="34" charset="0"/>
              </a:rPr>
              <a:t>Autorisation de mise sur le marché européen d'une nouvelle antiprotéase : le nelfinavir.</a:t>
            </a:r>
            <a:br>
              <a:rPr lang="fr-FR" altLang="fr-FR">
                <a:latin typeface="Arial" panose="020B0604020202020204" pitchFamily="34" charset="0"/>
              </a:rPr>
            </a:br>
            <a:r>
              <a:rPr lang="fr-FR" altLang="fr-FR" b="1">
                <a:latin typeface="Arial" panose="020B0604020202020204" pitchFamily="34" charset="0"/>
              </a:rPr>
              <a:t>Février :</a:t>
            </a:r>
            <a:r>
              <a:rPr lang="fr-FR" altLang="fr-FR">
                <a:latin typeface="Arial" panose="020B0604020202020204" pitchFamily="34" charset="0"/>
              </a:rPr>
              <a:t> Le bureau du Haut Commissariat des Nations Unies aux Droits de l'Homme et l'Onusida s'associent pour publier des directives internationales concernant le VIH-Sida et les droits de l'homme.</a:t>
            </a:r>
            <a:br>
              <a:rPr lang="fr-FR" altLang="fr-FR">
                <a:latin typeface="Arial" panose="020B0604020202020204" pitchFamily="34" charset="0"/>
              </a:rPr>
            </a:br>
            <a:r>
              <a:rPr lang="fr-FR" altLang="fr-FR" b="1">
                <a:latin typeface="Arial" panose="020B0604020202020204" pitchFamily="34" charset="0"/>
              </a:rPr>
              <a:t>Avril :</a:t>
            </a:r>
            <a:br>
              <a:rPr lang="fr-FR" altLang="fr-FR">
                <a:latin typeface="Arial" panose="020B0604020202020204" pitchFamily="34" charset="0"/>
              </a:rPr>
            </a:br>
            <a:r>
              <a:rPr lang="fr-FR" altLang="fr-FR">
                <a:latin typeface="Arial" panose="020B0604020202020204" pitchFamily="34" charset="0"/>
              </a:rPr>
              <a:t>Le Combivir®, association de deux antirétroviraux, est disponible en pharmacie hospitalière. Sa simplicité de prise (un comprimé matin et soir sans contrainte à l'égard des repas) améliore sensiblement la qualité de vie des personnes sous multithérapie.</a:t>
            </a:r>
            <a:br>
              <a:rPr lang="fr-FR" altLang="fr-FR">
                <a:latin typeface="Arial" panose="020B0604020202020204" pitchFamily="34" charset="0"/>
              </a:rPr>
            </a:br>
            <a:r>
              <a:rPr lang="fr-FR" altLang="fr-FR">
                <a:latin typeface="Arial" panose="020B0604020202020204" pitchFamily="34" charset="0"/>
              </a:rPr>
              <a:t>Une campagne mondiale de lutte contre le Sida chez les jeunes est lancée par l'Onusida, car la tranche des 10-24 ans représenterait 50% des nouveaux cas d'infection. </a:t>
            </a:r>
            <a:br>
              <a:rPr lang="fr-FR" altLang="fr-FR">
                <a:latin typeface="Arial" panose="020B0604020202020204" pitchFamily="34" charset="0"/>
              </a:rPr>
            </a:br>
            <a:r>
              <a:rPr lang="fr-FR" altLang="fr-FR" b="1">
                <a:latin typeface="Arial" panose="020B0604020202020204" pitchFamily="34" charset="0"/>
              </a:rPr>
              <a:t>Novembre :</a:t>
            </a:r>
            <a:r>
              <a:rPr lang="fr-FR" altLang="fr-FR">
                <a:latin typeface="Arial" panose="020B0604020202020204" pitchFamily="34" charset="0"/>
              </a:rPr>
              <a:t> le rapport publié par l'Onusida, à l'occasion de la journée mondiale de lutte contre le Sida, souligne que le nombre des infections par le VIH dans le monde a augmenté de 10% en 1998.</a:t>
            </a:r>
          </a:p>
          <a:p>
            <a:r>
              <a:rPr lang="fr-FR" altLang="fr-FR" b="1">
                <a:latin typeface="Arial" panose="020B0604020202020204" pitchFamily="34" charset="0"/>
              </a:rPr>
              <a:t>1999</a:t>
            </a:r>
            <a:br>
              <a:rPr lang="fr-FR" altLang="fr-FR">
                <a:latin typeface="Arial" panose="020B0604020202020204" pitchFamily="34" charset="0"/>
              </a:rPr>
            </a:br>
            <a:r>
              <a:rPr lang="fr-FR" altLang="fr-FR">
                <a:latin typeface="Arial" panose="020B0604020202020204" pitchFamily="34" charset="0"/>
              </a:rPr>
              <a:t>Le préservatif féminin, qui existe depuis une dizaine d'années, fait son apparition à Paris. Il sera diffusé petit à petit partout en France.</a:t>
            </a:r>
            <a:br>
              <a:rPr lang="fr-FR" altLang="fr-FR">
                <a:latin typeface="Arial" panose="020B0604020202020204" pitchFamily="34" charset="0"/>
              </a:rPr>
            </a:br>
            <a:r>
              <a:rPr lang="fr-FR" altLang="fr-FR">
                <a:latin typeface="Arial" panose="020B0604020202020204" pitchFamily="34" charset="0"/>
              </a:rPr>
              <a:t>Des tests sur un vaccin contre le Sida sont effectués sur des animaux, notamment des macaques, en France, aux États-Unis, en Grande-Bretagne, et en Allemagne.</a:t>
            </a:r>
          </a:p>
          <a:p>
            <a:r>
              <a:rPr lang="fr-FR" altLang="fr-FR" b="1">
                <a:latin typeface="Arial" panose="020B0604020202020204" pitchFamily="34" charset="0"/>
              </a:rPr>
              <a:t>2000</a:t>
            </a:r>
            <a:br>
              <a:rPr lang="fr-FR" altLang="fr-FR">
                <a:latin typeface="Arial" panose="020B0604020202020204" pitchFamily="34" charset="0"/>
              </a:rPr>
            </a:br>
            <a:r>
              <a:rPr lang="fr-FR" altLang="fr-FR" b="1">
                <a:latin typeface="Arial" panose="020B0604020202020204" pitchFamily="34" charset="0"/>
              </a:rPr>
              <a:t>Juillet :</a:t>
            </a:r>
            <a:r>
              <a:rPr lang="fr-FR" altLang="fr-FR">
                <a:latin typeface="Arial" panose="020B0604020202020204" pitchFamily="34" charset="0"/>
              </a:rPr>
              <a:t> Conférence internationale sur le Sida en Afrique du Sud à Durban. Il en ressort que la recherche vaccinale devient une priorité.</a:t>
            </a:r>
            <a:br>
              <a:rPr lang="fr-FR" altLang="fr-FR">
                <a:latin typeface="Arial" panose="020B0604020202020204" pitchFamily="34" charset="0"/>
              </a:rPr>
            </a:br>
            <a:r>
              <a:rPr lang="fr-FR" altLang="fr-FR">
                <a:latin typeface="Arial" panose="020B0604020202020204" pitchFamily="34" charset="0"/>
              </a:rPr>
              <a:t>Développement des phénomènes de relapse et de bareback (surtout chez les homosexuels).</a:t>
            </a:r>
          </a:p>
          <a:p>
            <a:r>
              <a:rPr lang="fr-FR" altLang="fr-FR">
                <a:latin typeface="Arial" panose="020B0604020202020204" pitchFamily="34" charset="0"/>
              </a:rPr>
              <a:t> </a:t>
            </a:r>
            <a:r>
              <a:rPr lang="fr-FR" altLang="fr-FR" b="1">
                <a:latin typeface="Arial" panose="020B0604020202020204" pitchFamily="34" charset="0"/>
              </a:rPr>
              <a:t>Des combinaisons de plus en plus diverses</a:t>
            </a:r>
          </a:p>
          <a:p>
            <a:r>
              <a:rPr lang="fr-FR" altLang="fr-FR">
                <a:latin typeface="Arial" panose="020B0604020202020204" pitchFamily="34" charset="0"/>
              </a:rPr>
              <a:t>Thérapeutique</a:t>
            </a:r>
          </a:p>
          <a:p>
            <a:r>
              <a:rPr lang="fr-FR" altLang="fr-FR">
                <a:latin typeface="Arial" panose="020B0604020202020204" pitchFamily="34" charset="0"/>
              </a:rPr>
              <a:t>publié le 1er mai 2000</a:t>
            </a:r>
          </a:p>
          <a:p>
            <a:r>
              <a:rPr lang="fr-FR" altLang="fr-FR">
                <a:latin typeface="Arial" panose="020B0604020202020204" pitchFamily="34" charset="0"/>
              </a:rPr>
              <a:t>Associations de médicaments utilisées contre le VIH. En 1987, le premier traitement anti-VIH fut la monothérapie à l’AZT . Ont suivi la ddC puis la ddI. Les patients de l’époque ont vraiment été des cobayes, si l’on pense que les doses étaient bien plus fortes qu’aujourd’hui, et généraient de terribles effets secondaires ! Aujourd’hui, on sait que le virus résiste aux analogues nucléosidiques en monothérapie mais aussi aux antiprotéases, et aux non nucléosidiques. Les monothérapies ne sont donc plus considérées comme éthiques, sauf dans le cas de la transmission mère-enfant où certaines ont montré leur intérêt. L’évolution des traitements se dirige maintenant vers des combinaisons médicamenteuses de plus en plus complexes.</a:t>
            </a:r>
            <a:endParaRPr lang="fr-FR" altLang="fr-FR" b="1">
              <a:latin typeface="Arial" panose="020B0604020202020204" pitchFamily="34" charset="0"/>
            </a:endParaRPr>
          </a:p>
          <a:p>
            <a:r>
              <a:rPr lang="fr-FR" altLang="fr-FR" b="1">
                <a:latin typeface="Arial" panose="020B0604020202020204" pitchFamily="34" charset="0"/>
              </a:rPr>
              <a:t>Les bithérapies</a:t>
            </a:r>
            <a:endParaRPr lang="fr-FR" altLang="fr-FR">
              <a:latin typeface="Arial" panose="020B0604020202020204" pitchFamily="34" charset="0"/>
            </a:endParaRPr>
          </a:p>
          <a:p>
            <a:r>
              <a:rPr lang="fr-FR" altLang="fr-FR">
                <a:latin typeface="Arial" panose="020B0604020202020204" pitchFamily="34" charset="0"/>
              </a:rPr>
              <a:t>Elles ont connu leur heure de gloire dans les années qui ont précédé l’arrivée des antiprotéases, avant 1996. Les plus répandues ont tout d’abord été les combinaisons AZT+ddI et AZT+ddC. Deux essais célèbres, l’essai américain ACTG175 et l’essai international Delta, ont montré la supériorité de ces deux associations sur la monothérapie à l’AZT en terme de mortalité, de CD4 et de vitesse d’évolution de la maladie. Puis est arrivée la 3TC (Epivir) et la bithérapie AZT+3TC qui a pendant un temps représenté le traitement standard. Avec la d4T (Zerit), les bithérapies d4T+3TC et d4T+ddI sont venues compléter l’arsenal. Les essais français Altis et Albi font partie de ceux qui ont montré l’intérêt de ces deux dernières combinaisons. Plus intéressantes que les monothérapies, les bithérapies ne permettaient pourtant que de reculer pour mieux sauter, le virus finissant par s’y accoutumer. Les bithérapies combinant une antiprotéase et un non-nucléosidique, par exemple indinavir+efavirenz ou nelfinavir+efavirenz, sont beaucoup plus puissantes mais pas utilisées en tant que telles. On peut les rencontrer dans des quadrithérapies. On sait aujourd’hui que les bithérapies conduisent à l’échappement thérapeutique par sélection de la résistance. Toutefois, il existe toujours un faible pourcentage de personnes sous bithérapie d’analogues nucléosidiques dont le taux de CD4 reste raisonnable avec une charge virale indétectable ou, plus généralement, stabilisée à moins de 5000 copies. Leur médecin se satisfait de ces résultats et ne change rien. Dans la grande majorité des cas, ces patients sont sous bithérapie depuis plusieurs années alors même qu’il s’agit de leur premier traitement.</a:t>
            </a:r>
            <a:endParaRPr lang="fr-FR" altLang="fr-FR" b="1">
              <a:latin typeface="Arial" panose="020B0604020202020204" pitchFamily="34" charset="0"/>
            </a:endParaRPr>
          </a:p>
          <a:p>
            <a:r>
              <a:rPr lang="fr-FR" altLang="fr-FR" b="1">
                <a:latin typeface="Arial" panose="020B0604020202020204" pitchFamily="34" charset="0"/>
              </a:rPr>
              <a:t>Combinaisons non recommandées.</a:t>
            </a:r>
            <a:r>
              <a:rPr lang="fr-FR" altLang="fr-FR">
                <a:latin typeface="Arial" panose="020B0604020202020204" pitchFamily="34" charset="0"/>
              </a:rPr>
              <a:t>L’association ddI + 3TC est rarement utilisée car elle n’agirait que sur un seul type de cellules infectées. Sont clairement déconseillées, y compris dans le cadre d’une multithérapie : AZT + d4T, ddC + 3TC et d4T + ddC. AZT et d4T ainsi que ddC et 3TC sont des combinaisons non synergiques et compétitives entre elles, alors qu’AZT + d4T semble même faire baisser les CD4. La bithérapie d4T + ddC est synergique mais l’essai Mikado (d4T + ddC + saquinavir) a montré que ces deux molécules potentialisent leur toxicité neurologique...</a:t>
            </a:r>
            <a:endParaRPr lang="fr-FR" altLang="fr-FR" b="1">
              <a:latin typeface="Arial" panose="020B0604020202020204" pitchFamily="34" charset="0"/>
            </a:endParaRPr>
          </a:p>
          <a:p>
            <a:r>
              <a:rPr lang="fr-FR" altLang="fr-FR" b="1">
                <a:latin typeface="Arial" panose="020B0604020202020204" pitchFamily="34" charset="0"/>
              </a:rPr>
              <a:t>Situation actuelle.</a:t>
            </a:r>
            <a:r>
              <a:rPr lang="fr-FR" altLang="fr-FR">
                <a:latin typeface="Arial" panose="020B0604020202020204" pitchFamily="34" charset="0"/>
              </a:rPr>
              <a:t>Les quelques patients actuellement sous bithérapie d’analogues nucléosidiques ont presque toujours un bilan immuno-virologique stabilisé, avec une charge virale faible, et sont traités depuis plusieurs années avec cette association. Il est aujourd’hui très rare que des personnes soient mises sous bithérapie, les deux derniers rapports du groupe d’experts ne recommandant plus cette option pour initier le traitement antirétroviral.</a:t>
            </a:r>
            <a:endParaRPr lang="fr-FR" altLang="fr-FR" b="1">
              <a:latin typeface="Arial" panose="020B0604020202020204" pitchFamily="34" charset="0"/>
            </a:endParaRPr>
          </a:p>
          <a:p>
            <a:r>
              <a:rPr lang="fr-FR" altLang="fr-FR" b="1">
                <a:latin typeface="Arial" panose="020B0604020202020204" pitchFamily="34" charset="0"/>
              </a:rPr>
              <a:t>Les trithérapies</a:t>
            </a:r>
          </a:p>
          <a:p>
            <a:r>
              <a:rPr lang="fr-FR" altLang="fr-FR" b="1">
                <a:latin typeface="Arial" panose="020B0604020202020204" pitchFamily="34" charset="0"/>
              </a:rPr>
              <a:t>Historique</a:t>
            </a:r>
            <a:r>
              <a:rPr lang="fr-FR" altLang="fr-FR">
                <a:latin typeface="Arial" panose="020B0604020202020204" pitchFamily="34" charset="0"/>
              </a:rPr>
              <a:t>L’arrivée des antiprotéases, au printemps 1996, a permis de combiner deux analogues nucléosidiques de la famille de l’AZT plus une antiprotéase : c’est "la trithérapie” au sens historique du terme. Ses résultats ont fait de la Conférence Internationale de Vancouver de juillet 1996 la conférence de l’espoir. Les données n’ont fait que se confirmer depuis. Dans les pays industrialisés qui ont accès à ces médicaments, la mortalité a chuté de façon spectaculaire. Pourtant, les difficultés n’ont pas manqué de surgir : </a:t>
            </a:r>
            <a:br>
              <a:rPr lang="fr-FR" altLang="fr-FR">
                <a:latin typeface="Arial" panose="020B0604020202020204" pitchFamily="34" charset="0"/>
              </a:rPr>
            </a:br>
            <a:r>
              <a:rPr lang="fr-FR" altLang="fr-FR">
                <a:latin typeface="Arial" panose="020B0604020202020204" pitchFamily="34" charset="0"/>
              </a:rPr>
              <a:t>  souvent trois prises par jour ou même cinq, </a:t>
            </a:r>
            <a:br>
              <a:rPr lang="fr-FR" altLang="fr-FR">
                <a:latin typeface="Arial" panose="020B0604020202020204" pitchFamily="34" charset="0"/>
              </a:rPr>
            </a:br>
            <a:r>
              <a:rPr lang="fr-FR" altLang="fr-FR">
                <a:latin typeface="Arial" panose="020B0604020202020204" pitchFamily="34" charset="0"/>
              </a:rPr>
              <a:t>  obligation d’être à jeun à chaque prise pour certains médicaments ou le contraire, </a:t>
            </a:r>
            <a:br>
              <a:rPr lang="fr-FR" altLang="fr-FR">
                <a:latin typeface="Arial" panose="020B0604020202020204" pitchFamily="34" charset="0"/>
              </a:rPr>
            </a:br>
            <a:r>
              <a:rPr lang="fr-FR" altLang="fr-FR">
                <a:latin typeface="Arial" panose="020B0604020202020204" pitchFamily="34" charset="0"/>
              </a:rPr>
              <a:t>  rythme des prises imposant des horaires rigoureux, </a:t>
            </a:r>
            <a:br>
              <a:rPr lang="fr-FR" altLang="fr-FR">
                <a:latin typeface="Arial" panose="020B0604020202020204" pitchFamily="34" charset="0"/>
              </a:rPr>
            </a:br>
            <a:r>
              <a:rPr lang="fr-FR" altLang="fr-FR">
                <a:latin typeface="Arial" panose="020B0604020202020204" pitchFamily="34" charset="0"/>
              </a:rPr>
              <a:t>  nombre de gélules et de comprimés souvent impressionnant, </a:t>
            </a:r>
            <a:br>
              <a:rPr lang="fr-FR" altLang="fr-FR">
                <a:latin typeface="Arial" panose="020B0604020202020204" pitchFamily="34" charset="0"/>
              </a:rPr>
            </a:br>
            <a:r>
              <a:rPr lang="fr-FR" altLang="fr-FR">
                <a:latin typeface="Arial" panose="020B0604020202020204" pitchFamily="34" charset="0"/>
              </a:rPr>
              <a:t>  nombreux effets secondaires comme des nausées, des diarrhées rebelles, des problèmes rénaux, des problèmes dermatologiques, </a:t>
            </a:r>
            <a:br>
              <a:rPr lang="fr-FR" altLang="fr-FR">
                <a:latin typeface="Arial" panose="020B0604020202020204" pitchFamily="34" charset="0"/>
              </a:rPr>
            </a:br>
            <a:r>
              <a:rPr lang="fr-FR" altLang="fr-FR">
                <a:latin typeface="Arial" panose="020B0604020202020204" pitchFamily="34" charset="0"/>
              </a:rPr>
              <a:t>  apparition progressive chez des personnes, pourtant bien contrôlées sur le plan immunologique et virologique, de troubles métaboliques et morphologiques. Des essais ont donc été menés avec de nouvelles trithérapies. Les résultats de la combinaison AZT + 3TC + éfavirenz (Sustiva) à 6 mois de traitement de l’essai DMP006, présentés à la conférence de Genève en juillet 1998, firent grand bruit parce qu’ils étaient aussi bons que ceux obtenus avec AZT + 3TC + indinavir (Crixivan) : la trithérapie avec antiprotéase de référence. Des résultats comparables ont été obtenus avec la névirapine (Viramune), dans l’essai Atlantic par exemple. Les non nucléosidiques sont plus faciles à gérer que les antiprotéases, avec peu de gélules ou comprimés à prendre une à deux fois par jour, sans qu’il soit nécessaire d’être à jeun ou de manger. Autre intérêt, ils induisent très peu d’effets secondaires gastro-intestinaux. Mais cette famille traîne ses propres casseroles : effets secondaires dermatologiques particulièrement avec la névirapine, effet neuropsychiques de début de traitement de l’efavirenz, toxicité hépatique de la névirapine chez certains. Ensuite, le virus résiste beaucoup plus facilement aux non nucléosidiques qu’aux antiprotéases, avec une résistance croisée [</a:t>
            </a:r>
            <a:r>
              <a:rPr lang="fr-FR" altLang="fr-FR">
                <a:latin typeface="Arial" panose="020B0604020202020204" pitchFamily="34" charset="0"/>
                <a:hlinkClick r:id="" action="ppaction://noaction"/>
              </a:rPr>
              <a:t>1</a:t>
            </a:r>
            <a:r>
              <a:rPr lang="fr-FR" altLang="fr-FR">
                <a:latin typeface="Arial" panose="020B0604020202020204" pitchFamily="34" charset="0"/>
              </a:rPr>
              <a:t>] qui le rend en général insensible aux trois molécules actuellement disponibles dans cette famille.</a:t>
            </a:r>
          </a:p>
          <a:p>
            <a:r>
              <a:rPr lang="fr-FR" altLang="fr-FR" b="1">
                <a:latin typeface="Arial" panose="020B0604020202020204" pitchFamily="34" charset="0"/>
              </a:rPr>
              <a:t>Dernières données.</a:t>
            </a:r>
            <a:r>
              <a:rPr lang="fr-FR" altLang="fr-FR">
                <a:latin typeface="Arial" panose="020B0604020202020204" pitchFamily="34" charset="0"/>
              </a:rPr>
              <a:t> Un essai récent montre qu’un traitement de première intention par la trithérapie avec antiprotéase de référence AZT+3TC+ indinavir n’est pas significativement meilleur que la trithérapie d’analogues nucléosidiques AZT+3TC+ abacavir (Ziagen) chez les patients dont la charge virale était inférieure à 100 000 copies en commençant le traitement. La trithérapie d4T + ddI + 3TC est en cours d’évaluation dans l’essai Atlantic.</a:t>
            </a:r>
          </a:p>
          <a:p>
            <a:r>
              <a:rPr lang="fr-FR" altLang="fr-FR" b="1">
                <a:latin typeface="Arial" panose="020B0604020202020204" pitchFamily="34" charset="0"/>
              </a:rPr>
              <a:t>En résumé.</a:t>
            </a:r>
            <a:r>
              <a:rPr lang="fr-FR" altLang="fr-FR">
                <a:latin typeface="Arial" panose="020B0604020202020204" pitchFamily="34" charset="0"/>
              </a:rPr>
              <a:t>Les trithérapies combinant deux analogues nucléosidiques et une antiprotéase se sont imposées à partir de 1997 comme le traitement standard recommandé par les experts. Leurs contraintes et leurs effets secondaires ont fait rechercher des équivalents plus faciles à gérer. Ainsi ont été validées les trithérapies combinant deux analogues nucléosidiques plus un non nucléosidique. En 1999, des données expérimentales ont été obtenues en faveur de la trithérapie d’analogues nucléosidiques AZT + 3TC + abacavir. La tendance actuelle est à retarder la prise d’antiprotéases, au profit de combinaisons plus conviviales qui généreraient moins d’effets indésirables.</a:t>
            </a:r>
          </a:p>
          <a:p>
            <a:r>
              <a:rPr lang="fr-FR" altLang="fr-FR" b="1">
                <a:latin typeface="Arial" panose="020B0604020202020204" pitchFamily="34" charset="0"/>
              </a:rPr>
              <a:t>Les paires d’antiprotéases</a:t>
            </a:r>
            <a:endParaRPr lang="fr-FR" altLang="fr-FR">
              <a:latin typeface="Arial" panose="020B0604020202020204" pitchFamily="34" charset="0"/>
            </a:endParaRPr>
          </a:p>
          <a:p>
            <a:r>
              <a:rPr lang="fr-FR" altLang="fr-FR">
                <a:latin typeface="Arial" panose="020B0604020202020204" pitchFamily="34" charset="0"/>
              </a:rPr>
              <a:t>Quadrithérapies et combinaisons complexes reposent sur le principe de la potentialisation d’une molécule par une autre. En obtenant une plus forte concentration d’un médicament sous l’effet d’un autre, on augmente son efficacité et l’on peut éventuellement réduire le nombre de ses prises et le nombre de gélules. Cela s’applique aux antiprotéases et aux non nucléosidiques. Les antiprotéases sont métabolisées par le système enzymatique des cytochromes P450, particulièrement par le CYP3A4, dont les hépatocytes du foie sont très riches. Le ritonavir (Norvir) est le plus puissant inhibiteur connu des cytochromes P450. Toutes les antiprotéases sont métabolisées par le P450 dans le foie. En ralentissant l’activité du P450 on diminue leur dégradation et par conséquent, on augmente leur concentration dans le sang. Ce résultat s’obtient en combinant le ritonavir, qui inhibe le P450, avec une autre antiprotéase. En fait, le ritonavir est un formidable “booster”. Le nelfinavir est aussi un inhibiteur puissant du cytochrome P450, à un degré moindre que le ritonavir. On peut l’employer pour booster une autre antiprotéase, mais en pratique, on ne l’utilise que dans le cadre de l’association au saquinavir.</a:t>
            </a:r>
          </a:p>
          <a:p>
            <a:r>
              <a:rPr lang="fr-FR" altLang="fr-FR" b="1">
                <a:latin typeface="Arial" panose="020B0604020202020204" pitchFamily="34" charset="0"/>
              </a:rPr>
              <a:t>Ritonavir-saquinavir (Norvir-Invirase).</a:t>
            </a:r>
            <a:r>
              <a:rPr lang="fr-FR" altLang="fr-FR">
                <a:latin typeface="Arial" panose="020B0604020202020204" pitchFamily="34" charset="0"/>
              </a:rPr>
              <a:t> La combinaison de deux analogues nucléosidiques plus deux antiprotéases, le ritonavir et le saquinavir, est la quadrithérapie la plus couramment prescrite. Souvent proposée en relais d’un échec à une première antiprotéase, elle se prend deux fois par jour sans contraintes alimentaires.</a:t>
            </a:r>
          </a:p>
          <a:p>
            <a:r>
              <a:rPr lang="fr-FR" altLang="fr-FR" b="1">
                <a:latin typeface="Arial" panose="020B0604020202020204" pitchFamily="34" charset="0"/>
              </a:rPr>
              <a:t>Ritonavir-indinavir (Norvir-Crixivan)</a:t>
            </a:r>
            <a:r>
              <a:rPr lang="fr-FR" altLang="fr-FR">
                <a:latin typeface="Arial" panose="020B0604020202020204" pitchFamily="34" charset="0"/>
              </a:rPr>
              <a:t>L’indinavir est très contraignant dans sa prescription standard : trois fois par jour toutes les huit heures précisément et strictement à jeun (une demi-heure avant de manger ou deux heures après). La potentialisation de l’indinavir par le ritonavir présente l’avantage de réduire le nombre de prises d’indinavir de trois à deux, et de permettre une prise en mangeant. Cette combinaison est de plus en plus utilisée, l’efficacité est bonne mais il y a des problèmes d’effets secondaires.</a:t>
            </a:r>
          </a:p>
          <a:p>
            <a:r>
              <a:rPr lang="fr-FR" altLang="fr-FR" b="1">
                <a:latin typeface="Arial" panose="020B0604020202020204" pitchFamily="34" charset="0"/>
              </a:rPr>
              <a:t>Ritonavir-amprenavir (Norvir-Agenerase).</a:t>
            </a:r>
            <a:r>
              <a:rPr lang="fr-FR" altLang="fr-FR">
                <a:latin typeface="Arial" panose="020B0604020202020204" pitchFamily="34" charset="0"/>
              </a:rPr>
              <a:t>La paire ritonavir-amprenavir est plus facile à utiliser que l’amprenavir seul, qui nécessite un grand nombre de gélules. Le laboratoire GlaxoWellcome va officialiser l’emploi de l’amprenavir avec le ritonavir selon la posologie : ritonavir 100 mg + amprenavir 600 mg, deux fois par jour et sans contraintes alimentaires. L’amprenavir peut avoir une activité sur des virus résistants aux autres antiprotéases et il est alors intéressant de le potentialiser.</a:t>
            </a:r>
          </a:p>
          <a:p>
            <a:r>
              <a:rPr lang="fr-FR" altLang="fr-FR" b="1">
                <a:latin typeface="Arial" panose="020B0604020202020204" pitchFamily="34" charset="0"/>
              </a:rPr>
              <a:t>Ritonavir-nelfinavir (Norvir-Viracept).</a:t>
            </a:r>
            <a:r>
              <a:rPr lang="fr-FR" altLang="fr-FR">
                <a:latin typeface="Arial" panose="020B0604020202020204" pitchFamily="34" charset="0"/>
              </a:rPr>
              <a:t>Parfois employée dans des combinaisons multiples chez des personnes en échappement. Sur le plan théorique, il n’y pas de raisons pour privilégier ritonavir - indinavir par rapport à ritonavir - nelfinavir. Ritonavir - indinavir étant à la mode mais pas ritonavir - nelfinavir, on manque de données sur cette dernière combinaison.</a:t>
            </a:r>
          </a:p>
          <a:p>
            <a:r>
              <a:rPr lang="fr-FR" altLang="fr-FR" b="1">
                <a:latin typeface="Arial" panose="020B0604020202020204" pitchFamily="34" charset="0"/>
              </a:rPr>
              <a:t>Ritonavir-lopinavir (ABT378/ r).</a:t>
            </a:r>
            <a:r>
              <a:rPr lang="fr-FR" altLang="fr-FR">
                <a:latin typeface="Arial" panose="020B0604020202020204" pitchFamily="34" charset="0"/>
              </a:rPr>
              <a:t>Combinaison dans une même gélule de deux antiprotéases, ritonavir et lopinavir, ce dernier étant nouveau. Le ritonavir présent dans la gélule permet d’obtenir des doses plasmatiques importantes de lopinavir. Cette molécule a un intérêt sur les virus multirésistants aux antiprotéases.</a:t>
            </a:r>
          </a:p>
          <a:p>
            <a:r>
              <a:rPr lang="fr-FR" altLang="fr-FR" b="1">
                <a:latin typeface="Arial" panose="020B0604020202020204" pitchFamily="34" charset="0"/>
              </a:rPr>
              <a:t>Délavirdine et antiprotéases</a:t>
            </a:r>
            <a:endParaRPr lang="fr-FR" altLang="fr-FR">
              <a:latin typeface="Arial" panose="020B0604020202020204" pitchFamily="34" charset="0"/>
            </a:endParaRPr>
          </a:p>
          <a:p>
            <a:r>
              <a:rPr lang="fr-FR" altLang="fr-FR">
                <a:latin typeface="Arial" panose="020B0604020202020204" pitchFamily="34" charset="0"/>
              </a:rPr>
              <a:t>La délavirdine (Rescriptor), non nucléosidique peu employé, est aussi un inhibiteur du cytochrome P450, quoique moins puissant que le ritonavir, et elle booste la concentration de toutes les antiprotéases. Elle est parfois utilisée pour booster le saquinavir (Invirase) ou l’indinavir (Crixivan). Certains médecins l’utilisent chez des patients qui n’ont jamais reçu de non nucléosidique, leur virus est donc théoriquement sensible à la délavirdine, en ajoutant une antiprotéase dont la concentration est optimisée. On a donc ainsi une molécule neuve et une antiprotéase boostée, ce qui a donné quelques résultats dans les thérapies de sauvetage.</a:t>
            </a:r>
          </a:p>
          <a:p>
            <a:r>
              <a:rPr lang="fr-FR" altLang="fr-FR" b="1">
                <a:latin typeface="Arial" panose="020B0604020202020204" pitchFamily="34" charset="0"/>
              </a:rPr>
              <a:t>En résumé.</a:t>
            </a:r>
            <a:r>
              <a:rPr lang="fr-FR" altLang="fr-FR">
                <a:latin typeface="Arial" panose="020B0604020202020204" pitchFamily="34" charset="0"/>
              </a:rPr>
              <a:t>Les combinaisons de deux antiprotéases ou, beaucoup plus rarement de la délavirdine avec une antiprotéase, reposent sur le même principe : optimiser les concentrations plasmatiques d’une antiprotéase en ralentissant sa dégradation par le cytochrome P450 grâce à un inhibiteur de ce cytochrome. Ces combinaisons sont utilisées en quadrithérapies ou dans des associations complexes allant de cinq à neuf molécules, dans le cadre de thérapies de sauvetage.</a:t>
            </a:r>
          </a:p>
          <a:p>
            <a:r>
              <a:rPr lang="fr-FR" altLang="fr-FR" b="1">
                <a:latin typeface="Arial" panose="020B0604020202020204" pitchFamily="34" charset="0"/>
              </a:rPr>
              <a:t>Médicaments complémentaires des antirétroviraux</a:t>
            </a:r>
            <a:endParaRPr lang="fr-FR" altLang="fr-FR">
              <a:latin typeface="Arial" panose="020B0604020202020204" pitchFamily="34" charset="0"/>
            </a:endParaRPr>
          </a:p>
          <a:p>
            <a:r>
              <a:rPr lang="fr-FR" altLang="fr-FR">
                <a:latin typeface="Arial" panose="020B0604020202020204" pitchFamily="34" charset="0"/>
              </a:rPr>
              <a:t>Hydroxyurée ou hU (Hydréa). Antileucémique qui potentialise l’action de la ddI, de la d4T et probablement aussi de l’AZT, du 3TC, de la ddC et de l’abacavir. Elle a une toxicité sanguine et on ne l’emploie guère avec l’AZT qui a la même toxicité. Elle augmenterait la toxicité neurologique de la d4T et la toxicité pancréatique de la ddI. En 1999, on a déploré deux décès par pancréatite dans un essai américain qui combinait d4T + ddI + hydroxyurée sans que la responsabilité de l’hU soit clairement établie. Elle est surtout utilisée dans les combinaisons de “sauvetage” incluant cinq à neuf médicaments et proposées aux personnes en échappement thérapeutique, traitées de longue date et porteuses d’un virus très résistant. De rares protocoles thérapeutiques font appel à cette molécule. Le recours à l’hU nécessite un suivi étroit, non seulement de la formule sanguine, mais aussi du bilan pancréatique.</a:t>
            </a:r>
          </a:p>
          <a:p>
            <a:r>
              <a:rPr lang="fr-FR" altLang="fr-FR" b="1">
                <a:latin typeface="Arial" panose="020B0604020202020204" pitchFamily="34" charset="0"/>
              </a:rPr>
              <a:t>Interleukine 2 ou IL2 (Macrolin).</a:t>
            </a:r>
            <a:r>
              <a:rPr lang="fr-FR" altLang="fr-FR">
                <a:latin typeface="Arial" panose="020B0604020202020204" pitchFamily="34" charset="0"/>
              </a:rPr>
              <a:t>Hormone immunitaire induisant la prolifération des lymphocytes CD4. Elle est administrée par injections sous cutanées en cures de cinq jours toutes les huit semaines. L’IL2 suscite souvent des effets secondaires de type pseudo grippal pendant les cures. On l’utilise essentiellement dans des protocoles thérapeutiques mais elle est disponible en ATU de cohorte, sous le nom de Macrolin, pour les personnes ayant une charge virale faible ou indétectable, stabilisées sous traitement, mais dont les CD4 ne passent pas la barre des 200 par mm3.</a:t>
            </a:r>
          </a:p>
        </p:txBody>
      </p:sp>
    </p:spTree>
    <p:extLst>
      <p:ext uri="{BB962C8B-B14F-4D97-AF65-F5344CB8AC3E}">
        <p14:creationId xmlns:p14="http://schemas.microsoft.com/office/powerpoint/2010/main" val="27347575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E2142330-1052-4323-B2B4-1D5001A5AE2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F7D23B2-3B4B-40E2-A5BE-9684F01C4C8F}" type="slidenum">
              <a:rPr lang="fr-FR" altLang="fr-FR" smtClean="0"/>
              <a:pPr>
                <a:spcBef>
                  <a:spcPct val="0"/>
                </a:spcBef>
              </a:pPr>
              <a:t>23</a:t>
            </a:fld>
            <a:endParaRPr lang="fr-FR" altLang="fr-FR"/>
          </a:p>
        </p:txBody>
      </p:sp>
      <p:sp>
        <p:nvSpPr>
          <p:cNvPr id="28675" name="Rectangle 2">
            <a:extLst>
              <a:ext uri="{FF2B5EF4-FFF2-40B4-BE49-F238E27FC236}">
                <a16:creationId xmlns:a16="http://schemas.microsoft.com/office/drawing/2014/main" id="{E0DFC934-723D-41AC-BA9D-8393D63EE03B}"/>
              </a:ext>
            </a:extLst>
          </p:cNvPr>
          <p:cNvSpPr>
            <a:spLocks noGrp="1" noRot="1" noChangeAspect="1" noChangeArrowheads="1" noTextEdit="1"/>
          </p:cNvSpPr>
          <p:nvPr>
            <p:ph type="sldImg"/>
          </p:nvPr>
        </p:nvSpPr>
        <p:spPr>
          <a:ln/>
        </p:spPr>
      </p:sp>
      <p:sp>
        <p:nvSpPr>
          <p:cNvPr id="28676" name="Rectangle 3">
            <a:extLst>
              <a:ext uri="{FF2B5EF4-FFF2-40B4-BE49-F238E27FC236}">
                <a16:creationId xmlns:a16="http://schemas.microsoft.com/office/drawing/2014/main" id="{1FDE4267-938B-4BAB-9055-B7F243A2E8B7}"/>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a:latin typeface="Arial" panose="020B0604020202020204" pitchFamily="34" charset="0"/>
            </a:endParaRPr>
          </a:p>
        </p:txBody>
      </p:sp>
    </p:spTree>
    <p:extLst>
      <p:ext uri="{BB962C8B-B14F-4D97-AF65-F5344CB8AC3E}">
        <p14:creationId xmlns:p14="http://schemas.microsoft.com/office/powerpoint/2010/main" val="29565441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99DEAFE3-BFA0-4FC2-AE2F-21B2F8C01E9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48E039C-8DAA-4EDA-8AA6-42A8AF0AD672}" type="slidenum">
              <a:rPr lang="fr-FR" altLang="fr-FR" smtClean="0"/>
              <a:pPr>
                <a:spcBef>
                  <a:spcPct val="0"/>
                </a:spcBef>
              </a:pPr>
              <a:t>24</a:t>
            </a:fld>
            <a:endParaRPr lang="fr-FR" altLang="fr-FR"/>
          </a:p>
        </p:txBody>
      </p:sp>
      <p:sp>
        <p:nvSpPr>
          <p:cNvPr id="15363" name="Rectangle 2">
            <a:extLst>
              <a:ext uri="{FF2B5EF4-FFF2-40B4-BE49-F238E27FC236}">
                <a16:creationId xmlns:a16="http://schemas.microsoft.com/office/drawing/2014/main" id="{AA256A4F-7C00-487D-BAE7-A14015AD7EE8}"/>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7C1DFEF2-90E3-49FC-8F02-D6E9FDF8F61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fr-FR" altLang="fr-FR">
                <a:latin typeface="Arial" panose="020B0604020202020204" pitchFamily="34" charset="0"/>
              </a:rPr>
              <a:t>En juillet et août 1981, d’autres malades sont signalés: des jeunes hommes homosexuels présentant une pneumocystose grave, souvent atteints de candidoses, d’infections à cytomégalovirus, et parfois inhalant du nitrite d'amyle ou de butyle («</a:t>
            </a:r>
            <a:r>
              <a:rPr lang="fr-FR" altLang="fr-FR" i="1">
                <a:latin typeface="Arial" panose="020B0604020202020204" pitchFamily="34" charset="0"/>
              </a:rPr>
              <a:t>poppers</a:t>
            </a:r>
            <a:r>
              <a:rPr lang="fr-FR" altLang="fr-FR">
                <a:latin typeface="Arial" panose="020B0604020202020204" pitchFamily="34" charset="0"/>
              </a:rPr>
              <a:t>»). </a:t>
            </a:r>
          </a:p>
          <a:p>
            <a:pPr eaLnBrk="1" hangingPunct="1"/>
            <a:endParaRPr lang="fr-FR" altLang="fr-FR">
              <a:latin typeface="Arial" panose="020B0604020202020204" pitchFamily="34" charset="0"/>
            </a:endParaRPr>
          </a:p>
        </p:txBody>
      </p:sp>
    </p:spTree>
    <p:extLst>
      <p:ext uri="{BB962C8B-B14F-4D97-AF65-F5344CB8AC3E}">
        <p14:creationId xmlns:p14="http://schemas.microsoft.com/office/powerpoint/2010/main" val="11004325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8D85F763-C985-4099-A7DD-3BE4280160A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B422FCC-33C2-4B85-B961-2852407EB57E}" type="slidenum">
              <a:rPr lang="fr-FR" altLang="fr-FR" smtClean="0"/>
              <a:pPr>
                <a:spcBef>
                  <a:spcPct val="0"/>
                </a:spcBef>
              </a:pPr>
              <a:t>26</a:t>
            </a:fld>
            <a:endParaRPr lang="fr-FR" altLang="fr-FR"/>
          </a:p>
        </p:txBody>
      </p:sp>
      <p:sp>
        <p:nvSpPr>
          <p:cNvPr id="100355" name="Rectangle 2">
            <a:extLst>
              <a:ext uri="{FF2B5EF4-FFF2-40B4-BE49-F238E27FC236}">
                <a16:creationId xmlns:a16="http://schemas.microsoft.com/office/drawing/2014/main" id="{5D2535BD-9E6D-48EE-BFB8-2DD52A078645}"/>
              </a:ext>
            </a:extLst>
          </p:cNvPr>
          <p:cNvSpPr>
            <a:spLocks noGrp="1" noRot="1" noChangeAspect="1" noChangeArrowheads="1" noTextEdit="1"/>
          </p:cNvSpPr>
          <p:nvPr>
            <p:ph type="sldImg"/>
          </p:nvPr>
        </p:nvSpPr>
        <p:spPr>
          <a:ln/>
        </p:spPr>
      </p:sp>
      <p:sp>
        <p:nvSpPr>
          <p:cNvPr id="100356" name="Rectangle 3">
            <a:extLst>
              <a:ext uri="{FF2B5EF4-FFF2-40B4-BE49-F238E27FC236}">
                <a16:creationId xmlns:a16="http://schemas.microsoft.com/office/drawing/2014/main" id="{0F80875E-AAFA-480C-92B4-30B8D18E38B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fr-FR" dirty="0">
                <a:latin typeface="Arial" panose="020B0604020202020204" pitchFamily="34" charset="0"/>
              </a:rPr>
              <a:t>Our estimated location of pandemic origin explains the observation that Kinshasa exhibits more contemporary HIV-1 genetic diversity than anywhere else (</a:t>
            </a:r>
            <a:r>
              <a:rPr lang="en-US" altLang="fr-FR" i="1" dirty="0">
                <a:latin typeface="Arial" panose="020B0604020202020204" pitchFamily="34" charset="0"/>
                <a:hlinkClick r:id="rId3"/>
              </a:rPr>
              <a:t>12</a:t>
            </a:r>
            <a:r>
              <a:rPr lang="en-US" altLang="fr-FR" dirty="0">
                <a:latin typeface="Arial" panose="020B0604020202020204" pitchFamily="34" charset="0"/>
              </a:rPr>
              <a:t>, </a:t>
            </a:r>
            <a:r>
              <a:rPr lang="en-US" altLang="fr-FR" i="1" dirty="0">
                <a:latin typeface="Arial" panose="020B0604020202020204" pitchFamily="34" charset="0"/>
                <a:hlinkClick r:id="rId4"/>
              </a:rPr>
              <a:t>13</a:t>
            </a:r>
            <a:r>
              <a:rPr lang="en-US" altLang="fr-FR" dirty="0">
                <a:latin typeface="Arial" panose="020B0604020202020204" pitchFamily="34" charset="0"/>
              </a:rPr>
              <a:t>). It clarifies why the oldest known HIV-1 sequences were sourced from this city (</a:t>
            </a:r>
            <a:r>
              <a:rPr lang="en-US" altLang="fr-FR" i="1" dirty="0">
                <a:latin typeface="Arial" panose="020B0604020202020204" pitchFamily="34" charset="0"/>
                <a:hlinkClick r:id="rId5"/>
              </a:rPr>
              <a:t>16</a:t>
            </a:r>
            <a:r>
              <a:rPr lang="en-US" altLang="fr-FR" dirty="0">
                <a:latin typeface="Arial" panose="020B0604020202020204" pitchFamily="34" charset="0"/>
              </a:rPr>
              <a:t>, </a:t>
            </a:r>
            <a:r>
              <a:rPr lang="en-US" altLang="fr-FR" i="1" dirty="0">
                <a:latin typeface="Arial" panose="020B0604020202020204" pitchFamily="34" charset="0"/>
                <a:hlinkClick r:id="rId6"/>
              </a:rPr>
              <a:t>17</a:t>
            </a:r>
            <a:r>
              <a:rPr lang="en-US" altLang="fr-FR" dirty="0">
                <a:latin typeface="Arial" panose="020B0604020202020204" pitchFamily="34" charset="0"/>
              </a:rPr>
              <a:t>) and why several early cases indicative of AIDS are linked to Kinshasa (</a:t>
            </a:r>
            <a:r>
              <a:rPr lang="en-US" altLang="fr-FR" i="1" dirty="0">
                <a:latin typeface="Arial" panose="020B0604020202020204" pitchFamily="34" charset="0"/>
                <a:hlinkClick r:id="rId7"/>
              </a:rPr>
              <a:t>35</a:t>
            </a:r>
            <a:r>
              <a:rPr lang="en-US" altLang="fr-FR" dirty="0">
                <a:latin typeface="Arial" panose="020B0604020202020204" pitchFamily="34" charset="0"/>
              </a:rPr>
              <a:t>). The cross-species transmission of SIV to humans predates the group M common ancestor (</a:t>
            </a:r>
            <a:r>
              <a:rPr lang="en-US" altLang="fr-FR" i="1" dirty="0">
                <a:latin typeface="Arial" panose="020B0604020202020204" pitchFamily="34" charset="0"/>
                <a:hlinkClick r:id="rId8"/>
              </a:rPr>
              <a:t>36</a:t>
            </a:r>
            <a:r>
              <a:rPr lang="en-US" altLang="fr-FR" dirty="0">
                <a:latin typeface="Arial" panose="020B0604020202020204" pitchFamily="34" charset="0"/>
              </a:rPr>
              <a:t>) and probably occurred in southeast Cameroon, where the chimpanzees with </a:t>
            </a:r>
            <a:r>
              <a:rPr lang="en-US" altLang="fr-FR" dirty="0" err="1">
                <a:latin typeface="Arial" panose="020B0604020202020204" pitchFamily="34" charset="0"/>
              </a:rPr>
              <a:t>SIVcpz</a:t>
            </a:r>
            <a:r>
              <a:rPr lang="en-US" altLang="fr-FR" dirty="0">
                <a:latin typeface="Arial" panose="020B0604020202020204" pitchFamily="34" charset="0"/>
              </a:rPr>
              <a:t> strains most similar to group M have been identified (</a:t>
            </a:r>
            <a:r>
              <a:rPr lang="en-US" altLang="fr-FR" i="1" dirty="0">
                <a:latin typeface="Arial" panose="020B0604020202020204" pitchFamily="34" charset="0"/>
                <a:hlinkClick r:id="rId9"/>
              </a:rPr>
              <a:t>7</a:t>
            </a:r>
            <a:r>
              <a:rPr lang="en-US" altLang="fr-FR" dirty="0">
                <a:latin typeface="Arial" panose="020B0604020202020204" pitchFamily="34" charset="0"/>
              </a:rPr>
              <a:t>, </a:t>
            </a:r>
            <a:r>
              <a:rPr lang="en-US" altLang="fr-FR" i="1" dirty="0">
                <a:latin typeface="Arial" panose="020B0604020202020204" pitchFamily="34" charset="0"/>
                <a:hlinkClick r:id="rId10"/>
              </a:rPr>
              <a:t>8</a:t>
            </a:r>
            <a:r>
              <a:rPr lang="en-US" altLang="fr-FR" dirty="0">
                <a:latin typeface="Arial" panose="020B0604020202020204" pitchFamily="34" charset="0"/>
              </a:rPr>
              <a:t>). After localized transmission, presumably resulting from the hunting of primates, the virus probably traveled via ferry along the Sangha River system to Kinshasa (</a:t>
            </a:r>
            <a:r>
              <a:rPr lang="en-US" altLang="fr-FR" i="1" dirty="0">
                <a:latin typeface="Arial" panose="020B0604020202020204" pitchFamily="34" charset="0"/>
                <a:hlinkClick r:id="rId11"/>
              </a:rPr>
              <a:t>37</a:t>
            </a:r>
            <a:r>
              <a:rPr lang="en-US" altLang="fr-FR" dirty="0">
                <a:latin typeface="Arial" panose="020B0604020202020204" pitchFamily="34" charset="0"/>
              </a:rPr>
              <a:t>). During the period of German colonization of Cameroon (1884–1916), fluvial connections between southern Cameroon and Kinshasa were frequent due to the exploitation of rubber and ivory (</a:t>
            </a:r>
            <a:r>
              <a:rPr lang="en-US" altLang="fr-FR" i="1" dirty="0">
                <a:latin typeface="Arial" panose="020B0604020202020204" pitchFamily="34" charset="0"/>
                <a:hlinkClick r:id="rId8"/>
              </a:rPr>
              <a:t>36</a:t>
            </a:r>
            <a:r>
              <a:rPr lang="en-US" altLang="fr-FR" dirty="0">
                <a:latin typeface="Arial" panose="020B0604020202020204" pitchFamily="34" charset="0"/>
              </a:rPr>
              <a:t>). </a:t>
            </a:r>
            <a:endParaRPr lang="fr-FR" altLang="fr-FR" dirty="0">
              <a:latin typeface="Arial" panose="020B0604020202020204" pitchFamily="34" charset="0"/>
            </a:endParaRPr>
          </a:p>
        </p:txBody>
      </p:sp>
    </p:spTree>
    <p:extLst>
      <p:ext uri="{BB962C8B-B14F-4D97-AF65-F5344CB8AC3E}">
        <p14:creationId xmlns:p14="http://schemas.microsoft.com/office/powerpoint/2010/main" val="16182179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b="1" dirty="0">
                <a:effectLst/>
                <a:latin typeface="Times New Roman" panose="02020603050405020304" pitchFamily="18" charset="0"/>
                <a:ea typeface="Calibri" panose="020F0502020204030204" pitchFamily="34" charset="0"/>
                <a:cs typeface="Times New Roman" panose="02020603050405020304" pitchFamily="18" charset="0"/>
              </a:rPr>
              <a:t>Clinique de l’hépatite C</a:t>
            </a:r>
            <a:endParaRPr lang="fr-FR" sz="18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fr-FR" sz="1800" dirty="0">
                <a:effectLst/>
                <a:latin typeface="Times New Roman" panose="02020603050405020304" pitchFamily="18" charset="0"/>
                <a:ea typeface="Calibri" panose="020F0502020204030204" pitchFamily="34" charset="0"/>
                <a:cs typeface="Times New Roman" panose="02020603050405020304" pitchFamily="18" charset="0"/>
              </a:rPr>
              <a:t> </a:t>
            </a:r>
          </a:p>
          <a:p>
            <a:r>
              <a:rPr lang="fr-FR" sz="1800" dirty="0">
                <a:effectLst/>
                <a:latin typeface="Times New Roman" panose="02020603050405020304" pitchFamily="18" charset="0"/>
                <a:ea typeface="Calibri" panose="020F0502020204030204" pitchFamily="34" charset="0"/>
                <a:cs typeface="Times New Roman" panose="02020603050405020304" pitchFamily="18" charset="0"/>
              </a:rPr>
              <a:t>Incubation 7 semaines</a:t>
            </a:r>
          </a:p>
          <a:p>
            <a:r>
              <a:rPr lang="fr-FR" sz="1800" dirty="0">
                <a:effectLst/>
                <a:latin typeface="Times New Roman" panose="02020603050405020304" pitchFamily="18" charset="0"/>
                <a:ea typeface="Calibri" panose="020F0502020204030204" pitchFamily="34" charset="0"/>
                <a:cs typeface="Times New Roman" panose="02020603050405020304" pitchFamily="18" charset="0"/>
              </a:rPr>
              <a:t>hépatite C aiguë : </a:t>
            </a:r>
          </a:p>
          <a:p>
            <a:r>
              <a:rPr lang="fr-FR" sz="1800" dirty="0">
                <a:effectLst/>
                <a:latin typeface="Times New Roman" panose="02020603050405020304" pitchFamily="18" charset="0"/>
                <a:ea typeface="Calibri" panose="020F0502020204030204" pitchFamily="34" charset="0"/>
                <a:cs typeface="Times New Roman" panose="02020603050405020304" pitchFamily="18" charset="0"/>
              </a:rPr>
              <a:t>asymptomatique dans 70 % des cas </a:t>
            </a:r>
          </a:p>
          <a:p>
            <a:r>
              <a:rPr lang="fr-FR" sz="1800" dirty="0">
                <a:effectLst/>
                <a:latin typeface="Times New Roman" panose="02020603050405020304" pitchFamily="18" charset="0"/>
                <a:ea typeface="Calibri" panose="020F0502020204030204" pitchFamily="34" charset="0"/>
                <a:cs typeface="Times New Roman" panose="02020603050405020304" pitchFamily="18" charset="0"/>
              </a:rPr>
              <a:t>symptomatique dans 30 % des cas (après 3 mois d’incubation) : anorexie, fatigue, douleurs abdominales, syndrome grippal, ictère</a:t>
            </a:r>
          </a:p>
          <a:p>
            <a:r>
              <a:rPr lang="fr-FR" sz="1800" dirty="0">
                <a:effectLst/>
                <a:latin typeface="Times New Roman" panose="02020603050405020304" pitchFamily="18" charset="0"/>
                <a:ea typeface="Calibri" panose="020F0502020204030204" pitchFamily="34" charset="0"/>
                <a:cs typeface="Times New Roman" panose="02020603050405020304" pitchFamily="18" charset="0"/>
              </a:rPr>
              <a:t>guérison 20 à 30 % avec l’élimination du virus</a:t>
            </a:r>
          </a:p>
          <a:p>
            <a:r>
              <a:rPr lang="fr-FR" sz="1800" dirty="0">
                <a:effectLst/>
                <a:latin typeface="Times New Roman" panose="02020603050405020304" pitchFamily="18" charset="0"/>
                <a:ea typeface="Calibri" panose="020F0502020204030204" pitchFamily="34" charset="0"/>
                <a:cs typeface="Times New Roman" panose="02020603050405020304" pitchFamily="18" charset="0"/>
              </a:rPr>
              <a:t>chronicité 70 à 80 % si les symptômes durent plus de six mois</a:t>
            </a:r>
          </a:p>
          <a:p>
            <a:r>
              <a:rPr lang="fr-FR" sz="1800" dirty="0">
                <a:effectLst/>
                <a:latin typeface="Times New Roman" panose="02020603050405020304" pitchFamily="18" charset="0"/>
                <a:ea typeface="Calibri" panose="020F0502020204030204" pitchFamily="34" charset="0"/>
                <a:cs typeface="Times New Roman" panose="02020603050405020304" pitchFamily="18" charset="0"/>
              </a:rPr>
              <a:t>au bout de 20 à 30 ans : cirrhose ou cancer</a:t>
            </a:r>
          </a:p>
          <a:p>
            <a:r>
              <a:rPr lang="fr-FR" sz="1800" dirty="0">
                <a:effectLst/>
                <a:latin typeface="Times New Roman" panose="02020603050405020304" pitchFamily="18" charset="0"/>
                <a:ea typeface="Calibri" panose="020F0502020204030204" pitchFamily="34" charset="0"/>
                <a:cs typeface="Times New Roman" panose="02020603050405020304" pitchFamily="18" charset="0"/>
              </a:rPr>
              <a:t> </a:t>
            </a:r>
          </a:p>
          <a:p>
            <a:endParaRPr lang="fr-FR" dirty="0"/>
          </a:p>
        </p:txBody>
      </p:sp>
      <p:sp>
        <p:nvSpPr>
          <p:cNvPr id="4" name="Espace réservé du numéro de diapositive 3"/>
          <p:cNvSpPr>
            <a:spLocks noGrp="1"/>
          </p:cNvSpPr>
          <p:nvPr>
            <p:ph type="sldNum" sz="quarter" idx="5"/>
          </p:nvPr>
        </p:nvSpPr>
        <p:spPr/>
        <p:txBody>
          <a:bodyPr/>
          <a:lstStyle/>
          <a:p>
            <a:fld id="{2BBB6BFA-2936-4186-B660-9E3323950EEA}" type="slidenum">
              <a:rPr lang="fr-FR" smtClean="0"/>
              <a:t>27</a:t>
            </a:fld>
            <a:endParaRPr lang="fr-FR"/>
          </a:p>
        </p:txBody>
      </p:sp>
    </p:spTree>
    <p:extLst>
      <p:ext uri="{BB962C8B-B14F-4D97-AF65-F5344CB8AC3E}">
        <p14:creationId xmlns:p14="http://schemas.microsoft.com/office/powerpoint/2010/main" val="30693984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55195F27-4936-4324-8CBF-908268ED218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600" i="1">
                <a:solidFill>
                  <a:schemeClr val="tx1"/>
                </a:solidFill>
                <a:latin typeface="Arial" panose="020B0604020202020204" pitchFamily="34" charset="0"/>
              </a:defRPr>
            </a:lvl1pPr>
            <a:lvl2pPr marL="742950" indent="-285750">
              <a:defRPr sz="1600" i="1">
                <a:solidFill>
                  <a:schemeClr val="tx1"/>
                </a:solidFill>
                <a:latin typeface="Arial" panose="020B0604020202020204" pitchFamily="34" charset="0"/>
              </a:defRPr>
            </a:lvl2pPr>
            <a:lvl3pPr marL="1143000" indent="-228600">
              <a:defRPr sz="1600" i="1">
                <a:solidFill>
                  <a:schemeClr val="tx1"/>
                </a:solidFill>
                <a:latin typeface="Arial" panose="020B0604020202020204" pitchFamily="34" charset="0"/>
              </a:defRPr>
            </a:lvl3pPr>
            <a:lvl4pPr marL="1600200" indent="-228600">
              <a:defRPr sz="1600" i="1">
                <a:solidFill>
                  <a:schemeClr val="tx1"/>
                </a:solidFill>
                <a:latin typeface="Arial" panose="020B0604020202020204" pitchFamily="34" charset="0"/>
              </a:defRPr>
            </a:lvl4pPr>
            <a:lvl5pPr marL="2057400" indent="-228600">
              <a:defRPr sz="1600" i="1">
                <a:solidFill>
                  <a:schemeClr val="tx1"/>
                </a:solidFill>
                <a:latin typeface="Arial" panose="020B0604020202020204" pitchFamily="34" charset="0"/>
              </a:defRPr>
            </a:lvl5pPr>
            <a:lvl6pPr marL="2514600" indent="-228600" eaLnBrk="0" fontAlgn="base" hangingPunct="0">
              <a:spcBef>
                <a:spcPct val="0"/>
              </a:spcBef>
              <a:spcAft>
                <a:spcPct val="0"/>
              </a:spcAft>
              <a:defRPr sz="1600" i="1">
                <a:solidFill>
                  <a:schemeClr val="tx1"/>
                </a:solidFill>
                <a:latin typeface="Arial" panose="020B0604020202020204" pitchFamily="34" charset="0"/>
              </a:defRPr>
            </a:lvl6pPr>
            <a:lvl7pPr marL="2971800" indent="-228600" eaLnBrk="0" fontAlgn="base" hangingPunct="0">
              <a:spcBef>
                <a:spcPct val="0"/>
              </a:spcBef>
              <a:spcAft>
                <a:spcPct val="0"/>
              </a:spcAft>
              <a:defRPr sz="1600" i="1">
                <a:solidFill>
                  <a:schemeClr val="tx1"/>
                </a:solidFill>
                <a:latin typeface="Arial" panose="020B0604020202020204" pitchFamily="34" charset="0"/>
              </a:defRPr>
            </a:lvl7pPr>
            <a:lvl8pPr marL="3429000" indent="-228600" eaLnBrk="0" fontAlgn="base" hangingPunct="0">
              <a:spcBef>
                <a:spcPct val="0"/>
              </a:spcBef>
              <a:spcAft>
                <a:spcPct val="0"/>
              </a:spcAft>
              <a:defRPr sz="1600" i="1">
                <a:solidFill>
                  <a:schemeClr val="tx1"/>
                </a:solidFill>
                <a:latin typeface="Arial" panose="020B0604020202020204" pitchFamily="34" charset="0"/>
              </a:defRPr>
            </a:lvl8pPr>
            <a:lvl9pPr marL="3886200" indent="-228600" eaLnBrk="0" fontAlgn="base" hangingPunct="0">
              <a:spcBef>
                <a:spcPct val="0"/>
              </a:spcBef>
              <a:spcAft>
                <a:spcPct val="0"/>
              </a:spcAft>
              <a:defRPr sz="1600" i="1">
                <a:solidFill>
                  <a:schemeClr val="tx1"/>
                </a:solidFill>
                <a:latin typeface="Arial" panose="020B0604020202020204" pitchFamily="34" charset="0"/>
              </a:defRPr>
            </a:lvl9pPr>
          </a:lstStyle>
          <a:p>
            <a:fld id="{DBD20CFC-A945-435E-A628-4F8965D6711A}" type="slidenum">
              <a:rPr lang="en-GB" altLang="fr-FR" sz="1200" i="0" smtClean="0">
                <a:latin typeface="Times New Roman" panose="02020603050405020304" pitchFamily="18" charset="0"/>
              </a:rPr>
              <a:pPr/>
              <a:t>29</a:t>
            </a:fld>
            <a:endParaRPr lang="en-GB" altLang="fr-FR" sz="1200" i="0">
              <a:latin typeface="Times New Roman" panose="02020603050405020304" pitchFamily="18" charset="0"/>
            </a:endParaRPr>
          </a:p>
        </p:txBody>
      </p:sp>
      <p:sp>
        <p:nvSpPr>
          <p:cNvPr id="88067" name="Rectangle 2">
            <a:extLst>
              <a:ext uri="{FF2B5EF4-FFF2-40B4-BE49-F238E27FC236}">
                <a16:creationId xmlns:a16="http://schemas.microsoft.com/office/drawing/2014/main" id="{610C158A-A363-459A-B1B7-1FD69A3A8A4A}"/>
              </a:ext>
            </a:extLst>
          </p:cNvPr>
          <p:cNvSpPr>
            <a:spLocks noGrp="1" noRot="1" noChangeAspect="1" noChangeArrowheads="1" noTextEdit="1"/>
          </p:cNvSpPr>
          <p:nvPr>
            <p:ph type="sldImg"/>
          </p:nvPr>
        </p:nvSpPr>
        <p:spPr>
          <a:ln/>
        </p:spPr>
      </p:sp>
      <p:sp>
        <p:nvSpPr>
          <p:cNvPr id="88068" name="Rectangle 3">
            <a:extLst>
              <a:ext uri="{FF2B5EF4-FFF2-40B4-BE49-F238E27FC236}">
                <a16:creationId xmlns:a16="http://schemas.microsoft.com/office/drawing/2014/main" id="{4F186E07-8FA3-4BE6-9D62-3BA20CFC8AA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a:p>
        </p:txBody>
      </p:sp>
    </p:spTree>
    <p:extLst>
      <p:ext uri="{BB962C8B-B14F-4D97-AF65-F5344CB8AC3E}">
        <p14:creationId xmlns:p14="http://schemas.microsoft.com/office/powerpoint/2010/main" val="16571671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8AFDBEA2-40AA-27DD-543C-3A49429909F2}"/>
              </a:ext>
            </a:extLst>
          </p:cNvPr>
          <p:cNvSpPr>
            <a:spLocks noGrp="1" noRot="1" noChangeAspect="1" noChangeArrowheads="1" noTextEdit="1"/>
          </p:cNvSpPr>
          <p:nvPr>
            <p:ph type="sldImg"/>
          </p:nvPr>
        </p:nvSpPr>
        <p:spPr>
          <a:ln/>
        </p:spPr>
      </p:sp>
      <p:sp>
        <p:nvSpPr>
          <p:cNvPr id="19459" name="Notes Placeholder 2">
            <a:extLst>
              <a:ext uri="{FF2B5EF4-FFF2-40B4-BE49-F238E27FC236}">
                <a16:creationId xmlns:a16="http://schemas.microsoft.com/office/drawing/2014/main" id="{E3754D84-9B9C-440E-8AF3-69F77293C57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p>
        </p:txBody>
      </p:sp>
      <p:sp>
        <p:nvSpPr>
          <p:cNvPr id="19460" name="Slide Number Placeholder 3">
            <a:extLst>
              <a:ext uri="{FF2B5EF4-FFF2-40B4-BE49-F238E27FC236}">
                <a16:creationId xmlns:a16="http://schemas.microsoft.com/office/drawing/2014/main" id="{37EDE545-C7EA-7A32-DC1E-1ED6697B5F9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defRPr>
            </a:lvl9pPr>
          </a:lstStyle>
          <a:p>
            <a:fld id="{FF4C1DFF-BFC1-4A91-9C64-10DE8A87220C}" type="slidenum">
              <a:rPr lang="en-GB" altLang="fr-FR" sz="1200" smtClean="0">
                <a:latin typeface="Times New Roman" panose="02020603050405020304" pitchFamily="18" charset="0"/>
              </a:rPr>
              <a:pPr/>
              <a:t>30</a:t>
            </a:fld>
            <a:endParaRPr lang="en-GB" altLang="fr-FR" sz="1200">
              <a:latin typeface="Times New Roman" panose="02020603050405020304" pitchFamily="18" charset="0"/>
            </a:endParaRPr>
          </a:p>
        </p:txBody>
      </p:sp>
    </p:spTree>
    <p:extLst>
      <p:ext uri="{BB962C8B-B14F-4D97-AF65-F5344CB8AC3E}">
        <p14:creationId xmlns:p14="http://schemas.microsoft.com/office/powerpoint/2010/main" val="335324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B5B2C5DD-1C9C-4E7F-ADE6-2FFBD8ECE0B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600" i="1">
                <a:solidFill>
                  <a:schemeClr val="tx1"/>
                </a:solidFill>
                <a:latin typeface="Arial" panose="020B0604020202020204" pitchFamily="34" charset="0"/>
              </a:defRPr>
            </a:lvl1pPr>
            <a:lvl2pPr marL="742950" indent="-285750">
              <a:defRPr sz="1600" i="1">
                <a:solidFill>
                  <a:schemeClr val="tx1"/>
                </a:solidFill>
                <a:latin typeface="Arial" panose="020B0604020202020204" pitchFamily="34" charset="0"/>
              </a:defRPr>
            </a:lvl2pPr>
            <a:lvl3pPr marL="1143000" indent="-228600">
              <a:defRPr sz="1600" i="1">
                <a:solidFill>
                  <a:schemeClr val="tx1"/>
                </a:solidFill>
                <a:latin typeface="Arial" panose="020B0604020202020204" pitchFamily="34" charset="0"/>
              </a:defRPr>
            </a:lvl3pPr>
            <a:lvl4pPr marL="1600200" indent="-228600">
              <a:defRPr sz="1600" i="1">
                <a:solidFill>
                  <a:schemeClr val="tx1"/>
                </a:solidFill>
                <a:latin typeface="Arial" panose="020B0604020202020204" pitchFamily="34" charset="0"/>
              </a:defRPr>
            </a:lvl4pPr>
            <a:lvl5pPr marL="2057400" indent="-228600">
              <a:defRPr sz="1600" i="1">
                <a:solidFill>
                  <a:schemeClr val="tx1"/>
                </a:solidFill>
                <a:latin typeface="Arial" panose="020B0604020202020204" pitchFamily="34" charset="0"/>
              </a:defRPr>
            </a:lvl5pPr>
            <a:lvl6pPr marL="2514600" indent="-228600" eaLnBrk="0" fontAlgn="base" hangingPunct="0">
              <a:spcBef>
                <a:spcPct val="0"/>
              </a:spcBef>
              <a:spcAft>
                <a:spcPct val="0"/>
              </a:spcAft>
              <a:defRPr sz="1600" i="1">
                <a:solidFill>
                  <a:schemeClr val="tx1"/>
                </a:solidFill>
                <a:latin typeface="Arial" panose="020B0604020202020204" pitchFamily="34" charset="0"/>
              </a:defRPr>
            </a:lvl6pPr>
            <a:lvl7pPr marL="2971800" indent="-228600" eaLnBrk="0" fontAlgn="base" hangingPunct="0">
              <a:spcBef>
                <a:spcPct val="0"/>
              </a:spcBef>
              <a:spcAft>
                <a:spcPct val="0"/>
              </a:spcAft>
              <a:defRPr sz="1600" i="1">
                <a:solidFill>
                  <a:schemeClr val="tx1"/>
                </a:solidFill>
                <a:latin typeface="Arial" panose="020B0604020202020204" pitchFamily="34" charset="0"/>
              </a:defRPr>
            </a:lvl7pPr>
            <a:lvl8pPr marL="3429000" indent="-228600" eaLnBrk="0" fontAlgn="base" hangingPunct="0">
              <a:spcBef>
                <a:spcPct val="0"/>
              </a:spcBef>
              <a:spcAft>
                <a:spcPct val="0"/>
              </a:spcAft>
              <a:defRPr sz="1600" i="1">
                <a:solidFill>
                  <a:schemeClr val="tx1"/>
                </a:solidFill>
                <a:latin typeface="Arial" panose="020B0604020202020204" pitchFamily="34" charset="0"/>
              </a:defRPr>
            </a:lvl8pPr>
            <a:lvl9pPr marL="3886200" indent="-228600" eaLnBrk="0" fontAlgn="base" hangingPunct="0">
              <a:spcBef>
                <a:spcPct val="0"/>
              </a:spcBef>
              <a:spcAft>
                <a:spcPct val="0"/>
              </a:spcAft>
              <a:defRPr sz="1600" i="1">
                <a:solidFill>
                  <a:schemeClr val="tx1"/>
                </a:solidFill>
                <a:latin typeface="Arial" panose="020B0604020202020204" pitchFamily="34" charset="0"/>
              </a:defRPr>
            </a:lvl9pPr>
          </a:lstStyle>
          <a:p>
            <a:fld id="{FE9DE05C-2120-4706-8737-853C6209CE99}" type="slidenum">
              <a:rPr lang="en-GB" altLang="fr-FR" sz="1200" i="0" smtClean="0">
                <a:latin typeface="Times New Roman" panose="02020603050405020304" pitchFamily="18" charset="0"/>
              </a:rPr>
              <a:pPr/>
              <a:t>2</a:t>
            </a:fld>
            <a:endParaRPr lang="en-GB" altLang="fr-FR" sz="1200" i="0">
              <a:latin typeface="Times New Roman" panose="02020603050405020304" pitchFamily="18" charset="0"/>
            </a:endParaRPr>
          </a:p>
        </p:txBody>
      </p:sp>
      <p:sp>
        <p:nvSpPr>
          <p:cNvPr id="7171" name="Rectangle 2">
            <a:extLst>
              <a:ext uri="{FF2B5EF4-FFF2-40B4-BE49-F238E27FC236}">
                <a16:creationId xmlns:a16="http://schemas.microsoft.com/office/drawing/2014/main" id="{5A4455E4-9678-4FBF-A4B6-A36699C4E782}"/>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671047B3-681F-4866-8547-5B3E903BCEA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fr-FR" b="1" i="0" dirty="0" err="1">
                <a:solidFill>
                  <a:srgbClr val="222222"/>
                </a:solidFill>
                <a:effectLst/>
                <a:latin typeface="Harding"/>
              </a:rPr>
              <a:t>Climate</a:t>
            </a:r>
            <a:r>
              <a:rPr lang="fr-FR" b="1" i="0" dirty="0">
                <a:solidFill>
                  <a:srgbClr val="222222"/>
                </a:solidFill>
                <a:effectLst/>
                <a:latin typeface="Harding"/>
              </a:rPr>
              <a:t> change </a:t>
            </a:r>
            <a:r>
              <a:rPr lang="fr-FR" b="1" i="0" dirty="0" err="1">
                <a:solidFill>
                  <a:srgbClr val="222222"/>
                </a:solidFill>
                <a:effectLst/>
                <a:latin typeface="Harding"/>
              </a:rPr>
              <a:t>increases</a:t>
            </a:r>
            <a:r>
              <a:rPr lang="fr-FR" b="1" i="0" dirty="0">
                <a:solidFill>
                  <a:srgbClr val="222222"/>
                </a:solidFill>
                <a:effectLst/>
                <a:latin typeface="Harding"/>
              </a:rPr>
              <a:t> cross-</a:t>
            </a:r>
            <a:r>
              <a:rPr lang="fr-FR" b="1" i="0" dirty="0" err="1">
                <a:solidFill>
                  <a:srgbClr val="222222"/>
                </a:solidFill>
                <a:effectLst/>
                <a:latin typeface="Harding"/>
              </a:rPr>
              <a:t>species</a:t>
            </a:r>
            <a:r>
              <a:rPr lang="fr-FR" b="1" i="0" dirty="0">
                <a:solidFill>
                  <a:srgbClr val="222222"/>
                </a:solidFill>
                <a:effectLst/>
                <a:latin typeface="Harding"/>
              </a:rPr>
              <a:t> viral transmission </a:t>
            </a:r>
            <a:r>
              <a:rPr lang="fr-FR" b="1" i="0" dirty="0" err="1">
                <a:solidFill>
                  <a:srgbClr val="222222"/>
                </a:solidFill>
                <a:effectLst/>
                <a:latin typeface="Harding"/>
              </a:rPr>
              <a:t>risk</a:t>
            </a:r>
            <a:endParaRPr lang="fr-FR" b="1" i="0" dirty="0">
              <a:solidFill>
                <a:srgbClr val="222222"/>
              </a:solidFill>
              <a:effectLst/>
              <a:latin typeface="Harding"/>
            </a:endParaRPr>
          </a:p>
          <a:p>
            <a:pPr algn="l">
              <a:buFont typeface="Arial" panose="020B0604020202020204" pitchFamily="34" charset="0"/>
              <a:buChar char="•"/>
            </a:pPr>
            <a:r>
              <a:rPr lang="fr-FR" b="0" i="0" dirty="0">
                <a:solidFill>
                  <a:srgbClr val="006699"/>
                </a:solidFill>
                <a:effectLst/>
                <a:latin typeface="-apple-system"/>
                <a:hlinkClick r:id="rId3"/>
              </a:rPr>
              <a:t>Colin J. Carlson</a:t>
            </a:r>
            <a:r>
              <a:rPr lang="fr-FR" b="0" i="0" dirty="0">
                <a:solidFill>
                  <a:srgbClr val="222222"/>
                </a:solidFill>
                <a:effectLst/>
                <a:latin typeface="-apple-system"/>
              </a:rPr>
              <a:t>, </a:t>
            </a:r>
          </a:p>
          <a:p>
            <a:pPr algn="l">
              <a:buFont typeface="Arial" panose="020B0604020202020204" pitchFamily="34" charset="0"/>
              <a:buChar char="•"/>
            </a:pPr>
            <a:r>
              <a:rPr lang="fr-FR" b="0" i="0" dirty="0">
                <a:solidFill>
                  <a:srgbClr val="006699"/>
                </a:solidFill>
                <a:effectLst/>
                <a:latin typeface="-apple-system"/>
                <a:hlinkClick r:id="rId4"/>
              </a:rPr>
              <a:t>Gregory F. </a:t>
            </a:r>
            <a:r>
              <a:rPr lang="fr-FR" b="0" i="0" dirty="0" err="1">
                <a:solidFill>
                  <a:srgbClr val="006699"/>
                </a:solidFill>
                <a:effectLst/>
                <a:latin typeface="-apple-system"/>
                <a:hlinkClick r:id="rId4"/>
              </a:rPr>
              <a:t>Albery</a:t>
            </a:r>
            <a:r>
              <a:rPr lang="fr-FR" b="0" i="0" dirty="0">
                <a:solidFill>
                  <a:srgbClr val="222222"/>
                </a:solidFill>
                <a:effectLst/>
                <a:latin typeface="-apple-system"/>
              </a:rPr>
              <a:t>, </a:t>
            </a:r>
          </a:p>
          <a:p>
            <a:pPr algn="l">
              <a:buFont typeface="Arial" panose="020B0604020202020204" pitchFamily="34" charset="0"/>
              <a:buChar char="•"/>
            </a:pPr>
            <a:r>
              <a:rPr lang="fr-FR" b="0" i="0" dirty="0">
                <a:solidFill>
                  <a:srgbClr val="006699"/>
                </a:solidFill>
                <a:effectLst/>
                <a:latin typeface="-apple-system"/>
                <a:hlinkClick r:id="rId5"/>
              </a:rPr>
              <a:t>Cory </a:t>
            </a:r>
            <a:r>
              <a:rPr lang="fr-FR" b="0" i="0" dirty="0" err="1">
                <a:solidFill>
                  <a:srgbClr val="006699"/>
                </a:solidFill>
                <a:effectLst/>
                <a:latin typeface="-apple-system"/>
                <a:hlinkClick r:id="rId5"/>
              </a:rPr>
              <a:t>Merow</a:t>
            </a:r>
            <a:r>
              <a:rPr lang="fr-FR" b="0" i="0" dirty="0">
                <a:solidFill>
                  <a:srgbClr val="222222"/>
                </a:solidFill>
                <a:effectLst/>
                <a:latin typeface="-apple-system"/>
              </a:rPr>
              <a:t>, </a:t>
            </a:r>
          </a:p>
          <a:p>
            <a:pPr algn="l">
              <a:buFont typeface="Arial" panose="020B0604020202020204" pitchFamily="34" charset="0"/>
              <a:buChar char="•"/>
            </a:pPr>
            <a:r>
              <a:rPr lang="fr-FR" b="0" i="0" dirty="0">
                <a:solidFill>
                  <a:srgbClr val="006699"/>
                </a:solidFill>
                <a:effectLst/>
                <a:latin typeface="-apple-system"/>
                <a:hlinkClick r:id="rId6"/>
              </a:rPr>
              <a:t>Christopher H. Trisos</a:t>
            </a:r>
            <a:r>
              <a:rPr lang="fr-FR" b="0" i="0" dirty="0">
                <a:solidFill>
                  <a:srgbClr val="222222"/>
                </a:solidFill>
                <a:effectLst/>
                <a:latin typeface="-apple-system"/>
              </a:rPr>
              <a:t>, </a:t>
            </a:r>
          </a:p>
          <a:p>
            <a:pPr algn="l">
              <a:buFont typeface="Arial" panose="020B0604020202020204" pitchFamily="34" charset="0"/>
              <a:buChar char="•"/>
            </a:pPr>
            <a:r>
              <a:rPr lang="fr-FR" b="0" i="0" dirty="0">
                <a:solidFill>
                  <a:srgbClr val="006699"/>
                </a:solidFill>
                <a:effectLst/>
                <a:latin typeface="-apple-system"/>
                <a:hlinkClick r:id="rId7"/>
              </a:rPr>
              <a:t>Casey M. </a:t>
            </a:r>
            <a:r>
              <a:rPr lang="fr-FR" b="0" i="0" dirty="0" err="1">
                <a:solidFill>
                  <a:srgbClr val="006699"/>
                </a:solidFill>
                <a:effectLst/>
                <a:latin typeface="-apple-system"/>
                <a:hlinkClick r:id="rId7"/>
              </a:rPr>
              <a:t>Zipfel</a:t>
            </a:r>
            <a:r>
              <a:rPr lang="fr-FR" b="0" i="0" dirty="0">
                <a:solidFill>
                  <a:srgbClr val="222222"/>
                </a:solidFill>
                <a:effectLst/>
                <a:latin typeface="-apple-system"/>
              </a:rPr>
              <a:t>, </a:t>
            </a:r>
          </a:p>
          <a:p>
            <a:pPr algn="l">
              <a:buFont typeface="Arial" panose="020B0604020202020204" pitchFamily="34" charset="0"/>
              <a:buChar char="•"/>
            </a:pPr>
            <a:r>
              <a:rPr lang="fr-FR" b="0" i="0" dirty="0" err="1">
                <a:solidFill>
                  <a:srgbClr val="006699"/>
                </a:solidFill>
                <a:effectLst/>
                <a:latin typeface="-apple-system"/>
                <a:hlinkClick r:id="rId8"/>
              </a:rPr>
              <a:t>Evan</a:t>
            </a:r>
            <a:r>
              <a:rPr lang="fr-FR" b="0" i="0" dirty="0">
                <a:solidFill>
                  <a:srgbClr val="006699"/>
                </a:solidFill>
                <a:effectLst/>
                <a:latin typeface="-apple-system"/>
                <a:hlinkClick r:id="rId8"/>
              </a:rPr>
              <a:t> A. </a:t>
            </a:r>
            <a:r>
              <a:rPr lang="fr-FR" b="0" i="0" dirty="0" err="1">
                <a:solidFill>
                  <a:srgbClr val="006699"/>
                </a:solidFill>
                <a:effectLst/>
                <a:latin typeface="-apple-system"/>
                <a:hlinkClick r:id="rId8"/>
              </a:rPr>
              <a:t>Eskew</a:t>
            </a:r>
            <a:r>
              <a:rPr lang="fr-FR" b="0" i="0" dirty="0">
                <a:solidFill>
                  <a:srgbClr val="222222"/>
                </a:solidFill>
                <a:effectLst/>
                <a:latin typeface="-apple-system"/>
              </a:rPr>
              <a:t>, </a:t>
            </a:r>
          </a:p>
          <a:p>
            <a:pPr algn="l">
              <a:buFont typeface="Arial" panose="020B0604020202020204" pitchFamily="34" charset="0"/>
              <a:buChar char="•"/>
            </a:pPr>
            <a:r>
              <a:rPr lang="fr-FR" b="0" i="0" dirty="0">
                <a:solidFill>
                  <a:srgbClr val="006699"/>
                </a:solidFill>
                <a:effectLst/>
                <a:latin typeface="-apple-system"/>
                <a:hlinkClick r:id="rId9"/>
              </a:rPr>
              <a:t>Kevin J. </a:t>
            </a:r>
            <a:r>
              <a:rPr lang="fr-FR" b="0" i="0" dirty="0" err="1">
                <a:solidFill>
                  <a:srgbClr val="006699"/>
                </a:solidFill>
                <a:effectLst/>
                <a:latin typeface="-apple-system"/>
                <a:hlinkClick r:id="rId9"/>
              </a:rPr>
              <a:t>Olival</a:t>
            </a:r>
            <a:r>
              <a:rPr lang="fr-FR" b="0" i="0" dirty="0">
                <a:solidFill>
                  <a:srgbClr val="222222"/>
                </a:solidFill>
                <a:effectLst/>
                <a:latin typeface="-apple-system"/>
              </a:rPr>
              <a:t>, </a:t>
            </a:r>
          </a:p>
          <a:p>
            <a:pPr algn="l">
              <a:buFont typeface="Arial" panose="020B0604020202020204" pitchFamily="34" charset="0"/>
              <a:buChar char="•"/>
            </a:pPr>
            <a:r>
              <a:rPr lang="fr-FR" b="0" i="0" dirty="0">
                <a:solidFill>
                  <a:srgbClr val="006699"/>
                </a:solidFill>
                <a:effectLst/>
                <a:latin typeface="-apple-system"/>
                <a:hlinkClick r:id="rId10"/>
              </a:rPr>
              <a:t>Noam Ross</a:t>
            </a:r>
            <a:r>
              <a:rPr lang="fr-FR" b="0" i="0" dirty="0">
                <a:solidFill>
                  <a:srgbClr val="222222"/>
                </a:solidFill>
                <a:effectLst/>
                <a:latin typeface="-apple-system"/>
              </a:rPr>
              <a:t> &amp; </a:t>
            </a:r>
          </a:p>
          <a:p>
            <a:pPr algn="l">
              <a:buFont typeface="Arial" panose="020B0604020202020204" pitchFamily="34" charset="0"/>
              <a:buChar char="•"/>
            </a:pPr>
            <a:r>
              <a:rPr lang="fr-FR" b="0" i="0" dirty="0">
                <a:solidFill>
                  <a:srgbClr val="006699"/>
                </a:solidFill>
                <a:effectLst/>
                <a:latin typeface="-apple-system"/>
                <a:hlinkClick r:id="rId11"/>
              </a:rPr>
              <a:t>Shweta </a:t>
            </a:r>
            <a:r>
              <a:rPr lang="fr-FR" b="0" i="0" dirty="0" err="1">
                <a:solidFill>
                  <a:srgbClr val="006699"/>
                </a:solidFill>
                <a:effectLst/>
                <a:latin typeface="-apple-system"/>
                <a:hlinkClick r:id="rId11"/>
              </a:rPr>
              <a:t>Bansal</a:t>
            </a:r>
            <a:r>
              <a:rPr lang="fr-FR" b="0" i="0" dirty="0">
                <a:solidFill>
                  <a:srgbClr val="222222"/>
                </a:solidFill>
                <a:effectLst/>
                <a:latin typeface="-apple-system"/>
              </a:rPr>
              <a:t> </a:t>
            </a:r>
          </a:p>
          <a:p>
            <a:pPr algn="l"/>
            <a:r>
              <a:rPr lang="fr-FR" b="0" i="1" dirty="0">
                <a:solidFill>
                  <a:srgbClr val="006699"/>
                </a:solidFill>
                <a:effectLst/>
                <a:latin typeface="-apple-system"/>
                <a:hlinkClick r:id="rId12"/>
              </a:rPr>
              <a:t>Nature</a:t>
            </a:r>
            <a:r>
              <a:rPr lang="fr-FR" b="0" i="0" dirty="0">
                <a:solidFill>
                  <a:srgbClr val="222222"/>
                </a:solidFill>
                <a:effectLst/>
                <a:latin typeface="-apple-system"/>
              </a:rPr>
              <a:t> </a:t>
            </a:r>
            <a:r>
              <a:rPr lang="fr-FR" b="1" i="0" dirty="0">
                <a:solidFill>
                  <a:srgbClr val="222222"/>
                </a:solidFill>
                <a:effectLst/>
                <a:latin typeface="-apple-system"/>
              </a:rPr>
              <a:t>volume 607</a:t>
            </a:r>
            <a:r>
              <a:rPr lang="fr-FR" b="0" i="0" dirty="0">
                <a:solidFill>
                  <a:srgbClr val="222222"/>
                </a:solidFill>
                <a:effectLst/>
                <a:latin typeface="-apple-system"/>
              </a:rPr>
              <a:t>, pages555–562 (2022)</a:t>
            </a:r>
          </a:p>
          <a:p>
            <a:endParaRPr lang="en-US" b="0" i="0" dirty="0">
              <a:solidFill>
                <a:srgbClr val="222222"/>
              </a:solidFill>
              <a:effectLst/>
              <a:latin typeface="Harding"/>
            </a:endParaRPr>
          </a:p>
          <a:p>
            <a:r>
              <a:rPr lang="en-US" b="0" i="0" dirty="0">
                <a:solidFill>
                  <a:srgbClr val="222222"/>
                </a:solidFill>
                <a:effectLst/>
                <a:latin typeface="Harding"/>
              </a:rPr>
              <a:t>we simulate potential hotspots of future viral sharing, using a phylogeographical model of the mammal–virus network, and projections of geographical range shifts for 3,139 mammal species under climate-change and land-use scenarios for the year 2070. We predict that species will aggregate in new combinations at high elevations, in biodiversity hotspots, and in areas of high human population density in Asia and Africa, causing the cross-species transmission of their associated viruses an estimated 4,000 times.</a:t>
            </a:r>
            <a:endParaRPr lang="fr-FR" dirty="0"/>
          </a:p>
        </p:txBody>
      </p:sp>
      <p:sp>
        <p:nvSpPr>
          <p:cNvPr id="4" name="Espace réservé du numéro de diapositive 3"/>
          <p:cNvSpPr>
            <a:spLocks noGrp="1"/>
          </p:cNvSpPr>
          <p:nvPr>
            <p:ph type="sldNum" sz="quarter" idx="5"/>
          </p:nvPr>
        </p:nvSpPr>
        <p:spPr/>
        <p:txBody>
          <a:bodyPr/>
          <a:lstStyle/>
          <a:p>
            <a:fld id="{FC0E9244-E0B5-4116-B2F2-55AA82726155}" type="slidenum">
              <a:rPr lang="fr-FR" smtClean="0"/>
              <a:t>41</a:t>
            </a:fld>
            <a:endParaRPr lang="fr-FR"/>
          </a:p>
        </p:txBody>
      </p:sp>
    </p:spTree>
    <p:extLst>
      <p:ext uri="{BB962C8B-B14F-4D97-AF65-F5344CB8AC3E}">
        <p14:creationId xmlns:p14="http://schemas.microsoft.com/office/powerpoint/2010/main" val="28491126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FC0E9244-E0B5-4116-B2F2-55AA82726155}" type="slidenum">
              <a:rPr lang="fr-FR" smtClean="0"/>
              <a:t>58</a:t>
            </a:fld>
            <a:endParaRPr lang="fr-FR"/>
          </a:p>
        </p:txBody>
      </p:sp>
    </p:spTree>
    <p:extLst>
      <p:ext uri="{BB962C8B-B14F-4D97-AF65-F5344CB8AC3E}">
        <p14:creationId xmlns:p14="http://schemas.microsoft.com/office/powerpoint/2010/main" val="34912610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C77D80AD-BA7F-4F9D-AE7F-E81E079DDD1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350F6B-1F14-4B95-B8AB-7E659BB65A12}" type="slidenum">
              <a:rPr lang="fr-FR" altLang="fr-FR" smtClean="0">
                <a:latin typeface="Arial" panose="020B0604020202020204" pitchFamily="34" charset="0"/>
              </a:rPr>
              <a:pPr>
                <a:spcBef>
                  <a:spcPct val="0"/>
                </a:spcBef>
              </a:pPr>
              <a:t>60</a:t>
            </a:fld>
            <a:endParaRPr lang="fr-FR" altLang="fr-FR">
              <a:latin typeface="Arial" panose="020B0604020202020204" pitchFamily="34" charset="0"/>
            </a:endParaRPr>
          </a:p>
        </p:txBody>
      </p:sp>
      <p:sp>
        <p:nvSpPr>
          <p:cNvPr id="34819" name="Rectangle 2">
            <a:extLst>
              <a:ext uri="{FF2B5EF4-FFF2-40B4-BE49-F238E27FC236}">
                <a16:creationId xmlns:a16="http://schemas.microsoft.com/office/drawing/2014/main" id="{0191B64A-8FDA-4D62-99CD-CF3107506C1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20" name="Rectangle 3">
            <a:extLst>
              <a:ext uri="{FF2B5EF4-FFF2-40B4-BE49-F238E27FC236}">
                <a16:creationId xmlns:a16="http://schemas.microsoft.com/office/drawing/2014/main" id="{C215E57E-1967-4FE4-B25A-1109D5BC3A9D}"/>
              </a:ext>
            </a:extLst>
          </p:cNvPr>
          <p:cNvSpPr>
            <a:spLocks noGrp="1" noChangeArrowheads="1"/>
          </p:cNvSpPr>
          <p:nvPr>
            <p:ph type="body" idx="1"/>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p>
            <a:pPr eaLnBrk="1" hangingPunct="1"/>
            <a:endParaRPr lang="fr-FR" altLang="fr-FR">
              <a:latin typeface="Arial" panose="020B0604020202020204" pitchFamily="34" charset="0"/>
            </a:endParaRPr>
          </a:p>
        </p:txBody>
      </p:sp>
    </p:spTree>
    <p:extLst>
      <p:ext uri="{BB962C8B-B14F-4D97-AF65-F5344CB8AC3E}">
        <p14:creationId xmlns:p14="http://schemas.microsoft.com/office/powerpoint/2010/main" val="35484210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a:extLst>
              <a:ext uri="{FF2B5EF4-FFF2-40B4-BE49-F238E27FC236}">
                <a16:creationId xmlns:a16="http://schemas.microsoft.com/office/drawing/2014/main" id="{FA1AC46A-01FC-45E4-A568-BC6A5C9F63B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6A06D99-FD83-4958-96CF-C1B3B48C5462}" type="slidenum">
              <a:rPr lang="fr-FR" altLang="fr-FR" smtClean="0">
                <a:latin typeface="Arial" panose="020B0604020202020204" pitchFamily="34" charset="0"/>
              </a:rPr>
              <a:pPr>
                <a:spcBef>
                  <a:spcPct val="0"/>
                </a:spcBef>
              </a:pPr>
              <a:t>72</a:t>
            </a:fld>
            <a:endParaRPr lang="fr-FR" altLang="fr-FR">
              <a:latin typeface="Arial" panose="020B0604020202020204" pitchFamily="34" charset="0"/>
            </a:endParaRPr>
          </a:p>
        </p:txBody>
      </p:sp>
      <p:sp>
        <p:nvSpPr>
          <p:cNvPr id="99331" name="Rectangle 2">
            <a:extLst>
              <a:ext uri="{FF2B5EF4-FFF2-40B4-BE49-F238E27FC236}">
                <a16:creationId xmlns:a16="http://schemas.microsoft.com/office/drawing/2014/main" id="{45485F9D-A0C9-47BE-A4E9-1894A573C717}"/>
              </a:ext>
            </a:extLst>
          </p:cNvPr>
          <p:cNvSpPr>
            <a:spLocks noGrp="1" noRot="1" noChangeAspect="1" noChangeArrowheads="1" noTextEdit="1"/>
          </p:cNvSpPr>
          <p:nvPr>
            <p:ph type="sldImg"/>
          </p:nvPr>
        </p:nvSpPr>
        <p:spPr>
          <a:ln/>
        </p:spPr>
      </p:sp>
      <p:sp>
        <p:nvSpPr>
          <p:cNvPr id="99332" name="Rectangle 3">
            <a:extLst>
              <a:ext uri="{FF2B5EF4-FFF2-40B4-BE49-F238E27FC236}">
                <a16:creationId xmlns:a16="http://schemas.microsoft.com/office/drawing/2014/main" id="{C7483A29-A16E-4C26-A695-15B8F65DD58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fr-FR" altLang="fr-FR" sz="400">
                <a:latin typeface="Arial" panose="020B0604020202020204" pitchFamily="34" charset="0"/>
              </a:rPr>
              <a:t>Influenza plus pneumonia (P &amp; I) (combined) age-specific incidence rates per 1,000 persons per age group (panel A), death rates per 1,000 persons, ill and well combined (panel B), and case-fatality rates (panel C, solid line), US Public Health Service house-to-house surveys, 8 states, 1918 (36). A more typical curve of age-specific influenza case-fatality (panel C, dotted line) is taken from US Public Health Service surveys during 1928-1929 (37).</a:t>
            </a:r>
          </a:p>
        </p:txBody>
      </p:sp>
    </p:spTree>
    <p:extLst>
      <p:ext uri="{BB962C8B-B14F-4D97-AF65-F5344CB8AC3E}">
        <p14:creationId xmlns:p14="http://schemas.microsoft.com/office/powerpoint/2010/main" val="3010409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endParaRPr lang="fr-FR" b="0" i="1" dirty="0">
              <a:solidFill>
                <a:srgbClr val="000000"/>
              </a:solidFill>
              <a:effectLst/>
              <a:latin typeface="Arial" panose="020B0604020202020204" pitchFamily="34" charset="0"/>
            </a:endParaRPr>
          </a:p>
          <a:p>
            <a:r>
              <a:rPr lang="fr-FR" sz="1200" b="0" i="1" dirty="0">
                <a:solidFill>
                  <a:schemeClr val="bg1"/>
                </a:solidFill>
                <a:effectLst/>
                <a:latin typeface="Comic Sans MS" panose="030F0702030302020204" pitchFamily="66" charset="0"/>
              </a:rPr>
              <a:t>1 mutation / 1000 nucléotides / an.</a:t>
            </a:r>
          </a:p>
          <a:p>
            <a:r>
              <a:rPr lang="fr-FR" sz="1200" i="1" dirty="0">
                <a:solidFill>
                  <a:schemeClr val="bg1"/>
                </a:solidFill>
                <a:latin typeface="Comic Sans MS" panose="030F0702030302020204" pitchFamily="66" charset="0"/>
              </a:rPr>
              <a:t>24 mutations par an. </a:t>
            </a:r>
            <a:endParaRPr lang="fr-FR" sz="1200" b="0" i="0" dirty="0">
              <a:solidFill>
                <a:schemeClr val="bg1"/>
              </a:solidFill>
              <a:effectLst/>
              <a:latin typeface="Comic Sans MS" panose="030F0702030302020204" pitchFamily="66" charset="0"/>
            </a:endParaRPr>
          </a:p>
          <a:p>
            <a:pPr algn="just"/>
            <a:endParaRPr lang="fr-FR" b="0" i="1" dirty="0">
              <a:solidFill>
                <a:srgbClr val="000000"/>
              </a:solidFill>
              <a:effectLst/>
              <a:latin typeface="Arial" panose="020B0604020202020204" pitchFamily="34" charset="0"/>
            </a:endParaRPr>
          </a:p>
          <a:p>
            <a:pPr algn="just"/>
            <a:r>
              <a:rPr lang="fr-FR" b="0" i="1" dirty="0">
                <a:solidFill>
                  <a:srgbClr val="000000"/>
                </a:solidFill>
                <a:effectLst/>
                <a:latin typeface="Arial" panose="020B0604020202020204" pitchFamily="34" charset="0"/>
              </a:rPr>
              <a:t>La mutation est un phénomène aléatoire qui peut affecter un virus et pas un autre. Un virus présent à un moment donné peut provenir d’une lignée ayant subi peu de mutations alors qu’un autre peut appartenir à une lignée où les mutations ont été nombreuses.</a:t>
            </a:r>
            <a:endParaRPr lang="fr-FR" b="0" i="0" dirty="0">
              <a:solidFill>
                <a:srgbClr val="000000"/>
              </a:solidFill>
              <a:effectLst/>
              <a:latin typeface="Arial" panose="020B0604020202020204" pitchFamily="34" charset="0"/>
            </a:endParaRPr>
          </a:p>
          <a:p>
            <a:pPr algn="just"/>
            <a:r>
              <a:rPr lang="fr-FR" b="0" i="1" dirty="0">
                <a:solidFill>
                  <a:srgbClr val="000000"/>
                </a:solidFill>
                <a:effectLst/>
                <a:latin typeface="Arial" panose="020B0604020202020204" pitchFamily="34" charset="0"/>
              </a:rPr>
              <a:t>La variabilité génétique de la population de virus présente à un moment donné augmente avec le temps, ainsi que le pourcentage de virus ayant </a:t>
            </a:r>
            <a:r>
              <a:rPr lang="fr-FR" b="0" i="1" dirty="0" err="1">
                <a:solidFill>
                  <a:srgbClr val="000000"/>
                </a:solidFill>
                <a:effectLst/>
                <a:latin typeface="Arial" panose="020B0604020202020204" pitchFamily="34" charset="0"/>
              </a:rPr>
              <a:t>lun</a:t>
            </a:r>
            <a:r>
              <a:rPr lang="fr-FR" b="0" i="1" dirty="0">
                <a:solidFill>
                  <a:srgbClr val="000000"/>
                </a:solidFill>
                <a:effectLst/>
                <a:latin typeface="Arial" panose="020B0604020202020204" pitchFamily="34" charset="0"/>
              </a:rPr>
              <a:t> grand nombre de mutations. Cela est conforme à l’idée d’accumulation de mutations successives dans le génome de certains virus.</a:t>
            </a:r>
            <a:endParaRPr lang="fr-FR" b="0" i="0" dirty="0">
              <a:solidFill>
                <a:srgbClr val="000000"/>
              </a:solidFill>
              <a:effectLst/>
              <a:latin typeface="Arial" panose="020B0604020202020204" pitchFamily="34" charset="0"/>
            </a:endParaRPr>
          </a:p>
          <a:p>
            <a:pPr algn="just"/>
            <a:r>
              <a:rPr lang="fr-FR" b="0" i="1" dirty="0">
                <a:solidFill>
                  <a:srgbClr val="000000"/>
                </a:solidFill>
                <a:effectLst/>
                <a:latin typeface="Arial" panose="020B0604020202020204" pitchFamily="34" charset="0"/>
              </a:rPr>
              <a:t>La ligne noire traduit l’évolution du nombre moyen de mutations présentes dans les génomes d’une population de virus à un moment donné. Cinq mois à partir de l’apparition en Chine de ce nouveau virus, il est de 10 mutations. Cela indique une moyenne de 24 mutations par an soit 2 mutations par mois. Comme le génome du </a:t>
            </a:r>
            <a:r>
              <a:rPr lang="fr-FR" b="0" i="1" dirty="0" err="1">
                <a:solidFill>
                  <a:srgbClr val="000000"/>
                </a:solidFill>
                <a:effectLst/>
                <a:latin typeface="Arial" panose="020B0604020202020204" pitchFamily="34" charset="0"/>
              </a:rPr>
              <a:t>Sars-CoV-2</a:t>
            </a:r>
            <a:r>
              <a:rPr lang="fr-FR" b="0" i="1" dirty="0">
                <a:solidFill>
                  <a:srgbClr val="000000"/>
                </a:solidFill>
                <a:effectLst/>
                <a:latin typeface="Arial" panose="020B0604020202020204" pitchFamily="34" charset="0"/>
              </a:rPr>
              <a:t> comprend environ 30000 nucléotides, cela correspond à environ une mutation pour 1000 nucléotides en un an.</a:t>
            </a:r>
            <a:endParaRPr lang="fr-FR" b="0" i="0" dirty="0">
              <a:solidFill>
                <a:srgbClr val="000000"/>
              </a:solidFill>
              <a:effectLst/>
              <a:latin typeface="Arial" panose="020B0604020202020204" pitchFamily="34" charset="0"/>
            </a:endParaRPr>
          </a:p>
          <a:p>
            <a:pPr algn="l"/>
            <a:r>
              <a:rPr lang="en-US" b="0" i="0" dirty="0">
                <a:solidFill>
                  <a:srgbClr val="333333"/>
                </a:solidFill>
                <a:effectLst/>
                <a:latin typeface="Lato" panose="020F0502020204030203" pitchFamily="34" charset="0"/>
              </a:rPr>
              <a:t>Genomic epidemiology of novel coronavirus - Global subsampling</a:t>
            </a:r>
          </a:p>
          <a:p>
            <a:br>
              <a:rPr lang="en-US" dirty="0"/>
            </a:br>
            <a:br>
              <a:rPr lang="fr-FR" dirty="0"/>
            </a:br>
            <a:endParaRPr lang="fr-FR" dirty="0"/>
          </a:p>
        </p:txBody>
      </p:sp>
      <p:sp>
        <p:nvSpPr>
          <p:cNvPr id="4" name="Espace réservé du numéro de diapositive 3"/>
          <p:cNvSpPr>
            <a:spLocks noGrp="1"/>
          </p:cNvSpPr>
          <p:nvPr>
            <p:ph type="sldNum" sz="quarter" idx="5"/>
          </p:nvPr>
        </p:nvSpPr>
        <p:spPr/>
        <p:txBody>
          <a:bodyPr/>
          <a:lstStyle/>
          <a:p>
            <a:fld id="{6F4F0798-2D95-40D5-AF84-0B36EA960145}" type="slidenum">
              <a:rPr lang="fr-FR" smtClean="0"/>
              <a:t>85</a:t>
            </a:fld>
            <a:endParaRPr lang="fr-FR"/>
          </a:p>
        </p:txBody>
      </p:sp>
    </p:spTree>
    <p:extLst>
      <p:ext uri="{BB962C8B-B14F-4D97-AF65-F5344CB8AC3E}">
        <p14:creationId xmlns:p14="http://schemas.microsoft.com/office/powerpoint/2010/main" val="16079023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60612B7-C16F-4050-AF9A-9313DC7E79B2}" type="slidenum">
              <a:rPr lang="fr-FR" smtClean="0"/>
              <a:t>86</a:t>
            </a:fld>
            <a:endParaRPr lang="fr-FR"/>
          </a:p>
        </p:txBody>
      </p:sp>
    </p:spTree>
    <p:extLst>
      <p:ext uri="{BB962C8B-B14F-4D97-AF65-F5344CB8AC3E}">
        <p14:creationId xmlns:p14="http://schemas.microsoft.com/office/powerpoint/2010/main" val="32007804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Comic Sans MS" panose="030F0702030302020204" pitchFamily="66" charset="0"/>
              </a:rPr>
              <a:t>L’hôte intermédiaire du </a:t>
            </a:r>
            <a:r>
              <a:rPr lang="fr-FR" sz="1200" dirty="0" err="1">
                <a:latin typeface="Comic Sans MS" panose="030F0702030302020204" pitchFamily="66" charset="0"/>
              </a:rPr>
              <a:t>SARS-CoV2</a:t>
            </a:r>
            <a:r>
              <a:rPr lang="fr-FR" sz="1200" dirty="0">
                <a:latin typeface="Comic Sans MS" panose="030F0702030302020204" pitchFamily="66" charset="0"/>
              </a:rPr>
              <a:t> inconnu  </a:t>
            </a:r>
          </a:p>
          <a:p>
            <a:pPr marL="285750" indent="-285750" algn="just">
              <a:buFont typeface="Wingdings" panose="05000000000000000000" pitchFamily="2" charset="2"/>
              <a:buChar char="§"/>
            </a:pPr>
            <a:r>
              <a:rPr lang="fr-FR" sz="1200" dirty="0">
                <a:latin typeface="Comic Sans MS" panose="030F0702030302020204" pitchFamily="66" charset="0"/>
                <a:ea typeface="Calibri" panose="020F0502020204030204" pitchFamily="34" charset="0"/>
                <a:cs typeface="Times New Roman" panose="02020603050405020304" pitchFamily="18" charset="0"/>
              </a:rPr>
              <a:t>I</a:t>
            </a:r>
            <a:r>
              <a:rPr lang="fr-FR" sz="1200" dirty="0">
                <a:effectLst/>
                <a:latin typeface="Comic Sans MS" panose="030F0702030302020204" pitchFamily="66" charset="0"/>
                <a:ea typeface="Calibri" panose="020F0502020204030204" pitchFamily="34" charset="0"/>
                <a:cs typeface="Times New Roman" panose="02020603050405020304" pitchFamily="18" charset="0"/>
              </a:rPr>
              <a:t>l faut une population de chauve-souris vivant à proximité d’un hôte intermédiaire </a:t>
            </a:r>
          </a:p>
          <a:p>
            <a:pPr algn="just"/>
            <a:r>
              <a:rPr lang="fr-FR" sz="1200" dirty="0">
                <a:latin typeface="Comic Sans MS" panose="030F0702030302020204" pitchFamily="66" charset="0"/>
                <a:ea typeface="Calibri" panose="020F0502020204030204" pitchFamily="34" charset="0"/>
                <a:cs typeface="Times New Roman" panose="02020603050405020304" pitchFamily="18" charset="0"/>
              </a:rPr>
              <a:t>	</a:t>
            </a:r>
            <a:r>
              <a:rPr lang="fr-FR" sz="1200" dirty="0">
                <a:effectLst/>
                <a:latin typeface="Comic Sans MS" panose="030F0702030302020204" pitchFamily="66" charset="0"/>
                <a:ea typeface="Calibri" panose="020F0502020204030204" pitchFamily="34" charset="0"/>
                <a:cs typeface="Times New Roman" panose="02020603050405020304" pitchFamily="18" charset="0"/>
              </a:rPr>
              <a:t>qui à son tour doit être en contact avec les humains.</a:t>
            </a:r>
            <a:endParaRPr lang="fr-FR" sz="1200" dirty="0">
              <a:latin typeface="Comic Sans MS" panose="030F0702030302020204" pitchFamily="66" charset="0"/>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
            </a:pPr>
            <a:r>
              <a:rPr lang="fr-FR" sz="1200" dirty="0">
                <a:effectLst/>
                <a:latin typeface="Comic Sans MS" panose="030F0702030302020204" pitchFamily="66" charset="0"/>
                <a:ea typeface="Calibri" panose="020F0502020204030204" pitchFamily="34" charset="0"/>
                <a:cs typeface="Times New Roman" panose="02020603050405020304" pitchFamily="18" charset="0"/>
              </a:rPr>
              <a:t>&gt; 80 000 prélèvements négatifs (animaux sauvages et domestiques en Chine)</a:t>
            </a:r>
          </a:p>
          <a:p>
            <a:endParaRPr lang="fr-FR" dirty="0"/>
          </a:p>
        </p:txBody>
      </p:sp>
      <p:sp>
        <p:nvSpPr>
          <p:cNvPr id="4" name="Espace réservé du numéro de diapositive 3"/>
          <p:cNvSpPr>
            <a:spLocks noGrp="1"/>
          </p:cNvSpPr>
          <p:nvPr>
            <p:ph type="sldNum" sz="quarter" idx="5"/>
          </p:nvPr>
        </p:nvSpPr>
        <p:spPr/>
        <p:txBody>
          <a:bodyPr/>
          <a:lstStyle/>
          <a:p>
            <a:fld id="{1FD12713-9E0B-416D-AB08-1549FB593438}" type="slidenum">
              <a:rPr lang="fr-FR" smtClean="0"/>
              <a:t>87</a:t>
            </a:fld>
            <a:endParaRPr lang="fr-FR"/>
          </a:p>
        </p:txBody>
      </p:sp>
    </p:spTree>
    <p:extLst>
      <p:ext uri="{BB962C8B-B14F-4D97-AF65-F5344CB8AC3E}">
        <p14:creationId xmlns:p14="http://schemas.microsoft.com/office/powerpoint/2010/main" val="4037528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Cohen, Jon. (April 22, 2022). Looking for Trouble. Science. 2022: 376 (6590). 10.1126/</a:t>
            </a:r>
            <a:r>
              <a:rPr lang="en-US" dirty="0" err="1"/>
              <a:t>science.abq2305</a:t>
            </a:r>
            <a:r>
              <a:rPr lang="en-US" dirty="0"/>
              <a:t>. </a:t>
            </a:r>
          </a:p>
          <a:p>
            <a:r>
              <a:rPr lang="fr-FR" sz="1800" u="none" strike="noStrike" cap="all" dirty="0" err="1">
                <a:solidFill>
                  <a:srgbClr val="000000"/>
                </a:solidFill>
                <a:effectLst/>
                <a:latin typeface="Times New Roman" panose="02020603050405020304" pitchFamily="18" charset="0"/>
                <a:ea typeface="Calibri" panose="020F0502020204030204" pitchFamily="34" charset="0"/>
                <a:hlinkClick r:id="rId3"/>
              </a:rPr>
              <a:t>Lytras</a:t>
            </a:r>
            <a:r>
              <a:rPr lang="fr-FR" sz="1800" u="sng" cap="all" dirty="0">
                <a:solidFill>
                  <a:srgbClr val="000000"/>
                </a:solidFill>
                <a:effectLst/>
                <a:latin typeface="Times New Roman" panose="02020603050405020304" pitchFamily="18" charset="0"/>
                <a:ea typeface="Calibri" panose="020F0502020204030204" pitchFamily="34" charset="0"/>
                <a:hlinkClick r:id="rId3"/>
              </a:rPr>
              <a:t> S, , </a:t>
            </a:r>
            <a:r>
              <a:rPr lang="fr-FR" sz="1800" u="none" strike="noStrike" cap="all" dirty="0">
                <a:solidFill>
                  <a:srgbClr val="000000"/>
                </a:solidFill>
                <a:effectLst/>
                <a:latin typeface="Times New Roman" panose="02020603050405020304" pitchFamily="18" charset="0"/>
                <a:ea typeface="Calibri" panose="020F0502020204030204" pitchFamily="34" charset="0"/>
                <a:hlinkClick r:id="rId3"/>
              </a:rPr>
              <a:t>Xia</a:t>
            </a:r>
            <a:r>
              <a:rPr lang="fr-FR" sz="1800" u="sng" cap="all" dirty="0">
                <a:solidFill>
                  <a:srgbClr val="000000"/>
                </a:solidFill>
                <a:effectLst/>
                <a:latin typeface="Times New Roman" panose="02020603050405020304" pitchFamily="18" charset="0"/>
                <a:ea typeface="Calibri" panose="020F0502020204030204" pitchFamily="34" charset="0"/>
                <a:hlinkClick r:id="rId3"/>
              </a:rPr>
              <a:t> W, , </a:t>
            </a:r>
            <a:r>
              <a:rPr lang="fr-FR" sz="1800" u="none" strike="noStrike" cap="all" dirty="0">
                <a:solidFill>
                  <a:srgbClr val="000000"/>
                </a:solidFill>
                <a:effectLst/>
                <a:latin typeface="Times New Roman" panose="02020603050405020304" pitchFamily="18" charset="0"/>
                <a:ea typeface="Calibri" panose="020F0502020204030204" pitchFamily="34" charset="0"/>
                <a:hlinkClick r:id="rId3"/>
              </a:rPr>
              <a:t>Hughes</a:t>
            </a:r>
            <a:r>
              <a:rPr lang="fr-FR" sz="1800" u="sng" cap="all" dirty="0">
                <a:solidFill>
                  <a:srgbClr val="000000"/>
                </a:solidFill>
                <a:effectLst/>
                <a:latin typeface="Times New Roman" panose="02020603050405020304" pitchFamily="18" charset="0"/>
                <a:ea typeface="Calibri" panose="020F0502020204030204" pitchFamily="34" charset="0"/>
                <a:hlinkClick r:id="rId3"/>
              </a:rPr>
              <a:t> J, </a:t>
            </a:r>
            <a:r>
              <a:rPr lang="fr-FR" sz="1800" u="none" strike="noStrike" cap="all" dirty="0">
                <a:solidFill>
                  <a:srgbClr val="000000"/>
                </a:solidFill>
                <a:effectLst/>
                <a:latin typeface="Times New Roman" panose="02020603050405020304" pitchFamily="18" charset="0"/>
                <a:ea typeface="Calibri" panose="020F0502020204030204" pitchFamily="34" charset="0"/>
                <a:hlinkClick r:id="rId3"/>
              </a:rPr>
              <a:t>Jiang</a:t>
            </a:r>
            <a:r>
              <a:rPr lang="fr-FR" sz="1800" u="sng" cap="all" dirty="0">
                <a:solidFill>
                  <a:srgbClr val="000000"/>
                </a:solidFill>
                <a:effectLst/>
                <a:latin typeface="Times New Roman" panose="02020603050405020304" pitchFamily="18" charset="0"/>
                <a:ea typeface="Calibri" panose="020F0502020204030204" pitchFamily="34" charset="0"/>
                <a:hlinkClick r:id="rId3"/>
              </a:rPr>
              <a:t> X , </a:t>
            </a:r>
            <a:r>
              <a:rPr lang="fr-FR" sz="1800" u="none" strike="noStrike" cap="all" dirty="0">
                <a:solidFill>
                  <a:srgbClr val="000000"/>
                </a:solidFill>
                <a:effectLst/>
                <a:latin typeface="Times New Roman" panose="02020603050405020304" pitchFamily="18" charset="0"/>
                <a:ea typeface="Calibri" panose="020F0502020204030204" pitchFamily="34" charset="0"/>
                <a:hlinkClick r:id="rId3"/>
              </a:rPr>
              <a:t> Robertson</a:t>
            </a:r>
            <a:r>
              <a:rPr lang="fr-FR" sz="1800" u="sng" cap="all" dirty="0">
                <a:solidFill>
                  <a:srgbClr val="000000"/>
                </a:solidFill>
                <a:effectLst/>
                <a:latin typeface="Times New Roman" panose="02020603050405020304" pitchFamily="18" charset="0"/>
                <a:ea typeface="Calibri" panose="020F0502020204030204" pitchFamily="34" charset="0"/>
                <a:hlinkClick r:id="rId3"/>
              </a:rPr>
              <a:t> Dl,    </a:t>
            </a:r>
            <a:r>
              <a:rPr lang="fr-FR" sz="1800" u="sng" cap="all" dirty="0">
                <a:solidFill>
                  <a:srgbClr val="000000"/>
                </a:solidFill>
                <a:effectLst/>
                <a:latin typeface="var(--font-family-sans-serif)"/>
                <a:ea typeface="Calibri" panose="020F0502020204030204" pitchFamily="34" charset="0"/>
                <a:hlinkClick r:id="rId3"/>
              </a:rPr>
              <a:t>The animal </a:t>
            </a:r>
            <a:r>
              <a:rPr lang="fr-FR" sz="1800" u="sng" cap="all" dirty="0" err="1">
                <a:solidFill>
                  <a:srgbClr val="000000"/>
                </a:solidFill>
                <a:effectLst/>
                <a:latin typeface="var(--font-family-sans-serif)"/>
                <a:ea typeface="Calibri" panose="020F0502020204030204" pitchFamily="34" charset="0"/>
                <a:hlinkClick r:id="rId3"/>
              </a:rPr>
              <a:t>origin</a:t>
            </a:r>
            <a:r>
              <a:rPr lang="fr-FR" sz="1800" u="sng" cap="all" dirty="0">
                <a:solidFill>
                  <a:srgbClr val="000000"/>
                </a:solidFill>
                <a:effectLst/>
                <a:latin typeface="var(--font-family-sans-serif)"/>
                <a:ea typeface="Calibri" panose="020F0502020204030204" pitchFamily="34" charset="0"/>
                <a:hlinkClick r:id="rId3"/>
              </a:rPr>
              <a:t> of SARS-CoV-2</a:t>
            </a:r>
            <a:r>
              <a:rPr lang="fr-FR" sz="1800" u="sng" cap="all" dirty="0">
                <a:solidFill>
                  <a:srgbClr val="000000"/>
                </a:solidFill>
                <a:effectLst/>
                <a:latin typeface="Times New Roman" panose="02020603050405020304" pitchFamily="18" charset="0"/>
                <a:ea typeface="Calibri" panose="020F0502020204030204" pitchFamily="34" charset="0"/>
                <a:hlinkClick r:id="rId3"/>
              </a:rPr>
              <a:t> </a:t>
            </a:r>
            <a:r>
              <a:rPr lang="fr-FR" sz="1800" u="sng" cap="all" dirty="0">
                <a:solidFill>
                  <a:srgbClr val="000000"/>
                </a:solidFill>
                <a:effectLst/>
                <a:latin typeface="PT Serif" panose="020A0603040505020204" pitchFamily="18" charset="0"/>
                <a:ea typeface="Calibri" panose="020F0502020204030204" pitchFamily="34" charset="0"/>
                <a:hlinkClick r:id="rId3"/>
              </a:rPr>
              <a:t>Trading of </a:t>
            </a:r>
            <a:r>
              <a:rPr lang="fr-FR" sz="1800" u="sng" cap="all" dirty="0" err="1">
                <a:solidFill>
                  <a:srgbClr val="000000"/>
                </a:solidFill>
                <a:effectLst/>
                <a:latin typeface="PT Serif" panose="020A0603040505020204" pitchFamily="18" charset="0"/>
                <a:ea typeface="Calibri" panose="020F0502020204030204" pitchFamily="34" charset="0"/>
                <a:hlinkClick r:id="rId3"/>
              </a:rPr>
              <a:t>animals</a:t>
            </a:r>
            <a:r>
              <a:rPr lang="fr-FR" sz="1800" u="sng" cap="all" dirty="0">
                <a:solidFill>
                  <a:srgbClr val="000000"/>
                </a:solidFill>
                <a:effectLst/>
                <a:latin typeface="PT Serif" panose="020A0603040505020204" pitchFamily="18" charset="0"/>
                <a:ea typeface="Calibri" panose="020F0502020204030204" pitchFamily="34" charset="0"/>
                <a:hlinkClick r:id="rId3"/>
              </a:rPr>
              <a:t> susceptible to bat </a:t>
            </a:r>
            <a:r>
              <a:rPr lang="fr-FR" sz="1800" u="sng" cap="all" dirty="0" err="1">
                <a:solidFill>
                  <a:srgbClr val="000000"/>
                </a:solidFill>
                <a:effectLst/>
                <a:latin typeface="PT Serif" panose="020A0603040505020204" pitchFamily="18" charset="0"/>
                <a:ea typeface="Calibri" panose="020F0502020204030204" pitchFamily="34" charset="0"/>
                <a:hlinkClick r:id="rId3"/>
              </a:rPr>
              <a:t>coronaviruses</a:t>
            </a:r>
            <a:r>
              <a:rPr lang="fr-FR" sz="1800" u="sng" cap="all" dirty="0">
                <a:solidFill>
                  <a:srgbClr val="000000"/>
                </a:solidFill>
                <a:effectLst/>
                <a:latin typeface="PT Serif" panose="020A0603040505020204" pitchFamily="18" charset="0"/>
                <a:ea typeface="Calibri" panose="020F0502020204030204" pitchFamily="34" charset="0"/>
                <a:hlinkClick r:id="rId3"/>
              </a:rPr>
              <a:t> </a:t>
            </a:r>
            <a:r>
              <a:rPr lang="fr-FR" sz="1800" u="sng" cap="all" dirty="0" err="1">
                <a:solidFill>
                  <a:srgbClr val="000000"/>
                </a:solidFill>
                <a:effectLst/>
                <a:latin typeface="PT Serif" panose="020A0603040505020204" pitchFamily="18" charset="0"/>
                <a:ea typeface="Calibri" panose="020F0502020204030204" pitchFamily="34" charset="0"/>
                <a:hlinkClick r:id="rId3"/>
              </a:rPr>
              <a:t>is</a:t>
            </a:r>
            <a:r>
              <a:rPr lang="fr-FR" sz="1800" u="sng" cap="all" dirty="0">
                <a:solidFill>
                  <a:srgbClr val="000000"/>
                </a:solidFill>
                <a:effectLst/>
                <a:latin typeface="PT Serif" panose="020A0603040505020204" pitchFamily="18" charset="0"/>
                <a:ea typeface="Calibri" panose="020F0502020204030204" pitchFamily="34" charset="0"/>
                <a:hlinkClick r:id="rId3"/>
              </a:rPr>
              <a:t> the </a:t>
            </a:r>
            <a:r>
              <a:rPr lang="fr-FR" sz="1800" u="sng" cap="all" dirty="0" err="1">
                <a:solidFill>
                  <a:srgbClr val="000000"/>
                </a:solidFill>
                <a:effectLst/>
                <a:latin typeface="PT Serif" panose="020A0603040505020204" pitchFamily="18" charset="0"/>
                <a:ea typeface="Calibri" panose="020F0502020204030204" pitchFamily="34" charset="0"/>
                <a:hlinkClick r:id="rId3"/>
              </a:rPr>
              <a:t>likely</a:t>
            </a:r>
            <a:r>
              <a:rPr lang="fr-FR" sz="1800" u="sng" cap="all" dirty="0">
                <a:solidFill>
                  <a:srgbClr val="000000"/>
                </a:solidFill>
                <a:effectLst/>
                <a:latin typeface="PT Serif" panose="020A0603040505020204" pitchFamily="18" charset="0"/>
                <a:ea typeface="Calibri" panose="020F0502020204030204" pitchFamily="34" charset="0"/>
                <a:hlinkClick r:id="rId3"/>
              </a:rPr>
              <a:t> cause of the COVID-19 </a:t>
            </a:r>
            <a:r>
              <a:rPr lang="fr-FR" sz="1800" u="sng" cap="all" dirty="0" err="1">
                <a:solidFill>
                  <a:srgbClr val="000000"/>
                </a:solidFill>
                <a:effectLst/>
                <a:latin typeface="PT Serif" panose="020A0603040505020204" pitchFamily="18" charset="0"/>
                <a:ea typeface="Calibri" panose="020F0502020204030204" pitchFamily="34" charset="0"/>
                <a:hlinkClick r:id="rId3"/>
              </a:rPr>
              <a:t>pandemic</a:t>
            </a:r>
            <a:r>
              <a:rPr lang="fr-FR" sz="1800" u="sng" cap="all" dirty="0">
                <a:solidFill>
                  <a:srgbClr val="000000"/>
                </a:solidFill>
                <a:effectLst/>
                <a:latin typeface="PT Serif" panose="020A0603040505020204" pitchFamily="18" charset="0"/>
                <a:ea typeface="Calibri" panose="020F0502020204030204" pitchFamily="34" charset="0"/>
                <a:hlinkClick r:id="rId3"/>
              </a:rPr>
              <a:t>, Science, 2021 ; 373 (6558) : 968-970. </a:t>
            </a:r>
            <a:endParaRPr lang="fr-FR" sz="1800" u="sng" cap="all" dirty="0">
              <a:solidFill>
                <a:srgbClr val="000000"/>
              </a:solidFill>
              <a:effectLst/>
              <a:latin typeface="Times New Roman" panose="02020603050405020304" pitchFamily="18" charset="0"/>
              <a:ea typeface="Calibri" panose="020F0502020204030204" pitchFamily="34" charset="0"/>
              <a:hlinkClick r:id="rId3"/>
            </a:endParaRPr>
          </a:p>
          <a:p>
            <a:r>
              <a:rPr lang="fr-FR" sz="1800" b="1" i="1" u="sng" cap="all" dirty="0">
                <a:solidFill>
                  <a:srgbClr val="000000"/>
                </a:solidFill>
                <a:effectLst/>
                <a:latin typeface="Roboto" panose="02000000000000000000" pitchFamily="2" charset="0"/>
                <a:ea typeface="Calibri" panose="020F0502020204030204" pitchFamily="34" charset="0"/>
                <a:hlinkClick r:id="rId3"/>
              </a:rPr>
              <a:t>  </a:t>
            </a:r>
            <a:endParaRPr lang="fr-FR" dirty="0"/>
          </a:p>
        </p:txBody>
      </p:sp>
      <p:sp>
        <p:nvSpPr>
          <p:cNvPr id="4" name="Espace réservé du numéro de diapositive 3"/>
          <p:cNvSpPr>
            <a:spLocks noGrp="1"/>
          </p:cNvSpPr>
          <p:nvPr>
            <p:ph type="sldNum" sz="quarter" idx="5"/>
          </p:nvPr>
        </p:nvSpPr>
        <p:spPr/>
        <p:txBody>
          <a:bodyPr/>
          <a:lstStyle/>
          <a:p>
            <a:fld id="{6F4F0798-2D95-40D5-AF84-0B36EA960145}" type="slidenum">
              <a:rPr lang="fr-FR" smtClean="0"/>
              <a:t>88</a:t>
            </a:fld>
            <a:endParaRPr lang="fr-FR"/>
          </a:p>
        </p:txBody>
      </p:sp>
    </p:spTree>
    <p:extLst>
      <p:ext uri="{BB962C8B-B14F-4D97-AF65-F5344CB8AC3E}">
        <p14:creationId xmlns:p14="http://schemas.microsoft.com/office/powerpoint/2010/main" val="14901397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11 expériences sur divers virus  publiés de gain de fonction avec ajout du site </a:t>
            </a:r>
            <a:r>
              <a:rPr lang="fr-FR" sz="1200" dirty="0" err="1">
                <a:solidFill>
                  <a:schemeClr val="bg1"/>
                </a:solidFill>
                <a:latin typeface="Comic Sans MS" panose="030F0702030302020204" pitchFamily="66" charset="0"/>
                <a:ea typeface="Calibri" panose="020F0502020204030204" pitchFamily="34" charset="0"/>
                <a:cs typeface="Times New Roman" panose="02020603050405020304" pitchFamily="18" charset="0"/>
              </a:rPr>
              <a:t>furine</a:t>
            </a:r>
            <a:r>
              <a:rPr lang="fr-FR" sz="1200"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 pour rendre un virus, notamment par le Dr </a:t>
            </a:r>
            <a:r>
              <a:rPr lang="fr-FR" sz="1200" dirty="0" err="1">
                <a:solidFill>
                  <a:schemeClr val="bg1"/>
                </a:solidFill>
                <a:latin typeface="Comic Sans MS" panose="030F0702030302020204" pitchFamily="66" charset="0"/>
                <a:ea typeface="Calibri" panose="020F0502020204030204" pitchFamily="34" charset="0"/>
                <a:cs typeface="Times New Roman" panose="02020603050405020304" pitchFamily="18" charset="0"/>
              </a:rPr>
              <a:t>Zengli</a:t>
            </a:r>
            <a:r>
              <a:rPr lang="fr-FR" sz="1200"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 Shi.</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Le coronavirus de  pangolin </a:t>
            </a:r>
            <a:r>
              <a:rPr lang="fr-FR" sz="1200" dirty="0" err="1">
                <a:solidFill>
                  <a:schemeClr val="bg1"/>
                </a:solidFill>
                <a:latin typeface="Comic Sans MS" panose="030F0702030302020204" pitchFamily="66" charset="0"/>
                <a:ea typeface="Calibri" panose="020F0502020204030204" pitchFamily="34" charset="0"/>
                <a:cs typeface="Times New Roman" panose="02020603050405020304" pitchFamily="18" charset="0"/>
              </a:rPr>
              <a:t>MP789</a:t>
            </a:r>
            <a:r>
              <a:rPr lang="fr-FR" sz="1200"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 </a:t>
            </a:r>
            <a:r>
              <a:rPr lang="fr-FR" sz="12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a:t>
            </a:r>
            <a:r>
              <a:rPr lang="fr-FR" sz="1200" dirty="0" err="1">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MT084071</a:t>
            </a:r>
            <a:r>
              <a:rPr lang="fr-FR" sz="12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 isolé en 2019 à Guangdong (92% identité nucléotidique). </a:t>
            </a:r>
            <a:r>
              <a:rPr lang="fr-FR" sz="1200"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La séquence code un </a:t>
            </a:r>
            <a:r>
              <a:rPr lang="fr-FR" sz="1200" dirty="0" err="1">
                <a:solidFill>
                  <a:schemeClr val="bg1"/>
                </a:solidFill>
                <a:latin typeface="Comic Sans MS" panose="030F0702030302020204" pitchFamily="66" charset="0"/>
                <a:ea typeface="Calibri" panose="020F0502020204030204" pitchFamily="34" charset="0"/>
                <a:cs typeface="Times New Roman" panose="02020603050405020304" pitchFamily="18" charset="0"/>
              </a:rPr>
              <a:t>RBD</a:t>
            </a:r>
            <a:r>
              <a:rPr lang="fr-FR" sz="1200"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 de Spike </a:t>
            </a:r>
            <a:r>
              <a:rPr lang="fr-FR" sz="12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(91,89% identité nucléotidique), avec des similarités peptidiques pour des acides aminés critiques du </a:t>
            </a:r>
            <a:r>
              <a:rPr lang="fr-FR" sz="1200" dirty="0" err="1">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RBD</a:t>
            </a:r>
            <a:r>
              <a:rPr lang="fr-FR" sz="12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 (</a:t>
            </a:r>
            <a:r>
              <a:rPr lang="fr-FR" sz="1200"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mais non infectieux pour l’homme). </a:t>
            </a:r>
          </a:p>
          <a:p>
            <a:r>
              <a:rPr lang="fr-FR" sz="1200" i="1" dirty="0">
                <a:solidFill>
                  <a:schemeClr val="bg1"/>
                </a:solidFill>
                <a:effectLst/>
                <a:latin typeface="Comic Sans MS" panose="030F0702030302020204" pitchFamily="66" charset="0"/>
                <a:ea typeface="Times New Roman" panose="02020603050405020304" pitchFamily="18" charset="0"/>
                <a:cs typeface="Arial" panose="020B0604020202020204" pitchFamily="34" charset="0"/>
              </a:rPr>
              <a:t>Bedford T, Neher R, </a:t>
            </a:r>
            <a:r>
              <a:rPr lang="fr-FR" sz="1200" i="1" dirty="0" err="1">
                <a:solidFill>
                  <a:schemeClr val="bg1"/>
                </a:solidFill>
                <a:effectLst/>
                <a:latin typeface="Comic Sans MS" panose="030F0702030302020204" pitchFamily="66" charset="0"/>
                <a:ea typeface="Times New Roman" panose="02020603050405020304" pitchFamily="18" charset="0"/>
                <a:cs typeface="Arial" panose="020B0604020202020204" pitchFamily="34" charset="0"/>
              </a:rPr>
              <a:t>Hadfield</a:t>
            </a:r>
            <a:r>
              <a:rPr lang="fr-FR" sz="1200" i="1" dirty="0">
                <a:solidFill>
                  <a:schemeClr val="bg1"/>
                </a:solidFill>
                <a:effectLst/>
                <a:latin typeface="Comic Sans MS" panose="030F0702030302020204" pitchFamily="66" charset="0"/>
                <a:ea typeface="Times New Roman" panose="02020603050405020304" pitchFamily="18" charset="0"/>
                <a:cs typeface="Arial" panose="020B0604020202020204" pitchFamily="34" charset="0"/>
              </a:rPr>
              <a:t> N, </a:t>
            </a:r>
            <a:r>
              <a:rPr lang="fr-FR" sz="1200" i="1" dirty="0" err="1">
                <a:solidFill>
                  <a:schemeClr val="bg1"/>
                </a:solidFill>
                <a:effectLst/>
                <a:latin typeface="Comic Sans MS" panose="030F0702030302020204" pitchFamily="66" charset="0"/>
                <a:ea typeface="Times New Roman" panose="02020603050405020304" pitchFamily="18" charset="0"/>
                <a:cs typeface="Arial" panose="020B0604020202020204" pitchFamily="34" charset="0"/>
              </a:rPr>
              <a:t>Hodcroft</a:t>
            </a:r>
            <a:r>
              <a:rPr lang="fr-FR" sz="1200" i="1" dirty="0">
                <a:solidFill>
                  <a:schemeClr val="bg1"/>
                </a:solidFill>
                <a:effectLst/>
                <a:latin typeface="Comic Sans MS" panose="030F0702030302020204" pitchFamily="66" charset="0"/>
                <a:ea typeface="Times New Roman" panose="02020603050405020304" pitchFamily="18" charset="0"/>
                <a:cs typeface="Arial" panose="020B0604020202020204" pitchFamily="34" charset="0"/>
              </a:rPr>
              <a:t> E, </a:t>
            </a:r>
            <a:r>
              <a:rPr lang="fr-FR" sz="1200" i="1" dirty="0" err="1">
                <a:solidFill>
                  <a:schemeClr val="bg1"/>
                </a:solidFill>
                <a:effectLst/>
                <a:latin typeface="Comic Sans MS" panose="030F0702030302020204" pitchFamily="66" charset="0"/>
                <a:ea typeface="Times New Roman" panose="02020603050405020304" pitchFamily="18" charset="0"/>
                <a:cs typeface="Arial" panose="020B0604020202020204" pitchFamily="34" charset="0"/>
              </a:rPr>
              <a:t>Ilcisin</a:t>
            </a:r>
            <a:r>
              <a:rPr lang="fr-FR" sz="1200" i="1" dirty="0">
                <a:solidFill>
                  <a:schemeClr val="bg1"/>
                </a:solidFill>
                <a:effectLst/>
                <a:latin typeface="Comic Sans MS" panose="030F0702030302020204" pitchFamily="66" charset="0"/>
                <a:ea typeface="Times New Roman" panose="02020603050405020304" pitchFamily="18" charset="0"/>
                <a:cs typeface="Arial" panose="020B0604020202020204" pitchFamily="34" charset="0"/>
              </a:rPr>
              <a:t> M, Müller N. </a:t>
            </a:r>
            <a:r>
              <a:rPr lang="fr-FR" sz="1200" i="1" dirty="0">
                <a:solidFill>
                  <a:schemeClr val="bg1"/>
                </a:solidFill>
                <a:effectLst/>
                <a:latin typeface="Comic Sans MS" panose="030F0702030302020204" pitchFamily="66" charset="0"/>
                <a:ea typeface="Times New Roman" panose="02020603050405020304" pitchFamily="18" charset="0"/>
                <a:cs typeface="Arial" panose="020B0604020202020204" pitchFamily="34" charset="0"/>
                <a:hlinkClick r:id="rId3">
                  <a:extLst>
                    <a:ext uri="{A12FA001-AC4F-418D-AE19-62706E023703}">
                      <ahyp:hlinkClr xmlns:ahyp="http://schemas.microsoft.com/office/drawing/2018/hyperlinkcolor" val="tx"/>
                    </a:ext>
                  </a:extLst>
                </a:hlinkClick>
              </a:rPr>
              <a:t>"</a:t>
            </a:r>
            <a:r>
              <a:rPr lang="fr-FR" sz="1200" i="1" dirty="0" err="1">
                <a:solidFill>
                  <a:schemeClr val="bg1"/>
                </a:solidFill>
                <a:effectLst/>
                <a:latin typeface="Comic Sans MS" panose="030F0702030302020204" pitchFamily="66" charset="0"/>
                <a:ea typeface="Times New Roman" panose="02020603050405020304" pitchFamily="18" charset="0"/>
                <a:cs typeface="Arial" panose="020B0604020202020204" pitchFamily="34" charset="0"/>
                <a:hlinkClick r:id="rId3">
                  <a:extLst>
                    <a:ext uri="{A12FA001-AC4F-418D-AE19-62706E023703}">
                      <ahyp:hlinkClr xmlns:ahyp="http://schemas.microsoft.com/office/drawing/2018/hyperlinkcolor" val="tx"/>
                    </a:ext>
                  </a:extLst>
                </a:hlinkClick>
              </a:rPr>
              <a:t>Genomic</a:t>
            </a:r>
            <a:r>
              <a:rPr lang="fr-FR" sz="1200" i="1" dirty="0">
                <a:solidFill>
                  <a:schemeClr val="bg1"/>
                </a:solidFill>
                <a:effectLst/>
                <a:latin typeface="Comic Sans MS" panose="030F0702030302020204" pitchFamily="66" charset="0"/>
                <a:ea typeface="Times New Roman" panose="02020603050405020304" pitchFamily="18" charset="0"/>
                <a:cs typeface="Arial" panose="020B0604020202020204" pitchFamily="34" charset="0"/>
                <a:hlinkClick r:id="rId3">
                  <a:extLst>
                    <a:ext uri="{A12FA001-AC4F-418D-AE19-62706E023703}">
                      <ahyp:hlinkClr xmlns:ahyp="http://schemas.microsoft.com/office/drawing/2018/hyperlinkcolor" val="tx"/>
                    </a:ext>
                  </a:extLst>
                </a:hlinkClick>
              </a:rPr>
              <a:t> </a:t>
            </a:r>
            <a:r>
              <a:rPr lang="fr-FR" sz="1200" i="1" dirty="0" err="1">
                <a:solidFill>
                  <a:schemeClr val="bg1"/>
                </a:solidFill>
                <a:effectLst/>
                <a:latin typeface="Comic Sans MS" panose="030F0702030302020204" pitchFamily="66" charset="0"/>
                <a:ea typeface="Times New Roman" panose="02020603050405020304" pitchFamily="18" charset="0"/>
                <a:cs typeface="Arial" panose="020B0604020202020204" pitchFamily="34" charset="0"/>
                <a:hlinkClick r:id="rId3">
                  <a:extLst>
                    <a:ext uri="{A12FA001-AC4F-418D-AE19-62706E023703}">
                      <ahyp:hlinkClr xmlns:ahyp="http://schemas.microsoft.com/office/drawing/2018/hyperlinkcolor" val="tx"/>
                    </a:ext>
                  </a:extLst>
                </a:hlinkClick>
              </a:rPr>
              <a:t>analysis</a:t>
            </a:r>
            <a:r>
              <a:rPr lang="fr-FR" sz="1200" i="1" dirty="0">
                <a:solidFill>
                  <a:schemeClr val="bg1"/>
                </a:solidFill>
                <a:effectLst/>
                <a:latin typeface="Comic Sans MS" panose="030F0702030302020204" pitchFamily="66" charset="0"/>
                <a:ea typeface="Times New Roman" panose="02020603050405020304" pitchFamily="18" charset="0"/>
                <a:cs typeface="Arial" panose="020B0604020202020204" pitchFamily="34" charset="0"/>
                <a:hlinkClick r:id="rId3">
                  <a:extLst>
                    <a:ext uri="{A12FA001-AC4F-418D-AE19-62706E023703}">
                      <ahyp:hlinkClr xmlns:ahyp="http://schemas.microsoft.com/office/drawing/2018/hyperlinkcolor" val="tx"/>
                    </a:ext>
                  </a:extLst>
                </a:hlinkClick>
              </a:rPr>
              <a:t> of </a:t>
            </a:r>
            <a:r>
              <a:rPr lang="fr-FR" sz="1200" i="1" dirty="0" err="1">
                <a:solidFill>
                  <a:schemeClr val="bg1"/>
                </a:solidFill>
                <a:effectLst/>
                <a:latin typeface="Comic Sans MS" panose="030F0702030302020204" pitchFamily="66" charset="0"/>
                <a:ea typeface="Times New Roman" panose="02020603050405020304" pitchFamily="18" charset="0"/>
                <a:cs typeface="Arial" panose="020B0604020202020204" pitchFamily="34" charset="0"/>
                <a:hlinkClick r:id="rId3">
                  <a:extLst>
                    <a:ext uri="{A12FA001-AC4F-418D-AE19-62706E023703}">
                      <ahyp:hlinkClr xmlns:ahyp="http://schemas.microsoft.com/office/drawing/2018/hyperlinkcolor" val="tx"/>
                    </a:ext>
                  </a:extLst>
                </a:hlinkClick>
              </a:rPr>
              <a:t>nCoV</a:t>
            </a:r>
            <a:r>
              <a:rPr lang="fr-FR" sz="1200" i="1" dirty="0">
                <a:solidFill>
                  <a:schemeClr val="bg1"/>
                </a:solidFill>
                <a:effectLst/>
                <a:latin typeface="Comic Sans MS" panose="030F0702030302020204" pitchFamily="66" charset="0"/>
                <a:ea typeface="Times New Roman" panose="02020603050405020304" pitchFamily="18" charset="0"/>
                <a:cs typeface="Arial" panose="020B0604020202020204" pitchFamily="34" charset="0"/>
                <a:hlinkClick r:id="rId3">
                  <a:extLst>
                    <a:ext uri="{A12FA001-AC4F-418D-AE19-62706E023703}">
                      <ahyp:hlinkClr xmlns:ahyp="http://schemas.microsoft.com/office/drawing/2018/hyperlinkcolor" val="tx"/>
                    </a:ext>
                  </a:extLst>
                </a:hlinkClick>
              </a:rPr>
              <a:t> spread: Situation report 2020-01-30"</a:t>
            </a:r>
            <a:r>
              <a:rPr lang="fr-FR" sz="1200" i="1" dirty="0">
                <a:solidFill>
                  <a:schemeClr val="bg1"/>
                </a:solidFill>
                <a:effectLst/>
                <a:latin typeface="Comic Sans MS" panose="030F0702030302020204" pitchFamily="66" charset="0"/>
                <a:ea typeface="Times New Roman" panose="02020603050405020304" pitchFamily="18" charset="0"/>
                <a:cs typeface="Arial" panose="020B0604020202020204" pitchFamily="34" charset="0"/>
              </a:rPr>
              <a:t>. </a:t>
            </a:r>
            <a:r>
              <a:rPr lang="fr-FR" sz="1200" i="1" dirty="0" err="1">
                <a:solidFill>
                  <a:schemeClr val="bg1"/>
                </a:solidFill>
                <a:effectLst/>
                <a:latin typeface="Comic Sans MS" panose="030F0702030302020204" pitchFamily="66" charset="0"/>
                <a:ea typeface="Times New Roman" panose="02020603050405020304" pitchFamily="18" charset="0"/>
                <a:cs typeface="Arial" panose="020B0604020202020204" pitchFamily="34" charset="0"/>
              </a:rPr>
              <a:t>nextstrain.org</a:t>
            </a:r>
            <a:r>
              <a:rPr lang="fr-FR" sz="1200" i="1" dirty="0">
                <a:solidFill>
                  <a:schemeClr val="bg1"/>
                </a:solidFill>
                <a:effectLst/>
                <a:latin typeface="Comic Sans MS" panose="030F0702030302020204" pitchFamily="66" charset="0"/>
                <a:ea typeface="Times New Roman" panose="02020603050405020304" pitchFamily="18" charset="0"/>
                <a:cs typeface="Arial" panose="020B0604020202020204" pitchFamily="34" charset="0"/>
              </a:rPr>
              <a:t>.</a:t>
            </a:r>
            <a:r>
              <a:rPr lang="fr-FR" sz="1200"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 </a:t>
            </a:r>
            <a:endParaRPr lang="fr-FR" dirty="0"/>
          </a:p>
        </p:txBody>
      </p:sp>
      <p:sp>
        <p:nvSpPr>
          <p:cNvPr id="4" name="Espace réservé du numéro de diapositive 3"/>
          <p:cNvSpPr>
            <a:spLocks noGrp="1"/>
          </p:cNvSpPr>
          <p:nvPr>
            <p:ph type="sldNum" sz="quarter" idx="5"/>
          </p:nvPr>
        </p:nvSpPr>
        <p:spPr/>
        <p:txBody>
          <a:bodyPr/>
          <a:lstStyle/>
          <a:p>
            <a:fld id="{6F4F0798-2D95-40D5-AF84-0B36EA960145}" type="slidenum">
              <a:rPr lang="fr-FR" smtClean="0"/>
              <a:t>90</a:t>
            </a:fld>
            <a:endParaRPr lang="fr-FR"/>
          </a:p>
        </p:txBody>
      </p:sp>
    </p:spTree>
    <p:extLst>
      <p:ext uri="{BB962C8B-B14F-4D97-AF65-F5344CB8AC3E}">
        <p14:creationId xmlns:p14="http://schemas.microsoft.com/office/powerpoint/2010/main" val="9130581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Espace réservé de l'image des diapositives 1">
            <a:extLst>
              <a:ext uri="{FF2B5EF4-FFF2-40B4-BE49-F238E27FC236}">
                <a16:creationId xmlns:a16="http://schemas.microsoft.com/office/drawing/2014/main" id="{E717830B-00A2-0227-0669-69459E5FCD7D}"/>
              </a:ext>
            </a:extLst>
          </p:cNvPr>
          <p:cNvSpPr>
            <a:spLocks noGrp="1" noRot="1" noChangeAspect="1" noChangeArrowheads="1" noTextEdit="1"/>
          </p:cNvSpPr>
          <p:nvPr>
            <p:ph type="sldImg"/>
          </p:nvPr>
        </p:nvSpPr>
        <p:spPr>
          <a:ln/>
        </p:spPr>
      </p:sp>
      <p:sp>
        <p:nvSpPr>
          <p:cNvPr id="14339" name="Espace réservé des notes 2">
            <a:extLst>
              <a:ext uri="{FF2B5EF4-FFF2-40B4-BE49-F238E27FC236}">
                <a16:creationId xmlns:a16="http://schemas.microsoft.com/office/drawing/2014/main" id="{A268CEE1-F240-9F63-CEB9-1961351DA3D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a:solidFill>
                  <a:schemeClr val="bg1"/>
                </a:solidFill>
                <a:latin typeface="Comic Sans MS" panose="030F0702030302020204" pitchFamily="66" charset="0"/>
              </a:rPr>
              <a:t>Lancet, février 2020 (Chine)  </a:t>
            </a:r>
          </a:p>
          <a:p>
            <a:endParaRPr lang="fr-FR" altLang="fr-FR"/>
          </a:p>
        </p:txBody>
      </p:sp>
      <p:sp>
        <p:nvSpPr>
          <p:cNvPr id="14340" name="Espace réservé du numéro de diapositive 3">
            <a:extLst>
              <a:ext uri="{FF2B5EF4-FFF2-40B4-BE49-F238E27FC236}">
                <a16:creationId xmlns:a16="http://schemas.microsoft.com/office/drawing/2014/main" id="{D4993A00-5D31-C1EB-1766-B84CD3F91DA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defRPr>
            </a:lvl9pPr>
          </a:lstStyle>
          <a:p>
            <a:fld id="{91EE9C52-A352-4AAB-A8D2-3B6A7F8728DF}" type="slidenum">
              <a:rPr lang="en-GB" altLang="fr-FR" sz="1200" smtClean="0">
                <a:latin typeface="Times New Roman" panose="02020603050405020304" pitchFamily="18" charset="0"/>
              </a:rPr>
              <a:pPr/>
              <a:t>91</a:t>
            </a:fld>
            <a:endParaRPr lang="en-GB" altLang="fr-FR" sz="1200">
              <a:latin typeface="Times New Roman" panose="02020603050405020304" pitchFamily="18" charset="0"/>
            </a:endParaRPr>
          </a:p>
        </p:txBody>
      </p:sp>
    </p:spTree>
    <p:extLst>
      <p:ext uri="{BB962C8B-B14F-4D97-AF65-F5344CB8AC3E}">
        <p14:creationId xmlns:p14="http://schemas.microsoft.com/office/powerpoint/2010/main" val="3283347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E6F717B2-689F-42C9-A542-187EACB98D0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600" i="1">
                <a:solidFill>
                  <a:schemeClr val="tx1"/>
                </a:solidFill>
                <a:latin typeface="Arial" panose="020B0604020202020204" pitchFamily="34" charset="0"/>
              </a:defRPr>
            </a:lvl1pPr>
            <a:lvl2pPr marL="742950" indent="-285750">
              <a:defRPr sz="1600" i="1">
                <a:solidFill>
                  <a:schemeClr val="tx1"/>
                </a:solidFill>
                <a:latin typeface="Arial" panose="020B0604020202020204" pitchFamily="34" charset="0"/>
              </a:defRPr>
            </a:lvl2pPr>
            <a:lvl3pPr marL="1143000" indent="-228600">
              <a:defRPr sz="1600" i="1">
                <a:solidFill>
                  <a:schemeClr val="tx1"/>
                </a:solidFill>
                <a:latin typeface="Arial" panose="020B0604020202020204" pitchFamily="34" charset="0"/>
              </a:defRPr>
            </a:lvl3pPr>
            <a:lvl4pPr marL="1600200" indent="-228600">
              <a:defRPr sz="1600" i="1">
                <a:solidFill>
                  <a:schemeClr val="tx1"/>
                </a:solidFill>
                <a:latin typeface="Arial" panose="020B0604020202020204" pitchFamily="34" charset="0"/>
              </a:defRPr>
            </a:lvl4pPr>
            <a:lvl5pPr marL="2057400" indent="-228600">
              <a:defRPr sz="1600" i="1">
                <a:solidFill>
                  <a:schemeClr val="tx1"/>
                </a:solidFill>
                <a:latin typeface="Arial" panose="020B0604020202020204" pitchFamily="34" charset="0"/>
              </a:defRPr>
            </a:lvl5pPr>
            <a:lvl6pPr marL="2514600" indent="-228600" eaLnBrk="0" fontAlgn="base" hangingPunct="0">
              <a:spcBef>
                <a:spcPct val="0"/>
              </a:spcBef>
              <a:spcAft>
                <a:spcPct val="0"/>
              </a:spcAft>
              <a:defRPr sz="1600" i="1">
                <a:solidFill>
                  <a:schemeClr val="tx1"/>
                </a:solidFill>
                <a:latin typeface="Arial" panose="020B0604020202020204" pitchFamily="34" charset="0"/>
              </a:defRPr>
            </a:lvl6pPr>
            <a:lvl7pPr marL="2971800" indent="-228600" eaLnBrk="0" fontAlgn="base" hangingPunct="0">
              <a:spcBef>
                <a:spcPct val="0"/>
              </a:spcBef>
              <a:spcAft>
                <a:spcPct val="0"/>
              </a:spcAft>
              <a:defRPr sz="1600" i="1">
                <a:solidFill>
                  <a:schemeClr val="tx1"/>
                </a:solidFill>
                <a:latin typeface="Arial" panose="020B0604020202020204" pitchFamily="34" charset="0"/>
              </a:defRPr>
            </a:lvl7pPr>
            <a:lvl8pPr marL="3429000" indent="-228600" eaLnBrk="0" fontAlgn="base" hangingPunct="0">
              <a:spcBef>
                <a:spcPct val="0"/>
              </a:spcBef>
              <a:spcAft>
                <a:spcPct val="0"/>
              </a:spcAft>
              <a:defRPr sz="1600" i="1">
                <a:solidFill>
                  <a:schemeClr val="tx1"/>
                </a:solidFill>
                <a:latin typeface="Arial" panose="020B0604020202020204" pitchFamily="34" charset="0"/>
              </a:defRPr>
            </a:lvl8pPr>
            <a:lvl9pPr marL="3886200" indent="-228600" eaLnBrk="0" fontAlgn="base" hangingPunct="0">
              <a:spcBef>
                <a:spcPct val="0"/>
              </a:spcBef>
              <a:spcAft>
                <a:spcPct val="0"/>
              </a:spcAft>
              <a:defRPr sz="1600" i="1">
                <a:solidFill>
                  <a:schemeClr val="tx1"/>
                </a:solidFill>
                <a:latin typeface="Arial" panose="020B0604020202020204" pitchFamily="34" charset="0"/>
              </a:defRPr>
            </a:lvl9pPr>
          </a:lstStyle>
          <a:p>
            <a:fld id="{5D705967-CB77-4184-A8E9-05F98E5EA217}" type="slidenum">
              <a:rPr lang="en-GB" altLang="fr-FR" sz="1200" i="0" smtClean="0">
                <a:latin typeface="Times New Roman" panose="02020603050405020304" pitchFamily="18" charset="0"/>
              </a:rPr>
              <a:pPr/>
              <a:t>3</a:t>
            </a:fld>
            <a:endParaRPr lang="en-GB" altLang="fr-FR" sz="1200" i="0">
              <a:latin typeface="Times New Roman" panose="02020603050405020304" pitchFamily="18" charset="0"/>
            </a:endParaRPr>
          </a:p>
        </p:txBody>
      </p:sp>
      <p:sp>
        <p:nvSpPr>
          <p:cNvPr id="9219" name="Rectangle 2">
            <a:extLst>
              <a:ext uri="{FF2B5EF4-FFF2-40B4-BE49-F238E27FC236}">
                <a16:creationId xmlns:a16="http://schemas.microsoft.com/office/drawing/2014/main" id="{BA53B41C-D16C-467A-B116-2352E8233EFE}"/>
              </a:ext>
            </a:extLst>
          </p:cNvPr>
          <p:cNvSpPr>
            <a:spLocks noGrp="1" noRot="1" noChangeAspect="1" noChangeArrowheads="1" noTextEdit="1"/>
          </p:cNvSpPr>
          <p:nvPr>
            <p:ph type="sldImg"/>
          </p:nvPr>
        </p:nvSpPr>
        <p:spPr>
          <a:ln/>
        </p:spPr>
      </p:sp>
      <p:sp>
        <p:nvSpPr>
          <p:cNvPr id="9220" name="Rectangle 3">
            <a:extLst>
              <a:ext uri="{FF2B5EF4-FFF2-40B4-BE49-F238E27FC236}">
                <a16:creationId xmlns:a16="http://schemas.microsoft.com/office/drawing/2014/main" id="{224DDDC8-1D40-440B-9D3D-6327A03EC0D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60612B7-C16F-4050-AF9A-9313DC7E79B2}" type="slidenum">
              <a:rPr lang="fr-FR" smtClean="0"/>
              <a:t>94</a:t>
            </a:fld>
            <a:endParaRPr lang="fr-FR"/>
          </a:p>
        </p:txBody>
      </p:sp>
    </p:spTree>
    <p:extLst>
      <p:ext uri="{BB962C8B-B14F-4D97-AF65-F5344CB8AC3E}">
        <p14:creationId xmlns:p14="http://schemas.microsoft.com/office/powerpoint/2010/main" val="26098066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ce réservé de l'image des diapositives 1">
            <a:extLst>
              <a:ext uri="{FF2B5EF4-FFF2-40B4-BE49-F238E27FC236}">
                <a16:creationId xmlns:a16="http://schemas.microsoft.com/office/drawing/2014/main" id="{2C1F639E-AEB0-1F78-8FE9-06617030E069}"/>
              </a:ext>
            </a:extLst>
          </p:cNvPr>
          <p:cNvSpPr>
            <a:spLocks noGrp="1" noRot="1" noChangeAspect="1" noChangeArrowheads="1" noTextEdit="1"/>
          </p:cNvSpPr>
          <p:nvPr>
            <p:ph type="sldImg"/>
          </p:nvPr>
        </p:nvSpPr>
        <p:spPr>
          <a:ln/>
        </p:spPr>
      </p:sp>
      <p:sp>
        <p:nvSpPr>
          <p:cNvPr id="8195" name="Espace réservé des notes 2">
            <a:extLst>
              <a:ext uri="{FF2B5EF4-FFF2-40B4-BE49-F238E27FC236}">
                <a16:creationId xmlns:a16="http://schemas.microsoft.com/office/drawing/2014/main" id="{1EC246DB-CFCE-A0FE-CECC-1F3340CC263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fr-FR" altLang="fr-FR">
                <a:solidFill>
                  <a:schemeClr val="bg1"/>
                </a:solidFill>
                <a:latin typeface="Comic Sans MS" panose="030F0702030302020204" pitchFamily="66" charset="0"/>
              </a:rPr>
              <a:t>Li Wenliang 34 ans Inquiet de la multiplication de cas lui rappelant l’épidémie de SRAS en 2002, cet ophtalmologiste de l’hôpital central de Wuhan avait alerté ses collègues le 30 décembre sur un groupe de discussion, leur conseillant de se protéger contre ce nouveau virus lors de leurs consultations. Arrete le 1 janvier avec 7 collegues Qualifié « d'actes contraires à la loi »</a:t>
            </a:r>
            <a:r>
              <a:rPr lang="fr-FR" altLang="fr-FR" i="1">
                <a:solidFill>
                  <a:schemeClr val="bg1"/>
                </a:solidFill>
                <a:latin typeface="Comic Sans MS" panose="030F0702030302020204" pitchFamily="66" charset="0"/>
              </a:rPr>
              <a:t> Covid 10 janvier Corona + 1</a:t>
            </a:r>
            <a:r>
              <a:rPr lang="fr-FR" altLang="fr-FR" i="1" baseline="30000">
                <a:solidFill>
                  <a:schemeClr val="bg1"/>
                </a:solidFill>
                <a:latin typeface="Comic Sans MS" panose="030F0702030302020204" pitchFamily="66" charset="0"/>
              </a:rPr>
              <a:t>er</a:t>
            </a:r>
            <a:r>
              <a:rPr lang="fr-FR" altLang="fr-FR" i="1">
                <a:solidFill>
                  <a:schemeClr val="bg1"/>
                </a:solidFill>
                <a:latin typeface="Comic Sans MS" panose="030F0702030302020204" pitchFamily="66" charset="0"/>
              </a:rPr>
              <a:t> février </a:t>
            </a:r>
            <a:endParaRPr lang="fr-FR" altLang="fr-FR">
              <a:solidFill>
                <a:schemeClr val="bg1"/>
              </a:solidFill>
              <a:latin typeface="Comic Sans MS" panose="030F0702030302020204" pitchFamily="66" charset="0"/>
            </a:endParaRPr>
          </a:p>
          <a:p>
            <a:pPr>
              <a:spcBef>
                <a:spcPct val="0"/>
              </a:spcBef>
            </a:pPr>
            <a:r>
              <a:rPr lang="fr-FR" altLang="fr-FR">
                <a:solidFill>
                  <a:schemeClr val="bg1"/>
                </a:solidFill>
                <a:latin typeface="Comic Sans MS" panose="030F0702030302020204" pitchFamily="66" charset="0"/>
              </a:rPr>
              <a:t>Décédé 7 février</a:t>
            </a:r>
          </a:p>
          <a:p>
            <a:endParaRPr lang="fr-FR" altLang="fr-FR"/>
          </a:p>
        </p:txBody>
      </p:sp>
      <p:sp>
        <p:nvSpPr>
          <p:cNvPr id="8196" name="Espace réservé du numéro de diapositive 3">
            <a:extLst>
              <a:ext uri="{FF2B5EF4-FFF2-40B4-BE49-F238E27FC236}">
                <a16:creationId xmlns:a16="http://schemas.microsoft.com/office/drawing/2014/main" id="{49A96AB9-E8E1-5AEB-D4C9-E36B0598B16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defRPr>
            </a:lvl9pPr>
          </a:lstStyle>
          <a:p>
            <a:fld id="{86EAA539-751E-4F89-BB48-3E0B5D88FB3F}" type="slidenum">
              <a:rPr lang="en-GB" altLang="fr-FR" sz="1200" smtClean="0">
                <a:latin typeface="Times New Roman" panose="02020603050405020304" pitchFamily="18" charset="0"/>
              </a:rPr>
              <a:pPr/>
              <a:t>96</a:t>
            </a:fld>
            <a:endParaRPr lang="en-GB" altLang="fr-FR" sz="1200">
              <a:latin typeface="Times New Roman" panose="02020603050405020304" pitchFamily="18" charset="0"/>
            </a:endParaRPr>
          </a:p>
        </p:txBody>
      </p:sp>
    </p:spTree>
    <p:extLst>
      <p:ext uri="{BB962C8B-B14F-4D97-AF65-F5344CB8AC3E}">
        <p14:creationId xmlns:p14="http://schemas.microsoft.com/office/powerpoint/2010/main" val="12730962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8D85F763-C985-4099-A7DD-3BE4280160A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B422FCC-33C2-4B85-B961-2852407EB57E}" type="slidenum">
              <a:rPr lang="fr-FR" altLang="fr-FR" smtClean="0"/>
              <a:pPr>
                <a:spcBef>
                  <a:spcPct val="0"/>
                </a:spcBef>
              </a:pPr>
              <a:t>98</a:t>
            </a:fld>
            <a:endParaRPr lang="fr-FR" altLang="fr-FR"/>
          </a:p>
        </p:txBody>
      </p:sp>
      <p:sp>
        <p:nvSpPr>
          <p:cNvPr id="100355" name="Rectangle 2">
            <a:extLst>
              <a:ext uri="{FF2B5EF4-FFF2-40B4-BE49-F238E27FC236}">
                <a16:creationId xmlns:a16="http://schemas.microsoft.com/office/drawing/2014/main" id="{5D2535BD-9E6D-48EE-BFB8-2DD52A078645}"/>
              </a:ext>
            </a:extLst>
          </p:cNvPr>
          <p:cNvSpPr>
            <a:spLocks noGrp="1" noRot="1" noChangeAspect="1" noChangeArrowheads="1" noTextEdit="1"/>
          </p:cNvSpPr>
          <p:nvPr>
            <p:ph type="sldImg"/>
          </p:nvPr>
        </p:nvSpPr>
        <p:spPr>
          <a:ln/>
        </p:spPr>
      </p:sp>
      <p:sp>
        <p:nvSpPr>
          <p:cNvPr id="100356" name="Rectangle 3">
            <a:extLst>
              <a:ext uri="{FF2B5EF4-FFF2-40B4-BE49-F238E27FC236}">
                <a16:creationId xmlns:a16="http://schemas.microsoft.com/office/drawing/2014/main" id="{0F80875E-AAFA-480C-92B4-30B8D18E38B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fr-FR">
                <a:latin typeface="Arial" panose="020B0604020202020204" pitchFamily="34" charset="0"/>
              </a:rPr>
              <a:t>Our estimated location of pandemic origin explains the observation that Kinshasa exhibits more contemporary HIV-1 genetic diversity than anywhere else (</a:t>
            </a:r>
            <a:r>
              <a:rPr lang="en-US" altLang="fr-FR" i="1">
                <a:latin typeface="Arial" panose="020B0604020202020204" pitchFamily="34" charset="0"/>
                <a:hlinkClick r:id="rId3"/>
              </a:rPr>
              <a:t>12</a:t>
            </a:r>
            <a:r>
              <a:rPr lang="en-US" altLang="fr-FR">
                <a:latin typeface="Arial" panose="020B0604020202020204" pitchFamily="34" charset="0"/>
              </a:rPr>
              <a:t>, </a:t>
            </a:r>
            <a:r>
              <a:rPr lang="en-US" altLang="fr-FR" i="1">
                <a:latin typeface="Arial" panose="020B0604020202020204" pitchFamily="34" charset="0"/>
                <a:hlinkClick r:id="rId4"/>
              </a:rPr>
              <a:t>13</a:t>
            </a:r>
            <a:r>
              <a:rPr lang="en-US" altLang="fr-FR">
                <a:latin typeface="Arial" panose="020B0604020202020204" pitchFamily="34" charset="0"/>
              </a:rPr>
              <a:t>). It clarifies why the oldest known HIV-1 sequences were sourced from this city (</a:t>
            </a:r>
            <a:r>
              <a:rPr lang="en-US" altLang="fr-FR" i="1">
                <a:latin typeface="Arial" panose="020B0604020202020204" pitchFamily="34" charset="0"/>
                <a:hlinkClick r:id="rId5"/>
              </a:rPr>
              <a:t>16</a:t>
            </a:r>
            <a:r>
              <a:rPr lang="en-US" altLang="fr-FR">
                <a:latin typeface="Arial" panose="020B0604020202020204" pitchFamily="34" charset="0"/>
              </a:rPr>
              <a:t>, </a:t>
            </a:r>
            <a:r>
              <a:rPr lang="en-US" altLang="fr-FR" i="1">
                <a:latin typeface="Arial" panose="020B0604020202020204" pitchFamily="34" charset="0"/>
                <a:hlinkClick r:id="rId6"/>
              </a:rPr>
              <a:t>17</a:t>
            </a:r>
            <a:r>
              <a:rPr lang="en-US" altLang="fr-FR">
                <a:latin typeface="Arial" panose="020B0604020202020204" pitchFamily="34" charset="0"/>
              </a:rPr>
              <a:t>) and why several early cases indicative of AIDS are linked to Kinshasa (</a:t>
            </a:r>
            <a:r>
              <a:rPr lang="en-US" altLang="fr-FR" i="1">
                <a:latin typeface="Arial" panose="020B0604020202020204" pitchFamily="34" charset="0"/>
                <a:hlinkClick r:id="rId7"/>
              </a:rPr>
              <a:t>35</a:t>
            </a:r>
            <a:r>
              <a:rPr lang="en-US" altLang="fr-FR">
                <a:latin typeface="Arial" panose="020B0604020202020204" pitchFamily="34" charset="0"/>
              </a:rPr>
              <a:t>). The cross-species transmission of SIV to humans predates the group M common ancestor (</a:t>
            </a:r>
            <a:r>
              <a:rPr lang="en-US" altLang="fr-FR" i="1">
                <a:latin typeface="Arial" panose="020B0604020202020204" pitchFamily="34" charset="0"/>
                <a:hlinkClick r:id="rId8"/>
              </a:rPr>
              <a:t>36</a:t>
            </a:r>
            <a:r>
              <a:rPr lang="en-US" altLang="fr-FR">
                <a:latin typeface="Arial" panose="020B0604020202020204" pitchFamily="34" charset="0"/>
              </a:rPr>
              <a:t>) and probably occurred in southeast Cameroon, where the chimpanzees with SIVcpz strains most similar to group M have been identified (</a:t>
            </a:r>
            <a:r>
              <a:rPr lang="en-US" altLang="fr-FR" i="1">
                <a:latin typeface="Arial" panose="020B0604020202020204" pitchFamily="34" charset="0"/>
                <a:hlinkClick r:id="rId9"/>
              </a:rPr>
              <a:t>7</a:t>
            </a:r>
            <a:r>
              <a:rPr lang="en-US" altLang="fr-FR">
                <a:latin typeface="Arial" panose="020B0604020202020204" pitchFamily="34" charset="0"/>
              </a:rPr>
              <a:t>, </a:t>
            </a:r>
            <a:r>
              <a:rPr lang="en-US" altLang="fr-FR" i="1">
                <a:latin typeface="Arial" panose="020B0604020202020204" pitchFamily="34" charset="0"/>
                <a:hlinkClick r:id="rId10"/>
              </a:rPr>
              <a:t>8</a:t>
            </a:r>
            <a:r>
              <a:rPr lang="en-US" altLang="fr-FR">
                <a:latin typeface="Arial" panose="020B0604020202020204" pitchFamily="34" charset="0"/>
              </a:rPr>
              <a:t>). After localized transmission, presumably resulting from the hunting of primates, the virus probably traveled via ferry along the Sangha River system to Kinshasa (</a:t>
            </a:r>
            <a:r>
              <a:rPr lang="en-US" altLang="fr-FR" i="1">
                <a:latin typeface="Arial" panose="020B0604020202020204" pitchFamily="34" charset="0"/>
                <a:hlinkClick r:id="rId11"/>
              </a:rPr>
              <a:t>37</a:t>
            </a:r>
            <a:r>
              <a:rPr lang="en-US" altLang="fr-FR">
                <a:latin typeface="Arial" panose="020B0604020202020204" pitchFamily="34" charset="0"/>
              </a:rPr>
              <a:t>). During the period of German colonization of Cameroon (1884–1916), fluvial connections between southern Cameroon and Kinshasa were frequent due to the exploitation of rubber and ivory (</a:t>
            </a:r>
            <a:r>
              <a:rPr lang="en-US" altLang="fr-FR" i="1">
                <a:latin typeface="Arial" panose="020B0604020202020204" pitchFamily="34" charset="0"/>
                <a:hlinkClick r:id="rId8"/>
              </a:rPr>
              <a:t>36</a:t>
            </a:r>
            <a:r>
              <a:rPr lang="en-US" altLang="fr-FR">
                <a:latin typeface="Arial" panose="020B0604020202020204" pitchFamily="34" charset="0"/>
              </a:rPr>
              <a:t>). </a:t>
            </a:r>
            <a:endParaRPr lang="fr-FR" altLang="fr-FR">
              <a:latin typeface="Arial" panose="020B0604020202020204" pitchFamily="34" charset="0"/>
            </a:endParaRPr>
          </a:p>
        </p:txBody>
      </p:sp>
    </p:spTree>
    <p:extLst>
      <p:ext uri="{BB962C8B-B14F-4D97-AF65-F5344CB8AC3E}">
        <p14:creationId xmlns:p14="http://schemas.microsoft.com/office/powerpoint/2010/main" val="1618217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200BF65A-4F22-46B1-ABD1-6E16BBCDBE2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600" i="1">
                <a:solidFill>
                  <a:schemeClr val="tx1"/>
                </a:solidFill>
                <a:latin typeface="Arial" panose="020B0604020202020204" pitchFamily="34" charset="0"/>
              </a:defRPr>
            </a:lvl1pPr>
            <a:lvl2pPr marL="742950" indent="-285750">
              <a:defRPr sz="1600" i="1">
                <a:solidFill>
                  <a:schemeClr val="tx1"/>
                </a:solidFill>
                <a:latin typeface="Arial" panose="020B0604020202020204" pitchFamily="34" charset="0"/>
              </a:defRPr>
            </a:lvl2pPr>
            <a:lvl3pPr marL="1143000" indent="-228600">
              <a:defRPr sz="1600" i="1">
                <a:solidFill>
                  <a:schemeClr val="tx1"/>
                </a:solidFill>
                <a:latin typeface="Arial" panose="020B0604020202020204" pitchFamily="34" charset="0"/>
              </a:defRPr>
            </a:lvl3pPr>
            <a:lvl4pPr marL="1600200" indent="-228600">
              <a:defRPr sz="1600" i="1">
                <a:solidFill>
                  <a:schemeClr val="tx1"/>
                </a:solidFill>
                <a:latin typeface="Arial" panose="020B0604020202020204" pitchFamily="34" charset="0"/>
              </a:defRPr>
            </a:lvl4pPr>
            <a:lvl5pPr marL="2057400" indent="-228600">
              <a:defRPr sz="1600" i="1">
                <a:solidFill>
                  <a:schemeClr val="tx1"/>
                </a:solidFill>
                <a:latin typeface="Arial" panose="020B0604020202020204" pitchFamily="34" charset="0"/>
              </a:defRPr>
            </a:lvl5pPr>
            <a:lvl6pPr marL="2514600" indent="-228600" eaLnBrk="0" fontAlgn="base" hangingPunct="0">
              <a:spcBef>
                <a:spcPct val="0"/>
              </a:spcBef>
              <a:spcAft>
                <a:spcPct val="0"/>
              </a:spcAft>
              <a:defRPr sz="1600" i="1">
                <a:solidFill>
                  <a:schemeClr val="tx1"/>
                </a:solidFill>
                <a:latin typeface="Arial" panose="020B0604020202020204" pitchFamily="34" charset="0"/>
              </a:defRPr>
            </a:lvl6pPr>
            <a:lvl7pPr marL="2971800" indent="-228600" eaLnBrk="0" fontAlgn="base" hangingPunct="0">
              <a:spcBef>
                <a:spcPct val="0"/>
              </a:spcBef>
              <a:spcAft>
                <a:spcPct val="0"/>
              </a:spcAft>
              <a:defRPr sz="1600" i="1">
                <a:solidFill>
                  <a:schemeClr val="tx1"/>
                </a:solidFill>
                <a:latin typeface="Arial" panose="020B0604020202020204" pitchFamily="34" charset="0"/>
              </a:defRPr>
            </a:lvl7pPr>
            <a:lvl8pPr marL="3429000" indent="-228600" eaLnBrk="0" fontAlgn="base" hangingPunct="0">
              <a:spcBef>
                <a:spcPct val="0"/>
              </a:spcBef>
              <a:spcAft>
                <a:spcPct val="0"/>
              </a:spcAft>
              <a:defRPr sz="1600" i="1">
                <a:solidFill>
                  <a:schemeClr val="tx1"/>
                </a:solidFill>
                <a:latin typeface="Arial" panose="020B0604020202020204" pitchFamily="34" charset="0"/>
              </a:defRPr>
            </a:lvl8pPr>
            <a:lvl9pPr marL="3886200" indent="-228600" eaLnBrk="0" fontAlgn="base" hangingPunct="0">
              <a:spcBef>
                <a:spcPct val="0"/>
              </a:spcBef>
              <a:spcAft>
                <a:spcPct val="0"/>
              </a:spcAft>
              <a:defRPr sz="1600" i="1">
                <a:solidFill>
                  <a:schemeClr val="tx1"/>
                </a:solidFill>
                <a:latin typeface="Arial" panose="020B0604020202020204" pitchFamily="34" charset="0"/>
              </a:defRPr>
            </a:lvl9pPr>
          </a:lstStyle>
          <a:p>
            <a:fld id="{424D41BF-2330-46A2-8A92-373835719273}" type="slidenum">
              <a:rPr lang="fr-FR" altLang="fr-FR" sz="1200" i="0" smtClean="0"/>
              <a:pPr/>
              <a:t>4</a:t>
            </a:fld>
            <a:endParaRPr lang="fr-FR" altLang="fr-FR" sz="1200" i="0"/>
          </a:p>
        </p:txBody>
      </p:sp>
      <p:sp>
        <p:nvSpPr>
          <p:cNvPr id="9219" name="Rectangle 2">
            <a:extLst>
              <a:ext uri="{FF2B5EF4-FFF2-40B4-BE49-F238E27FC236}">
                <a16:creationId xmlns:a16="http://schemas.microsoft.com/office/drawing/2014/main" id="{9E0AB618-D9C1-42D8-B6D0-C4791539911E}"/>
              </a:ext>
            </a:extLst>
          </p:cNvPr>
          <p:cNvSpPr>
            <a:spLocks noGrp="1" noRot="1" noChangeAspect="1" noChangeArrowheads="1" noTextEdit="1"/>
          </p:cNvSpPr>
          <p:nvPr>
            <p:ph type="sldImg"/>
          </p:nvPr>
        </p:nvSpPr>
        <p:spPr>
          <a:solidFill>
            <a:srgbClr val="FFFFFF"/>
          </a:solidFill>
          <a:ln/>
        </p:spPr>
      </p:sp>
      <p:sp>
        <p:nvSpPr>
          <p:cNvPr id="9220" name="Rectangle 3">
            <a:extLst>
              <a:ext uri="{FF2B5EF4-FFF2-40B4-BE49-F238E27FC236}">
                <a16:creationId xmlns:a16="http://schemas.microsoft.com/office/drawing/2014/main" id="{092414A4-624D-4196-BA05-08315723556F}"/>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fr-FR">
                <a:cs typeface="Times New Roman" panose="02020603050405020304" pitchFamily="18" charset="0"/>
              </a:rPr>
              <a:t>Common source epidemics usually produce more new cases earlier and faster than host-to-host epidemics. Once the infected source is closed, sealed, or removed, the common source epidemic usually abates rapidly. Host-to-host epidemics are slower to grow and slower to diminish.</a:t>
            </a:r>
            <a:endParaRPr lang="en-GB" altLang="fr-FR">
              <a:cs typeface="Times New Roman" panose="02020603050405020304" pitchFamily="18" charset="0"/>
            </a:endParaRPr>
          </a:p>
          <a:p>
            <a:pPr eaLnBrk="1" hangingPunct="1"/>
            <a:r>
              <a:rPr lang="en-US" altLang="fr-FR">
                <a:cs typeface="Times New Roman" panose="02020603050405020304" pitchFamily="18" charset="0"/>
              </a:rPr>
              <a:t>You should pay special attention to the number of common-source epidemic diseases that are due to contamination of water and food by-products of human excretion. Hikers and campers can purchase water filters that are sufficiently fine that most of the nonviral pathogens cannot pass through them.</a:t>
            </a:r>
            <a:endParaRPr lang="en-GB" altLang="fr-FR">
              <a:cs typeface="Times New Roman" panose="02020603050405020304" pitchFamily="18" charset="0"/>
            </a:endParaRPr>
          </a:p>
          <a:p>
            <a:pPr eaLnBrk="1" hangingPunct="1"/>
            <a:r>
              <a:rPr lang="en-US" altLang="fr-FR">
                <a:cs typeface="Times New Roman" panose="02020603050405020304" pitchFamily="18" charset="0"/>
              </a:rPr>
              <a:t>The tables below list several common source and host-to-host epidemics, the causative agent (followed by V for virus, B for bacteria, and P for protozoa), sources of infection, and the reservoirs of the infection. Current knowledge tells us that humans are the only reservoirs for sexually transmitted diseases.</a:t>
            </a:r>
            <a:endParaRPr lang="en-GB" altLang="fr-FR">
              <a:cs typeface="Times New Roman" panose="02020603050405020304" pitchFamily="18" charset="0"/>
            </a:endParaRPr>
          </a:p>
          <a:p>
            <a:pPr eaLnBrk="1" hangingPunct="1"/>
            <a:endParaRPr lang="fr-FR" altLang="fr-FR"/>
          </a:p>
        </p:txBody>
      </p:sp>
    </p:spTree>
    <p:extLst>
      <p:ext uri="{BB962C8B-B14F-4D97-AF65-F5344CB8AC3E}">
        <p14:creationId xmlns:p14="http://schemas.microsoft.com/office/powerpoint/2010/main" val="1292172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Espace réservé de l'image des diapositives 1">
            <a:extLst>
              <a:ext uri="{FF2B5EF4-FFF2-40B4-BE49-F238E27FC236}">
                <a16:creationId xmlns:a16="http://schemas.microsoft.com/office/drawing/2014/main" id="{133F4FB7-AB56-4DB0-BD48-83C455AE0C96}"/>
              </a:ext>
            </a:extLst>
          </p:cNvPr>
          <p:cNvSpPr>
            <a:spLocks noGrp="1" noRot="1" noChangeAspect="1" noChangeArrowheads="1" noTextEdit="1"/>
          </p:cNvSpPr>
          <p:nvPr>
            <p:ph type="sldImg"/>
          </p:nvPr>
        </p:nvSpPr>
        <p:spPr>
          <a:ln/>
        </p:spPr>
      </p:sp>
      <p:sp>
        <p:nvSpPr>
          <p:cNvPr id="95235" name="Espace réservé des notes 2">
            <a:extLst>
              <a:ext uri="{FF2B5EF4-FFF2-40B4-BE49-F238E27FC236}">
                <a16:creationId xmlns:a16="http://schemas.microsoft.com/office/drawing/2014/main" id="{A98279B2-1079-4375-88BC-0FC5FCC3124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fr-FR" altLang="fr-FR"/>
              <a:t>Tatou écureuil  opossum raton laveur (Chagas)</a:t>
            </a:r>
          </a:p>
          <a:p>
            <a:pPr eaLnBrk="1" hangingPunct="1"/>
            <a:r>
              <a:rPr lang="fr-FR" altLang="fr-FR"/>
              <a:t>Tatou lèpre</a:t>
            </a:r>
          </a:p>
          <a:p>
            <a:pPr eaLnBrk="1" hangingPunct="1"/>
            <a:r>
              <a:rPr lang="fr-FR" altLang="fr-FR"/>
              <a:t>Coqueluche chiens chats</a:t>
            </a:r>
          </a:p>
          <a:p>
            <a:pPr eaLnBrk="1" hangingPunct="1"/>
            <a:r>
              <a:rPr lang="fr-FR" altLang="fr-FR"/>
              <a:t>Leishmaniose chiens</a:t>
            </a:r>
          </a:p>
          <a:p>
            <a:pPr eaLnBrk="1" hangingPunct="1"/>
            <a:r>
              <a:rPr lang="fr-FR" altLang="fr-FR"/>
              <a:t>Rougeole bovins</a:t>
            </a:r>
          </a:p>
          <a:p>
            <a:pPr eaLnBrk="1" hangingPunct="1"/>
            <a:r>
              <a:rPr lang="fr-FR" altLang="fr-FR" i="1">
                <a:solidFill>
                  <a:schemeClr val="bg1"/>
                </a:solidFill>
                <a:latin typeface="Comic Sans MS" panose="030F0702030302020204" pitchFamily="66" charset="0"/>
              </a:rPr>
              <a:t>R. prowazekii</a:t>
            </a:r>
            <a:r>
              <a:rPr lang="fr-FR" altLang="fr-FR">
                <a:solidFill>
                  <a:schemeClr val="bg1"/>
                </a:solidFill>
                <a:latin typeface="Comic Sans MS" panose="030F0702030302020204" pitchFamily="66" charset="0"/>
              </a:rPr>
              <a:t> est une espèce à réservoir essentiellement humain, même si la bactérie a été récemment isolée chez certains écureuils volants (flying squirrels</a:t>
            </a:r>
            <a:endParaRPr lang="fr-FR" altLang="fr-FR"/>
          </a:p>
          <a:p>
            <a:pPr eaLnBrk="1" hangingPunct="1"/>
            <a:endParaRPr lang="fr-FR" altLang="fr-FR"/>
          </a:p>
        </p:txBody>
      </p:sp>
      <p:sp>
        <p:nvSpPr>
          <p:cNvPr id="95236" name="Espace réservé du numéro de diapositive 3">
            <a:extLst>
              <a:ext uri="{FF2B5EF4-FFF2-40B4-BE49-F238E27FC236}">
                <a16:creationId xmlns:a16="http://schemas.microsoft.com/office/drawing/2014/main" id="{CB9072CA-02D1-4D23-A936-0DB17110BB70}"/>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600" i="1">
                <a:solidFill>
                  <a:schemeClr val="tx1"/>
                </a:solidFill>
                <a:latin typeface="Arial" panose="020B0604020202020204" pitchFamily="34" charset="0"/>
              </a:defRPr>
            </a:lvl1pPr>
            <a:lvl2pPr marL="742950" indent="-285750">
              <a:defRPr sz="1600" i="1">
                <a:solidFill>
                  <a:schemeClr val="tx1"/>
                </a:solidFill>
                <a:latin typeface="Arial" panose="020B0604020202020204" pitchFamily="34" charset="0"/>
              </a:defRPr>
            </a:lvl2pPr>
            <a:lvl3pPr marL="1143000" indent="-228600">
              <a:defRPr sz="1600" i="1">
                <a:solidFill>
                  <a:schemeClr val="tx1"/>
                </a:solidFill>
                <a:latin typeface="Arial" panose="020B0604020202020204" pitchFamily="34" charset="0"/>
              </a:defRPr>
            </a:lvl3pPr>
            <a:lvl4pPr marL="1600200" indent="-228600">
              <a:defRPr sz="1600" i="1">
                <a:solidFill>
                  <a:schemeClr val="tx1"/>
                </a:solidFill>
                <a:latin typeface="Arial" panose="020B0604020202020204" pitchFamily="34" charset="0"/>
              </a:defRPr>
            </a:lvl4pPr>
            <a:lvl5pPr marL="2057400" indent="-228600">
              <a:defRPr sz="1600" i="1">
                <a:solidFill>
                  <a:schemeClr val="tx1"/>
                </a:solidFill>
                <a:latin typeface="Arial" panose="020B0604020202020204" pitchFamily="34" charset="0"/>
              </a:defRPr>
            </a:lvl5pPr>
            <a:lvl6pPr marL="2514600" indent="-228600" eaLnBrk="0" fontAlgn="base" hangingPunct="0">
              <a:spcBef>
                <a:spcPct val="0"/>
              </a:spcBef>
              <a:spcAft>
                <a:spcPct val="0"/>
              </a:spcAft>
              <a:defRPr sz="1600" i="1">
                <a:solidFill>
                  <a:schemeClr val="tx1"/>
                </a:solidFill>
                <a:latin typeface="Arial" panose="020B0604020202020204" pitchFamily="34" charset="0"/>
              </a:defRPr>
            </a:lvl6pPr>
            <a:lvl7pPr marL="2971800" indent="-228600" eaLnBrk="0" fontAlgn="base" hangingPunct="0">
              <a:spcBef>
                <a:spcPct val="0"/>
              </a:spcBef>
              <a:spcAft>
                <a:spcPct val="0"/>
              </a:spcAft>
              <a:defRPr sz="1600" i="1">
                <a:solidFill>
                  <a:schemeClr val="tx1"/>
                </a:solidFill>
                <a:latin typeface="Arial" panose="020B0604020202020204" pitchFamily="34" charset="0"/>
              </a:defRPr>
            </a:lvl7pPr>
            <a:lvl8pPr marL="3429000" indent="-228600" eaLnBrk="0" fontAlgn="base" hangingPunct="0">
              <a:spcBef>
                <a:spcPct val="0"/>
              </a:spcBef>
              <a:spcAft>
                <a:spcPct val="0"/>
              </a:spcAft>
              <a:defRPr sz="1600" i="1">
                <a:solidFill>
                  <a:schemeClr val="tx1"/>
                </a:solidFill>
                <a:latin typeface="Arial" panose="020B0604020202020204" pitchFamily="34" charset="0"/>
              </a:defRPr>
            </a:lvl8pPr>
            <a:lvl9pPr marL="3886200" indent="-228600" eaLnBrk="0" fontAlgn="base" hangingPunct="0">
              <a:spcBef>
                <a:spcPct val="0"/>
              </a:spcBef>
              <a:spcAft>
                <a:spcPct val="0"/>
              </a:spcAft>
              <a:defRPr sz="1600" i="1">
                <a:solidFill>
                  <a:schemeClr val="tx1"/>
                </a:solidFill>
                <a:latin typeface="Arial" panose="020B0604020202020204" pitchFamily="34" charset="0"/>
              </a:defRPr>
            </a:lvl9pPr>
          </a:lstStyle>
          <a:p>
            <a:fld id="{1E8CC54A-7652-4F47-8147-C498DCA0B658}" type="slidenum">
              <a:rPr lang="en-GB" altLang="fr-FR" sz="1200" i="0" smtClean="0"/>
              <a:pPr/>
              <a:t>5</a:t>
            </a:fld>
            <a:endParaRPr lang="en-GB" altLang="fr-FR" sz="1200" i="0"/>
          </a:p>
        </p:txBody>
      </p:sp>
    </p:spTree>
    <p:extLst>
      <p:ext uri="{BB962C8B-B14F-4D97-AF65-F5344CB8AC3E}">
        <p14:creationId xmlns:p14="http://schemas.microsoft.com/office/powerpoint/2010/main" val="3079794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4BFD0867-F3FD-40E4-A153-9D03A17555F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600" i="1">
                <a:solidFill>
                  <a:schemeClr val="tx1"/>
                </a:solidFill>
                <a:latin typeface="Arial" panose="020B0604020202020204" pitchFamily="34" charset="0"/>
              </a:defRPr>
            </a:lvl1pPr>
            <a:lvl2pPr marL="742950" indent="-285750">
              <a:defRPr sz="1600" i="1">
                <a:solidFill>
                  <a:schemeClr val="tx1"/>
                </a:solidFill>
                <a:latin typeface="Arial" panose="020B0604020202020204" pitchFamily="34" charset="0"/>
              </a:defRPr>
            </a:lvl2pPr>
            <a:lvl3pPr marL="1143000" indent="-228600">
              <a:defRPr sz="1600" i="1">
                <a:solidFill>
                  <a:schemeClr val="tx1"/>
                </a:solidFill>
                <a:latin typeface="Arial" panose="020B0604020202020204" pitchFamily="34" charset="0"/>
              </a:defRPr>
            </a:lvl3pPr>
            <a:lvl4pPr marL="1600200" indent="-228600">
              <a:defRPr sz="1600" i="1">
                <a:solidFill>
                  <a:schemeClr val="tx1"/>
                </a:solidFill>
                <a:latin typeface="Arial" panose="020B0604020202020204" pitchFamily="34" charset="0"/>
              </a:defRPr>
            </a:lvl4pPr>
            <a:lvl5pPr marL="2057400" indent="-228600">
              <a:defRPr sz="1600" i="1">
                <a:solidFill>
                  <a:schemeClr val="tx1"/>
                </a:solidFill>
                <a:latin typeface="Arial" panose="020B0604020202020204" pitchFamily="34" charset="0"/>
              </a:defRPr>
            </a:lvl5pPr>
            <a:lvl6pPr marL="2514600" indent="-228600" eaLnBrk="0" fontAlgn="base" hangingPunct="0">
              <a:spcBef>
                <a:spcPct val="0"/>
              </a:spcBef>
              <a:spcAft>
                <a:spcPct val="0"/>
              </a:spcAft>
              <a:defRPr sz="1600" i="1">
                <a:solidFill>
                  <a:schemeClr val="tx1"/>
                </a:solidFill>
                <a:latin typeface="Arial" panose="020B0604020202020204" pitchFamily="34" charset="0"/>
              </a:defRPr>
            </a:lvl6pPr>
            <a:lvl7pPr marL="2971800" indent="-228600" eaLnBrk="0" fontAlgn="base" hangingPunct="0">
              <a:spcBef>
                <a:spcPct val="0"/>
              </a:spcBef>
              <a:spcAft>
                <a:spcPct val="0"/>
              </a:spcAft>
              <a:defRPr sz="1600" i="1">
                <a:solidFill>
                  <a:schemeClr val="tx1"/>
                </a:solidFill>
                <a:latin typeface="Arial" panose="020B0604020202020204" pitchFamily="34" charset="0"/>
              </a:defRPr>
            </a:lvl7pPr>
            <a:lvl8pPr marL="3429000" indent="-228600" eaLnBrk="0" fontAlgn="base" hangingPunct="0">
              <a:spcBef>
                <a:spcPct val="0"/>
              </a:spcBef>
              <a:spcAft>
                <a:spcPct val="0"/>
              </a:spcAft>
              <a:defRPr sz="1600" i="1">
                <a:solidFill>
                  <a:schemeClr val="tx1"/>
                </a:solidFill>
                <a:latin typeface="Arial" panose="020B0604020202020204" pitchFamily="34" charset="0"/>
              </a:defRPr>
            </a:lvl8pPr>
            <a:lvl9pPr marL="3886200" indent="-228600" eaLnBrk="0" fontAlgn="base" hangingPunct="0">
              <a:spcBef>
                <a:spcPct val="0"/>
              </a:spcBef>
              <a:spcAft>
                <a:spcPct val="0"/>
              </a:spcAft>
              <a:defRPr sz="1600" i="1">
                <a:solidFill>
                  <a:schemeClr val="tx1"/>
                </a:solidFill>
                <a:latin typeface="Arial" panose="020B0604020202020204" pitchFamily="34" charset="0"/>
              </a:defRPr>
            </a:lvl9pPr>
          </a:lstStyle>
          <a:p>
            <a:fld id="{7A74BD71-E393-4A14-8FE9-259ACE8302C9}" type="slidenum">
              <a:rPr lang="en-GB" altLang="fr-FR" sz="1200" i="0" smtClean="0">
                <a:latin typeface="Times New Roman" panose="02020603050405020304" pitchFamily="18" charset="0"/>
              </a:rPr>
              <a:pPr/>
              <a:t>8</a:t>
            </a:fld>
            <a:endParaRPr lang="en-GB" altLang="fr-FR" sz="1200" i="0">
              <a:latin typeface="Times New Roman" panose="02020603050405020304" pitchFamily="18" charset="0"/>
            </a:endParaRPr>
          </a:p>
        </p:txBody>
      </p:sp>
      <p:sp>
        <p:nvSpPr>
          <p:cNvPr id="90115" name="Rectangle 2">
            <a:extLst>
              <a:ext uri="{FF2B5EF4-FFF2-40B4-BE49-F238E27FC236}">
                <a16:creationId xmlns:a16="http://schemas.microsoft.com/office/drawing/2014/main" id="{7851AEAE-5D9A-4FA7-AA5C-882D779EEAAF}"/>
              </a:ext>
            </a:extLst>
          </p:cNvPr>
          <p:cNvSpPr>
            <a:spLocks noGrp="1" noRot="1" noChangeAspect="1" noChangeArrowheads="1" noTextEdit="1"/>
          </p:cNvSpPr>
          <p:nvPr>
            <p:ph type="sldImg"/>
          </p:nvPr>
        </p:nvSpPr>
        <p:spPr>
          <a:ln/>
        </p:spPr>
      </p:sp>
      <p:sp>
        <p:nvSpPr>
          <p:cNvPr id="90116" name="Rectangle 3">
            <a:extLst>
              <a:ext uri="{FF2B5EF4-FFF2-40B4-BE49-F238E27FC236}">
                <a16:creationId xmlns:a16="http://schemas.microsoft.com/office/drawing/2014/main" id="{F0C0CDFD-4F41-4404-A9C7-5EC8283B051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a:p>
        </p:txBody>
      </p:sp>
    </p:spTree>
    <p:extLst>
      <p:ext uri="{BB962C8B-B14F-4D97-AF65-F5344CB8AC3E}">
        <p14:creationId xmlns:p14="http://schemas.microsoft.com/office/powerpoint/2010/main" val="23636743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ltLang="fr-FR" sz="1200" dirty="0">
                <a:solidFill>
                  <a:schemeClr val="bg1"/>
                </a:solidFill>
                <a:latin typeface="Comic Sans MS" panose="030F0702030302020204" pitchFamily="66" charset="0"/>
              </a:rPr>
              <a:t>Le 15 février 1902, la loi sur la protection de la santé publique rend la vaccination antivariolique obligatoire au cours de la 1</a:t>
            </a:r>
            <a:r>
              <a:rPr lang="fr-FR" altLang="fr-FR" sz="1200" baseline="30000" dirty="0">
                <a:solidFill>
                  <a:schemeClr val="bg1"/>
                </a:solidFill>
                <a:latin typeface="Comic Sans MS" panose="030F0702030302020204" pitchFamily="66" charset="0"/>
              </a:rPr>
              <a:t>ère</a:t>
            </a:r>
            <a:r>
              <a:rPr lang="fr-FR" altLang="fr-FR" sz="1200" dirty="0">
                <a:solidFill>
                  <a:schemeClr val="bg1"/>
                </a:solidFill>
                <a:latin typeface="Comic Sans MS" panose="030F0702030302020204" pitchFamily="66" charset="0"/>
              </a:rPr>
              <a:t> année de vie ainsi que les revaccinations des </a:t>
            </a:r>
            <a:r>
              <a:rPr lang="fr-FR" altLang="fr-FR" sz="1200" dirty="0" err="1">
                <a:solidFill>
                  <a:schemeClr val="bg1"/>
                </a:solidFill>
                <a:latin typeface="Comic Sans MS" panose="030F0702030302020204" pitchFamily="66" charset="0"/>
              </a:rPr>
              <a:t>10</a:t>
            </a:r>
            <a:r>
              <a:rPr lang="fr-FR" altLang="fr-FR" sz="1200" baseline="30000" dirty="0" err="1">
                <a:solidFill>
                  <a:schemeClr val="bg1"/>
                </a:solidFill>
                <a:latin typeface="Comic Sans MS" panose="030F0702030302020204" pitchFamily="66" charset="0"/>
              </a:rPr>
              <a:t>e</a:t>
            </a:r>
            <a:r>
              <a:rPr lang="fr-FR" altLang="fr-FR" sz="1200" dirty="0">
                <a:solidFill>
                  <a:schemeClr val="bg1"/>
                </a:solidFill>
                <a:latin typeface="Comic Sans MS" panose="030F0702030302020204" pitchFamily="66" charset="0"/>
              </a:rPr>
              <a:t> et </a:t>
            </a:r>
            <a:r>
              <a:rPr lang="fr-FR" altLang="fr-FR" sz="1200" dirty="0" err="1">
                <a:solidFill>
                  <a:schemeClr val="bg1"/>
                </a:solidFill>
                <a:latin typeface="Comic Sans MS" panose="030F0702030302020204" pitchFamily="66" charset="0"/>
              </a:rPr>
              <a:t>21</a:t>
            </a:r>
            <a:r>
              <a:rPr lang="fr-FR" altLang="fr-FR" sz="1200" baseline="30000" dirty="0" err="1">
                <a:solidFill>
                  <a:schemeClr val="bg1"/>
                </a:solidFill>
                <a:latin typeface="Comic Sans MS" panose="030F0702030302020204" pitchFamily="66" charset="0"/>
              </a:rPr>
              <a:t>e</a:t>
            </a:r>
            <a:r>
              <a:rPr lang="fr-FR" altLang="fr-FR" sz="1200" baseline="30000" dirty="0">
                <a:solidFill>
                  <a:schemeClr val="bg1"/>
                </a:solidFill>
                <a:latin typeface="Comic Sans MS" panose="030F0702030302020204" pitchFamily="66" charset="0"/>
              </a:rPr>
              <a:t> </a:t>
            </a:r>
            <a:r>
              <a:rPr lang="fr-FR" altLang="fr-FR" sz="1200" dirty="0">
                <a:solidFill>
                  <a:schemeClr val="bg1"/>
                </a:solidFill>
                <a:latin typeface="Comic Sans MS" panose="030F0702030302020204" pitchFamily="66" charset="0"/>
              </a:rPr>
              <a:t>années (jusqu’en 1984)</a:t>
            </a:r>
            <a:endParaRPr lang="fr-FR" dirty="0"/>
          </a:p>
        </p:txBody>
      </p:sp>
      <p:sp>
        <p:nvSpPr>
          <p:cNvPr id="4" name="Espace réservé du numéro de diapositive 3"/>
          <p:cNvSpPr>
            <a:spLocks noGrp="1"/>
          </p:cNvSpPr>
          <p:nvPr>
            <p:ph type="sldNum" sz="quarter" idx="5"/>
          </p:nvPr>
        </p:nvSpPr>
        <p:spPr/>
        <p:txBody>
          <a:bodyPr/>
          <a:lstStyle/>
          <a:p>
            <a:fld id="{FC0E9244-E0B5-4116-B2F2-55AA82726155}" type="slidenum">
              <a:rPr lang="fr-FR" smtClean="0"/>
              <a:t>11</a:t>
            </a:fld>
            <a:endParaRPr lang="fr-FR"/>
          </a:p>
        </p:txBody>
      </p:sp>
    </p:spTree>
    <p:extLst>
      <p:ext uri="{BB962C8B-B14F-4D97-AF65-F5344CB8AC3E}">
        <p14:creationId xmlns:p14="http://schemas.microsoft.com/office/powerpoint/2010/main" val="2829268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699825D0-EE64-42B8-B65F-007E749DDE09}"/>
              </a:ext>
            </a:extLst>
          </p:cNvPr>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60B92FC8-26E4-4B4A-916B-02938C684CEC}" type="slidenum">
              <a:rPr lang="fr-FR" altLang="fr-FR"/>
              <a:pPr algn="r" eaLnBrk="1" hangingPunct="1">
                <a:spcBef>
                  <a:spcPct val="0"/>
                </a:spcBef>
              </a:pPr>
              <a:t>14</a:t>
            </a:fld>
            <a:endParaRPr lang="fr-FR" altLang="fr-FR"/>
          </a:p>
        </p:txBody>
      </p:sp>
      <p:sp>
        <p:nvSpPr>
          <p:cNvPr id="108547" name="Rectangle 2">
            <a:extLst>
              <a:ext uri="{FF2B5EF4-FFF2-40B4-BE49-F238E27FC236}">
                <a16:creationId xmlns:a16="http://schemas.microsoft.com/office/drawing/2014/main" id="{1FEB344F-5D62-4CEC-8305-4BF9DCA5021C}"/>
              </a:ext>
            </a:extLst>
          </p:cNvPr>
          <p:cNvSpPr>
            <a:spLocks noGrp="1" noRot="1" noChangeAspect="1" noChangeArrowheads="1" noTextEdit="1"/>
          </p:cNvSpPr>
          <p:nvPr>
            <p:ph type="sldImg"/>
          </p:nvPr>
        </p:nvSpPr>
        <p:spPr>
          <a:ln/>
        </p:spPr>
      </p:sp>
      <p:sp>
        <p:nvSpPr>
          <p:cNvPr id="108548" name="Rectangle 3">
            <a:extLst>
              <a:ext uri="{FF2B5EF4-FFF2-40B4-BE49-F238E27FC236}">
                <a16:creationId xmlns:a16="http://schemas.microsoft.com/office/drawing/2014/main" id="{2547AECB-A629-42F8-9CCE-A0CB9B5957B8}"/>
              </a:ext>
            </a:extLst>
          </p:cNvPr>
          <p:cNvSpPr>
            <a:spLocks noGrp="1" noChangeArrowheads="1"/>
          </p:cNvSpPr>
          <p:nvPr>
            <p:ph type="body" idx="1"/>
          </p:nvPr>
        </p:nvSpPr>
        <p:spPr>
          <a:noFill/>
        </p:spPr>
        <p:txBody>
          <a:bodyPr/>
          <a:lstStyle/>
          <a:p>
            <a:pPr eaLnBrk="1" hangingPunct="1">
              <a:lnSpc>
                <a:spcPct val="80000"/>
              </a:lnSpc>
            </a:pPr>
            <a:r>
              <a:rPr lang="fr-FR" altLang="fr-FR" sz="800" b="1">
                <a:latin typeface="Arial" panose="020B0604020202020204" pitchFamily="34" charset="0"/>
              </a:rPr>
              <a:t>Camp Devens, Massachusetts, septembre 1918</a:t>
            </a:r>
            <a:endParaRPr lang="fr-FR" altLang="fr-FR" sz="800">
              <a:latin typeface="Arial" panose="020B0604020202020204" pitchFamily="34" charset="0"/>
            </a:endParaRPr>
          </a:p>
          <a:p>
            <a:pPr eaLnBrk="1" hangingPunct="1">
              <a:lnSpc>
                <a:spcPct val="80000"/>
              </a:lnSpc>
            </a:pPr>
            <a:r>
              <a:rPr lang="fr-FR" altLang="fr-FR" sz="800">
                <a:latin typeface="Arial" panose="020B0604020202020204" pitchFamily="34" charset="0"/>
              </a:rPr>
              <a:t>En plus de cette grippe mortelle qui saisit des ports d’Amérique, d’Europe et d’Afrique, au terme de tragiques voyages en bateau,  le pire est à venir sur le territoire des Etats-Unis. Cela se passe au cours du mois de septembre dans un camp militaire du Massachusetts. En août 1918, le Camp Devens situé à 60 kilomètres au nord-ouest de Boston accueille 15 000 soldats, alors même que les travaux d’aménagement ne sont pas terminés. Conçu pour recevoir 36 000 soldats, 45 000 hommes y sont entassés début septembre, dont 5000 vivent sous la tente. L’hôpital du camp peut accueillir 1200 patients, mais on ne compte à cette date que 84 patients. Le 1er septembre, quatre soldats sont admis à  l’hôpital pour pneumonie. Le 3 septembre, 1400 nouvelles recrues rejoignent le camp.  Les six jours suivants, 22 nouveaux cas de pneumonie sont signalés mais aucun n’est considéré comme étant lié à la grippe. Le 7 septembre, un soldat arrive à l'hôpital dans un état sérieux. On diagnostique une méningite. Puis,  une douzaine d'autres sont hospitalisés avec ce même diagnostic. Aucune mesure n'est prise. Soudain, l'épidémie explose avec une extrême violence. Le 8 septembre, 1543 soldats sont frappés par la grippe en un seul jour. Un soldat, Harry Pressley, un survivant, témoignera des années plus tard de ces événements tragiques. Il est tombé malade le 11 septembre, en apparence une grippe banale avec une fièvre et un petit mal à la tête, pas de quoi s'affoler. Une semaine plus tard, le voici prostré à l'hôpital, à moitié conscient. Il se souvient d’abord entendu médecin dire : </a:t>
            </a:r>
            <a:endParaRPr lang="fr-FR" altLang="fr-FR" sz="800" b="1">
              <a:latin typeface="Arial" panose="020B0604020202020204" pitchFamily="34" charset="0"/>
            </a:endParaRPr>
          </a:p>
          <a:p>
            <a:pPr eaLnBrk="1" hangingPunct="1">
              <a:lnSpc>
                <a:spcPct val="80000"/>
              </a:lnSpc>
            </a:pPr>
            <a:r>
              <a:rPr lang="fr-FR" altLang="fr-FR" sz="800" b="1">
                <a:latin typeface="Arial" panose="020B0604020202020204" pitchFamily="34" charset="0"/>
              </a:rPr>
              <a:t>« Il n'en a plus que pour deux jours, gardez au chaud aussi confortable que possible, mais c'est tout ce qu'on peut faire pour lui ». </a:t>
            </a:r>
            <a:endParaRPr lang="fr-FR" altLang="fr-FR" sz="800">
              <a:latin typeface="Arial" panose="020B0604020202020204" pitchFamily="34" charset="0"/>
            </a:endParaRPr>
          </a:p>
          <a:p>
            <a:pPr eaLnBrk="1" hangingPunct="1">
              <a:lnSpc>
                <a:spcPct val="80000"/>
              </a:lnSpc>
            </a:pPr>
            <a:r>
              <a:rPr lang="fr-FR" altLang="fr-FR" sz="800">
                <a:latin typeface="Arial" panose="020B0604020202020204" pitchFamily="34" charset="0"/>
              </a:rPr>
              <a:t>Pressley survivra mais restera pendant des mois très affaibli. Bien d’autres seront moins chanceux. Les patients sont frappés d’une forte fièvre souvent à 40-41°C, avec des frissons, un intense mal à faire éclater la tête, un pénible mal de gorge, une toux sèche ramenant des crachats parfois sanglants, des courbatures et douleurs musculaires un peu partout, des nausées. Beaucoup sont vite prostrés, léthargiques ou en proie au délire. Bientôt, cela tourne mal. Les patients saignent du nez et même des oreilles. Ils ne peuvent plus respirer – il manque d’oxygène du fait de l’obstruction de leurs poumons -  et on voit sourdre une mousse sanglante des lèvres de ceux qui vont mourir. Leurs lèvres bleuissent. Ils sont cyanosés – on parle de </a:t>
            </a:r>
            <a:r>
              <a:rPr lang="fr-FR" altLang="fr-FR" sz="800" i="1">
                <a:latin typeface="Arial" panose="020B0604020202020204" pitchFamily="34" charset="0"/>
              </a:rPr>
              <a:t>cyanose héliotrope </a:t>
            </a:r>
            <a:r>
              <a:rPr lang="fr-FR" altLang="fr-FR" sz="800">
                <a:latin typeface="Arial" panose="020B0604020202020204" pitchFamily="34" charset="0"/>
              </a:rPr>
              <a:t>-. Un médecin écossais rapporte  ce qu’il a vu : </a:t>
            </a:r>
            <a:endParaRPr lang="fr-FR" altLang="fr-FR" sz="800" b="1">
              <a:latin typeface="Arial" panose="020B0604020202020204" pitchFamily="34" charset="0"/>
            </a:endParaRPr>
          </a:p>
          <a:p>
            <a:pPr eaLnBrk="1" hangingPunct="1">
              <a:lnSpc>
                <a:spcPct val="80000"/>
              </a:lnSpc>
            </a:pPr>
            <a:r>
              <a:rPr lang="fr-FR" altLang="fr-FR" sz="800" b="1">
                <a:latin typeface="Arial" panose="020B0604020202020204" pitchFamily="34" charset="0"/>
              </a:rPr>
              <a:t>« Dans les deux heures suivant l’admission, les patients présentaient des tâches acajou sur les pommettes, et en quelques heures, une cyanose apparaissait, s’étendant des oreilles à toute la face, si intense qu’il était difficile de distinguer les hommes de couleur des blancs… C’était seulement une question d’heures pour que la mort survienne, les malades suffoquaient et luttaient pour respirer de l’air. » </a:t>
            </a:r>
            <a:endParaRPr lang="fr-FR" altLang="fr-FR" sz="800">
              <a:latin typeface="Arial" panose="020B0604020202020204" pitchFamily="34" charset="0"/>
            </a:endParaRPr>
          </a:p>
          <a:p>
            <a:pPr eaLnBrk="1" hangingPunct="1">
              <a:lnSpc>
                <a:spcPct val="80000"/>
              </a:lnSpc>
            </a:pPr>
            <a:r>
              <a:rPr lang="fr-FR" altLang="fr-FR" sz="800">
                <a:latin typeface="Arial" panose="020B0604020202020204" pitchFamily="34" charset="0"/>
              </a:rPr>
              <a:t>La mort survient le plus souvent en dix jours, parfois en 48 heures. À l’autopsie, on retrouve des poumons congestionnés et hémorragiques, contenant la sanglante mousse. On parle de « peste noire » ! Les jeunes soldats s’éteignent rapidement. On rapporte qu’au pic de l’épidémie, 374 personnes sont mortes en l’espace d’un seul jour. Les morts restent empilés dans des baraques en attendant leur sépulture dans des fosses communes. En dix jours, l’hôpital et l’infirmerie du régiment sont submergés par des cas de grippe. Alors que l’on dénombrait 30 à 90 admissions quotidiennes les deux premières semaines de septembre, le samedi 14 septembre, c’est plus de 500 victimes de la grippe qui affluent à l’hôpital. Durant les trois jours suivants, l’hôpital reçoit 1000 patients chaque jour !  Il ne reste pas un mètre carré libre. Les patients sont entassés partout, dans les couloirs, sur des lits de fortune, parfois par terre. Le chaos. Et l’on commence à mourir d’une façon jamais observée auparavant. Cette grippe est très sévère. Le 23 septembre, en deux semaines, 12 604 hommes sont tombés malades, dont deux tiers hospitalisés.  Fin septembre, Le bilan est de 14 000 cas de grippe au Camp Devens, soit 28 % de l’effectif du camp, et de 757 morts (5,4%). Le personnel médical, qui comporte 250 médecins et 200 infirmières, est submergé. Un grand nombre d’entre eux, près du tiers, tombent malades, malgré les précautions et le port de ces fameux masques de protection récemment mis au point très par le Docteur Joe Capps. Beaucoup de médecins et d’infirmières mourront. Un cauchemar.</a:t>
            </a:r>
          </a:p>
          <a:p>
            <a:pPr eaLnBrk="1" hangingPunct="1">
              <a:lnSpc>
                <a:spcPct val="80000"/>
              </a:lnSpc>
            </a:pPr>
            <a:r>
              <a:rPr lang="fr-FR" altLang="fr-FR" sz="800">
                <a:latin typeface="Arial" panose="020B0604020202020204" pitchFamily="34" charset="0"/>
              </a:rPr>
              <a:t>Le </a:t>
            </a:r>
            <a:r>
              <a:rPr lang="fr-FR" altLang="fr-FR" sz="800" i="1">
                <a:latin typeface="Arial" panose="020B0604020202020204" pitchFamily="34" charset="0"/>
              </a:rPr>
              <a:t>Surgeon General</a:t>
            </a:r>
            <a:r>
              <a:rPr lang="fr-FR" altLang="fr-FR" sz="800">
                <a:latin typeface="Arial" panose="020B0604020202020204" pitchFamily="34" charset="0"/>
              </a:rPr>
              <a:t>  Gorgas envoie d’une mission d’enquête composée de son adjoint, le Docteur Vaugham, du conseiller William Welch et d’un scientifique de l’Institut Rockefeller, Rufus Cole, expert en maladies respiratoires. Ces personnalités sont atterrées par ce qu’ils voient. Jamais vu pareille chose. Une nouvelle maladie ? Les victimes présentent des symptômes variés, avec une fièvre très élevée, des frissons, des douleurs brûlantes au-dessus du diaphragme, des vomissements, des diarrhées, des maux de tête intense.  On rapporte des emphysèmes sous-cutanés,  c’est à dire des poches d'air s'accumulant sous la peau du cou et s'étendant à tout le corps, secondaires à des pneumothorax spontanés (les ruptures des poumons laissant échapper l’air vers sous la peau). Il y a aussi des otites avec vertige, des signe d’asphyxie avec des cyanoses si intenses que la peau des patients apparaît noirâtre, des saignements de nez (épistaxis), des hémorragies conjonctivales et digestives (stomacales, intestinales), liées à des troubles de la coagulation, et même des paralysies et des troubles psychiatriques, témoignant d’atteintes du système nerveux. Le 25 septembre, la mission d’enquête fait un bilan de la situation et préconisent une stricte quarantaine, avec immédiate suspension de toutes les entrées et sorties du camp, jusqu’à la fin de l’épidémie. Ils exigent aussi qu’on réduise la population de camp de dix mille personnes, pour lutter contre le surpeuplement. L’épidémie disparaît abruptement  début octobre. </a:t>
            </a:r>
          </a:p>
          <a:p>
            <a:pPr eaLnBrk="1" hangingPunct="1">
              <a:lnSpc>
                <a:spcPct val="80000"/>
              </a:lnSpc>
            </a:pPr>
            <a:r>
              <a:rPr lang="fr-FR" altLang="fr-FR" sz="800">
                <a:latin typeface="Arial" panose="020B0604020202020204" pitchFamily="34" charset="0"/>
              </a:rPr>
              <a:t>Dans les jours suivants, ce sera le même scénario de nombreux camps militaires. L’épidémie explose en un ou deux jours, clouant au lit des milliers de soldats. Les admissions à l’hôpital passent par un pic en deux ou trois semaines, mais les cas de pneumonies continuent à croître pendant au moins une semaine, pour ceux qui ont développé des complications. La maladie disparaît aussi vite qu’elle est venue, en un mois. Ainsi, des contingents partis de Camp Devens sont envoyés, via Boston, vers la base de </a:t>
            </a:r>
            <a:r>
              <a:rPr lang="fr-FR" altLang="fr-FR" sz="800" i="1">
                <a:latin typeface="Arial" panose="020B0604020202020204" pitchFamily="34" charset="0"/>
              </a:rPr>
              <a:t>Great Lakes Trainig Station</a:t>
            </a:r>
            <a:r>
              <a:rPr lang="fr-FR" altLang="fr-FR" sz="800">
                <a:latin typeface="Arial" panose="020B0604020202020204" pitchFamily="34" charset="0"/>
              </a:rPr>
              <a:t> à cinquante kilomètres au nord de Chicago. Une épidémie démarre dans cette énorme base navale hébergeant 45 000 marins.  Les germes de mort voyagent avec les troupes transférées constamment par train vers de nouvelles bases : Camp Dix, New Jersey, le 18 septembre ; Camp Upton Long Island, le 15 septembre ; Camp Funston, Kansas, le 20 septembre ;  Camp Kearney, Californie, le 27 septembre ; Camp Dodge, Iowa, le 29 septembre ; Camp Beauregard, Louisiane, le 28 septembre ; Camp Wheeler et Greenleaf, Géorgie, le 11 octobre ; Camp Sherman, Ohio ; Camp Dodge, Iowa ; Camp Travis, Texas ; Camp Grant, Illinois ; la base de Newport, Rhode Island, et bien d’autres… Parmi les 40 camps d’entraînement les plus importants, 36 sont atteints avec un nombre important de personnes présentant des symptômes de grippe (on parle de taux d’attaque très élevés), touchant d’au moins un quart des soldats malades.  En octobre, à Camp Meade, près de Baltimore, près de 27 % des 42 300 soldats sont hospitalisés pour grippe. Quelques camps ont eu plus de 50 % de malades hospitalisés. Huit camps ont eu plus de 500 morts. Il existe quelques exceptions. Au Camp Funston, où l’on ne compte que 294 morts le 10 octobre, malgré 7181 cas de grippe en deux semaines, le taux le plus faible de tous les camps militaires. Le taux annuel de mortalité aux Etats-Unis, comme dans le reste du monde, est passé de 2,3 pour 1000 la première semaine de septembre, à 206 pour 1000 la première semaine d’octobre. Que se passe-t-il ? D’où vient cette épidémie mortelle ? Comment expliquer ce brusque changement de la virulence ? </a:t>
            </a:r>
          </a:p>
        </p:txBody>
      </p:sp>
    </p:spTree>
    <p:extLst>
      <p:ext uri="{BB962C8B-B14F-4D97-AF65-F5344CB8AC3E}">
        <p14:creationId xmlns:p14="http://schemas.microsoft.com/office/powerpoint/2010/main" val="18792042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a:extLst>
              <a:ext uri="{FF2B5EF4-FFF2-40B4-BE49-F238E27FC236}">
                <a16:creationId xmlns:a16="http://schemas.microsoft.com/office/drawing/2014/main" id="{5EC0C43F-67E4-413D-97A4-D7691A8C5FC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600" i="1">
                <a:solidFill>
                  <a:schemeClr val="tx1"/>
                </a:solidFill>
                <a:latin typeface="Arial" panose="020B0604020202020204" pitchFamily="34" charset="0"/>
              </a:defRPr>
            </a:lvl1pPr>
            <a:lvl2pPr marL="742950" indent="-285750">
              <a:defRPr sz="1600" i="1">
                <a:solidFill>
                  <a:schemeClr val="tx1"/>
                </a:solidFill>
                <a:latin typeface="Arial" panose="020B0604020202020204" pitchFamily="34" charset="0"/>
              </a:defRPr>
            </a:lvl2pPr>
            <a:lvl3pPr marL="1143000" indent="-228600">
              <a:defRPr sz="1600" i="1">
                <a:solidFill>
                  <a:schemeClr val="tx1"/>
                </a:solidFill>
                <a:latin typeface="Arial" panose="020B0604020202020204" pitchFamily="34" charset="0"/>
              </a:defRPr>
            </a:lvl3pPr>
            <a:lvl4pPr marL="1600200" indent="-228600">
              <a:defRPr sz="1600" i="1">
                <a:solidFill>
                  <a:schemeClr val="tx1"/>
                </a:solidFill>
                <a:latin typeface="Arial" panose="020B0604020202020204" pitchFamily="34" charset="0"/>
              </a:defRPr>
            </a:lvl4pPr>
            <a:lvl5pPr marL="2057400" indent="-228600">
              <a:defRPr sz="1600" i="1">
                <a:solidFill>
                  <a:schemeClr val="tx1"/>
                </a:solidFill>
                <a:latin typeface="Arial" panose="020B0604020202020204" pitchFamily="34" charset="0"/>
              </a:defRPr>
            </a:lvl5pPr>
            <a:lvl6pPr marL="2514600" indent="-228600" eaLnBrk="0" fontAlgn="base" hangingPunct="0">
              <a:spcBef>
                <a:spcPct val="0"/>
              </a:spcBef>
              <a:spcAft>
                <a:spcPct val="0"/>
              </a:spcAft>
              <a:defRPr sz="1600" i="1">
                <a:solidFill>
                  <a:schemeClr val="tx1"/>
                </a:solidFill>
                <a:latin typeface="Arial" panose="020B0604020202020204" pitchFamily="34" charset="0"/>
              </a:defRPr>
            </a:lvl6pPr>
            <a:lvl7pPr marL="2971800" indent="-228600" eaLnBrk="0" fontAlgn="base" hangingPunct="0">
              <a:spcBef>
                <a:spcPct val="0"/>
              </a:spcBef>
              <a:spcAft>
                <a:spcPct val="0"/>
              </a:spcAft>
              <a:defRPr sz="1600" i="1">
                <a:solidFill>
                  <a:schemeClr val="tx1"/>
                </a:solidFill>
                <a:latin typeface="Arial" panose="020B0604020202020204" pitchFamily="34" charset="0"/>
              </a:defRPr>
            </a:lvl7pPr>
            <a:lvl8pPr marL="3429000" indent="-228600" eaLnBrk="0" fontAlgn="base" hangingPunct="0">
              <a:spcBef>
                <a:spcPct val="0"/>
              </a:spcBef>
              <a:spcAft>
                <a:spcPct val="0"/>
              </a:spcAft>
              <a:defRPr sz="1600" i="1">
                <a:solidFill>
                  <a:schemeClr val="tx1"/>
                </a:solidFill>
                <a:latin typeface="Arial" panose="020B0604020202020204" pitchFamily="34" charset="0"/>
              </a:defRPr>
            </a:lvl8pPr>
            <a:lvl9pPr marL="3886200" indent="-228600" eaLnBrk="0" fontAlgn="base" hangingPunct="0">
              <a:spcBef>
                <a:spcPct val="0"/>
              </a:spcBef>
              <a:spcAft>
                <a:spcPct val="0"/>
              </a:spcAft>
              <a:defRPr sz="1600" i="1">
                <a:solidFill>
                  <a:schemeClr val="tx1"/>
                </a:solidFill>
                <a:latin typeface="Arial" panose="020B0604020202020204" pitchFamily="34" charset="0"/>
              </a:defRPr>
            </a:lvl9pPr>
          </a:lstStyle>
          <a:p>
            <a:fld id="{E6395AFE-C441-4B80-8E7F-1A6A9CA3087D}" type="slidenum">
              <a:rPr lang="fr-FR" altLang="fr-FR" sz="1200" i="0" smtClean="0"/>
              <a:pPr/>
              <a:t>15</a:t>
            </a:fld>
            <a:endParaRPr lang="fr-FR" altLang="fr-FR" sz="1200" i="0"/>
          </a:p>
        </p:txBody>
      </p:sp>
      <p:sp>
        <p:nvSpPr>
          <p:cNvPr id="93187" name="Rectangle 2">
            <a:extLst>
              <a:ext uri="{FF2B5EF4-FFF2-40B4-BE49-F238E27FC236}">
                <a16:creationId xmlns:a16="http://schemas.microsoft.com/office/drawing/2014/main" id="{92D39743-1CC0-487D-87A8-959290251EAB}"/>
              </a:ext>
            </a:extLst>
          </p:cNvPr>
          <p:cNvSpPr>
            <a:spLocks noGrp="1" noRot="1" noChangeAspect="1" noChangeArrowheads="1" noTextEdit="1"/>
          </p:cNvSpPr>
          <p:nvPr>
            <p:ph type="sldImg"/>
          </p:nvPr>
        </p:nvSpPr>
        <p:spPr>
          <a:ln/>
        </p:spPr>
      </p:sp>
      <p:sp>
        <p:nvSpPr>
          <p:cNvPr id="93188" name="Rectangle 3">
            <a:extLst>
              <a:ext uri="{FF2B5EF4-FFF2-40B4-BE49-F238E27FC236}">
                <a16:creationId xmlns:a16="http://schemas.microsoft.com/office/drawing/2014/main" id="{102D9722-A627-4D93-B292-C53ECAE65CC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a:p>
        </p:txBody>
      </p:sp>
    </p:spTree>
    <p:extLst>
      <p:ext uri="{BB962C8B-B14F-4D97-AF65-F5344CB8AC3E}">
        <p14:creationId xmlns:p14="http://schemas.microsoft.com/office/powerpoint/2010/main" val="26802056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97B94DFB-CDDE-4D8E-B47E-E6C63647D3CD}" type="datetimeFigureOut">
              <a:rPr lang="fr-FR" smtClean="0"/>
              <a:t>22/11/2023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61A21BD-D0BF-4BC3-BDFF-A1BB676AC13D}" type="slidenum">
              <a:rPr lang="fr-FR" smtClean="0"/>
              <a:t>‹N°›</a:t>
            </a:fld>
            <a:endParaRPr lang="fr-FR"/>
          </a:p>
        </p:txBody>
      </p:sp>
    </p:spTree>
    <p:extLst>
      <p:ext uri="{BB962C8B-B14F-4D97-AF65-F5344CB8AC3E}">
        <p14:creationId xmlns:p14="http://schemas.microsoft.com/office/powerpoint/2010/main" val="30688978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7B94DFB-CDDE-4D8E-B47E-E6C63647D3CD}" type="datetimeFigureOut">
              <a:rPr lang="fr-FR" smtClean="0"/>
              <a:t>22/11/2023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61A21BD-D0BF-4BC3-BDFF-A1BB676AC13D}" type="slidenum">
              <a:rPr lang="fr-FR" smtClean="0"/>
              <a:t>‹N°›</a:t>
            </a:fld>
            <a:endParaRPr lang="fr-FR"/>
          </a:p>
        </p:txBody>
      </p:sp>
    </p:spTree>
    <p:extLst>
      <p:ext uri="{BB962C8B-B14F-4D97-AF65-F5344CB8AC3E}">
        <p14:creationId xmlns:p14="http://schemas.microsoft.com/office/powerpoint/2010/main" val="664119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7B94DFB-CDDE-4D8E-B47E-E6C63647D3CD}" type="datetimeFigureOut">
              <a:rPr lang="fr-FR" smtClean="0"/>
              <a:t>22/11/2023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61A21BD-D0BF-4BC3-BDFF-A1BB676AC13D}" type="slidenum">
              <a:rPr lang="fr-FR" smtClean="0"/>
              <a:t>‹N°›</a:t>
            </a:fld>
            <a:endParaRPr lang="fr-FR"/>
          </a:p>
        </p:txBody>
      </p:sp>
    </p:spTree>
    <p:extLst>
      <p:ext uri="{BB962C8B-B14F-4D97-AF65-F5344CB8AC3E}">
        <p14:creationId xmlns:p14="http://schemas.microsoft.com/office/powerpoint/2010/main" val="1341283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7B94DFB-CDDE-4D8E-B47E-E6C63647D3CD}" type="datetimeFigureOut">
              <a:rPr lang="fr-FR" smtClean="0"/>
              <a:t>22/11/2023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61A21BD-D0BF-4BC3-BDFF-A1BB676AC13D}" type="slidenum">
              <a:rPr lang="fr-FR" smtClean="0"/>
              <a:t>‹N°›</a:t>
            </a:fld>
            <a:endParaRPr lang="fr-FR"/>
          </a:p>
        </p:txBody>
      </p:sp>
    </p:spTree>
    <p:extLst>
      <p:ext uri="{BB962C8B-B14F-4D97-AF65-F5344CB8AC3E}">
        <p14:creationId xmlns:p14="http://schemas.microsoft.com/office/powerpoint/2010/main" val="916722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97B94DFB-CDDE-4D8E-B47E-E6C63647D3CD}" type="datetimeFigureOut">
              <a:rPr lang="fr-FR" smtClean="0"/>
              <a:t>22/11/2023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61A21BD-D0BF-4BC3-BDFF-A1BB676AC13D}" type="slidenum">
              <a:rPr lang="fr-FR" smtClean="0"/>
              <a:t>‹N°›</a:t>
            </a:fld>
            <a:endParaRPr lang="fr-FR"/>
          </a:p>
        </p:txBody>
      </p:sp>
    </p:spTree>
    <p:extLst>
      <p:ext uri="{BB962C8B-B14F-4D97-AF65-F5344CB8AC3E}">
        <p14:creationId xmlns:p14="http://schemas.microsoft.com/office/powerpoint/2010/main" val="2293286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97B94DFB-CDDE-4D8E-B47E-E6C63647D3CD}" type="datetimeFigureOut">
              <a:rPr lang="fr-FR" smtClean="0"/>
              <a:t>22/11/2023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61A21BD-D0BF-4BC3-BDFF-A1BB676AC13D}" type="slidenum">
              <a:rPr lang="fr-FR" smtClean="0"/>
              <a:t>‹N°›</a:t>
            </a:fld>
            <a:endParaRPr lang="fr-FR"/>
          </a:p>
        </p:txBody>
      </p:sp>
    </p:spTree>
    <p:extLst>
      <p:ext uri="{BB962C8B-B14F-4D97-AF65-F5344CB8AC3E}">
        <p14:creationId xmlns:p14="http://schemas.microsoft.com/office/powerpoint/2010/main" val="4184930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97B94DFB-CDDE-4D8E-B47E-E6C63647D3CD}" type="datetimeFigureOut">
              <a:rPr lang="fr-FR" smtClean="0"/>
              <a:t>22/11/2023</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761A21BD-D0BF-4BC3-BDFF-A1BB676AC13D}" type="slidenum">
              <a:rPr lang="fr-FR" smtClean="0"/>
              <a:t>‹N°›</a:t>
            </a:fld>
            <a:endParaRPr lang="fr-FR"/>
          </a:p>
        </p:txBody>
      </p:sp>
    </p:spTree>
    <p:extLst>
      <p:ext uri="{BB962C8B-B14F-4D97-AF65-F5344CB8AC3E}">
        <p14:creationId xmlns:p14="http://schemas.microsoft.com/office/powerpoint/2010/main" val="3078306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97B94DFB-CDDE-4D8E-B47E-E6C63647D3CD}" type="datetimeFigureOut">
              <a:rPr lang="fr-FR" smtClean="0"/>
              <a:t>22/11/2023</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761A21BD-D0BF-4BC3-BDFF-A1BB676AC13D}" type="slidenum">
              <a:rPr lang="fr-FR" smtClean="0"/>
              <a:t>‹N°›</a:t>
            </a:fld>
            <a:endParaRPr lang="fr-FR"/>
          </a:p>
        </p:txBody>
      </p:sp>
    </p:spTree>
    <p:extLst>
      <p:ext uri="{BB962C8B-B14F-4D97-AF65-F5344CB8AC3E}">
        <p14:creationId xmlns:p14="http://schemas.microsoft.com/office/powerpoint/2010/main" val="3365964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B94DFB-CDDE-4D8E-B47E-E6C63647D3CD}" type="datetimeFigureOut">
              <a:rPr lang="fr-FR" smtClean="0"/>
              <a:t>22/11/2023</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761A21BD-D0BF-4BC3-BDFF-A1BB676AC13D}" type="slidenum">
              <a:rPr lang="fr-FR" smtClean="0"/>
              <a:t>‹N°›</a:t>
            </a:fld>
            <a:endParaRPr lang="fr-FR"/>
          </a:p>
        </p:txBody>
      </p:sp>
    </p:spTree>
    <p:extLst>
      <p:ext uri="{BB962C8B-B14F-4D97-AF65-F5344CB8AC3E}">
        <p14:creationId xmlns:p14="http://schemas.microsoft.com/office/powerpoint/2010/main" val="452293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97B94DFB-CDDE-4D8E-B47E-E6C63647D3CD}" type="datetimeFigureOut">
              <a:rPr lang="fr-FR" smtClean="0"/>
              <a:t>22/11/2023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61A21BD-D0BF-4BC3-BDFF-A1BB676AC13D}" type="slidenum">
              <a:rPr lang="fr-FR" smtClean="0"/>
              <a:t>‹N°›</a:t>
            </a:fld>
            <a:endParaRPr lang="fr-FR"/>
          </a:p>
        </p:txBody>
      </p:sp>
    </p:spTree>
    <p:extLst>
      <p:ext uri="{BB962C8B-B14F-4D97-AF65-F5344CB8AC3E}">
        <p14:creationId xmlns:p14="http://schemas.microsoft.com/office/powerpoint/2010/main" val="4113785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97B94DFB-CDDE-4D8E-B47E-E6C63647D3CD}" type="datetimeFigureOut">
              <a:rPr lang="fr-FR" smtClean="0"/>
              <a:t>22/11/2023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61A21BD-D0BF-4BC3-BDFF-A1BB676AC13D}" type="slidenum">
              <a:rPr lang="fr-FR" smtClean="0"/>
              <a:t>‹N°›</a:t>
            </a:fld>
            <a:endParaRPr lang="fr-FR"/>
          </a:p>
        </p:txBody>
      </p:sp>
    </p:spTree>
    <p:extLst>
      <p:ext uri="{BB962C8B-B14F-4D97-AF65-F5344CB8AC3E}">
        <p14:creationId xmlns:p14="http://schemas.microsoft.com/office/powerpoint/2010/main" val="32431456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B94DFB-CDDE-4D8E-B47E-E6C63647D3CD}" type="datetimeFigureOut">
              <a:rPr lang="fr-FR" smtClean="0"/>
              <a:t>22/11/2023</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1A21BD-D0BF-4BC3-BDFF-A1BB676AC13D}" type="slidenum">
              <a:rPr lang="fr-FR" smtClean="0"/>
              <a:t>‹N°›</a:t>
            </a:fld>
            <a:endParaRPr lang="fr-FR"/>
          </a:p>
        </p:txBody>
      </p:sp>
    </p:spTree>
    <p:extLst>
      <p:ext uri="{BB962C8B-B14F-4D97-AF65-F5344CB8AC3E}">
        <p14:creationId xmlns:p14="http://schemas.microsoft.com/office/powerpoint/2010/main" val="10519981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6.emf"/><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image" Target="../media/image17.emf"/></Relationships>
</file>

<file path=ppt/slides/_rels/slide11.xml.rels><?xml version="1.0" encoding="UTF-8" standalone="yes"?>
<Relationships xmlns="http://schemas.openxmlformats.org/package/2006/relationships"><Relationship Id="rId3" Type="http://schemas.openxmlformats.org/officeDocument/2006/relationships/hyperlink" Target="http://www.tpr.org/post/texas-rep-sarah-davis-fights-anti-vaccine-movement"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s://www.google.fr/url?sa=i&amp;rct=j&amp;q=&amp;esrc=s&amp;source=images&amp;cd=&amp;ved=2ahUKEwjNkN_g84nkAhUP2BoKHSYeCI0QjRx6BAgBEAQ&amp;url=https%3A%2F%2Fwww.wsj.com%2Farticles%2FSB10001424052748703858404576214482670405722&amp;psig=AOvVaw1SoZfRLRuU9TRshae93lvf&amp;ust=1566131217543992"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oleObject" Target="../embeddings/oleObject12.bin"/><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9.jpeg"/><Relationship Id="rId7" Type="http://schemas.openxmlformats.org/officeDocument/2006/relationships/image" Target="../media/image41.pn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oleObject" Target="../embeddings/oleObject15.bin"/><Relationship Id="rId5" Type="http://schemas.openxmlformats.org/officeDocument/2006/relationships/image" Target="../media/image40.wmf"/><Relationship Id="rId4" Type="http://schemas.openxmlformats.org/officeDocument/2006/relationships/oleObject" Target="../embeddings/oleObject14.bin"/><Relationship Id="rId9" Type="http://schemas.openxmlformats.org/officeDocument/2006/relationships/image" Target="../media/image43.jpeg"/></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oleObject" Target="../embeddings/oleObject17.bin"/></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hyperlink" Target="http://upload.wikimedia.org/wikipedia/commons/7/74/PCPxray.jp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oleObject" Target="../embeddings/oleObject18.bin"/><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wmf"/></Relationships>
</file>

<file path=ppt/slides/_rels/slide28.x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oleObject" Target="../embeddings/oleObject20.bin"/><Relationship Id="rId1" Type="http://schemas.openxmlformats.org/officeDocument/2006/relationships/slideLayout" Target="../slideLayouts/slideLayout7.xml"/><Relationship Id="rId5" Type="http://schemas.openxmlformats.org/officeDocument/2006/relationships/image" Target="../media/image55.wmf"/><Relationship Id="rId4" Type="http://schemas.openxmlformats.org/officeDocument/2006/relationships/oleObject" Target="../embeddings/oleObject21.bin"/></Relationships>
</file>

<file path=ppt/slides/_rels/slide2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59.wmf"/><Relationship Id="rId3" Type="http://schemas.openxmlformats.org/officeDocument/2006/relationships/image" Target="../media/image56.jpeg"/><Relationship Id="rId7" Type="http://schemas.openxmlformats.org/officeDocument/2006/relationships/oleObject" Target="../embeddings/oleObject23.bin"/><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8.wmf"/><Relationship Id="rId5" Type="http://schemas.openxmlformats.org/officeDocument/2006/relationships/oleObject" Target="../embeddings/oleObject22.bin"/><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oleObject" Target="../embeddings/oleObject24.bin"/><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oleObject" Target="../embeddings/oleObject25.bin"/><Relationship Id="rId1" Type="http://schemas.openxmlformats.org/officeDocument/2006/relationships/slideLayout" Target="../slideLayouts/slideLayout7.xml"/><Relationship Id="rId5" Type="http://schemas.openxmlformats.org/officeDocument/2006/relationships/image" Target="../media/image63.wmf"/><Relationship Id="rId4" Type="http://schemas.openxmlformats.org/officeDocument/2006/relationships/oleObject" Target="../embeddings/oleObject26.bin"/></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oleObject" Target="../embeddings/oleObject27.bin"/><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8.png"/><Relationship Id="rId2" Type="http://schemas.openxmlformats.org/officeDocument/2006/relationships/oleObject" Target="../embeddings/oleObject28.bin"/><Relationship Id="rId1" Type="http://schemas.openxmlformats.org/officeDocument/2006/relationships/slideLayout" Target="../slideLayouts/slideLayout7.xml"/><Relationship Id="rId6" Type="http://schemas.openxmlformats.org/officeDocument/2006/relationships/oleObject" Target="../embeddings/oleObject29.bin"/><Relationship Id="rId5" Type="http://schemas.openxmlformats.org/officeDocument/2006/relationships/image" Target="../media/image67.jpeg"/><Relationship Id="rId4" Type="http://schemas.openxmlformats.org/officeDocument/2006/relationships/image" Target="../media/image66.png"/></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oleObject" Target="../embeddings/oleObject30.bin"/><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oleObject" Target="../embeddings/oleObject31.bin"/><Relationship Id="rId1" Type="http://schemas.openxmlformats.org/officeDocument/2006/relationships/slideLayout" Target="../slideLayouts/slideLayout7.xml"/><Relationship Id="rId5" Type="http://schemas.openxmlformats.org/officeDocument/2006/relationships/image" Target="../media/image71.wmf"/><Relationship Id="rId4" Type="http://schemas.openxmlformats.org/officeDocument/2006/relationships/oleObject" Target="../embeddings/oleObject32.bin"/></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2.png"/><Relationship Id="rId7" Type="http://schemas.openxmlformats.org/officeDocument/2006/relationships/customXml" Target="../ink/ink4.xml"/><Relationship Id="rId2" Type="http://schemas.openxmlformats.org/officeDocument/2006/relationships/customXml" Target="../ink/ink1.xml"/><Relationship Id="rId1" Type="http://schemas.openxmlformats.org/officeDocument/2006/relationships/slideLayout" Target="../slideLayouts/slideLayout7.xml"/><Relationship Id="rId6" Type="http://schemas.openxmlformats.org/officeDocument/2006/relationships/customXml" Target="../ink/ink3.xml"/><Relationship Id="rId5" Type="http://schemas.openxmlformats.org/officeDocument/2006/relationships/image" Target="../media/image73.png"/><Relationship Id="rId4" Type="http://schemas.openxmlformats.org/officeDocument/2006/relationships/customXml" Target="../ink/ink2.xml"/></Relationships>
</file>

<file path=ppt/slides/_rels/slide4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 Id="rId5" Type="http://schemas.openxmlformats.org/officeDocument/2006/relationships/image" Target="../media/image81.png"/><Relationship Id="rId4" Type="http://schemas.openxmlformats.org/officeDocument/2006/relationships/image" Target="../media/image8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oleObject" Target="../embeddings/oleObject7.bin"/><Relationship Id="rId3" Type="http://schemas.openxmlformats.org/officeDocument/2006/relationships/oleObject" Target="../embeddings/oleObject2.bin"/><Relationship Id="rId7" Type="http://schemas.openxmlformats.org/officeDocument/2006/relationships/oleObject" Target="../embeddings/oleObject4.bin"/><Relationship Id="rId12"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oleObject" Target="../embeddings/oleObject6.bin"/><Relationship Id="rId5" Type="http://schemas.openxmlformats.org/officeDocument/2006/relationships/oleObject" Target="../embeddings/oleObject3.bin"/><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oleObject" Target="../embeddings/oleObject5.bin"/><Relationship Id="rId14"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86.wm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oleObject" Target="../embeddings/oleObject8.bin"/><Relationship Id="rId1" Type="http://schemas.openxmlformats.org/officeDocument/2006/relationships/slideLayout" Target="../slideLayouts/slideLayout7.xml"/><Relationship Id="rId6" Type="http://schemas.openxmlformats.org/officeDocument/2006/relationships/oleObject" Target="../embeddings/oleObject10.bin"/><Relationship Id="rId5" Type="http://schemas.openxmlformats.org/officeDocument/2006/relationships/image" Target="../media/image5.png"/><Relationship Id="rId10" Type="http://schemas.openxmlformats.org/officeDocument/2006/relationships/comments" Target="../comments/comment1.xml"/><Relationship Id="rId4" Type="http://schemas.openxmlformats.org/officeDocument/2006/relationships/oleObject" Target="../embeddings/oleObject9.bin"/><Relationship Id="rId9" Type="http://schemas.openxmlformats.org/officeDocument/2006/relationships/image" Target="../media/image9.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2.jpeg"/><Relationship Id="rId7" Type="http://schemas.openxmlformats.org/officeDocument/2006/relationships/oleObject" Target="../embeddings/oleObject11.bin"/><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89.wmf"/><Relationship Id="rId4" Type="http://schemas.openxmlformats.org/officeDocument/2006/relationships/oleObject" Target="../embeddings/oleObject34.bin"/></Relationships>
</file>

<file path=ppt/slides/_rels/slide7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image" Target="../media/image90.png"/><Relationship Id="rId1" Type="http://schemas.openxmlformats.org/officeDocument/2006/relationships/slideLayout" Target="../slideLayouts/slideLayout7.xml"/><Relationship Id="rId5" Type="http://schemas.openxmlformats.org/officeDocument/2006/relationships/image" Target="../media/image92.jpeg"/><Relationship Id="rId4" Type="http://schemas.openxmlformats.org/officeDocument/2006/relationships/image" Target="../media/image91.png"/></Relationships>
</file>

<file path=ppt/slides/_rels/slide78.xml.rels><?xml version="1.0" encoding="UTF-8" standalone="yes"?>
<Relationships xmlns="http://schemas.openxmlformats.org/package/2006/relationships"><Relationship Id="rId3" Type="http://schemas.openxmlformats.org/officeDocument/2006/relationships/image" Target="../media/image93.wmf"/><Relationship Id="rId2" Type="http://schemas.openxmlformats.org/officeDocument/2006/relationships/oleObject" Target="../embeddings/oleObject36.bin"/><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98.wmf"/><Relationship Id="rId5" Type="http://schemas.openxmlformats.org/officeDocument/2006/relationships/oleObject" Target="../embeddings/oleObject37.bin"/><Relationship Id="rId4" Type="http://schemas.openxmlformats.org/officeDocument/2006/relationships/image" Target="../media/image97.png"/></Relationships>
</file>

<file path=ppt/slides/_rels/slide8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jpeg"/><Relationship Id="rId1" Type="http://schemas.openxmlformats.org/officeDocument/2006/relationships/slideLayout" Target="../slideLayouts/slideLayout7.xml"/><Relationship Id="rId4" Type="http://schemas.openxmlformats.org/officeDocument/2006/relationships/image" Target="../media/image101.jpeg"/></Relationships>
</file>

<file path=ppt/slides/_rels/slide83.xml.rels><?xml version="1.0" encoding="UTF-8" standalone="yes"?>
<Relationships xmlns="http://schemas.openxmlformats.org/package/2006/relationships"><Relationship Id="rId3" Type="http://schemas.openxmlformats.org/officeDocument/2006/relationships/tags" Target="../tags/tag4.xml"/><Relationship Id="rId7" Type="http://schemas.openxmlformats.org/officeDocument/2006/relationships/image" Target="../media/image102.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7.xml"/><Relationship Id="rId5" Type="http://schemas.openxmlformats.org/officeDocument/2006/relationships/tags" Target="../tags/tag6.xml"/><Relationship Id="rId4" Type="http://schemas.openxmlformats.org/officeDocument/2006/relationships/tags" Target="../tags/tag5.xml"/></Relationships>
</file>

<file path=ppt/slides/_rels/slide8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hyperlink" Target="https://nextstrain.org/ncov/global/2020-05-14?c=num_date&amp;l=clock"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107.png"/><Relationship Id="rId4" Type="http://schemas.openxmlformats.org/officeDocument/2006/relationships/image" Target="../media/image106.emf"/></Relationships>
</file>

<file path=ppt/slides/_rels/slide87.xml.rels><?xml version="1.0" encoding="UTF-8" standalone="yes"?>
<Relationships xmlns="http://schemas.openxmlformats.org/package/2006/relationships"><Relationship Id="rId8" Type="http://schemas.openxmlformats.org/officeDocument/2006/relationships/image" Target="../media/image110.wmf"/><Relationship Id="rId3" Type="http://schemas.openxmlformats.org/officeDocument/2006/relationships/oleObject" Target="../embeddings/oleObject38.bin"/><Relationship Id="rId7" Type="http://schemas.openxmlformats.org/officeDocument/2006/relationships/oleObject" Target="../embeddings/oleObject40.bin"/><Relationship Id="rId12" Type="http://schemas.openxmlformats.org/officeDocument/2006/relationships/image" Target="../media/image112.wmf"/><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09.wmf"/><Relationship Id="rId11" Type="http://schemas.openxmlformats.org/officeDocument/2006/relationships/oleObject" Target="../embeddings/oleObject42.bin"/><Relationship Id="rId5" Type="http://schemas.openxmlformats.org/officeDocument/2006/relationships/oleObject" Target="../embeddings/oleObject39.bin"/><Relationship Id="rId10" Type="http://schemas.openxmlformats.org/officeDocument/2006/relationships/image" Target="../media/image111.wmf"/><Relationship Id="rId4" Type="http://schemas.openxmlformats.org/officeDocument/2006/relationships/image" Target="../media/image108.wmf"/><Relationship Id="rId9" Type="http://schemas.openxmlformats.org/officeDocument/2006/relationships/oleObject" Target="../embeddings/oleObject41.bin"/></Relationships>
</file>

<file path=ppt/slides/_rels/slide8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oleObject" Target="../embeddings/oleObject43.bin"/><Relationship Id="rId7" Type="http://schemas.openxmlformats.org/officeDocument/2006/relationships/oleObject" Target="../embeddings/oleObject46.bin"/><Relationship Id="rId2" Type="http://schemas.openxmlformats.org/officeDocument/2006/relationships/image" Target="../media/image114.png"/><Relationship Id="rId1" Type="http://schemas.openxmlformats.org/officeDocument/2006/relationships/slideLayout" Target="../slideLayouts/slideLayout7.xml"/><Relationship Id="rId6" Type="http://schemas.openxmlformats.org/officeDocument/2006/relationships/oleObject" Target="../embeddings/oleObject45.bin"/><Relationship Id="rId5" Type="http://schemas.openxmlformats.org/officeDocument/2006/relationships/oleObject" Target="../embeddings/oleObject44.bin"/><Relationship Id="rId4" Type="http://schemas.openxmlformats.org/officeDocument/2006/relationships/image" Target="../media/image115.wmf"/></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oleObject" Target="../embeddings/oleObject11.bin"/><Relationship Id="rId4" Type="http://schemas.openxmlformats.org/officeDocument/2006/relationships/image" Target="../media/image13.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16.png"/></Relationships>
</file>

<file path=ppt/slides/_rels/slide9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oleObject" Target="../embeddings/oleObject48.bin"/><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118.wmf"/></Relationships>
</file>

<file path=ppt/slides/_rels/slide9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oleObject" Target="../embeddings/oleObject50.bin"/><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20.png"/></Relationships>
</file>

<file path=ppt/slides/_rels/slide97.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1">
            <a:extLst>
              <a:ext uri="{FF2B5EF4-FFF2-40B4-BE49-F238E27FC236}">
                <a16:creationId xmlns:a16="http://schemas.microsoft.com/office/drawing/2014/main" id="{8358AD35-73FB-4268-B30A-03C2E8BE2E90}"/>
              </a:ext>
            </a:extLst>
          </p:cNvPr>
          <p:cNvGraphicFramePr>
            <a:graphicFrameLocks noChangeAspect="1"/>
          </p:cNvGraphicFramePr>
          <p:nvPr>
            <p:extLst>
              <p:ext uri="{D42A27DB-BD31-4B8C-83A1-F6EECF244321}">
                <p14:modId xmlns:p14="http://schemas.microsoft.com/office/powerpoint/2010/main" val="992371262"/>
              </p:ext>
            </p:extLst>
          </p:nvPr>
        </p:nvGraphicFramePr>
        <p:xfrm>
          <a:off x="395926" y="1301823"/>
          <a:ext cx="8290874" cy="4750846"/>
        </p:xfrm>
        <a:graphic>
          <a:graphicData uri="http://schemas.openxmlformats.org/presentationml/2006/ole">
            <mc:AlternateContent xmlns:mc="http://schemas.openxmlformats.org/markup-compatibility/2006">
              <mc:Choice xmlns:v="urn:schemas-microsoft-com:vml" Requires="v">
                <p:oleObj name="Image" r:id="rId3" imgW="10806349" imgH="6158730" progId="Photoshop.Image.13">
                  <p:embed/>
                </p:oleObj>
              </mc:Choice>
              <mc:Fallback>
                <p:oleObj name="Image" r:id="rId3" imgW="10806349" imgH="6158730" progId="Photoshop.Image.13">
                  <p:embed/>
                  <p:pic>
                    <p:nvPicPr>
                      <p:cNvPr id="5" name="Object 1">
                        <a:extLst>
                          <a:ext uri="{FF2B5EF4-FFF2-40B4-BE49-F238E27FC236}">
                            <a16:creationId xmlns:a16="http://schemas.microsoft.com/office/drawing/2014/main" id="{8358AD35-73FB-4268-B30A-03C2E8BE2E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926" y="1301823"/>
                        <a:ext cx="8290874" cy="4750846"/>
                      </a:xfrm>
                      <a:prstGeom prst="rect">
                        <a:avLst/>
                      </a:prstGeom>
                      <a:noFill/>
                      <a:ln>
                        <a:noFill/>
                      </a:ln>
                    </p:spPr>
                  </p:pic>
                </p:oleObj>
              </mc:Fallback>
            </mc:AlternateContent>
          </a:graphicData>
        </a:graphic>
      </p:graphicFrame>
      <p:sp>
        <p:nvSpPr>
          <p:cNvPr id="2" name="ZoneTexte 1">
            <a:extLst>
              <a:ext uri="{FF2B5EF4-FFF2-40B4-BE49-F238E27FC236}">
                <a16:creationId xmlns:a16="http://schemas.microsoft.com/office/drawing/2014/main" id="{45C0D13C-C7B4-800B-C028-1A99BBD07EB1}"/>
              </a:ext>
            </a:extLst>
          </p:cNvPr>
          <p:cNvSpPr txBox="1"/>
          <p:nvPr/>
        </p:nvSpPr>
        <p:spPr>
          <a:xfrm>
            <a:off x="1709746" y="283175"/>
            <a:ext cx="5859133" cy="830997"/>
          </a:xfrm>
          <a:prstGeom prst="rect">
            <a:avLst/>
          </a:prstGeom>
          <a:noFill/>
        </p:spPr>
        <p:txBody>
          <a:bodyPr wrap="square">
            <a:spAutoFit/>
          </a:bodyPr>
          <a:lstStyle/>
          <a:p>
            <a:pPr algn="ctr"/>
            <a:r>
              <a:rPr lang="fr-FR" sz="2400" kern="100" dirty="0">
                <a:solidFill>
                  <a:schemeClr val="bg1"/>
                </a:solidFill>
                <a:effectLst/>
                <a:latin typeface="Comic Sans MS" panose="030F0702030302020204" pitchFamily="66" charset="0"/>
                <a:ea typeface="Times New Roman" panose="02020603050405020304" pitchFamily="18" charset="0"/>
              </a:rPr>
              <a:t>Les pandémies virales </a:t>
            </a:r>
            <a:r>
              <a:rPr lang="fr-FR" sz="2400" kern="100" dirty="0">
                <a:solidFill>
                  <a:schemeClr val="bg1"/>
                </a:solidFill>
                <a:latin typeface="Comic Sans MS" panose="030F0702030302020204" pitchFamily="66" charset="0"/>
                <a:ea typeface="Times New Roman" panose="02020603050405020304" pitchFamily="18" charset="0"/>
              </a:rPr>
              <a:t>contemporaines dans u</a:t>
            </a:r>
            <a:r>
              <a:rPr lang="fr-FR" sz="2400" kern="0" dirty="0">
                <a:solidFill>
                  <a:schemeClr val="bg1"/>
                </a:solidFill>
                <a:effectLst/>
                <a:latin typeface="Comic Sans MS" panose="030F0702030302020204" pitchFamily="66" charset="0"/>
                <a:ea typeface="Times New Roman" panose="02020603050405020304" pitchFamily="18" charset="0"/>
              </a:rPr>
              <a:t>n monde à risques</a:t>
            </a:r>
            <a:endParaRPr lang="fr-FR" sz="2400" dirty="0">
              <a:solidFill>
                <a:schemeClr val="bg1"/>
              </a:solidFill>
              <a:latin typeface="Comic Sans MS" panose="030F0702030302020204" pitchFamily="66" charset="0"/>
            </a:endParaRPr>
          </a:p>
        </p:txBody>
      </p:sp>
      <p:sp>
        <p:nvSpPr>
          <p:cNvPr id="6" name="ZoneTexte 5">
            <a:extLst>
              <a:ext uri="{FF2B5EF4-FFF2-40B4-BE49-F238E27FC236}">
                <a16:creationId xmlns:a16="http://schemas.microsoft.com/office/drawing/2014/main" id="{E544AFAA-E9BD-DC7E-3034-2EAA9C3D9A72}"/>
              </a:ext>
            </a:extLst>
          </p:cNvPr>
          <p:cNvSpPr txBox="1"/>
          <p:nvPr/>
        </p:nvSpPr>
        <p:spPr>
          <a:xfrm>
            <a:off x="1714771" y="5763361"/>
            <a:ext cx="5714457" cy="923330"/>
          </a:xfrm>
          <a:prstGeom prst="rect">
            <a:avLst/>
          </a:prstGeom>
          <a:noFill/>
        </p:spPr>
        <p:txBody>
          <a:bodyPr wrap="square">
            <a:spAutoFit/>
          </a:bodyPr>
          <a:lstStyle/>
          <a:p>
            <a:pPr algn="ctr"/>
            <a:r>
              <a:rPr lang="fr-FR" kern="0" dirty="0">
                <a:solidFill>
                  <a:srgbClr val="FFFF00"/>
                </a:solidFill>
                <a:latin typeface="Comic Sans MS" panose="030F0702030302020204" pitchFamily="66" charset="0"/>
                <a:ea typeface="Calibri" panose="020F0502020204030204" pitchFamily="34" charset="0"/>
              </a:rPr>
              <a:t>Paris </a:t>
            </a:r>
            <a:r>
              <a:rPr lang="fr-FR" dirty="0">
                <a:solidFill>
                  <a:srgbClr val="FFFF00"/>
                </a:solidFill>
                <a:latin typeface="Comic Sans MS" panose="030F0702030302020204" pitchFamily="66" charset="0"/>
              </a:rPr>
              <a:t>Colloque </a:t>
            </a:r>
            <a:r>
              <a:rPr lang="fr-FR" dirty="0" err="1">
                <a:solidFill>
                  <a:srgbClr val="FFFF00"/>
                </a:solidFill>
                <a:latin typeface="Comic Sans MS" panose="030F0702030302020204" pitchFamily="66" charset="0"/>
              </a:rPr>
              <a:t>AEIS</a:t>
            </a:r>
            <a:r>
              <a:rPr lang="fr-FR" dirty="0">
                <a:solidFill>
                  <a:srgbClr val="FFFF00"/>
                </a:solidFill>
                <a:latin typeface="Comic Sans MS" panose="030F0702030302020204" pitchFamily="66" charset="0"/>
              </a:rPr>
              <a:t>-2023</a:t>
            </a:r>
            <a:r>
              <a:rPr lang="fr-FR" sz="1400" kern="100" dirty="0">
                <a:solidFill>
                  <a:srgbClr val="FFFF00"/>
                </a:solidFill>
                <a:effectLst/>
                <a:latin typeface="Comic Sans MS" panose="030F0702030302020204" pitchFamily="66" charset="0"/>
                <a:ea typeface="Times New Roman" panose="02020603050405020304" pitchFamily="18" charset="0"/>
              </a:rPr>
              <a:t> </a:t>
            </a:r>
          </a:p>
          <a:p>
            <a:pPr algn="ctr"/>
            <a:r>
              <a:rPr lang="fr-FR" sz="1200" kern="0" dirty="0">
                <a:solidFill>
                  <a:schemeClr val="bg1"/>
                </a:solidFill>
                <a:latin typeface="Comic Sans MS" panose="030F0702030302020204" pitchFamily="66" charset="0"/>
                <a:ea typeface="Times New Roman" panose="02020603050405020304" pitchFamily="18" charset="0"/>
              </a:rPr>
              <a:t>23 novembre  2023</a:t>
            </a:r>
          </a:p>
          <a:p>
            <a:pPr algn="ctr"/>
            <a:r>
              <a:rPr lang="fr-FR" sz="1200" kern="100" dirty="0">
                <a:solidFill>
                  <a:schemeClr val="bg1"/>
                </a:solidFill>
                <a:latin typeface="Comic Sans MS" panose="030F0702030302020204" pitchFamily="66" charset="0"/>
                <a:ea typeface="Times New Roman" panose="02020603050405020304" pitchFamily="18" charset="0"/>
              </a:rPr>
              <a:t>Patrick Berche </a:t>
            </a:r>
            <a:endParaRPr lang="fr-FR" sz="1200" kern="0" dirty="0">
              <a:solidFill>
                <a:schemeClr val="bg1"/>
              </a:solidFill>
              <a:latin typeface="Comic Sans MS" panose="030F0702030302020204" pitchFamily="66" charset="0"/>
              <a:ea typeface="Times New Roman" panose="02020603050405020304" pitchFamily="18" charset="0"/>
            </a:endParaRPr>
          </a:p>
          <a:p>
            <a:pPr algn="ctr"/>
            <a:r>
              <a:rPr lang="fr-FR" sz="1200" kern="0" dirty="0">
                <a:solidFill>
                  <a:schemeClr val="bg1"/>
                </a:solidFill>
                <a:latin typeface="Comic Sans MS" panose="030F0702030302020204" pitchFamily="66" charset="0"/>
                <a:ea typeface="Calibri" panose="020F0502020204030204" pitchFamily="34" charset="0"/>
              </a:rPr>
              <a:t>Pas de conflit d’intérêt </a:t>
            </a:r>
            <a:endParaRPr lang="fr-FR" sz="1200" kern="100" dirty="0">
              <a:solidFill>
                <a:schemeClr val="bg1"/>
              </a:solidFill>
              <a:effectLst/>
              <a:latin typeface="Comic Sans MS" panose="030F0702030302020204" pitchFamily="66" charset="0"/>
              <a:ea typeface="Calibri" panose="020F0502020204030204" pitchFamily="34" charset="0"/>
            </a:endParaRPr>
          </a:p>
        </p:txBody>
      </p:sp>
    </p:spTree>
    <p:extLst>
      <p:ext uri="{BB962C8B-B14F-4D97-AF65-F5344CB8AC3E}">
        <p14:creationId xmlns:p14="http://schemas.microsoft.com/office/powerpoint/2010/main" val="276248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e 16">
            <a:extLst>
              <a:ext uri="{FF2B5EF4-FFF2-40B4-BE49-F238E27FC236}">
                <a16:creationId xmlns:a16="http://schemas.microsoft.com/office/drawing/2014/main" id="{757696BD-1E33-5666-FA11-BA7D6211BF7E}"/>
              </a:ext>
            </a:extLst>
          </p:cNvPr>
          <p:cNvGrpSpPr/>
          <p:nvPr/>
        </p:nvGrpSpPr>
        <p:grpSpPr>
          <a:xfrm>
            <a:off x="1688307" y="-1053163"/>
            <a:ext cx="7636667" cy="8092138"/>
            <a:chOff x="2107408" y="-529287"/>
            <a:chExt cx="6717869" cy="6876140"/>
          </a:xfrm>
        </p:grpSpPr>
        <p:pic>
          <p:nvPicPr>
            <p:cNvPr id="2" name="Image 9">
              <a:extLst>
                <a:ext uri="{FF2B5EF4-FFF2-40B4-BE49-F238E27FC236}">
                  <a16:creationId xmlns:a16="http://schemas.microsoft.com/office/drawing/2014/main" id="{8491BA5F-4C1F-3F8E-4F62-F2BA77DD6DB8}"/>
                </a:ext>
              </a:extLst>
            </p:cNvPr>
            <p:cNvPicPr>
              <a:picLocks noChangeAspect="1"/>
            </p:cNvPicPr>
            <p:nvPr/>
          </p:nvPicPr>
          <p:blipFill>
            <a:blip r:embed="rId2"/>
            <a:stretch>
              <a:fillRect/>
            </a:stretch>
          </p:blipFill>
          <p:spPr>
            <a:xfrm>
              <a:off x="3913360" y="3718322"/>
              <a:ext cx="1614713" cy="2071977"/>
            </a:xfrm>
            <a:prstGeom prst="rect">
              <a:avLst/>
            </a:prstGeom>
          </p:spPr>
        </p:pic>
        <p:pic>
          <p:nvPicPr>
            <p:cNvPr id="3" name="Image 2">
              <a:extLst>
                <a:ext uri="{FF2B5EF4-FFF2-40B4-BE49-F238E27FC236}">
                  <a16:creationId xmlns:a16="http://schemas.microsoft.com/office/drawing/2014/main" id="{0C3C01EA-A771-9471-3FCE-F4721EEED0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3385" y="1379936"/>
              <a:ext cx="1522809" cy="2249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oneTexte 3">
              <a:extLst>
                <a:ext uri="{FF2B5EF4-FFF2-40B4-BE49-F238E27FC236}">
                  <a16:creationId xmlns:a16="http://schemas.microsoft.com/office/drawing/2014/main" id="{D68F1135-E65B-5D58-D7B7-EC656C48C448}"/>
                </a:ext>
              </a:extLst>
            </p:cNvPr>
            <p:cNvSpPr txBox="1">
              <a:spLocks noChangeArrowheads="1"/>
            </p:cNvSpPr>
            <p:nvPr/>
          </p:nvSpPr>
          <p:spPr bwMode="auto">
            <a:xfrm>
              <a:off x="3440404" y="1379936"/>
              <a:ext cx="49887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2000" dirty="0">
                  <a:solidFill>
                    <a:schemeClr val="bg1"/>
                  </a:solidFill>
                  <a:latin typeface="Comic Sans MS" panose="030F0702030302020204" pitchFamily="66" charset="0"/>
                </a:rPr>
                <a:t>3</a:t>
              </a:r>
            </a:p>
          </p:txBody>
        </p:sp>
        <p:pic>
          <p:nvPicPr>
            <p:cNvPr id="5" name="Image 5">
              <a:extLst>
                <a:ext uri="{FF2B5EF4-FFF2-40B4-BE49-F238E27FC236}">
                  <a16:creationId xmlns:a16="http://schemas.microsoft.com/office/drawing/2014/main" id="{AD748519-D441-F86C-14DC-163501B4F4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75" y="1379936"/>
              <a:ext cx="1553766" cy="2230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6">
              <a:extLst>
                <a:ext uri="{FF2B5EF4-FFF2-40B4-BE49-F238E27FC236}">
                  <a16:creationId xmlns:a16="http://schemas.microsoft.com/office/drawing/2014/main" id="{B5A0C57E-E87A-A36B-AAD9-B61F2542F1D0}"/>
                </a:ext>
              </a:extLst>
            </p:cNvPr>
            <p:cNvSpPr txBox="1">
              <a:spLocks noChangeArrowheads="1"/>
            </p:cNvSpPr>
            <p:nvPr/>
          </p:nvSpPr>
          <p:spPr bwMode="auto">
            <a:xfrm>
              <a:off x="5122755" y="1395413"/>
              <a:ext cx="41552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2000" dirty="0">
                  <a:solidFill>
                    <a:schemeClr val="bg1"/>
                  </a:solidFill>
                  <a:latin typeface="Comic Sans MS" panose="030F0702030302020204" pitchFamily="66" charset="0"/>
                </a:rPr>
                <a:t>5</a:t>
              </a:r>
            </a:p>
          </p:txBody>
        </p:sp>
        <p:pic>
          <p:nvPicPr>
            <p:cNvPr id="7" name="Image 8">
              <a:extLst>
                <a:ext uri="{FF2B5EF4-FFF2-40B4-BE49-F238E27FC236}">
                  <a16:creationId xmlns:a16="http://schemas.microsoft.com/office/drawing/2014/main" id="{AB28E7FE-0543-21FB-A373-F0FCB66DDA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26894" y="1369219"/>
              <a:ext cx="1429941" cy="223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oneTexte 9">
              <a:extLst>
                <a:ext uri="{FF2B5EF4-FFF2-40B4-BE49-F238E27FC236}">
                  <a16:creationId xmlns:a16="http://schemas.microsoft.com/office/drawing/2014/main" id="{A1116C30-4E70-1F62-F099-08527795CCC8}"/>
                </a:ext>
              </a:extLst>
            </p:cNvPr>
            <p:cNvSpPr txBox="1">
              <a:spLocks noChangeArrowheads="1"/>
            </p:cNvSpPr>
            <p:nvPr/>
          </p:nvSpPr>
          <p:spPr bwMode="auto">
            <a:xfrm>
              <a:off x="6631279" y="1456136"/>
              <a:ext cx="43219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2000" dirty="0">
                  <a:solidFill>
                    <a:schemeClr val="bg1"/>
                  </a:solidFill>
                  <a:latin typeface="Comic Sans MS" panose="030F0702030302020204" pitchFamily="66" charset="0"/>
                </a:rPr>
                <a:t>7</a:t>
              </a:r>
            </a:p>
          </p:txBody>
        </p:sp>
        <p:sp>
          <p:nvSpPr>
            <p:cNvPr id="9" name="ZoneTexte 11">
              <a:extLst>
                <a:ext uri="{FF2B5EF4-FFF2-40B4-BE49-F238E27FC236}">
                  <a16:creationId xmlns:a16="http://schemas.microsoft.com/office/drawing/2014/main" id="{EA32F3EC-2CE6-91A1-CD18-92BF03B522BB}"/>
                </a:ext>
              </a:extLst>
            </p:cNvPr>
            <p:cNvSpPr txBox="1">
              <a:spLocks noChangeArrowheads="1"/>
            </p:cNvSpPr>
            <p:nvPr/>
          </p:nvSpPr>
          <p:spPr bwMode="auto">
            <a:xfrm>
              <a:off x="5041107" y="3736182"/>
              <a:ext cx="46553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2000" dirty="0">
                  <a:solidFill>
                    <a:schemeClr val="bg1"/>
                  </a:solidFill>
                  <a:latin typeface="Comic Sans MS" panose="030F0702030302020204" pitchFamily="66" charset="0"/>
                </a:rPr>
                <a:t>13</a:t>
              </a:r>
            </a:p>
          </p:txBody>
        </p:sp>
        <p:pic>
          <p:nvPicPr>
            <p:cNvPr id="10" name="Image 12">
              <a:extLst>
                <a:ext uri="{FF2B5EF4-FFF2-40B4-BE49-F238E27FC236}">
                  <a16:creationId xmlns:a16="http://schemas.microsoft.com/office/drawing/2014/main" id="{61DCF27D-3CAA-1A03-6ACB-366551A32A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26894" y="3699272"/>
              <a:ext cx="1429941" cy="2127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ZoneTexte 13">
              <a:extLst>
                <a:ext uri="{FF2B5EF4-FFF2-40B4-BE49-F238E27FC236}">
                  <a16:creationId xmlns:a16="http://schemas.microsoft.com/office/drawing/2014/main" id="{FE951F64-EA0E-C317-EECE-480645003C4C}"/>
                </a:ext>
              </a:extLst>
            </p:cNvPr>
            <p:cNvSpPr txBox="1">
              <a:spLocks noChangeArrowheads="1"/>
            </p:cNvSpPr>
            <p:nvPr/>
          </p:nvSpPr>
          <p:spPr bwMode="auto">
            <a:xfrm>
              <a:off x="6494899" y="3686177"/>
              <a:ext cx="66075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2000" dirty="0">
                  <a:solidFill>
                    <a:schemeClr val="bg1"/>
                  </a:solidFill>
                  <a:latin typeface="Comic Sans MS" panose="030F0702030302020204" pitchFamily="66" charset="0"/>
                </a:rPr>
                <a:t>20</a:t>
              </a:r>
            </a:p>
          </p:txBody>
        </p:sp>
        <p:sp>
          <p:nvSpPr>
            <p:cNvPr id="13" name="ZoneTexte 14">
              <a:extLst>
                <a:ext uri="{FF2B5EF4-FFF2-40B4-BE49-F238E27FC236}">
                  <a16:creationId xmlns:a16="http://schemas.microsoft.com/office/drawing/2014/main" id="{50663D68-ECAE-BD65-1B06-B7A3141EEAF9}"/>
                </a:ext>
              </a:extLst>
            </p:cNvPr>
            <p:cNvSpPr txBox="1">
              <a:spLocks noChangeArrowheads="1"/>
            </p:cNvSpPr>
            <p:nvPr/>
          </p:nvSpPr>
          <p:spPr bwMode="auto">
            <a:xfrm>
              <a:off x="7936892" y="6116021"/>
              <a:ext cx="88838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900" dirty="0">
                  <a:solidFill>
                    <a:schemeClr val="bg1"/>
                  </a:solidFill>
                  <a:latin typeface="Comic Sans MS" panose="030F0702030302020204" pitchFamily="66" charset="0"/>
                </a:rPr>
                <a:t>Photos OMS </a:t>
              </a:r>
            </a:p>
          </p:txBody>
        </p:sp>
        <p:sp>
          <p:nvSpPr>
            <p:cNvPr id="14" name="Text Box 5">
              <a:extLst>
                <a:ext uri="{FF2B5EF4-FFF2-40B4-BE49-F238E27FC236}">
                  <a16:creationId xmlns:a16="http://schemas.microsoft.com/office/drawing/2014/main" id="{8419A30B-F3D4-4670-E970-61338F372E27}"/>
                </a:ext>
              </a:extLst>
            </p:cNvPr>
            <p:cNvSpPr txBox="1">
              <a:spLocks noChangeArrowheads="1"/>
            </p:cNvSpPr>
            <p:nvPr/>
          </p:nvSpPr>
          <p:spPr bwMode="auto">
            <a:xfrm>
              <a:off x="2107408" y="-529287"/>
              <a:ext cx="737702"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spcBef>
                  <a:spcPct val="0"/>
                </a:spcBef>
                <a:buSzTx/>
                <a:buFontTx/>
                <a:buNone/>
              </a:pPr>
              <a:r>
                <a:rPr lang="fr-FR" altLang="fr-FR" sz="900">
                  <a:solidFill>
                    <a:schemeClr val="bg1"/>
                  </a:solidFill>
                  <a:latin typeface="Comic Sans MS" panose="030F0702030302020204" pitchFamily="66" charset="0"/>
                </a:rPr>
                <a:t>La variole </a:t>
              </a:r>
            </a:p>
          </p:txBody>
        </p:sp>
        <p:pic>
          <p:nvPicPr>
            <p:cNvPr id="15" name="Image 4">
              <a:extLst>
                <a:ext uri="{FF2B5EF4-FFF2-40B4-BE49-F238E27FC236}">
                  <a16:creationId xmlns:a16="http://schemas.microsoft.com/office/drawing/2014/main" id="{73553B4C-606C-FDAC-E020-14657B91F30E}"/>
                </a:ext>
              </a:extLst>
            </p:cNvPr>
            <p:cNvPicPr>
              <a:picLocks noChangeAspect="1"/>
            </p:cNvPicPr>
            <p:nvPr/>
          </p:nvPicPr>
          <p:blipFill>
            <a:blip r:embed="rId7"/>
            <a:stretch>
              <a:fillRect/>
            </a:stretch>
          </p:blipFill>
          <p:spPr>
            <a:xfrm flipH="1">
              <a:off x="2254298" y="3718322"/>
              <a:ext cx="1541368" cy="2016506"/>
            </a:xfrm>
            <a:prstGeom prst="rect">
              <a:avLst/>
            </a:prstGeom>
          </p:spPr>
        </p:pic>
        <p:sp>
          <p:nvSpPr>
            <p:cNvPr id="16" name="ZoneTexte 5">
              <a:extLst>
                <a:ext uri="{FF2B5EF4-FFF2-40B4-BE49-F238E27FC236}">
                  <a16:creationId xmlns:a16="http://schemas.microsoft.com/office/drawing/2014/main" id="{4958A540-2DAC-65AF-2C5C-5396C2F3010D}"/>
                </a:ext>
              </a:extLst>
            </p:cNvPr>
            <p:cNvSpPr txBox="1"/>
            <p:nvPr/>
          </p:nvSpPr>
          <p:spPr>
            <a:xfrm>
              <a:off x="3399578" y="3708871"/>
              <a:ext cx="341760" cy="400110"/>
            </a:xfrm>
            <a:prstGeom prst="rect">
              <a:avLst/>
            </a:prstGeom>
            <a:noFill/>
          </p:spPr>
          <p:txBody>
            <a:bodyPr wrap="none" rtlCol="0">
              <a:spAutoFit/>
            </a:bodyPr>
            <a:lstStyle/>
            <a:p>
              <a:r>
                <a:rPr lang="fr-FR" sz="2000" dirty="0">
                  <a:solidFill>
                    <a:schemeClr val="bg1"/>
                  </a:solidFill>
                  <a:latin typeface="Comic Sans MS" panose="030F0702030302020204" pitchFamily="66" charset="0"/>
                </a:rPr>
                <a:t>8</a:t>
              </a:r>
            </a:p>
          </p:txBody>
        </p:sp>
      </p:grpSp>
      <p:sp>
        <p:nvSpPr>
          <p:cNvPr id="19" name="ZoneTexte 18">
            <a:extLst>
              <a:ext uri="{FF2B5EF4-FFF2-40B4-BE49-F238E27FC236}">
                <a16:creationId xmlns:a16="http://schemas.microsoft.com/office/drawing/2014/main" id="{27A6B2C1-653A-E55C-1627-2F1E082277D1}"/>
              </a:ext>
            </a:extLst>
          </p:cNvPr>
          <p:cNvSpPr txBox="1"/>
          <p:nvPr/>
        </p:nvSpPr>
        <p:spPr>
          <a:xfrm>
            <a:off x="3629025" y="408241"/>
            <a:ext cx="4572000" cy="461665"/>
          </a:xfrm>
          <a:prstGeom prst="rect">
            <a:avLst/>
          </a:prstGeom>
          <a:noFill/>
        </p:spPr>
        <p:txBody>
          <a:bodyPr wrap="square">
            <a:spAutoFit/>
          </a:bodyPr>
          <a:lstStyle/>
          <a:p>
            <a:r>
              <a:rPr lang="fr-FR" altLang="fr-FR" sz="2400" dirty="0">
                <a:solidFill>
                  <a:schemeClr val="bg1"/>
                </a:solidFill>
                <a:latin typeface="Comic Sans MS" panose="030F0702030302020204" pitchFamily="66" charset="0"/>
              </a:rPr>
              <a:t>La variole </a:t>
            </a:r>
          </a:p>
        </p:txBody>
      </p:sp>
    </p:spTree>
    <p:extLst>
      <p:ext uri="{BB962C8B-B14F-4D97-AF65-F5344CB8AC3E}">
        <p14:creationId xmlns:p14="http://schemas.microsoft.com/office/powerpoint/2010/main" val="21335627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Image associée">
            <a:hlinkClick r:id="rId3"/>
            <a:extLst>
              <a:ext uri="{FF2B5EF4-FFF2-40B4-BE49-F238E27FC236}">
                <a16:creationId xmlns:a16="http://schemas.microsoft.com/office/drawing/2014/main" id="{D61CE069-5A56-4E0F-A6FE-083FCD0276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3305" y="671512"/>
            <a:ext cx="7385845" cy="5538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ZoneTexte 1">
            <a:extLst>
              <a:ext uri="{FF2B5EF4-FFF2-40B4-BE49-F238E27FC236}">
                <a16:creationId xmlns:a16="http://schemas.microsoft.com/office/drawing/2014/main" id="{D9D75B47-3A62-48E4-A1C9-05C39AE01944}"/>
              </a:ext>
            </a:extLst>
          </p:cNvPr>
          <p:cNvSpPr txBox="1">
            <a:spLocks noChangeArrowheads="1"/>
          </p:cNvSpPr>
          <p:nvPr/>
        </p:nvSpPr>
        <p:spPr bwMode="auto">
          <a:xfrm>
            <a:off x="106362" y="6119336"/>
            <a:ext cx="893127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buFont typeface="Wingdings" panose="05000000000000000000" pitchFamily="2" charset="2"/>
              <a:buChar char="q"/>
            </a:pPr>
            <a:r>
              <a:rPr lang="fr-FR" altLang="fr-FR" sz="1400" dirty="0">
                <a:solidFill>
                  <a:schemeClr val="bg1"/>
                </a:solidFill>
                <a:latin typeface="Comic Sans MS" panose="030F0702030302020204" pitchFamily="66" charset="0"/>
              </a:rPr>
              <a:t> Deux enfants de la même classe en contact le même jour par un même cas index, à Leicester en 1900, l'un  non vacciné et l'autre vacciné </a:t>
            </a:r>
          </a:p>
          <a:p>
            <a:pPr marL="0" indent="0" algn="just"/>
            <a:endParaRPr lang="fr-FR" altLang="fr-FR" sz="1400" dirty="0">
              <a:solidFill>
                <a:schemeClr val="bg1"/>
              </a:solidFill>
              <a:latin typeface="Comic Sans MS" panose="030F0702030302020204" pitchFamily="66" charset="0"/>
            </a:endParaRPr>
          </a:p>
        </p:txBody>
      </p:sp>
      <p:sp>
        <p:nvSpPr>
          <p:cNvPr id="31748" name="ZoneTexte 2">
            <a:extLst>
              <a:ext uri="{FF2B5EF4-FFF2-40B4-BE49-F238E27FC236}">
                <a16:creationId xmlns:a16="http://schemas.microsoft.com/office/drawing/2014/main" id="{C77CF9B9-E618-4EB8-B802-2DB3DE76D079}"/>
              </a:ext>
            </a:extLst>
          </p:cNvPr>
          <p:cNvSpPr txBox="1">
            <a:spLocks noChangeArrowheads="1"/>
          </p:cNvSpPr>
          <p:nvPr/>
        </p:nvSpPr>
        <p:spPr bwMode="auto">
          <a:xfrm>
            <a:off x="1922858" y="187978"/>
            <a:ext cx="56467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2400">
                <a:solidFill>
                  <a:schemeClr val="bg1"/>
                </a:solidFill>
                <a:latin typeface="Comic Sans MS" panose="030F0702030302020204" pitchFamily="66" charset="0"/>
              </a:rPr>
              <a:t>Efficacité de la vaccination de Jenner</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2" descr="Résultat de recherche d'images pour &quot;vaccination smallpox New york&quot;">
            <a:extLst>
              <a:ext uri="{FF2B5EF4-FFF2-40B4-BE49-F238E27FC236}">
                <a16:creationId xmlns:a16="http://schemas.microsoft.com/office/drawing/2014/main" id="{FC032022-B0AF-447F-BAED-19EAD18C31B3}"/>
              </a:ext>
            </a:extLst>
          </p:cNvPr>
          <p:cNvSpPr>
            <a:spLocks noChangeAspect="1" noChangeArrowheads="1"/>
          </p:cNvSpPr>
          <p:nvPr/>
        </p:nvSpPr>
        <p:spPr bwMode="auto">
          <a:xfrm>
            <a:off x="63500"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fr-FR" altLang="fr-FR">
              <a:solidFill>
                <a:schemeClr val="bg1"/>
              </a:solidFill>
            </a:endParaRPr>
          </a:p>
        </p:txBody>
      </p:sp>
      <p:sp>
        <p:nvSpPr>
          <p:cNvPr id="32771" name="AutoShape 4" descr="Résultat de recherche d'images pour &quot;vaccination smallpox New york&quot;">
            <a:extLst>
              <a:ext uri="{FF2B5EF4-FFF2-40B4-BE49-F238E27FC236}">
                <a16:creationId xmlns:a16="http://schemas.microsoft.com/office/drawing/2014/main" id="{DF2DF839-8A63-475A-9913-90C1DCD54A99}"/>
              </a:ext>
            </a:extLst>
          </p:cNvPr>
          <p:cNvSpPr>
            <a:spLocks noChangeAspect="1" noChangeArrowheads="1"/>
          </p:cNvSpPr>
          <p:nvPr/>
        </p:nvSpPr>
        <p:spPr bwMode="auto">
          <a:xfrm>
            <a:off x="215900"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fr-FR" altLang="fr-FR">
              <a:solidFill>
                <a:schemeClr val="bg1"/>
              </a:solidFill>
            </a:endParaRPr>
          </a:p>
        </p:txBody>
      </p:sp>
      <p:pic>
        <p:nvPicPr>
          <p:cNvPr id="32772" name="Picture 6" descr="Résultat de recherche d'images pour &quot;vaccination smallpox New york&quot;">
            <a:hlinkClick r:id="rId2"/>
            <a:extLst>
              <a:ext uri="{FF2B5EF4-FFF2-40B4-BE49-F238E27FC236}">
                <a16:creationId xmlns:a16="http://schemas.microsoft.com/office/drawing/2014/main" id="{F0DB6653-D113-4446-8437-129E855566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725" y="1176338"/>
            <a:ext cx="7620000" cy="5086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ZoneTexte 3">
            <a:extLst>
              <a:ext uri="{FF2B5EF4-FFF2-40B4-BE49-F238E27FC236}">
                <a16:creationId xmlns:a16="http://schemas.microsoft.com/office/drawing/2014/main" id="{EC5BDC96-9F58-4FCC-A077-6A290621A75C}"/>
              </a:ext>
            </a:extLst>
          </p:cNvPr>
          <p:cNvSpPr txBox="1">
            <a:spLocks noChangeArrowheads="1"/>
          </p:cNvSpPr>
          <p:nvPr/>
        </p:nvSpPr>
        <p:spPr bwMode="auto">
          <a:xfrm>
            <a:off x="3582988" y="6350000"/>
            <a:ext cx="1822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a:solidFill>
                  <a:schemeClr val="bg1"/>
                </a:solidFill>
                <a:latin typeface="Comic Sans MS" panose="030F0702030302020204" pitchFamily="66" charset="0"/>
              </a:rPr>
              <a:t>New York 1947</a:t>
            </a:r>
          </a:p>
        </p:txBody>
      </p:sp>
      <p:sp>
        <p:nvSpPr>
          <p:cNvPr id="32774" name="ZoneTexte 4">
            <a:extLst>
              <a:ext uri="{FF2B5EF4-FFF2-40B4-BE49-F238E27FC236}">
                <a16:creationId xmlns:a16="http://schemas.microsoft.com/office/drawing/2014/main" id="{E1A20DDD-D956-41A8-972D-1DE564E91484}"/>
              </a:ext>
            </a:extLst>
          </p:cNvPr>
          <p:cNvSpPr txBox="1">
            <a:spLocks noChangeArrowheads="1"/>
          </p:cNvSpPr>
          <p:nvPr/>
        </p:nvSpPr>
        <p:spPr bwMode="auto">
          <a:xfrm>
            <a:off x="2933700" y="187325"/>
            <a:ext cx="356076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fr-FR" sz="2400">
                <a:solidFill>
                  <a:schemeClr val="bg1"/>
                </a:solidFill>
                <a:latin typeface="Comic Sans MS" panose="030F0702030302020204" pitchFamily="66" charset="0"/>
              </a:rPr>
              <a:t>Bénéfice-risque</a:t>
            </a:r>
          </a:p>
          <a:p>
            <a:pPr algn="ctr"/>
            <a:r>
              <a:rPr lang="fr-FR" altLang="fr-FR" sz="2000">
                <a:solidFill>
                  <a:schemeClr val="bg1"/>
                </a:solidFill>
                <a:latin typeface="Comic Sans MS" panose="030F0702030302020204" pitchFamily="66" charset="0"/>
              </a:rPr>
              <a:t>Vaccination contre la variole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721B935-5F81-4935-98DF-AF6E484A0D48}"/>
              </a:ext>
            </a:extLst>
          </p:cNvPr>
          <p:cNvSpPr txBox="1">
            <a:spLocks noChangeArrowheads="1"/>
          </p:cNvSpPr>
          <p:nvPr/>
        </p:nvSpPr>
        <p:spPr>
          <a:xfrm>
            <a:off x="725488" y="470694"/>
            <a:ext cx="7772400" cy="792163"/>
          </a:xfrm>
          <a:prstGeom prst="rect">
            <a:avLst/>
          </a:prstGeom>
        </p:spPr>
        <p:txBody>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fontAlgn="auto">
              <a:spcAft>
                <a:spcPts val="0"/>
              </a:spcAft>
              <a:defRPr/>
            </a:pPr>
            <a:r>
              <a:rPr lang="fr-FR" altLang="fr-FR" sz="2400" dirty="0">
                <a:solidFill>
                  <a:schemeClr val="bg1"/>
                </a:solidFill>
                <a:latin typeface="Comic Sans MS" pitchFamily="66" charset="0"/>
              </a:rPr>
              <a:t>Le virus de la grippe</a:t>
            </a:r>
          </a:p>
        </p:txBody>
      </p:sp>
      <p:sp>
        <p:nvSpPr>
          <p:cNvPr id="7171" name="Rectangle 4">
            <a:extLst>
              <a:ext uri="{FF2B5EF4-FFF2-40B4-BE49-F238E27FC236}">
                <a16:creationId xmlns:a16="http://schemas.microsoft.com/office/drawing/2014/main" id="{0E4C118F-2655-4A59-BD5E-1F1F04C5FF80}"/>
              </a:ext>
            </a:extLst>
          </p:cNvPr>
          <p:cNvSpPr>
            <a:spLocks noChangeArrowheads="1"/>
          </p:cNvSpPr>
          <p:nvPr/>
        </p:nvSpPr>
        <p:spPr bwMode="auto">
          <a:xfrm>
            <a:off x="3202488" y="6189663"/>
            <a:ext cx="2818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algn="ctr" eaLnBrk="1" hangingPunct="1">
              <a:spcBef>
                <a:spcPct val="0"/>
              </a:spcBef>
              <a:buSzTx/>
              <a:buFontTx/>
              <a:buNone/>
            </a:pPr>
            <a:r>
              <a:rPr lang="fr-FR" altLang="fr-FR" sz="1400" i="1" dirty="0">
                <a:solidFill>
                  <a:schemeClr val="bg1"/>
                </a:solidFill>
                <a:latin typeface="Comic Sans MS" panose="030F0702030302020204" pitchFamily="66" charset="0"/>
              </a:rPr>
              <a:t>  « </a:t>
            </a:r>
            <a:r>
              <a:rPr lang="fr-FR" altLang="fr-FR" sz="1400" dirty="0">
                <a:solidFill>
                  <a:schemeClr val="bg1"/>
                </a:solidFill>
                <a:latin typeface="Comic Sans MS" panose="030F0702030302020204" pitchFamily="66" charset="0"/>
              </a:rPr>
              <a:t>griffe, croc ou accrochage</a:t>
            </a:r>
            <a:r>
              <a:rPr lang="fr-FR" altLang="fr-FR" sz="1400" i="1" dirty="0">
                <a:solidFill>
                  <a:schemeClr val="bg1"/>
                </a:solidFill>
                <a:latin typeface="Comic Sans MS" panose="030F0702030302020204" pitchFamily="66" charset="0"/>
              </a:rPr>
              <a:t> »</a:t>
            </a:r>
          </a:p>
          <a:p>
            <a:pPr algn="ctr" eaLnBrk="1" hangingPunct="1">
              <a:spcBef>
                <a:spcPct val="0"/>
              </a:spcBef>
              <a:buSzTx/>
              <a:buFontTx/>
              <a:buNone/>
            </a:pPr>
            <a:endParaRPr lang="fr-FR" altLang="fr-FR" sz="1400" i="1" dirty="0">
              <a:solidFill>
                <a:schemeClr val="bg1"/>
              </a:solidFill>
              <a:latin typeface="Comic Sans MS" panose="030F0702030302020204" pitchFamily="66" charset="0"/>
            </a:endParaRPr>
          </a:p>
        </p:txBody>
      </p:sp>
      <p:graphicFrame>
        <p:nvGraphicFramePr>
          <p:cNvPr id="7172" name="Objet 1">
            <a:extLst>
              <a:ext uri="{FF2B5EF4-FFF2-40B4-BE49-F238E27FC236}">
                <a16:creationId xmlns:a16="http://schemas.microsoft.com/office/drawing/2014/main" id="{98867ADC-A201-4222-9CBD-EC9044238328}"/>
              </a:ext>
            </a:extLst>
          </p:cNvPr>
          <p:cNvGraphicFramePr>
            <a:graphicFrameLocks noChangeAspect="1"/>
          </p:cNvGraphicFramePr>
          <p:nvPr/>
        </p:nvGraphicFramePr>
        <p:xfrm>
          <a:off x="2002777" y="1262857"/>
          <a:ext cx="5545138" cy="4608512"/>
        </p:xfrm>
        <a:graphic>
          <a:graphicData uri="http://schemas.openxmlformats.org/presentationml/2006/ole">
            <mc:AlternateContent xmlns:mc="http://schemas.openxmlformats.org/markup-compatibility/2006">
              <mc:Choice xmlns:v="urn:schemas-microsoft-com:vml" Requires="v">
                <p:oleObj name="Image Photo Editor" r:id="rId2" imgW="5609524" imgH="4657143" progId="MSPhotoEd.3">
                  <p:embed/>
                </p:oleObj>
              </mc:Choice>
              <mc:Fallback>
                <p:oleObj name="Image Photo Editor" r:id="rId2" imgW="5609524" imgH="4657143" progId="MSPhotoEd.3">
                  <p:embed/>
                  <p:pic>
                    <p:nvPicPr>
                      <p:cNvPr id="7172" name="Objet 1">
                        <a:extLst>
                          <a:ext uri="{FF2B5EF4-FFF2-40B4-BE49-F238E27FC236}">
                            <a16:creationId xmlns:a16="http://schemas.microsoft.com/office/drawing/2014/main" id="{98867ADC-A201-4222-9CBD-EC90442383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2777" y="1262857"/>
                        <a:ext cx="5545138"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3120263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a:extLst>
              <a:ext uri="{FF2B5EF4-FFF2-40B4-BE49-F238E27FC236}">
                <a16:creationId xmlns:a16="http://schemas.microsoft.com/office/drawing/2014/main" id="{1FBB42D9-DECA-4668-9D41-1E56E90A13C8}"/>
              </a:ext>
            </a:extLst>
          </p:cNvPr>
          <p:cNvSpPr>
            <a:spLocks noChangeArrowheads="1"/>
          </p:cNvSpPr>
          <p:nvPr/>
        </p:nvSpPr>
        <p:spPr bwMode="auto">
          <a:xfrm>
            <a:off x="130175" y="5732463"/>
            <a:ext cx="8863013" cy="73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71450" indent="-171450">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algn="just" eaLnBrk="1" hangingPunct="1">
              <a:spcBef>
                <a:spcPct val="0"/>
              </a:spcBef>
              <a:buClr>
                <a:schemeClr val="tx1"/>
              </a:buClr>
              <a:buSzTx/>
              <a:buFont typeface="Wingdings" panose="05000000000000000000" pitchFamily="2" charset="2"/>
              <a:buChar char="q"/>
            </a:pPr>
            <a:r>
              <a:rPr lang="fr-FR" altLang="fr-FR" sz="1400" dirty="0">
                <a:solidFill>
                  <a:schemeClr val="bg1"/>
                </a:solidFill>
                <a:latin typeface="Comic Sans MS" panose="030F0702030302020204" pitchFamily="66" charset="0"/>
              </a:rPr>
              <a:t> Grippe maligne: fièvre </a:t>
            </a:r>
            <a:r>
              <a:rPr lang="fr-FR" altLang="fr-FR" sz="1400" dirty="0" err="1">
                <a:solidFill>
                  <a:schemeClr val="bg1"/>
                </a:solidFill>
                <a:latin typeface="Comic Sans MS" panose="030F0702030302020204" pitchFamily="66" charset="0"/>
              </a:rPr>
              <a:t>40-41°C</a:t>
            </a:r>
            <a:r>
              <a:rPr lang="fr-FR" altLang="fr-FR" sz="1400" dirty="0">
                <a:solidFill>
                  <a:schemeClr val="bg1"/>
                </a:solidFill>
                <a:latin typeface="Comic Sans MS" panose="030F0702030302020204" pitchFamily="66" charset="0"/>
              </a:rPr>
              <a:t>, frissons, céphalées, courbatures, nausées, maux de gorge, toux sèche avec crachats sanglants, prostration, léthargie, délire, cyanose, mousse sanglante (</a:t>
            </a:r>
            <a:r>
              <a:rPr lang="fr-FR" altLang="fr-FR" sz="1400" i="1" dirty="0">
                <a:solidFill>
                  <a:schemeClr val="bg1"/>
                </a:solidFill>
                <a:latin typeface="Comic Sans MS" panose="030F0702030302020204" pitchFamily="66" charset="0"/>
              </a:rPr>
              <a:t>cyanose héliotrope). </a:t>
            </a:r>
            <a:endParaRPr lang="fr-FR" altLang="fr-FR" sz="1400" dirty="0">
              <a:solidFill>
                <a:schemeClr val="bg1"/>
              </a:solidFill>
              <a:latin typeface="Comic Sans MS" panose="030F0702030302020204" pitchFamily="66" charset="0"/>
            </a:endParaRPr>
          </a:p>
          <a:p>
            <a:pPr algn="just" eaLnBrk="1" hangingPunct="1">
              <a:spcBef>
                <a:spcPct val="0"/>
              </a:spcBef>
              <a:buClr>
                <a:schemeClr val="tx1"/>
              </a:buClr>
              <a:buSzTx/>
              <a:buFont typeface="Wingdings" panose="05000000000000000000" pitchFamily="2" charset="2"/>
              <a:buChar char="q"/>
            </a:pPr>
            <a:r>
              <a:rPr lang="fr-FR" altLang="fr-FR" sz="1400" dirty="0">
                <a:solidFill>
                  <a:schemeClr val="bg1"/>
                </a:solidFill>
                <a:latin typeface="Comic Sans MS" panose="030F0702030302020204" pitchFamily="66" charset="0"/>
              </a:rPr>
              <a:t> Mort en 10 j, parfois en 48 h. </a:t>
            </a:r>
          </a:p>
        </p:txBody>
      </p:sp>
      <p:sp>
        <p:nvSpPr>
          <p:cNvPr id="32771" name="Text Box 8">
            <a:extLst>
              <a:ext uri="{FF2B5EF4-FFF2-40B4-BE49-F238E27FC236}">
                <a16:creationId xmlns:a16="http://schemas.microsoft.com/office/drawing/2014/main" id="{1C6E7835-87D2-4B45-81DB-187E9DFFBA72}"/>
              </a:ext>
            </a:extLst>
          </p:cNvPr>
          <p:cNvSpPr txBox="1">
            <a:spLocks noChangeArrowheads="1"/>
          </p:cNvSpPr>
          <p:nvPr/>
        </p:nvSpPr>
        <p:spPr bwMode="auto">
          <a:xfrm>
            <a:off x="1908175" y="4797425"/>
            <a:ext cx="16256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algn="ctr" eaLnBrk="1" hangingPunct="1">
              <a:spcBef>
                <a:spcPct val="0"/>
              </a:spcBef>
              <a:buSzTx/>
              <a:buFontTx/>
              <a:buNone/>
            </a:pPr>
            <a:r>
              <a:rPr lang="fr-FR" altLang="fr-FR" sz="1200" b="1">
                <a:solidFill>
                  <a:schemeClr val="bg1"/>
                </a:solidFill>
                <a:latin typeface="Comic Sans MS" panose="030F0702030302020204" pitchFamily="66" charset="0"/>
              </a:rPr>
              <a:t>Cyanose héliotrope </a:t>
            </a:r>
          </a:p>
        </p:txBody>
      </p:sp>
      <p:pic>
        <p:nvPicPr>
          <p:cNvPr id="32772" name="Picture 9" descr="Red_lung_pneumonia_Schwarz_1919_front">
            <a:extLst>
              <a:ext uri="{FF2B5EF4-FFF2-40B4-BE49-F238E27FC236}">
                <a16:creationId xmlns:a16="http://schemas.microsoft.com/office/drawing/2014/main" id="{8EB6E60B-D56F-4CF0-AAE7-E2635062AC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2474" y="1557338"/>
            <a:ext cx="3197225" cy="386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Rectangle 2">
            <a:extLst>
              <a:ext uri="{FF2B5EF4-FFF2-40B4-BE49-F238E27FC236}">
                <a16:creationId xmlns:a16="http://schemas.microsoft.com/office/drawing/2014/main" id="{AB0001C8-A631-4074-9B1F-7028BE59488D}"/>
              </a:ext>
            </a:extLst>
          </p:cNvPr>
          <p:cNvSpPr>
            <a:spLocks noChangeArrowheads="1"/>
          </p:cNvSpPr>
          <p:nvPr/>
        </p:nvSpPr>
        <p:spPr bwMode="auto">
          <a:xfrm>
            <a:off x="2411413" y="346075"/>
            <a:ext cx="4572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algn="ctr" eaLnBrk="1" hangingPunct="1">
              <a:lnSpc>
                <a:spcPct val="80000"/>
              </a:lnSpc>
              <a:spcBef>
                <a:spcPct val="50000"/>
              </a:spcBef>
              <a:buClr>
                <a:srgbClr val="FF0000"/>
              </a:buClr>
              <a:buSzTx/>
              <a:buFontTx/>
              <a:buNone/>
            </a:pPr>
            <a:r>
              <a:rPr lang="fr-FR" altLang="fr-FR" sz="2400">
                <a:solidFill>
                  <a:schemeClr val="bg1"/>
                </a:solidFill>
                <a:latin typeface="Comic Sans MS" panose="030F0702030302020204" pitchFamily="66" charset="0"/>
              </a:rPr>
              <a:t>La grippe maligne </a:t>
            </a:r>
          </a:p>
        </p:txBody>
      </p:sp>
      <p:sp>
        <p:nvSpPr>
          <p:cNvPr id="32774" name="Rectangle 3">
            <a:extLst>
              <a:ext uri="{FF2B5EF4-FFF2-40B4-BE49-F238E27FC236}">
                <a16:creationId xmlns:a16="http://schemas.microsoft.com/office/drawing/2014/main" id="{342713BB-04F5-4AF2-AD09-1012501F5994}"/>
              </a:ext>
            </a:extLst>
          </p:cNvPr>
          <p:cNvSpPr>
            <a:spLocks noChangeArrowheads="1"/>
          </p:cNvSpPr>
          <p:nvPr/>
        </p:nvSpPr>
        <p:spPr bwMode="auto">
          <a:xfrm>
            <a:off x="5765800" y="5083175"/>
            <a:ext cx="3227388" cy="3381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lnSpc>
                <a:spcPct val="80000"/>
              </a:lnSpc>
              <a:spcBef>
                <a:spcPct val="50000"/>
              </a:spcBef>
              <a:buClr>
                <a:srgbClr val="FF0000"/>
              </a:buClr>
              <a:buSzTx/>
              <a:buFontTx/>
              <a:buNone/>
            </a:pPr>
            <a:r>
              <a:rPr lang="fr-FR" altLang="fr-FR" sz="1000">
                <a:solidFill>
                  <a:schemeClr val="bg1"/>
                </a:solidFill>
                <a:latin typeface="Comic Sans MS" panose="030F0702030302020204" pitchFamily="66" charset="0"/>
              </a:rPr>
              <a:t>À l’autopsie, poumons congestionnés, « mousseux » hémorragiques.  On parle de « peste noire ». </a:t>
            </a:r>
          </a:p>
        </p:txBody>
      </p:sp>
      <p:pic>
        <p:nvPicPr>
          <p:cNvPr id="32775" name="Picture 8">
            <a:extLst>
              <a:ext uri="{FF2B5EF4-FFF2-40B4-BE49-F238E27FC236}">
                <a16:creationId xmlns:a16="http://schemas.microsoft.com/office/drawing/2014/main" id="{A04A5B29-F0D3-47BB-8D96-D41D52F689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988" y="1557338"/>
            <a:ext cx="5522912" cy="3863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30339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3">
            <a:extLst>
              <a:ext uri="{FF2B5EF4-FFF2-40B4-BE49-F238E27FC236}">
                <a16:creationId xmlns:a16="http://schemas.microsoft.com/office/drawing/2014/main" id="{8D972AC4-FDE7-4E27-94E0-C1E29B5BF1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0526" y="816462"/>
            <a:ext cx="6972563" cy="5781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63" name="ZoneTexte 1">
            <a:extLst>
              <a:ext uri="{FF2B5EF4-FFF2-40B4-BE49-F238E27FC236}">
                <a16:creationId xmlns:a16="http://schemas.microsoft.com/office/drawing/2014/main" id="{A08C4E23-2787-4A2D-A820-5FEE262846B7}"/>
              </a:ext>
            </a:extLst>
          </p:cNvPr>
          <p:cNvSpPr txBox="1">
            <a:spLocks noChangeArrowheads="1"/>
          </p:cNvSpPr>
          <p:nvPr/>
        </p:nvSpPr>
        <p:spPr bwMode="auto">
          <a:xfrm>
            <a:off x="2771775" y="260350"/>
            <a:ext cx="449193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fr-FR" altLang="fr-FR" sz="2400" i="0" dirty="0">
                <a:solidFill>
                  <a:schemeClr val="bg1"/>
                </a:solidFill>
                <a:latin typeface="Comic Sans MS" panose="030F0702030302020204" pitchFamily="66" charset="0"/>
              </a:rPr>
              <a:t>La grippe espagnole 1918-1919</a:t>
            </a:r>
          </a:p>
        </p:txBody>
      </p:sp>
      <p:sp>
        <p:nvSpPr>
          <p:cNvPr id="92164" name="Rectangle 3">
            <a:extLst>
              <a:ext uri="{FF2B5EF4-FFF2-40B4-BE49-F238E27FC236}">
                <a16:creationId xmlns:a16="http://schemas.microsoft.com/office/drawing/2014/main" id="{2B9A8045-4ED3-4268-909E-CC7A59540332}"/>
              </a:ext>
            </a:extLst>
          </p:cNvPr>
          <p:cNvSpPr>
            <a:spLocks noChangeArrowheads="1"/>
          </p:cNvSpPr>
          <p:nvPr/>
        </p:nvSpPr>
        <p:spPr bwMode="auto">
          <a:xfrm>
            <a:off x="2136775" y="6041538"/>
            <a:ext cx="7007225" cy="457200"/>
          </a:xfrm>
          <a:prstGeom prst="rect">
            <a:avLst/>
          </a:prstGeom>
          <a:noFill/>
          <a:ln>
            <a:noFill/>
          </a:ln>
          <a:effectLst>
            <a:outerShdw dist="35921" dir="2700000" algn="ctr" rotWithShape="0">
              <a:srgbClr val="3B3B3B"/>
            </a:outerShdw>
          </a:effectLst>
          <a:extLst>
            <a:ext uri="{909E8E84-426E-40DD-AFC4-6F175D3DCCD1}">
              <a14:hiddenFill xmlns:a14="http://schemas.microsoft.com/office/drawing/2010/main">
                <a:solidFill>
                  <a:srgbClr val="CC3A9B"/>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1400" i="0" dirty="0">
                <a:solidFill>
                  <a:schemeClr val="bg1"/>
                </a:solidFill>
                <a:latin typeface="Comic Sans MS" panose="030F0702030302020204" pitchFamily="66" charset="0"/>
              </a:rPr>
              <a:t>Le virus influenza H1N1 </a:t>
            </a:r>
          </a:p>
        </p:txBody>
      </p:sp>
    </p:spTree>
    <p:extLst>
      <p:ext uri="{BB962C8B-B14F-4D97-AF65-F5344CB8AC3E}">
        <p14:creationId xmlns:p14="http://schemas.microsoft.com/office/powerpoint/2010/main" val="28893803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746" name="Object 47">
            <a:extLst>
              <a:ext uri="{FF2B5EF4-FFF2-40B4-BE49-F238E27FC236}">
                <a16:creationId xmlns:a16="http://schemas.microsoft.com/office/drawing/2014/main" id="{159EF6F7-46E7-4116-8DBD-E48DEA42D68F}"/>
              </a:ext>
            </a:extLst>
          </p:cNvPr>
          <p:cNvGraphicFramePr>
            <a:graphicFrameLocks noChangeAspect="1"/>
          </p:cNvGraphicFramePr>
          <p:nvPr/>
        </p:nvGraphicFramePr>
        <p:xfrm>
          <a:off x="682625" y="1125538"/>
          <a:ext cx="7632700" cy="5184775"/>
        </p:xfrm>
        <a:graphic>
          <a:graphicData uri="http://schemas.openxmlformats.org/presentationml/2006/ole">
            <mc:AlternateContent xmlns:mc="http://schemas.openxmlformats.org/markup-compatibility/2006">
              <mc:Choice xmlns:v="urn:schemas-microsoft-com:vml" Requires="v">
                <p:oleObj name="Image" r:id="rId3" imgW="10501587" imgH="7403175" progId="Photoshop.Image.6">
                  <p:embed/>
                </p:oleObj>
              </mc:Choice>
              <mc:Fallback>
                <p:oleObj name="Image" r:id="rId3" imgW="10501587" imgH="7403175" progId="Photoshop.Image.6">
                  <p:embed/>
                  <p:pic>
                    <p:nvPicPr>
                      <p:cNvPr id="31746" name="Object 47">
                        <a:extLst>
                          <a:ext uri="{FF2B5EF4-FFF2-40B4-BE49-F238E27FC236}">
                            <a16:creationId xmlns:a16="http://schemas.microsoft.com/office/drawing/2014/main" id="{159EF6F7-46E7-4116-8DBD-E48DEA42D6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625" y="1125538"/>
                        <a:ext cx="763270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1747" name="Rectangle 4">
            <a:extLst>
              <a:ext uri="{FF2B5EF4-FFF2-40B4-BE49-F238E27FC236}">
                <a16:creationId xmlns:a16="http://schemas.microsoft.com/office/drawing/2014/main" id="{D19D748A-921F-4664-9E95-644FBB314B01}"/>
              </a:ext>
            </a:extLst>
          </p:cNvPr>
          <p:cNvSpPr>
            <a:spLocks noChangeArrowheads="1"/>
          </p:cNvSpPr>
          <p:nvPr/>
        </p:nvSpPr>
        <p:spPr bwMode="auto">
          <a:xfrm>
            <a:off x="1619250" y="333375"/>
            <a:ext cx="57594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algn="ctr" eaLnBrk="1" hangingPunct="1">
              <a:spcBef>
                <a:spcPct val="0"/>
              </a:spcBef>
              <a:buSzTx/>
              <a:buFontTx/>
              <a:buNone/>
            </a:pPr>
            <a:r>
              <a:rPr lang="fr-FR" altLang="fr-FR" sz="2400" dirty="0">
                <a:solidFill>
                  <a:schemeClr val="bg1"/>
                </a:solidFill>
                <a:latin typeface="Comic Sans MS" panose="030F0702030302020204" pitchFamily="66" charset="0"/>
              </a:rPr>
              <a:t>Les vagues épidémiques</a:t>
            </a:r>
          </a:p>
        </p:txBody>
      </p:sp>
      <p:sp>
        <p:nvSpPr>
          <p:cNvPr id="31749" name="ZoneTexte 1">
            <a:extLst>
              <a:ext uri="{FF2B5EF4-FFF2-40B4-BE49-F238E27FC236}">
                <a16:creationId xmlns:a16="http://schemas.microsoft.com/office/drawing/2014/main" id="{D66CB915-59A4-4C5B-A4DC-BBAA7A665387}"/>
              </a:ext>
            </a:extLst>
          </p:cNvPr>
          <p:cNvSpPr txBox="1">
            <a:spLocks noChangeArrowheads="1"/>
          </p:cNvSpPr>
          <p:nvPr/>
        </p:nvSpPr>
        <p:spPr bwMode="auto">
          <a:xfrm>
            <a:off x="2051050" y="2781300"/>
            <a:ext cx="69281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r>
              <a:rPr lang="fr-FR" altLang="fr-FR" b="1" dirty="0">
                <a:solidFill>
                  <a:srgbClr val="FF0000"/>
                </a:solidFill>
                <a:latin typeface="Comic Sans MS" panose="030F0702030302020204" pitchFamily="66" charset="0"/>
              </a:rPr>
              <a:t>0,1%</a:t>
            </a:r>
          </a:p>
        </p:txBody>
      </p:sp>
      <p:sp>
        <p:nvSpPr>
          <p:cNvPr id="31750" name="Rectangle 2">
            <a:extLst>
              <a:ext uri="{FF2B5EF4-FFF2-40B4-BE49-F238E27FC236}">
                <a16:creationId xmlns:a16="http://schemas.microsoft.com/office/drawing/2014/main" id="{3DE45F92-76AF-4D3F-88AC-3561BAED7024}"/>
              </a:ext>
            </a:extLst>
          </p:cNvPr>
          <p:cNvSpPr>
            <a:spLocks noChangeArrowheads="1"/>
          </p:cNvSpPr>
          <p:nvPr/>
        </p:nvSpPr>
        <p:spPr bwMode="auto">
          <a:xfrm>
            <a:off x="4405231" y="1746704"/>
            <a:ext cx="72808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r>
              <a:rPr lang="fr-FR" altLang="fr-FR" b="1" dirty="0">
                <a:solidFill>
                  <a:srgbClr val="FF0000"/>
                </a:solidFill>
                <a:latin typeface="Comic Sans MS" panose="030F0702030302020204" pitchFamily="66" charset="0"/>
              </a:rPr>
              <a:t>2-4%</a:t>
            </a:r>
          </a:p>
        </p:txBody>
      </p:sp>
    </p:spTree>
    <p:extLst>
      <p:ext uri="{BB962C8B-B14F-4D97-AF65-F5344CB8AC3E}">
        <p14:creationId xmlns:p14="http://schemas.microsoft.com/office/powerpoint/2010/main" val="31290496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C4DC9CB-52E0-3163-769B-82F8774780A6}"/>
              </a:ext>
            </a:extLst>
          </p:cNvPr>
          <p:cNvSpPr txBox="1"/>
          <p:nvPr/>
        </p:nvSpPr>
        <p:spPr>
          <a:xfrm>
            <a:off x="2447108" y="121478"/>
            <a:ext cx="4738798" cy="461665"/>
          </a:xfrm>
          <a:prstGeom prst="rect">
            <a:avLst/>
          </a:prstGeom>
          <a:noFill/>
        </p:spPr>
        <p:txBody>
          <a:bodyPr wrap="none" rtlCol="0">
            <a:spAutoFit/>
          </a:bodyPr>
          <a:lstStyle/>
          <a:p>
            <a:r>
              <a:rPr lang="fr-FR" sz="2400" dirty="0">
                <a:solidFill>
                  <a:schemeClr val="bg1"/>
                </a:solidFill>
                <a:latin typeface="Comic Sans MS" panose="030F0702030302020204" pitchFamily="66" charset="0"/>
              </a:rPr>
              <a:t>Les masques et le confinement  </a:t>
            </a:r>
          </a:p>
        </p:txBody>
      </p:sp>
      <p:pic>
        <p:nvPicPr>
          <p:cNvPr id="1026" name="Picture 2" descr="Il y a 102 ans, tous masqués au temps de la grippe espagnole">
            <a:extLst>
              <a:ext uri="{FF2B5EF4-FFF2-40B4-BE49-F238E27FC236}">
                <a16:creationId xmlns:a16="http://schemas.microsoft.com/office/drawing/2014/main" id="{6872B813-CC27-0AA6-F966-D62C40816C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9834" y="905803"/>
            <a:ext cx="7424332" cy="5155474"/>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5E52C5B5-2B52-FD25-DE39-8EC9BD6DA1A2}"/>
              </a:ext>
            </a:extLst>
          </p:cNvPr>
          <p:cNvSpPr txBox="1"/>
          <p:nvPr/>
        </p:nvSpPr>
        <p:spPr>
          <a:xfrm>
            <a:off x="893407" y="905803"/>
            <a:ext cx="1944763" cy="1169551"/>
          </a:xfrm>
          <a:prstGeom prst="rect">
            <a:avLst/>
          </a:prstGeom>
          <a:noFill/>
          <a:ln w="28575">
            <a:solidFill>
              <a:srgbClr val="FF0000"/>
            </a:solidFill>
          </a:ln>
        </p:spPr>
        <p:txBody>
          <a:bodyPr wrap="none" rtlCol="0">
            <a:spAutoFit/>
          </a:bodyPr>
          <a:lstStyle/>
          <a:p>
            <a:r>
              <a:rPr lang="fr-FR" sz="1400" dirty="0">
                <a:solidFill>
                  <a:schemeClr val="bg1"/>
                </a:solidFill>
                <a:latin typeface="Comic Sans MS" panose="030F0702030302020204" pitchFamily="66" charset="0"/>
              </a:rPr>
              <a:t>Pas de réanimation </a:t>
            </a:r>
          </a:p>
          <a:p>
            <a:r>
              <a:rPr lang="fr-FR" sz="1400" dirty="0">
                <a:solidFill>
                  <a:schemeClr val="bg1"/>
                </a:solidFill>
                <a:latin typeface="Comic Sans MS" panose="030F0702030302020204" pitchFamily="66" charset="0"/>
              </a:rPr>
              <a:t>pas d’oxygène</a:t>
            </a:r>
          </a:p>
          <a:p>
            <a:r>
              <a:rPr lang="fr-FR" sz="1400" dirty="0">
                <a:solidFill>
                  <a:schemeClr val="bg1"/>
                </a:solidFill>
                <a:latin typeface="Comic Sans MS" panose="030F0702030302020204" pitchFamily="66" charset="0"/>
              </a:rPr>
              <a:t>Pas d’antibiotiques</a:t>
            </a:r>
          </a:p>
          <a:p>
            <a:r>
              <a:rPr lang="fr-FR" sz="1400" dirty="0">
                <a:solidFill>
                  <a:schemeClr val="bg1"/>
                </a:solidFill>
                <a:latin typeface="Comic Sans MS" panose="030F0702030302020204" pitchFamily="66" charset="0"/>
              </a:rPr>
              <a:t>Pas de virus identifié</a:t>
            </a:r>
          </a:p>
          <a:p>
            <a:r>
              <a:rPr lang="fr-FR" sz="1400" dirty="0">
                <a:solidFill>
                  <a:schemeClr val="bg1"/>
                </a:solidFill>
                <a:latin typeface="Comic Sans MS" panose="030F0702030302020204" pitchFamily="66" charset="0"/>
              </a:rPr>
              <a:t>Pas de vaccins </a:t>
            </a:r>
          </a:p>
        </p:txBody>
      </p:sp>
      <p:sp>
        <p:nvSpPr>
          <p:cNvPr id="4" name="ZoneTexte 1">
            <a:extLst>
              <a:ext uri="{FF2B5EF4-FFF2-40B4-BE49-F238E27FC236}">
                <a16:creationId xmlns:a16="http://schemas.microsoft.com/office/drawing/2014/main" id="{09B35D1B-4C27-4EF9-ED48-A67E4E893F1C}"/>
              </a:ext>
            </a:extLst>
          </p:cNvPr>
          <p:cNvSpPr txBox="1">
            <a:spLocks noChangeArrowheads="1"/>
          </p:cNvSpPr>
          <p:nvPr/>
        </p:nvSpPr>
        <p:spPr bwMode="auto">
          <a:xfrm>
            <a:off x="4258199" y="911720"/>
            <a:ext cx="4726143" cy="1323439"/>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257175" indent="-1714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Clr>
                <a:schemeClr val="tx1"/>
              </a:buClr>
              <a:buFontTx/>
              <a:buNone/>
            </a:pPr>
            <a:r>
              <a:rPr lang="fr-FR" altLang="fr-FR" sz="1400" i="0" dirty="0">
                <a:solidFill>
                  <a:schemeClr val="bg1"/>
                </a:solidFill>
                <a:latin typeface="Comic Sans MS" panose="030F0702030302020204" pitchFamily="66" charset="0"/>
              </a:rPr>
              <a:t>Bilan de la grippe espagnole (décès)</a:t>
            </a:r>
          </a:p>
          <a:p>
            <a:pPr lvl="1" algn="just">
              <a:spcBef>
                <a:spcPct val="0"/>
              </a:spcBef>
              <a:buClr>
                <a:srgbClr val="FFFF00"/>
              </a:buClr>
              <a:buFont typeface="Wingdings" panose="05000000000000000000" pitchFamily="2" charset="2"/>
              <a:buChar char="§"/>
            </a:pPr>
            <a:r>
              <a:rPr lang="fr-FR" altLang="fr-FR" sz="1200" b="1" i="0" dirty="0">
                <a:solidFill>
                  <a:schemeClr val="bg1"/>
                </a:solidFill>
                <a:latin typeface="Comic Sans MS" panose="030F0702030302020204" pitchFamily="66" charset="0"/>
              </a:rPr>
              <a:t>France 408 000</a:t>
            </a:r>
          </a:p>
          <a:p>
            <a:pPr lvl="1" algn="just">
              <a:spcBef>
                <a:spcPct val="0"/>
              </a:spcBef>
              <a:buClr>
                <a:srgbClr val="FFFF00"/>
              </a:buClr>
              <a:buFont typeface="Wingdings" panose="05000000000000000000" pitchFamily="2" charset="2"/>
              <a:buChar char="§"/>
            </a:pPr>
            <a:r>
              <a:rPr lang="fr-FR" altLang="fr-FR" sz="1200" i="0" dirty="0">
                <a:solidFill>
                  <a:schemeClr val="bg1"/>
                </a:solidFill>
                <a:latin typeface="Comic Sans MS" panose="030F0702030302020204" pitchFamily="66" charset="0"/>
              </a:rPr>
              <a:t>Allemagne Autriche 400 000</a:t>
            </a:r>
          </a:p>
          <a:p>
            <a:pPr lvl="1" algn="just">
              <a:spcBef>
                <a:spcPct val="0"/>
              </a:spcBef>
              <a:buClr>
                <a:srgbClr val="FFFF00"/>
              </a:buClr>
              <a:buFont typeface="Wingdings" panose="05000000000000000000" pitchFamily="2" charset="2"/>
              <a:buChar char="§"/>
            </a:pPr>
            <a:r>
              <a:rPr lang="fr-FR" altLang="fr-FR" sz="1200" i="0" dirty="0">
                <a:solidFill>
                  <a:schemeClr val="bg1"/>
                </a:solidFill>
                <a:latin typeface="Comic Sans MS" panose="030F0702030302020204" pitchFamily="66" charset="0"/>
              </a:rPr>
              <a:t>Europe: 3 millions</a:t>
            </a:r>
          </a:p>
          <a:p>
            <a:pPr lvl="1" algn="just">
              <a:spcBef>
                <a:spcPct val="0"/>
              </a:spcBef>
              <a:buClr>
                <a:srgbClr val="FFFF00"/>
              </a:buClr>
              <a:buFont typeface="Wingdings" panose="05000000000000000000" pitchFamily="2" charset="2"/>
              <a:buChar char="§"/>
            </a:pPr>
            <a:r>
              <a:rPr lang="fr-FR" altLang="fr-FR" sz="1200" i="0" dirty="0">
                <a:solidFill>
                  <a:schemeClr val="bg1"/>
                </a:solidFill>
                <a:latin typeface="Comic Sans MS" panose="030F0702030302020204" pitchFamily="66" charset="0"/>
              </a:rPr>
              <a:t>USA: 675 000</a:t>
            </a:r>
          </a:p>
          <a:p>
            <a:pPr lvl="1" algn="just">
              <a:spcBef>
                <a:spcPct val="0"/>
              </a:spcBef>
              <a:buClr>
                <a:srgbClr val="FFFF00"/>
              </a:buClr>
              <a:buFont typeface="Wingdings" panose="05000000000000000000" pitchFamily="2" charset="2"/>
              <a:buChar char="§"/>
            </a:pPr>
            <a:r>
              <a:rPr lang="fr-FR" altLang="fr-FR" sz="1800" i="0" dirty="0">
                <a:solidFill>
                  <a:srgbClr val="FFFF00"/>
                </a:solidFill>
                <a:latin typeface="Comic Sans MS" panose="030F0702030302020204" pitchFamily="66" charset="0"/>
              </a:rPr>
              <a:t>Monde: 21-73 millions /1,8 milliard</a:t>
            </a:r>
          </a:p>
        </p:txBody>
      </p:sp>
      <p:sp>
        <p:nvSpPr>
          <p:cNvPr id="7" name="ZoneTexte 6">
            <a:extLst>
              <a:ext uri="{FF2B5EF4-FFF2-40B4-BE49-F238E27FC236}">
                <a16:creationId xmlns:a16="http://schemas.microsoft.com/office/drawing/2014/main" id="{36BC0E5F-200A-2522-6B6B-AF74329E3DCC}"/>
              </a:ext>
            </a:extLst>
          </p:cNvPr>
          <p:cNvSpPr txBox="1"/>
          <p:nvPr/>
        </p:nvSpPr>
        <p:spPr>
          <a:xfrm>
            <a:off x="1018455" y="6297633"/>
            <a:ext cx="7621692" cy="307777"/>
          </a:xfrm>
          <a:prstGeom prst="rect">
            <a:avLst/>
          </a:prstGeom>
          <a:noFill/>
        </p:spPr>
        <p:txBody>
          <a:bodyPr wrap="square">
            <a:spAutoFit/>
          </a:bodyPr>
          <a:lstStyle/>
          <a:p>
            <a:pPr algn="just" eaLnBrk="1" hangingPunct="1">
              <a:defRPr/>
            </a:pPr>
            <a:r>
              <a:rPr lang="fr-FR" altLang="fr-FR" sz="1400" i="0" dirty="0">
                <a:solidFill>
                  <a:schemeClr val="bg1"/>
                </a:solidFill>
                <a:latin typeface="Comic Sans MS" panose="030F0702030302020204" pitchFamily="66" charset="0"/>
              </a:rPr>
              <a:t>Bilan de la guerre (décès) :8,5 millions/monde; France, 1,6 millions; Allemagne, 2 millions. </a:t>
            </a:r>
            <a:endParaRPr lang="fr-FR" sz="1400" dirty="0"/>
          </a:p>
        </p:txBody>
      </p:sp>
    </p:spTree>
    <p:extLst>
      <p:ext uri="{BB962C8B-B14F-4D97-AF65-F5344CB8AC3E}">
        <p14:creationId xmlns:p14="http://schemas.microsoft.com/office/powerpoint/2010/main" val="22292216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Picture 2" descr="GEN6_037"/>
          <p:cNvPicPr>
            <a:picLocks noChangeAspect="1" noChangeArrowheads="1"/>
          </p:cNvPicPr>
          <p:nvPr/>
        </p:nvPicPr>
        <p:blipFill>
          <a:blip r:embed="rId3"/>
          <a:srcRect/>
          <a:stretch>
            <a:fillRect/>
          </a:stretch>
        </p:blipFill>
        <p:spPr bwMode="auto">
          <a:xfrm>
            <a:off x="3879266" y="1470771"/>
            <a:ext cx="3889375" cy="3101975"/>
          </a:xfrm>
          <a:prstGeom prst="rect">
            <a:avLst/>
          </a:prstGeom>
          <a:noFill/>
          <a:ln w="9525">
            <a:noFill/>
            <a:miter lim="800000"/>
            <a:headEnd/>
            <a:tailEnd/>
          </a:ln>
        </p:spPr>
      </p:pic>
      <p:sp>
        <p:nvSpPr>
          <p:cNvPr id="159746" name="Text Box 3"/>
          <p:cNvSpPr txBox="1">
            <a:spLocks noChangeArrowheads="1"/>
          </p:cNvSpPr>
          <p:nvPr/>
        </p:nvSpPr>
        <p:spPr bwMode="auto">
          <a:xfrm>
            <a:off x="1767600" y="553990"/>
            <a:ext cx="6337300" cy="457200"/>
          </a:xfrm>
          <a:prstGeom prst="rect">
            <a:avLst/>
          </a:prstGeom>
          <a:noFill/>
          <a:ln w="9525">
            <a:noFill/>
            <a:miter lim="800000"/>
            <a:headEnd/>
            <a:tailEnd/>
          </a:ln>
        </p:spPr>
        <p:txBody>
          <a:bodyPr anchor="ctr"/>
          <a:lstStyle/>
          <a:p>
            <a:pPr eaLnBrk="0" hangingPunct="0"/>
            <a:r>
              <a:rPr lang="fr-FR" sz="2400" dirty="0">
                <a:solidFill>
                  <a:schemeClr val="bg1"/>
                </a:solidFill>
                <a:latin typeface="Comic Sans MS" panose="030F0702030302020204" pitchFamily="66" charset="0"/>
              </a:rPr>
              <a:t>La résurrection du virus H1N1 de 1918</a:t>
            </a:r>
          </a:p>
        </p:txBody>
      </p:sp>
      <p:sp>
        <p:nvSpPr>
          <p:cNvPr id="159747" name="Text Box 4"/>
          <p:cNvSpPr txBox="1">
            <a:spLocks noChangeArrowheads="1"/>
          </p:cNvSpPr>
          <p:nvPr/>
        </p:nvSpPr>
        <p:spPr bwMode="auto">
          <a:xfrm>
            <a:off x="945566" y="4782296"/>
            <a:ext cx="3149600" cy="461962"/>
          </a:xfrm>
          <a:prstGeom prst="rect">
            <a:avLst/>
          </a:prstGeom>
          <a:noFill/>
          <a:ln w="9525">
            <a:noFill/>
            <a:miter lim="800000"/>
            <a:headEnd/>
            <a:tailEnd/>
          </a:ln>
        </p:spPr>
        <p:txBody>
          <a:bodyPr>
            <a:spAutoFit/>
          </a:bodyPr>
          <a:lstStyle/>
          <a:p>
            <a:pPr eaLnBrk="0" hangingPunct="0"/>
            <a:r>
              <a:rPr lang="fr-FR" sz="1200" dirty="0">
                <a:solidFill>
                  <a:schemeClr val="bg1"/>
                </a:solidFill>
                <a:latin typeface="Comic Sans MS" panose="030F0702030302020204" pitchFamily="66" charset="0"/>
              </a:rPr>
              <a:t>Blocs de paraffine de poumons de soldats morts de la grippe en 1918 </a:t>
            </a:r>
          </a:p>
        </p:txBody>
      </p:sp>
      <p:sp>
        <p:nvSpPr>
          <p:cNvPr id="159748" name="Rectangle 5"/>
          <p:cNvSpPr>
            <a:spLocks noChangeArrowheads="1"/>
          </p:cNvSpPr>
          <p:nvPr/>
        </p:nvSpPr>
        <p:spPr bwMode="auto">
          <a:xfrm>
            <a:off x="4599991" y="4756896"/>
            <a:ext cx="2768600" cy="461962"/>
          </a:xfrm>
          <a:prstGeom prst="rect">
            <a:avLst/>
          </a:prstGeom>
          <a:noFill/>
          <a:ln w="9525">
            <a:noFill/>
            <a:miter lim="800000"/>
            <a:headEnd/>
            <a:tailEnd/>
          </a:ln>
        </p:spPr>
        <p:txBody>
          <a:bodyPr>
            <a:spAutoFit/>
          </a:bodyPr>
          <a:lstStyle/>
          <a:p>
            <a:pPr algn="ctr" eaLnBrk="0" hangingPunct="0"/>
            <a:r>
              <a:rPr lang="fr-FR" sz="1200">
                <a:solidFill>
                  <a:schemeClr val="bg1"/>
                </a:solidFill>
                <a:latin typeface="Comic Sans MS" panose="030F0702030302020204" pitchFamily="66" charset="0"/>
              </a:rPr>
              <a:t>Femme inuit morte en 1918 </a:t>
            </a:r>
          </a:p>
          <a:p>
            <a:pPr algn="ctr" eaLnBrk="0" hangingPunct="0"/>
            <a:r>
              <a:rPr lang="fr-FR" sz="1200">
                <a:solidFill>
                  <a:schemeClr val="bg1"/>
                </a:solidFill>
                <a:latin typeface="Comic Sans MS" panose="030F0702030302020204" pitchFamily="66" charset="0"/>
              </a:rPr>
              <a:t>conservée dans le </a:t>
            </a:r>
            <a:r>
              <a:rPr lang="fr-FR" sz="1200" i="1">
                <a:solidFill>
                  <a:schemeClr val="bg1"/>
                </a:solidFill>
                <a:latin typeface="Comic Sans MS" panose="030F0702030302020204" pitchFamily="66" charset="0"/>
              </a:rPr>
              <a:t>permafrost</a:t>
            </a:r>
          </a:p>
        </p:txBody>
      </p:sp>
      <p:pic>
        <p:nvPicPr>
          <p:cNvPr id="159749" name="Picture 6" descr="flu"/>
          <p:cNvPicPr>
            <a:picLocks noChangeAspect="1" noChangeArrowheads="1"/>
          </p:cNvPicPr>
          <p:nvPr/>
        </p:nvPicPr>
        <p:blipFill>
          <a:blip r:embed="rId4"/>
          <a:srcRect/>
          <a:stretch>
            <a:fillRect/>
          </a:stretch>
        </p:blipFill>
        <p:spPr bwMode="auto">
          <a:xfrm>
            <a:off x="1070979" y="1470771"/>
            <a:ext cx="2524125" cy="3167062"/>
          </a:xfrm>
          <a:prstGeom prst="rect">
            <a:avLst/>
          </a:prstGeom>
          <a:noFill/>
          <a:ln w="9525">
            <a:noFill/>
            <a:miter lim="800000"/>
            <a:headEnd/>
            <a:tailEnd/>
          </a:ln>
        </p:spPr>
      </p:pic>
      <p:sp>
        <p:nvSpPr>
          <p:cNvPr id="159750" name="Rectangle 7"/>
          <p:cNvSpPr>
            <a:spLocks noChangeArrowheads="1"/>
          </p:cNvSpPr>
          <p:nvPr/>
        </p:nvSpPr>
        <p:spPr bwMode="auto">
          <a:xfrm>
            <a:off x="423278" y="5218858"/>
            <a:ext cx="8353425" cy="1477328"/>
          </a:xfrm>
          <a:prstGeom prst="rect">
            <a:avLst/>
          </a:prstGeom>
          <a:noFill/>
          <a:ln w="9525">
            <a:noFill/>
            <a:miter lim="800000"/>
            <a:headEnd/>
            <a:tailEnd/>
          </a:ln>
        </p:spPr>
        <p:txBody>
          <a:bodyPr anchor="ctr">
            <a:spAutoFit/>
          </a:bodyPr>
          <a:lstStyle/>
          <a:p>
            <a:r>
              <a:rPr lang="en-US" sz="1000" dirty="0" err="1">
                <a:solidFill>
                  <a:schemeClr val="bg1"/>
                </a:solidFill>
                <a:ea typeface="PMingLiU"/>
                <a:cs typeface="PMingLiU"/>
              </a:rPr>
              <a:t>H1</a:t>
            </a:r>
            <a:endParaRPr lang="en-US" sz="1000" dirty="0">
              <a:solidFill>
                <a:schemeClr val="bg1"/>
              </a:solidFill>
              <a:ea typeface="PMingLiU"/>
              <a:cs typeface="PMingLiU"/>
            </a:endParaRPr>
          </a:p>
          <a:p>
            <a:r>
              <a:rPr lang="en-US" sz="1000" dirty="0">
                <a:solidFill>
                  <a:schemeClr val="bg1"/>
                </a:solidFill>
                <a:ea typeface="PMingLiU"/>
                <a:cs typeface="PMingLiU"/>
              </a:rPr>
              <a:t>GCAGGGGTATAATCTGTCAAAATGGAGAAAATAGTGCTTCTTCTTGCAATAGTCAGTCTTGTTAAAAGTACCAGATTTGCATTGGTTACCATGCAAACAACTCGACAGAGCAGGTTGACACAATAATGGAAAAGAATGTACTGTCACACATGCCCAAGACATACTGGAGAAGACACACAACGGGAAGCTCTGCAGCCTAAATGGAGTGAAGCCTCTCATTTTGAGGGATTGTAGTGTAGCTGGATGGCTCCTCGGAAACCCCATGTGTGACGAATTCCTCAATGTGCCGGAATGGTCTTACATAGTGGAAAAGGACAATCCTGTCAATGGCCTCTGCTACCCTGGGGATTTCAACGACTATGAAGAACTGAAACACCTTTTAAGCAGCACAAACCATTTTGAGAAAATTCAAATCATCCCCAGAAGTTCTTGGTCCAATCATGATGCCTCATCAGGGGTGAGCTCCGCATGTCCATATAATGGGAGGTCCTCTTTTTTCAGGAATGTGGTATGGCTTATCAAAAAGAATAATGCATACCCAACAATAAAGAGGAGTTACAGTAATACCAACCAGGAAGATCTTTTGGTACTGTGGGGGATTCACCATCCTAATGATGCGGCAGAGCAAACAGAGCTCTATCAAAACCCAACCACCTACGTTTCCGTTGGAACATCAACACTGAACCAGAGATCAGTCCCAGCAATAGCCACTAGGCCCAAAGTAAATGGGCAAAGTGGAAGAATGGAGTTCTTCTGGACAATTTTGAAGCCGAATGATGCCATCAATTTTGAGAGTAATGGAAATTTTATTGCTCCAGAATATGCATACAAAATTGTC… </a:t>
            </a:r>
          </a:p>
        </p:txBody>
      </p:sp>
    </p:spTree>
    <p:extLst>
      <p:ext uri="{BB962C8B-B14F-4D97-AF65-F5344CB8AC3E}">
        <p14:creationId xmlns:p14="http://schemas.microsoft.com/office/powerpoint/2010/main" val="35507213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16">
            <a:extLst>
              <a:ext uri="{FF2B5EF4-FFF2-40B4-BE49-F238E27FC236}">
                <a16:creationId xmlns:a16="http://schemas.microsoft.com/office/drawing/2014/main" id="{437F2CB8-9702-3E90-1B04-49B9117379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1238" y="4376738"/>
            <a:ext cx="1341437" cy="1806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0053" name="ZoneTexte 3">
            <a:extLst>
              <a:ext uri="{FF2B5EF4-FFF2-40B4-BE49-F238E27FC236}">
                <a16:creationId xmlns:a16="http://schemas.microsoft.com/office/drawing/2014/main" id="{A0672354-2B4D-61D1-945B-E236D0884D65}"/>
              </a:ext>
            </a:extLst>
          </p:cNvPr>
          <p:cNvSpPr txBox="1">
            <a:spLocks noChangeArrowheads="1"/>
          </p:cNvSpPr>
          <p:nvPr/>
        </p:nvSpPr>
        <p:spPr bwMode="auto">
          <a:xfrm>
            <a:off x="1692275" y="188913"/>
            <a:ext cx="65738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r>
              <a:rPr lang="fr-FR" altLang="fr-FR" sz="2400">
                <a:solidFill>
                  <a:schemeClr val="bg1"/>
                </a:solidFill>
                <a:latin typeface="Comic Sans MS" panose="030F0702030302020204" pitchFamily="66" charset="0"/>
              </a:rPr>
              <a:t>Résurrection du virus de la grippe espagnole </a:t>
            </a:r>
          </a:p>
        </p:txBody>
      </p:sp>
      <p:pic>
        <p:nvPicPr>
          <p:cNvPr id="130054" name="Picture 4">
            <a:extLst>
              <a:ext uri="{FF2B5EF4-FFF2-40B4-BE49-F238E27FC236}">
                <a16:creationId xmlns:a16="http://schemas.microsoft.com/office/drawing/2014/main" id="{CF4AA131-B0E9-614F-48C7-D94FD6760F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193" y="1291992"/>
            <a:ext cx="3861371" cy="1326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0055" name="Rectangle 5">
            <a:extLst>
              <a:ext uri="{FF2B5EF4-FFF2-40B4-BE49-F238E27FC236}">
                <a16:creationId xmlns:a16="http://schemas.microsoft.com/office/drawing/2014/main" id="{DDB371F5-0623-5715-A4E5-EA77972E54D1}"/>
              </a:ext>
            </a:extLst>
          </p:cNvPr>
          <p:cNvSpPr>
            <a:spLocks noChangeArrowheads="1"/>
          </p:cNvSpPr>
          <p:nvPr/>
        </p:nvSpPr>
        <p:spPr bwMode="auto">
          <a:xfrm>
            <a:off x="901701" y="5982612"/>
            <a:ext cx="2808287" cy="246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a:spcBef>
                <a:spcPct val="0"/>
              </a:spcBef>
              <a:buSzTx/>
              <a:buFontTx/>
              <a:buNone/>
            </a:pPr>
            <a:r>
              <a:rPr lang="fr-FR" altLang="fr-FR" sz="1000">
                <a:solidFill>
                  <a:schemeClr val="bg1"/>
                </a:solidFill>
                <a:latin typeface="Comic Sans MS" panose="030F0702030302020204" pitchFamily="66" charset="0"/>
              </a:rPr>
              <a:t>Tumpey T.M. </a:t>
            </a:r>
            <a:r>
              <a:rPr lang="fr-FR" altLang="fr-FR" sz="1000" i="1">
                <a:solidFill>
                  <a:schemeClr val="bg1"/>
                </a:solidFill>
                <a:latin typeface="Comic Sans MS" panose="030F0702030302020204" pitchFamily="66" charset="0"/>
              </a:rPr>
              <a:t>et al.</a:t>
            </a:r>
            <a:r>
              <a:rPr lang="fr-FR" altLang="fr-FR" sz="1000">
                <a:solidFill>
                  <a:schemeClr val="bg1"/>
                </a:solidFill>
                <a:latin typeface="Comic Sans MS" panose="030F0702030302020204" pitchFamily="66" charset="0"/>
              </a:rPr>
              <a:t> Science 7 octobre 2005</a:t>
            </a:r>
          </a:p>
        </p:txBody>
      </p:sp>
      <p:pic>
        <p:nvPicPr>
          <p:cNvPr id="130056" name="Picture 9">
            <a:extLst>
              <a:ext uri="{FF2B5EF4-FFF2-40B4-BE49-F238E27FC236}">
                <a16:creationId xmlns:a16="http://schemas.microsoft.com/office/drawing/2014/main" id="{D9205932-A23E-2DEA-4E91-9A0EB4BACC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9763" y="1069975"/>
            <a:ext cx="3856037" cy="3367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0057" name="Picture 13">
            <a:extLst>
              <a:ext uri="{FF2B5EF4-FFF2-40B4-BE49-F238E27FC236}">
                <a16:creationId xmlns:a16="http://schemas.microsoft.com/office/drawing/2014/main" id="{2ABEA682-02AF-3B23-01A4-B41A2CCF02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272131">
            <a:off x="6653213" y="4059237"/>
            <a:ext cx="774700" cy="587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0058" name="ZoneTexte 9">
            <a:extLst>
              <a:ext uri="{FF2B5EF4-FFF2-40B4-BE49-F238E27FC236}">
                <a16:creationId xmlns:a16="http://schemas.microsoft.com/office/drawing/2014/main" id="{19C924E4-C36B-29E9-5548-C9DEA7E69CB1}"/>
              </a:ext>
            </a:extLst>
          </p:cNvPr>
          <p:cNvSpPr txBox="1">
            <a:spLocks noChangeArrowheads="1"/>
          </p:cNvSpPr>
          <p:nvPr/>
        </p:nvSpPr>
        <p:spPr bwMode="auto">
          <a:xfrm>
            <a:off x="7235825" y="4075113"/>
            <a:ext cx="18097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r>
              <a:rPr lang="fr-FR" altLang="fr-FR" sz="1200">
                <a:solidFill>
                  <a:schemeClr val="bg1"/>
                </a:solidFill>
                <a:latin typeface="Comic Sans MS" panose="030F0702030302020204" pitchFamily="66" charset="0"/>
              </a:rPr>
              <a:t>ADN viral  reconstitué</a:t>
            </a:r>
          </a:p>
        </p:txBody>
      </p:sp>
      <p:sp>
        <p:nvSpPr>
          <p:cNvPr id="130059" name="ZoneTexte 10">
            <a:extLst>
              <a:ext uri="{FF2B5EF4-FFF2-40B4-BE49-F238E27FC236}">
                <a16:creationId xmlns:a16="http://schemas.microsoft.com/office/drawing/2014/main" id="{5A2EE765-BEE8-B9C5-F9E4-218E8FD6DE56}"/>
              </a:ext>
            </a:extLst>
          </p:cNvPr>
          <p:cNvSpPr txBox="1">
            <a:spLocks noChangeArrowheads="1"/>
          </p:cNvSpPr>
          <p:nvPr/>
        </p:nvSpPr>
        <p:spPr bwMode="auto">
          <a:xfrm>
            <a:off x="5148263" y="793750"/>
            <a:ext cx="28495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r>
              <a:rPr lang="fr-FR" altLang="fr-FR" sz="1200">
                <a:solidFill>
                  <a:schemeClr val="bg1"/>
                </a:solidFill>
                <a:latin typeface="Comic Sans MS" panose="030F0702030302020204" pitchFamily="66" charset="0"/>
              </a:rPr>
              <a:t>Infection par un virus H1N1 avirulent</a:t>
            </a:r>
          </a:p>
        </p:txBody>
      </p:sp>
      <p:pic>
        <p:nvPicPr>
          <p:cNvPr id="130060" name="Picture 15">
            <a:extLst>
              <a:ext uri="{FF2B5EF4-FFF2-40B4-BE49-F238E27FC236}">
                <a16:creationId xmlns:a16="http://schemas.microsoft.com/office/drawing/2014/main" id="{63ECD8FF-D8A6-ABE3-19CB-F3951EC6AF7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1850" y="5019675"/>
            <a:ext cx="1601788" cy="623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Flèche vers le bas 11">
            <a:extLst>
              <a:ext uri="{FF2B5EF4-FFF2-40B4-BE49-F238E27FC236}">
                <a16:creationId xmlns:a16="http://schemas.microsoft.com/office/drawing/2014/main" id="{3337F1BA-E05B-8A12-B69D-490BAB03B8D4}"/>
              </a:ext>
            </a:extLst>
          </p:cNvPr>
          <p:cNvSpPr/>
          <p:nvPr/>
        </p:nvSpPr>
        <p:spPr>
          <a:xfrm>
            <a:off x="5262563" y="4518025"/>
            <a:ext cx="360362" cy="49530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bg1"/>
              </a:solidFill>
            </a:endParaRPr>
          </a:p>
        </p:txBody>
      </p:sp>
      <p:sp>
        <p:nvSpPr>
          <p:cNvPr id="130062" name="ZoneTexte 12">
            <a:extLst>
              <a:ext uri="{FF2B5EF4-FFF2-40B4-BE49-F238E27FC236}">
                <a16:creationId xmlns:a16="http://schemas.microsoft.com/office/drawing/2014/main" id="{D38916A7-0B58-E1A3-778B-DCCC420E9BAA}"/>
              </a:ext>
            </a:extLst>
          </p:cNvPr>
          <p:cNvSpPr txBox="1">
            <a:spLocks noChangeArrowheads="1"/>
          </p:cNvSpPr>
          <p:nvPr/>
        </p:nvSpPr>
        <p:spPr bwMode="auto">
          <a:xfrm>
            <a:off x="4519613" y="5829300"/>
            <a:ext cx="29019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r>
              <a:rPr lang="fr-FR" altLang="fr-FR" sz="1200">
                <a:solidFill>
                  <a:schemeClr val="bg1"/>
                </a:solidFill>
                <a:latin typeface="Comic Sans MS" panose="030F0702030302020204" pitchFamily="66" charset="0"/>
              </a:rPr>
              <a:t>Virus 1918 &gt; 40 000 fois plus </a:t>
            </a:r>
          </a:p>
          <a:p>
            <a:r>
              <a:rPr lang="fr-FR" altLang="fr-FR" sz="1200">
                <a:solidFill>
                  <a:schemeClr val="bg1"/>
                </a:solidFill>
                <a:latin typeface="Comic Sans MS" panose="030F0702030302020204" pitchFamily="66" charset="0"/>
              </a:rPr>
              <a:t>virulent pour la souris et le chimpanzé</a:t>
            </a:r>
          </a:p>
        </p:txBody>
      </p:sp>
      <p:sp>
        <p:nvSpPr>
          <p:cNvPr id="27" name="Flèche vers le bas 26">
            <a:extLst>
              <a:ext uri="{FF2B5EF4-FFF2-40B4-BE49-F238E27FC236}">
                <a16:creationId xmlns:a16="http://schemas.microsoft.com/office/drawing/2014/main" id="{257F6BC8-045F-DDBA-0CF3-D434CC5CA353}"/>
              </a:ext>
            </a:extLst>
          </p:cNvPr>
          <p:cNvSpPr/>
          <p:nvPr/>
        </p:nvSpPr>
        <p:spPr>
          <a:xfrm rot="16200000">
            <a:off x="6644481" y="4928395"/>
            <a:ext cx="358775" cy="823912"/>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bg1"/>
              </a:solidFill>
            </a:endParaRPr>
          </a:p>
        </p:txBody>
      </p:sp>
      <p:pic>
        <p:nvPicPr>
          <p:cNvPr id="2" name="Picture 7" descr="FluVirions">
            <a:extLst>
              <a:ext uri="{FF2B5EF4-FFF2-40B4-BE49-F238E27FC236}">
                <a16:creationId xmlns:a16="http://schemas.microsoft.com/office/drawing/2014/main" id="{B7604CD4-B6FF-4F33-4567-D3936CF7BBF0}"/>
              </a:ext>
            </a:extLst>
          </p:cNvPr>
          <p:cNvPicPr>
            <a:picLocks noChangeAspect="1" noChangeArrowheads="1"/>
          </p:cNvPicPr>
          <p:nvPr/>
        </p:nvPicPr>
        <p:blipFill>
          <a:blip r:embed="rId8"/>
          <a:srcRect/>
          <a:stretch>
            <a:fillRect/>
          </a:stretch>
        </p:blipFill>
        <p:spPr bwMode="auto">
          <a:xfrm>
            <a:off x="860426" y="2942298"/>
            <a:ext cx="2849562" cy="2701265"/>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6961125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8D0D2A08-1CC6-465C-AC98-2E95860051E4}"/>
              </a:ext>
            </a:extLst>
          </p:cNvPr>
          <p:cNvSpPr>
            <a:spLocks noGrp="1" noChangeArrowheads="1"/>
          </p:cNvSpPr>
          <p:nvPr>
            <p:ph type="title"/>
          </p:nvPr>
        </p:nvSpPr>
        <p:spPr>
          <a:xfrm>
            <a:off x="2670985" y="174627"/>
            <a:ext cx="7891462" cy="862012"/>
          </a:xfrm>
        </p:spPr>
        <p:txBody>
          <a:bodyPr/>
          <a:lstStyle/>
          <a:p>
            <a:pPr eaLnBrk="1" hangingPunct="1"/>
            <a:r>
              <a:rPr lang="fr-FR" altLang="fr-FR" sz="2400" dirty="0">
                <a:solidFill>
                  <a:schemeClr val="bg1"/>
                </a:solidFill>
                <a:latin typeface="Comic Sans MS" panose="030F0702030302020204" pitchFamily="66" charset="0"/>
              </a:rPr>
              <a:t>Émergence des épidémies</a:t>
            </a:r>
            <a:endParaRPr lang="en-GB" altLang="fr-FR" sz="2400" dirty="0">
              <a:solidFill>
                <a:schemeClr val="bg1"/>
              </a:solidFill>
              <a:latin typeface="Comic Sans MS" panose="030F0702030302020204" pitchFamily="66" charset="0"/>
            </a:endParaRPr>
          </a:p>
        </p:txBody>
      </p:sp>
      <p:sp>
        <p:nvSpPr>
          <p:cNvPr id="6147" name="Rectangle 3">
            <a:extLst>
              <a:ext uri="{FF2B5EF4-FFF2-40B4-BE49-F238E27FC236}">
                <a16:creationId xmlns:a16="http://schemas.microsoft.com/office/drawing/2014/main" id="{8A8E739A-B575-4C72-8D03-79338113CECC}"/>
              </a:ext>
            </a:extLst>
          </p:cNvPr>
          <p:cNvSpPr>
            <a:spLocks noGrp="1" noChangeArrowheads="1"/>
          </p:cNvSpPr>
          <p:nvPr>
            <p:ph type="body" idx="1"/>
          </p:nvPr>
        </p:nvSpPr>
        <p:spPr>
          <a:xfrm>
            <a:off x="5456238" y="4248150"/>
            <a:ext cx="1879600" cy="706438"/>
          </a:xfrm>
        </p:spPr>
        <p:txBody>
          <a:bodyPr/>
          <a:lstStyle/>
          <a:p>
            <a:pPr marL="0" indent="0">
              <a:spcBef>
                <a:spcPct val="0"/>
              </a:spcBef>
              <a:buFontTx/>
              <a:buNone/>
            </a:pPr>
            <a:r>
              <a:rPr lang="fr-FR" altLang="fr-FR" sz="1000">
                <a:solidFill>
                  <a:schemeClr val="bg1"/>
                </a:solidFill>
                <a:latin typeface="Comic Sans MS" panose="030F0702030302020204" pitchFamily="66" charset="0"/>
              </a:rPr>
              <a:t>climat, saisons, pollution, catastrophes naturelles, inondations, tremblements de terre…</a:t>
            </a:r>
          </a:p>
        </p:txBody>
      </p:sp>
      <p:sp>
        <p:nvSpPr>
          <p:cNvPr id="6148" name="AutoShape 4">
            <a:extLst>
              <a:ext uri="{FF2B5EF4-FFF2-40B4-BE49-F238E27FC236}">
                <a16:creationId xmlns:a16="http://schemas.microsoft.com/office/drawing/2014/main" id="{F6139557-DCFF-49CE-9876-70F24166DE5B}"/>
              </a:ext>
            </a:extLst>
          </p:cNvPr>
          <p:cNvSpPr>
            <a:spLocks noChangeArrowheads="1"/>
          </p:cNvSpPr>
          <p:nvPr/>
        </p:nvSpPr>
        <p:spPr bwMode="auto">
          <a:xfrm>
            <a:off x="1970088" y="3317875"/>
            <a:ext cx="2498725" cy="2347913"/>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84" y="10800"/>
                </a:moveTo>
                <a:cubicBezTo>
                  <a:pt x="1084" y="16166"/>
                  <a:pt x="5434" y="20516"/>
                  <a:pt x="10800" y="20516"/>
                </a:cubicBezTo>
                <a:cubicBezTo>
                  <a:pt x="16166" y="20516"/>
                  <a:pt x="20516" y="16166"/>
                  <a:pt x="20516" y="10800"/>
                </a:cubicBezTo>
                <a:cubicBezTo>
                  <a:pt x="20516" y="5434"/>
                  <a:pt x="16166" y="1084"/>
                  <a:pt x="10800" y="1084"/>
                </a:cubicBezTo>
                <a:cubicBezTo>
                  <a:pt x="5434" y="1084"/>
                  <a:pt x="1084" y="5434"/>
                  <a:pt x="1084" y="10800"/>
                </a:cubicBezTo>
                <a:close/>
              </a:path>
            </a:pathLst>
          </a:custGeom>
          <a:solidFill>
            <a:srgbClr val="FFFF00"/>
          </a:solidFill>
          <a:ln w="28575">
            <a:solidFill>
              <a:srgbClr val="000066"/>
            </a:solidFill>
            <a:round/>
            <a:headEnd/>
            <a:tailEnd/>
          </a:ln>
          <a:effectLst>
            <a:outerShdw dist="107763" dir="2700000" algn="ctr" rotWithShape="0">
              <a:schemeClr val="bg2"/>
            </a:outerShdw>
          </a:effectLst>
        </p:spPr>
        <p:txBody>
          <a:bodyPr wrap="none" anchor="ctr"/>
          <a:lstStyle/>
          <a:p>
            <a:endParaRPr lang="fr-FR"/>
          </a:p>
        </p:txBody>
      </p:sp>
      <p:sp>
        <p:nvSpPr>
          <p:cNvPr id="6149" name="AutoShape 5">
            <a:extLst>
              <a:ext uri="{FF2B5EF4-FFF2-40B4-BE49-F238E27FC236}">
                <a16:creationId xmlns:a16="http://schemas.microsoft.com/office/drawing/2014/main" id="{5948949F-3434-4BB7-A3ED-BD3D3F4DB69F}"/>
              </a:ext>
            </a:extLst>
          </p:cNvPr>
          <p:cNvSpPr>
            <a:spLocks noChangeArrowheads="1"/>
          </p:cNvSpPr>
          <p:nvPr/>
        </p:nvSpPr>
        <p:spPr bwMode="auto">
          <a:xfrm>
            <a:off x="5006975" y="3394075"/>
            <a:ext cx="2498725" cy="2271713"/>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84" y="10800"/>
                </a:moveTo>
                <a:cubicBezTo>
                  <a:pt x="1084" y="16166"/>
                  <a:pt x="5434" y="20516"/>
                  <a:pt x="10800" y="20516"/>
                </a:cubicBezTo>
                <a:cubicBezTo>
                  <a:pt x="16166" y="20516"/>
                  <a:pt x="20516" y="16166"/>
                  <a:pt x="20516" y="10800"/>
                </a:cubicBezTo>
                <a:cubicBezTo>
                  <a:pt x="20516" y="5434"/>
                  <a:pt x="16166" y="1084"/>
                  <a:pt x="10800" y="1084"/>
                </a:cubicBezTo>
                <a:cubicBezTo>
                  <a:pt x="5434" y="1084"/>
                  <a:pt x="1084" y="5434"/>
                  <a:pt x="1084" y="10800"/>
                </a:cubicBezTo>
                <a:close/>
              </a:path>
            </a:pathLst>
          </a:custGeom>
          <a:solidFill>
            <a:schemeClr val="accent1"/>
          </a:solidFill>
          <a:ln w="28575">
            <a:solidFill>
              <a:srgbClr val="000066"/>
            </a:solidFill>
            <a:round/>
            <a:headEnd/>
            <a:tailEnd/>
          </a:ln>
          <a:effectLst>
            <a:outerShdw dist="107763" dir="2700000" algn="ctr" rotWithShape="0">
              <a:schemeClr val="bg2"/>
            </a:outerShdw>
          </a:effectLst>
        </p:spPr>
        <p:txBody>
          <a:bodyPr wrap="none" anchor="ctr"/>
          <a:lstStyle/>
          <a:p>
            <a:endParaRPr lang="fr-FR"/>
          </a:p>
        </p:txBody>
      </p:sp>
      <p:sp>
        <p:nvSpPr>
          <p:cNvPr id="6150" name="AutoShape 6">
            <a:extLst>
              <a:ext uri="{FF2B5EF4-FFF2-40B4-BE49-F238E27FC236}">
                <a16:creationId xmlns:a16="http://schemas.microsoft.com/office/drawing/2014/main" id="{B6949953-7A46-4FC5-967A-E43EAEAD1AB9}"/>
              </a:ext>
            </a:extLst>
          </p:cNvPr>
          <p:cNvSpPr>
            <a:spLocks noChangeArrowheads="1"/>
          </p:cNvSpPr>
          <p:nvPr/>
        </p:nvSpPr>
        <p:spPr bwMode="auto">
          <a:xfrm>
            <a:off x="3384550" y="1047750"/>
            <a:ext cx="2601913" cy="2346325"/>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84" y="10800"/>
                </a:moveTo>
                <a:cubicBezTo>
                  <a:pt x="1084" y="16166"/>
                  <a:pt x="5434" y="20516"/>
                  <a:pt x="10800" y="20516"/>
                </a:cubicBezTo>
                <a:cubicBezTo>
                  <a:pt x="16166" y="20516"/>
                  <a:pt x="20516" y="16166"/>
                  <a:pt x="20516" y="10800"/>
                </a:cubicBezTo>
                <a:cubicBezTo>
                  <a:pt x="20516" y="5434"/>
                  <a:pt x="16166" y="1084"/>
                  <a:pt x="10800" y="1084"/>
                </a:cubicBezTo>
                <a:cubicBezTo>
                  <a:pt x="5434" y="1084"/>
                  <a:pt x="1084" y="5434"/>
                  <a:pt x="1084" y="10800"/>
                </a:cubicBezTo>
                <a:close/>
              </a:path>
            </a:pathLst>
          </a:custGeom>
          <a:solidFill>
            <a:srgbClr val="FF3300"/>
          </a:solidFill>
          <a:ln w="28575">
            <a:solidFill>
              <a:srgbClr val="000066"/>
            </a:solidFill>
            <a:round/>
            <a:headEnd/>
            <a:tailEnd/>
          </a:ln>
          <a:effectLst>
            <a:outerShdw dist="107763" dir="2700000" algn="ctr" rotWithShape="0">
              <a:schemeClr val="bg2"/>
            </a:outerShdw>
          </a:effectLst>
        </p:spPr>
        <p:txBody>
          <a:bodyPr wrap="none" anchor="ctr"/>
          <a:lstStyle/>
          <a:p>
            <a:endParaRPr lang="fr-FR"/>
          </a:p>
        </p:txBody>
      </p:sp>
      <p:sp>
        <p:nvSpPr>
          <p:cNvPr id="6151" name="Text Box 7">
            <a:extLst>
              <a:ext uri="{FF2B5EF4-FFF2-40B4-BE49-F238E27FC236}">
                <a16:creationId xmlns:a16="http://schemas.microsoft.com/office/drawing/2014/main" id="{7A3C4378-A521-48E4-9597-F3BA1BCAE594}"/>
              </a:ext>
            </a:extLst>
          </p:cNvPr>
          <p:cNvSpPr txBox="1">
            <a:spLocks noChangeArrowheads="1"/>
          </p:cNvSpPr>
          <p:nvPr/>
        </p:nvSpPr>
        <p:spPr bwMode="auto">
          <a:xfrm>
            <a:off x="5456238" y="3917950"/>
            <a:ext cx="189865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fr-FR" altLang="fr-FR" sz="1800" i="0">
                <a:solidFill>
                  <a:schemeClr val="bg1"/>
                </a:solidFill>
                <a:latin typeface="Comic Sans MS" panose="030F0702030302020204" pitchFamily="66" charset="0"/>
              </a:rPr>
              <a:t>Environnement  </a:t>
            </a:r>
          </a:p>
        </p:txBody>
      </p:sp>
      <p:sp>
        <p:nvSpPr>
          <p:cNvPr id="6152" name="Rectangle 8">
            <a:extLst>
              <a:ext uri="{FF2B5EF4-FFF2-40B4-BE49-F238E27FC236}">
                <a16:creationId xmlns:a16="http://schemas.microsoft.com/office/drawing/2014/main" id="{A4E44DB4-5E16-4B86-8575-BD0B7DCD55B6}"/>
              </a:ext>
            </a:extLst>
          </p:cNvPr>
          <p:cNvSpPr>
            <a:spLocks noChangeArrowheads="1"/>
          </p:cNvSpPr>
          <p:nvPr/>
        </p:nvSpPr>
        <p:spPr bwMode="auto">
          <a:xfrm>
            <a:off x="3552825" y="1804988"/>
            <a:ext cx="247015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fr-FR" altLang="fr-FR" sz="1800" i="0">
                <a:solidFill>
                  <a:schemeClr val="bg1"/>
                </a:solidFill>
                <a:latin typeface="Comic Sans MS" panose="030F0702030302020204" pitchFamily="66" charset="0"/>
              </a:rPr>
              <a:t>Agent infectieux</a:t>
            </a:r>
          </a:p>
        </p:txBody>
      </p:sp>
      <p:sp>
        <p:nvSpPr>
          <p:cNvPr id="6153" name="Rectangle 9">
            <a:extLst>
              <a:ext uri="{FF2B5EF4-FFF2-40B4-BE49-F238E27FC236}">
                <a16:creationId xmlns:a16="http://schemas.microsoft.com/office/drawing/2014/main" id="{D0E17358-637F-4DE5-BC69-1B4F08832061}"/>
              </a:ext>
            </a:extLst>
          </p:cNvPr>
          <p:cNvSpPr>
            <a:spLocks noChangeArrowheads="1"/>
          </p:cNvSpPr>
          <p:nvPr/>
        </p:nvSpPr>
        <p:spPr bwMode="auto">
          <a:xfrm>
            <a:off x="2808288" y="3868738"/>
            <a:ext cx="719137"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fr-FR" altLang="fr-FR" sz="1800" i="0">
                <a:solidFill>
                  <a:schemeClr val="bg1"/>
                </a:solidFill>
                <a:latin typeface="Comic Sans MS" panose="030F0702030302020204" pitchFamily="66" charset="0"/>
              </a:rPr>
              <a:t>Hôte</a:t>
            </a:r>
          </a:p>
        </p:txBody>
      </p:sp>
      <p:sp>
        <p:nvSpPr>
          <p:cNvPr id="6154" name="ZoneTexte 2">
            <a:extLst>
              <a:ext uri="{FF2B5EF4-FFF2-40B4-BE49-F238E27FC236}">
                <a16:creationId xmlns:a16="http://schemas.microsoft.com/office/drawing/2014/main" id="{579F4A95-71E6-4690-BA1D-643AC2F82E96}"/>
              </a:ext>
            </a:extLst>
          </p:cNvPr>
          <p:cNvSpPr txBox="1">
            <a:spLocks noChangeArrowheads="1"/>
          </p:cNvSpPr>
          <p:nvPr/>
        </p:nvSpPr>
        <p:spPr bwMode="auto">
          <a:xfrm>
            <a:off x="3927475" y="2165350"/>
            <a:ext cx="19034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fr-FR" altLang="fr-FR" sz="1000" i="0">
                <a:solidFill>
                  <a:schemeClr val="bg1"/>
                </a:solidFill>
                <a:latin typeface="Comic Sans MS" panose="030F0702030302020204" pitchFamily="66" charset="0"/>
              </a:rPr>
              <a:t>Virulence, transmission, survie dans l’environnement, </a:t>
            </a:r>
            <a:r>
              <a:rPr lang="fr-FR" altLang="fr-FR" sz="1000">
                <a:solidFill>
                  <a:schemeClr val="bg1"/>
                </a:solidFill>
                <a:latin typeface="Comic Sans MS" panose="030F0702030302020204" pitchFamily="66" charset="0"/>
              </a:rPr>
              <a:t>r</a:t>
            </a:r>
            <a:r>
              <a:rPr lang="fr-FR" altLang="fr-FR" sz="1000" i="0">
                <a:solidFill>
                  <a:schemeClr val="bg1"/>
                </a:solidFill>
                <a:latin typeface="Comic Sans MS" panose="030F0702030302020204" pitchFamily="66" charset="0"/>
              </a:rPr>
              <a:t>éservoirs animaux…</a:t>
            </a:r>
          </a:p>
        </p:txBody>
      </p:sp>
      <p:sp>
        <p:nvSpPr>
          <p:cNvPr id="6155" name="Rectangle 3">
            <a:extLst>
              <a:ext uri="{FF2B5EF4-FFF2-40B4-BE49-F238E27FC236}">
                <a16:creationId xmlns:a16="http://schemas.microsoft.com/office/drawing/2014/main" id="{AA1C2FD2-5666-46BA-9918-2FAC9EC1E75B}"/>
              </a:ext>
            </a:extLst>
          </p:cNvPr>
          <p:cNvSpPr>
            <a:spLocks noChangeArrowheads="1"/>
          </p:cNvSpPr>
          <p:nvPr/>
        </p:nvSpPr>
        <p:spPr bwMode="auto">
          <a:xfrm>
            <a:off x="2376488" y="4170363"/>
            <a:ext cx="222250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fr-FR" altLang="fr-FR" sz="1000">
                <a:solidFill>
                  <a:schemeClr val="bg1"/>
                </a:solidFill>
                <a:latin typeface="Comic Sans MS" panose="030F0702030302020204" pitchFamily="66" charset="0"/>
              </a:rPr>
              <a:t>densité démographique</a:t>
            </a:r>
            <a:r>
              <a:rPr lang="fr-FR" altLang="fr-FR" sz="1000" i="0">
                <a:solidFill>
                  <a:schemeClr val="bg1"/>
                </a:solidFill>
                <a:latin typeface="Comic Sans MS" panose="030F0702030302020204" pitchFamily="66" charset="0"/>
              </a:rPr>
              <a:t>, </a:t>
            </a:r>
          </a:p>
          <a:p>
            <a:pPr>
              <a:spcBef>
                <a:spcPct val="0"/>
              </a:spcBef>
              <a:buFontTx/>
              <a:buNone/>
            </a:pPr>
            <a:r>
              <a:rPr lang="fr-FR" altLang="fr-FR" sz="1000" i="0">
                <a:solidFill>
                  <a:schemeClr val="bg1"/>
                </a:solidFill>
                <a:latin typeface="Comic Sans MS" panose="030F0702030302020204" pitchFamily="66" charset="0"/>
              </a:rPr>
              <a:t>s</a:t>
            </a:r>
            <a:r>
              <a:rPr lang="fr-FR" altLang="fr-FR" sz="1000">
                <a:solidFill>
                  <a:schemeClr val="bg1"/>
                </a:solidFill>
                <a:latin typeface="Comic Sans MS" panose="030F0702030302020204" pitchFamily="66" charset="0"/>
              </a:rPr>
              <a:t>ensibilité génétique, </a:t>
            </a:r>
          </a:p>
          <a:p>
            <a:pPr>
              <a:spcBef>
                <a:spcPct val="0"/>
              </a:spcBef>
              <a:buFontTx/>
              <a:buNone/>
            </a:pPr>
            <a:r>
              <a:rPr lang="fr-FR" altLang="fr-FR" sz="1000">
                <a:solidFill>
                  <a:schemeClr val="bg1"/>
                </a:solidFill>
                <a:latin typeface="Comic Sans MS" panose="030F0702030302020204" pitchFamily="66" charset="0"/>
              </a:rPr>
              <a:t>immunité collective</a:t>
            </a:r>
          </a:p>
          <a:p>
            <a:pPr>
              <a:spcBef>
                <a:spcPct val="0"/>
              </a:spcBef>
              <a:buFontTx/>
              <a:buNone/>
            </a:pPr>
            <a:r>
              <a:rPr lang="fr-FR" altLang="fr-FR" sz="1000">
                <a:solidFill>
                  <a:schemeClr val="bg1"/>
                </a:solidFill>
                <a:latin typeface="Comic Sans MS" panose="030F0702030302020204" pitchFamily="66" charset="0"/>
              </a:rPr>
              <a:t>malnutrition, comorbidités,</a:t>
            </a:r>
          </a:p>
          <a:p>
            <a:pPr>
              <a:spcBef>
                <a:spcPct val="0"/>
              </a:spcBef>
              <a:buFontTx/>
              <a:buNone/>
            </a:pPr>
            <a:r>
              <a:rPr lang="fr-FR" altLang="fr-FR" sz="1000">
                <a:solidFill>
                  <a:schemeClr val="bg1"/>
                </a:solidFill>
                <a:latin typeface="Comic Sans MS" panose="030F0702030302020204" pitchFamily="66" charset="0"/>
              </a:rPr>
              <a:t>conditions sanitaires…</a:t>
            </a:r>
          </a:p>
        </p:txBody>
      </p:sp>
      <p:sp>
        <p:nvSpPr>
          <p:cNvPr id="6156" name="ZoneTexte 16">
            <a:extLst>
              <a:ext uri="{FF2B5EF4-FFF2-40B4-BE49-F238E27FC236}">
                <a16:creationId xmlns:a16="http://schemas.microsoft.com/office/drawing/2014/main" id="{E0E105E7-82F3-4CBF-B606-9033F6B9EAB4}"/>
              </a:ext>
            </a:extLst>
          </p:cNvPr>
          <p:cNvSpPr txBox="1">
            <a:spLocks noChangeArrowheads="1"/>
          </p:cNvSpPr>
          <p:nvPr/>
        </p:nvSpPr>
        <p:spPr bwMode="auto">
          <a:xfrm>
            <a:off x="2806700" y="5972175"/>
            <a:ext cx="4291013" cy="46355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lnSpc>
                <a:spcPct val="80000"/>
              </a:lnSpc>
              <a:spcBef>
                <a:spcPct val="0"/>
              </a:spcBef>
              <a:buFontTx/>
              <a:buNone/>
            </a:pPr>
            <a:r>
              <a:rPr lang="fr-FR" altLang="fr-FR" sz="1600" i="0">
                <a:solidFill>
                  <a:schemeClr val="bg1"/>
                </a:solidFill>
                <a:latin typeface="Comic Sans MS" panose="030F0702030302020204" pitchFamily="66" charset="0"/>
              </a:rPr>
              <a:t>Comportement humain</a:t>
            </a:r>
          </a:p>
          <a:p>
            <a:pPr algn="ctr">
              <a:lnSpc>
                <a:spcPct val="80000"/>
              </a:lnSpc>
              <a:spcBef>
                <a:spcPct val="0"/>
              </a:spcBef>
              <a:buFontTx/>
              <a:buNone/>
            </a:pPr>
            <a:r>
              <a:rPr lang="fr-FR" altLang="fr-FR" sz="1400" i="0">
                <a:solidFill>
                  <a:schemeClr val="bg1"/>
                </a:solidFill>
                <a:latin typeface="Comic Sans MS" panose="030F0702030302020204" pitchFamily="66" charset="0"/>
              </a:rPr>
              <a:t>promiscuité</a:t>
            </a:r>
            <a:r>
              <a:rPr lang="fr-FR" altLang="fr-FR" sz="1400">
                <a:solidFill>
                  <a:schemeClr val="bg1"/>
                </a:solidFill>
                <a:latin typeface="Comic Sans MS" panose="030F0702030302020204" pitchFamily="66" charset="0"/>
              </a:rPr>
              <a:t>, m</a:t>
            </a:r>
            <a:r>
              <a:rPr lang="fr-FR" altLang="fr-FR" sz="1400" i="0">
                <a:solidFill>
                  <a:schemeClr val="bg1"/>
                </a:solidFill>
                <a:latin typeface="Comic Sans MS" panose="030F0702030302020204" pitchFamily="66" charset="0"/>
              </a:rPr>
              <a:t>obilité, migrations, guerres</a:t>
            </a:r>
            <a:r>
              <a:rPr lang="fr-FR" altLang="fr-FR" sz="1400">
                <a:solidFill>
                  <a:schemeClr val="bg1"/>
                </a:solidFill>
                <a:latin typeface="Comic Sans MS" panose="030F0702030302020204" pitchFamily="66" charset="0"/>
              </a:rPr>
              <a:t>…</a:t>
            </a:r>
            <a:endParaRPr lang="en-GB" altLang="fr-FR" sz="1400" i="0">
              <a:solidFill>
                <a:schemeClr val="bg1"/>
              </a:solidFill>
              <a:latin typeface="Comic Sans MS" panose="030F0702030302020204" pitchFamily="66" charset="0"/>
            </a:endParaRPr>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762D95D-A7B6-BAD1-347D-4CCFB17F4F55}"/>
              </a:ext>
            </a:extLst>
          </p:cNvPr>
          <p:cNvPicPr>
            <a:picLocks noChangeAspect="1"/>
          </p:cNvPicPr>
          <p:nvPr/>
        </p:nvPicPr>
        <p:blipFill>
          <a:blip r:embed="rId2"/>
          <a:stretch>
            <a:fillRect/>
          </a:stretch>
        </p:blipFill>
        <p:spPr>
          <a:xfrm>
            <a:off x="1065184" y="835997"/>
            <a:ext cx="6596956" cy="5612700"/>
          </a:xfrm>
          <a:prstGeom prst="rect">
            <a:avLst/>
          </a:prstGeom>
        </p:spPr>
      </p:pic>
      <p:sp>
        <p:nvSpPr>
          <p:cNvPr id="2" name="ZoneTexte 1">
            <a:extLst>
              <a:ext uri="{FF2B5EF4-FFF2-40B4-BE49-F238E27FC236}">
                <a16:creationId xmlns:a16="http://schemas.microsoft.com/office/drawing/2014/main" id="{BC99A908-1634-4576-3D5F-42E50CD241DD}"/>
              </a:ext>
            </a:extLst>
          </p:cNvPr>
          <p:cNvSpPr txBox="1"/>
          <p:nvPr/>
        </p:nvSpPr>
        <p:spPr>
          <a:xfrm>
            <a:off x="1724296" y="200297"/>
            <a:ext cx="5937844" cy="461665"/>
          </a:xfrm>
          <a:prstGeom prst="rect">
            <a:avLst/>
          </a:prstGeom>
          <a:noFill/>
        </p:spPr>
        <p:txBody>
          <a:bodyPr wrap="none" rtlCol="0">
            <a:spAutoFit/>
          </a:bodyPr>
          <a:lstStyle/>
          <a:p>
            <a:r>
              <a:rPr lang="fr-FR" sz="2400" dirty="0">
                <a:solidFill>
                  <a:schemeClr val="bg1"/>
                </a:solidFill>
                <a:latin typeface="Comic Sans MS" panose="030F0702030302020204" pitchFamily="66" charset="0"/>
              </a:rPr>
              <a:t>Evolution du virus de la grippe espagnole</a:t>
            </a:r>
          </a:p>
        </p:txBody>
      </p:sp>
    </p:spTree>
    <p:extLst>
      <p:ext uri="{BB962C8B-B14F-4D97-AF65-F5344CB8AC3E}">
        <p14:creationId xmlns:p14="http://schemas.microsoft.com/office/powerpoint/2010/main" val="39803521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0E31EE43-D57E-431A-A4F1-10D3941CA4BC}"/>
              </a:ext>
            </a:extLst>
          </p:cNvPr>
          <p:cNvSpPr txBox="1">
            <a:spLocks noChangeArrowheads="1"/>
          </p:cNvSpPr>
          <p:nvPr/>
        </p:nvSpPr>
        <p:spPr bwMode="auto">
          <a:xfrm>
            <a:off x="9622848" y="7155691"/>
            <a:ext cx="199321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fr-FR" altLang="fr-FR" sz="1000" dirty="0">
                <a:solidFill>
                  <a:schemeClr val="bg1"/>
                </a:solidFill>
                <a:latin typeface="Comic Sans MS" panose="030F0702030302020204" pitchFamily="66" charset="0"/>
              </a:rPr>
              <a:t>coronav</a:t>
            </a:r>
            <a:r>
              <a:rPr lang="fr-FR" altLang="fr-FR" sz="1000" i="0" dirty="0">
                <a:solidFill>
                  <a:schemeClr val="bg1"/>
                </a:solidFill>
                <a:latin typeface="Comic Sans MS" panose="030F0702030302020204" pitchFamily="66" charset="0"/>
              </a:rPr>
              <a:t>irus SARS-CoV-2</a:t>
            </a:r>
            <a:endParaRPr lang="fr-FR" altLang="fr-FR" sz="1000" dirty="0">
              <a:latin typeface="Arial" panose="020B0604020202020204" pitchFamily="34" charset="0"/>
            </a:endParaRPr>
          </a:p>
        </p:txBody>
      </p:sp>
      <p:sp>
        <p:nvSpPr>
          <p:cNvPr id="12" name="ZoneTexte 11">
            <a:extLst>
              <a:ext uri="{FF2B5EF4-FFF2-40B4-BE49-F238E27FC236}">
                <a16:creationId xmlns:a16="http://schemas.microsoft.com/office/drawing/2014/main" id="{292CF0AC-1821-466C-B7AF-D85776128311}"/>
              </a:ext>
            </a:extLst>
          </p:cNvPr>
          <p:cNvSpPr txBox="1"/>
          <p:nvPr/>
        </p:nvSpPr>
        <p:spPr>
          <a:xfrm>
            <a:off x="4673523" y="4497743"/>
            <a:ext cx="1930337" cy="369332"/>
          </a:xfrm>
          <a:prstGeom prst="rect">
            <a:avLst/>
          </a:prstGeom>
          <a:noFill/>
        </p:spPr>
        <p:txBody>
          <a:bodyPr wrap="none" rtlCol="0">
            <a:spAutoFit/>
          </a:bodyPr>
          <a:lstStyle/>
          <a:p>
            <a:r>
              <a:rPr lang="fr-FR" dirty="0">
                <a:solidFill>
                  <a:schemeClr val="bg1"/>
                </a:solidFill>
                <a:latin typeface="Comic Sans MS" panose="030F0702030302020204" pitchFamily="66" charset="0"/>
              </a:rPr>
              <a:t>Virus hépatite C</a:t>
            </a:r>
          </a:p>
        </p:txBody>
      </p:sp>
      <p:sp>
        <p:nvSpPr>
          <p:cNvPr id="13" name="ZoneTexte 12">
            <a:extLst>
              <a:ext uri="{FF2B5EF4-FFF2-40B4-BE49-F238E27FC236}">
                <a16:creationId xmlns:a16="http://schemas.microsoft.com/office/drawing/2014/main" id="{0F6EA0F5-57CF-4294-ADE6-5017BF54689A}"/>
              </a:ext>
            </a:extLst>
          </p:cNvPr>
          <p:cNvSpPr txBox="1"/>
          <p:nvPr/>
        </p:nvSpPr>
        <p:spPr>
          <a:xfrm>
            <a:off x="5389778" y="237632"/>
            <a:ext cx="639919" cy="369332"/>
          </a:xfrm>
          <a:prstGeom prst="rect">
            <a:avLst/>
          </a:prstGeom>
          <a:noFill/>
        </p:spPr>
        <p:txBody>
          <a:bodyPr wrap="none" rtlCol="0">
            <a:spAutoFit/>
          </a:bodyPr>
          <a:lstStyle/>
          <a:p>
            <a:r>
              <a:rPr lang="fr-FR" dirty="0">
                <a:solidFill>
                  <a:schemeClr val="bg1"/>
                </a:solidFill>
                <a:latin typeface="Comic Sans MS" panose="030F0702030302020204" pitchFamily="66" charset="0"/>
              </a:rPr>
              <a:t>VIH</a:t>
            </a:r>
          </a:p>
        </p:txBody>
      </p:sp>
      <p:sp>
        <p:nvSpPr>
          <p:cNvPr id="17" name="ZoneTexte 16">
            <a:extLst>
              <a:ext uri="{FF2B5EF4-FFF2-40B4-BE49-F238E27FC236}">
                <a16:creationId xmlns:a16="http://schemas.microsoft.com/office/drawing/2014/main" id="{11CB1EBD-E129-48BB-ADB4-2DB91EE9F864}"/>
              </a:ext>
            </a:extLst>
          </p:cNvPr>
          <p:cNvSpPr txBox="1"/>
          <p:nvPr/>
        </p:nvSpPr>
        <p:spPr>
          <a:xfrm>
            <a:off x="7119652" y="1093437"/>
            <a:ext cx="1613141" cy="861774"/>
          </a:xfrm>
          <a:prstGeom prst="rect">
            <a:avLst/>
          </a:prstGeom>
          <a:noFill/>
        </p:spPr>
        <p:txBody>
          <a:bodyPr wrap="square">
            <a:spAutoFit/>
          </a:bodyPr>
          <a:lstStyle/>
          <a:p>
            <a:pPr algn="ctr"/>
            <a:r>
              <a:rPr lang="fr-FR" sz="1000" b="0" dirty="0">
                <a:solidFill>
                  <a:schemeClr val="bg1"/>
                </a:solidFill>
                <a:effectLst/>
                <a:latin typeface="Comic Sans MS" panose="030F0702030302020204" pitchFamily="66" charset="0"/>
              </a:rPr>
              <a:t>Incubation  longue</a:t>
            </a:r>
            <a:endParaRPr lang="fr-FR" sz="1000" b="1" dirty="0">
              <a:solidFill>
                <a:srgbClr val="FFFF00"/>
              </a:solidFill>
              <a:effectLst/>
              <a:latin typeface="Comic Sans MS" panose="030F0702030302020204" pitchFamily="66" charset="0"/>
            </a:endParaRPr>
          </a:p>
          <a:p>
            <a:pPr algn="ctr"/>
            <a:r>
              <a:rPr lang="fr-FR" sz="1000" b="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ARN </a:t>
            </a:r>
          </a:p>
          <a:p>
            <a:pPr algn="ctr"/>
            <a:r>
              <a:rPr lang="fr-FR" sz="1000" b="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Létalité 100%</a:t>
            </a:r>
          </a:p>
          <a:p>
            <a:pPr algn="ctr"/>
            <a:r>
              <a:rPr lang="fr-FR" sz="1000"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Anti-protéases</a:t>
            </a:r>
            <a:endParaRPr lang="fr-FR" sz="1000" b="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endParaRPr>
          </a:p>
          <a:p>
            <a:pPr algn="ctr"/>
            <a:r>
              <a:rPr lang="fr-FR" sz="1000"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Pas de vaccin</a:t>
            </a:r>
            <a:endParaRPr lang="fr-FR" sz="1000" b="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endParaRPr>
          </a:p>
        </p:txBody>
      </p:sp>
      <p:sp>
        <p:nvSpPr>
          <p:cNvPr id="19" name="ZoneTexte 18">
            <a:extLst>
              <a:ext uri="{FF2B5EF4-FFF2-40B4-BE49-F238E27FC236}">
                <a16:creationId xmlns:a16="http://schemas.microsoft.com/office/drawing/2014/main" id="{2197EB19-ED31-42A4-B55B-7066EF7940D1}"/>
              </a:ext>
            </a:extLst>
          </p:cNvPr>
          <p:cNvSpPr txBox="1"/>
          <p:nvPr/>
        </p:nvSpPr>
        <p:spPr>
          <a:xfrm>
            <a:off x="6977959" y="3463250"/>
            <a:ext cx="1613142" cy="707886"/>
          </a:xfrm>
          <a:prstGeom prst="rect">
            <a:avLst/>
          </a:prstGeom>
          <a:noFill/>
        </p:spPr>
        <p:txBody>
          <a:bodyPr wrap="square">
            <a:spAutoFit/>
          </a:bodyPr>
          <a:lstStyle/>
          <a:p>
            <a:pPr algn="ctr"/>
            <a:r>
              <a:rPr lang="fr-FR" sz="1000" b="0" dirty="0">
                <a:solidFill>
                  <a:schemeClr val="bg1"/>
                </a:solidFill>
                <a:effectLst/>
                <a:latin typeface="Comic Sans MS" panose="030F0702030302020204" pitchFamily="66" charset="0"/>
              </a:rPr>
              <a:t>Incubation  longue</a:t>
            </a:r>
          </a:p>
          <a:p>
            <a:pPr algn="ctr"/>
            <a:r>
              <a:rPr lang="fr-FR" sz="1000" b="0" dirty="0">
                <a:solidFill>
                  <a:schemeClr val="bg1"/>
                </a:solidFill>
                <a:effectLst/>
                <a:latin typeface="Comic Sans MS" panose="030F0702030302020204" pitchFamily="66" charset="0"/>
              </a:rPr>
              <a:t>DNA</a:t>
            </a:r>
          </a:p>
          <a:p>
            <a:pPr algn="ctr"/>
            <a:r>
              <a:rPr lang="fr-FR" sz="1000" b="0" dirty="0">
                <a:solidFill>
                  <a:schemeClr val="bg1"/>
                </a:solidFill>
                <a:effectLst/>
                <a:latin typeface="Comic Sans MS" panose="030F0702030302020204" pitchFamily="66" charset="0"/>
              </a:rPr>
              <a:t>chronicité</a:t>
            </a:r>
          </a:p>
          <a:p>
            <a:pPr algn="ctr"/>
            <a:r>
              <a:rPr lang="fr-FR" sz="1000" b="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vaccin</a:t>
            </a:r>
          </a:p>
        </p:txBody>
      </p:sp>
      <p:sp>
        <p:nvSpPr>
          <p:cNvPr id="23" name="ZoneTexte 22">
            <a:extLst>
              <a:ext uri="{FF2B5EF4-FFF2-40B4-BE49-F238E27FC236}">
                <a16:creationId xmlns:a16="http://schemas.microsoft.com/office/drawing/2014/main" id="{A0BF6ED5-565A-4B9F-885B-A1289AFB45C3}"/>
              </a:ext>
            </a:extLst>
          </p:cNvPr>
          <p:cNvSpPr txBox="1"/>
          <p:nvPr/>
        </p:nvSpPr>
        <p:spPr>
          <a:xfrm>
            <a:off x="7119652" y="5429326"/>
            <a:ext cx="1329757" cy="707886"/>
          </a:xfrm>
          <a:prstGeom prst="rect">
            <a:avLst/>
          </a:prstGeom>
          <a:noFill/>
        </p:spPr>
        <p:txBody>
          <a:bodyPr wrap="square">
            <a:spAutoFit/>
          </a:bodyPr>
          <a:lstStyle/>
          <a:p>
            <a:pPr algn="ctr"/>
            <a:r>
              <a:rPr lang="fr-FR" sz="1000" b="0" dirty="0">
                <a:solidFill>
                  <a:schemeClr val="bg1"/>
                </a:solidFill>
                <a:effectLst/>
                <a:latin typeface="Comic Sans MS" panose="030F0702030302020204" pitchFamily="66" charset="0"/>
              </a:rPr>
              <a:t>Incubation  longue</a:t>
            </a:r>
          </a:p>
          <a:p>
            <a:pPr algn="ctr"/>
            <a:r>
              <a:rPr lang="fr-FR" sz="1000" dirty="0">
                <a:solidFill>
                  <a:schemeClr val="bg1"/>
                </a:solidFill>
                <a:latin typeface="Comic Sans MS" panose="030F0702030302020204" pitchFamily="66" charset="0"/>
              </a:rPr>
              <a:t>ARN</a:t>
            </a:r>
          </a:p>
          <a:p>
            <a:pPr algn="ctr"/>
            <a:r>
              <a:rPr lang="fr-FR" sz="1000" dirty="0">
                <a:solidFill>
                  <a:schemeClr val="bg1"/>
                </a:solidFill>
                <a:latin typeface="Comic Sans MS" panose="030F0702030302020204" pitchFamily="66" charset="0"/>
              </a:rPr>
              <a:t>Chronicité</a:t>
            </a:r>
            <a:endParaRPr lang="fr-FR" sz="1000" b="0" dirty="0">
              <a:solidFill>
                <a:schemeClr val="bg1"/>
              </a:solidFill>
              <a:effectLst/>
              <a:latin typeface="Comic Sans MS" panose="030F0702030302020204" pitchFamily="66" charset="0"/>
            </a:endParaRPr>
          </a:p>
          <a:p>
            <a:pPr algn="ctr"/>
            <a:r>
              <a:rPr lang="fr-FR" sz="1000" b="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Létalité  </a:t>
            </a:r>
          </a:p>
        </p:txBody>
      </p:sp>
      <p:sp>
        <p:nvSpPr>
          <p:cNvPr id="16" name="ZoneTexte 15">
            <a:extLst>
              <a:ext uri="{FF2B5EF4-FFF2-40B4-BE49-F238E27FC236}">
                <a16:creationId xmlns:a16="http://schemas.microsoft.com/office/drawing/2014/main" id="{B6B28DA1-8DF3-4257-8FDA-40C33F8ECBC0}"/>
              </a:ext>
            </a:extLst>
          </p:cNvPr>
          <p:cNvSpPr txBox="1"/>
          <p:nvPr/>
        </p:nvSpPr>
        <p:spPr>
          <a:xfrm>
            <a:off x="998210" y="180259"/>
            <a:ext cx="3430915" cy="892552"/>
          </a:xfrm>
          <a:prstGeom prst="rect">
            <a:avLst/>
          </a:prstGeom>
          <a:noFill/>
        </p:spPr>
        <p:txBody>
          <a:bodyPr wrap="square">
            <a:spAutoFit/>
          </a:bodyPr>
          <a:lstStyle/>
          <a:p>
            <a:pPr algn="ctr">
              <a:defRPr/>
            </a:pPr>
            <a:r>
              <a:rPr lang="fr-FR" altLang="fr-FR" sz="2000" i="0" dirty="0">
                <a:solidFill>
                  <a:schemeClr val="bg1"/>
                </a:solidFill>
                <a:effectLst>
                  <a:outerShdw blurRad="38100" dist="38100" dir="2700000" algn="tl">
                    <a:srgbClr val="000000">
                      <a:alpha val="43137"/>
                    </a:srgbClr>
                  </a:outerShdw>
                </a:effectLst>
                <a:latin typeface="Comic Sans MS" panose="030F0702030302020204" pitchFamily="66" charset="0"/>
              </a:rPr>
              <a:t>Les pandémies</a:t>
            </a:r>
          </a:p>
          <a:p>
            <a:pPr algn="ctr">
              <a:defRPr/>
            </a:pPr>
            <a:r>
              <a:rPr lang="fr-FR" altLang="fr-FR" sz="1600" i="0" dirty="0">
                <a:solidFill>
                  <a:schemeClr val="bg1"/>
                </a:solidFill>
                <a:effectLst>
                  <a:outerShdw blurRad="38100" dist="38100" dir="2700000" algn="tl">
                    <a:srgbClr val="000000">
                      <a:alpha val="43137"/>
                    </a:srgbClr>
                  </a:outerShdw>
                </a:effectLst>
                <a:latin typeface="Comic Sans MS" panose="030F0702030302020204" pitchFamily="66" charset="0"/>
              </a:rPr>
              <a:t>transmission </a:t>
            </a:r>
            <a:r>
              <a:rPr lang="fr-FR" altLang="fr-FR" sz="1600" dirty="0">
                <a:solidFill>
                  <a:schemeClr val="bg1"/>
                </a:solidFill>
                <a:effectLst>
                  <a:outerShdw blurRad="38100" dist="38100" dir="2700000" algn="tl">
                    <a:srgbClr val="000000">
                      <a:alpha val="43137"/>
                    </a:srgbClr>
                  </a:outerShdw>
                </a:effectLst>
                <a:latin typeface="Comic Sans MS" panose="030F0702030302020204" pitchFamily="66" charset="0"/>
              </a:rPr>
              <a:t>vénérienne et/ou nosocomiales </a:t>
            </a:r>
            <a:endParaRPr lang="fr-FR" altLang="fr-FR" sz="1600" i="0" dirty="0">
              <a:solidFill>
                <a:schemeClr val="bg1"/>
              </a:solidFill>
              <a:effectLst>
                <a:outerShdw blurRad="38100" dist="38100" dir="2700000" algn="tl">
                  <a:srgbClr val="000000">
                    <a:alpha val="43137"/>
                  </a:srgbClr>
                </a:outerShdw>
              </a:effectLst>
              <a:latin typeface="Comic Sans MS" panose="030F0702030302020204" pitchFamily="66" charset="0"/>
            </a:endParaRPr>
          </a:p>
        </p:txBody>
      </p:sp>
      <p:pic>
        <p:nvPicPr>
          <p:cNvPr id="1026" name="Picture 2" descr="Lucas Cranach , &quot;Adam et Ève&quot;, huile sur toile, 1532 (Wikimedia Commons).">
            <a:extLst>
              <a:ext uri="{FF2B5EF4-FFF2-40B4-BE49-F238E27FC236}">
                <a16:creationId xmlns:a16="http://schemas.microsoft.com/office/drawing/2014/main" id="{9030D869-0DAA-4CAF-B4F4-F60B3F2C9A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3536" y="1436628"/>
            <a:ext cx="2055594" cy="2915353"/>
          </a:xfrm>
          <a:prstGeom prst="rect">
            <a:avLst/>
          </a:prstGeom>
          <a:noFill/>
          <a:extLst>
            <a:ext uri="{909E8E84-426E-40DD-AFC4-6F175D3DCCD1}">
              <a14:hiddenFill xmlns:a14="http://schemas.microsoft.com/office/drawing/2010/main">
                <a:solidFill>
                  <a:srgbClr val="FFFFFF"/>
                </a:solidFill>
              </a14:hiddenFill>
            </a:ext>
          </a:extLst>
        </p:spPr>
      </p:pic>
      <p:sp>
        <p:nvSpPr>
          <p:cNvPr id="22" name="ZoneTexte 11">
            <a:extLst>
              <a:ext uri="{FF2B5EF4-FFF2-40B4-BE49-F238E27FC236}">
                <a16:creationId xmlns:a16="http://schemas.microsoft.com/office/drawing/2014/main" id="{8C4A5E8C-8D88-48F1-8783-90DC9772BC7F}"/>
              </a:ext>
            </a:extLst>
          </p:cNvPr>
          <p:cNvSpPr txBox="1"/>
          <p:nvPr/>
        </p:nvSpPr>
        <p:spPr>
          <a:xfrm>
            <a:off x="4667111" y="2436319"/>
            <a:ext cx="1936749" cy="369332"/>
          </a:xfrm>
          <a:prstGeom prst="rect">
            <a:avLst/>
          </a:prstGeom>
          <a:noFill/>
        </p:spPr>
        <p:txBody>
          <a:bodyPr wrap="none" rtlCol="0">
            <a:spAutoFit/>
          </a:bodyPr>
          <a:lstStyle/>
          <a:p>
            <a:r>
              <a:rPr lang="fr-FR" dirty="0">
                <a:solidFill>
                  <a:schemeClr val="bg1"/>
                </a:solidFill>
                <a:latin typeface="Comic Sans MS" panose="030F0702030302020204" pitchFamily="66" charset="0"/>
              </a:rPr>
              <a:t>Virus hépatite B</a:t>
            </a:r>
          </a:p>
        </p:txBody>
      </p:sp>
      <p:pic>
        <p:nvPicPr>
          <p:cNvPr id="1030" name="Picture 6" descr="Seringue De Drogue Et Héroïne Cuite Image stock - Image du étage, argent:  38227473">
            <a:extLst>
              <a:ext uri="{FF2B5EF4-FFF2-40B4-BE49-F238E27FC236}">
                <a16:creationId xmlns:a16="http://schemas.microsoft.com/office/drawing/2014/main" id="{DC9A08CF-3040-43CC-991F-2BAD2C5CCA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47781"/>
            <a:ext cx="2290032" cy="152391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 name="Object 13">
            <a:extLst>
              <a:ext uri="{FF2B5EF4-FFF2-40B4-BE49-F238E27FC236}">
                <a16:creationId xmlns:a16="http://schemas.microsoft.com/office/drawing/2014/main" id="{02C9996A-6DDB-4D8B-9E71-1BF8189BC5B7}"/>
              </a:ext>
            </a:extLst>
          </p:cNvPr>
          <p:cNvGraphicFramePr>
            <a:graphicFrameLocks noChangeAspect="1"/>
          </p:cNvGraphicFramePr>
          <p:nvPr/>
        </p:nvGraphicFramePr>
        <p:xfrm>
          <a:off x="2713667" y="4715798"/>
          <a:ext cx="1154483" cy="1826466"/>
        </p:xfrm>
        <a:graphic>
          <a:graphicData uri="http://schemas.openxmlformats.org/presentationml/2006/ole">
            <mc:AlternateContent xmlns:mc="http://schemas.openxmlformats.org/markup-compatibility/2006">
              <mc:Choice xmlns:v="urn:schemas-microsoft-com:vml" Requires="v">
                <p:oleObj name="Image" r:id="rId4" imgW="7466400" imgH="11758680" progId="Photoshop.Image.13">
                  <p:embed/>
                </p:oleObj>
              </mc:Choice>
              <mc:Fallback>
                <p:oleObj name="Image" r:id="rId4" imgW="7466400" imgH="11758680" progId="Photoshop.Image.13">
                  <p:embed/>
                  <p:pic>
                    <p:nvPicPr>
                      <p:cNvPr id="14" name="Object 13">
                        <a:extLst>
                          <a:ext uri="{FF2B5EF4-FFF2-40B4-BE49-F238E27FC236}">
                            <a16:creationId xmlns:a16="http://schemas.microsoft.com/office/drawing/2014/main" id="{02C9996A-6DDB-4D8B-9E71-1BF8189BC5B7}"/>
                          </a:ext>
                        </a:extLst>
                      </p:cNvPr>
                      <p:cNvPicPr/>
                      <p:nvPr/>
                    </p:nvPicPr>
                    <p:blipFill>
                      <a:blip r:embed="rId5"/>
                      <a:stretch>
                        <a:fillRect/>
                      </a:stretch>
                    </p:blipFill>
                    <p:spPr>
                      <a:xfrm>
                        <a:off x="2713667" y="4715798"/>
                        <a:ext cx="1154483" cy="1826466"/>
                      </a:xfrm>
                      <a:prstGeom prst="rect">
                        <a:avLst/>
                      </a:prstGeom>
                    </p:spPr>
                  </p:pic>
                </p:oleObj>
              </mc:Fallback>
            </mc:AlternateContent>
          </a:graphicData>
        </a:graphic>
      </p:graphicFrame>
      <p:graphicFrame>
        <p:nvGraphicFramePr>
          <p:cNvPr id="26" name="Object 6">
            <a:extLst>
              <a:ext uri="{FF2B5EF4-FFF2-40B4-BE49-F238E27FC236}">
                <a16:creationId xmlns:a16="http://schemas.microsoft.com/office/drawing/2014/main" id="{BF50CF35-AF15-4286-A82E-348CE8C44018}"/>
              </a:ext>
            </a:extLst>
          </p:cNvPr>
          <p:cNvGraphicFramePr>
            <a:graphicFrameLocks noChangeAspect="1"/>
          </p:cNvGraphicFramePr>
          <p:nvPr/>
        </p:nvGraphicFramePr>
        <p:xfrm>
          <a:off x="4453638" y="606964"/>
          <a:ext cx="2512198" cy="1745536"/>
        </p:xfrm>
        <a:graphic>
          <a:graphicData uri="http://schemas.openxmlformats.org/presentationml/2006/ole">
            <mc:AlternateContent xmlns:mc="http://schemas.openxmlformats.org/markup-compatibility/2006">
              <mc:Choice xmlns:v="urn:schemas-microsoft-com:vml" Requires="v">
                <p:oleObj name="Image" r:id="rId6" imgW="4800000" imgH="3153215" progId="PhotoDeluxeBusiness.Image.1">
                  <p:embed/>
                </p:oleObj>
              </mc:Choice>
              <mc:Fallback>
                <p:oleObj name="Image" r:id="rId6" imgW="4800000" imgH="3153215" progId="PhotoDeluxeBusiness.Image.1">
                  <p:embed/>
                  <p:pic>
                    <p:nvPicPr>
                      <p:cNvPr id="26" name="Object 6">
                        <a:extLst>
                          <a:ext uri="{FF2B5EF4-FFF2-40B4-BE49-F238E27FC236}">
                            <a16:creationId xmlns:a16="http://schemas.microsoft.com/office/drawing/2014/main" id="{BF50CF35-AF15-4286-A82E-348CE8C4401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53638" y="606964"/>
                        <a:ext cx="2512198" cy="1745536"/>
                      </a:xfrm>
                      <a:prstGeom prst="rect">
                        <a:avLst/>
                      </a:prstGeom>
                      <a:noFill/>
                      <a:ln>
                        <a:noFill/>
                      </a:ln>
                    </p:spPr>
                  </p:pic>
                </p:oleObj>
              </mc:Fallback>
            </mc:AlternateContent>
          </a:graphicData>
        </a:graphic>
      </p:graphicFrame>
      <p:pic>
        <p:nvPicPr>
          <p:cNvPr id="27" name="Picture 4" descr="Hépatite C — Wikipédia">
            <a:extLst>
              <a:ext uri="{FF2B5EF4-FFF2-40B4-BE49-F238E27FC236}">
                <a16:creationId xmlns:a16="http://schemas.microsoft.com/office/drawing/2014/main" id="{C6EC77F3-32F2-46D4-90CB-99D13BC8D95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53638" y="4868374"/>
            <a:ext cx="2370108" cy="166548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Hépatite B — Wikipédia">
            <a:extLst>
              <a:ext uri="{FF2B5EF4-FFF2-40B4-BE49-F238E27FC236}">
                <a16:creationId xmlns:a16="http://schemas.microsoft.com/office/drawing/2014/main" id="{B2290F80-176F-4889-A065-7B341951D29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44788" y="2862321"/>
            <a:ext cx="2412940" cy="1578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22787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CDFD8F0E-CE54-4AA4-ACE1-A54C3B799171}"/>
              </a:ext>
            </a:extLst>
          </p:cNvPr>
          <p:cNvSpPr>
            <a:spLocks noGrp="1" noChangeArrowheads="1"/>
          </p:cNvSpPr>
          <p:nvPr>
            <p:ph type="ctrTitle"/>
          </p:nvPr>
        </p:nvSpPr>
        <p:spPr>
          <a:xfrm>
            <a:off x="684213" y="476250"/>
            <a:ext cx="7772400" cy="677863"/>
          </a:xfrm>
        </p:spPr>
        <p:txBody>
          <a:bodyPr>
            <a:normAutofit/>
          </a:bodyPr>
          <a:lstStyle/>
          <a:p>
            <a:pPr algn="ctr" eaLnBrk="1" fontAlgn="auto" hangingPunct="1">
              <a:spcAft>
                <a:spcPts val="0"/>
              </a:spcAft>
              <a:defRPr/>
            </a:pPr>
            <a:r>
              <a:rPr lang="fr-FR" altLang="fr-FR" sz="2400" dirty="0">
                <a:solidFill>
                  <a:schemeClr val="bg1"/>
                </a:solidFill>
                <a:latin typeface="Comic Sans MS" pitchFamily="66" charset="0"/>
              </a:rPr>
              <a:t>Virus de l’immunodéficience acquise VIH </a:t>
            </a:r>
          </a:p>
        </p:txBody>
      </p:sp>
      <p:graphicFrame>
        <p:nvGraphicFramePr>
          <p:cNvPr id="8195" name="Object 6">
            <a:extLst>
              <a:ext uri="{FF2B5EF4-FFF2-40B4-BE49-F238E27FC236}">
                <a16:creationId xmlns:a16="http://schemas.microsoft.com/office/drawing/2014/main" id="{6EBC8E6B-497E-4673-9753-9CBE8782A16E}"/>
              </a:ext>
            </a:extLst>
          </p:cNvPr>
          <p:cNvGraphicFramePr>
            <a:graphicFrameLocks noChangeAspect="1"/>
          </p:cNvGraphicFramePr>
          <p:nvPr>
            <p:extLst>
              <p:ext uri="{D42A27DB-BD31-4B8C-83A1-F6EECF244321}">
                <p14:modId xmlns:p14="http://schemas.microsoft.com/office/powerpoint/2010/main" val="2150032962"/>
              </p:ext>
            </p:extLst>
          </p:nvPr>
        </p:nvGraphicFramePr>
        <p:xfrm>
          <a:off x="1478482" y="1558957"/>
          <a:ext cx="6502400" cy="4518025"/>
        </p:xfrm>
        <a:graphic>
          <a:graphicData uri="http://schemas.openxmlformats.org/presentationml/2006/ole">
            <mc:AlternateContent xmlns:mc="http://schemas.openxmlformats.org/markup-compatibility/2006">
              <mc:Choice xmlns:v="urn:schemas-microsoft-com:vml" Requires="v">
                <p:oleObj name="Image" r:id="rId3" imgW="4800000" imgH="3153215" progId="PhotoDeluxeBusiness.Image.1">
                  <p:embed/>
                </p:oleObj>
              </mc:Choice>
              <mc:Fallback>
                <p:oleObj name="Image" r:id="rId3" imgW="4800000" imgH="3153215" progId="PhotoDeluxeBusiness.Image.1">
                  <p:embed/>
                  <p:pic>
                    <p:nvPicPr>
                      <p:cNvPr id="8195" name="Object 6">
                        <a:extLst>
                          <a:ext uri="{FF2B5EF4-FFF2-40B4-BE49-F238E27FC236}">
                            <a16:creationId xmlns:a16="http://schemas.microsoft.com/office/drawing/2014/main" id="{6EBC8E6B-497E-4673-9753-9CBE8782A1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8482" y="1558957"/>
                        <a:ext cx="6502400" cy="451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9167222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a:extLst>
              <a:ext uri="{FF2B5EF4-FFF2-40B4-BE49-F238E27FC236}">
                <a16:creationId xmlns:a16="http://schemas.microsoft.com/office/drawing/2014/main" id="{71F63BD5-78E5-4D21-BD5B-F00B9F0B1A79}"/>
              </a:ext>
            </a:extLst>
          </p:cNvPr>
          <p:cNvSpPr txBox="1">
            <a:spLocks noChangeArrowheads="1"/>
          </p:cNvSpPr>
          <p:nvPr/>
        </p:nvSpPr>
        <p:spPr bwMode="auto">
          <a:xfrm>
            <a:off x="1253737" y="227854"/>
            <a:ext cx="690766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spcBef>
                <a:spcPct val="0"/>
              </a:spcBef>
              <a:buSzTx/>
              <a:buFontTx/>
              <a:buNone/>
            </a:pPr>
            <a:r>
              <a:rPr lang="fr-FR" altLang="fr-FR" sz="2400" dirty="0">
                <a:solidFill>
                  <a:schemeClr val="bg1"/>
                </a:solidFill>
                <a:latin typeface="Comic Sans MS" panose="030F0702030302020204" pitchFamily="66" charset="0"/>
              </a:rPr>
              <a:t>Le syndrome d’immunodéficience acquise SIDA</a:t>
            </a:r>
          </a:p>
        </p:txBody>
      </p:sp>
      <p:pic>
        <p:nvPicPr>
          <p:cNvPr id="27651" name="Picture 3">
            <a:extLst>
              <a:ext uri="{FF2B5EF4-FFF2-40B4-BE49-F238E27FC236}">
                <a16:creationId xmlns:a16="http://schemas.microsoft.com/office/drawing/2014/main" id="{DFD87226-9E96-4739-BCFE-139CE41AC9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902736"/>
            <a:ext cx="3497263"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Text Box 8">
            <a:extLst>
              <a:ext uri="{FF2B5EF4-FFF2-40B4-BE49-F238E27FC236}">
                <a16:creationId xmlns:a16="http://schemas.microsoft.com/office/drawing/2014/main" id="{52782B07-F721-4AE8-B65B-A6C0E33830FC}"/>
              </a:ext>
            </a:extLst>
          </p:cNvPr>
          <p:cNvSpPr txBox="1">
            <a:spLocks noChangeArrowheads="1"/>
          </p:cNvSpPr>
          <p:nvPr/>
        </p:nvSpPr>
        <p:spPr bwMode="auto">
          <a:xfrm>
            <a:off x="5252584" y="5172332"/>
            <a:ext cx="175101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spcBef>
                <a:spcPct val="0"/>
              </a:spcBef>
              <a:buSzTx/>
              <a:buFontTx/>
              <a:buNone/>
            </a:pPr>
            <a:r>
              <a:rPr lang="fr-FR" altLang="fr-FR" sz="1400" dirty="0">
                <a:latin typeface="Comic Sans MS" panose="030F0702030302020204" pitchFamily="66" charset="0"/>
              </a:rPr>
              <a:t>Sarcome de Kaposi</a:t>
            </a:r>
          </a:p>
        </p:txBody>
      </p:sp>
      <p:sp>
        <p:nvSpPr>
          <p:cNvPr id="27655" name="ZoneTexte 1">
            <a:extLst>
              <a:ext uri="{FF2B5EF4-FFF2-40B4-BE49-F238E27FC236}">
                <a16:creationId xmlns:a16="http://schemas.microsoft.com/office/drawing/2014/main" id="{54C920F6-5B4B-4784-98B9-947A8DF93665}"/>
              </a:ext>
            </a:extLst>
          </p:cNvPr>
          <p:cNvSpPr txBox="1">
            <a:spLocks noChangeArrowheads="1"/>
          </p:cNvSpPr>
          <p:nvPr/>
        </p:nvSpPr>
        <p:spPr bwMode="auto">
          <a:xfrm>
            <a:off x="2031546" y="5180660"/>
            <a:ext cx="14859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a:spcBef>
                <a:spcPct val="0"/>
              </a:spcBef>
              <a:buSzTx/>
              <a:buFontTx/>
              <a:buNone/>
            </a:pPr>
            <a:r>
              <a:rPr lang="fr-FR" altLang="fr-FR" sz="1400" dirty="0">
                <a:latin typeface="Comic Sans MS" panose="030F0702030302020204" pitchFamily="66" charset="0"/>
              </a:rPr>
              <a:t>Dépérissement </a:t>
            </a:r>
          </a:p>
        </p:txBody>
      </p:sp>
      <p:sp>
        <p:nvSpPr>
          <p:cNvPr id="2" name="ZoneTexte 1">
            <a:extLst>
              <a:ext uri="{FF2B5EF4-FFF2-40B4-BE49-F238E27FC236}">
                <a16:creationId xmlns:a16="http://schemas.microsoft.com/office/drawing/2014/main" id="{3FF9E2DB-0CE8-B928-B15F-D6AAF510CFEA}"/>
              </a:ext>
            </a:extLst>
          </p:cNvPr>
          <p:cNvSpPr txBox="1"/>
          <p:nvPr/>
        </p:nvSpPr>
        <p:spPr>
          <a:xfrm>
            <a:off x="2975553" y="5956537"/>
            <a:ext cx="4194176" cy="646331"/>
          </a:xfrm>
          <a:prstGeom prst="rect">
            <a:avLst/>
          </a:prstGeom>
          <a:noFill/>
        </p:spPr>
        <p:txBody>
          <a:bodyPr wrap="square">
            <a:spAutoFit/>
          </a:bodyPr>
          <a:lstStyle/>
          <a:p>
            <a:pPr algn="l"/>
            <a:r>
              <a:rPr lang="fr-FR" sz="1200" b="0" i="0" dirty="0">
                <a:solidFill>
                  <a:schemeClr val="bg1"/>
                </a:solidFill>
                <a:effectLst/>
                <a:latin typeface="Comic Sans MS" panose="030F0702030302020204" pitchFamily="66" charset="0"/>
              </a:rPr>
              <a:t>38,4 millions de personnes vivent avec VIH      </a:t>
            </a:r>
          </a:p>
          <a:p>
            <a:pPr algn="l"/>
            <a:r>
              <a:rPr lang="fr-FR" sz="1200" b="0" i="0" dirty="0">
                <a:solidFill>
                  <a:schemeClr val="bg1"/>
                </a:solidFill>
                <a:effectLst/>
                <a:latin typeface="Comic Sans MS" panose="030F0702030302020204" pitchFamily="66" charset="0"/>
              </a:rPr>
              <a:t>1,5 million nouveaux infectés/ an.</a:t>
            </a:r>
          </a:p>
          <a:p>
            <a:r>
              <a:rPr lang="fr-FR" sz="1200" dirty="0">
                <a:solidFill>
                  <a:schemeClr val="bg1"/>
                </a:solidFill>
                <a:latin typeface="Comic Sans MS" panose="030F0702030302020204" pitchFamily="66" charset="0"/>
              </a:rPr>
              <a:t>Bilan 40,1 millions  </a:t>
            </a:r>
            <a:r>
              <a:rPr lang="fr-FR" sz="1200" dirty="0">
                <a:solidFill>
                  <a:schemeClr val="bg1"/>
                </a:solidFill>
                <a:latin typeface="Comic Sans MS" panose="030F0702030302020204" pitchFamily="66" charset="0"/>
                <a:cs typeface="Arial" panose="020B0604020202020204" pitchFamily="34" charset="0"/>
              </a:rPr>
              <a:t>† depuis 1982      </a:t>
            </a:r>
            <a:r>
              <a:rPr lang="fr-FR" sz="1200" b="0" i="0" dirty="0">
                <a:solidFill>
                  <a:schemeClr val="bg1"/>
                </a:solidFill>
                <a:effectLst/>
                <a:latin typeface="Comic Sans MS" panose="030F0702030302020204" pitchFamily="66" charset="0"/>
              </a:rPr>
              <a:t>650 000  </a:t>
            </a:r>
            <a:r>
              <a:rPr lang="fr-FR" sz="1200" b="0" i="0" dirty="0">
                <a:solidFill>
                  <a:schemeClr val="bg1"/>
                </a:solidFill>
                <a:effectLst/>
                <a:latin typeface="Comic Sans MS" panose="030F0702030302020204" pitchFamily="66" charset="0"/>
                <a:cs typeface="Arial" panose="020B0604020202020204" pitchFamily="34" charset="0"/>
              </a:rPr>
              <a:t>† </a:t>
            </a:r>
            <a:r>
              <a:rPr lang="fr-FR" sz="1200" b="0" i="0" dirty="0">
                <a:solidFill>
                  <a:schemeClr val="bg1"/>
                </a:solidFill>
                <a:effectLst/>
                <a:latin typeface="Comic Sans MS" panose="030F0702030302020204" pitchFamily="66" charset="0"/>
              </a:rPr>
              <a:t>/ an</a:t>
            </a:r>
          </a:p>
        </p:txBody>
      </p:sp>
      <p:grpSp>
        <p:nvGrpSpPr>
          <p:cNvPr id="4" name="Groupe 3">
            <a:extLst>
              <a:ext uri="{FF2B5EF4-FFF2-40B4-BE49-F238E27FC236}">
                <a16:creationId xmlns:a16="http://schemas.microsoft.com/office/drawing/2014/main" id="{CA0AC983-0B50-89A6-DC49-420D74D67E82}"/>
              </a:ext>
            </a:extLst>
          </p:cNvPr>
          <p:cNvGrpSpPr/>
          <p:nvPr/>
        </p:nvGrpSpPr>
        <p:grpSpPr>
          <a:xfrm>
            <a:off x="1074737" y="934265"/>
            <a:ext cx="3221038" cy="4770437"/>
            <a:chOff x="1074737" y="934265"/>
            <a:chExt cx="3221038" cy="4770437"/>
          </a:xfrm>
        </p:grpSpPr>
        <p:graphicFrame>
          <p:nvGraphicFramePr>
            <p:cNvPr id="27652" name="Object 4">
              <a:extLst>
                <a:ext uri="{FF2B5EF4-FFF2-40B4-BE49-F238E27FC236}">
                  <a16:creationId xmlns:a16="http://schemas.microsoft.com/office/drawing/2014/main" id="{A01FCAF6-AC13-4129-974D-919C9E4991D9}"/>
                </a:ext>
              </a:extLst>
            </p:cNvPr>
            <p:cNvGraphicFramePr>
              <a:graphicFrameLocks noChangeAspect="1"/>
            </p:cNvGraphicFramePr>
            <p:nvPr/>
          </p:nvGraphicFramePr>
          <p:xfrm>
            <a:off x="1074737" y="934265"/>
            <a:ext cx="3221038" cy="4770437"/>
          </p:xfrm>
          <a:graphic>
            <a:graphicData uri="http://schemas.openxmlformats.org/presentationml/2006/ole">
              <mc:AlternateContent xmlns:mc="http://schemas.openxmlformats.org/markup-compatibility/2006">
                <mc:Choice xmlns:v="urn:schemas-microsoft-com:vml" Requires="v">
                  <p:oleObj name="Image" r:id="rId4" imgW="1536508" imgH="2412698" progId="Photoshop.Image.6">
                    <p:embed/>
                  </p:oleObj>
                </mc:Choice>
                <mc:Fallback>
                  <p:oleObj name="Image" r:id="rId4" imgW="1536508" imgH="2412698" progId="Photoshop.Image.6">
                    <p:embed/>
                    <p:pic>
                      <p:nvPicPr>
                        <p:cNvPr id="27652" name="Object 4">
                          <a:extLst>
                            <a:ext uri="{FF2B5EF4-FFF2-40B4-BE49-F238E27FC236}">
                              <a16:creationId xmlns:a16="http://schemas.microsoft.com/office/drawing/2014/main" id="{A01FCAF6-AC13-4129-974D-919C9E4991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4737" y="934265"/>
                          <a:ext cx="3221038" cy="477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Rectangle 2">
              <a:extLst>
                <a:ext uri="{FF2B5EF4-FFF2-40B4-BE49-F238E27FC236}">
                  <a16:creationId xmlns:a16="http://schemas.microsoft.com/office/drawing/2014/main" id="{6BCA3EA8-4A0C-3004-86E4-AC7F8411E1E5}"/>
                </a:ext>
              </a:extLst>
            </p:cNvPr>
            <p:cNvSpPr/>
            <p:nvPr/>
          </p:nvSpPr>
          <p:spPr>
            <a:xfrm>
              <a:off x="2214060" y="3023118"/>
              <a:ext cx="942392" cy="16773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3277097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C0E7CF09-1748-45CC-8E5A-D6431E086FAF}"/>
              </a:ext>
            </a:extLst>
          </p:cNvPr>
          <p:cNvSpPr>
            <a:spLocks noChangeArrowheads="1"/>
          </p:cNvSpPr>
          <p:nvPr/>
        </p:nvSpPr>
        <p:spPr bwMode="auto">
          <a:xfrm>
            <a:off x="143668" y="5702875"/>
            <a:ext cx="8856663"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71450" indent="-171450">
              <a:defRPr sz="1400">
                <a:solidFill>
                  <a:schemeClr val="tx1"/>
                </a:solidFill>
                <a:latin typeface="Comic Sans MS" panose="030F0702030302020204" pitchFamily="66" charset="0"/>
              </a:defRPr>
            </a:lvl1pPr>
            <a:lvl2pPr marL="742950" indent="-285750">
              <a:defRPr sz="1400">
                <a:solidFill>
                  <a:schemeClr val="tx1"/>
                </a:solidFill>
                <a:latin typeface="Comic Sans MS" panose="030F0702030302020204" pitchFamily="66" charset="0"/>
              </a:defRPr>
            </a:lvl2pPr>
            <a:lvl3pPr marL="1143000" indent="-228600">
              <a:defRPr sz="1400">
                <a:solidFill>
                  <a:schemeClr val="tx1"/>
                </a:solidFill>
                <a:latin typeface="Comic Sans MS" panose="030F0702030302020204" pitchFamily="66" charset="0"/>
              </a:defRPr>
            </a:lvl3pPr>
            <a:lvl4pPr marL="1600200" indent="-228600">
              <a:defRPr sz="1400">
                <a:solidFill>
                  <a:schemeClr val="tx1"/>
                </a:solidFill>
                <a:latin typeface="Comic Sans MS" panose="030F0702030302020204" pitchFamily="66" charset="0"/>
              </a:defRPr>
            </a:lvl4pPr>
            <a:lvl5pPr marL="2057400" indent="-228600">
              <a:defRPr sz="1400">
                <a:solidFill>
                  <a:schemeClr val="tx1"/>
                </a:solidFill>
                <a:latin typeface="Comic Sans MS" panose="030F0702030302020204" pitchFamily="66" charset="0"/>
              </a:defRPr>
            </a:lvl5pPr>
            <a:lvl6pPr marL="2514600" indent="-228600" eaLnBrk="0" fontAlgn="base" hangingPunct="0">
              <a:spcBef>
                <a:spcPct val="0"/>
              </a:spcBef>
              <a:spcAft>
                <a:spcPct val="0"/>
              </a:spcAft>
              <a:defRPr sz="1400">
                <a:solidFill>
                  <a:schemeClr val="tx1"/>
                </a:solidFill>
                <a:latin typeface="Comic Sans MS" panose="030F0702030302020204" pitchFamily="66" charset="0"/>
              </a:defRPr>
            </a:lvl6pPr>
            <a:lvl7pPr marL="2971800" indent="-228600" eaLnBrk="0" fontAlgn="base" hangingPunct="0">
              <a:spcBef>
                <a:spcPct val="0"/>
              </a:spcBef>
              <a:spcAft>
                <a:spcPct val="0"/>
              </a:spcAft>
              <a:defRPr sz="1400">
                <a:solidFill>
                  <a:schemeClr val="tx1"/>
                </a:solidFill>
                <a:latin typeface="Comic Sans MS" panose="030F0702030302020204" pitchFamily="66" charset="0"/>
              </a:defRPr>
            </a:lvl7pPr>
            <a:lvl8pPr marL="3429000" indent="-228600" eaLnBrk="0" fontAlgn="base" hangingPunct="0">
              <a:spcBef>
                <a:spcPct val="0"/>
              </a:spcBef>
              <a:spcAft>
                <a:spcPct val="0"/>
              </a:spcAft>
              <a:defRPr sz="1400">
                <a:solidFill>
                  <a:schemeClr val="tx1"/>
                </a:solidFill>
                <a:latin typeface="Comic Sans MS" panose="030F0702030302020204" pitchFamily="66" charset="0"/>
              </a:defRPr>
            </a:lvl8pPr>
            <a:lvl9pPr marL="3886200" indent="-228600" eaLnBrk="0" fontAlgn="base" hangingPunct="0">
              <a:spcBef>
                <a:spcPct val="0"/>
              </a:spcBef>
              <a:spcAft>
                <a:spcPct val="0"/>
              </a:spcAft>
              <a:defRPr sz="1400">
                <a:solidFill>
                  <a:schemeClr val="tx1"/>
                </a:solidFill>
                <a:latin typeface="Comic Sans MS" panose="030F0702030302020204" pitchFamily="66" charset="0"/>
              </a:defRPr>
            </a:lvl9pPr>
          </a:lstStyle>
          <a:p>
            <a:pPr marL="285750" indent="-285750" algn="just" eaLnBrk="1" hangingPunct="1">
              <a:buClr>
                <a:schemeClr val="bg1"/>
              </a:buClr>
              <a:buFont typeface="Wingdings" panose="05000000000000000000" pitchFamily="2" charset="2"/>
              <a:buChar char="§"/>
            </a:pPr>
            <a:r>
              <a:rPr lang="fr-FR" altLang="fr-FR" dirty="0">
                <a:solidFill>
                  <a:schemeClr val="bg1"/>
                </a:solidFill>
              </a:rPr>
              <a:t> Les CDC d'Atlanta détectent une demande accrue de </a:t>
            </a:r>
            <a:r>
              <a:rPr lang="fr-FR" altLang="fr-FR" dirty="0" err="1">
                <a:solidFill>
                  <a:schemeClr val="bg1"/>
                </a:solidFill>
              </a:rPr>
              <a:t>pentamidine</a:t>
            </a:r>
            <a:r>
              <a:rPr lang="fr-FR" altLang="fr-FR" dirty="0">
                <a:solidFill>
                  <a:schemeClr val="bg1"/>
                </a:solidFill>
              </a:rPr>
              <a:t> pour traiter les pneumocystoses, dues à un champignon, chez des immunodéprimés (chimiothérapies  pour  greffes ou cancers).</a:t>
            </a:r>
          </a:p>
          <a:p>
            <a:pPr marL="285750" indent="-285750" algn="just" eaLnBrk="1" hangingPunct="1">
              <a:buClr>
                <a:schemeClr val="bg1"/>
              </a:buClr>
              <a:buFont typeface="Wingdings" panose="05000000000000000000" pitchFamily="2" charset="2"/>
              <a:buChar char="§"/>
            </a:pPr>
            <a:r>
              <a:rPr lang="fr-FR" altLang="fr-FR" dirty="0">
                <a:solidFill>
                  <a:schemeClr val="bg1"/>
                </a:solidFill>
              </a:rPr>
              <a:t>  De 1967 et 1979, le CDC a reçu de New York 2 demandes pour des adultes, contre 9 demandes en avril 1981. Les patients: adultes jeunes, homosexuels souffrant d’infections pulmonaires graves. </a:t>
            </a:r>
          </a:p>
        </p:txBody>
      </p:sp>
      <p:sp>
        <p:nvSpPr>
          <p:cNvPr id="14339" name="Rectangle 3">
            <a:extLst>
              <a:ext uri="{FF2B5EF4-FFF2-40B4-BE49-F238E27FC236}">
                <a16:creationId xmlns:a16="http://schemas.microsoft.com/office/drawing/2014/main" id="{00727163-BA96-4B08-8778-8D83FE298BD8}"/>
              </a:ext>
            </a:extLst>
          </p:cNvPr>
          <p:cNvSpPr>
            <a:spLocks noChangeArrowheads="1"/>
          </p:cNvSpPr>
          <p:nvPr/>
        </p:nvSpPr>
        <p:spPr bwMode="auto">
          <a:xfrm>
            <a:off x="1558925" y="207963"/>
            <a:ext cx="6623050" cy="11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algn="ctr" eaLnBrk="1" hangingPunct="1">
              <a:spcBef>
                <a:spcPct val="0"/>
              </a:spcBef>
              <a:buSzTx/>
              <a:buFontTx/>
              <a:buNone/>
            </a:pPr>
            <a:r>
              <a:rPr lang="fr-FR" altLang="fr-FR" sz="2400">
                <a:solidFill>
                  <a:schemeClr val="bg1"/>
                </a:solidFill>
                <a:latin typeface="Comic Sans MS" panose="030F0702030302020204" pitchFamily="66" charset="0"/>
              </a:rPr>
              <a:t>Premiers signes de la pandémie 1979-1980</a:t>
            </a:r>
          </a:p>
          <a:p>
            <a:pPr algn="ctr" eaLnBrk="1" hangingPunct="1">
              <a:spcBef>
                <a:spcPct val="0"/>
              </a:spcBef>
              <a:buSzTx/>
              <a:buFont typeface="Wingdings" panose="05000000000000000000" pitchFamily="2" charset="2"/>
              <a:buNone/>
            </a:pPr>
            <a:r>
              <a:rPr lang="fr-FR" altLang="fr-FR" sz="1800">
                <a:solidFill>
                  <a:schemeClr val="bg1"/>
                </a:solidFill>
                <a:latin typeface="Comic Sans MS" panose="030F0702030302020204" pitchFamily="66" charset="0"/>
              </a:rPr>
              <a:t>L’augmentation de la consommation de pentamidine aux USA</a:t>
            </a:r>
          </a:p>
          <a:p>
            <a:pPr algn="ctr" eaLnBrk="1" hangingPunct="1">
              <a:spcBef>
                <a:spcPct val="0"/>
              </a:spcBef>
              <a:buSzTx/>
              <a:buFontTx/>
              <a:buNone/>
            </a:pPr>
            <a:r>
              <a:rPr lang="fr-FR" altLang="fr-FR" sz="2400">
                <a:solidFill>
                  <a:schemeClr val="bg1"/>
                </a:solidFill>
                <a:latin typeface="Comic Sans MS" panose="030F0702030302020204" pitchFamily="66" charset="0"/>
              </a:rPr>
              <a:t> </a:t>
            </a:r>
          </a:p>
        </p:txBody>
      </p:sp>
      <p:pic>
        <p:nvPicPr>
          <p:cNvPr id="14340" name="Picture 14">
            <a:extLst>
              <a:ext uri="{FF2B5EF4-FFF2-40B4-BE49-F238E27FC236}">
                <a16:creationId xmlns:a16="http://schemas.microsoft.com/office/drawing/2014/main" id="{C3DFCE78-6B9E-4847-87E6-1EC809FAED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018" y="1511734"/>
            <a:ext cx="1800225" cy="357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2">
            <a:hlinkClick r:id="rId4"/>
            <a:extLst>
              <a:ext uri="{FF2B5EF4-FFF2-40B4-BE49-F238E27FC236}">
                <a16:creationId xmlns:a16="http://schemas.microsoft.com/office/drawing/2014/main" id="{356CF7AA-D964-4942-81FF-84E5DB2141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393" y="1511734"/>
            <a:ext cx="2519363" cy="355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Rectangle 5">
            <a:extLst>
              <a:ext uri="{FF2B5EF4-FFF2-40B4-BE49-F238E27FC236}">
                <a16:creationId xmlns:a16="http://schemas.microsoft.com/office/drawing/2014/main" id="{875F28A0-60A5-43D2-9781-6FBA6E320335}"/>
              </a:ext>
            </a:extLst>
          </p:cNvPr>
          <p:cNvSpPr>
            <a:spLocks noChangeArrowheads="1"/>
          </p:cNvSpPr>
          <p:nvPr/>
        </p:nvSpPr>
        <p:spPr bwMode="auto">
          <a:xfrm>
            <a:off x="2496343" y="5177271"/>
            <a:ext cx="3149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spcBef>
                <a:spcPct val="0"/>
              </a:spcBef>
              <a:buSzTx/>
              <a:buFontTx/>
              <a:buNone/>
            </a:pPr>
            <a:r>
              <a:rPr lang="fr-FR" altLang="fr-FR" sz="1000" dirty="0">
                <a:solidFill>
                  <a:schemeClr val="bg1"/>
                </a:solidFill>
                <a:latin typeface="Comic Sans MS" panose="030F0702030302020204" pitchFamily="66" charset="0"/>
              </a:rPr>
              <a:t>Radiographie du thorax : pneumocystose </a:t>
            </a:r>
          </a:p>
          <a:p>
            <a:pPr eaLnBrk="1" hangingPunct="1">
              <a:spcBef>
                <a:spcPct val="0"/>
              </a:spcBef>
              <a:buSzTx/>
              <a:buFontTx/>
              <a:buNone/>
            </a:pPr>
            <a:r>
              <a:rPr lang="fr-FR" altLang="fr-FR" sz="1000" dirty="0">
                <a:solidFill>
                  <a:schemeClr val="bg1"/>
                </a:solidFill>
                <a:latin typeface="Comic Sans MS" panose="030F0702030302020204" pitchFamily="66" charset="0"/>
              </a:rPr>
              <a:t>avec images alvéolo-interstitielles bilatérales.</a:t>
            </a:r>
          </a:p>
        </p:txBody>
      </p:sp>
      <p:pic>
        <p:nvPicPr>
          <p:cNvPr id="14343" name="Picture 4">
            <a:extLst>
              <a:ext uri="{FF2B5EF4-FFF2-40B4-BE49-F238E27FC236}">
                <a16:creationId xmlns:a16="http://schemas.microsoft.com/office/drawing/2014/main" id="{5E907A12-ED69-4555-B25F-1CB961AA8F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7006" y="1511734"/>
            <a:ext cx="3743325" cy="355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4" name="Rectangle 1">
            <a:extLst>
              <a:ext uri="{FF2B5EF4-FFF2-40B4-BE49-F238E27FC236}">
                <a16:creationId xmlns:a16="http://schemas.microsoft.com/office/drawing/2014/main" id="{3842BF7E-93AE-403F-811A-EAD415AB202E}"/>
              </a:ext>
            </a:extLst>
          </p:cNvPr>
          <p:cNvSpPr>
            <a:spLocks noChangeArrowheads="1"/>
          </p:cNvSpPr>
          <p:nvPr/>
        </p:nvSpPr>
        <p:spPr bwMode="auto">
          <a:xfrm>
            <a:off x="6317388" y="5224600"/>
            <a:ext cx="16225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algn="just" eaLnBrk="1" hangingPunct="1">
              <a:spcBef>
                <a:spcPct val="0"/>
              </a:spcBef>
              <a:buSzTx/>
              <a:buFontTx/>
              <a:buNone/>
            </a:pPr>
            <a:r>
              <a:rPr lang="fr-FR" altLang="fr-FR" sz="1200" i="1" dirty="0" err="1">
                <a:solidFill>
                  <a:schemeClr val="bg1"/>
                </a:solidFill>
                <a:latin typeface="Comic Sans MS" panose="030F0702030302020204" pitchFamily="66" charset="0"/>
              </a:rPr>
              <a:t>Pneumocystis</a:t>
            </a:r>
            <a:r>
              <a:rPr lang="fr-FR" altLang="fr-FR" sz="1200" i="1" dirty="0">
                <a:solidFill>
                  <a:schemeClr val="bg1"/>
                </a:solidFill>
                <a:latin typeface="Comic Sans MS" panose="030F0702030302020204" pitchFamily="66" charset="0"/>
              </a:rPr>
              <a:t> </a:t>
            </a:r>
            <a:r>
              <a:rPr lang="fr-FR" altLang="fr-FR" sz="1200" i="1" dirty="0" err="1">
                <a:solidFill>
                  <a:schemeClr val="bg1"/>
                </a:solidFill>
                <a:latin typeface="Comic Sans MS" panose="030F0702030302020204" pitchFamily="66" charset="0"/>
              </a:rPr>
              <a:t>carinii</a:t>
            </a:r>
            <a:endParaRPr lang="fr-FR" altLang="fr-FR" sz="1200"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26294714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4994" name="Objet 1">
            <a:extLst>
              <a:ext uri="{FF2B5EF4-FFF2-40B4-BE49-F238E27FC236}">
                <a16:creationId xmlns:a16="http://schemas.microsoft.com/office/drawing/2014/main" id="{574C7C11-18B7-46AA-B30D-182DBD526F2D}"/>
              </a:ext>
            </a:extLst>
          </p:cNvPr>
          <p:cNvGraphicFramePr>
            <a:graphicFrameLocks noChangeAspect="1"/>
          </p:cNvGraphicFramePr>
          <p:nvPr/>
        </p:nvGraphicFramePr>
        <p:xfrm>
          <a:off x="1043781" y="1707179"/>
          <a:ext cx="7056437" cy="4656138"/>
        </p:xfrm>
        <a:graphic>
          <a:graphicData uri="http://schemas.openxmlformats.org/presentationml/2006/ole">
            <mc:AlternateContent xmlns:mc="http://schemas.openxmlformats.org/markup-compatibility/2006">
              <mc:Choice xmlns:v="urn:schemas-microsoft-com:vml" Requires="v">
                <p:oleObj name="Image" r:id="rId2" imgW="8215873" imgH="6044444" progId="Photoshop.Image.17">
                  <p:embed/>
                </p:oleObj>
              </mc:Choice>
              <mc:Fallback>
                <p:oleObj name="Image" r:id="rId2" imgW="8215873" imgH="6044444" progId="Photoshop.Image.17">
                  <p:embed/>
                  <p:pic>
                    <p:nvPicPr>
                      <p:cNvPr id="84994" name="Objet 1">
                        <a:extLst>
                          <a:ext uri="{FF2B5EF4-FFF2-40B4-BE49-F238E27FC236}">
                            <a16:creationId xmlns:a16="http://schemas.microsoft.com/office/drawing/2014/main" id="{574C7C11-18B7-46AA-B30D-182DBD526F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781" y="1707179"/>
                        <a:ext cx="7056437" cy="465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4995" name="Text Box 3">
            <a:extLst>
              <a:ext uri="{FF2B5EF4-FFF2-40B4-BE49-F238E27FC236}">
                <a16:creationId xmlns:a16="http://schemas.microsoft.com/office/drawing/2014/main" id="{93B59E65-A26F-4630-89B2-5A116833082F}"/>
              </a:ext>
            </a:extLst>
          </p:cNvPr>
          <p:cNvSpPr txBox="1">
            <a:spLocks noChangeArrowheads="1"/>
          </p:cNvSpPr>
          <p:nvPr/>
        </p:nvSpPr>
        <p:spPr bwMode="auto">
          <a:xfrm>
            <a:off x="1187450" y="333375"/>
            <a:ext cx="7467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spcBef>
                <a:spcPct val="0"/>
              </a:spcBef>
              <a:buSzTx/>
              <a:buFontTx/>
              <a:buNone/>
            </a:pPr>
            <a:r>
              <a:rPr lang="fr-FR" altLang="fr-FR" sz="2400" dirty="0">
                <a:solidFill>
                  <a:schemeClr val="bg1"/>
                </a:solidFill>
                <a:latin typeface="Comic Sans MS" panose="030F0702030302020204" pitchFamily="66" charset="0"/>
              </a:rPr>
              <a:t>Évolution de l’épidémie de SIDA aux États-Unis</a:t>
            </a:r>
          </a:p>
          <a:p>
            <a:pPr eaLnBrk="1" hangingPunct="1">
              <a:spcBef>
                <a:spcPct val="0"/>
              </a:spcBef>
              <a:buSzTx/>
              <a:buFontTx/>
              <a:buNone/>
            </a:pPr>
            <a:endParaRPr lang="fr-FR" altLang="fr-FR" sz="1200" dirty="0">
              <a:solidFill>
                <a:schemeClr val="bg1"/>
              </a:solidFill>
              <a:latin typeface="Comic Sans MS" panose="030F0702030302020204" pitchFamily="66" charset="0"/>
            </a:endParaRPr>
          </a:p>
          <a:p>
            <a:pPr algn="ctr" eaLnBrk="1" hangingPunct="1">
              <a:spcBef>
                <a:spcPct val="0"/>
              </a:spcBef>
              <a:buSzTx/>
              <a:buFontTx/>
              <a:buNone/>
            </a:pPr>
            <a:r>
              <a:rPr lang="fr-FR" altLang="fr-FR" sz="1800" dirty="0">
                <a:solidFill>
                  <a:schemeClr val="bg1"/>
                </a:solidFill>
                <a:latin typeface="Comic Sans MS" panose="030F0702030302020204" pitchFamily="66" charset="0"/>
              </a:rPr>
              <a:t>Découverte des anti-protéases 1996 </a:t>
            </a:r>
            <a:endParaRPr lang="en-GB" altLang="fr-FR" sz="1800" dirty="0">
              <a:solidFill>
                <a:schemeClr val="bg1"/>
              </a:solidFill>
              <a:latin typeface="Comic Sans MS" panose="030F0702030302020204" pitchFamily="66" charset="0"/>
            </a:endParaRPr>
          </a:p>
        </p:txBody>
      </p:sp>
      <p:sp>
        <p:nvSpPr>
          <p:cNvPr id="84996" name="ZoneTexte 5">
            <a:extLst>
              <a:ext uri="{FF2B5EF4-FFF2-40B4-BE49-F238E27FC236}">
                <a16:creationId xmlns:a16="http://schemas.microsoft.com/office/drawing/2014/main" id="{B11A294F-1589-4118-961A-D17675317AF2}"/>
              </a:ext>
            </a:extLst>
          </p:cNvPr>
          <p:cNvSpPr txBox="1">
            <a:spLocks noChangeArrowheads="1"/>
          </p:cNvSpPr>
          <p:nvPr/>
        </p:nvSpPr>
        <p:spPr bwMode="auto">
          <a:xfrm>
            <a:off x="1692275" y="1897063"/>
            <a:ext cx="112242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a:spcBef>
                <a:spcPct val="0"/>
              </a:spcBef>
              <a:buSzTx/>
              <a:buFontTx/>
              <a:buNone/>
            </a:pPr>
            <a:r>
              <a:rPr lang="fr-FR" altLang="fr-FR" sz="1600" b="1" dirty="0">
                <a:latin typeface="Comic Sans MS" panose="030F0702030302020204" pitchFamily="66" charset="0"/>
              </a:rPr>
              <a:t>N° décès</a:t>
            </a:r>
          </a:p>
        </p:txBody>
      </p:sp>
      <p:sp>
        <p:nvSpPr>
          <p:cNvPr id="84997" name="Flèche : bas 6">
            <a:extLst>
              <a:ext uri="{FF2B5EF4-FFF2-40B4-BE49-F238E27FC236}">
                <a16:creationId xmlns:a16="http://schemas.microsoft.com/office/drawing/2014/main" id="{A31625C1-8392-405C-BA3E-6B3B42F79FE1}"/>
              </a:ext>
            </a:extLst>
          </p:cNvPr>
          <p:cNvSpPr>
            <a:spLocks noChangeArrowheads="1"/>
          </p:cNvSpPr>
          <p:nvPr/>
        </p:nvSpPr>
        <p:spPr bwMode="auto">
          <a:xfrm>
            <a:off x="5993650" y="2066340"/>
            <a:ext cx="360363" cy="581025"/>
          </a:xfrm>
          <a:prstGeom prst="downArrow">
            <a:avLst>
              <a:gd name="adj1" fmla="val 50000"/>
              <a:gd name="adj2" fmla="val 49923"/>
            </a:avLst>
          </a:prstGeom>
          <a:solidFill>
            <a:srgbClr val="FF0000"/>
          </a:solidFill>
          <a:ln w="9525" algn="ctr">
            <a:solidFill>
              <a:schemeClr val="tx1"/>
            </a:solidFill>
            <a:round/>
            <a:headEnd/>
            <a:tailEnd/>
          </a:ln>
        </p:spPr>
        <p:txBody>
          <a:bodyP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spcBef>
                <a:spcPct val="0"/>
              </a:spcBef>
              <a:buSzTx/>
              <a:buFontTx/>
              <a:buNone/>
            </a:pPr>
            <a:endParaRPr lang="fr-FR" altLang="fr-FR" sz="1600">
              <a:solidFill>
                <a:schemeClr val="bg1"/>
              </a:solidFill>
              <a:latin typeface="Arial" panose="020B0604020202020204" pitchFamily="34" charset="0"/>
            </a:endParaRPr>
          </a:p>
        </p:txBody>
      </p:sp>
    </p:spTree>
    <p:extLst>
      <p:ext uri="{BB962C8B-B14F-4D97-AF65-F5344CB8AC3E}">
        <p14:creationId xmlns:p14="http://schemas.microsoft.com/office/powerpoint/2010/main" val="34517999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3">
            <a:extLst>
              <a:ext uri="{FF2B5EF4-FFF2-40B4-BE49-F238E27FC236}">
                <a16:creationId xmlns:a16="http://schemas.microsoft.com/office/drawing/2014/main" id="{16AFBD68-A17B-4DF9-8408-AFD168398260}"/>
              </a:ext>
            </a:extLst>
          </p:cNvPr>
          <p:cNvSpPr>
            <a:spLocks noGrp="1" noChangeArrowheads="1"/>
          </p:cNvSpPr>
          <p:nvPr>
            <p:ph idx="1"/>
          </p:nvPr>
        </p:nvSpPr>
        <p:spPr>
          <a:xfrm>
            <a:off x="176213" y="7605713"/>
            <a:ext cx="9113837" cy="4538662"/>
          </a:xfrm>
        </p:spPr>
        <p:txBody>
          <a:bodyPr/>
          <a:lstStyle/>
          <a:p>
            <a:pPr marL="0" indent="0" eaLnBrk="1" fontAlgn="auto" hangingPunct="1">
              <a:spcAft>
                <a:spcPts val="0"/>
              </a:spcAft>
              <a:buFontTx/>
              <a:buNone/>
              <a:defRPr/>
            </a:pPr>
            <a:r>
              <a:rPr lang="fr-FR" altLang="fr-FR" sz="1200" dirty="0">
                <a:solidFill>
                  <a:schemeClr val="bg1"/>
                </a:solidFill>
              </a:rPr>
              <a:t>       </a:t>
            </a:r>
            <a:endParaRPr lang="fr-FR" altLang="fr-FR" sz="1200" dirty="0">
              <a:solidFill>
                <a:schemeClr val="bg1"/>
              </a:solidFill>
              <a:latin typeface="Comic Sans MS" pitchFamily="66" charset="0"/>
            </a:endParaRPr>
          </a:p>
        </p:txBody>
      </p:sp>
      <p:sp>
        <p:nvSpPr>
          <p:cNvPr id="99331" name="AutoShape 5" descr="Fig. 2">
            <a:extLst>
              <a:ext uri="{FF2B5EF4-FFF2-40B4-BE49-F238E27FC236}">
                <a16:creationId xmlns:a16="http://schemas.microsoft.com/office/drawing/2014/main" id="{8F419B00-A336-4C3B-ADB0-2C19272C81A9}"/>
              </a:ext>
            </a:extLst>
          </p:cNvPr>
          <p:cNvSpPr>
            <a:spLocks noChangeAspect="1" noChangeArrowheads="1"/>
          </p:cNvSpPr>
          <p:nvPr/>
        </p:nvSpPr>
        <p:spPr bwMode="auto">
          <a:xfrm>
            <a:off x="1603375" y="20605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omic Sans MS" panose="030F0702030302020204" pitchFamily="66" charset="0"/>
              </a:defRPr>
            </a:lvl1pPr>
            <a:lvl2pPr marL="742950" indent="-285750">
              <a:defRPr sz="1400">
                <a:solidFill>
                  <a:schemeClr val="tx1"/>
                </a:solidFill>
                <a:latin typeface="Comic Sans MS" panose="030F0702030302020204" pitchFamily="66" charset="0"/>
              </a:defRPr>
            </a:lvl2pPr>
            <a:lvl3pPr marL="1143000" indent="-228600">
              <a:defRPr sz="1400">
                <a:solidFill>
                  <a:schemeClr val="tx1"/>
                </a:solidFill>
                <a:latin typeface="Comic Sans MS" panose="030F0702030302020204" pitchFamily="66" charset="0"/>
              </a:defRPr>
            </a:lvl3pPr>
            <a:lvl4pPr marL="1600200" indent="-228600">
              <a:defRPr sz="1400">
                <a:solidFill>
                  <a:schemeClr val="tx1"/>
                </a:solidFill>
                <a:latin typeface="Comic Sans MS" panose="030F0702030302020204" pitchFamily="66" charset="0"/>
              </a:defRPr>
            </a:lvl4pPr>
            <a:lvl5pPr marL="2057400" indent="-228600">
              <a:defRPr sz="1400">
                <a:solidFill>
                  <a:schemeClr val="tx1"/>
                </a:solidFill>
                <a:latin typeface="Comic Sans MS" panose="030F0702030302020204" pitchFamily="66" charset="0"/>
              </a:defRPr>
            </a:lvl5pPr>
            <a:lvl6pPr marL="2514600" indent="-228600" eaLnBrk="0" fontAlgn="base" hangingPunct="0">
              <a:spcBef>
                <a:spcPct val="0"/>
              </a:spcBef>
              <a:spcAft>
                <a:spcPct val="0"/>
              </a:spcAft>
              <a:defRPr sz="1400">
                <a:solidFill>
                  <a:schemeClr val="tx1"/>
                </a:solidFill>
                <a:latin typeface="Comic Sans MS" panose="030F0702030302020204" pitchFamily="66" charset="0"/>
              </a:defRPr>
            </a:lvl6pPr>
            <a:lvl7pPr marL="2971800" indent="-228600" eaLnBrk="0" fontAlgn="base" hangingPunct="0">
              <a:spcBef>
                <a:spcPct val="0"/>
              </a:spcBef>
              <a:spcAft>
                <a:spcPct val="0"/>
              </a:spcAft>
              <a:defRPr sz="1400">
                <a:solidFill>
                  <a:schemeClr val="tx1"/>
                </a:solidFill>
                <a:latin typeface="Comic Sans MS" panose="030F0702030302020204" pitchFamily="66" charset="0"/>
              </a:defRPr>
            </a:lvl7pPr>
            <a:lvl8pPr marL="3429000" indent="-228600" eaLnBrk="0" fontAlgn="base" hangingPunct="0">
              <a:spcBef>
                <a:spcPct val="0"/>
              </a:spcBef>
              <a:spcAft>
                <a:spcPct val="0"/>
              </a:spcAft>
              <a:defRPr sz="1400">
                <a:solidFill>
                  <a:schemeClr val="tx1"/>
                </a:solidFill>
                <a:latin typeface="Comic Sans MS" panose="030F0702030302020204" pitchFamily="66" charset="0"/>
              </a:defRPr>
            </a:lvl8pPr>
            <a:lvl9pPr marL="3886200" indent="-228600" eaLnBrk="0" fontAlgn="base" hangingPunct="0">
              <a:spcBef>
                <a:spcPct val="0"/>
              </a:spcBef>
              <a:spcAft>
                <a:spcPct val="0"/>
              </a:spcAft>
              <a:defRPr sz="1400">
                <a:solidFill>
                  <a:schemeClr val="tx1"/>
                </a:solidFill>
                <a:latin typeface="Comic Sans MS" panose="030F0702030302020204" pitchFamily="66" charset="0"/>
              </a:defRPr>
            </a:lvl9pPr>
          </a:lstStyle>
          <a:p>
            <a:endParaRPr lang="fr-FR" altLang="fr-FR">
              <a:solidFill>
                <a:schemeClr val="bg1"/>
              </a:solidFill>
            </a:endParaRPr>
          </a:p>
        </p:txBody>
      </p:sp>
      <p:sp>
        <p:nvSpPr>
          <p:cNvPr id="99332" name="AutoShape 9" descr="Fig. 2">
            <a:extLst>
              <a:ext uri="{FF2B5EF4-FFF2-40B4-BE49-F238E27FC236}">
                <a16:creationId xmlns:a16="http://schemas.microsoft.com/office/drawing/2014/main" id="{89AE8724-492A-4454-A858-FE7AB26A306F}"/>
              </a:ext>
            </a:extLst>
          </p:cNvPr>
          <p:cNvSpPr>
            <a:spLocks noChangeAspect="1" noChangeArrowheads="1"/>
          </p:cNvSpPr>
          <p:nvPr/>
        </p:nvSpPr>
        <p:spPr bwMode="auto">
          <a:xfrm>
            <a:off x="296863"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omic Sans MS" panose="030F0702030302020204" pitchFamily="66" charset="0"/>
              </a:defRPr>
            </a:lvl1pPr>
            <a:lvl2pPr marL="742950" indent="-285750">
              <a:defRPr sz="1400">
                <a:solidFill>
                  <a:schemeClr val="tx1"/>
                </a:solidFill>
                <a:latin typeface="Comic Sans MS" panose="030F0702030302020204" pitchFamily="66" charset="0"/>
              </a:defRPr>
            </a:lvl2pPr>
            <a:lvl3pPr marL="1143000" indent="-228600">
              <a:defRPr sz="1400">
                <a:solidFill>
                  <a:schemeClr val="tx1"/>
                </a:solidFill>
                <a:latin typeface="Comic Sans MS" panose="030F0702030302020204" pitchFamily="66" charset="0"/>
              </a:defRPr>
            </a:lvl3pPr>
            <a:lvl4pPr marL="1600200" indent="-228600">
              <a:defRPr sz="1400">
                <a:solidFill>
                  <a:schemeClr val="tx1"/>
                </a:solidFill>
                <a:latin typeface="Comic Sans MS" panose="030F0702030302020204" pitchFamily="66" charset="0"/>
              </a:defRPr>
            </a:lvl4pPr>
            <a:lvl5pPr marL="2057400" indent="-228600">
              <a:defRPr sz="1400">
                <a:solidFill>
                  <a:schemeClr val="tx1"/>
                </a:solidFill>
                <a:latin typeface="Comic Sans MS" panose="030F0702030302020204" pitchFamily="66" charset="0"/>
              </a:defRPr>
            </a:lvl5pPr>
            <a:lvl6pPr marL="2514600" indent="-228600" eaLnBrk="0" fontAlgn="base" hangingPunct="0">
              <a:spcBef>
                <a:spcPct val="0"/>
              </a:spcBef>
              <a:spcAft>
                <a:spcPct val="0"/>
              </a:spcAft>
              <a:defRPr sz="1400">
                <a:solidFill>
                  <a:schemeClr val="tx1"/>
                </a:solidFill>
                <a:latin typeface="Comic Sans MS" panose="030F0702030302020204" pitchFamily="66" charset="0"/>
              </a:defRPr>
            </a:lvl6pPr>
            <a:lvl7pPr marL="2971800" indent="-228600" eaLnBrk="0" fontAlgn="base" hangingPunct="0">
              <a:spcBef>
                <a:spcPct val="0"/>
              </a:spcBef>
              <a:spcAft>
                <a:spcPct val="0"/>
              </a:spcAft>
              <a:defRPr sz="1400">
                <a:solidFill>
                  <a:schemeClr val="tx1"/>
                </a:solidFill>
                <a:latin typeface="Comic Sans MS" panose="030F0702030302020204" pitchFamily="66" charset="0"/>
              </a:defRPr>
            </a:lvl7pPr>
            <a:lvl8pPr marL="3429000" indent="-228600" eaLnBrk="0" fontAlgn="base" hangingPunct="0">
              <a:spcBef>
                <a:spcPct val="0"/>
              </a:spcBef>
              <a:spcAft>
                <a:spcPct val="0"/>
              </a:spcAft>
              <a:defRPr sz="1400">
                <a:solidFill>
                  <a:schemeClr val="tx1"/>
                </a:solidFill>
                <a:latin typeface="Comic Sans MS" panose="030F0702030302020204" pitchFamily="66" charset="0"/>
              </a:defRPr>
            </a:lvl8pPr>
            <a:lvl9pPr marL="3886200" indent="-228600" eaLnBrk="0" fontAlgn="base" hangingPunct="0">
              <a:spcBef>
                <a:spcPct val="0"/>
              </a:spcBef>
              <a:spcAft>
                <a:spcPct val="0"/>
              </a:spcAft>
              <a:defRPr sz="1400">
                <a:solidFill>
                  <a:schemeClr val="tx1"/>
                </a:solidFill>
                <a:latin typeface="Comic Sans MS" panose="030F0702030302020204" pitchFamily="66" charset="0"/>
              </a:defRPr>
            </a:lvl9pPr>
          </a:lstStyle>
          <a:p>
            <a:endParaRPr lang="fr-FR" altLang="fr-FR">
              <a:solidFill>
                <a:schemeClr val="bg1"/>
              </a:solidFill>
            </a:endParaRPr>
          </a:p>
        </p:txBody>
      </p:sp>
      <p:sp>
        <p:nvSpPr>
          <p:cNvPr id="99333" name="ZoneTexte 5">
            <a:extLst>
              <a:ext uri="{FF2B5EF4-FFF2-40B4-BE49-F238E27FC236}">
                <a16:creationId xmlns:a16="http://schemas.microsoft.com/office/drawing/2014/main" id="{6D9E87BA-C27E-4E9F-A15E-5B2BDD308509}"/>
              </a:ext>
            </a:extLst>
          </p:cNvPr>
          <p:cNvSpPr txBox="1">
            <a:spLocks noChangeArrowheads="1"/>
          </p:cNvSpPr>
          <p:nvPr/>
        </p:nvSpPr>
        <p:spPr bwMode="auto">
          <a:xfrm>
            <a:off x="2012950" y="274637"/>
            <a:ext cx="5299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Comic Sans MS" panose="030F0702030302020204" pitchFamily="66" charset="0"/>
              </a:defRPr>
            </a:lvl1pPr>
            <a:lvl2pPr marL="742950" indent="-285750">
              <a:defRPr sz="1400">
                <a:solidFill>
                  <a:schemeClr val="tx1"/>
                </a:solidFill>
                <a:latin typeface="Comic Sans MS" panose="030F0702030302020204" pitchFamily="66" charset="0"/>
              </a:defRPr>
            </a:lvl2pPr>
            <a:lvl3pPr marL="1143000" indent="-228600">
              <a:defRPr sz="1400">
                <a:solidFill>
                  <a:schemeClr val="tx1"/>
                </a:solidFill>
                <a:latin typeface="Comic Sans MS" panose="030F0702030302020204" pitchFamily="66" charset="0"/>
              </a:defRPr>
            </a:lvl3pPr>
            <a:lvl4pPr marL="1600200" indent="-228600">
              <a:defRPr sz="1400">
                <a:solidFill>
                  <a:schemeClr val="tx1"/>
                </a:solidFill>
                <a:latin typeface="Comic Sans MS" panose="030F0702030302020204" pitchFamily="66" charset="0"/>
              </a:defRPr>
            </a:lvl4pPr>
            <a:lvl5pPr marL="2057400" indent="-228600">
              <a:defRPr sz="1400">
                <a:solidFill>
                  <a:schemeClr val="tx1"/>
                </a:solidFill>
                <a:latin typeface="Comic Sans MS" panose="030F0702030302020204" pitchFamily="66" charset="0"/>
              </a:defRPr>
            </a:lvl5pPr>
            <a:lvl6pPr marL="2514600" indent="-228600" eaLnBrk="0" fontAlgn="base" hangingPunct="0">
              <a:spcBef>
                <a:spcPct val="0"/>
              </a:spcBef>
              <a:spcAft>
                <a:spcPct val="0"/>
              </a:spcAft>
              <a:defRPr sz="1400">
                <a:solidFill>
                  <a:schemeClr val="tx1"/>
                </a:solidFill>
                <a:latin typeface="Comic Sans MS" panose="030F0702030302020204" pitchFamily="66" charset="0"/>
              </a:defRPr>
            </a:lvl6pPr>
            <a:lvl7pPr marL="2971800" indent="-228600" eaLnBrk="0" fontAlgn="base" hangingPunct="0">
              <a:spcBef>
                <a:spcPct val="0"/>
              </a:spcBef>
              <a:spcAft>
                <a:spcPct val="0"/>
              </a:spcAft>
              <a:defRPr sz="1400">
                <a:solidFill>
                  <a:schemeClr val="tx1"/>
                </a:solidFill>
                <a:latin typeface="Comic Sans MS" panose="030F0702030302020204" pitchFamily="66" charset="0"/>
              </a:defRPr>
            </a:lvl7pPr>
            <a:lvl8pPr marL="3429000" indent="-228600" eaLnBrk="0" fontAlgn="base" hangingPunct="0">
              <a:spcBef>
                <a:spcPct val="0"/>
              </a:spcBef>
              <a:spcAft>
                <a:spcPct val="0"/>
              </a:spcAft>
              <a:defRPr sz="1400">
                <a:solidFill>
                  <a:schemeClr val="tx1"/>
                </a:solidFill>
                <a:latin typeface="Comic Sans MS" panose="030F0702030302020204" pitchFamily="66" charset="0"/>
              </a:defRPr>
            </a:lvl8pPr>
            <a:lvl9pPr marL="3886200" indent="-228600" eaLnBrk="0" fontAlgn="base" hangingPunct="0">
              <a:spcBef>
                <a:spcPct val="0"/>
              </a:spcBef>
              <a:spcAft>
                <a:spcPct val="0"/>
              </a:spcAft>
              <a:defRPr sz="1400">
                <a:solidFill>
                  <a:schemeClr val="tx1"/>
                </a:solidFill>
                <a:latin typeface="Comic Sans MS" panose="030F0702030302020204" pitchFamily="66" charset="0"/>
              </a:defRPr>
            </a:lvl9pPr>
          </a:lstStyle>
          <a:p>
            <a:r>
              <a:rPr lang="fr-FR" altLang="fr-FR" sz="2400" dirty="0">
                <a:solidFill>
                  <a:schemeClr val="bg1"/>
                </a:solidFill>
              </a:rPr>
              <a:t>Emergence du sida à Kinshasa 1920 </a:t>
            </a:r>
          </a:p>
        </p:txBody>
      </p:sp>
      <p:sp>
        <p:nvSpPr>
          <p:cNvPr id="2" name="Rectangle 1">
            <a:extLst>
              <a:ext uri="{FF2B5EF4-FFF2-40B4-BE49-F238E27FC236}">
                <a16:creationId xmlns:a16="http://schemas.microsoft.com/office/drawing/2014/main" id="{AE485E05-8AF5-46CD-8A71-5A6F5F461277}"/>
              </a:ext>
            </a:extLst>
          </p:cNvPr>
          <p:cNvSpPr/>
          <p:nvPr/>
        </p:nvSpPr>
        <p:spPr>
          <a:xfrm>
            <a:off x="6751362" y="6462712"/>
            <a:ext cx="2648500" cy="246063"/>
          </a:xfrm>
          <a:prstGeom prst="rect">
            <a:avLst/>
          </a:prstGeom>
        </p:spPr>
        <p:txBody>
          <a:bodyPr wrap="square">
            <a:spAutoFit/>
          </a:bodyPr>
          <a:lstStyle/>
          <a:p>
            <a:pPr eaLnBrk="1" fontAlgn="auto" hangingPunct="1">
              <a:spcBef>
                <a:spcPct val="20000"/>
              </a:spcBef>
              <a:spcAft>
                <a:spcPts val="0"/>
              </a:spcAft>
              <a:buSzPct val="60000"/>
              <a:defRPr/>
            </a:pPr>
            <a:r>
              <a:rPr lang="fr-FR" altLang="fr-FR" sz="1000" dirty="0">
                <a:solidFill>
                  <a:schemeClr val="bg1"/>
                </a:solidFill>
                <a:effectLst>
                  <a:outerShdw blurRad="38100" dist="38100" dir="2700000" algn="tl">
                    <a:srgbClr val="000000">
                      <a:alpha val="43137"/>
                    </a:srgbClr>
                  </a:outerShdw>
                </a:effectLst>
              </a:rPr>
              <a:t>Faria NR, et al. (2014). </a:t>
            </a:r>
            <a:r>
              <a:rPr lang="fr-FR" altLang="fr-FR" sz="1000" i="1" dirty="0">
                <a:solidFill>
                  <a:schemeClr val="bg1"/>
                </a:solidFill>
                <a:effectLst>
                  <a:outerShdw blurRad="38100" dist="38100" dir="2700000" algn="tl">
                    <a:srgbClr val="000000">
                      <a:alpha val="43137"/>
                    </a:srgbClr>
                  </a:outerShdw>
                </a:effectLst>
              </a:rPr>
              <a:t>Science</a:t>
            </a:r>
            <a:r>
              <a:rPr lang="fr-FR" altLang="fr-FR" sz="1000" dirty="0">
                <a:solidFill>
                  <a:schemeClr val="bg1"/>
                </a:solidFill>
                <a:effectLst>
                  <a:outerShdw blurRad="38100" dist="38100" dir="2700000" algn="tl">
                    <a:srgbClr val="000000">
                      <a:alpha val="43137"/>
                    </a:srgbClr>
                  </a:outerShdw>
                </a:effectLst>
              </a:rPr>
              <a:t> 346:56-61</a:t>
            </a:r>
          </a:p>
        </p:txBody>
      </p:sp>
      <p:pic>
        <p:nvPicPr>
          <p:cNvPr id="99335" name="Picture 15">
            <a:extLst>
              <a:ext uri="{FF2B5EF4-FFF2-40B4-BE49-F238E27FC236}">
                <a16:creationId xmlns:a16="http://schemas.microsoft.com/office/drawing/2014/main" id="{808F1030-6554-422E-8E8A-2DE79E77A9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5425" y="923031"/>
            <a:ext cx="6534150" cy="5429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9336" name="Rectangle 2">
            <a:extLst>
              <a:ext uri="{FF2B5EF4-FFF2-40B4-BE49-F238E27FC236}">
                <a16:creationId xmlns:a16="http://schemas.microsoft.com/office/drawing/2014/main" id="{F02B8A5C-1C3F-4D4D-B5B9-92D11FD2ED1E}"/>
              </a:ext>
            </a:extLst>
          </p:cNvPr>
          <p:cNvSpPr>
            <a:spLocks noChangeArrowheads="1"/>
          </p:cNvSpPr>
          <p:nvPr/>
        </p:nvSpPr>
        <p:spPr bwMode="auto">
          <a:xfrm>
            <a:off x="3286125" y="1841500"/>
            <a:ext cx="54768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Comic Sans MS" panose="030F0702030302020204" pitchFamily="66" charset="0"/>
              </a:defRPr>
            </a:lvl1pPr>
            <a:lvl2pPr marL="742950" indent="-285750">
              <a:defRPr sz="1400">
                <a:solidFill>
                  <a:schemeClr val="tx1"/>
                </a:solidFill>
                <a:latin typeface="Comic Sans MS" panose="030F0702030302020204" pitchFamily="66" charset="0"/>
              </a:defRPr>
            </a:lvl2pPr>
            <a:lvl3pPr marL="1143000" indent="-228600">
              <a:defRPr sz="1400">
                <a:solidFill>
                  <a:schemeClr val="tx1"/>
                </a:solidFill>
                <a:latin typeface="Comic Sans MS" panose="030F0702030302020204" pitchFamily="66" charset="0"/>
              </a:defRPr>
            </a:lvl3pPr>
            <a:lvl4pPr marL="1600200" indent="-228600">
              <a:defRPr sz="1400">
                <a:solidFill>
                  <a:schemeClr val="tx1"/>
                </a:solidFill>
                <a:latin typeface="Comic Sans MS" panose="030F0702030302020204" pitchFamily="66" charset="0"/>
              </a:defRPr>
            </a:lvl4pPr>
            <a:lvl5pPr marL="2057400" indent="-228600">
              <a:defRPr sz="1400">
                <a:solidFill>
                  <a:schemeClr val="tx1"/>
                </a:solidFill>
                <a:latin typeface="Comic Sans MS" panose="030F0702030302020204" pitchFamily="66" charset="0"/>
              </a:defRPr>
            </a:lvl5pPr>
            <a:lvl6pPr marL="2514600" indent="-228600" eaLnBrk="0" fontAlgn="base" hangingPunct="0">
              <a:spcBef>
                <a:spcPct val="0"/>
              </a:spcBef>
              <a:spcAft>
                <a:spcPct val="0"/>
              </a:spcAft>
              <a:defRPr sz="1400">
                <a:solidFill>
                  <a:schemeClr val="tx1"/>
                </a:solidFill>
                <a:latin typeface="Comic Sans MS" panose="030F0702030302020204" pitchFamily="66" charset="0"/>
              </a:defRPr>
            </a:lvl6pPr>
            <a:lvl7pPr marL="2971800" indent="-228600" eaLnBrk="0" fontAlgn="base" hangingPunct="0">
              <a:spcBef>
                <a:spcPct val="0"/>
              </a:spcBef>
              <a:spcAft>
                <a:spcPct val="0"/>
              </a:spcAft>
              <a:defRPr sz="1400">
                <a:solidFill>
                  <a:schemeClr val="tx1"/>
                </a:solidFill>
                <a:latin typeface="Comic Sans MS" panose="030F0702030302020204" pitchFamily="66" charset="0"/>
              </a:defRPr>
            </a:lvl7pPr>
            <a:lvl8pPr marL="3429000" indent="-228600" eaLnBrk="0" fontAlgn="base" hangingPunct="0">
              <a:spcBef>
                <a:spcPct val="0"/>
              </a:spcBef>
              <a:spcAft>
                <a:spcPct val="0"/>
              </a:spcAft>
              <a:defRPr sz="1400">
                <a:solidFill>
                  <a:schemeClr val="tx1"/>
                </a:solidFill>
                <a:latin typeface="Comic Sans MS" panose="030F0702030302020204" pitchFamily="66" charset="0"/>
              </a:defRPr>
            </a:lvl8pPr>
            <a:lvl9pPr marL="3886200" indent="-228600" eaLnBrk="0" fontAlgn="base" hangingPunct="0">
              <a:spcBef>
                <a:spcPct val="0"/>
              </a:spcBef>
              <a:spcAft>
                <a:spcPct val="0"/>
              </a:spcAft>
              <a:defRPr sz="1400">
                <a:solidFill>
                  <a:schemeClr val="tx1"/>
                </a:solidFill>
                <a:latin typeface="Comic Sans MS" panose="030F0702030302020204" pitchFamily="66" charset="0"/>
              </a:defRPr>
            </a:lvl9pPr>
          </a:lstStyle>
          <a:p>
            <a:pPr algn="ctr" eaLnBrk="1" hangingPunct="1"/>
            <a:r>
              <a:rPr lang="fr-FR" altLang="fr-FR" sz="800">
                <a:solidFill>
                  <a:schemeClr val="bg1"/>
                </a:solidFill>
              </a:rPr>
              <a:t>Rivière </a:t>
            </a:r>
          </a:p>
          <a:p>
            <a:pPr algn="ctr" eaLnBrk="1" hangingPunct="1"/>
            <a:r>
              <a:rPr lang="fr-FR" altLang="fr-FR" sz="800">
                <a:solidFill>
                  <a:schemeClr val="bg1"/>
                </a:solidFill>
              </a:rPr>
              <a:t>Ngoko</a:t>
            </a:r>
          </a:p>
        </p:txBody>
      </p:sp>
      <p:sp>
        <p:nvSpPr>
          <p:cNvPr id="3" name="Ellipse 2">
            <a:extLst>
              <a:ext uri="{FF2B5EF4-FFF2-40B4-BE49-F238E27FC236}">
                <a16:creationId xmlns:a16="http://schemas.microsoft.com/office/drawing/2014/main" id="{B4B5283D-AB43-FF0C-4F68-19B48F2465DA}"/>
              </a:ext>
            </a:extLst>
          </p:cNvPr>
          <p:cNvSpPr/>
          <p:nvPr/>
        </p:nvSpPr>
        <p:spPr>
          <a:xfrm>
            <a:off x="3016069" y="1389063"/>
            <a:ext cx="443995" cy="339725"/>
          </a:xfrm>
          <a:prstGeom prst="ellipse">
            <a:avLst/>
          </a:prstGeom>
          <a:gradFill flip="none" rotWithShape="1">
            <a:gsLst>
              <a:gs pos="0">
                <a:srgbClr val="FFCC99">
                  <a:shade val="30000"/>
                  <a:satMod val="115000"/>
                </a:srgbClr>
              </a:gs>
              <a:gs pos="50000">
                <a:srgbClr val="FFCC99">
                  <a:shade val="67500"/>
                  <a:satMod val="115000"/>
                </a:srgbClr>
              </a:gs>
              <a:gs pos="100000">
                <a:srgbClr val="FFCC99">
                  <a:shade val="100000"/>
                  <a:satMod val="115000"/>
                </a:srgbClr>
              </a:gs>
            </a:gsLst>
            <a:lin ang="10800000" scaled="1"/>
            <a:tileRect/>
          </a:gra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llipse 3">
            <a:extLst>
              <a:ext uri="{FF2B5EF4-FFF2-40B4-BE49-F238E27FC236}">
                <a16:creationId xmlns:a16="http://schemas.microsoft.com/office/drawing/2014/main" id="{FB51ABF9-B5DE-BC4F-BC17-4BC1CCDCEA95}"/>
              </a:ext>
            </a:extLst>
          </p:cNvPr>
          <p:cNvSpPr/>
          <p:nvPr/>
        </p:nvSpPr>
        <p:spPr>
          <a:xfrm>
            <a:off x="3190009" y="1496291"/>
            <a:ext cx="96116" cy="8009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Forme libre : forme 4">
            <a:extLst>
              <a:ext uri="{FF2B5EF4-FFF2-40B4-BE49-F238E27FC236}">
                <a16:creationId xmlns:a16="http://schemas.microsoft.com/office/drawing/2014/main" id="{E166B567-D386-D923-F4F7-718558C5D34C}"/>
              </a:ext>
            </a:extLst>
          </p:cNvPr>
          <p:cNvSpPr/>
          <p:nvPr/>
        </p:nvSpPr>
        <p:spPr>
          <a:xfrm>
            <a:off x="3514725" y="1581150"/>
            <a:ext cx="468160" cy="1261633"/>
          </a:xfrm>
          <a:custGeom>
            <a:avLst/>
            <a:gdLst>
              <a:gd name="connsiteX0" fmla="*/ 0 w 468160"/>
              <a:gd name="connsiteY0" fmla="*/ 0 h 1261633"/>
              <a:gd name="connsiteX1" fmla="*/ 47625 w 468160"/>
              <a:gd name="connsiteY1" fmla="*/ 9525 h 1261633"/>
              <a:gd name="connsiteX2" fmla="*/ 114300 w 468160"/>
              <a:gd name="connsiteY2" fmla="*/ 66675 h 1261633"/>
              <a:gd name="connsiteX3" fmla="*/ 123825 w 468160"/>
              <a:gd name="connsiteY3" fmla="*/ 95250 h 1261633"/>
              <a:gd name="connsiteX4" fmla="*/ 152400 w 468160"/>
              <a:gd name="connsiteY4" fmla="*/ 152400 h 1261633"/>
              <a:gd name="connsiteX5" fmla="*/ 161925 w 468160"/>
              <a:gd name="connsiteY5" fmla="*/ 190500 h 1261633"/>
              <a:gd name="connsiteX6" fmla="*/ 161925 w 468160"/>
              <a:gd name="connsiteY6" fmla="*/ 457200 h 1261633"/>
              <a:gd name="connsiteX7" fmla="*/ 209550 w 468160"/>
              <a:gd name="connsiteY7" fmla="*/ 514350 h 1261633"/>
              <a:gd name="connsiteX8" fmla="*/ 266700 w 468160"/>
              <a:gd name="connsiteY8" fmla="*/ 590550 h 1261633"/>
              <a:gd name="connsiteX9" fmla="*/ 285750 w 468160"/>
              <a:gd name="connsiteY9" fmla="*/ 657225 h 1261633"/>
              <a:gd name="connsiteX10" fmla="*/ 295275 w 468160"/>
              <a:gd name="connsiteY10" fmla="*/ 695325 h 1261633"/>
              <a:gd name="connsiteX11" fmla="*/ 323850 w 468160"/>
              <a:gd name="connsiteY11" fmla="*/ 733425 h 1261633"/>
              <a:gd name="connsiteX12" fmla="*/ 333375 w 468160"/>
              <a:gd name="connsiteY12" fmla="*/ 762000 h 1261633"/>
              <a:gd name="connsiteX13" fmla="*/ 352425 w 468160"/>
              <a:gd name="connsiteY13" fmla="*/ 790575 h 1261633"/>
              <a:gd name="connsiteX14" fmla="*/ 457200 w 468160"/>
              <a:gd name="connsiteY14" fmla="*/ 885825 h 1261633"/>
              <a:gd name="connsiteX15" fmla="*/ 438150 w 468160"/>
              <a:gd name="connsiteY15" fmla="*/ 981075 h 1261633"/>
              <a:gd name="connsiteX16" fmla="*/ 419100 w 468160"/>
              <a:gd name="connsiteY16" fmla="*/ 1028700 h 1261633"/>
              <a:gd name="connsiteX17" fmla="*/ 428625 w 468160"/>
              <a:gd name="connsiteY17" fmla="*/ 1057275 h 1261633"/>
              <a:gd name="connsiteX18" fmla="*/ 457200 w 468160"/>
              <a:gd name="connsiteY18" fmla="*/ 1104900 h 1261633"/>
              <a:gd name="connsiteX19" fmla="*/ 447675 w 468160"/>
              <a:gd name="connsiteY19" fmla="*/ 1152525 h 1261633"/>
              <a:gd name="connsiteX20" fmla="*/ 466725 w 468160"/>
              <a:gd name="connsiteY20" fmla="*/ 1257300 h 1261633"/>
              <a:gd name="connsiteX21" fmla="*/ 457200 w 468160"/>
              <a:gd name="connsiteY21" fmla="*/ 1190625 h 1261633"/>
              <a:gd name="connsiteX22" fmla="*/ 447675 w 468160"/>
              <a:gd name="connsiteY22" fmla="*/ 1133475 h 1261633"/>
              <a:gd name="connsiteX23" fmla="*/ 457200 w 468160"/>
              <a:gd name="connsiteY23" fmla="*/ 1104900 h 126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68160" h="1261633">
                <a:moveTo>
                  <a:pt x="0" y="0"/>
                </a:moveTo>
                <a:cubicBezTo>
                  <a:pt x="15875" y="3175"/>
                  <a:pt x="32466" y="3841"/>
                  <a:pt x="47625" y="9525"/>
                </a:cubicBezTo>
                <a:cubicBezTo>
                  <a:pt x="70835" y="18229"/>
                  <a:pt x="99969" y="52344"/>
                  <a:pt x="114300" y="66675"/>
                </a:cubicBezTo>
                <a:cubicBezTo>
                  <a:pt x="117475" y="76200"/>
                  <a:pt x="119747" y="86075"/>
                  <a:pt x="123825" y="95250"/>
                </a:cubicBezTo>
                <a:cubicBezTo>
                  <a:pt x="132475" y="114713"/>
                  <a:pt x="144490" y="132625"/>
                  <a:pt x="152400" y="152400"/>
                </a:cubicBezTo>
                <a:cubicBezTo>
                  <a:pt x="157262" y="164555"/>
                  <a:pt x="158750" y="177800"/>
                  <a:pt x="161925" y="190500"/>
                </a:cubicBezTo>
                <a:cubicBezTo>
                  <a:pt x="152890" y="298920"/>
                  <a:pt x="143735" y="341999"/>
                  <a:pt x="161925" y="457200"/>
                </a:cubicBezTo>
                <a:cubicBezTo>
                  <a:pt x="164721" y="474910"/>
                  <a:pt x="200798" y="503653"/>
                  <a:pt x="209550" y="514350"/>
                </a:cubicBezTo>
                <a:cubicBezTo>
                  <a:pt x="229655" y="538923"/>
                  <a:pt x="266700" y="590550"/>
                  <a:pt x="266700" y="590550"/>
                </a:cubicBezTo>
                <a:cubicBezTo>
                  <a:pt x="296477" y="709657"/>
                  <a:pt x="258421" y="561572"/>
                  <a:pt x="285750" y="657225"/>
                </a:cubicBezTo>
                <a:cubicBezTo>
                  <a:pt x="289346" y="669812"/>
                  <a:pt x="289421" y="683616"/>
                  <a:pt x="295275" y="695325"/>
                </a:cubicBezTo>
                <a:cubicBezTo>
                  <a:pt x="302375" y="709524"/>
                  <a:pt x="314325" y="720725"/>
                  <a:pt x="323850" y="733425"/>
                </a:cubicBezTo>
                <a:cubicBezTo>
                  <a:pt x="327025" y="742950"/>
                  <a:pt x="328885" y="753020"/>
                  <a:pt x="333375" y="762000"/>
                </a:cubicBezTo>
                <a:cubicBezTo>
                  <a:pt x="338495" y="772239"/>
                  <a:pt x="344724" y="782104"/>
                  <a:pt x="352425" y="790575"/>
                </a:cubicBezTo>
                <a:cubicBezTo>
                  <a:pt x="417267" y="861901"/>
                  <a:pt x="404936" y="850982"/>
                  <a:pt x="457200" y="885825"/>
                </a:cubicBezTo>
                <a:cubicBezTo>
                  <a:pt x="452510" y="913963"/>
                  <a:pt x="447623" y="952657"/>
                  <a:pt x="438150" y="981075"/>
                </a:cubicBezTo>
                <a:cubicBezTo>
                  <a:pt x="432743" y="997295"/>
                  <a:pt x="425450" y="1012825"/>
                  <a:pt x="419100" y="1028700"/>
                </a:cubicBezTo>
                <a:cubicBezTo>
                  <a:pt x="422275" y="1038225"/>
                  <a:pt x="424135" y="1048295"/>
                  <a:pt x="428625" y="1057275"/>
                </a:cubicBezTo>
                <a:cubicBezTo>
                  <a:pt x="436904" y="1073834"/>
                  <a:pt x="453569" y="1086746"/>
                  <a:pt x="457200" y="1104900"/>
                </a:cubicBezTo>
                <a:lnTo>
                  <a:pt x="447675" y="1152525"/>
                </a:lnTo>
                <a:cubicBezTo>
                  <a:pt x="454025" y="1187450"/>
                  <a:pt x="458116" y="1222862"/>
                  <a:pt x="466725" y="1257300"/>
                </a:cubicBezTo>
                <a:cubicBezTo>
                  <a:pt x="472170" y="1279080"/>
                  <a:pt x="460614" y="1212815"/>
                  <a:pt x="457200" y="1190625"/>
                </a:cubicBezTo>
                <a:cubicBezTo>
                  <a:pt x="454263" y="1171537"/>
                  <a:pt x="450850" y="1152525"/>
                  <a:pt x="447675" y="1133475"/>
                </a:cubicBezTo>
                <a:lnTo>
                  <a:pt x="457200" y="1104900"/>
                </a:lnTo>
              </a:path>
            </a:pathLst>
          </a:cu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Tree>
    <p:extLst>
      <p:ext uri="{BB962C8B-B14F-4D97-AF65-F5344CB8AC3E}">
        <p14:creationId xmlns:p14="http://schemas.microsoft.com/office/powerpoint/2010/main" val="34395331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t 1">
            <a:extLst>
              <a:ext uri="{FF2B5EF4-FFF2-40B4-BE49-F238E27FC236}">
                <a16:creationId xmlns:a16="http://schemas.microsoft.com/office/drawing/2014/main" id="{77600D13-09CC-4C5D-B902-DCFE0854A7AE}"/>
              </a:ext>
            </a:extLst>
          </p:cNvPr>
          <p:cNvGraphicFramePr>
            <a:graphicFrameLocks noChangeAspect="1"/>
          </p:cNvGraphicFramePr>
          <p:nvPr/>
        </p:nvGraphicFramePr>
        <p:xfrm>
          <a:off x="962871" y="1317852"/>
          <a:ext cx="7068968" cy="4753838"/>
        </p:xfrm>
        <a:graphic>
          <a:graphicData uri="http://schemas.openxmlformats.org/presentationml/2006/ole">
            <mc:AlternateContent xmlns:mc="http://schemas.openxmlformats.org/markup-compatibility/2006">
              <mc:Choice xmlns:v="urn:schemas-microsoft-com:vml" Requires="v">
                <p:oleObj name="Image" r:id="rId3" imgW="7174440" imgH="4825080" progId="Photoshop.Image.17">
                  <p:embed/>
                </p:oleObj>
              </mc:Choice>
              <mc:Fallback>
                <p:oleObj name="Image" r:id="rId3" imgW="7174440" imgH="4825080" progId="Photoshop.Image.17">
                  <p:embed/>
                  <p:pic>
                    <p:nvPicPr>
                      <p:cNvPr id="2" name="Objet 1">
                        <a:extLst>
                          <a:ext uri="{FF2B5EF4-FFF2-40B4-BE49-F238E27FC236}">
                            <a16:creationId xmlns:a16="http://schemas.microsoft.com/office/drawing/2014/main" id="{77600D13-09CC-4C5D-B902-DCFE0854A7AE}"/>
                          </a:ext>
                        </a:extLst>
                      </p:cNvPr>
                      <p:cNvPicPr/>
                      <p:nvPr/>
                    </p:nvPicPr>
                    <p:blipFill>
                      <a:blip r:embed="rId4"/>
                      <a:stretch>
                        <a:fillRect/>
                      </a:stretch>
                    </p:blipFill>
                    <p:spPr>
                      <a:xfrm>
                        <a:off x="962871" y="1317852"/>
                        <a:ext cx="7068968" cy="4753838"/>
                      </a:xfrm>
                      <a:prstGeom prst="rect">
                        <a:avLst/>
                      </a:prstGeom>
                      <a:solidFill>
                        <a:schemeClr val="tx1"/>
                      </a:solidFill>
                      <a:ln w="76200">
                        <a:solidFill>
                          <a:schemeClr val="tx1"/>
                        </a:solidFill>
                      </a:ln>
                    </p:spPr>
                  </p:pic>
                </p:oleObj>
              </mc:Fallback>
            </mc:AlternateContent>
          </a:graphicData>
        </a:graphic>
      </p:graphicFrame>
      <p:sp>
        <p:nvSpPr>
          <p:cNvPr id="3" name="ZoneTexte 2">
            <a:extLst>
              <a:ext uri="{FF2B5EF4-FFF2-40B4-BE49-F238E27FC236}">
                <a16:creationId xmlns:a16="http://schemas.microsoft.com/office/drawing/2014/main" id="{DC12B6AE-BE1E-425F-A72C-D77F0BB01B19}"/>
              </a:ext>
            </a:extLst>
          </p:cNvPr>
          <p:cNvSpPr txBox="1"/>
          <p:nvPr/>
        </p:nvSpPr>
        <p:spPr>
          <a:xfrm>
            <a:off x="2718413" y="330635"/>
            <a:ext cx="3937296" cy="461665"/>
          </a:xfrm>
          <a:prstGeom prst="rect">
            <a:avLst/>
          </a:prstGeom>
          <a:noFill/>
        </p:spPr>
        <p:txBody>
          <a:bodyPr wrap="none" rtlCol="0">
            <a:spAutoFit/>
          </a:bodyPr>
          <a:lstStyle/>
          <a:p>
            <a:r>
              <a:rPr lang="fr-FR" sz="2400" dirty="0">
                <a:solidFill>
                  <a:schemeClr val="bg1"/>
                </a:solidFill>
                <a:latin typeface="Comic Sans MS" panose="030F0702030302020204" pitchFamily="66" charset="0"/>
              </a:rPr>
              <a:t>Virus B et C des hépatites</a:t>
            </a:r>
          </a:p>
        </p:txBody>
      </p:sp>
      <p:sp>
        <p:nvSpPr>
          <p:cNvPr id="6" name="Flèche : droite 5">
            <a:extLst>
              <a:ext uri="{FF2B5EF4-FFF2-40B4-BE49-F238E27FC236}">
                <a16:creationId xmlns:a16="http://schemas.microsoft.com/office/drawing/2014/main" id="{BEF24F44-257E-422A-A461-DD4936B2D0EC}"/>
              </a:ext>
            </a:extLst>
          </p:cNvPr>
          <p:cNvSpPr/>
          <p:nvPr/>
        </p:nvSpPr>
        <p:spPr>
          <a:xfrm>
            <a:off x="1724447" y="5974068"/>
            <a:ext cx="6710636" cy="62601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279AC9E7-C13D-4530-9572-4317836A5B6F}"/>
              </a:ext>
            </a:extLst>
          </p:cNvPr>
          <p:cNvSpPr txBox="1"/>
          <p:nvPr/>
        </p:nvSpPr>
        <p:spPr>
          <a:xfrm>
            <a:off x="3791637" y="6102409"/>
            <a:ext cx="3627916" cy="369332"/>
          </a:xfrm>
          <a:prstGeom prst="rect">
            <a:avLst/>
          </a:prstGeom>
          <a:noFill/>
        </p:spPr>
        <p:txBody>
          <a:bodyPr wrap="none" rtlCol="0">
            <a:spAutoFit/>
          </a:bodyPr>
          <a:lstStyle/>
          <a:p>
            <a:r>
              <a:rPr lang="fr-FR" dirty="0">
                <a:solidFill>
                  <a:schemeClr val="bg1"/>
                </a:solidFill>
                <a:latin typeface="Comic Sans MS" panose="030F0702030302020204" pitchFamily="66" charset="0"/>
              </a:rPr>
              <a:t>Passage fréquent à la chronicité</a:t>
            </a:r>
          </a:p>
        </p:txBody>
      </p:sp>
      <p:pic>
        <p:nvPicPr>
          <p:cNvPr id="4" name="Picture 2" descr="More than third of world's population has been infected with hepatitis B  virus | The BMJ">
            <a:extLst>
              <a:ext uri="{FF2B5EF4-FFF2-40B4-BE49-F238E27FC236}">
                <a16:creationId xmlns:a16="http://schemas.microsoft.com/office/drawing/2014/main" id="{C153AE76-A7F7-1877-E13A-764FF9ECB5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110" y="1145586"/>
            <a:ext cx="1891517" cy="17911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résentation générale des hépatites et hépatites virales à VHC -  Généralités sur le Virus de l'hépatite C">
            <a:extLst>
              <a:ext uri="{FF2B5EF4-FFF2-40B4-BE49-F238E27FC236}">
                <a16:creationId xmlns:a16="http://schemas.microsoft.com/office/drawing/2014/main" id="{30ECB9DC-9098-CA79-2019-2BE1020BC4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47227" y="1133240"/>
            <a:ext cx="1711589" cy="1813657"/>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8FCDB282-B70A-3ADC-5BDD-05D6E37698F0}"/>
              </a:ext>
            </a:extLst>
          </p:cNvPr>
          <p:cNvSpPr txBox="1"/>
          <p:nvPr/>
        </p:nvSpPr>
        <p:spPr>
          <a:xfrm>
            <a:off x="227110" y="1133240"/>
            <a:ext cx="838691" cy="307777"/>
          </a:xfrm>
          <a:prstGeom prst="rect">
            <a:avLst/>
          </a:prstGeom>
          <a:noFill/>
        </p:spPr>
        <p:txBody>
          <a:bodyPr wrap="none" rtlCol="0">
            <a:spAutoFit/>
          </a:bodyPr>
          <a:lstStyle/>
          <a:p>
            <a:r>
              <a:rPr lang="fr-FR" sz="1400" dirty="0">
                <a:solidFill>
                  <a:schemeClr val="bg1"/>
                </a:solidFill>
                <a:latin typeface="Comic Sans MS" panose="030F0702030302020204" pitchFamily="66" charset="0"/>
              </a:rPr>
              <a:t>Virus B </a:t>
            </a:r>
          </a:p>
        </p:txBody>
      </p:sp>
      <p:sp>
        <p:nvSpPr>
          <p:cNvPr id="8" name="ZoneTexte 7">
            <a:extLst>
              <a:ext uri="{FF2B5EF4-FFF2-40B4-BE49-F238E27FC236}">
                <a16:creationId xmlns:a16="http://schemas.microsoft.com/office/drawing/2014/main" id="{0BD48712-3B30-FBE2-2DAA-ACBF25DFF1D1}"/>
              </a:ext>
            </a:extLst>
          </p:cNvPr>
          <p:cNvSpPr txBox="1"/>
          <p:nvPr/>
        </p:nvSpPr>
        <p:spPr>
          <a:xfrm>
            <a:off x="2439044" y="1189704"/>
            <a:ext cx="792075" cy="307777"/>
          </a:xfrm>
          <a:prstGeom prst="rect">
            <a:avLst/>
          </a:prstGeom>
          <a:noFill/>
        </p:spPr>
        <p:txBody>
          <a:bodyPr wrap="square" rtlCol="0">
            <a:spAutoFit/>
          </a:bodyPr>
          <a:lstStyle/>
          <a:p>
            <a:r>
              <a:rPr lang="fr-FR" sz="1400" dirty="0">
                <a:solidFill>
                  <a:schemeClr val="bg1"/>
                </a:solidFill>
                <a:latin typeface="Comic Sans MS" panose="030F0702030302020204" pitchFamily="66" charset="0"/>
              </a:rPr>
              <a:t>Virus C  </a:t>
            </a:r>
          </a:p>
        </p:txBody>
      </p:sp>
      <p:sp>
        <p:nvSpPr>
          <p:cNvPr id="9" name="ZoneTexte 8">
            <a:extLst>
              <a:ext uri="{FF2B5EF4-FFF2-40B4-BE49-F238E27FC236}">
                <a16:creationId xmlns:a16="http://schemas.microsoft.com/office/drawing/2014/main" id="{0A186FAC-B334-26C8-E85A-81B19634AE27}"/>
              </a:ext>
            </a:extLst>
          </p:cNvPr>
          <p:cNvSpPr txBox="1"/>
          <p:nvPr/>
        </p:nvSpPr>
        <p:spPr>
          <a:xfrm>
            <a:off x="5229606" y="3694771"/>
            <a:ext cx="3537994" cy="2031325"/>
          </a:xfrm>
          <a:prstGeom prst="rect">
            <a:avLst/>
          </a:prstGeom>
          <a:noFill/>
        </p:spPr>
        <p:txBody>
          <a:bodyPr wrap="square" rtlCol="0">
            <a:spAutoFit/>
          </a:bodyPr>
          <a:lstStyle/>
          <a:p>
            <a:r>
              <a:rPr lang="fr-FR" sz="1400" dirty="0">
                <a:solidFill>
                  <a:srgbClr val="FFFF00"/>
                </a:solidFill>
                <a:latin typeface="Comic Sans MS" panose="030F0702030302020204" pitchFamily="66" charset="0"/>
              </a:rPr>
              <a:t>Virus B</a:t>
            </a:r>
          </a:p>
          <a:p>
            <a:r>
              <a:rPr lang="fr-FR" sz="1400" dirty="0">
                <a:solidFill>
                  <a:schemeClr val="bg1"/>
                </a:solidFill>
                <a:latin typeface="Comic Sans MS" panose="030F0702030302020204" pitchFamily="66" charset="0"/>
              </a:rPr>
              <a:t>incubation 2-3 mois</a:t>
            </a:r>
          </a:p>
          <a:p>
            <a:r>
              <a:rPr lang="fr-FR" sz="1400"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transmission sexuelle, transplacentaire, sanguine</a:t>
            </a:r>
            <a:r>
              <a:rPr lang="fr-FR" sz="14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a:t>
            </a:r>
          </a:p>
          <a:p>
            <a:endParaRPr lang="fr-FR" sz="1400" dirty="0">
              <a:solidFill>
                <a:schemeClr val="bg1"/>
              </a:solidFill>
              <a:latin typeface="Comic Sans MS" panose="030F0702030302020204" pitchFamily="66" charset="0"/>
            </a:endParaRPr>
          </a:p>
          <a:p>
            <a:r>
              <a:rPr lang="fr-FR" sz="1400" dirty="0">
                <a:solidFill>
                  <a:srgbClr val="FFFF00"/>
                </a:solidFill>
                <a:latin typeface="Comic Sans MS" panose="030F0702030302020204" pitchFamily="66" charset="0"/>
              </a:rPr>
              <a:t>Virus C </a:t>
            </a:r>
          </a:p>
          <a:p>
            <a:r>
              <a:rPr lang="fr-FR" sz="1400" dirty="0">
                <a:solidFill>
                  <a:schemeClr val="bg1"/>
                </a:solidFill>
                <a:latin typeface="Comic Sans MS" panose="030F0702030302020204" pitchFamily="66" charset="0"/>
              </a:rPr>
              <a:t>incubation 7 semaines </a:t>
            </a:r>
          </a:p>
          <a:p>
            <a:r>
              <a:rPr lang="fr-FR" sz="1400"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t</a:t>
            </a:r>
            <a:r>
              <a:rPr lang="fr-FR" sz="14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ransmission </a:t>
            </a:r>
            <a:r>
              <a:rPr lang="fr-FR" sz="1400"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sanguine (</a:t>
            </a:r>
            <a:r>
              <a:rPr lang="fr-FR" sz="14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transfusés, </a:t>
            </a:r>
            <a:r>
              <a:rPr lang="fr-FR" sz="1400"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dialysés, toxicomanes…).</a:t>
            </a:r>
          </a:p>
        </p:txBody>
      </p:sp>
    </p:spTree>
    <p:extLst>
      <p:ext uri="{BB962C8B-B14F-4D97-AF65-F5344CB8AC3E}">
        <p14:creationId xmlns:p14="http://schemas.microsoft.com/office/powerpoint/2010/main" val="1870500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t 1">
            <a:extLst>
              <a:ext uri="{FF2B5EF4-FFF2-40B4-BE49-F238E27FC236}">
                <a16:creationId xmlns:a16="http://schemas.microsoft.com/office/drawing/2014/main" id="{DD2466D5-3D44-49E2-B327-CFFBCBBF8E57}"/>
              </a:ext>
            </a:extLst>
          </p:cNvPr>
          <p:cNvGraphicFramePr>
            <a:graphicFrameLocks noChangeAspect="1"/>
          </p:cNvGraphicFramePr>
          <p:nvPr/>
        </p:nvGraphicFramePr>
        <p:xfrm>
          <a:off x="4501883" y="2203238"/>
          <a:ext cx="4368800" cy="2584999"/>
        </p:xfrm>
        <a:graphic>
          <a:graphicData uri="http://schemas.openxmlformats.org/presentationml/2006/ole">
            <mc:AlternateContent xmlns:mc="http://schemas.openxmlformats.org/markup-compatibility/2006">
              <mc:Choice xmlns:v="urn:schemas-microsoft-com:vml" Requires="v">
                <p:oleObj name="Image" r:id="rId2" imgW="4787280" imgH="3009240" progId="Photoshop.Image.17">
                  <p:embed/>
                </p:oleObj>
              </mc:Choice>
              <mc:Fallback>
                <p:oleObj name="Image" r:id="rId2" imgW="4787280" imgH="3009240" progId="Photoshop.Image.17">
                  <p:embed/>
                  <p:pic>
                    <p:nvPicPr>
                      <p:cNvPr id="2" name="Objet 1">
                        <a:extLst>
                          <a:ext uri="{FF2B5EF4-FFF2-40B4-BE49-F238E27FC236}">
                            <a16:creationId xmlns:a16="http://schemas.microsoft.com/office/drawing/2014/main" id="{DD2466D5-3D44-49E2-B327-CFFBCBBF8E57}"/>
                          </a:ext>
                        </a:extLst>
                      </p:cNvPr>
                      <p:cNvPicPr/>
                      <p:nvPr/>
                    </p:nvPicPr>
                    <p:blipFill>
                      <a:blip r:embed="rId3"/>
                      <a:stretch>
                        <a:fillRect/>
                      </a:stretch>
                    </p:blipFill>
                    <p:spPr>
                      <a:xfrm>
                        <a:off x="4501883" y="2203238"/>
                        <a:ext cx="4368800" cy="2584999"/>
                      </a:xfrm>
                      <a:prstGeom prst="rect">
                        <a:avLst/>
                      </a:prstGeom>
                    </p:spPr>
                  </p:pic>
                </p:oleObj>
              </mc:Fallback>
            </mc:AlternateContent>
          </a:graphicData>
        </a:graphic>
      </p:graphicFrame>
      <p:sp>
        <p:nvSpPr>
          <p:cNvPr id="4" name="ZoneTexte 3">
            <a:extLst>
              <a:ext uri="{FF2B5EF4-FFF2-40B4-BE49-F238E27FC236}">
                <a16:creationId xmlns:a16="http://schemas.microsoft.com/office/drawing/2014/main" id="{8A4CFE64-DBA5-47DC-8B86-31AF35C75BB8}"/>
              </a:ext>
            </a:extLst>
          </p:cNvPr>
          <p:cNvSpPr txBox="1"/>
          <p:nvPr/>
        </p:nvSpPr>
        <p:spPr>
          <a:xfrm>
            <a:off x="1542472" y="1536863"/>
            <a:ext cx="1354858" cy="369332"/>
          </a:xfrm>
          <a:prstGeom prst="rect">
            <a:avLst/>
          </a:prstGeom>
          <a:noFill/>
        </p:spPr>
        <p:txBody>
          <a:bodyPr wrap="none" rtlCol="0">
            <a:spAutoFit/>
          </a:bodyPr>
          <a:lstStyle/>
          <a:p>
            <a:r>
              <a:rPr lang="fr-FR" dirty="0">
                <a:solidFill>
                  <a:schemeClr val="bg1"/>
                </a:solidFill>
                <a:latin typeface="Comic Sans MS" panose="030F0702030302020204" pitchFamily="66" charset="0"/>
              </a:rPr>
              <a:t>Hépatite B</a:t>
            </a:r>
          </a:p>
        </p:txBody>
      </p:sp>
      <p:sp>
        <p:nvSpPr>
          <p:cNvPr id="6" name="ZoneTexte 5">
            <a:extLst>
              <a:ext uri="{FF2B5EF4-FFF2-40B4-BE49-F238E27FC236}">
                <a16:creationId xmlns:a16="http://schemas.microsoft.com/office/drawing/2014/main" id="{F3C85E40-7B7B-42FE-9A53-85713938D12C}"/>
              </a:ext>
            </a:extLst>
          </p:cNvPr>
          <p:cNvSpPr txBox="1"/>
          <p:nvPr/>
        </p:nvSpPr>
        <p:spPr>
          <a:xfrm>
            <a:off x="5881992" y="1582502"/>
            <a:ext cx="1348446" cy="369332"/>
          </a:xfrm>
          <a:prstGeom prst="rect">
            <a:avLst/>
          </a:prstGeom>
          <a:noFill/>
        </p:spPr>
        <p:txBody>
          <a:bodyPr wrap="none" rtlCol="0">
            <a:spAutoFit/>
          </a:bodyPr>
          <a:lstStyle/>
          <a:p>
            <a:r>
              <a:rPr lang="fr-FR" dirty="0">
                <a:solidFill>
                  <a:schemeClr val="bg1"/>
                </a:solidFill>
                <a:latin typeface="Comic Sans MS" panose="030F0702030302020204" pitchFamily="66" charset="0"/>
              </a:rPr>
              <a:t>Hépatite C</a:t>
            </a:r>
          </a:p>
        </p:txBody>
      </p:sp>
      <p:sp>
        <p:nvSpPr>
          <p:cNvPr id="7" name="ZoneTexte 6">
            <a:extLst>
              <a:ext uri="{FF2B5EF4-FFF2-40B4-BE49-F238E27FC236}">
                <a16:creationId xmlns:a16="http://schemas.microsoft.com/office/drawing/2014/main" id="{3CD468F8-F56F-419A-9202-348C419A212B}"/>
              </a:ext>
            </a:extLst>
          </p:cNvPr>
          <p:cNvSpPr txBox="1"/>
          <p:nvPr/>
        </p:nvSpPr>
        <p:spPr>
          <a:xfrm>
            <a:off x="4572000" y="5024838"/>
            <a:ext cx="4487392" cy="1415772"/>
          </a:xfrm>
          <a:prstGeom prst="rect">
            <a:avLst/>
          </a:prstGeom>
          <a:solidFill>
            <a:schemeClr val="bg1"/>
          </a:solidFill>
        </p:spPr>
        <p:txBody>
          <a:bodyPr wrap="square">
            <a:spAutoFit/>
          </a:bodyPr>
          <a:lstStyle/>
          <a:p>
            <a:r>
              <a:rPr lang="fr-FR" sz="1200" dirty="0">
                <a:effectLst/>
                <a:latin typeface="Comic Sans MS" panose="030F0702030302020204" pitchFamily="66" charset="0"/>
                <a:ea typeface="Calibri" panose="020F0502020204030204" pitchFamily="34" charset="0"/>
                <a:cs typeface="Times New Roman" panose="02020603050405020304" pitchFamily="18" charset="0"/>
              </a:rPr>
              <a:t>Incubation 7 semaines </a:t>
            </a:r>
          </a:p>
          <a:p>
            <a:r>
              <a:rPr lang="fr-FR" sz="1200" dirty="0">
                <a:effectLst/>
                <a:latin typeface="Comic Sans MS" panose="030F0702030302020204" pitchFamily="66" charset="0"/>
                <a:ea typeface="Calibri" panose="020F0502020204030204" pitchFamily="34" charset="0"/>
                <a:cs typeface="Times New Roman" panose="02020603050405020304" pitchFamily="18" charset="0"/>
              </a:rPr>
              <a:t>2000: 170 </a:t>
            </a:r>
            <a:r>
              <a:rPr lang="fr-FR" sz="1400" dirty="0">
                <a:effectLst/>
                <a:latin typeface="Comic Sans MS" panose="030F0702030302020204" pitchFamily="66" charset="0"/>
                <a:ea typeface="Calibri" panose="020F0502020204030204" pitchFamily="34" charset="0"/>
                <a:cs typeface="Times New Roman" panose="02020603050405020304" pitchFamily="18" charset="0"/>
              </a:rPr>
              <a:t>millions</a:t>
            </a:r>
            <a:r>
              <a:rPr lang="fr-FR" sz="1200" dirty="0">
                <a:effectLst/>
                <a:latin typeface="Comic Sans MS" panose="030F0702030302020204" pitchFamily="66" charset="0"/>
                <a:ea typeface="Calibri" panose="020F0502020204030204" pitchFamily="34" charset="0"/>
                <a:cs typeface="Times New Roman" panose="02020603050405020304" pitchFamily="18" charset="0"/>
              </a:rPr>
              <a:t> porteurs 700 000 </a:t>
            </a:r>
            <a:r>
              <a:rPr lang="fr-FR" sz="1200" dirty="0">
                <a:effectLst/>
                <a:latin typeface="Arial" panose="020B0604020202020204" pitchFamily="34" charset="0"/>
                <a:ea typeface="Calibri" panose="020F0502020204030204" pitchFamily="34" charset="0"/>
                <a:cs typeface="Arial" panose="020B0604020202020204" pitchFamily="34" charset="0"/>
              </a:rPr>
              <a:t>†</a:t>
            </a:r>
            <a:r>
              <a:rPr lang="fr-FR" sz="1200" dirty="0">
                <a:effectLst/>
                <a:latin typeface="Comic Sans MS" panose="030F0702030302020204" pitchFamily="66" charset="0"/>
                <a:ea typeface="Calibri" panose="020F0502020204030204" pitchFamily="34" charset="0"/>
                <a:cs typeface="Times New Roman" panose="02020603050405020304" pitchFamily="18" charset="0"/>
              </a:rPr>
              <a:t> /an</a:t>
            </a:r>
            <a:endParaRPr lang="fr-FR" sz="12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fr-FR" sz="1200" b="1" dirty="0">
                <a:solidFill>
                  <a:srgbClr val="FF0000"/>
                </a:solidFill>
                <a:effectLst/>
                <a:latin typeface="Comic Sans MS" panose="030F0702030302020204" pitchFamily="66" charset="0"/>
                <a:ea typeface="Calibri" panose="020F0502020204030204" pitchFamily="34" charset="0"/>
                <a:cs typeface="Times New Roman" panose="02020603050405020304" pitchFamily="18" charset="0"/>
              </a:rPr>
              <a:t>2017: 71 millions de porteurs </a:t>
            </a:r>
          </a:p>
          <a:p>
            <a:r>
              <a:rPr lang="fr-FR" sz="1200" b="1" dirty="0">
                <a:solidFill>
                  <a:srgbClr val="FF0000"/>
                </a:solidFill>
                <a:effectLst/>
                <a:latin typeface="Comic Sans MS" panose="030F0702030302020204" pitchFamily="66" charset="0"/>
                <a:ea typeface="Calibri" panose="020F0502020204030204" pitchFamily="34" charset="0"/>
                <a:cs typeface="Times New Roman" panose="02020603050405020304" pitchFamily="18" charset="0"/>
              </a:rPr>
              <a:t>440 000 </a:t>
            </a:r>
            <a:r>
              <a:rPr lang="fr-FR" sz="1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r>
              <a:rPr lang="fr-FR" sz="1200" b="1" dirty="0">
                <a:solidFill>
                  <a:srgbClr val="FF0000"/>
                </a:solidFill>
                <a:effectLst/>
                <a:latin typeface="Comic Sans MS" panose="030F0702030302020204" pitchFamily="66" charset="0"/>
                <a:ea typeface="Calibri" panose="020F0502020204030204" pitchFamily="34" charset="0"/>
                <a:cs typeface="Times New Roman" panose="02020603050405020304" pitchFamily="18" charset="0"/>
              </a:rPr>
              <a:t> / an</a:t>
            </a:r>
            <a:endParaRPr lang="fr-FR" sz="1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fr-FR" sz="1200" dirty="0">
                <a:latin typeface="Comic Sans MS" panose="030F0702030302020204" pitchFamily="66" charset="0"/>
                <a:ea typeface="Calibri" panose="020F0502020204030204" pitchFamily="34" charset="0"/>
                <a:cs typeface="Times New Roman" panose="02020603050405020304" pitchFamily="18" charset="0"/>
              </a:rPr>
              <a:t>1% population mondiale </a:t>
            </a:r>
          </a:p>
          <a:p>
            <a:r>
              <a:rPr lang="fr-FR" sz="1200" dirty="0">
                <a:latin typeface="Comic Sans MS" panose="030F0702030302020204" pitchFamily="66" charset="0"/>
                <a:ea typeface="Calibri" panose="020F0502020204030204" pitchFamily="34" charset="0"/>
                <a:cs typeface="Times New Roman" panose="02020603050405020304" pitchFamily="18" charset="0"/>
              </a:rPr>
              <a:t>France &lt; 0,5 % population Afrique Asie &gt;3% </a:t>
            </a:r>
            <a:endParaRPr lang="fr-FR" sz="1200" dirty="0">
              <a:effectLst/>
              <a:latin typeface="Comic Sans MS" panose="030F0702030302020204" pitchFamily="66" charset="0"/>
              <a:ea typeface="Calibri" panose="020F0502020204030204" pitchFamily="34" charset="0"/>
              <a:cs typeface="Times New Roman" panose="02020603050405020304" pitchFamily="18" charset="0"/>
            </a:endParaRPr>
          </a:p>
          <a:p>
            <a:r>
              <a:rPr lang="fr-FR" sz="1200" dirty="0">
                <a:effectLst/>
                <a:latin typeface="Comic Sans MS" panose="030F0702030302020204" pitchFamily="66" charset="0"/>
                <a:ea typeface="Calibri" panose="020F0502020204030204" pitchFamily="34" charset="0"/>
                <a:cs typeface="Times New Roman" panose="02020603050405020304" pitchFamily="18" charset="0"/>
              </a:rPr>
              <a:t>Transmission </a:t>
            </a:r>
            <a:r>
              <a:rPr lang="fr-FR" sz="1200" dirty="0">
                <a:latin typeface="Comic Sans MS" panose="030F0702030302020204" pitchFamily="66" charset="0"/>
                <a:ea typeface="Calibri" panose="020F0502020204030204" pitchFamily="34" charset="0"/>
                <a:cs typeface="Times New Roman" panose="02020603050405020304" pitchFamily="18" charset="0"/>
              </a:rPr>
              <a:t>sanguine (</a:t>
            </a:r>
            <a:r>
              <a:rPr lang="fr-FR" sz="1200" dirty="0">
                <a:effectLst/>
                <a:latin typeface="Comic Sans MS" panose="030F0702030302020204" pitchFamily="66" charset="0"/>
                <a:ea typeface="Calibri" panose="020F0502020204030204" pitchFamily="34" charset="0"/>
                <a:cs typeface="Times New Roman" panose="02020603050405020304" pitchFamily="18" charset="0"/>
              </a:rPr>
              <a:t>transfusés, </a:t>
            </a:r>
            <a:r>
              <a:rPr lang="fr-FR" sz="1200" dirty="0">
                <a:latin typeface="Comic Sans MS" panose="030F0702030302020204" pitchFamily="66" charset="0"/>
                <a:ea typeface="Calibri" panose="020F0502020204030204" pitchFamily="34" charset="0"/>
                <a:cs typeface="Times New Roman" panose="02020603050405020304" pitchFamily="18" charset="0"/>
              </a:rPr>
              <a:t>dialysés, toxicomanes…).</a:t>
            </a:r>
          </a:p>
        </p:txBody>
      </p:sp>
      <p:sp>
        <p:nvSpPr>
          <p:cNvPr id="8" name="ZoneTexte 7">
            <a:extLst>
              <a:ext uri="{FF2B5EF4-FFF2-40B4-BE49-F238E27FC236}">
                <a16:creationId xmlns:a16="http://schemas.microsoft.com/office/drawing/2014/main" id="{E3DBC7DC-3C67-449F-A886-30B3E9A9521A}"/>
              </a:ext>
            </a:extLst>
          </p:cNvPr>
          <p:cNvSpPr txBox="1"/>
          <p:nvPr/>
        </p:nvSpPr>
        <p:spPr>
          <a:xfrm>
            <a:off x="175506" y="5040227"/>
            <a:ext cx="4173022" cy="1384995"/>
          </a:xfrm>
          <a:prstGeom prst="rect">
            <a:avLst/>
          </a:prstGeom>
          <a:solidFill>
            <a:schemeClr val="bg1"/>
          </a:solidFill>
        </p:spPr>
        <p:txBody>
          <a:bodyPr wrap="square">
            <a:spAutoFit/>
          </a:bodyPr>
          <a:lstStyle/>
          <a:p>
            <a:r>
              <a:rPr lang="fr-FR" sz="1200" dirty="0">
                <a:effectLst/>
                <a:latin typeface="Comic Sans MS" panose="030F0702030302020204" pitchFamily="66" charset="0"/>
                <a:ea typeface="Calibri" panose="020F0502020204030204" pitchFamily="34" charset="0"/>
                <a:cs typeface="Times New Roman" panose="02020603050405020304" pitchFamily="18" charset="0"/>
              </a:rPr>
              <a:t>Incubation 2-3 mois</a:t>
            </a:r>
          </a:p>
          <a:p>
            <a:r>
              <a:rPr lang="fr-FR" sz="1200" b="1" dirty="0">
                <a:solidFill>
                  <a:srgbClr val="FF0000"/>
                </a:solidFill>
                <a:effectLst/>
                <a:latin typeface="Comic Sans MS" panose="030F0702030302020204" pitchFamily="66" charset="0"/>
                <a:ea typeface="Calibri" panose="020F0502020204030204" pitchFamily="34" charset="0"/>
                <a:cs typeface="Times New Roman" panose="02020603050405020304" pitchFamily="18" charset="0"/>
              </a:rPr>
              <a:t>250 millions nouveaux infectés/an </a:t>
            </a:r>
          </a:p>
          <a:p>
            <a:r>
              <a:rPr lang="fr-FR" sz="1200" dirty="0">
                <a:effectLst/>
                <a:latin typeface="Comic Sans MS" panose="030F0702030302020204" pitchFamily="66" charset="0"/>
                <a:ea typeface="Calibri" panose="020F0502020204030204" pitchFamily="34" charset="0"/>
                <a:cs typeface="Times New Roman" panose="02020603050405020304" pitchFamily="18" charset="0"/>
              </a:rPr>
              <a:t>5% population mondiale </a:t>
            </a:r>
          </a:p>
          <a:p>
            <a:r>
              <a:rPr lang="fr-FR" sz="1200" b="1" dirty="0">
                <a:solidFill>
                  <a:srgbClr val="FF0000"/>
                </a:solidFill>
                <a:effectLst/>
                <a:latin typeface="Comic Sans MS" panose="030F0702030302020204" pitchFamily="66" charset="0"/>
                <a:ea typeface="Calibri" panose="020F0502020204030204" pitchFamily="34" charset="0"/>
                <a:cs typeface="Times New Roman" panose="02020603050405020304" pitchFamily="18" charset="0"/>
              </a:rPr>
              <a:t>370-400 millions porteurs chroniques </a:t>
            </a:r>
          </a:p>
          <a:p>
            <a:r>
              <a:rPr lang="fr-FR" sz="1200" b="1" dirty="0">
                <a:solidFill>
                  <a:srgbClr val="FF0000"/>
                </a:solidFill>
                <a:latin typeface="Comic Sans MS" panose="030F0702030302020204" pitchFamily="66" charset="0"/>
                <a:ea typeface="Calibri" panose="020F0502020204030204" pitchFamily="34" charset="0"/>
                <a:cs typeface="Times New Roman" panose="02020603050405020304" pitchFamily="18" charset="0"/>
              </a:rPr>
              <a:t>~1 million † /an</a:t>
            </a:r>
          </a:p>
          <a:p>
            <a:r>
              <a:rPr lang="fr-FR" sz="1200" dirty="0">
                <a:latin typeface="Comic Sans MS" panose="030F0702030302020204" pitchFamily="66" charset="0"/>
                <a:ea typeface="Calibri" panose="020F0502020204030204" pitchFamily="34" charset="0"/>
                <a:cs typeface="Times New Roman" panose="02020603050405020304" pitchFamily="18" charset="0"/>
              </a:rPr>
              <a:t>France 0,3% population</a:t>
            </a:r>
          </a:p>
          <a:p>
            <a:r>
              <a:rPr lang="fr-FR" sz="1200" dirty="0">
                <a:latin typeface="Comic Sans MS" panose="030F0702030302020204" pitchFamily="66" charset="0"/>
                <a:ea typeface="Calibri" panose="020F0502020204030204" pitchFamily="34" charset="0"/>
                <a:cs typeface="Times New Roman" panose="02020603050405020304" pitchFamily="18" charset="0"/>
              </a:rPr>
              <a:t>Transmission sexuelle, transplacentaire, sanguine</a:t>
            </a:r>
            <a:r>
              <a:rPr lang="fr-FR" sz="1200" dirty="0">
                <a:effectLst/>
                <a:latin typeface="Comic Sans MS" panose="030F0702030302020204" pitchFamily="66" charset="0"/>
                <a:ea typeface="Calibri" panose="020F0502020204030204" pitchFamily="34" charset="0"/>
                <a:cs typeface="Times New Roman" panose="02020603050405020304" pitchFamily="18" charset="0"/>
              </a:rPr>
              <a:t>.</a:t>
            </a:r>
          </a:p>
        </p:txBody>
      </p:sp>
      <p:sp>
        <p:nvSpPr>
          <p:cNvPr id="5" name="ZoneTexte 4">
            <a:extLst>
              <a:ext uri="{FF2B5EF4-FFF2-40B4-BE49-F238E27FC236}">
                <a16:creationId xmlns:a16="http://schemas.microsoft.com/office/drawing/2014/main" id="{5E794974-5B8B-40FF-B718-172A5F4545B6}"/>
              </a:ext>
            </a:extLst>
          </p:cNvPr>
          <p:cNvSpPr txBox="1"/>
          <p:nvPr/>
        </p:nvSpPr>
        <p:spPr>
          <a:xfrm>
            <a:off x="1976425" y="513499"/>
            <a:ext cx="5431295" cy="461665"/>
          </a:xfrm>
          <a:prstGeom prst="rect">
            <a:avLst/>
          </a:prstGeom>
          <a:noFill/>
        </p:spPr>
        <p:txBody>
          <a:bodyPr wrap="none" rtlCol="0">
            <a:spAutoFit/>
          </a:bodyPr>
          <a:lstStyle/>
          <a:p>
            <a:r>
              <a:rPr lang="fr-FR" sz="2400" dirty="0">
                <a:solidFill>
                  <a:schemeClr val="bg1"/>
                </a:solidFill>
                <a:latin typeface="Comic Sans MS" panose="030F0702030302020204" pitchFamily="66" charset="0"/>
              </a:rPr>
              <a:t>Epidémiologie des hépatites B et C </a:t>
            </a:r>
          </a:p>
        </p:txBody>
      </p:sp>
      <p:graphicFrame>
        <p:nvGraphicFramePr>
          <p:cNvPr id="13" name="Objet 12">
            <a:extLst>
              <a:ext uri="{FF2B5EF4-FFF2-40B4-BE49-F238E27FC236}">
                <a16:creationId xmlns:a16="http://schemas.microsoft.com/office/drawing/2014/main" id="{0401DA00-D49F-410C-B3A6-C2F2D0E7A535}"/>
              </a:ext>
            </a:extLst>
          </p:cNvPr>
          <p:cNvGraphicFramePr>
            <a:graphicFrameLocks noChangeAspect="1"/>
          </p:cNvGraphicFramePr>
          <p:nvPr/>
        </p:nvGraphicFramePr>
        <p:xfrm>
          <a:off x="21466" y="2166253"/>
          <a:ext cx="4481102" cy="2681241"/>
        </p:xfrm>
        <a:graphic>
          <a:graphicData uri="http://schemas.openxmlformats.org/presentationml/2006/ole">
            <mc:AlternateContent xmlns:mc="http://schemas.openxmlformats.org/markup-compatibility/2006">
              <mc:Choice xmlns:v="urn:schemas-microsoft-com:vml" Requires="v">
                <p:oleObj name="Image" r:id="rId4" imgW="5561640" imgH="3326760" progId="Photoshop.Image.17">
                  <p:embed/>
                </p:oleObj>
              </mc:Choice>
              <mc:Fallback>
                <p:oleObj name="Image" r:id="rId4" imgW="5561640" imgH="3326760" progId="Photoshop.Image.17">
                  <p:embed/>
                  <p:pic>
                    <p:nvPicPr>
                      <p:cNvPr id="13" name="Objet 12">
                        <a:extLst>
                          <a:ext uri="{FF2B5EF4-FFF2-40B4-BE49-F238E27FC236}">
                            <a16:creationId xmlns:a16="http://schemas.microsoft.com/office/drawing/2014/main" id="{0401DA00-D49F-410C-B3A6-C2F2D0E7A535}"/>
                          </a:ext>
                        </a:extLst>
                      </p:cNvPr>
                      <p:cNvPicPr/>
                      <p:nvPr/>
                    </p:nvPicPr>
                    <p:blipFill>
                      <a:blip r:embed="rId5"/>
                      <a:stretch>
                        <a:fillRect/>
                      </a:stretch>
                    </p:blipFill>
                    <p:spPr>
                      <a:xfrm>
                        <a:off x="21466" y="2166253"/>
                        <a:ext cx="4481102" cy="2681241"/>
                      </a:xfrm>
                      <a:prstGeom prst="rect">
                        <a:avLst/>
                      </a:prstGeom>
                    </p:spPr>
                  </p:pic>
                </p:oleObj>
              </mc:Fallback>
            </mc:AlternateContent>
          </a:graphicData>
        </a:graphic>
      </p:graphicFrame>
    </p:spTree>
    <p:extLst>
      <p:ext uri="{BB962C8B-B14F-4D97-AF65-F5344CB8AC3E}">
        <p14:creationId xmlns:p14="http://schemas.microsoft.com/office/powerpoint/2010/main" val="29744171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Description de cette image, également commentée ci-après">
            <a:extLst>
              <a:ext uri="{FF2B5EF4-FFF2-40B4-BE49-F238E27FC236}">
                <a16:creationId xmlns:a16="http://schemas.microsoft.com/office/drawing/2014/main" id="{68EFFBB2-187A-4993-8C32-1155669B6E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1519238"/>
            <a:ext cx="6408737"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Rectangle 2">
            <a:extLst>
              <a:ext uri="{FF2B5EF4-FFF2-40B4-BE49-F238E27FC236}">
                <a16:creationId xmlns:a16="http://schemas.microsoft.com/office/drawing/2014/main" id="{F988B1B8-187A-422A-9DD3-3CE7F9A7FA88}"/>
              </a:ext>
            </a:extLst>
          </p:cNvPr>
          <p:cNvSpPr>
            <a:spLocks noChangeArrowheads="1"/>
          </p:cNvSpPr>
          <p:nvPr/>
        </p:nvSpPr>
        <p:spPr bwMode="auto">
          <a:xfrm>
            <a:off x="2195513" y="333375"/>
            <a:ext cx="457200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br>
              <a:rPr lang="fr-FR" altLang="fr-FR" sz="1600" i="0">
                <a:solidFill>
                  <a:srgbClr val="FFFF00"/>
                </a:solidFill>
                <a:latin typeface="Comic Sans MS" panose="030F0702030302020204" pitchFamily="66" charset="0"/>
              </a:rPr>
            </a:br>
            <a:r>
              <a:rPr lang="fr-FR" altLang="fr-FR" sz="2400" i="0">
                <a:solidFill>
                  <a:schemeClr val="bg1"/>
                </a:solidFill>
                <a:latin typeface="Comic Sans MS" panose="030F0702030302020204" pitchFamily="66" charset="0"/>
              </a:rPr>
              <a:t>La pandémie de la Covid-19</a:t>
            </a:r>
            <a:endParaRPr lang="fr-FR" altLang="fr-FR" sz="2400" i="0">
              <a:latin typeface="Verdana" panose="020B0604030504040204" pitchFamily="34" charset="0"/>
            </a:endParaRPr>
          </a:p>
        </p:txBody>
      </p:sp>
      <p:sp>
        <p:nvSpPr>
          <p:cNvPr id="87044" name="ZoneTexte 5">
            <a:extLst>
              <a:ext uri="{FF2B5EF4-FFF2-40B4-BE49-F238E27FC236}">
                <a16:creationId xmlns:a16="http://schemas.microsoft.com/office/drawing/2014/main" id="{BDF87D0C-BCF6-4068-8AE1-3AD0403BA938}"/>
              </a:ext>
            </a:extLst>
          </p:cNvPr>
          <p:cNvSpPr txBox="1">
            <a:spLocks noChangeArrowheads="1"/>
          </p:cNvSpPr>
          <p:nvPr/>
        </p:nvSpPr>
        <p:spPr bwMode="auto">
          <a:xfrm>
            <a:off x="3490913" y="6356350"/>
            <a:ext cx="21621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fr-FR" altLang="fr-FR" sz="1600" i="0">
                <a:solidFill>
                  <a:schemeClr val="bg1"/>
                </a:solidFill>
                <a:latin typeface="Comic Sans MS" panose="030F0702030302020204" pitchFamily="66" charset="0"/>
              </a:rPr>
              <a:t>Virus SARS-CoV-2</a:t>
            </a:r>
            <a:endParaRPr lang="fr-FR" altLang="fr-FR" sz="1600">
              <a:latin typeface="Arial" panose="020B0604020202020204" pitchFamily="34" charset="0"/>
            </a:endParaRPr>
          </a:p>
        </p:txBody>
      </p:sp>
    </p:spTree>
    <p:extLst>
      <p:ext uri="{BB962C8B-B14F-4D97-AF65-F5344CB8AC3E}">
        <p14:creationId xmlns:p14="http://schemas.microsoft.com/office/powerpoint/2010/main" val="3001687793"/>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AutoShape 2">
            <a:extLst>
              <a:ext uri="{FF2B5EF4-FFF2-40B4-BE49-F238E27FC236}">
                <a16:creationId xmlns:a16="http://schemas.microsoft.com/office/drawing/2014/main" id="{64564140-4EA5-4EC9-B659-F60E0A2621E1}"/>
              </a:ext>
            </a:extLst>
          </p:cNvPr>
          <p:cNvSpPr>
            <a:spLocks noChangeArrowheads="1"/>
          </p:cNvSpPr>
          <p:nvPr/>
        </p:nvSpPr>
        <p:spPr bwMode="auto">
          <a:xfrm>
            <a:off x="1009650" y="2747963"/>
            <a:ext cx="1295400" cy="1219200"/>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84" y="10800"/>
                </a:moveTo>
                <a:cubicBezTo>
                  <a:pt x="1084" y="16166"/>
                  <a:pt x="5434" y="20516"/>
                  <a:pt x="10800" y="20516"/>
                </a:cubicBezTo>
                <a:cubicBezTo>
                  <a:pt x="16166" y="20516"/>
                  <a:pt x="20516" y="16166"/>
                  <a:pt x="20516" y="10800"/>
                </a:cubicBezTo>
                <a:cubicBezTo>
                  <a:pt x="20516" y="5434"/>
                  <a:pt x="16166" y="1084"/>
                  <a:pt x="10800" y="1084"/>
                </a:cubicBezTo>
                <a:cubicBezTo>
                  <a:pt x="5434" y="1084"/>
                  <a:pt x="1084" y="5434"/>
                  <a:pt x="1084" y="10800"/>
                </a:cubicBezTo>
                <a:close/>
              </a:path>
            </a:pathLst>
          </a:custGeom>
          <a:solidFill>
            <a:srgbClr val="FF3300"/>
          </a:solidFill>
          <a:ln w="28575">
            <a:solidFill>
              <a:srgbClr val="000066"/>
            </a:solidFill>
            <a:round/>
            <a:headEnd/>
            <a:tailEnd/>
          </a:ln>
          <a:effectLst>
            <a:outerShdw dist="107763" dir="2700000" algn="ctr" rotWithShape="0">
              <a:schemeClr val="bg2"/>
            </a:outerShdw>
          </a:effectLst>
        </p:spPr>
        <p:txBody>
          <a:bodyPr wrap="none" anchor="ctr"/>
          <a:lstStyle/>
          <a:p>
            <a:endParaRPr lang="fr-FR"/>
          </a:p>
        </p:txBody>
      </p:sp>
      <p:sp>
        <p:nvSpPr>
          <p:cNvPr id="8195" name="AutoShape 3">
            <a:extLst>
              <a:ext uri="{FF2B5EF4-FFF2-40B4-BE49-F238E27FC236}">
                <a16:creationId xmlns:a16="http://schemas.microsoft.com/office/drawing/2014/main" id="{4FA24783-90E1-4EC4-8F47-602CC4968600}"/>
              </a:ext>
            </a:extLst>
          </p:cNvPr>
          <p:cNvSpPr>
            <a:spLocks noChangeArrowheads="1"/>
          </p:cNvSpPr>
          <p:nvPr/>
        </p:nvSpPr>
        <p:spPr bwMode="auto">
          <a:xfrm>
            <a:off x="1695450" y="3890963"/>
            <a:ext cx="1295400" cy="1219200"/>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84" y="10800"/>
                </a:moveTo>
                <a:cubicBezTo>
                  <a:pt x="1084" y="16166"/>
                  <a:pt x="5434" y="20516"/>
                  <a:pt x="10800" y="20516"/>
                </a:cubicBezTo>
                <a:cubicBezTo>
                  <a:pt x="16166" y="20516"/>
                  <a:pt x="20516" y="16166"/>
                  <a:pt x="20516" y="10800"/>
                </a:cubicBezTo>
                <a:cubicBezTo>
                  <a:pt x="20516" y="5434"/>
                  <a:pt x="16166" y="1084"/>
                  <a:pt x="10800" y="1084"/>
                </a:cubicBezTo>
                <a:cubicBezTo>
                  <a:pt x="5434" y="1084"/>
                  <a:pt x="1084" y="5434"/>
                  <a:pt x="1084" y="10800"/>
                </a:cubicBezTo>
                <a:close/>
              </a:path>
            </a:pathLst>
          </a:custGeom>
          <a:solidFill>
            <a:schemeClr val="accent1"/>
          </a:solidFill>
          <a:ln w="28575">
            <a:solidFill>
              <a:srgbClr val="000066"/>
            </a:solidFill>
            <a:round/>
            <a:headEnd/>
            <a:tailEnd/>
          </a:ln>
          <a:effectLst>
            <a:outerShdw dist="107763" dir="2700000" algn="ctr" rotWithShape="0">
              <a:schemeClr val="bg2"/>
            </a:outerShdw>
          </a:effectLst>
        </p:spPr>
        <p:txBody>
          <a:bodyPr wrap="none" anchor="ctr"/>
          <a:lstStyle/>
          <a:p>
            <a:endParaRPr lang="fr-FR"/>
          </a:p>
        </p:txBody>
      </p:sp>
      <p:sp>
        <p:nvSpPr>
          <p:cNvPr id="8196" name="AutoShape 4">
            <a:extLst>
              <a:ext uri="{FF2B5EF4-FFF2-40B4-BE49-F238E27FC236}">
                <a16:creationId xmlns:a16="http://schemas.microsoft.com/office/drawing/2014/main" id="{60746DE8-323D-4B2E-8118-D8BB6F003A7B}"/>
              </a:ext>
            </a:extLst>
          </p:cNvPr>
          <p:cNvSpPr>
            <a:spLocks noChangeArrowheads="1"/>
          </p:cNvSpPr>
          <p:nvPr/>
        </p:nvSpPr>
        <p:spPr bwMode="auto">
          <a:xfrm>
            <a:off x="323850" y="3890963"/>
            <a:ext cx="1295400" cy="1219200"/>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84" y="10800"/>
                </a:moveTo>
                <a:cubicBezTo>
                  <a:pt x="1084" y="16166"/>
                  <a:pt x="5434" y="20516"/>
                  <a:pt x="10800" y="20516"/>
                </a:cubicBezTo>
                <a:cubicBezTo>
                  <a:pt x="16166" y="20516"/>
                  <a:pt x="20516" y="16166"/>
                  <a:pt x="20516" y="10800"/>
                </a:cubicBezTo>
                <a:cubicBezTo>
                  <a:pt x="20516" y="5434"/>
                  <a:pt x="16166" y="1084"/>
                  <a:pt x="10800" y="1084"/>
                </a:cubicBezTo>
                <a:cubicBezTo>
                  <a:pt x="5434" y="1084"/>
                  <a:pt x="1084" y="5434"/>
                  <a:pt x="1084" y="10800"/>
                </a:cubicBezTo>
                <a:close/>
              </a:path>
            </a:pathLst>
          </a:custGeom>
          <a:solidFill>
            <a:srgbClr val="FFFF00"/>
          </a:solidFill>
          <a:ln w="28575">
            <a:solidFill>
              <a:srgbClr val="000066"/>
            </a:solidFill>
            <a:round/>
            <a:headEnd/>
            <a:tailEnd/>
          </a:ln>
          <a:effectLst>
            <a:outerShdw dist="107763" dir="2700000" algn="ctr" rotWithShape="0">
              <a:schemeClr val="bg2"/>
            </a:outerShdw>
          </a:effectLst>
        </p:spPr>
        <p:txBody>
          <a:bodyPr wrap="none" anchor="ctr"/>
          <a:lstStyle/>
          <a:p>
            <a:endParaRPr lang="fr-FR"/>
          </a:p>
        </p:txBody>
      </p:sp>
      <p:sp>
        <p:nvSpPr>
          <p:cNvPr id="8197" name="AutoShape 5">
            <a:extLst>
              <a:ext uri="{FF2B5EF4-FFF2-40B4-BE49-F238E27FC236}">
                <a16:creationId xmlns:a16="http://schemas.microsoft.com/office/drawing/2014/main" id="{EA812565-0414-4E76-9468-E464838B0087}"/>
              </a:ext>
            </a:extLst>
          </p:cNvPr>
          <p:cNvSpPr>
            <a:spLocks noChangeArrowheads="1"/>
          </p:cNvSpPr>
          <p:nvPr/>
        </p:nvSpPr>
        <p:spPr bwMode="auto">
          <a:xfrm>
            <a:off x="3752850" y="3814763"/>
            <a:ext cx="1295400" cy="1219200"/>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84" y="10800"/>
                </a:moveTo>
                <a:cubicBezTo>
                  <a:pt x="1084" y="16166"/>
                  <a:pt x="5434" y="20516"/>
                  <a:pt x="10800" y="20516"/>
                </a:cubicBezTo>
                <a:cubicBezTo>
                  <a:pt x="16166" y="20516"/>
                  <a:pt x="20516" y="16166"/>
                  <a:pt x="20516" y="10800"/>
                </a:cubicBezTo>
                <a:cubicBezTo>
                  <a:pt x="20516" y="5434"/>
                  <a:pt x="16166" y="1084"/>
                  <a:pt x="10800" y="1084"/>
                </a:cubicBezTo>
                <a:cubicBezTo>
                  <a:pt x="5434" y="1084"/>
                  <a:pt x="1084" y="5434"/>
                  <a:pt x="1084" y="10800"/>
                </a:cubicBezTo>
                <a:close/>
              </a:path>
            </a:pathLst>
          </a:custGeom>
          <a:solidFill>
            <a:srgbClr val="FFFF00"/>
          </a:solidFill>
          <a:ln w="28575">
            <a:solidFill>
              <a:srgbClr val="000066"/>
            </a:solidFill>
            <a:round/>
            <a:headEnd/>
            <a:tailEnd/>
          </a:ln>
          <a:effectLst>
            <a:outerShdw dist="107763" dir="2700000" algn="ctr" rotWithShape="0">
              <a:schemeClr val="bg2"/>
            </a:outerShdw>
          </a:effectLst>
        </p:spPr>
        <p:txBody>
          <a:bodyPr wrap="none" anchor="ctr"/>
          <a:lstStyle/>
          <a:p>
            <a:endParaRPr lang="fr-FR"/>
          </a:p>
        </p:txBody>
      </p:sp>
      <p:sp>
        <p:nvSpPr>
          <p:cNvPr id="8198" name="AutoShape 6">
            <a:extLst>
              <a:ext uri="{FF2B5EF4-FFF2-40B4-BE49-F238E27FC236}">
                <a16:creationId xmlns:a16="http://schemas.microsoft.com/office/drawing/2014/main" id="{09D23AE4-8B8A-432C-8EAD-FADB3D936C25}"/>
              </a:ext>
            </a:extLst>
          </p:cNvPr>
          <p:cNvSpPr>
            <a:spLocks noChangeArrowheads="1"/>
          </p:cNvSpPr>
          <p:nvPr/>
        </p:nvSpPr>
        <p:spPr bwMode="auto">
          <a:xfrm>
            <a:off x="4743450" y="3814763"/>
            <a:ext cx="1295400" cy="1219200"/>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84" y="10800"/>
                </a:moveTo>
                <a:cubicBezTo>
                  <a:pt x="1084" y="16166"/>
                  <a:pt x="5434" y="20516"/>
                  <a:pt x="10800" y="20516"/>
                </a:cubicBezTo>
                <a:cubicBezTo>
                  <a:pt x="16166" y="20516"/>
                  <a:pt x="20516" y="16166"/>
                  <a:pt x="20516" y="10800"/>
                </a:cubicBezTo>
                <a:cubicBezTo>
                  <a:pt x="20516" y="5434"/>
                  <a:pt x="16166" y="1084"/>
                  <a:pt x="10800" y="1084"/>
                </a:cubicBezTo>
                <a:cubicBezTo>
                  <a:pt x="5434" y="1084"/>
                  <a:pt x="1084" y="5434"/>
                  <a:pt x="1084" y="10800"/>
                </a:cubicBezTo>
                <a:close/>
              </a:path>
            </a:pathLst>
          </a:custGeom>
          <a:solidFill>
            <a:schemeClr val="accent1"/>
          </a:solidFill>
          <a:ln w="28575">
            <a:solidFill>
              <a:srgbClr val="000066"/>
            </a:solidFill>
            <a:round/>
            <a:headEnd/>
            <a:tailEnd/>
          </a:ln>
          <a:effectLst>
            <a:outerShdw dist="107763" dir="2700000" algn="ctr" rotWithShape="0">
              <a:schemeClr val="bg2"/>
            </a:outerShdw>
          </a:effectLst>
        </p:spPr>
        <p:txBody>
          <a:bodyPr wrap="none" anchor="ctr"/>
          <a:lstStyle/>
          <a:p>
            <a:endParaRPr lang="fr-FR"/>
          </a:p>
        </p:txBody>
      </p:sp>
      <p:sp>
        <p:nvSpPr>
          <p:cNvPr id="8199" name="AutoShape 7">
            <a:extLst>
              <a:ext uri="{FF2B5EF4-FFF2-40B4-BE49-F238E27FC236}">
                <a16:creationId xmlns:a16="http://schemas.microsoft.com/office/drawing/2014/main" id="{2F1468A8-DA13-4CCF-B60A-983262A4CD6F}"/>
              </a:ext>
            </a:extLst>
          </p:cNvPr>
          <p:cNvSpPr>
            <a:spLocks noChangeArrowheads="1"/>
          </p:cNvSpPr>
          <p:nvPr/>
        </p:nvSpPr>
        <p:spPr bwMode="auto">
          <a:xfrm>
            <a:off x="4286250" y="3128963"/>
            <a:ext cx="1295400" cy="1219200"/>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84" y="10800"/>
                </a:moveTo>
                <a:cubicBezTo>
                  <a:pt x="1084" y="16166"/>
                  <a:pt x="5434" y="20516"/>
                  <a:pt x="10800" y="20516"/>
                </a:cubicBezTo>
                <a:cubicBezTo>
                  <a:pt x="16166" y="20516"/>
                  <a:pt x="20516" y="16166"/>
                  <a:pt x="20516" y="10800"/>
                </a:cubicBezTo>
                <a:cubicBezTo>
                  <a:pt x="20516" y="5434"/>
                  <a:pt x="16166" y="1084"/>
                  <a:pt x="10800" y="1084"/>
                </a:cubicBezTo>
                <a:cubicBezTo>
                  <a:pt x="5434" y="1084"/>
                  <a:pt x="1084" y="5434"/>
                  <a:pt x="1084" y="10800"/>
                </a:cubicBezTo>
                <a:close/>
              </a:path>
            </a:pathLst>
          </a:custGeom>
          <a:solidFill>
            <a:srgbClr val="FF3300"/>
          </a:solidFill>
          <a:ln w="28575">
            <a:solidFill>
              <a:srgbClr val="000066"/>
            </a:solidFill>
            <a:round/>
            <a:headEnd/>
            <a:tailEnd/>
          </a:ln>
          <a:effectLst>
            <a:outerShdw dist="107763" dir="2700000" algn="ctr" rotWithShape="0">
              <a:schemeClr val="bg2"/>
            </a:outerShdw>
          </a:effectLst>
        </p:spPr>
        <p:txBody>
          <a:bodyPr wrap="none" anchor="ctr"/>
          <a:lstStyle/>
          <a:p>
            <a:endParaRPr lang="fr-FR"/>
          </a:p>
        </p:txBody>
      </p:sp>
      <p:sp>
        <p:nvSpPr>
          <p:cNvPr id="8200" name="AutoShape 8">
            <a:extLst>
              <a:ext uri="{FF2B5EF4-FFF2-40B4-BE49-F238E27FC236}">
                <a16:creationId xmlns:a16="http://schemas.microsoft.com/office/drawing/2014/main" id="{708C374D-422C-4C21-A1C5-D3462BB10796}"/>
              </a:ext>
            </a:extLst>
          </p:cNvPr>
          <p:cNvSpPr>
            <a:spLocks noChangeArrowheads="1"/>
          </p:cNvSpPr>
          <p:nvPr/>
        </p:nvSpPr>
        <p:spPr bwMode="auto">
          <a:xfrm>
            <a:off x="6953250" y="3662363"/>
            <a:ext cx="1295400" cy="1219200"/>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84" y="10800"/>
                </a:moveTo>
                <a:cubicBezTo>
                  <a:pt x="1084" y="16166"/>
                  <a:pt x="5434" y="20516"/>
                  <a:pt x="10800" y="20516"/>
                </a:cubicBezTo>
                <a:cubicBezTo>
                  <a:pt x="16166" y="20516"/>
                  <a:pt x="20516" y="16166"/>
                  <a:pt x="20516" y="10800"/>
                </a:cubicBezTo>
                <a:cubicBezTo>
                  <a:pt x="20516" y="5434"/>
                  <a:pt x="16166" y="1084"/>
                  <a:pt x="10800" y="1084"/>
                </a:cubicBezTo>
                <a:cubicBezTo>
                  <a:pt x="5434" y="1084"/>
                  <a:pt x="1084" y="5434"/>
                  <a:pt x="1084" y="10800"/>
                </a:cubicBezTo>
                <a:close/>
              </a:path>
            </a:pathLst>
          </a:custGeom>
          <a:solidFill>
            <a:srgbClr val="FFFF00"/>
          </a:solidFill>
          <a:ln w="28575">
            <a:solidFill>
              <a:srgbClr val="000066"/>
            </a:solidFill>
            <a:round/>
            <a:headEnd/>
            <a:tailEnd/>
          </a:ln>
          <a:effectLst>
            <a:outerShdw dist="107763" dir="2700000" algn="ctr" rotWithShape="0">
              <a:schemeClr val="bg2"/>
            </a:outerShdw>
          </a:effectLst>
        </p:spPr>
        <p:txBody>
          <a:bodyPr wrap="none" anchor="ctr"/>
          <a:lstStyle/>
          <a:p>
            <a:endParaRPr lang="fr-FR"/>
          </a:p>
        </p:txBody>
      </p:sp>
      <p:sp>
        <p:nvSpPr>
          <p:cNvPr id="8201" name="AutoShape 9">
            <a:extLst>
              <a:ext uri="{FF2B5EF4-FFF2-40B4-BE49-F238E27FC236}">
                <a16:creationId xmlns:a16="http://schemas.microsoft.com/office/drawing/2014/main" id="{F3311FB6-AE50-4A94-B859-08DDC66A0C5D}"/>
              </a:ext>
            </a:extLst>
          </p:cNvPr>
          <p:cNvSpPr>
            <a:spLocks noChangeArrowheads="1"/>
          </p:cNvSpPr>
          <p:nvPr/>
        </p:nvSpPr>
        <p:spPr bwMode="auto">
          <a:xfrm>
            <a:off x="7486650" y="3662363"/>
            <a:ext cx="1295400" cy="1219200"/>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84" y="10800"/>
                </a:moveTo>
                <a:cubicBezTo>
                  <a:pt x="1084" y="16166"/>
                  <a:pt x="5434" y="20516"/>
                  <a:pt x="10800" y="20516"/>
                </a:cubicBezTo>
                <a:cubicBezTo>
                  <a:pt x="16166" y="20516"/>
                  <a:pt x="20516" y="16166"/>
                  <a:pt x="20516" y="10800"/>
                </a:cubicBezTo>
                <a:cubicBezTo>
                  <a:pt x="20516" y="5434"/>
                  <a:pt x="16166" y="1084"/>
                  <a:pt x="10800" y="1084"/>
                </a:cubicBezTo>
                <a:cubicBezTo>
                  <a:pt x="5434" y="1084"/>
                  <a:pt x="1084" y="5434"/>
                  <a:pt x="1084" y="10800"/>
                </a:cubicBezTo>
                <a:close/>
              </a:path>
            </a:pathLst>
          </a:custGeom>
          <a:solidFill>
            <a:schemeClr val="accent1"/>
          </a:solidFill>
          <a:ln w="28575">
            <a:solidFill>
              <a:srgbClr val="000066"/>
            </a:solidFill>
            <a:round/>
            <a:headEnd/>
            <a:tailEnd/>
          </a:ln>
          <a:effectLst>
            <a:outerShdw dist="107763" dir="2700000" algn="ctr" rotWithShape="0">
              <a:schemeClr val="bg2"/>
            </a:outerShdw>
          </a:effectLst>
        </p:spPr>
        <p:txBody>
          <a:bodyPr wrap="none" anchor="ctr"/>
          <a:lstStyle/>
          <a:p>
            <a:endParaRPr lang="fr-FR"/>
          </a:p>
        </p:txBody>
      </p:sp>
      <p:sp>
        <p:nvSpPr>
          <p:cNvPr id="8202" name="AutoShape 10">
            <a:extLst>
              <a:ext uri="{FF2B5EF4-FFF2-40B4-BE49-F238E27FC236}">
                <a16:creationId xmlns:a16="http://schemas.microsoft.com/office/drawing/2014/main" id="{1C3C3E61-3DCD-4739-A34A-C108ACA0F8BF}"/>
              </a:ext>
            </a:extLst>
          </p:cNvPr>
          <p:cNvSpPr>
            <a:spLocks noChangeArrowheads="1"/>
          </p:cNvSpPr>
          <p:nvPr/>
        </p:nvSpPr>
        <p:spPr bwMode="auto">
          <a:xfrm>
            <a:off x="7258050" y="3128963"/>
            <a:ext cx="1295400" cy="1219200"/>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84" y="10800"/>
                </a:moveTo>
                <a:cubicBezTo>
                  <a:pt x="1084" y="16166"/>
                  <a:pt x="5434" y="20516"/>
                  <a:pt x="10800" y="20516"/>
                </a:cubicBezTo>
                <a:cubicBezTo>
                  <a:pt x="16166" y="20516"/>
                  <a:pt x="20516" y="16166"/>
                  <a:pt x="20516" y="10800"/>
                </a:cubicBezTo>
                <a:cubicBezTo>
                  <a:pt x="20516" y="5434"/>
                  <a:pt x="16166" y="1084"/>
                  <a:pt x="10800" y="1084"/>
                </a:cubicBezTo>
                <a:cubicBezTo>
                  <a:pt x="5434" y="1084"/>
                  <a:pt x="1084" y="5434"/>
                  <a:pt x="1084" y="10800"/>
                </a:cubicBezTo>
                <a:close/>
              </a:path>
            </a:pathLst>
          </a:custGeom>
          <a:solidFill>
            <a:srgbClr val="FF3300"/>
          </a:solidFill>
          <a:ln w="28575">
            <a:solidFill>
              <a:srgbClr val="000066"/>
            </a:solidFill>
            <a:round/>
            <a:headEnd/>
            <a:tailEnd/>
          </a:ln>
          <a:effectLst>
            <a:outerShdw dist="107763" dir="2700000" algn="ctr" rotWithShape="0">
              <a:schemeClr val="bg2"/>
            </a:outerShdw>
          </a:effectLst>
        </p:spPr>
        <p:txBody>
          <a:bodyPr wrap="none" anchor="ctr"/>
          <a:lstStyle/>
          <a:p>
            <a:endParaRPr lang="fr-FR"/>
          </a:p>
        </p:txBody>
      </p:sp>
      <p:sp>
        <p:nvSpPr>
          <p:cNvPr id="8203" name="Text Box 11">
            <a:extLst>
              <a:ext uri="{FF2B5EF4-FFF2-40B4-BE49-F238E27FC236}">
                <a16:creationId xmlns:a16="http://schemas.microsoft.com/office/drawing/2014/main" id="{76F5D592-4BEE-491C-BE65-07FF7609B90C}"/>
              </a:ext>
            </a:extLst>
          </p:cNvPr>
          <p:cNvSpPr txBox="1">
            <a:spLocks noChangeArrowheads="1"/>
          </p:cNvSpPr>
          <p:nvPr/>
        </p:nvSpPr>
        <p:spPr bwMode="auto">
          <a:xfrm>
            <a:off x="1771650" y="4348163"/>
            <a:ext cx="151765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fr-FR" altLang="fr-FR" sz="1400" i="0">
                <a:solidFill>
                  <a:schemeClr val="bg1"/>
                </a:solidFill>
                <a:latin typeface="Comic Sans MS" panose="030F0702030302020204" pitchFamily="66" charset="0"/>
              </a:rPr>
              <a:t>Environnement  </a:t>
            </a:r>
          </a:p>
        </p:txBody>
      </p:sp>
      <p:sp>
        <p:nvSpPr>
          <p:cNvPr id="8204" name="Rectangle 12">
            <a:extLst>
              <a:ext uri="{FF2B5EF4-FFF2-40B4-BE49-F238E27FC236}">
                <a16:creationId xmlns:a16="http://schemas.microsoft.com/office/drawing/2014/main" id="{2B128C64-3E5A-420F-B995-BEBCD1D53CFE}"/>
              </a:ext>
            </a:extLst>
          </p:cNvPr>
          <p:cNvSpPr>
            <a:spLocks noChangeArrowheads="1"/>
          </p:cNvSpPr>
          <p:nvPr/>
        </p:nvSpPr>
        <p:spPr bwMode="auto">
          <a:xfrm>
            <a:off x="1387475" y="3212308"/>
            <a:ext cx="11430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fr-FR" altLang="fr-FR" sz="1400" i="0" dirty="0">
                <a:solidFill>
                  <a:schemeClr val="bg1"/>
                </a:solidFill>
                <a:latin typeface="Comic Sans MS" panose="030F0702030302020204" pitchFamily="66" charset="0"/>
              </a:rPr>
              <a:t>virus</a:t>
            </a:r>
          </a:p>
        </p:txBody>
      </p:sp>
      <p:sp>
        <p:nvSpPr>
          <p:cNvPr id="8205" name="Rectangle 13">
            <a:extLst>
              <a:ext uri="{FF2B5EF4-FFF2-40B4-BE49-F238E27FC236}">
                <a16:creationId xmlns:a16="http://schemas.microsoft.com/office/drawing/2014/main" id="{E7A9DAB8-5DDB-42E9-B8DF-960BAB66EBAA}"/>
              </a:ext>
            </a:extLst>
          </p:cNvPr>
          <p:cNvSpPr>
            <a:spLocks noChangeArrowheads="1"/>
          </p:cNvSpPr>
          <p:nvPr/>
        </p:nvSpPr>
        <p:spPr bwMode="auto">
          <a:xfrm>
            <a:off x="704850" y="4348163"/>
            <a:ext cx="6000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fr-FR" altLang="fr-FR" sz="1400" i="0">
                <a:solidFill>
                  <a:schemeClr val="bg1"/>
                </a:solidFill>
                <a:latin typeface="Comic Sans MS" panose="030F0702030302020204" pitchFamily="66" charset="0"/>
              </a:rPr>
              <a:t>Hôte</a:t>
            </a:r>
          </a:p>
        </p:txBody>
      </p:sp>
      <p:sp>
        <p:nvSpPr>
          <p:cNvPr id="8206" name="Line 14">
            <a:extLst>
              <a:ext uri="{FF2B5EF4-FFF2-40B4-BE49-F238E27FC236}">
                <a16:creationId xmlns:a16="http://schemas.microsoft.com/office/drawing/2014/main" id="{55C05DE6-B209-4CA4-ADB8-288943E3D07C}"/>
              </a:ext>
            </a:extLst>
          </p:cNvPr>
          <p:cNvSpPr>
            <a:spLocks noChangeShapeType="1"/>
          </p:cNvSpPr>
          <p:nvPr/>
        </p:nvSpPr>
        <p:spPr bwMode="auto">
          <a:xfrm flipH="1">
            <a:off x="3143250" y="4119563"/>
            <a:ext cx="53340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207" name="Line 15">
            <a:extLst>
              <a:ext uri="{FF2B5EF4-FFF2-40B4-BE49-F238E27FC236}">
                <a16:creationId xmlns:a16="http://schemas.microsoft.com/office/drawing/2014/main" id="{60E991D5-C31B-4151-AEF5-80D8C3404F66}"/>
              </a:ext>
            </a:extLst>
          </p:cNvPr>
          <p:cNvSpPr>
            <a:spLocks noChangeShapeType="1"/>
          </p:cNvSpPr>
          <p:nvPr/>
        </p:nvSpPr>
        <p:spPr bwMode="auto">
          <a:xfrm flipH="1">
            <a:off x="6115050" y="4119563"/>
            <a:ext cx="53340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208" name="Line 16">
            <a:extLst>
              <a:ext uri="{FF2B5EF4-FFF2-40B4-BE49-F238E27FC236}">
                <a16:creationId xmlns:a16="http://schemas.microsoft.com/office/drawing/2014/main" id="{813D906C-3DC4-4C98-8E02-DB3803ECB0B2}"/>
              </a:ext>
            </a:extLst>
          </p:cNvPr>
          <p:cNvSpPr>
            <a:spLocks noChangeShapeType="1"/>
          </p:cNvSpPr>
          <p:nvPr/>
        </p:nvSpPr>
        <p:spPr bwMode="auto">
          <a:xfrm>
            <a:off x="3143250" y="3967163"/>
            <a:ext cx="60960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209" name="Line 17">
            <a:extLst>
              <a:ext uri="{FF2B5EF4-FFF2-40B4-BE49-F238E27FC236}">
                <a16:creationId xmlns:a16="http://schemas.microsoft.com/office/drawing/2014/main" id="{1DB05B13-FB2A-472B-968B-9B8D8F9F0614}"/>
              </a:ext>
            </a:extLst>
          </p:cNvPr>
          <p:cNvSpPr>
            <a:spLocks noChangeShapeType="1"/>
          </p:cNvSpPr>
          <p:nvPr/>
        </p:nvSpPr>
        <p:spPr bwMode="auto">
          <a:xfrm>
            <a:off x="6115050" y="3967163"/>
            <a:ext cx="60960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210" name="Text Box 18">
            <a:extLst>
              <a:ext uri="{FF2B5EF4-FFF2-40B4-BE49-F238E27FC236}">
                <a16:creationId xmlns:a16="http://schemas.microsoft.com/office/drawing/2014/main" id="{AD913C35-2B19-4A61-A898-1E591087BF92}"/>
              </a:ext>
            </a:extLst>
          </p:cNvPr>
          <p:cNvSpPr txBox="1">
            <a:spLocks noChangeArrowheads="1"/>
          </p:cNvSpPr>
          <p:nvPr/>
        </p:nvSpPr>
        <p:spPr bwMode="auto">
          <a:xfrm>
            <a:off x="6784975" y="5287963"/>
            <a:ext cx="21590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fr-FR" altLang="fr-FR" sz="1600" i="0">
                <a:solidFill>
                  <a:schemeClr val="bg1"/>
                </a:solidFill>
                <a:latin typeface="Comic Sans MS" panose="030F0702030302020204" pitchFamily="66" charset="0"/>
              </a:rPr>
              <a:t>Épidémie, </a:t>
            </a:r>
            <a:r>
              <a:rPr lang="fr-FR" altLang="fr-FR" sz="1600">
                <a:solidFill>
                  <a:schemeClr val="bg1"/>
                </a:solidFill>
                <a:latin typeface="Comic Sans MS" panose="030F0702030302020204" pitchFamily="66" charset="0"/>
              </a:rPr>
              <a:t>é</a:t>
            </a:r>
            <a:r>
              <a:rPr lang="fr-FR" altLang="fr-FR" sz="1600" i="0">
                <a:solidFill>
                  <a:schemeClr val="bg1"/>
                </a:solidFill>
                <a:latin typeface="Comic Sans MS" panose="030F0702030302020204" pitchFamily="66" charset="0"/>
              </a:rPr>
              <a:t>pizootie</a:t>
            </a:r>
          </a:p>
          <a:p>
            <a:pPr eaLnBrk="1" hangingPunct="1">
              <a:spcBef>
                <a:spcPct val="0"/>
              </a:spcBef>
              <a:buFontTx/>
              <a:buNone/>
            </a:pPr>
            <a:r>
              <a:rPr lang="fr-FR" altLang="fr-FR" sz="1600" i="0">
                <a:solidFill>
                  <a:schemeClr val="bg1"/>
                </a:solidFill>
                <a:latin typeface="Comic Sans MS" panose="030F0702030302020204" pitchFamily="66" charset="0"/>
              </a:rPr>
              <a:t>Pandémie, panzootie </a:t>
            </a:r>
          </a:p>
        </p:txBody>
      </p:sp>
      <p:sp>
        <p:nvSpPr>
          <p:cNvPr id="8211" name="Rectangle 19">
            <a:extLst>
              <a:ext uri="{FF2B5EF4-FFF2-40B4-BE49-F238E27FC236}">
                <a16:creationId xmlns:a16="http://schemas.microsoft.com/office/drawing/2014/main" id="{E845DC84-51D4-4E9B-8C50-DD76348BCA72}"/>
              </a:ext>
            </a:extLst>
          </p:cNvPr>
          <p:cNvSpPr>
            <a:spLocks noChangeArrowheads="1"/>
          </p:cNvSpPr>
          <p:nvPr/>
        </p:nvSpPr>
        <p:spPr bwMode="auto">
          <a:xfrm>
            <a:off x="1281113" y="5305425"/>
            <a:ext cx="938212"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fr-FR" altLang="fr-FR" sz="1600" i="0">
                <a:solidFill>
                  <a:schemeClr val="bg1"/>
                </a:solidFill>
                <a:latin typeface="Comic Sans MS" panose="030F0702030302020204" pitchFamily="66" charset="0"/>
              </a:rPr>
              <a:t>Latence</a:t>
            </a:r>
          </a:p>
        </p:txBody>
      </p:sp>
      <p:sp>
        <p:nvSpPr>
          <p:cNvPr id="8212" name="Rectangle 20">
            <a:extLst>
              <a:ext uri="{FF2B5EF4-FFF2-40B4-BE49-F238E27FC236}">
                <a16:creationId xmlns:a16="http://schemas.microsoft.com/office/drawing/2014/main" id="{5C97DA56-1725-4C48-B5BF-ECF33D7E2915}"/>
              </a:ext>
            </a:extLst>
          </p:cNvPr>
          <p:cNvSpPr>
            <a:spLocks noChangeArrowheads="1"/>
          </p:cNvSpPr>
          <p:nvPr/>
        </p:nvSpPr>
        <p:spPr bwMode="auto">
          <a:xfrm>
            <a:off x="4291013" y="5351463"/>
            <a:ext cx="1290637"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fr-FR" altLang="fr-FR" sz="1600" i="0">
                <a:solidFill>
                  <a:schemeClr val="bg1"/>
                </a:solidFill>
                <a:latin typeface="Comic Sans MS" panose="030F0702030302020204" pitchFamily="66" charset="0"/>
              </a:rPr>
              <a:t>Émergence </a:t>
            </a:r>
          </a:p>
          <a:p>
            <a:pPr eaLnBrk="1" hangingPunct="1">
              <a:spcBef>
                <a:spcPct val="0"/>
              </a:spcBef>
              <a:buFontTx/>
              <a:buNone/>
            </a:pPr>
            <a:r>
              <a:rPr lang="fr-FR" altLang="fr-FR" sz="1600" i="0">
                <a:solidFill>
                  <a:schemeClr val="bg1"/>
                </a:solidFill>
                <a:latin typeface="Comic Sans MS" panose="030F0702030302020204" pitchFamily="66" charset="0"/>
              </a:rPr>
              <a:t>Endémie </a:t>
            </a:r>
          </a:p>
        </p:txBody>
      </p:sp>
      <p:sp>
        <p:nvSpPr>
          <p:cNvPr id="8213" name="AutoShape 21">
            <a:extLst>
              <a:ext uri="{FF2B5EF4-FFF2-40B4-BE49-F238E27FC236}">
                <a16:creationId xmlns:a16="http://schemas.microsoft.com/office/drawing/2014/main" id="{A5BB35CA-92CF-4FFE-BA42-C7A9E29E722C}"/>
              </a:ext>
            </a:extLst>
          </p:cNvPr>
          <p:cNvSpPr>
            <a:spLocks noChangeArrowheads="1"/>
          </p:cNvSpPr>
          <p:nvPr/>
        </p:nvSpPr>
        <p:spPr bwMode="auto">
          <a:xfrm>
            <a:off x="287338" y="1651000"/>
            <a:ext cx="8788400" cy="609600"/>
          </a:xfrm>
          <a:prstGeom prst="rightArrow">
            <a:avLst>
              <a:gd name="adj1" fmla="val 50000"/>
              <a:gd name="adj2" fmla="val 99715"/>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fr-FR" altLang="fr-FR" sz="2000" i="0">
                <a:solidFill>
                  <a:schemeClr val="bg1"/>
                </a:solidFill>
                <a:latin typeface="Comic Sans MS" panose="030F0702030302020204" pitchFamily="66" charset="0"/>
              </a:rPr>
              <a:t>hominisation    paléolithique    néolithique   antiquité     époque moderne </a:t>
            </a:r>
          </a:p>
        </p:txBody>
      </p:sp>
      <p:sp>
        <p:nvSpPr>
          <p:cNvPr id="8214" name="Rectangle 22">
            <a:extLst>
              <a:ext uri="{FF2B5EF4-FFF2-40B4-BE49-F238E27FC236}">
                <a16:creationId xmlns:a16="http://schemas.microsoft.com/office/drawing/2014/main" id="{E0B8FE46-9436-4690-8C9C-834D609A26EB}"/>
              </a:ext>
            </a:extLst>
          </p:cNvPr>
          <p:cNvSpPr>
            <a:spLocks noChangeArrowheads="1"/>
          </p:cNvSpPr>
          <p:nvPr/>
        </p:nvSpPr>
        <p:spPr bwMode="auto">
          <a:xfrm>
            <a:off x="2530475" y="525463"/>
            <a:ext cx="39735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2400" i="0">
                <a:solidFill>
                  <a:schemeClr val="bg1"/>
                </a:solidFill>
                <a:latin typeface="Comic Sans MS" panose="030F0702030302020204" pitchFamily="66" charset="0"/>
              </a:rPr>
              <a:t>Conditions de l’émergence </a:t>
            </a:r>
          </a:p>
        </p:txBody>
      </p:sp>
      <p:sp>
        <p:nvSpPr>
          <p:cNvPr id="8215" name="ZoneTexte 1">
            <a:extLst>
              <a:ext uri="{FF2B5EF4-FFF2-40B4-BE49-F238E27FC236}">
                <a16:creationId xmlns:a16="http://schemas.microsoft.com/office/drawing/2014/main" id="{37D1CE49-E4A7-4468-99F1-09B6F62B9308}"/>
              </a:ext>
            </a:extLst>
          </p:cNvPr>
          <p:cNvSpPr txBox="1">
            <a:spLocks noChangeArrowheads="1"/>
          </p:cNvSpPr>
          <p:nvPr/>
        </p:nvSpPr>
        <p:spPr bwMode="auto">
          <a:xfrm>
            <a:off x="4368800" y="2763838"/>
            <a:ext cx="156164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fr-FR" altLang="fr-FR" sz="1600" i="0" dirty="0">
                <a:solidFill>
                  <a:schemeClr val="bg1"/>
                </a:solidFill>
                <a:latin typeface="Comic Sans MS" panose="030F0702030302020204" pitchFamily="66" charset="0"/>
              </a:rPr>
              <a:t>1</a:t>
            </a:r>
            <a:r>
              <a:rPr lang="fr-FR" altLang="fr-FR" sz="1600" i="0" baseline="30000" dirty="0">
                <a:solidFill>
                  <a:schemeClr val="bg1"/>
                </a:solidFill>
                <a:latin typeface="Comic Sans MS" panose="030F0702030302020204" pitchFamily="66" charset="0"/>
              </a:rPr>
              <a:t>ères</a:t>
            </a:r>
            <a:r>
              <a:rPr lang="fr-FR" altLang="fr-FR" sz="1600" i="0" dirty="0">
                <a:solidFill>
                  <a:schemeClr val="bg1"/>
                </a:solidFill>
                <a:latin typeface="Comic Sans MS" panose="030F0702030302020204" pitchFamily="66" charset="0"/>
              </a:rPr>
              <a:t> épidémies</a:t>
            </a:r>
          </a:p>
        </p:txBody>
      </p:sp>
      <p:sp>
        <p:nvSpPr>
          <p:cNvPr id="8216" name="ZoneTexte 3">
            <a:extLst>
              <a:ext uri="{FF2B5EF4-FFF2-40B4-BE49-F238E27FC236}">
                <a16:creationId xmlns:a16="http://schemas.microsoft.com/office/drawing/2014/main" id="{30FA784D-9E04-4443-A798-6AE3ACB76913}"/>
              </a:ext>
            </a:extLst>
          </p:cNvPr>
          <p:cNvSpPr txBox="1">
            <a:spLocks noChangeArrowheads="1"/>
          </p:cNvSpPr>
          <p:nvPr/>
        </p:nvSpPr>
        <p:spPr bwMode="auto">
          <a:xfrm>
            <a:off x="6837363" y="2759075"/>
            <a:ext cx="160492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fr-FR" altLang="fr-FR" sz="1600" i="0">
                <a:solidFill>
                  <a:schemeClr val="bg1"/>
                </a:solidFill>
                <a:latin typeface="Comic Sans MS" panose="030F0702030302020204" pitchFamily="66" charset="0"/>
              </a:rPr>
              <a:t>1</a:t>
            </a:r>
            <a:r>
              <a:rPr lang="fr-FR" altLang="fr-FR" sz="1600" i="0" baseline="30000">
                <a:solidFill>
                  <a:schemeClr val="bg1"/>
                </a:solidFill>
                <a:latin typeface="Comic Sans MS" panose="030F0702030302020204" pitchFamily="66" charset="0"/>
              </a:rPr>
              <a:t>ères</a:t>
            </a:r>
            <a:r>
              <a:rPr lang="fr-FR" altLang="fr-FR" sz="1600" i="0">
                <a:solidFill>
                  <a:schemeClr val="bg1"/>
                </a:solidFill>
                <a:latin typeface="Comic Sans MS" panose="030F0702030302020204" pitchFamily="66" charset="0"/>
              </a:rPr>
              <a:t> pandémies</a:t>
            </a:r>
          </a:p>
        </p:txBody>
      </p:sp>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ZoneTexte 1">
            <a:extLst>
              <a:ext uri="{FF2B5EF4-FFF2-40B4-BE49-F238E27FC236}">
                <a16:creationId xmlns:a16="http://schemas.microsoft.com/office/drawing/2014/main" id="{360E3756-3DB8-CAE0-AA56-7BE44CA81D74}"/>
              </a:ext>
            </a:extLst>
          </p:cNvPr>
          <p:cNvSpPr txBox="1">
            <a:spLocks noChangeArrowheads="1"/>
          </p:cNvSpPr>
          <p:nvPr/>
        </p:nvSpPr>
        <p:spPr bwMode="auto">
          <a:xfrm>
            <a:off x="1508788" y="198182"/>
            <a:ext cx="67208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fr-FR" altLang="fr-FR" sz="2400" dirty="0">
                <a:solidFill>
                  <a:schemeClr val="bg1"/>
                </a:solidFill>
                <a:latin typeface="Comic Sans MS" panose="030F0702030302020204" pitchFamily="66" charset="0"/>
              </a:rPr>
              <a:t>La </a:t>
            </a:r>
            <a:r>
              <a:rPr lang="fr-FR" altLang="fr-FR" sz="2400" dirty="0" err="1">
                <a:solidFill>
                  <a:schemeClr val="bg1"/>
                </a:solidFill>
                <a:latin typeface="Comic Sans MS" panose="030F0702030302020204" pitchFamily="66" charset="0"/>
              </a:rPr>
              <a:t>pandemie</a:t>
            </a:r>
            <a:r>
              <a:rPr lang="fr-FR" altLang="fr-FR" sz="2400" dirty="0">
                <a:solidFill>
                  <a:schemeClr val="bg1"/>
                </a:solidFill>
                <a:latin typeface="Comic Sans MS" panose="030F0702030302020204" pitchFamily="66" charset="0"/>
              </a:rPr>
              <a:t> de Covid-19 émerge à Wuhan </a:t>
            </a:r>
          </a:p>
        </p:txBody>
      </p:sp>
      <p:sp>
        <p:nvSpPr>
          <p:cNvPr id="18436" name="ZoneTexte 1">
            <a:extLst>
              <a:ext uri="{FF2B5EF4-FFF2-40B4-BE49-F238E27FC236}">
                <a16:creationId xmlns:a16="http://schemas.microsoft.com/office/drawing/2014/main" id="{BD61C44E-8C61-65AD-CE09-63347FF0DD24}"/>
              </a:ext>
            </a:extLst>
          </p:cNvPr>
          <p:cNvSpPr txBox="1">
            <a:spLocks noChangeArrowheads="1"/>
          </p:cNvSpPr>
          <p:nvPr/>
        </p:nvSpPr>
        <p:spPr bwMode="auto">
          <a:xfrm>
            <a:off x="1508788" y="6514156"/>
            <a:ext cx="673053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1200" dirty="0">
                <a:solidFill>
                  <a:schemeClr val="bg1"/>
                </a:solidFill>
                <a:latin typeface="Comic Sans MS" panose="030F0702030302020204" pitchFamily="66" charset="0"/>
              </a:rPr>
              <a:t> </a:t>
            </a:r>
          </a:p>
        </p:txBody>
      </p:sp>
      <p:pic>
        <p:nvPicPr>
          <p:cNvPr id="1026" name="Picture 2" descr="Wuhan's Huanan seafood market a victim of COVID-19: CDC director - Global  Times">
            <a:extLst>
              <a:ext uri="{FF2B5EF4-FFF2-40B4-BE49-F238E27FC236}">
                <a16:creationId xmlns:a16="http://schemas.microsoft.com/office/drawing/2014/main" id="{0DE67204-8B9E-BBE9-75AC-99930251B3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089" y="746747"/>
            <a:ext cx="4503654" cy="2806797"/>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44AEE5E4-B6EF-33A8-2718-078A6D9E8E06}"/>
              </a:ext>
            </a:extLst>
          </p:cNvPr>
          <p:cNvSpPr txBox="1"/>
          <p:nvPr/>
        </p:nvSpPr>
        <p:spPr>
          <a:xfrm>
            <a:off x="509719" y="793990"/>
            <a:ext cx="2120916" cy="461665"/>
          </a:xfrm>
          <a:prstGeom prst="rect">
            <a:avLst/>
          </a:prstGeom>
          <a:noFill/>
        </p:spPr>
        <p:txBody>
          <a:bodyPr wrap="square">
            <a:spAutoFit/>
          </a:bodyPr>
          <a:lstStyle/>
          <a:p>
            <a:pPr algn="ctr"/>
            <a:r>
              <a:rPr lang="fr-FR" sz="1200" dirty="0">
                <a:solidFill>
                  <a:schemeClr val="bg1"/>
                </a:solidFill>
                <a:latin typeface="Comic Sans MS" panose="030F0702030302020204" pitchFamily="66" charset="0"/>
              </a:rPr>
              <a:t> </a:t>
            </a:r>
            <a:r>
              <a:rPr lang="fr-FR" sz="1200" dirty="0" err="1">
                <a:solidFill>
                  <a:schemeClr val="bg1"/>
                </a:solidFill>
                <a:latin typeface="Comic Sans MS" panose="030F0702030302020204" pitchFamily="66" charset="0"/>
              </a:rPr>
              <a:t>Huanan</a:t>
            </a:r>
            <a:r>
              <a:rPr lang="fr-FR" sz="1200" dirty="0">
                <a:solidFill>
                  <a:schemeClr val="bg1"/>
                </a:solidFill>
                <a:latin typeface="Comic Sans MS" panose="030F0702030302020204" pitchFamily="66" charset="0"/>
              </a:rPr>
              <a:t> </a:t>
            </a:r>
            <a:r>
              <a:rPr lang="fr-FR" sz="1200" dirty="0" err="1">
                <a:solidFill>
                  <a:schemeClr val="bg1"/>
                </a:solidFill>
                <a:latin typeface="Comic Sans MS" panose="030F0702030302020204" pitchFamily="66" charset="0"/>
              </a:rPr>
              <a:t>seafood</a:t>
            </a:r>
            <a:r>
              <a:rPr lang="fr-FR" sz="1200" dirty="0">
                <a:solidFill>
                  <a:schemeClr val="bg1"/>
                </a:solidFill>
                <a:latin typeface="Comic Sans MS" panose="030F0702030302020204" pitchFamily="66" charset="0"/>
              </a:rPr>
              <a:t> </a:t>
            </a:r>
            <a:r>
              <a:rPr lang="fr-FR" sz="1200" dirty="0" err="1">
                <a:solidFill>
                  <a:schemeClr val="bg1"/>
                </a:solidFill>
                <a:latin typeface="Comic Sans MS" panose="030F0702030302020204" pitchFamily="66" charset="0"/>
              </a:rPr>
              <a:t>market</a:t>
            </a:r>
            <a:r>
              <a:rPr lang="fr-FR" sz="1200" dirty="0">
                <a:solidFill>
                  <a:schemeClr val="bg1"/>
                </a:solidFill>
                <a:latin typeface="Comic Sans MS" panose="030F0702030302020204" pitchFamily="66" charset="0"/>
              </a:rPr>
              <a:t> </a:t>
            </a:r>
            <a:r>
              <a:rPr lang="fr-FR" altLang="fr-FR" sz="1200" dirty="0">
                <a:solidFill>
                  <a:schemeClr val="bg1"/>
                </a:solidFill>
                <a:latin typeface="Comic Sans MS" panose="030F0702030302020204" pitchFamily="66" charset="0"/>
              </a:rPr>
              <a:t>Décembre 2019 </a:t>
            </a:r>
            <a:endParaRPr lang="fr-FR" sz="1200" dirty="0"/>
          </a:p>
        </p:txBody>
      </p:sp>
      <p:pic>
        <p:nvPicPr>
          <p:cNvPr id="6" name="Image 5">
            <a:extLst>
              <a:ext uri="{FF2B5EF4-FFF2-40B4-BE49-F238E27FC236}">
                <a16:creationId xmlns:a16="http://schemas.microsoft.com/office/drawing/2014/main" id="{E3D9A755-47F1-12CF-FD08-655C61DDC2E7}"/>
              </a:ext>
            </a:extLst>
          </p:cNvPr>
          <p:cNvPicPr>
            <a:picLocks noChangeAspect="1"/>
          </p:cNvPicPr>
          <p:nvPr/>
        </p:nvPicPr>
        <p:blipFill>
          <a:blip r:embed="rId4"/>
          <a:stretch>
            <a:fillRect/>
          </a:stretch>
        </p:blipFill>
        <p:spPr>
          <a:xfrm>
            <a:off x="235553" y="3707359"/>
            <a:ext cx="4439190" cy="2806797"/>
          </a:xfrm>
          <a:prstGeom prst="rect">
            <a:avLst/>
          </a:prstGeom>
        </p:spPr>
      </p:pic>
      <p:graphicFrame>
        <p:nvGraphicFramePr>
          <p:cNvPr id="2" name="Objet 1">
            <a:extLst>
              <a:ext uri="{FF2B5EF4-FFF2-40B4-BE49-F238E27FC236}">
                <a16:creationId xmlns:a16="http://schemas.microsoft.com/office/drawing/2014/main" id="{CDCFFB5B-65CA-10E9-291F-6473BD3962BB}"/>
              </a:ext>
            </a:extLst>
          </p:cNvPr>
          <p:cNvGraphicFramePr>
            <a:graphicFrameLocks noChangeAspect="1"/>
          </p:cNvGraphicFramePr>
          <p:nvPr/>
        </p:nvGraphicFramePr>
        <p:xfrm>
          <a:off x="4941182" y="3742197"/>
          <a:ext cx="4020076" cy="2771959"/>
        </p:xfrm>
        <a:graphic>
          <a:graphicData uri="http://schemas.openxmlformats.org/presentationml/2006/ole">
            <mc:AlternateContent xmlns:mc="http://schemas.openxmlformats.org/markup-compatibility/2006">
              <mc:Choice xmlns:v="urn:schemas-microsoft-com:vml" Requires="v">
                <p:oleObj name="Image" r:id="rId5" imgW="7619040" imgH="5079240" progId="Photoshop.Image.17">
                  <p:embed/>
                </p:oleObj>
              </mc:Choice>
              <mc:Fallback>
                <p:oleObj name="Image" r:id="rId5" imgW="7619040" imgH="5079240" progId="Photoshop.Image.17">
                  <p:embed/>
                  <p:pic>
                    <p:nvPicPr>
                      <p:cNvPr id="2" name="Objet 1">
                        <a:extLst>
                          <a:ext uri="{FF2B5EF4-FFF2-40B4-BE49-F238E27FC236}">
                            <a16:creationId xmlns:a16="http://schemas.microsoft.com/office/drawing/2014/main" id="{CDCFFB5B-65CA-10E9-291F-6473BD3962BB}"/>
                          </a:ext>
                        </a:extLst>
                      </p:cNvPr>
                      <p:cNvPicPr/>
                      <p:nvPr/>
                    </p:nvPicPr>
                    <p:blipFill>
                      <a:blip r:embed="rId6"/>
                      <a:stretch>
                        <a:fillRect/>
                      </a:stretch>
                    </p:blipFill>
                    <p:spPr>
                      <a:xfrm>
                        <a:off x="4941182" y="3742197"/>
                        <a:ext cx="4020076" cy="2771959"/>
                      </a:xfrm>
                      <a:prstGeom prst="rect">
                        <a:avLst/>
                      </a:prstGeom>
                    </p:spPr>
                  </p:pic>
                </p:oleObj>
              </mc:Fallback>
            </mc:AlternateContent>
          </a:graphicData>
        </a:graphic>
      </p:graphicFrame>
      <p:sp>
        <p:nvSpPr>
          <p:cNvPr id="3" name="ZoneTexte 2">
            <a:extLst>
              <a:ext uri="{FF2B5EF4-FFF2-40B4-BE49-F238E27FC236}">
                <a16:creationId xmlns:a16="http://schemas.microsoft.com/office/drawing/2014/main" id="{3762A5D1-7CF6-2A28-4DC5-E7B1C0C7ACAE}"/>
              </a:ext>
            </a:extLst>
          </p:cNvPr>
          <p:cNvSpPr txBox="1"/>
          <p:nvPr/>
        </p:nvSpPr>
        <p:spPr>
          <a:xfrm>
            <a:off x="1030088" y="3930173"/>
            <a:ext cx="3116559" cy="523220"/>
          </a:xfrm>
          <a:prstGeom prst="rect">
            <a:avLst/>
          </a:prstGeom>
          <a:noFill/>
        </p:spPr>
        <p:txBody>
          <a:bodyPr wrap="none" rtlCol="0">
            <a:spAutoFit/>
          </a:bodyPr>
          <a:lstStyle/>
          <a:p>
            <a:r>
              <a:rPr lang="fr-FR" sz="1400" b="1" dirty="0">
                <a:latin typeface="Comic Sans MS" panose="030F0702030302020204" pitchFamily="66" charset="0"/>
              </a:rPr>
              <a:t>Wuhan, active cité de 11 millions</a:t>
            </a:r>
          </a:p>
          <a:p>
            <a:r>
              <a:rPr lang="fr-FR" altLang="fr-FR" sz="1400" b="1" dirty="0" err="1">
                <a:latin typeface="Comic Sans MS" panose="030F0702030302020204" pitchFamily="66" charset="0"/>
              </a:rPr>
              <a:t>Region</a:t>
            </a:r>
            <a:r>
              <a:rPr lang="fr-FR" altLang="fr-FR" sz="1400" b="1" dirty="0">
                <a:latin typeface="Comic Sans MS" panose="030F0702030302020204" pitchFamily="66" charset="0"/>
              </a:rPr>
              <a:t> de Hubei de 58 millions</a:t>
            </a:r>
            <a:r>
              <a:rPr lang="fr-FR" sz="1400" b="1" dirty="0">
                <a:latin typeface="Comic Sans MS" panose="030F0702030302020204" pitchFamily="66" charset="0"/>
              </a:rPr>
              <a:t> </a:t>
            </a:r>
          </a:p>
        </p:txBody>
      </p:sp>
      <p:sp>
        <p:nvSpPr>
          <p:cNvPr id="4" name="ZoneTexte 3">
            <a:extLst>
              <a:ext uri="{FF2B5EF4-FFF2-40B4-BE49-F238E27FC236}">
                <a16:creationId xmlns:a16="http://schemas.microsoft.com/office/drawing/2014/main" id="{064920C2-EFBA-C8DE-8921-7D48EFC409C6}"/>
              </a:ext>
            </a:extLst>
          </p:cNvPr>
          <p:cNvSpPr txBox="1"/>
          <p:nvPr/>
        </p:nvSpPr>
        <p:spPr>
          <a:xfrm>
            <a:off x="4949263" y="3869784"/>
            <a:ext cx="3451586" cy="307777"/>
          </a:xfrm>
          <a:prstGeom prst="rect">
            <a:avLst/>
          </a:prstGeom>
          <a:noFill/>
        </p:spPr>
        <p:txBody>
          <a:bodyPr wrap="none" rtlCol="0">
            <a:spAutoFit/>
          </a:bodyPr>
          <a:lstStyle/>
          <a:p>
            <a:r>
              <a:rPr lang="fr-FR" sz="1400" b="1" dirty="0">
                <a:latin typeface="Comic Sans MS" panose="030F0702030302020204" pitchFamily="66" charset="0"/>
              </a:rPr>
              <a:t>Wuhan confinement  (</a:t>
            </a:r>
            <a:r>
              <a:rPr lang="fr-FR" sz="1400" b="1" dirty="0" err="1">
                <a:latin typeface="Comic Sans MS" panose="030F0702030302020204" pitchFamily="66" charset="0"/>
              </a:rPr>
              <a:t>January</a:t>
            </a:r>
            <a:r>
              <a:rPr lang="fr-FR" sz="1400" b="1" dirty="0">
                <a:latin typeface="Comic Sans MS" panose="030F0702030302020204" pitchFamily="66" charset="0"/>
              </a:rPr>
              <a:t> 2020) </a:t>
            </a:r>
          </a:p>
        </p:txBody>
      </p:sp>
      <p:sp>
        <p:nvSpPr>
          <p:cNvPr id="7" name="Flèche : droite 6">
            <a:extLst>
              <a:ext uri="{FF2B5EF4-FFF2-40B4-BE49-F238E27FC236}">
                <a16:creationId xmlns:a16="http://schemas.microsoft.com/office/drawing/2014/main" id="{A461AF68-BC5B-26C9-20FF-15525F2B035B}"/>
              </a:ext>
            </a:extLst>
          </p:cNvPr>
          <p:cNvSpPr/>
          <p:nvPr/>
        </p:nvSpPr>
        <p:spPr>
          <a:xfrm>
            <a:off x="4304220" y="4730305"/>
            <a:ext cx="741612" cy="307777"/>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8" name="Objet 7">
            <a:extLst>
              <a:ext uri="{FF2B5EF4-FFF2-40B4-BE49-F238E27FC236}">
                <a16:creationId xmlns:a16="http://schemas.microsoft.com/office/drawing/2014/main" id="{F330BD65-5120-0F54-12C5-418383033CAB}"/>
              </a:ext>
            </a:extLst>
          </p:cNvPr>
          <p:cNvGraphicFramePr>
            <a:graphicFrameLocks noChangeAspect="1"/>
          </p:cNvGraphicFramePr>
          <p:nvPr/>
        </p:nvGraphicFramePr>
        <p:xfrm>
          <a:off x="4869194" y="746747"/>
          <a:ext cx="4020076" cy="2793892"/>
        </p:xfrm>
        <a:graphic>
          <a:graphicData uri="http://schemas.openxmlformats.org/presentationml/2006/ole">
            <mc:AlternateContent xmlns:mc="http://schemas.openxmlformats.org/markup-compatibility/2006">
              <mc:Choice xmlns:v="urn:schemas-microsoft-com:vml" Requires="v">
                <p:oleObj name="Image" r:id="rId7" imgW="8977680" imgH="6933240" progId="Photoshop.Image.17">
                  <p:embed/>
                </p:oleObj>
              </mc:Choice>
              <mc:Fallback>
                <p:oleObj name="Image" r:id="rId7" imgW="8977680" imgH="6933240" progId="Photoshop.Image.17">
                  <p:embed/>
                  <p:pic>
                    <p:nvPicPr>
                      <p:cNvPr id="8" name="Objet 7">
                        <a:extLst>
                          <a:ext uri="{FF2B5EF4-FFF2-40B4-BE49-F238E27FC236}">
                            <a16:creationId xmlns:a16="http://schemas.microsoft.com/office/drawing/2014/main" id="{F330BD65-5120-0F54-12C5-418383033CAB}"/>
                          </a:ext>
                        </a:extLst>
                      </p:cNvPr>
                      <p:cNvPicPr/>
                      <p:nvPr/>
                    </p:nvPicPr>
                    <p:blipFill>
                      <a:blip r:embed="rId8"/>
                      <a:stretch>
                        <a:fillRect/>
                      </a:stretch>
                    </p:blipFill>
                    <p:spPr>
                      <a:xfrm>
                        <a:off x="4869194" y="746747"/>
                        <a:ext cx="4020076" cy="2793892"/>
                      </a:xfrm>
                      <a:prstGeom prst="rect">
                        <a:avLst/>
                      </a:prstGeom>
                    </p:spPr>
                  </p:pic>
                </p:oleObj>
              </mc:Fallback>
            </mc:AlternateContent>
          </a:graphicData>
        </a:graphic>
      </p:graphicFrame>
    </p:spTree>
    <p:extLst>
      <p:ext uri="{BB962C8B-B14F-4D97-AF65-F5344CB8AC3E}">
        <p14:creationId xmlns:p14="http://schemas.microsoft.com/office/powerpoint/2010/main" val="17079209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642" name="Objet 1">
            <a:extLst>
              <a:ext uri="{FF2B5EF4-FFF2-40B4-BE49-F238E27FC236}">
                <a16:creationId xmlns:a16="http://schemas.microsoft.com/office/drawing/2014/main" id="{CFBBAADD-6C16-4B3C-A131-16441A617ECA}"/>
              </a:ext>
            </a:extLst>
          </p:cNvPr>
          <p:cNvGraphicFramePr>
            <a:graphicFrameLocks noChangeAspect="1"/>
          </p:cNvGraphicFramePr>
          <p:nvPr/>
        </p:nvGraphicFramePr>
        <p:xfrm>
          <a:off x="224593" y="801300"/>
          <a:ext cx="8694813" cy="5567300"/>
        </p:xfrm>
        <a:graphic>
          <a:graphicData uri="http://schemas.openxmlformats.org/presentationml/2006/ole">
            <mc:AlternateContent xmlns:mc="http://schemas.openxmlformats.org/markup-compatibility/2006">
              <mc:Choice xmlns:v="urn:schemas-microsoft-com:vml" Requires="v">
                <p:oleObj name="Image" r:id="rId2" imgW="8431746" imgH="5396825" progId="Photoshop.Image.17">
                  <p:embed/>
                </p:oleObj>
              </mc:Choice>
              <mc:Fallback>
                <p:oleObj name="Image" r:id="rId2" imgW="8431746" imgH="5396825" progId="Photoshop.Image.17">
                  <p:embed/>
                  <p:pic>
                    <p:nvPicPr>
                      <p:cNvPr id="112642" name="Objet 1">
                        <a:extLst>
                          <a:ext uri="{FF2B5EF4-FFF2-40B4-BE49-F238E27FC236}">
                            <a16:creationId xmlns:a16="http://schemas.microsoft.com/office/drawing/2014/main" id="{CFBBAADD-6C16-4B3C-A131-16441A617E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593" y="801300"/>
                        <a:ext cx="8694813" cy="5567300"/>
                      </a:xfrm>
                      <a:prstGeom prst="rect">
                        <a:avLst/>
                      </a:prstGeom>
                      <a:noFill/>
                      <a:ln>
                        <a:noFill/>
                      </a:ln>
                    </p:spPr>
                  </p:pic>
                </p:oleObj>
              </mc:Fallback>
            </mc:AlternateContent>
          </a:graphicData>
        </a:graphic>
      </p:graphicFrame>
      <p:sp>
        <p:nvSpPr>
          <p:cNvPr id="112643" name="Rectangle 1">
            <a:extLst>
              <a:ext uri="{FF2B5EF4-FFF2-40B4-BE49-F238E27FC236}">
                <a16:creationId xmlns:a16="http://schemas.microsoft.com/office/drawing/2014/main" id="{FAC9ED64-9C44-40CE-9C68-984F0A3F1987}"/>
              </a:ext>
            </a:extLst>
          </p:cNvPr>
          <p:cNvSpPr>
            <a:spLocks noChangeArrowheads="1"/>
          </p:cNvSpPr>
          <p:nvPr/>
        </p:nvSpPr>
        <p:spPr bwMode="auto">
          <a:xfrm>
            <a:off x="224593" y="1197847"/>
            <a:ext cx="30241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fr-FR" altLang="fr-FR" sz="1200" i="0" dirty="0">
                <a:solidFill>
                  <a:schemeClr val="bg1"/>
                </a:solidFill>
                <a:latin typeface="Comic Sans MS" panose="030F0702030302020204" pitchFamily="66" charset="0"/>
              </a:rPr>
              <a:t>cas confirmés: 2 658 062</a:t>
            </a:r>
          </a:p>
          <a:p>
            <a:pPr>
              <a:spcBef>
                <a:spcPct val="0"/>
              </a:spcBef>
              <a:buFontTx/>
              <a:buNone/>
            </a:pPr>
            <a:r>
              <a:rPr lang="fr-FR" altLang="fr-FR" sz="1200" dirty="0">
                <a:solidFill>
                  <a:schemeClr val="bg1"/>
                </a:solidFill>
                <a:latin typeface="Comic Sans MS" panose="030F0702030302020204" pitchFamily="66" charset="0"/>
              </a:rPr>
              <a:t>d</a:t>
            </a:r>
            <a:r>
              <a:rPr lang="fr-FR" altLang="fr-FR" sz="1200" i="0" dirty="0">
                <a:solidFill>
                  <a:schemeClr val="bg1"/>
                </a:solidFill>
                <a:latin typeface="Comic Sans MS" panose="030F0702030302020204" pitchFamily="66" charset="0"/>
              </a:rPr>
              <a:t>écès: 184 643</a:t>
            </a:r>
          </a:p>
        </p:txBody>
      </p:sp>
      <p:sp>
        <p:nvSpPr>
          <p:cNvPr id="112644" name="ZoneTexte 1">
            <a:extLst>
              <a:ext uri="{FF2B5EF4-FFF2-40B4-BE49-F238E27FC236}">
                <a16:creationId xmlns:a16="http://schemas.microsoft.com/office/drawing/2014/main" id="{6524AB2A-1096-403C-B2CF-AFC3046F03F5}"/>
              </a:ext>
            </a:extLst>
          </p:cNvPr>
          <p:cNvSpPr txBox="1">
            <a:spLocks noChangeArrowheads="1"/>
          </p:cNvSpPr>
          <p:nvPr/>
        </p:nvSpPr>
        <p:spPr bwMode="auto">
          <a:xfrm>
            <a:off x="2633513" y="128588"/>
            <a:ext cx="36814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fr-FR" altLang="fr-FR" sz="2400" i="0" dirty="0">
                <a:solidFill>
                  <a:schemeClr val="bg1"/>
                </a:solidFill>
                <a:latin typeface="Comic Sans MS" panose="030F0702030302020204" pitchFamily="66" charset="0"/>
              </a:rPr>
              <a:t>La pandémie de Covid-19</a:t>
            </a:r>
          </a:p>
        </p:txBody>
      </p:sp>
      <p:sp>
        <p:nvSpPr>
          <p:cNvPr id="112645" name="ZoneTexte 6">
            <a:extLst>
              <a:ext uri="{FF2B5EF4-FFF2-40B4-BE49-F238E27FC236}">
                <a16:creationId xmlns:a16="http://schemas.microsoft.com/office/drawing/2014/main" id="{DEC3C82D-52FF-4E38-B1F7-EF0145F5D2F6}"/>
              </a:ext>
            </a:extLst>
          </p:cNvPr>
          <p:cNvSpPr txBox="1">
            <a:spLocks noChangeArrowheads="1"/>
          </p:cNvSpPr>
          <p:nvPr/>
        </p:nvSpPr>
        <p:spPr bwMode="auto">
          <a:xfrm>
            <a:off x="1925848" y="861074"/>
            <a:ext cx="4572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1800" dirty="0">
                <a:solidFill>
                  <a:schemeClr val="bg1"/>
                </a:solidFill>
                <a:latin typeface="Comic Sans MS" panose="030F0702030302020204" pitchFamily="66" charset="0"/>
              </a:rPr>
              <a:t>A</a:t>
            </a:r>
            <a:r>
              <a:rPr lang="fr-FR" altLang="fr-FR" sz="1800" i="0" dirty="0">
                <a:solidFill>
                  <a:schemeClr val="bg1"/>
                </a:solidFill>
                <a:latin typeface="Comic Sans MS" panose="030F0702030302020204" pitchFamily="66" charset="0"/>
              </a:rPr>
              <a:t>vril 2020</a:t>
            </a:r>
          </a:p>
        </p:txBody>
      </p:sp>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8791295-3760-C977-76CC-BC7B036FF885}"/>
              </a:ext>
            </a:extLst>
          </p:cNvPr>
          <p:cNvPicPr>
            <a:picLocks noChangeAspect="1"/>
          </p:cNvPicPr>
          <p:nvPr/>
        </p:nvPicPr>
        <p:blipFill>
          <a:blip r:embed="rId2"/>
          <a:stretch>
            <a:fillRect/>
          </a:stretch>
        </p:blipFill>
        <p:spPr>
          <a:xfrm>
            <a:off x="474038" y="2304327"/>
            <a:ext cx="8156777" cy="3146212"/>
          </a:xfrm>
          <a:prstGeom prst="rect">
            <a:avLst/>
          </a:prstGeom>
        </p:spPr>
      </p:pic>
      <p:sp>
        <p:nvSpPr>
          <p:cNvPr id="4" name="ZoneTexte 3">
            <a:extLst>
              <a:ext uri="{FF2B5EF4-FFF2-40B4-BE49-F238E27FC236}">
                <a16:creationId xmlns:a16="http://schemas.microsoft.com/office/drawing/2014/main" id="{C8B82958-C3BC-3793-583B-A6D4F755D9C5}"/>
              </a:ext>
            </a:extLst>
          </p:cNvPr>
          <p:cNvSpPr txBox="1"/>
          <p:nvPr/>
        </p:nvSpPr>
        <p:spPr>
          <a:xfrm>
            <a:off x="1565721" y="945796"/>
            <a:ext cx="6725801" cy="461665"/>
          </a:xfrm>
          <a:prstGeom prst="rect">
            <a:avLst/>
          </a:prstGeom>
          <a:noFill/>
        </p:spPr>
        <p:txBody>
          <a:bodyPr wrap="square">
            <a:spAutoFit/>
          </a:bodyPr>
          <a:lstStyle/>
          <a:p>
            <a:r>
              <a:rPr lang="en-US" sz="2400" dirty="0" err="1">
                <a:solidFill>
                  <a:schemeClr val="bg1"/>
                </a:solidFill>
                <a:latin typeface="Comic Sans MS" panose="030F0702030302020204" pitchFamily="66" charset="0"/>
              </a:rPr>
              <a:t>Cinétique</a:t>
            </a:r>
            <a:r>
              <a:rPr lang="en-US" sz="2400" dirty="0">
                <a:solidFill>
                  <a:schemeClr val="bg1"/>
                </a:solidFill>
                <a:latin typeface="Comic Sans MS" panose="030F0702030302020204" pitchFamily="66" charset="0"/>
              </a:rPr>
              <a:t> des Variants SARS-CoV-2</a:t>
            </a:r>
            <a:endParaRPr lang="fr-FR" sz="2400" dirty="0">
              <a:solidFill>
                <a:schemeClr val="bg1"/>
              </a:solidFill>
              <a:latin typeface="Comic Sans MS" panose="030F0702030302020204" pitchFamily="66" charset="0"/>
            </a:endParaRPr>
          </a:p>
        </p:txBody>
      </p:sp>
      <p:sp>
        <p:nvSpPr>
          <p:cNvPr id="5" name="ZoneTexte 4">
            <a:extLst>
              <a:ext uri="{FF2B5EF4-FFF2-40B4-BE49-F238E27FC236}">
                <a16:creationId xmlns:a16="http://schemas.microsoft.com/office/drawing/2014/main" id="{33A329BF-7A0B-F981-B1AA-9E7FCCDD0F55}"/>
              </a:ext>
            </a:extLst>
          </p:cNvPr>
          <p:cNvSpPr txBox="1"/>
          <p:nvPr/>
        </p:nvSpPr>
        <p:spPr>
          <a:xfrm>
            <a:off x="1565721" y="1407461"/>
            <a:ext cx="5334000" cy="307777"/>
          </a:xfrm>
          <a:prstGeom prst="rect">
            <a:avLst/>
          </a:prstGeom>
          <a:noFill/>
        </p:spPr>
        <p:txBody>
          <a:bodyPr wrap="square">
            <a:spAutoFit/>
          </a:bodyPr>
          <a:lstStyle/>
          <a:p>
            <a:pPr algn="ctr"/>
            <a:r>
              <a:rPr lang="fr-FR" sz="1400" dirty="0">
                <a:solidFill>
                  <a:schemeClr val="bg1"/>
                </a:solidFill>
                <a:latin typeface="Comic Sans MS" panose="030F0702030302020204" pitchFamily="66" charset="0"/>
              </a:rPr>
              <a:t>variants (Wuhan, alpha, delta, omicron </a:t>
            </a:r>
            <a:r>
              <a:rPr lang="fr-FR" sz="1400" dirty="0" err="1">
                <a:solidFill>
                  <a:schemeClr val="bg1"/>
                </a:solidFill>
                <a:latin typeface="Comic Sans MS" panose="030F0702030302020204" pitchFamily="66" charset="0"/>
              </a:rPr>
              <a:t>BA-1</a:t>
            </a:r>
            <a:r>
              <a:rPr lang="fr-FR" sz="1400" dirty="0">
                <a:solidFill>
                  <a:schemeClr val="bg1"/>
                </a:solidFill>
                <a:latin typeface="Comic Sans MS" panose="030F0702030302020204" pitchFamily="66" charset="0"/>
              </a:rPr>
              <a:t>, </a:t>
            </a:r>
            <a:r>
              <a:rPr lang="fr-FR" sz="1400" dirty="0" err="1">
                <a:solidFill>
                  <a:schemeClr val="bg1"/>
                </a:solidFill>
                <a:latin typeface="Comic Sans MS" panose="030F0702030302020204" pitchFamily="66" charset="0"/>
              </a:rPr>
              <a:t>BA-2</a:t>
            </a:r>
            <a:r>
              <a:rPr lang="fr-FR" sz="1400" dirty="0">
                <a:solidFill>
                  <a:schemeClr val="bg1"/>
                </a:solidFill>
                <a:latin typeface="Comic Sans MS" panose="030F0702030302020204" pitchFamily="66" charset="0"/>
              </a:rPr>
              <a:t>, </a:t>
            </a:r>
            <a:r>
              <a:rPr lang="fr-FR" sz="1400" dirty="0" err="1">
                <a:solidFill>
                  <a:schemeClr val="bg1"/>
                </a:solidFill>
                <a:latin typeface="Comic Sans MS" panose="030F0702030302020204" pitchFamily="66" charset="0"/>
              </a:rPr>
              <a:t>BA-5</a:t>
            </a:r>
            <a:r>
              <a:rPr lang="fr-FR" sz="1400" dirty="0">
                <a:solidFill>
                  <a:schemeClr val="bg1"/>
                </a:solidFill>
                <a:latin typeface="Comic Sans MS" panose="030F0702030302020204" pitchFamily="66" charset="0"/>
              </a:rPr>
              <a:t>…) </a:t>
            </a:r>
          </a:p>
        </p:txBody>
      </p:sp>
      <p:sp>
        <p:nvSpPr>
          <p:cNvPr id="6" name="ZoneTexte 5">
            <a:extLst>
              <a:ext uri="{FF2B5EF4-FFF2-40B4-BE49-F238E27FC236}">
                <a16:creationId xmlns:a16="http://schemas.microsoft.com/office/drawing/2014/main" id="{19C2228D-B56A-A5A5-12AD-23988F591D61}"/>
              </a:ext>
            </a:extLst>
          </p:cNvPr>
          <p:cNvSpPr txBox="1"/>
          <p:nvPr/>
        </p:nvSpPr>
        <p:spPr>
          <a:xfrm>
            <a:off x="6854367" y="6208905"/>
            <a:ext cx="1350050" cy="246221"/>
          </a:xfrm>
          <a:prstGeom prst="rect">
            <a:avLst/>
          </a:prstGeom>
          <a:noFill/>
        </p:spPr>
        <p:txBody>
          <a:bodyPr wrap="none" rtlCol="0">
            <a:spAutoFit/>
          </a:bodyPr>
          <a:lstStyle/>
          <a:p>
            <a:r>
              <a:rPr lang="fr-FR" sz="1000" i="1" dirty="0">
                <a:solidFill>
                  <a:schemeClr val="bg1"/>
                </a:solidFill>
                <a:latin typeface="Comic Sans MS" panose="030F0702030302020204" pitchFamily="66" charset="0"/>
              </a:rPr>
              <a:t>N </a:t>
            </a:r>
            <a:r>
              <a:rPr lang="fr-FR" sz="1000" i="1" dirty="0" err="1">
                <a:solidFill>
                  <a:schemeClr val="bg1"/>
                </a:solidFill>
                <a:latin typeface="Comic Sans MS" panose="030F0702030302020204" pitchFamily="66" charset="0"/>
              </a:rPr>
              <a:t>Engl</a:t>
            </a:r>
            <a:r>
              <a:rPr lang="fr-FR" sz="1000" i="1" dirty="0">
                <a:solidFill>
                  <a:schemeClr val="bg1"/>
                </a:solidFill>
                <a:latin typeface="Comic Sans MS" panose="030F0702030302020204" pitchFamily="66" charset="0"/>
              </a:rPr>
              <a:t> J Med </a:t>
            </a:r>
            <a:r>
              <a:rPr lang="fr-FR" sz="1000" dirty="0">
                <a:solidFill>
                  <a:schemeClr val="bg1"/>
                </a:solidFill>
                <a:latin typeface="Comic Sans MS" panose="030F0702030302020204" pitchFamily="66" charset="0"/>
              </a:rPr>
              <a:t>2022</a:t>
            </a:r>
          </a:p>
        </p:txBody>
      </p:sp>
    </p:spTree>
    <p:extLst>
      <p:ext uri="{BB962C8B-B14F-4D97-AF65-F5344CB8AC3E}">
        <p14:creationId xmlns:p14="http://schemas.microsoft.com/office/powerpoint/2010/main" val="6956451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t 1">
            <a:extLst>
              <a:ext uri="{FF2B5EF4-FFF2-40B4-BE49-F238E27FC236}">
                <a16:creationId xmlns:a16="http://schemas.microsoft.com/office/drawing/2014/main" id="{73FFA4C4-33B4-51E8-6413-7E7290025C0E}"/>
              </a:ext>
            </a:extLst>
          </p:cNvPr>
          <p:cNvGraphicFramePr>
            <a:graphicFrameLocks noChangeAspect="1"/>
          </p:cNvGraphicFramePr>
          <p:nvPr/>
        </p:nvGraphicFramePr>
        <p:xfrm>
          <a:off x="965994" y="786514"/>
          <a:ext cx="7364412" cy="2873829"/>
        </p:xfrm>
        <a:graphic>
          <a:graphicData uri="http://schemas.openxmlformats.org/presentationml/2006/ole">
            <mc:AlternateContent xmlns:mc="http://schemas.openxmlformats.org/markup-compatibility/2006">
              <mc:Choice xmlns:v="urn:schemas-microsoft-com:vml" Requires="v">
                <p:oleObj name="Image" r:id="rId2" imgW="7364880" imgH="3161880" progId="Photoshop.Image.17">
                  <p:embed/>
                </p:oleObj>
              </mc:Choice>
              <mc:Fallback>
                <p:oleObj name="Image" r:id="rId2" imgW="7364880" imgH="3161880" progId="Photoshop.Image.17">
                  <p:embed/>
                  <p:pic>
                    <p:nvPicPr>
                      <p:cNvPr id="2" name="Objet 1">
                        <a:extLst>
                          <a:ext uri="{FF2B5EF4-FFF2-40B4-BE49-F238E27FC236}">
                            <a16:creationId xmlns:a16="http://schemas.microsoft.com/office/drawing/2014/main" id="{73FFA4C4-33B4-51E8-6413-7E7290025C0E}"/>
                          </a:ext>
                        </a:extLst>
                      </p:cNvPr>
                      <p:cNvPicPr/>
                      <p:nvPr/>
                    </p:nvPicPr>
                    <p:blipFill>
                      <a:blip r:embed="rId3"/>
                      <a:stretch>
                        <a:fillRect/>
                      </a:stretch>
                    </p:blipFill>
                    <p:spPr>
                      <a:xfrm>
                        <a:off x="965994" y="786514"/>
                        <a:ext cx="7364412" cy="2873829"/>
                      </a:xfrm>
                      <a:prstGeom prst="rect">
                        <a:avLst/>
                      </a:prstGeom>
                    </p:spPr>
                  </p:pic>
                </p:oleObj>
              </mc:Fallback>
            </mc:AlternateContent>
          </a:graphicData>
        </a:graphic>
      </p:graphicFrame>
      <p:sp>
        <p:nvSpPr>
          <p:cNvPr id="4" name="ZoneTexte 3">
            <a:extLst>
              <a:ext uri="{FF2B5EF4-FFF2-40B4-BE49-F238E27FC236}">
                <a16:creationId xmlns:a16="http://schemas.microsoft.com/office/drawing/2014/main" id="{6C9C28B8-7693-FC27-B7A7-9F77E2F8E02C}"/>
              </a:ext>
            </a:extLst>
          </p:cNvPr>
          <p:cNvSpPr txBox="1"/>
          <p:nvPr/>
        </p:nvSpPr>
        <p:spPr>
          <a:xfrm>
            <a:off x="1480458" y="968828"/>
            <a:ext cx="1391728" cy="276999"/>
          </a:xfrm>
          <a:prstGeom prst="rect">
            <a:avLst/>
          </a:prstGeom>
          <a:noFill/>
        </p:spPr>
        <p:txBody>
          <a:bodyPr wrap="none" rtlCol="0">
            <a:spAutoFit/>
          </a:bodyPr>
          <a:lstStyle/>
          <a:p>
            <a:r>
              <a:rPr lang="fr-FR" sz="1200" b="1" dirty="0">
                <a:solidFill>
                  <a:srgbClr val="FF0000"/>
                </a:solidFill>
                <a:latin typeface="Comic Sans MS" panose="030F0702030302020204" pitchFamily="66" charset="0"/>
              </a:rPr>
              <a:t>Cas par semaine</a:t>
            </a:r>
          </a:p>
        </p:txBody>
      </p:sp>
      <p:graphicFrame>
        <p:nvGraphicFramePr>
          <p:cNvPr id="7" name="Objet 6">
            <a:extLst>
              <a:ext uri="{FF2B5EF4-FFF2-40B4-BE49-F238E27FC236}">
                <a16:creationId xmlns:a16="http://schemas.microsoft.com/office/drawing/2014/main" id="{FD22539D-9338-40D5-3A81-55EA5154E1C4}"/>
              </a:ext>
            </a:extLst>
          </p:cNvPr>
          <p:cNvGraphicFramePr>
            <a:graphicFrameLocks noChangeAspect="1"/>
          </p:cNvGraphicFramePr>
          <p:nvPr/>
        </p:nvGraphicFramePr>
        <p:xfrm>
          <a:off x="965994" y="3810001"/>
          <a:ext cx="7326312" cy="2677884"/>
        </p:xfrm>
        <a:graphic>
          <a:graphicData uri="http://schemas.openxmlformats.org/presentationml/2006/ole">
            <mc:AlternateContent xmlns:mc="http://schemas.openxmlformats.org/markup-compatibility/2006">
              <mc:Choice xmlns:v="urn:schemas-microsoft-com:vml" Requires="v">
                <p:oleObj name="Image" r:id="rId4" imgW="7326720" imgH="2984040" progId="Photoshop.Image.17">
                  <p:embed/>
                </p:oleObj>
              </mc:Choice>
              <mc:Fallback>
                <p:oleObj name="Image" r:id="rId4" imgW="7326720" imgH="2984040" progId="Photoshop.Image.17">
                  <p:embed/>
                  <p:pic>
                    <p:nvPicPr>
                      <p:cNvPr id="7" name="Objet 6">
                        <a:extLst>
                          <a:ext uri="{FF2B5EF4-FFF2-40B4-BE49-F238E27FC236}">
                            <a16:creationId xmlns:a16="http://schemas.microsoft.com/office/drawing/2014/main" id="{FD22539D-9338-40D5-3A81-55EA5154E1C4}"/>
                          </a:ext>
                        </a:extLst>
                      </p:cNvPr>
                      <p:cNvPicPr/>
                      <p:nvPr/>
                    </p:nvPicPr>
                    <p:blipFill>
                      <a:blip r:embed="rId5"/>
                      <a:stretch>
                        <a:fillRect/>
                      </a:stretch>
                    </p:blipFill>
                    <p:spPr>
                      <a:xfrm>
                        <a:off x="965994" y="3810001"/>
                        <a:ext cx="7326312" cy="2677884"/>
                      </a:xfrm>
                      <a:prstGeom prst="rect">
                        <a:avLst/>
                      </a:prstGeom>
                    </p:spPr>
                  </p:pic>
                </p:oleObj>
              </mc:Fallback>
            </mc:AlternateContent>
          </a:graphicData>
        </a:graphic>
      </p:graphicFrame>
      <p:sp>
        <p:nvSpPr>
          <p:cNvPr id="5" name="ZoneTexte 4">
            <a:extLst>
              <a:ext uri="{FF2B5EF4-FFF2-40B4-BE49-F238E27FC236}">
                <a16:creationId xmlns:a16="http://schemas.microsoft.com/office/drawing/2014/main" id="{24D4D71A-534A-AD3E-08E9-8A89AC29A1D2}"/>
              </a:ext>
            </a:extLst>
          </p:cNvPr>
          <p:cNvSpPr txBox="1"/>
          <p:nvPr/>
        </p:nvSpPr>
        <p:spPr>
          <a:xfrm>
            <a:off x="1480458" y="4016828"/>
            <a:ext cx="1487908" cy="276999"/>
          </a:xfrm>
          <a:prstGeom prst="rect">
            <a:avLst/>
          </a:prstGeom>
          <a:noFill/>
        </p:spPr>
        <p:txBody>
          <a:bodyPr wrap="none" rtlCol="0">
            <a:spAutoFit/>
          </a:bodyPr>
          <a:lstStyle/>
          <a:p>
            <a:r>
              <a:rPr lang="fr-FR" sz="1200" b="1" dirty="0">
                <a:solidFill>
                  <a:srgbClr val="FF0000"/>
                </a:solidFill>
                <a:latin typeface="Comic Sans MS" panose="030F0702030302020204" pitchFamily="66" charset="0"/>
              </a:rPr>
              <a:t>Décès quotidiens </a:t>
            </a:r>
          </a:p>
        </p:txBody>
      </p:sp>
      <p:sp>
        <p:nvSpPr>
          <p:cNvPr id="3" name="ZoneTexte 2">
            <a:extLst>
              <a:ext uri="{FF2B5EF4-FFF2-40B4-BE49-F238E27FC236}">
                <a16:creationId xmlns:a16="http://schemas.microsoft.com/office/drawing/2014/main" id="{46FDFFF9-EC1B-F50C-EB3C-77E5973A105F}"/>
              </a:ext>
            </a:extLst>
          </p:cNvPr>
          <p:cNvSpPr txBox="1"/>
          <p:nvPr/>
        </p:nvSpPr>
        <p:spPr>
          <a:xfrm>
            <a:off x="1078787" y="118022"/>
            <a:ext cx="7596951" cy="461665"/>
          </a:xfrm>
          <a:prstGeom prst="rect">
            <a:avLst/>
          </a:prstGeom>
          <a:noFill/>
        </p:spPr>
        <p:txBody>
          <a:bodyPr wrap="none" rtlCol="0">
            <a:spAutoFit/>
          </a:bodyPr>
          <a:lstStyle/>
          <a:p>
            <a:r>
              <a:rPr lang="fr-FR" sz="2400" dirty="0">
                <a:solidFill>
                  <a:schemeClr val="bg1"/>
                </a:solidFill>
                <a:latin typeface="Comic Sans MS" panose="030F0702030302020204" pitchFamily="66" charset="0"/>
              </a:rPr>
              <a:t>Evolution mondiale des cas et des décès 2020-2022</a:t>
            </a:r>
          </a:p>
        </p:txBody>
      </p:sp>
    </p:spTree>
    <p:extLst>
      <p:ext uri="{BB962C8B-B14F-4D97-AF65-F5344CB8AC3E}">
        <p14:creationId xmlns:p14="http://schemas.microsoft.com/office/powerpoint/2010/main" val="39918873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èche : droite 2">
            <a:extLst>
              <a:ext uri="{FF2B5EF4-FFF2-40B4-BE49-F238E27FC236}">
                <a16:creationId xmlns:a16="http://schemas.microsoft.com/office/drawing/2014/main" id="{94020139-8B53-A4FA-C54F-7724278CB3BC}"/>
              </a:ext>
            </a:extLst>
          </p:cNvPr>
          <p:cNvSpPr/>
          <p:nvPr/>
        </p:nvSpPr>
        <p:spPr>
          <a:xfrm>
            <a:off x="1306287" y="4898571"/>
            <a:ext cx="533397" cy="59871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Flèche : droite 3">
            <a:extLst>
              <a:ext uri="{FF2B5EF4-FFF2-40B4-BE49-F238E27FC236}">
                <a16:creationId xmlns:a16="http://schemas.microsoft.com/office/drawing/2014/main" id="{625D8A2C-A30D-BC50-384C-043D8EAB7B9D}"/>
              </a:ext>
            </a:extLst>
          </p:cNvPr>
          <p:cNvSpPr/>
          <p:nvPr/>
        </p:nvSpPr>
        <p:spPr>
          <a:xfrm>
            <a:off x="1839685" y="4898571"/>
            <a:ext cx="3722916" cy="59871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Flèche : droite 4">
            <a:extLst>
              <a:ext uri="{FF2B5EF4-FFF2-40B4-BE49-F238E27FC236}">
                <a16:creationId xmlns:a16="http://schemas.microsoft.com/office/drawing/2014/main" id="{B8BB79FF-6B8A-92EE-7775-8B1E3ED87A05}"/>
              </a:ext>
            </a:extLst>
          </p:cNvPr>
          <p:cNvSpPr/>
          <p:nvPr/>
        </p:nvSpPr>
        <p:spPr>
          <a:xfrm>
            <a:off x="5562601" y="4898571"/>
            <a:ext cx="2525486" cy="598714"/>
          </a:xfrm>
          <a:prstGeom prst="rightArrow">
            <a:avLst/>
          </a:prstGeom>
          <a:gradFill flip="none" rotWithShape="1">
            <a:gsLst>
              <a:gs pos="0">
                <a:srgbClr val="FFFFCC">
                  <a:shade val="30000"/>
                  <a:satMod val="115000"/>
                </a:srgbClr>
              </a:gs>
              <a:gs pos="50000">
                <a:srgbClr val="FFFFCC">
                  <a:shade val="67500"/>
                  <a:satMod val="115000"/>
                </a:srgbClr>
              </a:gs>
              <a:gs pos="100000">
                <a:srgbClr val="FFFFCC">
                  <a:shade val="100000"/>
                  <a:satMod val="115000"/>
                </a:srgb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avec flèche 6">
            <a:extLst>
              <a:ext uri="{FF2B5EF4-FFF2-40B4-BE49-F238E27FC236}">
                <a16:creationId xmlns:a16="http://schemas.microsoft.com/office/drawing/2014/main" id="{107F73A5-496E-EAAC-0EF4-4A3D006D60F1}"/>
              </a:ext>
            </a:extLst>
          </p:cNvPr>
          <p:cNvCxnSpPr>
            <a:cxnSpLocks/>
          </p:cNvCxnSpPr>
          <p:nvPr/>
        </p:nvCxnSpPr>
        <p:spPr>
          <a:xfrm>
            <a:off x="1306287" y="4441371"/>
            <a:ext cx="0" cy="457200"/>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8" name="ZoneTexte 7">
            <a:extLst>
              <a:ext uri="{FF2B5EF4-FFF2-40B4-BE49-F238E27FC236}">
                <a16:creationId xmlns:a16="http://schemas.microsoft.com/office/drawing/2014/main" id="{A52BD8AB-2617-CB1B-4369-26AEA69906B7}"/>
              </a:ext>
            </a:extLst>
          </p:cNvPr>
          <p:cNvSpPr txBox="1"/>
          <p:nvPr/>
        </p:nvSpPr>
        <p:spPr>
          <a:xfrm>
            <a:off x="1034144" y="5508172"/>
            <a:ext cx="1273629" cy="307777"/>
          </a:xfrm>
          <a:prstGeom prst="rect">
            <a:avLst/>
          </a:prstGeom>
          <a:noFill/>
        </p:spPr>
        <p:txBody>
          <a:bodyPr wrap="square" rtlCol="0">
            <a:spAutoFit/>
          </a:bodyPr>
          <a:lstStyle/>
          <a:p>
            <a:r>
              <a:rPr lang="fr-FR" sz="1400" dirty="0">
                <a:solidFill>
                  <a:schemeClr val="bg1"/>
                </a:solidFill>
                <a:latin typeface="Comic Sans MS" panose="030F0702030302020204" pitchFamily="66" charset="0"/>
              </a:rPr>
              <a:t>Initiation </a:t>
            </a:r>
          </a:p>
        </p:txBody>
      </p:sp>
      <p:sp>
        <p:nvSpPr>
          <p:cNvPr id="9" name="ZoneTexte 8">
            <a:extLst>
              <a:ext uri="{FF2B5EF4-FFF2-40B4-BE49-F238E27FC236}">
                <a16:creationId xmlns:a16="http://schemas.microsoft.com/office/drawing/2014/main" id="{26955786-C1D6-9CF5-5B7A-2899DDD9C000}"/>
              </a:ext>
            </a:extLst>
          </p:cNvPr>
          <p:cNvSpPr txBox="1"/>
          <p:nvPr/>
        </p:nvSpPr>
        <p:spPr>
          <a:xfrm>
            <a:off x="2688567" y="5013262"/>
            <a:ext cx="1557065" cy="369332"/>
          </a:xfrm>
          <a:prstGeom prst="rect">
            <a:avLst/>
          </a:prstGeom>
          <a:noFill/>
        </p:spPr>
        <p:txBody>
          <a:bodyPr wrap="square" rtlCol="0">
            <a:spAutoFit/>
          </a:bodyPr>
          <a:lstStyle/>
          <a:p>
            <a:pPr algn="ctr"/>
            <a:r>
              <a:rPr lang="fr-FR" dirty="0">
                <a:latin typeface="Comic Sans MS" panose="030F0702030302020204" pitchFamily="66" charset="0"/>
              </a:rPr>
              <a:t>Pandémie</a:t>
            </a:r>
          </a:p>
        </p:txBody>
      </p:sp>
      <p:sp>
        <p:nvSpPr>
          <p:cNvPr id="10" name="ZoneTexte 9">
            <a:extLst>
              <a:ext uri="{FF2B5EF4-FFF2-40B4-BE49-F238E27FC236}">
                <a16:creationId xmlns:a16="http://schemas.microsoft.com/office/drawing/2014/main" id="{7B7D9CDA-B190-6302-80BE-61321C9A60E5}"/>
              </a:ext>
            </a:extLst>
          </p:cNvPr>
          <p:cNvSpPr txBox="1"/>
          <p:nvPr/>
        </p:nvSpPr>
        <p:spPr>
          <a:xfrm>
            <a:off x="5976259" y="5013262"/>
            <a:ext cx="1463303" cy="369332"/>
          </a:xfrm>
          <a:prstGeom prst="rect">
            <a:avLst/>
          </a:prstGeom>
          <a:noFill/>
        </p:spPr>
        <p:txBody>
          <a:bodyPr wrap="square" rtlCol="0">
            <a:spAutoFit/>
          </a:bodyPr>
          <a:lstStyle/>
          <a:p>
            <a:pPr algn="ctr"/>
            <a:r>
              <a:rPr lang="fr-FR" dirty="0">
                <a:latin typeface="Comic Sans MS" panose="030F0702030302020204" pitchFamily="66" charset="0"/>
              </a:rPr>
              <a:t>Endémie</a:t>
            </a:r>
          </a:p>
        </p:txBody>
      </p:sp>
      <p:cxnSp>
        <p:nvCxnSpPr>
          <p:cNvPr id="13" name="Connecteur droit 12">
            <a:extLst>
              <a:ext uri="{FF2B5EF4-FFF2-40B4-BE49-F238E27FC236}">
                <a16:creationId xmlns:a16="http://schemas.microsoft.com/office/drawing/2014/main" id="{50C58700-EBEC-3888-4FC9-E3049ABF3144}"/>
              </a:ext>
            </a:extLst>
          </p:cNvPr>
          <p:cNvCxnSpPr>
            <a:cxnSpLocks/>
          </p:cNvCxnSpPr>
          <p:nvPr/>
        </p:nvCxnSpPr>
        <p:spPr>
          <a:xfrm>
            <a:off x="1306287" y="4245428"/>
            <a:ext cx="669471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33959FA0-E815-3CEF-254B-F7DF750D4DDC}"/>
              </a:ext>
            </a:extLst>
          </p:cNvPr>
          <p:cNvSpPr/>
          <p:nvPr/>
        </p:nvSpPr>
        <p:spPr>
          <a:xfrm>
            <a:off x="1513114" y="2282993"/>
            <a:ext cx="3907973" cy="1880792"/>
          </a:xfrm>
          <a:custGeom>
            <a:avLst/>
            <a:gdLst>
              <a:gd name="connsiteX0" fmla="*/ 0 w 6651171"/>
              <a:gd name="connsiteY0" fmla="*/ 1699150 h 1880792"/>
              <a:gd name="connsiteX1" fmla="*/ 1328057 w 6651171"/>
              <a:gd name="connsiteY1" fmla="*/ 979 h 1880792"/>
              <a:gd name="connsiteX2" fmla="*/ 2438400 w 6651171"/>
              <a:gd name="connsiteY2" fmla="*/ 1437893 h 1880792"/>
              <a:gd name="connsiteX3" fmla="*/ 3331029 w 6651171"/>
              <a:gd name="connsiteY3" fmla="*/ 349322 h 1880792"/>
              <a:gd name="connsiteX4" fmla="*/ 4027714 w 6651171"/>
              <a:gd name="connsiteY4" fmla="*/ 1492322 h 1880792"/>
              <a:gd name="connsiteX5" fmla="*/ 4735286 w 6651171"/>
              <a:gd name="connsiteY5" fmla="*/ 850064 h 1880792"/>
              <a:gd name="connsiteX6" fmla="*/ 5127171 w 6651171"/>
              <a:gd name="connsiteY6" fmla="*/ 1459664 h 1880792"/>
              <a:gd name="connsiteX7" fmla="*/ 5508171 w 6651171"/>
              <a:gd name="connsiteY7" fmla="*/ 1209293 h 1880792"/>
              <a:gd name="connsiteX8" fmla="*/ 5954486 w 6651171"/>
              <a:gd name="connsiteY8" fmla="*/ 1840664 h 1880792"/>
              <a:gd name="connsiteX9" fmla="*/ 6585857 w 6651171"/>
              <a:gd name="connsiteY9" fmla="*/ 1818893 h 1880792"/>
              <a:gd name="connsiteX10" fmla="*/ 6542314 w 6651171"/>
              <a:gd name="connsiteY10" fmla="*/ 1840664 h 1880792"/>
              <a:gd name="connsiteX11" fmla="*/ 6542314 w 6651171"/>
              <a:gd name="connsiteY11" fmla="*/ 1840664 h 1880792"/>
              <a:gd name="connsiteX12" fmla="*/ 6651171 w 6651171"/>
              <a:gd name="connsiteY12" fmla="*/ 1829779 h 1880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51171" h="1880792">
                <a:moveTo>
                  <a:pt x="0" y="1699150"/>
                </a:moveTo>
                <a:cubicBezTo>
                  <a:pt x="460828" y="871836"/>
                  <a:pt x="921657" y="44522"/>
                  <a:pt x="1328057" y="979"/>
                </a:cubicBezTo>
                <a:cubicBezTo>
                  <a:pt x="1734457" y="-42564"/>
                  <a:pt x="2104571" y="1379836"/>
                  <a:pt x="2438400" y="1437893"/>
                </a:cubicBezTo>
                <a:cubicBezTo>
                  <a:pt x="2772229" y="1495950"/>
                  <a:pt x="3066143" y="340251"/>
                  <a:pt x="3331029" y="349322"/>
                </a:cubicBezTo>
                <a:cubicBezTo>
                  <a:pt x="3595915" y="358393"/>
                  <a:pt x="3793671" y="1408865"/>
                  <a:pt x="4027714" y="1492322"/>
                </a:cubicBezTo>
                <a:cubicBezTo>
                  <a:pt x="4261757" y="1575779"/>
                  <a:pt x="4552043" y="855507"/>
                  <a:pt x="4735286" y="850064"/>
                </a:cubicBezTo>
                <a:cubicBezTo>
                  <a:pt x="4918529" y="844621"/>
                  <a:pt x="4998357" y="1399793"/>
                  <a:pt x="5127171" y="1459664"/>
                </a:cubicBezTo>
                <a:cubicBezTo>
                  <a:pt x="5255985" y="1519535"/>
                  <a:pt x="5370285" y="1145793"/>
                  <a:pt x="5508171" y="1209293"/>
                </a:cubicBezTo>
                <a:cubicBezTo>
                  <a:pt x="5646057" y="1272793"/>
                  <a:pt x="5774872" y="1739064"/>
                  <a:pt x="5954486" y="1840664"/>
                </a:cubicBezTo>
                <a:cubicBezTo>
                  <a:pt x="6134100" y="1942264"/>
                  <a:pt x="6487886" y="1818893"/>
                  <a:pt x="6585857" y="1818893"/>
                </a:cubicBezTo>
                <a:cubicBezTo>
                  <a:pt x="6683828" y="1818893"/>
                  <a:pt x="6542314" y="1840664"/>
                  <a:pt x="6542314" y="1840664"/>
                </a:cubicBezTo>
                <a:lnTo>
                  <a:pt x="6542314" y="1840664"/>
                </a:lnTo>
                <a:lnTo>
                  <a:pt x="6651171" y="1829779"/>
                </a:lnTo>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Forme libre : forme 16">
            <a:extLst>
              <a:ext uri="{FF2B5EF4-FFF2-40B4-BE49-F238E27FC236}">
                <a16:creationId xmlns:a16="http://schemas.microsoft.com/office/drawing/2014/main" id="{3768EC9D-A80D-C46B-2859-9E6E50E8DC33}"/>
              </a:ext>
            </a:extLst>
          </p:cNvPr>
          <p:cNvSpPr/>
          <p:nvPr/>
        </p:nvSpPr>
        <p:spPr>
          <a:xfrm>
            <a:off x="5421087" y="3766073"/>
            <a:ext cx="2554179" cy="371101"/>
          </a:xfrm>
          <a:custGeom>
            <a:avLst/>
            <a:gdLst>
              <a:gd name="connsiteX0" fmla="*/ 0 w 2554179"/>
              <a:gd name="connsiteY0" fmla="*/ 337841 h 371101"/>
              <a:gd name="connsiteX1" fmla="*/ 228600 w 2554179"/>
              <a:gd name="connsiteY1" fmla="*/ 384 h 371101"/>
              <a:gd name="connsiteX2" fmla="*/ 478972 w 2554179"/>
              <a:gd name="connsiteY2" fmla="*/ 272527 h 371101"/>
              <a:gd name="connsiteX3" fmla="*/ 631372 w 2554179"/>
              <a:gd name="connsiteY3" fmla="*/ 359612 h 371101"/>
              <a:gd name="connsiteX4" fmla="*/ 859972 w 2554179"/>
              <a:gd name="connsiteY4" fmla="*/ 43927 h 371101"/>
              <a:gd name="connsiteX5" fmla="*/ 1110343 w 2554179"/>
              <a:gd name="connsiteY5" fmla="*/ 305184 h 371101"/>
              <a:gd name="connsiteX6" fmla="*/ 1382486 w 2554179"/>
              <a:gd name="connsiteY6" fmla="*/ 43927 h 371101"/>
              <a:gd name="connsiteX7" fmla="*/ 1698172 w 2554179"/>
              <a:gd name="connsiteY7" fmla="*/ 370498 h 371101"/>
              <a:gd name="connsiteX8" fmla="*/ 2002972 w 2554179"/>
              <a:gd name="connsiteY8" fmla="*/ 131012 h 371101"/>
              <a:gd name="connsiteX9" fmla="*/ 2209800 w 2554179"/>
              <a:gd name="connsiteY9" fmla="*/ 359612 h 371101"/>
              <a:gd name="connsiteX10" fmla="*/ 2351315 w 2554179"/>
              <a:gd name="connsiteY10" fmla="*/ 196327 h 371101"/>
              <a:gd name="connsiteX11" fmla="*/ 2536372 w 2554179"/>
              <a:gd name="connsiteY11" fmla="*/ 348727 h 371101"/>
              <a:gd name="connsiteX12" fmla="*/ 2536372 w 2554179"/>
              <a:gd name="connsiteY12" fmla="*/ 359612 h 37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54179" h="371101">
                <a:moveTo>
                  <a:pt x="0" y="337841"/>
                </a:moveTo>
                <a:cubicBezTo>
                  <a:pt x="74385" y="174555"/>
                  <a:pt x="148771" y="11270"/>
                  <a:pt x="228600" y="384"/>
                </a:cubicBezTo>
                <a:cubicBezTo>
                  <a:pt x="308429" y="-10502"/>
                  <a:pt x="411843" y="212656"/>
                  <a:pt x="478972" y="272527"/>
                </a:cubicBezTo>
                <a:cubicBezTo>
                  <a:pt x="546101" y="332398"/>
                  <a:pt x="567872" y="397712"/>
                  <a:pt x="631372" y="359612"/>
                </a:cubicBezTo>
                <a:cubicBezTo>
                  <a:pt x="694872" y="321512"/>
                  <a:pt x="780144" y="52998"/>
                  <a:pt x="859972" y="43927"/>
                </a:cubicBezTo>
                <a:cubicBezTo>
                  <a:pt x="939801" y="34856"/>
                  <a:pt x="1023257" y="305184"/>
                  <a:pt x="1110343" y="305184"/>
                </a:cubicBezTo>
                <a:cubicBezTo>
                  <a:pt x="1197429" y="305184"/>
                  <a:pt x="1284515" y="33041"/>
                  <a:pt x="1382486" y="43927"/>
                </a:cubicBezTo>
                <a:cubicBezTo>
                  <a:pt x="1480458" y="54813"/>
                  <a:pt x="1594758" y="355984"/>
                  <a:pt x="1698172" y="370498"/>
                </a:cubicBezTo>
                <a:cubicBezTo>
                  <a:pt x="1801586" y="385012"/>
                  <a:pt x="1917701" y="132826"/>
                  <a:pt x="2002972" y="131012"/>
                </a:cubicBezTo>
                <a:cubicBezTo>
                  <a:pt x="2088243" y="129198"/>
                  <a:pt x="2151743" y="348726"/>
                  <a:pt x="2209800" y="359612"/>
                </a:cubicBezTo>
                <a:cubicBezTo>
                  <a:pt x="2267857" y="370498"/>
                  <a:pt x="2296886" y="198141"/>
                  <a:pt x="2351315" y="196327"/>
                </a:cubicBezTo>
                <a:cubicBezTo>
                  <a:pt x="2405744" y="194513"/>
                  <a:pt x="2505529" y="321513"/>
                  <a:pt x="2536372" y="348727"/>
                </a:cubicBezTo>
                <a:cubicBezTo>
                  <a:pt x="2567215" y="375941"/>
                  <a:pt x="2551793" y="367776"/>
                  <a:pt x="2536372" y="359612"/>
                </a:cubicBezTo>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a:extLst>
              <a:ext uri="{FF2B5EF4-FFF2-40B4-BE49-F238E27FC236}">
                <a16:creationId xmlns:a16="http://schemas.microsoft.com/office/drawing/2014/main" id="{34A13206-1A31-7396-52E6-F99BBDAF28C4}"/>
              </a:ext>
            </a:extLst>
          </p:cNvPr>
          <p:cNvSpPr txBox="1"/>
          <p:nvPr/>
        </p:nvSpPr>
        <p:spPr>
          <a:xfrm>
            <a:off x="4963885" y="4364075"/>
            <a:ext cx="3722917" cy="338554"/>
          </a:xfrm>
          <a:prstGeom prst="rect">
            <a:avLst/>
          </a:prstGeom>
          <a:noFill/>
        </p:spPr>
        <p:txBody>
          <a:bodyPr wrap="square">
            <a:spAutoFit/>
          </a:bodyPr>
          <a:lstStyle/>
          <a:p>
            <a:pPr algn="ctr"/>
            <a:r>
              <a:rPr lang="fr-FR" sz="1600" dirty="0">
                <a:solidFill>
                  <a:schemeClr val="bg1"/>
                </a:solidFill>
                <a:latin typeface="Comic Sans MS" panose="030F0702030302020204" pitchFamily="66" charset="0"/>
              </a:rPr>
              <a:t>vagues saisonnières</a:t>
            </a:r>
          </a:p>
        </p:txBody>
      </p:sp>
      <p:sp>
        <p:nvSpPr>
          <p:cNvPr id="21" name="ZoneTexte 20">
            <a:extLst>
              <a:ext uri="{FF2B5EF4-FFF2-40B4-BE49-F238E27FC236}">
                <a16:creationId xmlns:a16="http://schemas.microsoft.com/office/drawing/2014/main" id="{60B947AE-8DB8-4DA8-6100-0720F9851241}"/>
              </a:ext>
            </a:extLst>
          </p:cNvPr>
          <p:cNvSpPr txBox="1"/>
          <p:nvPr/>
        </p:nvSpPr>
        <p:spPr>
          <a:xfrm>
            <a:off x="1306287" y="4364075"/>
            <a:ext cx="4572000" cy="338554"/>
          </a:xfrm>
          <a:prstGeom prst="rect">
            <a:avLst/>
          </a:prstGeom>
          <a:noFill/>
        </p:spPr>
        <p:txBody>
          <a:bodyPr wrap="square">
            <a:spAutoFit/>
          </a:bodyPr>
          <a:lstStyle/>
          <a:p>
            <a:pPr algn="ctr"/>
            <a:r>
              <a:rPr lang="fr-FR" sz="1600" dirty="0">
                <a:solidFill>
                  <a:schemeClr val="bg1"/>
                </a:solidFill>
                <a:latin typeface="Comic Sans MS" panose="030F0702030302020204" pitchFamily="66" charset="0"/>
              </a:rPr>
              <a:t>vagues  épidémiques   </a:t>
            </a:r>
          </a:p>
        </p:txBody>
      </p:sp>
      <p:sp>
        <p:nvSpPr>
          <p:cNvPr id="22" name="ZoneTexte 21">
            <a:extLst>
              <a:ext uri="{FF2B5EF4-FFF2-40B4-BE49-F238E27FC236}">
                <a16:creationId xmlns:a16="http://schemas.microsoft.com/office/drawing/2014/main" id="{79EA9F64-017C-7686-3FD0-F4CB6A35F9F3}"/>
              </a:ext>
            </a:extLst>
          </p:cNvPr>
          <p:cNvSpPr txBox="1"/>
          <p:nvPr/>
        </p:nvSpPr>
        <p:spPr>
          <a:xfrm>
            <a:off x="2785184" y="724138"/>
            <a:ext cx="3736920" cy="461665"/>
          </a:xfrm>
          <a:prstGeom prst="rect">
            <a:avLst/>
          </a:prstGeom>
          <a:noFill/>
        </p:spPr>
        <p:txBody>
          <a:bodyPr wrap="none" rtlCol="0">
            <a:spAutoFit/>
          </a:bodyPr>
          <a:lstStyle/>
          <a:p>
            <a:r>
              <a:rPr lang="fr-FR" sz="2400" dirty="0">
                <a:solidFill>
                  <a:schemeClr val="bg1"/>
                </a:solidFill>
                <a:latin typeface="Comic Sans MS" panose="030F0702030302020204" pitchFamily="66" charset="0"/>
              </a:rPr>
              <a:t>Evolution des pandémies </a:t>
            </a:r>
          </a:p>
        </p:txBody>
      </p:sp>
    </p:spTree>
    <p:extLst>
      <p:ext uri="{BB962C8B-B14F-4D97-AF65-F5344CB8AC3E}">
        <p14:creationId xmlns:p14="http://schemas.microsoft.com/office/powerpoint/2010/main" val="29011182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Box 1">
            <a:extLst>
              <a:ext uri="{FF2B5EF4-FFF2-40B4-BE49-F238E27FC236}">
                <a16:creationId xmlns:a16="http://schemas.microsoft.com/office/drawing/2014/main" id="{2367943F-B0AC-42C6-AAFD-91BC8801F3C7}"/>
              </a:ext>
            </a:extLst>
          </p:cNvPr>
          <p:cNvSpPr txBox="1">
            <a:spLocks noChangeArrowheads="1"/>
          </p:cNvSpPr>
          <p:nvPr/>
        </p:nvSpPr>
        <p:spPr bwMode="auto">
          <a:xfrm>
            <a:off x="2000691" y="2217092"/>
            <a:ext cx="550456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2400" i="0" dirty="0">
                <a:solidFill>
                  <a:schemeClr val="bg1"/>
                </a:solidFill>
                <a:latin typeface="Comic Sans MS" panose="030F0702030302020204" pitchFamily="66" charset="0"/>
              </a:rPr>
              <a:t>Facteurs de risques des pandémies </a:t>
            </a:r>
          </a:p>
        </p:txBody>
      </p:sp>
      <p:sp>
        <p:nvSpPr>
          <p:cNvPr id="2" name="ZoneTexte 1">
            <a:extLst>
              <a:ext uri="{FF2B5EF4-FFF2-40B4-BE49-F238E27FC236}">
                <a16:creationId xmlns:a16="http://schemas.microsoft.com/office/drawing/2014/main" id="{4D3DF68B-DDB0-6580-B598-8F2DD978CD00}"/>
              </a:ext>
            </a:extLst>
          </p:cNvPr>
          <p:cNvSpPr txBox="1"/>
          <p:nvPr/>
        </p:nvSpPr>
        <p:spPr>
          <a:xfrm>
            <a:off x="2553717" y="3507327"/>
            <a:ext cx="4331763" cy="2308324"/>
          </a:xfrm>
          <a:prstGeom prst="rect">
            <a:avLst/>
          </a:prstGeom>
          <a:noFill/>
        </p:spPr>
        <p:txBody>
          <a:bodyPr wrap="none" rtlCol="0">
            <a:spAutoFit/>
          </a:bodyPr>
          <a:lstStyle/>
          <a:p>
            <a:pPr marL="285750" indent="-285750">
              <a:buFont typeface="Wingdings" panose="05000000000000000000" pitchFamily="2" charset="2"/>
              <a:buChar char="Ø"/>
            </a:pPr>
            <a:r>
              <a:rPr lang="fr-FR" dirty="0">
                <a:solidFill>
                  <a:schemeClr val="bg1"/>
                </a:solidFill>
              </a:rPr>
              <a:t>Croissance </a:t>
            </a:r>
            <a:r>
              <a:rPr lang="fr-FR" sz="1600" dirty="0">
                <a:solidFill>
                  <a:schemeClr val="bg1"/>
                </a:solidFill>
                <a:latin typeface="Comic Sans MS" panose="030F0702030302020204" pitchFamily="66" charset="0"/>
              </a:rPr>
              <a:t>démographique</a:t>
            </a:r>
          </a:p>
          <a:p>
            <a:pPr marL="285750" indent="-285750">
              <a:buFont typeface="Wingdings" panose="05000000000000000000" pitchFamily="2" charset="2"/>
              <a:buChar char="Ø"/>
            </a:pPr>
            <a:endParaRPr lang="fr-FR" dirty="0">
              <a:solidFill>
                <a:schemeClr val="bg1"/>
              </a:solidFill>
              <a:latin typeface="Comic Sans MS" panose="030F0702030302020204" pitchFamily="66" charset="0"/>
            </a:endParaRPr>
          </a:p>
          <a:p>
            <a:pPr marL="285750" indent="-285750">
              <a:buFont typeface="Wingdings" panose="05000000000000000000" pitchFamily="2" charset="2"/>
              <a:buChar char="Ø"/>
            </a:pPr>
            <a:r>
              <a:rPr lang="fr-FR" dirty="0">
                <a:solidFill>
                  <a:schemeClr val="bg1"/>
                </a:solidFill>
              </a:rPr>
              <a:t>Mobilité par transport aérien</a:t>
            </a:r>
          </a:p>
          <a:p>
            <a:pPr marL="285750" indent="-285750">
              <a:buFont typeface="Wingdings" panose="05000000000000000000" pitchFamily="2" charset="2"/>
              <a:buChar char="Ø"/>
            </a:pPr>
            <a:endParaRPr lang="fr-FR" dirty="0">
              <a:solidFill>
                <a:schemeClr val="bg1"/>
              </a:solidFill>
            </a:endParaRPr>
          </a:p>
          <a:p>
            <a:pPr marL="285750" indent="-285750">
              <a:buFont typeface="Wingdings" panose="05000000000000000000" pitchFamily="2" charset="2"/>
              <a:buChar char="Ø"/>
            </a:pPr>
            <a:r>
              <a:rPr lang="fr-FR" dirty="0">
                <a:solidFill>
                  <a:schemeClr val="bg1"/>
                </a:solidFill>
              </a:rPr>
              <a:t>Vieillissement et fragilité des populations</a:t>
            </a:r>
          </a:p>
          <a:p>
            <a:pPr marL="285750" indent="-285750">
              <a:buFont typeface="Wingdings" panose="05000000000000000000" pitchFamily="2" charset="2"/>
              <a:buChar char="Ø"/>
            </a:pPr>
            <a:endParaRPr lang="fr-FR" dirty="0">
              <a:solidFill>
                <a:schemeClr val="bg1"/>
              </a:solidFill>
            </a:endParaRPr>
          </a:p>
          <a:p>
            <a:pPr marL="285750" indent="-285750">
              <a:buFont typeface="Wingdings" panose="05000000000000000000" pitchFamily="2" charset="2"/>
              <a:buChar char="Ø"/>
            </a:pPr>
            <a:r>
              <a:rPr lang="fr-FR" dirty="0">
                <a:solidFill>
                  <a:schemeClr val="bg1"/>
                </a:solidFill>
              </a:rPr>
              <a:t>Réchauffement climatique </a:t>
            </a:r>
          </a:p>
          <a:p>
            <a:endParaRPr lang="fr-FR" dirty="0">
              <a:solidFill>
                <a:schemeClr val="bg1"/>
              </a:solidFill>
            </a:endParaRPr>
          </a:p>
        </p:txBody>
      </p:sp>
    </p:spTree>
    <p:extLst>
      <p:ext uri="{BB962C8B-B14F-4D97-AF65-F5344CB8AC3E}">
        <p14:creationId xmlns:p14="http://schemas.microsoft.com/office/powerpoint/2010/main" val="32113805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6258" name="Object 1">
            <a:extLst>
              <a:ext uri="{FF2B5EF4-FFF2-40B4-BE49-F238E27FC236}">
                <a16:creationId xmlns:a16="http://schemas.microsoft.com/office/drawing/2014/main" id="{1C1442C8-262D-4C21-8A47-C810D5BEEBAC}"/>
              </a:ext>
            </a:extLst>
          </p:cNvPr>
          <p:cNvGraphicFramePr>
            <a:graphicFrameLocks noChangeAspect="1"/>
          </p:cNvGraphicFramePr>
          <p:nvPr/>
        </p:nvGraphicFramePr>
        <p:xfrm>
          <a:off x="468313" y="1412875"/>
          <a:ext cx="8018462" cy="5184775"/>
        </p:xfrm>
        <a:graphic>
          <a:graphicData uri="http://schemas.openxmlformats.org/presentationml/2006/ole">
            <mc:AlternateContent xmlns:mc="http://schemas.openxmlformats.org/markup-compatibility/2006">
              <mc:Choice xmlns:v="urn:schemas-microsoft-com:vml" Requires="v">
                <p:oleObj name="Image" r:id="rId2" imgW="17434921" imgH="11212698" progId="Photoshop.Image.13">
                  <p:embed/>
                </p:oleObj>
              </mc:Choice>
              <mc:Fallback>
                <p:oleObj name="Image" r:id="rId2" imgW="17434921" imgH="11212698" progId="Photoshop.Image.13">
                  <p:embed/>
                  <p:pic>
                    <p:nvPicPr>
                      <p:cNvPr id="96258" name="Object 1">
                        <a:extLst>
                          <a:ext uri="{FF2B5EF4-FFF2-40B4-BE49-F238E27FC236}">
                            <a16:creationId xmlns:a16="http://schemas.microsoft.com/office/drawing/2014/main" id="{1C1442C8-262D-4C21-8A47-C810D5BEEB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412875"/>
                        <a:ext cx="8018462"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6259" name="TextBox 2">
            <a:extLst>
              <a:ext uri="{FF2B5EF4-FFF2-40B4-BE49-F238E27FC236}">
                <a16:creationId xmlns:a16="http://schemas.microsoft.com/office/drawing/2014/main" id="{A80779F9-24BB-4E01-B962-43B2A8EF8765}"/>
              </a:ext>
            </a:extLst>
          </p:cNvPr>
          <p:cNvSpPr txBox="1">
            <a:spLocks noChangeArrowheads="1"/>
          </p:cNvSpPr>
          <p:nvPr/>
        </p:nvSpPr>
        <p:spPr bwMode="auto">
          <a:xfrm>
            <a:off x="2484438" y="692150"/>
            <a:ext cx="39544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fr-FR" altLang="fr-FR" sz="2400" i="0">
                <a:solidFill>
                  <a:schemeClr val="bg1"/>
                </a:solidFill>
                <a:latin typeface="Comic Sans MS" panose="030F0702030302020204" pitchFamily="66" charset="0"/>
              </a:rPr>
              <a:t>Croissance démographique</a:t>
            </a:r>
          </a:p>
        </p:txBody>
      </p:sp>
    </p:spTree>
    <p:extLst>
      <p:ext uri="{BB962C8B-B14F-4D97-AF65-F5344CB8AC3E}">
        <p14:creationId xmlns:p14="http://schemas.microsoft.com/office/powerpoint/2010/main" val="28956023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7282" name="Object 1">
            <a:extLst>
              <a:ext uri="{FF2B5EF4-FFF2-40B4-BE49-F238E27FC236}">
                <a16:creationId xmlns:a16="http://schemas.microsoft.com/office/drawing/2014/main" id="{D58E412D-3B8B-409A-9B1F-6A3C38AFCF54}"/>
              </a:ext>
            </a:extLst>
          </p:cNvPr>
          <p:cNvGraphicFramePr>
            <a:graphicFrameLocks noChangeAspect="1"/>
          </p:cNvGraphicFramePr>
          <p:nvPr>
            <p:extLst>
              <p:ext uri="{D42A27DB-BD31-4B8C-83A1-F6EECF244321}">
                <p14:modId xmlns:p14="http://schemas.microsoft.com/office/powerpoint/2010/main" val="2426046689"/>
              </p:ext>
            </p:extLst>
          </p:nvPr>
        </p:nvGraphicFramePr>
        <p:xfrm>
          <a:off x="234950" y="981075"/>
          <a:ext cx="5535613" cy="5248275"/>
        </p:xfrm>
        <a:graphic>
          <a:graphicData uri="http://schemas.openxmlformats.org/presentationml/2006/ole">
            <mc:AlternateContent xmlns:mc="http://schemas.openxmlformats.org/markup-compatibility/2006">
              <mc:Choice xmlns:v="urn:schemas-microsoft-com:vml" Requires="v">
                <p:oleObj name="Image" r:id="rId2" imgW="7987302" imgH="6857143" progId="Photoshop.Image.13">
                  <p:embed/>
                </p:oleObj>
              </mc:Choice>
              <mc:Fallback>
                <p:oleObj name="Image" r:id="rId2" imgW="7987302" imgH="6857143" progId="Photoshop.Image.13">
                  <p:embed/>
                  <p:pic>
                    <p:nvPicPr>
                      <p:cNvPr id="97282" name="Object 1">
                        <a:extLst>
                          <a:ext uri="{FF2B5EF4-FFF2-40B4-BE49-F238E27FC236}">
                            <a16:creationId xmlns:a16="http://schemas.microsoft.com/office/drawing/2014/main" id="{D58E412D-3B8B-409A-9B1F-6A3C38AFCF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950" y="981075"/>
                        <a:ext cx="5535613" cy="524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7283" name="Picture 2">
            <a:extLst>
              <a:ext uri="{FF2B5EF4-FFF2-40B4-BE49-F238E27FC236}">
                <a16:creationId xmlns:a16="http://schemas.microsoft.com/office/drawing/2014/main" id="{89979F84-4A0B-4015-8EDD-2F29D1B843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6775" y="1182688"/>
            <a:ext cx="2962275"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4" name="TextBox 12">
            <a:extLst>
              <a:ext uri="{FF2B5EF4-FFF2-40B4-BE49-F238E27FC236}">
                <a16:creationId xmlns:a16="http://schemas.microsoft.com/office/drawing/2014/main" id="{F10DF75B-ECD0-47B9-9C79-FC1DCCAA97F6}"/>
              </a:ext>
            </a:extLst>
          </p:cNvPr>
          <p:cNvSpPr txBox="1">
            <a:spLocks noChangeArrowheads="1"/>
          </p:cNvSpPr>
          <p:nvPr/>
        </p:nvSpPr>
        <p:spPr bwMode="auto">
          <a:xfrm>
            <a:off x="2587625" y="239713"/>
            <a:ext cx="3959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fr-FR" altLang="fr-FR" sz="2400" i="0">
                <a:solidFill>
                  <a:schemeClr val="bg1"/>
                </a:solidFill>
                <a:latin typeface="Comic Sans MS" panose="030F0702030302020204" pitchFamily="66" charset="0"/>
              </a:rPr>
              <a:t>Urbanisation et mégapôles</a:t>
            </a:r>
          </a:p>
        </p:txBody>
      </p:sp>
      <p:pic>
        <p:nvPicPr>
          <p:cNvPr id="97285" name="Picture 2" descr="Résultat de recherche d'images pour &quot;los angeles vue aerienne&quot;">
            <a:extLst>
              <a:ext uri="{FF2B5EF4-FFF2-40B4-BE49-F238E27FC236}">
                <a16:creationId xmlns:a16="http://schemas.microsoft.com/office/drawing/2014/main" id="{7C8A930E-AED7-458F-B4E0-40F72067E1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4400" y="3860800"/>
            <a:ext cx="2965450" cy="236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7286" name="Object 3">
            <a:extLst>
              <a:ext uri="{FF2B5EF4-FFF2-40B4-BE49-F238E27FC236}">
                <a16:creationId xmlns:a16="http://schemas.microsoft.com/office/drawing/2014/main" id="{5CCDF2AE-BDC8-4815-8F60-A3B886837E35}"/>
              </a:ext>
            </a:extLst>
          </p:cNvPr>
          <p:cNvGraphicFramePr>
            <a:graphicFrameLocks noChangeAspect="1"/>
          </p:cNvGraphicFramePr>
          <p:nvPr/>
        </p:nvGraphicFramePr>
        <p:xfrm>
          <a:off x="244475" y="1130300"/>
          <a:ext cx="2520950" cy="400050"/>
        </p:xfrm>
        <a:graphic>
          <a:graphicData uri="http://schemas.openxmlformats.org/presentationml/2006/ole">
            <mc:AlternateContent xmlns:mc="http://schemas.openxmlformats.org/markup-compatibility/2006">
              <mc:Choice xmlns:v="urn:schemas-microsoft-com:vml" Requires="v">
                <p:oleObj name="Image" r:id="rId6" imgW="4228571" imgH="584127" progId="Photoshop.Image.13">
                  <p:embed/>
                </p:oleObj>
              </mc:Choice>
              <mc:Fallback>
                <p:oleObj name="Image" r:id="rId6" imgW="4228571" imgH="584127" progId="Photoshop.Image.13">
                  <p:embed/>
                  <p:pic>
                    <p:nvPicPr>
                      <p:cNvPr id="97286" name="Object 3">
                        <a:extLst>
                          <a:ext uri="{FF2B5EF4-FFF2-40B4-BE49-F238E27FC236}">
                            <a16:creationId xmlns:a16="http://schemas.microsoft.com/office/drawing/2014/main" id="{5CCDF2AE-BDC8-4815-8F60-A3B886837E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4475" y="1130300"/>
                        <a:ext cx="25209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7287" name="TextBox 4">
            <a:extLst>
              <a:ext uri="{FF2B5EF4-FFF2-40B4-BE49-F238E27FC236}">
                <a16:creationId xmlns:a16="http://schemas.microsoft.com/office/drawing/2014/main" id="{F5F9FD22-4E33-4D94-AFCC-2FE4C2FF835A}"/>
              </a:ext>
            </a:extLst>
          </p:cNvPr>
          <p:cNvSpPr txBox="1">
            <a:spLocks noChangeArrowheads="1"/>
          </p:cNvSpPr>
          <p:nvPr/>
        </p:nvSpPr>
        <p:spPr bwMode="auto">
          <a:xfrm>
            <a:off x="2901950" y="874713"/>
            <a:ext cx="592138" cy="3079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fr-FR" altLang="fr-FR" sz="1400" i="0">
                <a:solidFill>
                  <a:schemeClr val="bg1"/>
                </a:solidFill>
                <a:latin typeface="Comic Sans MS" panose="030F0702030302020204" pitchFamily="66" charset="0"/>
              </a:rPr>
              <a:t>1960</a:t>
            </a:r>
          </a:p>
        </p:txBody>
      </p:sp>
      <p:sp>
        <p:nvSpPr>
          <p:cNvPr id="97288" name="TextBox 6">
            <a:extLst>
              <a:ext uri="{FF2B5EF4-FFF2-40B4-BE49-F238E27FC236}">
                <a16:creationId xmlns:a16="http://schemas.microsoft.com/office/drawing/2014/main" id="{F607F6D4-7ACF-4C91-8E17-C51684E9A22F}"/>
              </a:ext>
            </a:extLst>
          </p:cNvPr>
          <p:cNvSpPr txBox="1">
            <a:spLocks noChangeArrowheads="1"/>
          </p:cNvSpPr>
          <p:nvPr/>
        </p:nvSpPr>
        <p:spPr bwMode="auto">
          <a:xfrm>
            <a:off x="2838450" y="3443288"/>
            <a:ext cx="719138" cy="3079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fr-FR" altLang="fr-FR" sz="1400" i="0">
                <a:solidFill>
                  <a:schemeClr val="bg1"/>
                </a:solidFill>
                <a:latin typeface="Comic Sans MS" panose="030F0702030302020204" pitchFamily="66" charset="0"/>
              </a:rPr>
              <a:t>2030</a:t>
            </a:r>
          </a:p>
        </p:txBody>
      </p:sp>
      <p:sp>
        <p:nvSpPr>
          <p:cNvPr id="97289" name="ZoneTexte 1">
            <a:extLst>
              <a:ext uri="{FF2B5EF4-FFF2-40B4-BE49-F238E27FC236}">
                <a16:creationId xmlns:a16="http://schemas.microsoft.com/office/drawing/2014/main" id="{F3DF0A8D-C23D-4A60-AE6A-8C5CC6E4B330}"/>
              </a:ext>
            </a:extLst>
          </p:cNvPr>
          <p:cNvSpPr txBox="1">
            <a:spLocks noChangeArrowheads="1"/>
          </p:cNvSpPr>
          <p:nvPr/>
        </p:nvSpPr>
        <p:spPr bwMode="auto">
          <a:xfrm>
            <a:off x="6013450" y="3860800"/>
            <a:ext cx="11747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fr-FR" altLang="fr-FR" sz="1400" i="0">
                <a:solidFill>
                  <a:schemeClr val="bg1"/>
                </a:solidFill>
                <a:latin typeface="Comic Sans MS" panose="030F0702030302020204" pitchFamily="66" charset="0"/>
              </a:rPr>
              <a:t>Los Angeles</a:t>
            </a:r>
          </a:p>
        </p:txBody>
      </p:sp>
    </p:spTree>
    <p:extLst>
      <p:ext uri="{BB962C8B-B14F-4D97-AF65-F5344CB8AC3E}">
        <p14:creationId xmlns:p14="http://schemas.microsoft.com/office/powerpoint/2010/main" val="13933359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8306" name="Object 1">
            <a:extLst>
              <a:ext uri="{FF2B5EF4-FFF2-40B4-BE49-F238E27FC236}">
                <a16:creationId xmlns:a16="http://schemas.microsoft.com/office/drawing/2014/main" id="{E759674A-3A30-4DF1-9DC5-11A8FFD49906}"/>
              </a:ext>
            </a:extLst>
          </p:cNvPr>
          <p:cNvGraphicFramePr>
            <a:graphicFrameLocks noChangeAspect="1"/>
          </p:cNvGraphicFramePr>
          <p:nvPr/>
        </p:nvGraphicFramePr>
        <p:xfrm>
          <a:off x="150813" y="1189038"/>
          <a:ext cx="8842375" cy="4991100"/>
        </p:xfrm>
        <a:graphic>
          <a:graphicData uri="http://schemas.openxmlformats.org/presentationml/2006/ole">
            <mc:AlternateContent xmlns:mc="http://schemas.openxmlformats.org/markup-compatibility/2006">
              <mc:Choice xmlns:v="urn:schemas-microsoft-com:vml" Requires="v">
                <p:oleObj name="Image" r:id="rId2" imgW="11276190" imgH="6336508" progId="Photoshop.Image.13">
                  <p:embed/>
                </p:oleObj>
              </mc:Choice>
              <mc:Fallback>
                <p:oleObj name="Image" r:id="rId2" imgW="11276190" imgH="6336508" progId="Photoshop.Image.13">
                  <p:embed/>
                  <p:pic>
                    <p:nvPicPr>
                      <p:cNvPr id="98306" name="Object 1">
                        <a:extLst>
                          <a:ext uri="{FF2B5EF4-FFF2-40B4-BE49-F238E27FC236}">
                            <a16:creationId xmlns:a16="http://schemas.microsoft.com/office/drawing/2014/main" id="{E759674A-3A30-4DF1-9DC5-11A8FFD499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813" y="1189038"/>
                        <a:ext cx="8842375"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8307" name="ZoneTexte 1">
            <a:extLst>
              <a:ext uri="{FF2B5EF4-FFF2-40B4-BE49-F238E27FC236}">
                <a16:creationId xmlns:a16="http://schemas.microsoft.com/office/drawing/2014/main" id="{CB31281C-9028-4ECC-8E29-CE7EFFD27408}"/>
              </a:ext>
            </a:extLst>
          </p:cNvPr>
          <p:cNvSpPr txBox="1">
            <a:spLocks noChangeArrowheads="1"/>
          </p:cNvSpPr>
          <p:nvPr/>
        </p:nvSpPr>
        <p:spPr bwMode="auto">
          <a:xfrm>
            <a:off x="2051050" y="396875"/>
            <a:ext cx="52117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fr-FR" altLang="fr-FR" sz="2400" i="0">
                <a:solidFill>
                  <a:schemeClr val="bg1"/>
                </a:solidFill>
                <a:latin typeface="Comic Sans MS" panose="030F0702030302020204" pitchFamily="66" charset="0"/>
              </a:rPr>
              <a:t>Transports aériens mondiaux 2019 </a:t>
            </a:r>
          </a:p>
        </p:txBody>
      </p:sp>
      <p:sp>
        <p:nvSpPr>
          <p:cNvPr id="98308" name="ZoneTexte 1">
            <a:extLst>
              <a:ext uri="{FF2B5EF4-FFF2-40B4-BE49-F238E27FC236}">
                <a16:creationId xmlns:a16="http://schemas.microsoft.com/office/drawing/2014/main" id="{42AF4642-8E07-4C30-8E90-B887ECCDD8C2}"/>
              </a:ext>
            </a:extLst>
          </p:cNvPr>
          <p:cNvSpPr txBox="1">
            <a:spLocks noChangeArrowheads="1"/>
          </p:cNvSpPr>
          <p:nvPr/>
        </p:nvSpPr>
        <p:spPr bwMode="auto">
          <a:xfrm>
            <a:off x="3276600" y="5589588"/>
            <a:ext cx="30972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fr-FR" altLang="fr-FR" sz="1600" i="0">
                <a:solidFill>
                  <a:schemeClr val="bg1"/>
                </a:solidFill>
                <a:latin typeface="Comic Sans MS" panose="030F0702030302020204" pitchFamily="66" charset="0"/>
              </a:rPr>
              <a:t>4,3 milliards de passagers /an</a:t>
            </a:r>
          </a:p>
        </p:txBody>
      </p:sp>
    </p:spTree>
    <p:extLst>
      <p:ext uri="{BB962C8B-B14F-4D97-AF65-F5344CB8AC3E}">
        <p14:creationId xmlns:p14="http://schemas.microsoft.com/office/powerpoint/2010/main" val="3079580313"/>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t 1">
            <a:extLst>
              <a:ext uri="{FF2B5EF4-FFF2-40B4-BE49-F238E27FC236}">
                <a16:creationId xmlns:a16="http://schemas.microsoft.com/office/drawing/2014/main" id="{41945465-0123-480C-AA64-7851E889143F}"/>
              </a:ext>
            </a:extLst>
          </p:cNvPr>
          <p:cNvGraphicFramePr>
            <a:graphicFrameLocks noChangeAspect="1"/>
          </p:cNvGraphicFramePr>
          <p:nvPr/>
        </p:nvGraphicFramePr>
        <p:xfrm>
          <a:off x="4457342" y="1256781"/>
          <a:ext cx="4355791" cy="3909923"/>
        </p:xfrm>
        <a:graphic>
          <a:graphicData uri="http://schemas.openxmlformats.org/presentationml/2006/ole">
            <mc:AlternateContent xmlns:mc="http://schemas.openxmlformats.org/markup-compatibility/2006">
              <mc:Choice xmlns:v="urn:schemas-microsoft-com:vml" Requires="v">
                <p:oleObj name="Image" r:id="rId2" imgW="4838040" imgH="4342680" progId="Photoshop.Image.17">
                  <p:embed/>
                </p:oleObj>
              </mc:Choice>
              <mc:Fallback>
                <p:oleObj name="Image" r:id="rId2" imgW="4838040" imgH="4342680" progId="Photoshop.Image.17">
                  <p:embed/>
                  <p:pic>
                    <p:nvPicPr>
                      <p:cNvPr id="2" name="Objet 1">
                        <a:extLst>
                          <a:ext uri="{FF2B5EF4-FFF2-40B4-BE49-F238E27FC236}">
                            <a16:creationId xmlns:a16="http://schemas.microsoft.com/office/drawing/2014/main" id="{41945465-0123-480C-AA64-7851E889143F}"/>
                          </a:ext>
                        </a:extLst>
                      </p:cNvPr>
                      <p:cNvPicPr/>
                      <p:nvPr/>
                    </p:nvPicPr>
                    <p:blipFill>
                      <a:blip r:embed="rId3"/>
                      <a:stretch>
                        <a:fillRect/>
                      </a:stretch>
                    </p:blipFill>
                    <p:spPr>
                      <a:xfrm>
                        <a:off x="4457342" y="1256781"/>
                        <a:ext cx="4355791" cy="3909923"/>
                      </a:xfrm>
                      <a:prstGeom prst="rect">
                        <a:avLst/>
                      </a:prstGeom>
                    </p:spPr>
                  </p:pic>
                </p:oleObj>
              </mc:Fallback>
            </mc:AlternateContent>
          </a:graphicData>
        </a:graphic>
      </p:graphicFrame>
      <p:sp>
        <p:nvSpPr>
          <p:cNvPr id="3" name="ZoneTexte 2">
            <a:extLst>
              <a:ext uri="{FF2B5EF4-FFF2-40B4-BE49-F238E27FC236}">
                <a16:creationId xmlns:a16="http://schemas.microsoft.com/office/drawing/2014/main" id="{EFDDACDF-23ED-4B1E-90CD-E9F1A1BF5CE3}"/>
              </a:ext>
            </a:extLst>
          </p:cNvPr>
          <p:cNvSpPr txBox="1"/>
          <p:nvPr/>
        </p:nvSpPr>
        <p:spPr>
          <a:xfrm>
            <a:off x="4986068" y="1536887"/>
            <a:ext cx="2048959" cy="276999"/>
          </a:xfrm>
          <a:prstGeom prst="rect">
            <a:avLst/>
          </a:prstGeom>
          <a:noFill/>
        </p:spPr>
        <p:txBody>
          <a:bodyPr wrap="none" rtlCol="0">
            <a:spAutoFit/>
          </a:bodyPr>
          <a:lstStyle/>
          <a:p>
            <a:r>
              <a:rPr lang="fr-FR" sz="1200" dirty="0">
                <a:latin typeface="Comic Sans MS" panose="030F0702030302020204" pitchFamily="66" charset="0"/>
              </a:rPr>
              <a:t>% obèses chez les adultes</a:t>
            </a:r>
          </a:p>
        </p:txBody>
      </p:sp>
      <p:graphicFrame>
        <p:nvGraphicFramePr>
          <p:cNvPr id="7" name="Objet 6">
            <a:extLst>
              <a:ext uri="{FF2B5EF4-FFF2-40B4-BE49-F238E27FC236}">
                <a16:creationId xmlns:a16="http://schemas.microsoft.com/office/drawing/2014/main" id="{CCB4C9F1-A9D8-4D72-8CFF-57B0B3492F55}"/>
              </a:ext>
            </a:extLst>
          </p:cNvPr>
          <p:cNvGraphicFramePr>
            <a:graphicFrameLocks noChangeAspect="1"/>
          </p:cNvGraphicFramePr>
          <p:nvPr/>
        </p:nvGraphicFramePr>
        <p:xfrm>
          <a:off x="289345" y="1256781"/>
          <a:ext cx="3892124" cy="3909923"/>
        </p:xfrm>
        <a:graphic>
          <a:graphicData uri="http://schemas.openxmlformats.org/presentationml/2006/ole">
            <mc:AlternateContent xmlns:mc="http://schemas.openxmlformats.org/markup-compatibility/2006">
              <mc:Choice xmlns:v="urn:schemas-microsoft-com:vml" Requires="v">
                <p:oleObj name="Image" r:id="rId4" imgW="5206320" imgH="5231520" progId="Photoshop.Image.17">
                  <p:embed/>
                </p:oleObj>
              </mc:Choice>
              <mc:Fallback>
                <p:oleObj name="Image" r:id="rId4" imgW="5206320" imgH="5231520" progId="Photoshop.Image.17">
                  <p:embed/>
                  <p:pic>
                    <p:nvPicPr>
                      <p:cNvPr id="7" name="Objet 6">
                        <a:extLst>
                          <a:ext uri="{FF2B5EF4-FFF2-40B4-BE49-F238E27FC236}">
                            <a16:creationId xmlns:a16="http://schemas.microsoft.com/office/drawing/2014/main" id="{CCB4C9F1-A9D8-4D72-8CFF-57B0B3492F55}"/>
                          </a:ext>
                        </a:extLst>
                      </p:cNvPr>
                      <p:cNvPicPr/>
                      <p:nvPr/>
                    </p:nvPicPr>
                    <p:blipFill>
                      <a:blip r:embed="rId5"/>
                      <a:stretch>
                        <a:fillRect/>
                      </a:stretch>
                    </p:blipFill>
                    <p:spPr>
                      <a:xfrm>
                        <a:off x="289345" y="1256781"/>
                        <a:ext cx="3892124" cy="3909923"/>
                      </a:xfrm>
                      <a:prstGeom prst="rect">
                        <a:avLst/>
                      </a:prstGeom>
                    </p:spPr>
                  </p:pic>
                </p:oleObj>
              </mc:Fallback>
            </mc:AlternateContent>
          </a:graphicData>
        </a:graphic>
      </p:graphicFrame>
      <p:sp>
        <p:nvSpPr>
          <p:cNvPr id="8" name="ZoneTexte 7">
            <a:extLst>
              <a:ext uri="{FF2B5EF4-FFF2-40B4-BE49-F238E27FC236}">
                <a16:creationId xmlns:a16="http://schemas.microsoft.com/office/drawing/2014/main" id="{2BC92194-CCA2-4682-9424-8B3C573C927B}"/>
              </a:ext>
            </a:extLst>
          </p:cNvPr>
          <p:cNvSpPr txBox="1"/>
          <p:nvPr/>
        </p:nvSpPr>
        <p:spPr>
          <a:xfrm>
            <a:off x="489560" y="1506109"/>
            <a:ext cx="2148345" cy="276999"/>
          </a:xfrm>
          <a:prstGeom prst="rect">
            <a:avLst/>
          </a:prstGeom>
          <a:noFill/>
        </p:spPr>
        <p:txBody>
          <a:bodyPr wrap="none" rtlCol="0">
            <a:spAutoFit/>
          </a:bodyPr>
          <a:lstStyle/>
          <a:p>
            <a:r>
              <a:rPr lang="fr-FR" sz="1200" dirty="0">
                <a:latin typeface="Comic Sans MS" panose="030F0702030302020204" pitchFamily="66" charset="0"/>
              </a:rPr>
              <a:t>Evolution du diabète type 2</a:t>
            </a:r>
          </a:p>
        </p:txBody>
      </p:sp>
      <p:sp>
        <p:nvSpPr>
          <p:cNvPr id="9" name="ZoneTexte 8">
            <a:extLst>
              <a:ext uri="{FF2B5EF4-FFF2-40B4-BE49-F238E27FC236}">
                <a16:creationId xmlns:a16="http://schemas.microsoft.com/office/drawing/2014/main" id="{8DDA6109-1435-4E17-B6A1-9D23A6DCFC47}"/>
              </a:ext>
            </a:extLst>
          </p:cNvPr>
          <p:cNvSpPr txBox="1"/>
          <p:nvPr/>
        </p:nvSpPr>
        <p:spPr>
          <a:xfrm>
            <a:off x="2737961" y="336430"/>
            <a:ext cx="3438762" cy="738664"/>
          </a:xfrm>
          <a:prstGeom prst="rect">
            <a:avLst/>
          </a:prstGeom>
          <a:noFill/>
        </p:spPr>
        <p:txBody>
          <a:bodyPr wrap="none" rtlCol="0">
            <a:spAutoFit/>
          </a:bodyPr>
          <a:lstStyle/>
          <a:p>
            <a:r>
              <a:rPr lang="fr-FR" sz="2400" dirty="0">
                <a:solidFill>
                  <a:schemeClr val="bg1"/>
                </a:solidFill>
                <a:latin typeface="Comic Sans MS" panose="030F0702030302020204" pitchFamily="66" charset="0"/>
              </a:rPr>
              <a:t>Pandémies silencieuses</a:t>
            </a:r>
          </a:p>
          <a:p>
            <a:pPr algn="ctr"/>
            <a:r>
              <a:rPr lang="fr-FR" dirty="0">
                <a:solidFill>
                  <a:schemeClr val="bg1"/>
                </a:solidFill>
                <a:latin typeface="Comic Sans MS" panose="030F0702030302020204" pitchFamily="66" charset="0"/>
              </a:rPr>
              <a:t>non-transmissibles</a:t>
            </a:r>
          </a:p>
        </p:txBody>
      </p:sp>
      <p:sp>
        <p:nvSpPr>
          <p:cNvPr id="11" name="ZoneTexte 10">
            <a:extLst>
              <a:ext uri="{FF2B5EF4-FFF2-40B4-BE49-F238E27FC236}">
                <a16:creationId xmlns:a16="http://schemas.microsoft.com/office/drawing/2014/main" id="{D7F3449C-0C46-434C-8E74-4D0C8CD3D87F}"/>
              </a:ext>
            </a:extLst>
          </p:cNvPr>
          <p:cNvSpPr txBox="1"/>
          <p:nvPr/>
        </p:nvSpPr>
        <p:spPr>
          <a:xfrm>
            <a:off x="5292757" y="5321113"/>
            <a:ext cx="2919591" cy="1384995"/>
          </a:xfrm>
          <a:prstGeom prst="rect">
            <a:avLst/>
          </a:prstGeom>
          <a:noFill/>
        </p:spPr>
        <p:txBody>
          <a:bodyPr wrap="square">
            <a:spAutoFit/>
          </a:bodyPr>
          <a:lstStyle/>
          <a:p>
            <a:r>
              <a:rPr lang="fr-FR" sz="14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Diabète 463 millions,</a:t>
            </a:r>
          </a:p>
          <a:p>
            <a:r>
              <a:rPr lang="fr-FR" sz="1400" dirty="0" err="1">
                <a:solidFill>
                  <a:schemeClr val="bg1"/>
                </a:solidFill>
                <a:latin typeface="Comic Sans MS" panose="030F0702030302020204" pitchFamily="66" charset="0"/>
                <a:ea typeface="Calibri" panose="020F0502020204030204" pitchFamily="34" charset="0"/>
                <a:cs typeface="Times New Roman" panose="02020603050405020304" pitchFamily="18" charset="0"/>
              </a:rPr>
              <a:t>O</a:t>
            </a:r>
            <a:r>
              <a:rPr lang="fr-FR" sz="1400" dirty="0" err="1">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bèsité</a:t>
            </a:r>
            <a:r>
              <a:rPr lang="fr-FR" sz="14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 650 millions</a:t>
            </a:r>
          </a:p>
          <a:p>
            <a:r>
              <a:rPr lang="fr-FR" sz="1400"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S</a:t>
            </a:r>
            <a:r>
              <a:rPr lang="fr-FR" sz="14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urpoids 1,9 milliard</a:t>
            </a:r>
          </a:p>
          <a:p>
            <a:r>
              <a:rPr lang="fr-FR" sz="1400" dirty="0" err="1">
                <a:solidFill>
                  <a:schemeClr val="bg1"/>
                </a:solidFill>
                <a:latin typeface="Comic Sans MS" panose="030F0702030302020204" pitchFamily="66" charset="0"/>
                <a:ea typeface="Calibri" panose="020F0502020204030204" pitchFamily="34" charset="0"/>
                <a:cs typeface="Times New Roman" panose="02020603050405020304" pitchFamily="18" charset="0"/>
              </a:rPr>
              <a:t>HTA</a:t>
            </a:r>
            <a:r>
              <a:rPr lang="fr-FR" sz="1400"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 </a:t>
            </a:r>
            <a:r>
              <a:rPr lang="fr-FR" sz="14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1 milliard</a:t>
            </a:r>
          </a:p>
          <a:p>
            <a:r>
              <a:rPr lang="fr-FR" sz="14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BPCO 175 millions</a:t>
            </a:r>
          </a:p>
          <a:p>
            <a:r>
              <a:rPr lang="fr-FR" sz="1400"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Cancers</a:t>
            </a:r>
            <a:r>
              <a:rPr lang="fr-FR" sz="14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 18,1 millions </a:t>
            </a:r>
            <a:r>
              <a:rPr lang="fr-FR" sz="1400" dirty="0" err="1">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nx</a:t>
            </a:r>
            <a:r>
              <a:rPr lang="fr-FR" sz="14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 cas/an</a:t>
            </a:r>
          </a:p>
        </p:txBody>
      </p:sp>
      <p:sp>
        <p:nvSpPr>
          <p:cNvPr id="10" name="ZoneTexte 9">
            <a:extLst>
              <a:ext uri="{FF2B5EF4-FFF2-40B4-BE49-F238E27FC236}">
                <a16:creationId xmlns:a16="http://schemas.microsoft.com/office/drawing/2014/main" id="{E4CBDE8B-CADC-4991-8D48-335288BA4BBA}"/>
              </a:ext>
            </a:extLst>
          </p:cNvPr>
          <p:cNvSpPr txBox="1"/>
          <p:nvPr/>
        </p:nvSpPr>
        <p:spPr>
          <a:xfrm>
            <a:off x="725065" y="5601219"/>
            <a:ext cx="3126180" cy="738664"/>
          </a:xfrm>
          <a:prstGeom prst="rect">
            <a:avLst/>
          </a:prstGeom>
          <a:noFill/>
        </p:spPr>
        <p:txBody>
          <a:bodyPr wrap="square">
            <a:spAutoFit/>
          </a:bodyPr>
          <a:lstStyle/>
          <a:p>
            <a:r>
              <a:rPr lang="fr-FR" sz="1400"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Pandémies résultant de facteurs nutritionnels, toxiques et socio-économiques (pauvreté)</a:t>
            </a:r>
          </a:p>
        </p:txBody>
      </p:sp>
      <p:sp>
        <p:nvSpPr>
          <p:cNvPr id="5" name="Flèche : droite 4">
            <a:extLst>
              <a:ext uri="{FF2B5EF4-FFF2-40B4-BE49-F238E27FC236}">
                <a16:creationId xmlns:a16="http://schemas.microsoft.com/office/drawing/2014/main" id="{6CE2AC6E-298F-4161-9AEF-391F158EDA0F}"/>
              </a:ext>
            </a:extLst>
          </p:cNvPr>
          <p:cNvSpPr/>
          <p:nvPr/>
        </p:nvSpPr>
        <p:spPr>
          <a:xfrm>
            <a:off x="3859871" y="5620513"/>
            <a:ext cx="978408" cy="48463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37219631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Line 3">
            <a:extLst>
              <a:ext uri="{FF2B5EF4-FFF2-40B4-BE49-F238E27FC236}">
                <a16:creationId xmlns:a16="http://schemas.microsoft.com/office/drawing/2014/main" id="{78BD6420-0A34-45EA-820B-DDEF74DDA833}"/>
              </a:ext>
            </a:extLst>
          </p:cNvPr>
          <p:cNvSpPr>
            <a:spLocks noChangeShapeType="1"/>
          </p:cNvSpPr>
          <p:nvPr/>
        </p:nvSpPr>
        <p:spPr bwMode="auto">
          <a:xfrm>
            <a:off x="1066800" y="1066800"/>
            <a:ext cx="0" cy="502920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195" name="Line 4">
            <a:extLst>
              <a:ext uri="{FF2B5EF4-FFF2-40B4-BE49-F238E27FC236}">
                <a16:creationId xmlns:a16="http://schemas.microsoft.com/office/drawing/2014/main" id="{DE10C66C-8A1B-4846-95D1-3974932411F3}"/>
              </a:ext>
            </a:extLst>
          </p:cNvPr>
          <p:cNvSpPr>
            <a:spLocks noChangeShapeType="1"/>
          </p:cNvSpPr>
          <p:nvPr/>
        </p:nvSpPr>
        <p:spPr bwMode="auto">
          <a:xfrm flipH="1">
            <a:off x="1066800" y="6096000"/>
            <a:ext cx="7162800"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196" name="Freeform 5">
            <a:extLst>
              <a:ext uri="{FF2B5EF4-FFF2-40B4-BE49-F238E27FC236}">
                <a16:creationId xmlns:a16="http://schemas.microsoft.com/office/drawing/2014/main" id="{36615D48-F0BD-4CE8-9D5F-FFCA4D47BE9D}"/>
              </a:ext>
            </a:extLst>
          </p:cNvPr>
          <p:cNvSpPr>
            <a:spLocks/>
          </p:cNvSpPr>
          <p:nvPr/>
        </p:nvSpPr>
        <p:spPr bwMode="auto">
          <a:xfrm>
            <a:off x="1073150" y="1276350"/>
            <a:ext cx="4572000" cy="4730750"/>
          </a:xfrm>
          <a:custGeom>
            <a:avLst/>
            <a:gdLst>
              <a:gd name="T0" fmla="*/ 0 w 2880"/>
              <a:gd name="T1" fmla="*/ 2147483646 h 3168"/>
              <a:gd name="T2" fmla="*/ 2147483646 w 2880"/>
              <a:gd name="T3" fmla="*/ 2147483646 h 3168"/>
              <a:gd name="T4" fmla="*/ 2147483646 w 2880"/>
              <a:gd name="T5" fmla="*/ 2147483646 h 3168"/>
              <a:gd name="T6" fmla="*/ 2147483646 w 2880"/>
              <a:gd name="T7" fmla="*/ 2147483646 h 3168"/>
              <a:gd name="T8" fmla="*/ 2147483646 w 2880"/>
              <a:gd name="T9" fmla="*/ 2147483646 h 3168"/>
              <a:gd name="T10" fmla="*/ 2147483646 w 2880"/>
              <a:gd name="T11" fmla="*/ 0 h 3168"/>
              <a:gd name="T12" fmla="*/ 2147483646 w 2880"/>
              <a:gd name="T13" fmla="*/ 2147483646 h 3168"/>
              <a:gd name="T14" fmla="*/ 2147483646 w 2880"/>
              <a:gd name="T15" fmla="*/ 2147483646 h 3168"/>
              <a:gd name="T16" fmla="*/ 2147483646 w 2880"/>
              <a:gd name="T17" fmla="*/ 2147483646 h 3168"/>
              <a:gd name="T18" fmla="*/ 2147483646 w 2880"/>
              <a:gd name="T19" fmla="*/ 2147483646 h 3168"/>
              <a:gd name="T20" fmla="*/ 2147483646 w 2880"/>
              <a:gd name="T21" fmla="*/ 2147483646 h 3168"/>
              <a:gd name="T22" fmla="*/ 2147483646 w 2880"/>
              <a:gd name="T23" fmla="*/ 2147483646 h 3168"/>
              <a:gd name="T24" fmla="*/ 2147483646 w 2880"/>
              <a:gd name="T25" fmla="*/ 2147483646 h 3168"/>
              <a:gd name="T26" fmla="*/ 2147483646 w 2880"/>
              <a:gd name="T27" fmla="*/ 2147483646 h 3168"/>
              <a:gd name="T28" fmla="*/ 2147483646 w 2880"/>
              <a:gd name="T29" fmla="*/ 2147483646 h 3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880" h="3168">
                <a:moveTo>
                  <a:pt x="0" y="3120"/>
                </a:moveTo>
                <a:lnTo>
                  <a:pt x="288" y="2064"/>
                </a:lnTo>
                <a:lnTo>
                  <a:pt x="480" y="864"/>
                </a:lnTo>
                <a:lnTo>
                  <a:pt x="624" y="288"/>
                </a:lnTo>
                <a:lnTo>
                  <a:pt x="768" y="48"/>
                </a:lnTo>
                <a:lnTo>
                  <a:pt x="960" y="0"/>
                </a:lnTo>
                <a:lnTo>
                  <a:pt x="1104" y="96"/>
                </a:lnTo>
                <a:lnTo>
                  <a:pt x="1200" y="336"/>
                </a:lnTo>
                <a:lnTo>
                  <a:pt x="1344" y="1440"/>
                </a:lnTo>
                <a:lnTo>
                  <a:pt x="1440" y="2112"/>
                </a:lnTo>
                <a:lnTo>
                  <a:pt x="1632" y="2736"/>
                </a:lnTo>
                <a:lnTo>
                  <a:pt x="1824" y="2928"/>
                </a:lnTo>
                <a:lnTo>
                  <a:pt x="2160" y="3072"/>
                </a:lnTo>
                <a:lnTo>
                  <a:pt x="2496" y="3120"/>
                </a:lnTo>
                <a:lnTo>
                  <a:pt x="2880" y="3168"/>
                </a:lnTo>
              </a:path>
            </a:pathLst>
          </a:custGeom>
          <a:noFill/>
          <a:ln w="57150" cmpd="sng">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197" name="Freeform 6">
            <a:extLst>
              <a:ext uri="{FF2B5EF4-FFF2-40B4-BE49-F238E27FC236}">
                <a16:creationId xmlns:a16="http://schemas.microsoft.com/office/drawing/2014/main" id="{DBA0392C-04B9-4C9A-8845-776F126FBBF5}"/>
              </a:ext>
            </a:extLst>
          </p:cNvPr>
          <p:cNvSpPr>
            <a:spLocks/>
          </p:cNvSpPr>
          <p:nvPr/>
        </p:nvSpPr>
        <p:spPr bwMode="auto">
          <a:xfrm>
            <a:off x="1066800" y="4424363"/>
            <a:ext cx="7239000" cy="1671637"/>
          </a:xfrm>
          <a:custGeom>
            <a:avLst/>
            <a:gdLst>
              <a:gd name="T0" fmla="*/ 0 w 4560"/>
              <a:gd name="T1" fmla="*/ 2147483646 h 1008"/>
              <a:gd name="T2" fmla="*/ 2147483646 w 4560"/>
              <a:gd name="T3" fmla="*/ 2147483646 h 1008"/>
              <a:gd name="T4" fmla="*/ 2147483646 w 4560"/>
              <a:gd name="T5" fmla="*/ 2147483646 h 1008"/>
              <a:gd name="T6" fmla="*/ 2147483646 w 4560"/>
              <a:gd name="T7" fmla="*/ 0 h 1008"/>
              <a:gd name="T8" fmla="*/ 2147483646 w 4560"/>
              <a:gd name="T9" fmla="*/ 0 h 1008"/>
              <a:gd name="T10" fmla="*/ 2147483646 w 4560"/>
              <a:gd name="T11" fmla="*/ 2147483646 h 1008"/>
              <a:gd name="T12" fmla="*/ 2147483646 w 4560"/>
              <a:gd name="T13" fmla="*/ 2147483646 h 1008"/>
              <a:gd name="T14" fmla="*/ 2147483646 w 4560"/>
              <a:gd name="T15" fmla="*/ 2147483646 h 1008"/>
              <a:gd name="T16" fmla="*/ 2147483646 w 4560"/>
              <a:gd name="T17" fmla="*/ 2147483646 h 1008"/>
              <a:gd name="T18" fmla="*/ 2147483646 w 4560"/>
              <a:gd name="T19" fmla="*/ 2147483646 h 1008"/>
              <a:gd name="T20" fmla="*/ 2147483646 w 4560"/>
              <a:gd name="T21" fmla="*/ 2147483646 h 10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560" h="1008">
                <a:moveTo>
                  <a:pt x="0" y="1008"/>
                </a:moveTo>
                <a:lnTo>
                  <a:pt x="384" y="720"/>
                </a:lnTo>
                <a:lnTo>
                  <a:pt x="960" y="240"/>
                </a:lnTo>
                <a:lnTo>
                  <a:pt x="1440" y="0"/>
                </a:lnTo>
                <a:lnTo>
                  <a:pt x="1728" y="0"/>
                </a:lnTo>
                <a:lnTo>
                  <a:pt x="2208" y="48"/>
                </a:lnTo>
                <a:lnTo>
                  <a:pt x="2592" y="96"/>
                </a:lnTo>
                <a:lnTo>
                  <a:pt x="3024" y="192"/>
                </a:lnTo>
                <a:lnTo>
                  <a:pt x="3312" y="240"/>
                </a:lnTo>
                <a:lnTo>
                  <a:pt x="3984" y="384"/>
                </a:lnTo>
                <a:lnTo>
                  <a:pt x="4560" y="528"/>
                </a:lnTo>
              </a:path>
            </a:pathLst>
          </a:custGeom>
          <a:noFill/>
          <a:ln w="57150" cmpd="sng">
            <a:solidFill>
              <a:schemeClr val="accent5">
                <a:lumMod val="20000"/>
                <a:lumOff val="8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198" name="Rectangle 8">
            <a:extLst>
              <a:ext uri="{FF2B5EF4-FFF2-40B4-BE49-F238E27FC236}">
                <a16:creationId xmlns:a16="http://schemas.microsoft.com/office/drawing/2014/main" id="{315BD33F-AFA8-4148-AF1E-F266766F536E}"/>
              </a:ext>
            </a:extLst>
          </p:cNvPr>
          <p:cNvSpPr>
            <a:spLocks noChangeArrowheads="1"/>
          </p:cNvSpPr>
          <p:nvPr/>
        </p:nvSpPr>
        <p:spPr bwMode="auto">
          <a:xfrm>
            <a:off x="4246562" y="3787776"/>
            <a:ext cx="1819275"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fr-FR" altLang="fr-FR" sz="1600" i="0" dirty="0">
                <a:solidFill>
                  <a:schemeClr val="bg1"/>
                </a:solidFill>
                <a:latin typeface="Comic Sans MS" panose="030F0702030302020204" pitchFamily="66" charset="0"/>
                <a:cs typeface="Times New Roman" panose="02020603050405020304" pitchFamily="18" charset="0"/>
              </a:rPr>
              <a:t>Évolution lente </a:t>
            </a:r>
          </a:p>
          <a:p>
            <a:pPr eaLnBrk="1" hangingPunct="1">
              <a:spcBef>
                <a:spcPct val="0"/>
              </a:spcBef>
              <a:buFontTx/>
              <a:buNone/>
            </a:pPr>
            <a:r>
              <a:rPr lang="fr-FR" altLang="fr-FR" sz="1600" i="0" dirty="0">
                <a:solidFill>
                  <a:schemeClr val="bg1"/>
                </a:solidFill>
                <a:latin typeface="Comic Sans MS" panose="030F0702030302020204" pitchFamily="66" charset="0"/>
                <a:cs typeface="Times New Roman" panose="02020603050405020304" pitchFamily="18" charset="0"/>
              </a:rPr>
              <a:t>incubation longue</a:t>
            </a:r>
            <a:endParaRPr lang="en-GB" altLang="fr-FR" sz="1600" i="0" dirty="0">
              <a:solidFill>
                <a:schemeClr val="bg1"/>
              </a:solidFill>
              <a:latin typeface="Comic Sans MS" panose="030F0702030302020204" pitchFamily="66" charset="0"/>
              <a:cs typeface="Times New Roman" panose="02020603050405020304" pitchFamily="18" charset="0"/>
            </a:endParaRPr>
          </a:p>
        </p:txBody>
      </p:sp>
      <p:sp>
        <p:nvSpPr>
          <p:cNvPr id="8199" name="Rectangle 11">
            <a:extLst>
              <a:ext uri="{FF2B5EF4-FFF2-40B4-BE49-F238E27FC236}">
                <a16:creationId xmlns:a16="http://schemas.microsoft.com/office/drawing/2014/main" id="{8E4CA18A-D8C7-4371-82DA-4D156CC4C94F}"/>
              </a:ext>
            </a:extLst>
          </p:cNvPr>
          <p:cNvSpPr>
            <a:spLocks noChangeArrowheads="1"/>
          </p:cNvSpPr>
          <p:nvPr/>
        </p:nvSpPr>
        <p:spPr bwMode="auto">
          <a:xfrm>
            <a:off x="2886075" y="1031875"/>
            <a:ext cx="294005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fr-FR" altLang="fr-FR" sz="1600" i="0" dirty="0">
                <a:solidFill>
                  <a:schemeClr val="bg1"/>
                </a:solidFill>
                <a:latin typeface="Comic Sans MS" panose="030F0702030302020204" pitchFamily="66" charset="0"/>
                <a:cs typeface="Times New Roman" panose="02020603050405020304" pitchFamily="18" charset="0"/>
              </a:rPr>
              <a:t>Évolution rapide</a:t>
            </a:r>
          </a:p>
          <a:p>
            <a:pPr eaLnBrk="1" hangingPunct="1">
              <a:spcBef>
                <a:spcPct val="0"/>
              </a:spcBef>
              <a:buFontTx/>
              <a:buNone/>
            </a:pPr>
            <a:r>
              <a:rPr lang="fr-FR" altLang="fr-FR" sz="1600" i="0" dirty="0">
                <a:solidFill>
                  <a:schemeClr val="bg1"/>
                </a:solidFill>
                <a:latin typeface="Comic Sans MS" panose="030F0702030302020204" pitchFamily="66" charset="0"/>
                <a:cs typeface="Times New Roman" panose="02020603050405020304" pitchFamily="18" charset="0"/>
              </a:rPr>
              <a:t>incubation courte </a:t>
            </a:r>
            <a:endParaRPr lang="en-GB" altLang="fr-FR" sz="1600" i="0" dirty="0">
              <a:solidFill>
                <a:schemeClr val="bg1"/>
              </a:solidFill>
              <a:latin typeface="Comic Sans MS" panose="030F0702030302020204" pitchFamily="66" charset="0"/>
              <a:cs typeface="Times New Roman" panose="02020603050405020304" pitchFamily="18" charset="0"/>
            </a:endParaRPr>
          </a:p>
        </p:txBody>
      </p:sp>
      <p:sp>
        <p:nvSpPr>
          <p:cNvPr id="8200" name="Text Box 13">
            <a:extLst>
              <a:ext uri="{FF2B5EF4-FFF2-40B4-BE49-F238E27FC236}">
                <a16:creationId xmlns:a16="http://schemas.microsoft.com/office/drawing/2014/main" id="{72DF70DB-397C-4CDD-B1D9-C5FA6949CAD2}"/>
              </a:ext>
            </a:extLst>
          </p:cNvPr>
          <p:cNvSpPr txBox="1">
            <a:spLocks noChangeArrowheads="1"/>
          </p:cNvSpPr>
          <p:nvPr/>
        </p:nvSpPr>
        <p:spPr bwMode="auto">
          <a:xfrm>
            <a:off x="1219200" y="6248400"/>
            <a:ext cx="636905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fr-FR" altLang="fr-FR" sz="1600" i="0" dirty="0">
                <a:solidFill>
                  <a:schemeClr val="bg1"/>
                </a:solidFill>
                <a:latin typeface="Comic Sans MS" panose="030F0702030302020204" pitchFamily="66" charset="0"/>
              </a:rPr>
              <a:t>semaines                mois                                                      années</a:t>
            </a:r>
            <a:endParaRPr lang="en-GB" altLang="fr-FR" sz="1600" i="0" dirty="0">
              <a:solidFill>
                <a:schemeClr val="bg1"/>
              </a:solidFill>
              <a:latin typeface="Comic Sans MS" panose="030F0702030302020204" pitchFamily="66" charset="0"/>
            </a:endParaRPr>
          </a:p>
        </p:txBody>
      </p:sp>
      <p:sp>
        <p:nvSpPr>
          <p:cNvPr id="8201" name="Rectangle 16">
            <a:extLst>
              <a:ext uri="{FF2B5EF4-FFF2-40B4-BE49-F238E27FC236}">
                <a16:creationId xmlns:a16="http://schemas.microsoft.com/office/drawing/2014/main" id="{33AC9834-C106-47FE-BCA7-AEE3E0EDE601}"/>
              </a:ext>
            </a:extLst>
          </p:cNvPr>
          <p:cNvSpPr>
            <a:spLocks noChangeArrowheads="1"/>
          </p:cNvSpPr>
          <p:nvPr/>
        </p:nvSpPr>
        <p:spPr bwMode="auto">
          <a:xfrm>
            <a:off x="566738" y="452438"/>
            <a:ext cx="1304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fr-FR" altLang="fr-FR" sz="1400" i="0">
                <a:solidFill>
                  <a:schemeClr val="bg1"/>
                </a:solidFill>
                <a:latin typeface="Comic Sans MS" panose="030F0702030302020204" pitchFamily="66" charset="0"/>
              </a:rPr>
              <a:t>Cinétique  </a:t>
            </a:r>
          </a:p>
          <a:p>
            <a:pPr algn="ctr" eaLnBrk="1" hangingPunct="1">
              <a:spcBef>
                <a:spcPct val="0"/>
              </a:spcBef>
              <a:buFontTx/>
              <a:buNone/>
            </a:pPr>
            <a:r>
              <a:rPr lang="fr-FR" altLang="fr-FR" sz="1400" i="0">
                <a:solidFill>
                  <a:schemeClr val="bg1"/>
                </a:solidFill>
                <a:latin typeface="Comic Sans MS" panose="030F0702030302020204" pitchFamily="66" charset="0"/>
              </a:rPr>
              <a:t>de l’épidémie</a:t>
            </a:r>
            <a:endParaRPr lang="en-GB" altLang="fr-FR" sz="1400" i="0">
              <a:solidFill>
                <a:schemeClr val="bg1"/>
              </a:solidFill>
              <a:latin typeface="Comic Sans MS" panose="030F0702030302020204" pitchFamily="66" charset="0"/>
            </a:endParaRPr>
          </a:p>
        </p:txBody>
      </p:sp>
      <p:sp>
        <p:nvSpPr>
          <p:cNvPr id="16" name="ZoneTexte 15">
            <a:extLst>
              <a:ext uri="{FF2B5EF4-FFF2-40B4-BE49-F238E27FC236}">
                <a16:creationId xmlns:a16="http://schemas.microsoft.com/office/drawing/2014/main" id="{F2A1612B-96BC-40DE-94DA-88585ACF115C}"/>
              </a:ext>
            </a:extLst>
          </p:cNvPr>
          <p:cNvSpPr txBox="1"/>
          <p:nvPr/>
        </p:nvSpPr>
        <p:spPr>
          <a:xfrm>
            <a:off x="2336800" y="179388"/>
            <a:ext cx="4699000" cy="460375"/>
          </a:xfrm>
          <a:prstGeom prst="rect">
            <a:avLst/>
          </a:prstGeom>
          <a:noFill/>
        </p:spPr>
        <p:txBody>
          <a:bodyPr>
            <a:spAutoFit/>
          </a:bodyPr>
          <a:lstStyle/>
          <a:p>
            <a:pPr algn="ctr" eaLnBrk="1" hangingPunct="1">
              <a:defRPr/>
            </a:pPr>
            <a:r>
              <a:rPr lang="fr-FR" altLang="fr-FR" sz="2400" i="0" dirty="0">
                <a:solidFill>
                  <a:schemeClr val="bg1"/>
                </a:solidFill>
                <a:latin typeface="Comic Sans MS" panose="030F0702030302020204" pitchFamily="66" charset="0"/>
              </a:rPr>
              <a:t>Les pandémies virales</a:t>
            </a:r>
            <a:endParaRPr lang="en-GB" altLang="fr-FR" sz="2400" i="0" dirty="0">
              <a:solidFill>
                <a:schemeClr val="bg1"/>
              </a:solidFill>
              <a:latin typeface="Comic Sans MS" panose="030F0702030302020204" pitchFamily="66" charset="0"/>
            </a:endParaRPr>
          </a:p>
        </p:txBody>
      </p:sp>
      <p:sp>
        <p:nvSpPr>
          <p:cNvPr id="8204" name="Oval 14">
            <a:extLst>
              <a:ext uri="{FF2B5EF4-FFF2-40B4-BE49-F238E27FC236}">
                <a16:creationId xmlns:a16="http://schemas.microsoft.com/office/drawing/2014/main" id="{27FF8353-68BC-4878-AD10-D508F9DCF149}"/>
              </a:ext>
            </a:extLst>
          </p:cNvPr>
          <p:cNvSpPr>
            <a:spLocks noChangeArrowheads="1"/>
          </p:cNvSpPr>
          <p:nvPr/>
        </p:nvSpPr>
        <p:spPr bwMode="auto">
          <a:xfrm>
            <a:off x="3116263" y="1743075"/>
            <a:ext cx="2324100" cy="1277938"/>
          </a:xfrm>
          <a:prstGeom prst="ellipse">
            <a:avLst/>
          </a:prstGeom>
          <a:solidFill>
            <a:srgbClr val="FF0000"/>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fr-FR" altLang="fr-FR" sz="1600">
              <a:latin typeface="Arial" panose="020B0604020202020204" pitchFamily="34" charset="0"/>
            </a:endParaRPr>
          </a:p>
        </p:txBody>
      </p:sp>
      <p:sp>
        <p:nvSpPr>
          <p:cNvPr id="8205" name="Text Box 7">
            <a:extLst>
              <a:ext uri="{FF2B5EF4-FFF2-40B4-BE49-F238E27FC236}">
                <a16:creationId xmlns:a16="http://schemas.microsoft.com/office/drawing/2014/main" id="{FCD0A9DA-C343-46F5-AA55-14C5EEE261C1}"/>
              </a:ext>
            </a:extLst>
          </p:cNvPr>
          <p:cNvSpPr txBox="1">
            <a:spLocks noChangeArrowheads="1"/>
          </p:cNvSpPr>
          <p:nvPr/>
        </p:nvSpPr>
        <p:spPr bwMode="auto">
          <a:xfrm>
            <a:off x="3105150" y="1990725"/>
            <a:ext cx="2324100" cy="738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1400" i="0" dirty="0">
                <a:solidFill>
                  <a:schemeClr val="bg1"/>
                </a:solidFill>
                <a:latin typeface="Comic Sans MS" panose="030F0702030302020204" pitchFamily="66" charset="0"/>
              </a:rPr>
              <a:t>variole, rougeole, </a:t>
            </a:r>
          </a:p>
          <a:p>
            <a:pPr algn="ctr">
              <a:spcBef>
                <a:spcPct val="0"/>
              </a:spcBef>
              <a:buFontTx/>
              <a:buNone/>
            </a:pPr>
            <a:r>
              <a:rPr lang="fr-FR" altLang="fr-FR" sz="1400" dirty="0">
                <a:solidFill>
                  <a:schemeClr val="bg1"/>
                </a:solidFill>
                <a:latin typeface="Comic Sans MS" panose="030F0702030302020204" pitchFamily="66" charset="0"/>
              </a:rPr>
              <a:t>g</a:t>
            </a:r>
            <a:r>
              <a:rPr lang="fr-FR" altLang="fr-FR" sz="1400" i="0" dirty="0">
                <a:solidFill>
                  <a:schemeClr val="bg1"/>
                </a:solidFill>
                <a:latin typeface="Comic Sans MS" panose="030F0702030302020204" pitchFamily="66" charset="0"/>
              </a:rPr>
              <a:t>rippe,</a:t>
            </a:r>
            <a:r>
              <a:rPr lang="fr-FR" altLang="fr-FR" sz="1400" dirty="0">
                <a:solidFill>
                  <a:schemeClr val="bg1"/>
                </a:solidFill>
                <a:latin typeface="Comic Sans MS" panose="030F0702030302020204" pitchFamily="66" charset="0"/>
              </a:rPr>
              <a:t> SARS, </a:t>
            </a:r>
            <a:endParaRPr lang="fr-FR" altLang="fr-FR" sz="1400" i="0" dirty="0">
              <a:solidFill>
                <a:schemeClr val="bg1"/>
              </a:solidFill>
              <a:latin typeface="Comic Sans MS" panose="030F0702030302020204" pitchFamily="66" charset="0"/>
            </a:endParaRPr>
          </a:p>
          <a:p>
            <a:pPr algn="ctr">
              <a:spcBef>
                <a:spcPct val="0"/>
              </a:spcBef>
              <a:buFontTx/>
              <a:buNone/>
            </a:pPr>
            <a:r>
              <a:rPr lang="fr-FR" altLang="fr-FR" sz="1400" i="0" dirty="0">
                <a:solidFill>
                  <a:schemeClr val="bg1"/>
                </a:solidFill>
                <a:latin typeface="Comic Sans MS" panose="030F0702030302020204" pitchFamily="66" charset="0"/>
              </a:rPr>
              <a:t>covid-19</a:t>
            </a:r>
          </a:p>
        </p:txBody>
      </p:sp>
      <p:sp>
        <p:nvSpPr>
          <p:cNvPr id="8206" name="Oval 17">
            <a:extLst>
              <a:ext uri="{FF2B5EF4-FFF2-40B4-BE49-F238E27FC236}">
                <a16:creationId xmlns:a16="http://schemas.microsoft.com/office/drawing/2014/main" id="{8E94A2FF-3C71-4CCF-AECB-4BFCF47486B7}"/>
              </a:ext>
            </a:extLst>
          </p:cNvPr>
          <p:cNvSpPr>
            <a:spLocks noChangeArrowheads="1"/>
          </p:cNvSpPr>
          <p:nvPr/>
        </p:nvSpPr>
        <p:spPr bwMode="auto">
          <a:xfrm>
            <a:off x="3736975" y="4668838"/>
            <a:ext cx="2089150" cy="892175"/>
          </a:xfrm>
          <a:prstGeom prst="ellipse">
            <a:avLst/>
          </a:prstGeom>
          <a:solidFill>
            <a:srgbClr val="FF0000"/>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fr-FR" altLang="fr-FR" sz="1600">
              <a:latin typeface="Arial" panose="020B0604020202020204" pitchFamily="34" charset="0"/>
            </a:endParaRPr>
          </a:p>
        </p:txBody>
      </p:sp>
      <p:sp>
        <p:nvSpPr>
          <p:cNvPr id="8207" name="Rectangle 15">
            <a:extLst>
              <a:ext uri="{FF2B5EF4-FFF2-40B4-BE49-F238E27FC236}">
                <a16:creationId xmlns:a16="http://schemas.microsoft.com/office/drawing/2014/main" id="{6DBE26FE-EBF9-49F8-818F-347C48527CE0}"/>
              </a:ext>
            </a:extLst>
          </p:cNvPr>
          <p:cNvSpPr>
            <a:spLocks noChangeArrowheads="1"/>
          </p:cNvSpPr>
          <p:nvPr/>
        </p:nvSpPr>
        <p:spPr bwMode="auto">
          <a:xfrm>
            <a:off x="3941762" y="5008563"/>
            <a:ext cx="202247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fr-FR" altLang="fr-FR" sz="1400" i="0" dirty="0">
                <a:solidFill>
                  <a:schemeClr val="bg1"/>
                </a:solidFill>
                <a:latin typeface="Comic Sans MS" panose="030F0702030302020204" pitchFamily="66" charset="0"/>
              </a:rPr>
              <a:t>sida, hépatites B C</a:t>
            </a:r>
            <a:endParaRPr lang="en-GB" altLang="fr-FR" sz="1400" i="0" dirty="0">
              <a:solidFill>
                <a:schemeClr val="bg1"/>
              </a:solidFill>
              <a:latin typeface="Comic Sans MS" panose="030F0702030302020204" pitchFamily="66" charset="0"/>
            </a:endParaRPr>
          </a:p>
        </p:txBody>
      </p:sp>
      <p:sp>
        <p:nvSpPr>
          <p:cNvPr id="17" name="ZoneTexte 1">
            <a:extLst>
              <a:ext uri="{FF2B5EF4-FFF2-40B4-BE49-F238E27FC236}">
                <a16:creationId xmlns:a16="http://schemas.microsoft.com/office/drawing/2014/main" id="{248733B6-2A5F-468B-8747-13578C968AA1}"/>
              </a:ext>
            </a:extLst>
          </p:cNvPr>
          <p:cNvSpPr txBox="1">
            <a:spLocks noChangeArrowheads="1"/>
          </p:cNvSpPr>
          <p:nvPr/>
        </p:nvSpPr>
        <p:spPr bwMode="auto">
          <a:xfrm>
            <a:off x="5451476" y="757283"/>
            <a:ext cx="3508310" cy="1354217"/>
          </a:xfrm>
          <a:prstGeom prst="rect">
            <a:avLst/>
          </a:prstGeom>
          <a:solidFill>
            <a:schemeClr val="tx1"/>
          </a:solidFill>
          <a:ln w="38100">
            <a:solidFill>
              <a:schemeClr val="bg1"/>
            </a:solidFill>
            <a:miter lim="800000"/>
            <a:headEnd/>
            <a:tailEnd/>
          </a:ln>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defRPr/>
            </a:pPr>
            <a:r>
              <a:rPr lang="fr-FR" altLang="fr-FR" sz="1600" i="0" dirty="0">
                <a:solidFill>
                  <a:schemeClr val="bg1"/>
                </a:solidFill>
                <a:latin typeface="Comic Sans MS" panose="030F0702030302020204" pitchFamily="66" charset="0"/>
              </a:rPr>
              <a:t>Transmission </a:t>
            </a:r>
          </a:p>
          <a:p>
            <a:pPr marL="285750" indent="-285750">
              <a:spcBef>
                <a:spcPct val="0"/>
              </a:spcBef>
              <a:buFont typeface="Wingdings" panose="05000000000000000000" pitchFamily="2" charset="2"/>
              <a:buChar char="Ø"/>
              <a:defRPr/>
            </a:pPr>
            <a:r>
              <a:rPr lang="fr-FR" altLang="fr-FR" sz="1400" i="0" dirty="0">
                <a:solidFill>
                  <a:schemeClr val="bg1"/>
                </a:solidFill>
                <a:latin typeface="Comic Sans MS" panose="030F0702030302020204" pitchFamily="66" charset="0"/>
              </a:rPr>
              <a:t>aérienne </a:t>
            </a:r>
          </a:p>
          <a:p>
            <a:pPr marL="285750" indent="-285750">
              <a:spcBef>
                <a:spcPct val="0"/>
              </a:spcBef>
              <a:buFont typeface="Wingdings" panose="05000000000000000000" pitchFamily="2" charset="2"/>
              <a:buChar char="Ø"/>
              <a:defRPr/>
            </a:pPr>
            <a:r>
              <a:rPr lang="fr-FR" altLang="fr-FR" sz="1400" dirty="0">
                <a:solidFill>
                  <a:schemeClr val="bg1"/>
                </a:solidFill>
                <a:latin typeface="Comic Sans MS" panose="030F0702030302020204" pitchFamily="66" charset="0"/>
              </a:rPr>
              <a:t>vénérienne, transplacentaire</a:t>
            </a:r>
            <a:endParaRPr lang="fr-FR" altLang="fr-FR" sz="1400" i="0" dirty="0">
              <a:solidFill>
                <a:schemeClr val="bg1"/>
              </a:solidFill>
              <a:latin typeface="Comic Sans MS" panose="030F0702030302020204" pitchFamily="66" charset="0"/>
            </a:endParaRPr>
          </a:p>
          <a:p>
            <a:pPr>
              <a:spcBef>
                <a:spcPct val="0"/>
              </a:spcBef>
              <a:buNone/>
              <a:defRPr/>
            </a:pPr>
            <a:r>
              <a:rPr lang="fr-FR" altLang="fr-FR" sz="1200" i="0" dirty="0">
                <a:solidFill>
                  <a:schemeClr val="bg1"/>
                </a:solidFill>
                <a:latin typeface="Comic Sans MS" panose="030F0702030302020204" pitchFamily="66" charset="0"/>
              </a:rPr>
              <a:t>sida, hépatite B… </a:t>
            </a:r>
            <a:endParaRPr lang="fr-FR" altLang="fr-FR" sz="1400" i="0" dirty="0">
              <a:solidFill>
                <a:schemeClr val="bg1"/>
              </a:solidFill>
              <a:latin typeface="Comic Sans MS" panose="030F0702030302020204" pitchFamily="66" charset="0"/>
            </a:endParaRPr>
          </a:p>
          <a:p>
            <a:pPr marL="285750" indent="-285750">
              <a:spcBef>
                <a:spcPct val="0"/>
              </a:spcBef>
              <a:buFont typeface="Wingdings" panose="05000000000000000000" pitchFamily="2" charset="2"/>
              <a:buChar char="Ø"/>
              <a:defRPr/>
            </a:pPr>
            <a:r>
              <a:rPr lang="fr-FR" altLang="fr-FR" sz="1400" i="0" dirty="0">
                <a:solidFill>
                  <a:schemeClr val="bg1"/>
                </a:solidFill>
                <a:latin typeface="Comic Sans MS" panose="030F0702030302020204" pitchFamily="66" charset="0"/>
              </a:rPr>
              <a:t>nosocomiale</a:t>
            </a:r>
            <a:r>
              <a:rPr lang="fr-FR" altLang="fr-FR" sz="1200" i="0" dirty="0">
                <a:solidFill>
                  <a:schemeClr val="bg1"/>
                </a:solidFill>
                <a:latin typeface="Comic Sans MS" panose="030F0702030302020204" pitchFamily="66" charset="0"/>
              </a:rPr>
              <a:t> (transfusions, </a:t>
            </a:r>
            <a:r>
              <a:rPr lang="fr-FR" altLang="fr-FR" sz="1200" dirty="0">
                <a:solidFill>
                  <a:schemeClr val="bg1"/>
                </a:solidFill>
                <a:latin typeface="Comic Sans MS" panose="030F0702030302020204" pitchFamily="66" charset="0"/>
              </a:rPr>
              <a:t>d</a:t>
            </a:r>
            <a:r>
              <a:rPr lang="fr-FR" altLang="fr-FR" sz="1200" i="0" dirty="0">
                <a:solidFill>
                  <a:schemeClr val="bg1"/>
                </a:solidFill>
                <a:latin typeface="Comic Sans MS" panose="030F0702030302020204" pitchFamily="66" charset="0"/>
              </a:rPr>
              <a:t>rogues IV…)</a:t>
            </a:r>
            <a:r>
              <a:rPr lang="fr-FR" altLang="fr-FR" sz="1200" dirty="0">
                <a:solidFill>
                  <a:schemeClr val="bg1"/>
                </a:solidFill>
                <a:latin typeface="Comic Sans MS" panose="030F0702030302020204" pitchFamily="66" charset="0"/>
              </a:rPr>
              <a:t> </a:t>
            </a:r>
          </a:p>
          <a:p>
            <a:pPr>
              <a:spcBef>
                <a:spcPct val="0"/>
              </a:spcBef>
              <a:buNone/>
              <a:defRPr/>
            </a:pPr>
            <a:r>
              <a:rPr lang="fr-FR" altLang="fr-FR" sz="1200" i="0" dirty="0">
                <a:solidFill>
                  <a:schemeClr val="bg1"/>
                </a:solidFill>
                <a:latin typeface="Comic Sans MS" panose="030F0702030302020204" pitchFamily="66" charset="0"/>
              </a:rPr>
              <a:t>  sida hépatite B et C</a:t>
            </a:r>
          </a:p>
        </p:txBody>
      </p:sp>
    </p:spTree>
    <p:extLst>
      <p:ext uri="{BB962C8B-B14F-4D97-AF65-F5344CB8AC3E}">
        <p14:creationId xmlns:p14="http://schemas.microsoft.com/office/powerpoint/2010/main" val="2440872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2" name="Ink 1">
                <a:extLst>
                  <a:ext uri="{FF2B5EF4-FFF2-40B4-BE49-F238E27FC236}">
                    <a16:creationId xmlns:a16="http://schemas.microsoft.com/office/drawing/2014/main" id="{A5AC4336-788B-0D1F-E077-565F6FA336E0}"/>
                  </a:ext>
                </a:extLst>
              </p14:cNvPr>
              <p14:cNvContentPartPr/>
              <p14:nvPr/>
            </p14:nvContentPartPr>
            <p14:xfrm>
              <a:off x="994243" y="1757317"/>
              <a:ext cx="1459800" cy="992160"/>
            </p14:xfrm>
          </p:contentPart>
        </mc:Choice>
        <mc:Fallback xmlns="">
          <p:pic>
            <p:nvPicPr>
              <p:cNvPr id="2" name="Ink 1">
                <a:extLst>
                  <a:ext uri="{FF2B5EF4-FFF2-40B4-BE49-F238E27FC236}">
                    <a16:creationId xmlns:a16="http://schemas.microsoft.com/office/drawing/2014/main" id="{A5AC4336-788B-0D1F-E077-565F6FA336E0}"/>
                  </a:ext>
                </a:extLst>
              </p:cNvPr>
              <p:cNvPicPr/>
              <p:nvPr/>
            </p:nvPicPr>
            <p:blipFill>
              <a:blip r:embed="rId3"/>
              <a:stretch>
                <a:fillRect/>
              </a:stretch>
            </p:blipFill>
            <p:spPr>
              <a:xfrm>
                <a:off x="985243" y="1748677"/>
                <a:ext cx="1477440" cy="10098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F9E56B92-B412-AC7F-42EA-A882399EA8F6}"/>
                  </a:ext>
                </a:extLst>
              </p14:cNvPr>
              <p14:cNvContentPartPr/>
              <p14:nvPr/>
            </p14:nvContentPartPr>
            <p14:xfrm>
              <a:off x="-603797" y="1704037"/>
              <a:ext cx="360" cy="360"/>
            </p14:xfrm>
          </p:contentPart>
        </mc:Choice>
        <mc:Fallback xmlns="">
          <p:pic>
            <p:nvPicPr>
              <p:cNvPr id="3" name="Ink 2">
                <a:extLst>
                  <a:ext uri="{FF2B5EF4-FFF2-40B4-BE49-F238E27FC236}">
                    <a16:creationId xmlns:a16="http://schemas.microsoft.com/office/drawing/2014/main" id="{F9E56B92-B412-AC7F-42EA-A882399EA8F6}"/>
                  </a:ext>
                </a:extLst>
              </p:cNvPr>
              <p:cNvPicPr/>
              <p:nvPr/>
            </p:nvPicPr>
            <p:blipFill>
              <a:blip r:embed="rId5"/>
              <a:stretch>
                <a:fillRect/>
              </a:stretch>
            </p:blipFill>
            <p:spPr>
              <a:xfrm>
                <a:off x="-612797" y="169503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5E646E12-C205-08FA-1846-CF3CD6E5ED45}"/>
                  </a:ext>
                </a:extLst>
              </p14:cNvPr>
              <p14:cNvContentPartPr/>
              <p14:nvPr/>
            </p14:nvContentPartPr>
            <p14:xfrm>
              <a:off x="-2086637" y="3541477"/>
              <a:ext cx="360" cy="360"/>
            </p14:xfrm>
          </p:contentPart>
        </mc:Choice>
        <mc:Fallback xmlns="">
          <p:pic>
            <p:nvPicPr>
              <p:cNvPr id="4" name="Ink 3">
                <a:extLst>
                  <a:ext uri="{FF2B5EF4-FFF2-40B4-BE49-F238E27FC236}">
                    <a16:creationId xmlns:a16="http://schemas.microsoft.com/office/drawing/2014/main" id="{5E646E12-C205-08FA-1846-CF3CD6E5ED45}"/>
                  </a:ext>
                </a:extLst>
              </p:cNvPr>
              <p:cNvPicPr/>
              <p:nvPr/>
            </p:nvPicPr>
            <p:blipFill>
              <a:blip r:embed="rId5"/>
              <a:stretch>
                <a:fillRect/>
              </a:stretch>
            </p:blipFill>
            <p:spPr>
              <a:xfrm>
                <a:off x="-2095277" y="353283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a16="http://schemas.microsoft.com/office/drawing/2014/main" id="{9F706CD6-B2D7-EBEA-4E35-A7627A82E591}"/>
                  </a:ext>
                </a:extLst>
              </p14:cNvPr>
              <p14:cNvContentPartPr/>
              <p14:nvPr/>
            </p14:nvContentPartPr>
            <p14:xfrm>
              <a:off x="1118443" y="3420157"/>
              <a:ext cx="24120" cy="15840"/>
            </p14:xfrm>
          </p:contentPart>
        </mc:Choice>
        <mc:Fallback xmlns="">
          <p:pic>
            <p:nvPicPr>
              <p:cNvPr id="5" name="Ink 4">
                <a:extLst>
                  <a:ext uri="{FF2B5EF4-FFF2-40B4-BE49-F238E27FC236}">
                    <a16:creationId xmlns:a16="http://schemas.microsoft.com/office/drawing/2014/main" id="{9F706CD6-B2D7-EBEA-4E35-A7627A82E591}"/>
                  </a:ext>
                </a:extLst>
              </p:cNvPr>
              <p:cNvPicPr/>
              <p:nvPr/>
            </p:nvPicPr>
            <p:blipFill>
              <a:blip r:embed="rId8"/>
              <a:stretch>
                <a:fillRect/>
              </a:stretch>
            </p:blipFill>
            <p:spPr>
              <a:xfrm>
                <a:off x="1109803" y="3411157"/>
                <a:ext cx="41760" cy="33480"/>
              </a:xfrm>
              <a:prstGeom prst="rect">
                <a:avLst/>
              </a:prstGeom>
            </p:spPr>
          </p:pic>
        </mc:Fallback>
      </mc:AlternateContent>
      <p:sp>
        <p:nvSpPr>
          <p:cNvPr id="6" name="TextBox 5">
            <a:extLst>
              <a:ext uri="{FF2B5EF4-FFF2-40B4-BE49-F238E27FC236}">
                <a16:creationId xmlns:a16="http://schemas.microsoft.com/office/drawing/2014/main" id="{690F73C6-0D7B-F85B-263B-839B01D74397}"/>
              </a:ext>
            </a:extLst>
          </p:cNvPr>
          <p:cNvSpPr txBox="1"/>
          <p:nvPr/>
        </p:nvSpPr>
        <p:spPr>
          <a:xfrm>
            <a:off x="2157274" y="2183431"/>
            <a:ext cx="4532686" cy="461665"/>
          </a:xfrm>
          <a:prstGeom prst="rect">
            <a:avLst/>
          </a:prstGeom>
          <a:noFill/>
        </p:spPr>
        <p:txBody>
          <a:bodyPr wrap="square" rtlCol="0">
            <a:spAutoFit/>
          </a:bodyPr>
          <a:lstStyle/>
          <a:p>
            <a:r>
              <a:rPr lang="fr-FR" sz="2400" dirty="0">
                <a:solidFill>
                  <a:schemeClr val="bg1"/>
                </a:solidFill>
                <a:latin typeface="Comic Sans MS" panose="030F0702030302020204" pitchFamily="66" charset="0"/>
              </a:rPr>
              <a:t>Le réchauffement climatique</a:t>
            </a:r>
          </a:p>
        </p:txBody>
      </p:sp>
      <p:sp>
        <p:nvSpPr>
          <p:cNvPr id="7" name="ZoneTexte 6">
            <a:extLst>
              <a:ext uri="{FF2B5EF4-FFF2-40B4-BE49-F238E27FC236}">
                <a16:creationId xmlns:a16="http://schemas.microsoft.com/office/drawing/2014/main" id="{A5328530-8CBD-8BE9-3532-D6842ECBDB82}"/>
              </a:ext>
            </a:extLst>
          </p:cNvPr>
          <p:cNvSpPr txBox="1"/>
          <p:nvPr/>
        </p:nvSpPr>
        <p:spPr>
          <a:xfrm>
            <a:off x="847843" y="3541477"/>
            <a:ext cx="7375737" cy="2031325"/>
          </a:xfrm>
          <a:prstGeom prst="rect">
            <a:avLst/>
          </a:prstGeom>
          <a:noFill/>
        </p:spPr>
        <p:txBody>
          <a:bodyPr wrap="none" rtlCol="0">
            <a:spAutoFit/>
          </a:bodyPr>
          <a:lstStyle/>
          <a:p>
            <a:pPr marL="342900" indent="-342900">
              <a:buFont typeface="Wingdings" panose="05000000000000000000" pitchFamily="2" charset="2"/>
              <a:buChar char="Ø"/>
            </a:pPr>
            <a:r>
              <a:rPr lang="fr-FR" dirty="0">
                <a:solidFill>
                  <a:schemeClr val="bg1"/>
                </a:solidFill>
                <a:latin typeface="Comic Sans MS" panose="030F0702030302020204" pitchFamily="66" charset="0"/>
              </a:rPr>
              <a:t>Migrations humaines et animales</a:t>
            </a:r>
          </a:p>
          <a:p>
            <a:pPr marL="342900" indent="-342900">
              <a:buFont typeface="Wingdings" panose="05000000000000000000" pitchFamily="2" charset="2"/>
              <a:buChar char="Ø"/>
            </a:pPr>
            <a:endParaRPr lang="fr-FR" dirty="0">
              <a:solidFill>
                <a:schemeClr val="bg1"/>
              </a:solidFill>
              <a:latin typeface="Comic Sans MS" panose="030F0702030302020204" pitchFamily="66" charset="0"/>
            </a:endParaRPr>
          </a:p>
          <a:p>
            <a:pPr marL="342900" indent="-342900">
              <a:buFont typeface="Wingdings" panose="05000000000000000000" pitchFamily="2" charset="2"/>
              <a:buChar char="Ø"/>
            </a:pPr>
            <a:r>
              <a:rPr lang="fr-FR" dirty="0">
                <a:solidFill>
                  <a:schemeClr val="bg1"/>
                </a:solidFill>
                <a:latin typeface="Comic Sans MS" panose="030F0702030302020204" pitchFamily="66" charset="0"/>
              </a:rPr>
              <a:t>Catastrophes climatiques (sécheresse, inondations, tempêtes…).</a:t>
            </a:r>
          </a:p>
          <a:p>
            <a:endParaRPr lang="fr-FR" dirty="0">
              <a:solidFill>
                <a:schemeClr val="bg1"/>
              </a:solidFill>
              <a:latin typeface="Comic Sans MS" panose="030F0702030302020204" pitchFamily="66" charset="0"/>
            </a:endParaRPr>
          </a:p>
          <a:p>
            <a:pPr marL="342900" indent="-342900">
              <a:buFont typeface="Wingdings" panose="05000000000000000000" pitchFamily="2" charset="2"/>
              <a:buChar char="Ø"/>
            </a:pPr>
            <a:r>
              <a:rPr lang="fr-FR" dirty="0">
                <a:solidFill>
                  <a:schemeClr val="bg1"/>
                </a:solidFill>
                <a:latin typeface="Comic Sans MS" panose="030F0702030302020204" pitchFamily="66" charset="0"/>
              </a:rPr>
              <a:t>Fonte des glaces…</a:t>
            </a:r>
          </a:p>
          <a:p>
            <a:endParaRPr lang="fr-FR" dirty="0">
              <a:solidFill>
                <a:schemeClr val="bg1"/>
              </a:solidFill>
              <a:latin typeface="Comic Sans MS" panose="030F0702030302020204" pitchFamily="66" charset="0"/>
            </a:endParaRPr>
          </a:p>
          <a:p>
            <a:endParaRPr lang="fr-FR"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22349829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50C5970-AD18-1087-7A5F-B1433881D8FE}"/>
              </a:ext>
            </a:extLst>
          </p:cNvPr>
          <p:cNvPicPr>
            <a:picLocks noChangeAspect="1"/>
          </p:cNvPicPr>
          <p:nvPr/>
        </p:nvPicPr>
        <p:blipFill>
          <a:blip r:embed="rId3"/>
          <a:stretch>
            <a:fillRect/>
          </a:stretch>
        </p:blipFill>
        <p:spPr>
          <a:xfrm>
            <a:off x="457198" y="1029224"/>
            <a:ext cx="8229603" cy="4605164"/>
          </a:xfrm>
          <a:prstGeom prst="rect">
            <a:avLst/>
          </a:prstGeom>
        </p:spPr>
      </p:pic>
      <p:sp>
        <p:nvSpPr>
          <p:cNvPr id="5" name="ZoneTexte 4">
            <a:extLst>
              <a:ext uri="{FF2B5EF4-FFF2-40B4-BE49-F238E27FC236}">
                <a16:creationId xmlns:a16="http://schemas.microsoft.com/office/drawing/2014/main" id="{F5CC31E3-7876-DA29-A26F-1FB6D03230FD}"/>
              </a:ext>
            </a:extLst>
          </p:cNvPr>
          <p:cNvSpPr txBox="1"/>
          <p:nvPr/>
        </p:nvSpPr>
        <p:spPr>
          <a:xfrm>
            <a:off x="950616" y="102248"/>
            <a:ext cx="7113884" cy="830997"/>
          </a:xfrm>
          <a:prstGeom prst="rect">
            <a:avLst/>
          </a:prstGeom>
          <a:noFill/>
        </p:spPr>
        <p:txBody>
          <a:bodyPr wrap="square">
            <a:spAutoFit/>
          </a:bodyPr>
          <a:lstStyle/>
          <a:p>
            <a:pPr algn="ctr"/>
            <a:r>
              <a:rPr lang="fr-FR" sz="2400" dirty="0">
                <a:solidFill>
                  <a:schemeClr val="bg1"/>
                </a:solidFill>
                <a:latin typeface="Comic Sans MS" panose="030F0702030302020204" pitchFamily="66" charset="0"/>
              </a:rPr>
              <a:t>Le réchauffement climatique accroît le risque de transmission des virus: les points chauds</a:t>
            </a:r>
          </a:p>
        </p:txBody>
      </p:sp>
      <p:sp>
        <p:nvSpPr>
          <p:cNvPr id="6" name="ZoneTexte 5">
            <a:extLst>
              <a:ext uri="{FF2B5EF4-FFF2-40B4-BE49-F238E27FC236}">
                <a16:creationId xmlns:a16="http://schemas.microsoft.com/office/drawing/2014/main" id="{756BF991-E5E1-AEF0-E066-F73166033E65}"/>
              </a:ext>
            </a:extLst>
          </p:cNvPr>
          <p:cNvSpPr txBox="1"/>
          <p:nvPr/>
        </p:nvSpPr>
        <p:spPr>
          <a:xfrm>
            <a:off x="4038382" y="5172723"/>
            <a:ext cx="1978427" cy="369332"/>
          </a:xfrm>
          <a:prstGeom prst="rect">
            <a:avLst/>
          </a:prstGeom>
          <a:noFill/>
        </p:spPr>
        <p:txBody>
          <a:bodyPr wrap="none" rtlCol="0">
            <a:spAutoFit/>
          </a:bodyPr>
          <a:lstStyle/>
          <a:p>
            <a:r>
              <a:rPr lang="fr-FR" b="1" dirty="0">
                <a:latin typeface="Comic Sans MS" panose="030F0702030302020204" pitchFamily="66" charset="0"/>
              </a:rPr>
              <a:t>Simulation 2070</a:t>
            </a:r>
          </a:p>
        </p:txBody>
      </p:sp>
      <p:sp>
        <p:nvSpPr>
          <p:cNvPr id="7" name="ZoneTexte 6">
            <a:extLst>
              <a:ext uri="{FF2B5EF4-FFF2-40B4-BE49-F238E27FC236}">
                <a16:creationId xmlns:a16="http://schemas.microsoft.com/office/drawing/2014/main" id="{91578CC8-4872-F9F9-C4EF-4EF2C34F4749}"/>
              </a:ext>
            </a:extLst>
          </p:cNvPr>
          <p:cNvSpPr txBox="1"/>
          <p:nvPr/>
        </p:nvSpPr>
        <p:spPr>
          <a:xfrm>
            <a:off x="6323654" y="5314868"/>
            <a:ext cx="2363147" cy="276999"/>
          </a:xfrm>
          <a:prstGeom prst="rect">
            <a:avLst/>
          </a:prstGeom>
          <a:noFill/>
        </p:spPr>
        <p:txBody>
          <a:bodyPr wrap="none" rtlCol="0">
            <a:spAutoFit/>
          </a:bodyPr>
          <a:lstStyle/>
          <a:p>
            <a:r>
              <a:rPr lang="fr-FR" sz="1200" b="1" dirty="0">
                <a:latin typeface="Comic Sans MS" panose="030F0702030302020204" pitchFamily="66" charset="0"/>
              </a:rPr>
              <a:t>Carlson </a:t>
            </a:r>
            <a:r>
              <a:rPr lang="fr-FR" sz="1200" b="1" i="1" dirty="0">
                <a:latin typeface="Comic Sans MS" panose="030F0702030302020204" pitchFamily="66" charset="0"/>
              </a:rPr>
              <a:t>et al</a:t>
            </a:r>
            <a:r>
              <a:rPr lang="fr-FR" sz="1200" b="1" dirty="0">
                <a:latin typeface="Comic Sans MS" panose="030F0702030302020204" pitchFamily="66" charset="0"/>
              </a:rPr>
              <a:t>., </a:t>
            </a:r>
            <a:r>
              <a:rPr lang="fr-FR" sz="1200" b="1" i="1" dirty="0">
                <a:latin typeface="Comic Sans MS" panose="030F0702030302020204" pitchFamily="66" charset="0"/>
              </a:rPr>
              <a:t>Nature</a:t>
            </a:r>
            <a:r>
              <a:rPr lang="fr-FR" sz="1200" b="1" dirty="0">
                <a:latin typeface="Comic Sans MS" panose="030F0702030302020204" pitchFamily="66" charset="0"/>
              </a:rPr>
              <a:t> 2022</a:t>
            </a:r>
          </a:p>
        </p:txBody>
      </p:sp>
      <p:sp>
        <p:nvSpPr>
          <p:cNvPr id="8" name="ZoneTexte 7">
            <a:extLst>
              <a:ext uri="{FF2B5EF4-FFF2-40B4-BE49-F238E27FC236}">
                <a16:creationId xmlns:a16="http://schemas.microsoft.com/office/drawing/2014/main" id="{CCE85868-6268-8FAD-B28F-8CFA7780BBC7}"/>
              </a:ext>
            </a:extLst>
          </p:cNvPr>
          <p:cNvSpPr txBox="1"/>
          <p:nvPr/>
        </p:nvSpPr>
        <p:spPr>
          <a:xfrm>
            <a:off x="207370" y="5801645"/>
            <a:ext cx="8729258" cy="954107"/>
          </a:xfrm>
          <a:prstGeom prst="rect">
            <a:avLst/>
          </a:prstGeom>
          <a:noFill/>
        </p:spPr>
        <p:txBody>
          <a:bodyPr wrap="square" rtlCol="0">
            <a:spAutoFit/>
          </a:bodyPr>
          <a:lstStyle/>
          <a:p>
            <a:pPr marL="342900" indent="-342900">
              <a:buFont typeface="Wingdings" panose="05000000000000000000" pitchFamily="2" charset="2"/>
              <a:buChar char="Ø"/>
            </a:pPr>
            <a:r>
              <a:rPr lang="fr-FR" sz="1400" dirty="0">
                <a:solidFill>
                  <a:schemeClr val="bg1"/>
                </a:solidFill>
                <a:latin typeface="Comic Sans MS" panose="030F0702030302020204" pitchFamily="66" charset="0"/>
              </a:rPr>
              <a:t>Déforestations et extension des zones d’élevage et d’agriculture </a:t>
            </a:r>
          </a:p>
          <a:p>
            <a:pPr marL="342900" indent="-342900">
              <a:buFont typeface="Wingdings" panose="05000000000000000000" pitchFamily="2" charset="2"/>
              <a:buChar char="Ø"/>
            </a:pPr>
            <a:r>
              <a:rPr lang="fr-FR" sz="1400" dirty="0">
                <a:solidFill>
                  <a:schemeClr val="bg1"/>
                </a:solidFill>
                <a:latin typeface="Comic Sans MS" panose="030F0702030302020204" pitchFamily="66" charset="0"/>
              </a:rPr>
              <a:t>&gt;10 000 virus capables d’infecter l’homme circulent chez les mammifères sauvages  (3139 espèces) </a:t>
            </a:r>
          </a:p>
          <a:p>
            <a:pPr marL="285750" indent="-285750">
              <a:buFont typeface="Wingdings" panose="05000000000000000000" pitchFamily="2" charset="2"/>
              <a:buChar char="Ø"/>
            </a:pPr>
            <a:r>
              <a:rPr lang="fr-FR" sz="1400" dirty="0">
                <a:solidFill>
                  <a:schemeClr val="bg1"/>
                </a:solidFill>
                <a:latin typeface="Comic Sans MS" panose="030F0702030302020204" pitchFamily="66" charset="0"/>
              </a:rPr>
              <a:t>Le réchauffement climatique augmente le risque de transmission à l’homme (x 4000 fois).</a:t>
            </a:r>
          </a:p>
          <a:p>
            <a:pPr marL="285750" indent="-285750">
              <a:buFont typeface="Wingdings" panose="05000000000000000000" pitchFamily="2" charset="2"/>
              <a:buChar char="Ø"/>
            </a:pPr>
            <a:r>
              <a:rPr lang="fr-FR" sz="1400" dirty="0">
                <a:solidFill>
                  <a:schemeClr val="bg1"/>
                </a:solidFill>
                <a:latin typeface="Comic Sans MS" panose="030F0702030302020204" pitchFamily="66" charset="0"/>
              </a:rPr>
              <a:t>Points chauds  </a:t>
            </a:r>
            <a:r>
              <a:rPr lang="fr-FR" sz="1400" kern="0" dirty="0">
                <a:solidFill>
                  <a:schemeClr val="bg1"/>
                </a:solidFill>
                <a:effectLst/>
                <a:latin typeface="Arial" panose="020B0604020202020204" pitchFamily="34" charset="0"/>
                <a:ea typeface="Times New Roman" panose="02020603050405020304" pitchFamily="18" charset="0"/>
              </a:rPr>
              <a:t>à risque d’émergence de zoonoses: Sahel, Ethiopie, Chine, Philippines,,, </a:t>
            </a:r>
            <a:endParaRPr lang="fr-FR" sz="1800"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25628547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0A439F4-FC10-FAB2-06EF-D793F22A38C5}"/>
              </a:ext>
            </a:extLst>
          </p:cNvPr>
          <p:cNvPicPr>
            <a:picLocks noChangeAspect="1"/>
          </p:cNvPicPr>
          <p:nvPr/>
        </p:nvPicPr>
        <p:blipFill>
          <a:blip r:embed="rId2"/>
          <a:stretch>
            <a:fillRect/>
          </a:stretch>
        </p:blipFill>
        <p:spPr>
          <a:xfrm>
            <a:off x="1077654" y="1169612"/>
            <a:ext cx="7302119" cy="4907338"/>
          </a:xfrm>
          <a:prstGeom prst="rect">
            <a:avLst/>
          </a:prstGeom>
        </p:spPr>
      </p:pic>
      <p:sp>
        <p:nvSpPr>
          <p:cNvPr id="4" name="ZoneTexte 3">
            <a:extLst>
              <a:ext uri="{FF2B5EF4-FFF2-40B4-BE49-F238E27FC236}">
                <a16:creationId xmlns:a16="http://schemas.microsoft.com/office/drawing/2014/main" id="{33CC9C94-E3D0-ED07-616F-70C3B5ADE8F2}"/>
              </a:ext>
            </a:extLst>
          </p:cNvPr>
          <p:cNvSpPr txBox="1"/>
          <p:nvPr/>
        </p:nvSpPr>
        <p:spPr>
          <a:xfrm>
            <a:off x="1077654" y="6194272"/>
            <a:ext cx="7787195" cy="523220"/>
          </a:xfrm>
          <a:prstGeom prst="rect">
            <a:avLst/>
          </a:prstGeom>
          <a:noFill/>
        </p:spPr>
        <p:txBody>
          <a:bodyPr wrap="square" rtlCol="0">
            <a:spAutoFit/>
          </a:bodyPr>
          <a:lstStyle/>
          <a:p>
            <a:pPr marL="285750" indent="-285750">
              <a:buFont typeface="Wingdings" panose="05000000000000000000" pitchFamily="2" charset="2"/>
              <a:buChar char="Ø"/>
            </a:pPr>
            <a:r>
              <a:rPr lang="fr-FR" sz="1400" dirty="0">
                <a:solidFill>
                  <a:schemeClr val="bg1"/>
                </a:solidFill>
                <a:latin typeface="Comic Sans MS" panose="030F0702030302020204" pitchFamily="66" charset="0"/>
              </a:rPr>
              <a:t>Moustique tigre (</a:t>
            </a:r>
            <a:r>
              <a:rPr lang="fr-FR" sz="1400" i="1" dirty="0">
                <a:solidFill>
                  <a:schemeClr val="bg1"/>
                </a:solidFill>
                <a:latin typeface="Comic Sans MS" panose="030F0702030302020204" pitchFamily="66" charset="0"/>
              </a:rPr>
              <a:t>Aedes </a:t>
            </a:r>
            <a:r>
              <a:rPr lang="fr-FR" sz="1400" i="1" dirty="0" err="1">
                <a:solidFill>
                  <a:schemeClr val="bg1"/>
                </a:solidFill>
                <a:latin typeface="Comic Sans MS" panose="030F0702030302020204" pitchFamily="66" charset="0"/>
              </a:rPr>
              <a:t>albopictus</a:t>
            </a:r>
            <a:r>
              <a:rPr lang="fr-FR" sz="1400" i="1" dirty="0">
                <a:solidFill>
                  <a:schemeClr val="bg1"/>
                </a:solidFill>
                <a:latin typeface="Comic Sans MS" panose="030F0702030302020204" pitchFamily="66" charset="0"/>
              </a:rPr>
              <a:t>):   </a:t>
            </a:r>
            <a:r>
              <a:rPr lang="fr-FR" sz="1400" dirty="0">
                <a:solidFill>
                  <a:schemeClr val="bg1"/>
                </a:solidFill>
                <a:latin typeface="Comic Sans MS" panose="030F0702030302020204" pitchFamily="66" charset="0"/>
              </a:rPr>
              <a:t>vecteur de la dengue, du chikungunya, de </a:t>
            </a:r>
            <a:r>
              <a:rPr lang="fr-FR" sz="1400" dirty="0" err="1">
                <a:solidFill>
                  <a:schemeClr val="bg1"/>
                </a:solidFill>
                <a:latin typeface="Comic Sans MS" panose="030F0702030302020204" pitchFamily="66" charset="0"/>
              </a:rPr>
              <a:t>zika</a:t>
            </a:r>
            <a:endParaRPr lang="fr-FR" sz="1400" dirty="0">
              <a:solidFill>
                <a:schemeClr val="bg1"/>
              </a:solidFill>
              <a:latin typeface="Comic Sans MS" panose="030F0702030302020204" pitchFamily="66" charset="0"/>
            </a:endParaRPr>
          </a:p>
          <a:p>
            <a:pPr marL="285750" indent="-285750">
              <a:buFont typeface="Wingdings" panose="05000000000000000000" pitchFamily="2" charset="2"/>
              <a:buChar char="Ø"/>
            </a:pPr>
            <a:r>
              <a:rPr lang="fr-FR" sz="1400" dirty="0">
                <a:solidFill>
                  <a:schemeClr val="bg1"/>
                </a:solidFill>
                <a:latin typeface="Comic Sans MS" panose="030F0702030302020204" pitchFamily="66" charset="0"/>
              </a:rPr>
              <a:t>2014-2019: 31 cas de dengue autochtone en France,</a:t>
            </a:r>
          </a:p>
        </p:txBody>
      </p:sp>
      <p:pic>
        <p:nvPicPr>
          <p:cNvPr id="1026" name="Picture 2" descr="Asian Tiger Mosquito (Aedes albopictus) isolated on white background. It is a very nasty mosquito and carries a lot of diseases including yellow fever, Nile fever, Zika and Malaria.">
            <a:extLst>
              <a:ext uri="{FF2B5EF4-FFF2-40B4-BE49-F238E27FC236}">
                <a16:creationId xmlns:a16="http://schemas.microsoft.com/office/drawing/2014/main" id="{F05177E8-BC68-47A2-8A4C-00E42AB14D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9912" y="1169612"/>
            <a:ext cx="1525963" cy="1525963"/>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A7C3FC7E-B679-6464-6A7A-013042117783}"/>
              </a:ext>
            </a:extLst>
          </p:cNvPr>
          <p:cNvSpPr txBox="1"/>
          <p:nvPr/>
        </p:nvSpPr>
        <p:spPr>
          <a:xfrm>
            <a:off x="2309362" y="418454"/>
            <a:ext cx="5482087" cy="461665"/>
          </a:xfrm>
          <a:prstGeom prst="rect">
            <a:avLst/>
          </a:prstGeom>
          <a:noFill/>
        </p:spPr>
        <p:txBody>
          <a:bodyPr wrap="square">
            <a:spAutoFit/>
          </a:bodyPr>
          <a:lstStyle/>
          <a:p>
            <a:pPr algn="ctr"/>
            <a:r>
              <a:rPr lang="fr-FR" sz="2400" dirty="0">
                <a:solidFill>
                  <a:schemeClr val="bg1"/>
                </a:solidFill>
                <a:latin typeface="Comic Sans MS" panose="030F0702030302020204" pitchFamily="66" charset="0"/>
              </a:rPr>
              <a:t>Répartition nouvelle des vecteurs</a:t>
            </a:r>
            <a:endParaRPr lang="fr-FR" sz="2400" dirty="0">
              <a:latin typeface="Comic Sans MS" panose="030F0702030302020204" pitchFamily="66" charset="0"/>
            </a:endParaRPr>
          </a:p>
        </p:txBody>
      </p:sp>
      <p:sp>
        <p:nvSpPr>
          <p:cNvPr id="8" name="ZoneTexte 7">
            <a:extLst>
              <a:ext uri="{FF2B5EF4-FFF2-40B4-BE49-F238E27FC236}">
                <a16:creationId xmlns:a16="http://schemas.microsoft.com/office/drawing/2014/main" id="{9EEFB013-770D-BE8F-7446-3F6B88FAD6AC}"/>
              </a:ext>
            </a:extLst>
          </p:cNvPr>
          <p:cNvSpPr txBox="1"/>
          <p:nvPr/>
        </p:nvSpPr>
        <p:spPr>
          <a:xfrm>
            <a:off x="6524625" y="5688388"/>
            <a:ext cx="1541721" cy="246221"/>
          </a:xfrm>
          <a:prstGeom prst="rect">
            <a:avLst/>
          </a:prstGeom>
          <a:noFill/>
        </p:spPr>
        <p:txBody>
          <a:bodyPr wrap="square">
            <a:spAutoFit/>
          </a:bodyPr>
          <a:lstStyle/>
          <a:p>
            <a:r>
              <a:rPr lang="fr-FR" sz="1000" b="1" dirty="0" err="1">
                <a:latin typeface="Comic Sans MS" panose="030F0702030302020204" pitchFamily="66" charset="0"/>
              </a:rPr>
              <a:t>Europ,CDC</a:t>
            </a:r>
            <a:r>
              <a:rPr lang="fr-FR" sz="1000" b="1" dirty="0">
                <a:latin typeface="Comic Sans MS" panose="030F0702030302020204" pitchFamily="66" charset="0"/>
              </a:rPr>
              <a:t>, 2017 </a:t>
            </a:r>
          </a:p>
        </p:txBody>
      </p:sp>
    </p:spTree>
    <p:extLst>
      <p:ext uri="{BB962C8B-B14F-4D97-AF65-F5344CB8AC3E}">
        <p14:creationId xmlns:p14="http://schemas.microsoft.com/office/powerpoint/2010/main" val="23411887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B89E2372-9D9E-4BD5-662E-5DE7C10CBF14}"/>
              </a:ext>
            </a:extLst>
          </p:cNvPr>
          <p:cNvSpPr txBox="1"/>
          <p:nvPr/>
        </p:nvSpPr>
        <p:spPr>
          <a:xfrm>
            <a:off x="1527392" y="553211"/>
            <a:ext cx="6595075" cy="461665"/>
          </a:xfrm>
          <a:prstGeom prst="rect">
            <a:avLst/>
          </a:prstGeom>
          <a:noFill/>
        </p:spPr>
        <p:txBody>
          <a:bodyPr wrap="none" rtlCol="0">
            <a:spAutoFit/>
          </a:bodyPr>
          <a:lstStyle/>
          <a:p>
            <a:r>
              <a:rPr lang="fr-FR" sz="2400" dirty="0">
                <a:solidFill>
                  <a:schemeClr val="bg1"/>
                </a:solidFill>
                <a:latin typeface="Comic Sans MS" panose="030F0702030302020204" pitchFamily="66" charset="0"/>
              </a:rPr>
              <a:t>L’extension de la maladie de Lyme au Canada </a:t>
            </a:r>
          </a:p>
        </p:txBody>
      </p:sp>
      <p:pic>
        <p:nvPicPr>
          <p:cNvPr id="8" name="Image 7">
            <a:extLst>
              <a:ext uri="{FF2B5EF4-FFF2-40B4-BE49-F238E27FC236}">
                <a16:creationId xmlns:a16="http://schemas.microsoft.com/office/drawing/2014/main" id="{3D9F1484-E3F2-5E31-D05C-22403E0EBA61}"/>
              </a:ext>
            </a:extLst>
          </p:cNvPr>
          <p:cNvPicPr>
            <a:picLocks noChangeAspect="1"/>
          </p:cNvPicPr>
          <p:nvPr/>
        </p:nvPicPr>
        <p:blipFill>
          <a:blip r:embed="rId2"/>
          <a:stretch>
            <a:fillRect/>
          </a:stretch>
        </p:blipFill>
        <p:spPr>
          <a:xfrm>
            <a:off x="142110" y="1981328"/>
            <a:ext cx="2961183" cy="1781047"/>
          </a:xfrm>
          <a:prstGeom prst="rect">
            <a:avLst/>
          </a:prstGeom>
        </p:spPr>
      </p:pic>
      <p:pic>
        <p:nvPicPr>
          <p:cNvPr id="10" name="Image 9">
            <a:extLst>
              <a:ext uri="{FF2B5EF4-FFF2-40B4-BE49-F238E27FC236}">
                <a16:creationId xmlns:a16="http://schemas.microsoft.com/office/drawing/2014/main" id="{E2E6556E-9A5B-503E-27CF-80B949B15C36}"/>
              </a:ext>
            </a:extLst>
          </p:cNvPr>
          <p:cNvPicPr>
            <a:picLocks noChangeAspect="1"/>
          </p:cNvPicPr>
          <p:nvPr/>
        </p:nvPicPr>
        <p:blipFill>
          <a:blip r:embed="rId3"/>
          <a:stretch>
            <a:fillRect/>
          </a:stretch>
        </p:blipFill>
        <p:spPr>
          <a:xfrm>
            <a:off x="3187426" y="1983341"/>
            <a:ext cx="2957837" cy="1779034"/>
          </a:xfrm>
          <a:prstGeom prst="rect">
            <a:avLst/>
          </a:prstGeom>
        </p:spPr>
      </p:pic>
      <p:pic>
        <p:nvPicPr>
          <p:cNvPr id="12" name="Image 11">
            <a:extLst>
              <a:ext uri="{FF2B5EF4-FFF2-40B4-BE49-F238E27FC236}">
                <a16:creationId xmlns:a16="http://schemas.microsoft.com/office/drawing/2014/main" id="{C70E203F-A820-B299-74C3-3E9EA09CF3F9}"/>
              </a:ext>
            </a:extLst>
          </p:cNvPr>
          <p:cNvPicPr>
            <a:picLocks noChangeAspect="1"/>
          </p:cNvPicPr>
          <p:nvPr/>
        </p:nvPicPr>
        <p:blipFill>
          <a:blip r:embed="rId4"/>
          <a:stretch>
            <a:fillRect/>
          </a:stretch>
        </p:blipFill>
        <p:spPr>
          <a:xfrm>
            <a:off x="6229396" y="1981327"/>
            <a:ext cx="2818656" cy="1779033"/>
          </a:xfrm>
          <a:prstGeom prst="rect">
            <a:avLst/>
          </a:prstGeom>
        </p:spPr>
      </p:pic>
      <p:pic>
        <p:nvPicPr>
          <p:cNvPr id="14" name="Image 13">
            <a:extLst>
              <a:ext uri="{FF2B5EF4-FFF2-40B4-BE49-F238E27FC236}">
                <a16:creationId xmlns:a16="http://schemas.microsoft.com/office/drawing/2014/main" id="{A015DBB4-0B34-502D-B968-9EF2D2DE5969}"/>
              </a:ext>
            </a:extLst>
          </p:cNvPr>
          <p:cNvPicPr>
            <a:picLocks noChangeAspect="1"/>
          </p:cNvPicPr>
          <p:nvPr/>
        </p:nvPicPr>
        <p:blipFill>
          <a:blip r:embed="rId5"/>
          <a:stretch>
            <a:fillRect/>
          </a:stretch>
        </p:blipFill>
        <p:spPr>
          <a:xfrm>
            <a:off x="2611891" y="4148188"/>
            <a:ext cx="3533372" cy="1910449"/>
          </a:xfrm>
          <a:prstGeom prst="rect">
            <a:avLst/>
          </a:prstGeom>
        </p:spPr>
      </p:pic>
      <p:sp>
        <p:nvSpPr>
          <p:cNvPr id="15" name="ZoneTexte 14">
            <a:extLst>
              <a:ext uri="{FF2B5EF4-FFF2-40B4-BE49-F238E27FC236}">
                <a16:creationId xmlns:a16="http://schemas.microsoft.com/office/drawing/2014/main" id="{7A4141C7-A4F7-BE25-4E61-7C18A1055A1C}"/>
              </a:ext>
            </a:extLst>
          </p:cNvPr>
          <p:cNvSpPr txBox="1"/>
          <p:nvPr/>
        </p:nvSpPr>
        <p:spPr>
          <a:xfrm>
            <a:off x="3581989" y="6304789"/>
            <a:ext cx="2137124" cy="307777"/>
          </a:xfrm>
          <a:prstGeom prst="rect">
            <a:avLst/>
          </a:prstGeom>
          <a:noFill/>
        </p:spPr>
        <p:txBody>
          <a:bodyPr wrap="none" rtlCol="0">
            <a:spAutoFit/>
          </a:bodyPr>
          <a:lstStyle/>
          <a:p>
            <a:r>
              <a:rPr lang="fr-FR" sz="1400" dirty="0">
                <a:solidFill>
                  <a:schemeClr val="bg1"/>
                </a:solidFill>
                <a:latin typeface="Comic Sans MS" panose="030F0702030302020204" pitchFamily="66" charset="0"/>
              </a:rPr>
              <a:t>Tiques</a:t>
            </a:r>
            <a:r>
              <a:rPr lang="fr-FR" sz="1400" i="1" dirty="0">
                <a:solidFill>
                  <a:schemeClr val="bg1"/>
                </a:solidFill>
                <a:latin typeface="Comic Sans MS" panose="030F0702030302020204" pitchFamily="66" charset="0"/>
              </a:rPr>
              <a:t> : Ixodes </a:t>
            </a:r>
            <a:r>
              <a:rPr lang="fr-FR" sz="1400" i="1" dirty="0" err="1">
                <a:solidFill>
                  <a:schemeClr val="bg1"/>
                </a:solidFill>
                <a:latin typeface="Comic Sans MS" panose="030F0702030302020204" pitchFamily="66" charset="0"/>
              </a:rPr>
              <a:t>ricinus</a:t>
            </a:r>
            <a:r>
              <a:rPr lang="fr-FR" sz="1400" i="1" dirty="0">
                <a:solidFill>
                  <a:schemeClr val="bg1"/>
                </a:solidFill>
                <a:latin typeface="Comic Sans MS" panose="030F0702030302020204" pitchFamily="66" charset="0"/>
              </a:rPr>
              <a:t> </a:t>
            </a:r>
          </a:p>
        </p:txBody>
      </p:sp>
      <p:sp>
        <p:nvSpPr>
          <p:cNvPr id="2" name="ZoneTexte 1">
            <a:extLst>
              <a:ext uri="{FF2B5EF4-FFF2-40B4-BE49-F238E27FC236}">
                <a16:creationId xmlns:a16="http://schemas.microsoft.com/office/drawing/2014/main" id="{A2476831-0ADE-371B-03C7-AE74FBFC71BD}"/>
              </a:ext>
            </a:extLst>
          </p:cNvPr>
          <p:cNvSpPr txBox="1"/>
          <p:nvPr/>
        </p:nvSpPr>
        <p:spPr>
          <a:xfrm>
            <a:off x="6835589" y="6400039"/>
            <a:ext cx="2095445" cy="276999"/>
          </a:xfrm>
          <a:prstGeom prst="rect">
            <a:avLst/>
          </a:prstGeom>
          <a:noFill/>
        </p:spPr>
        <p:txBody>
          <a:bodyPr wrap="none" rtlCol="0">
            <a:spAutoFit/>
          </a:bodyPr>
          <a:lstStyle/>
          <a:p>
            <a:r>
              <a:rPr lang="fr-FR" sz="1200" dirty="0">
                <a:solidFill>
                  <a:schemeClr val="bg1"/>
                </a:solidFill>
                <a:latin typeface="Comic Sans MS" panose="030F0702030302020204" pitchFamily="66" charset="0"/>
              </a:rPr>
              <a:t>Atlas climatique du Canada</a:t>
            </a:r>
          </a:p>
        </p:txBody>
      </p:sp>
      <p:sp>
        <p:nvSpPr>
          <p:cNvPr id="3" name="ZoneTexte 2">
            <a:extLst>
              <a:ext uri="{FF2B5EF4-FFF2-40B4-BE49-F238E27FC236}">
                <a16:creationId xmlns:a16="http://schemas.microsoft.com/office/drawing/2014/main" id="{906C9806-D8AF-0210-BD04-51D92B3C957E}"/>
              </a:ext>
            </a:extLst>
          </p:cNvPr>
          <p:cNvSpPr txBox="1"/>
          <p:nvPr/>
        </p:nvSpPr>
        <p:spPr>
          <a:xfrm>
            <a:off x="2816904" y="3840411"/>
            <a:ext cx="3204723" cy="307777"/>
          </a:xfrm>
          <a:prstGeom prst="rect">
            <a:avLst/>
          </a:prstGeom>
          <a:noFill/>
        </p:spPr>
        <p:txBody>
          <a:bodyPr wrap="none" rtlCol="0">
            <a:spAutoFit/>
          </a:bodyPr>
          <a:lstStyle/>
          <a:p>
            <a:r>
              <a:rPr lang="fr-FR" sz="1400" dirty="0">
                <a:solidFill>
                  <a:schemeClr val="bg1"/>
                </a:solidFill>
                <a:latin typeface="Comic Sans MS" panose="030F0702030302020204" pitchFamily="66" charset="0"/>
              </a:rPr>
              <a:t>Températures favorables aux tiques</a:t>
            </a:r>
          </a:p>
        </p:txBody>
      </p:sp>
    </p:spTree>
    <p:extLst>
      <p:ext uri="{BB962C8B-B14F-4D97-AF65-F5344CB8AC3E}">
        <p14:creationId xmlns:p14="http://schemas.microsoft.com/office/powerpoint/2010/main" val="31874406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EA7D889-E6C2-B7D1-823B-81B127C1C17B}"/>
              </a:ext>
            </a:extLst>
          </p:cNvPr>
          <p:cNvSpPr txBox="1"/>
          <p:nvPr/>
        </p:nvSpPr>
        <p:spPr>
          <a:xfrm>
            <a:off x="2817844" y="3198167"/>
            <a:ext cx="3834704" cy="461665"/>
          </a:xfrm>
          <a:prstGeom prst="rect">
            <a:avLst/>
          </a:prstGeom>
          <a:noFill/>
        </p:spPr>
        <p:txBody>
          <a:bodyPr wrap="none" rtlCol="0">
            <a:spAutoFit/>
          </a:bodyPr>
          <a:lstStyle/>
          <a:p>
            <a:r>
              <a:rPr lang="fr-FR" sz="2400" dirty="0">
                <a:solidFill>
                  <a:schemeClr val="bg1"/>
                </a:solidFill>
                <a:latin typeface="Comic Sans MS" panose="030F0702030302020204" pitchFamily="66" charset="0"/>
              </a:rPr>
              <a:t>Merci de votre attention </a:t>
            </a:r>
          </a:p>
        </p:txBody>
      </p:sp>
    </p:spTree>
    <p:extLst>
      <p:ext uri="{BB962C8B-B14F-4D97-AF65-F5344CB8AC3E}">
        <p14:creationId xmlns:p14="http://schemas.microsoft.com/office/powerpoint/2010/main" val="26004536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27193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24365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338580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380+ Copepod Stock Photos, Pictures &amp; Royalty-Free Images - iStock |  Plankton, Phytoplankton, Wolverine">
            <a:extLst>
              <a:ext uri="{FF2B5EF4-FFF2-40B4-BE49-F238E27FC236}">
                <a16:creationId xmlns:a16="http://schemas.microsoft.com/office/drawing/2014/main" id="{77DD921C-8ACC-7873-5A48-55F31789C5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2254" y="3359901"/>
            <a:ext cx="2343120" cy="155924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39241CFE-4D71-4D94-D914-B56F69C709AB}"/>
              </a:ext>
            </a:extLst>
          </p:cNvPr>
          <p:cNvSpPr txBox="1"/>
          <p:nvPr/>
        </p:nvSpPr>
        <p:spPr>
          <a:xfrm>
            <a:off x="3214411" y="572159"/>
            <a:ext cx="3469219" cy="461665"/>
          </a:xfrm>
          <a:prstGeom prst="rect">
            <a:avLst/>
          </a:prstGeom>
          <a:noFill/>
        </p:spPr>
        <p:txBody>
          <a:bodyPr wrap="none" rtlCol="0">
            <a:spAutoFit/>
          </a:bodyPr>
          <a:lstStyle/>
          <a:p>
            <a:r>
              <a:rPr lang="fr-FR" sz="2400" dirty="0">
                <a:solidFill>
                  <a:schemeClr val="bg1"/>
                </a:solidFill>
                <a:latin typeface="Comic Sans MS" panose="030F0702030302020204" pitchFamily="66" charset="0"/>
              </a:rPr>
              <a:t>Transmission hydrique </a:t>
            </a:r>
          </a:p>
        </p:txBody>
      </p:sp>
      <p:pic>
        <p:nvPicPr>
          <p:cNvPr id="2052" name="Picture 4">
            <a:extLst>
              <a:ext uri="{FF2B5EF4-FFF2-40B4-BE49-F238E27FC236}">
                <a16:creationId xmlns:a16="http://schemas.microsoft.com/office/drawing/2014/main" id="{B027AC6E-CFC0-CC06-0B43-5C387BCF12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582" y="3205729"/>
            <a:ext cx="2113050" cy="1662266"/>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00AEF8A5-E2CC-A137-85D0-5B275B5A5B07}"/>
              </a:ext>
            </a:extLst>
          </p:cNvPr>
          <p:cNvSpPr txBox="1"/>
          <p:nvPr/>
        </p:nvSpPr>
        <p:spPr>
          <a:xfrm>
            <a:off x="3559351" y="1111911"/>
            <a:ext cx="2270173" cy="369332"/>
          </a:xfrm>
          <a:prstGeom prst="rect">
            <a:avLst/>
          </a:prstGeom>
          <a:noFill/>
        </p:spPr>
        <p:txBody>
          <a:bodyPr wrap="none" rtlCol="0">
            <a:spAutoFit/>
          </a:bodyPr>
          <a:lstStyle/>
          <a:p>
            <a:r>
              <a:rPr lang="fr-FR" dirty="0">
                <a:solidFill>
                  <a:schemeClr val="bg1"/>
                </a:solidFill>
                <a:latin typeface="Comic Sans MS" panose="030F0702030302020204" pitchFamily="66" charset="0"/>
              </a:rPr>
              <a:t>Exemple du choléra</a:t>
            </a:r>
          </a:p>
        </p:txBody>
      </p:sp>
      <p:sp>
        <p:nvSpPr>
          <p:cNvPr id="4" name="ZoneTexte 3">
            <a:extLst>
              <a:ext uri="{FF2B5EF4-FFF2-40B4-BE49-F238E27FC236}">
                <a16:creationId xmlns:a16="http://schemas.microsoft.com/office/drawing/2014/main" id="{571E4D9F-E79E-4F07-C44D-783393BBC47F}"/>
              </a:ext>
            </a:extLst>
          </p:cNvPr>
          <p:cNvSpPr txBox="1"/>
          <p:nvPr/>
        </p:nvSpPr>
        <p:spPr>
          <a:xfrm>
            <a:off x="3795824" y="5061098"/>
            <a:ext cx="1295547" cy="369332"/>
          </a:xfrm>
          <a:prstGeom prst="rect">
            <a:avLst/>
          </a:prstGeom>
          <a:noFill/>
        </p:spPr>
        <p:txBody>
          <a:bodyPr wrap="none" rtlCol="0">
            <a:spAutoFit/>
          </a:bodyPr>
          <a:lstStyle/>
          <a:p>
            <a:r>
              <a:rPr lang="fr-FR" dirty="0">
                <a:solidFill>
                  <a:schemeClr val="bg1"/>
                </a:solidFill>
                <a:latin typeface="Comic Sans MS" panose="030F0702030302020204" pitchFamily="66" charset="0"/>
              </a:rPr>
              <a:t>copépodes</a:t>
            </a:r>
          </a:p>
        </p:txBody>
      </p:sp>
      <p:sp>
        <p:nvSpPr>
          <p:cNvPr id="5" name="ZoneTexte 4">
            <a:extLst>
              <a:ext uri="{FF2B5EF4-FFF2-40B4-BE49-F238E27FC236}">
                <a16:creationId xmlns:a16="http://schemas.microsoft.com/office/drawing/2014/main" id="{FBD86536-306A-94FC-E09D-FA04B8BB3543}"/>
              </a:ext>
            </a:extLst>
          </p:cNvPr>
          <p:cNvSpPr txBox="1"/>
          <p:nvPr/>
        </p:nvSpPr>
        <p:spPr>
          <a:xfrm>
            <a:off x="871870" y="5316279"/>
            <a:ext cx="1888659" cy="369332"/>
          </a:xfrm>
          <a:prstGeom prst="rect">
            <a:avLst/>
          </a:prstGeom>
          <a:noFill/>
        </p:spPr>
        <p:txBody>
          <a:bodyPr wrap="none" rtlCol="0">
            <a:spAutoFit/>
          </a:bodyPr>
          <a:lstStyle/>
          <a:p>
            <a:r>
              <a:rPr lang="fr-FR" dirty="0">
                <a:solidFill>
                  <a:schemeClr val="bg1"/>
                </a:solidFill>
                <a:latin typeface="Comic Sans MS" panose="030F0702030302020204" pitchFamily="66" charset="0"/>
              </a:rPr>
              <a:t>Vibrio cholerae </a:t>
            </a:r>
          </a:p>
        </p:txBody>
      </p:sp>
    </p:spTree>
    <p:extLst>
      <p:ext uri="{BB962C8B-B14F-4D97-AF65-F5344CB8AC3E}">
        <p14:creationId xmlns:p14="http://schemas.microsoft.com/office/powerpoint/2010/main" val="16686627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Rechauffement climatique chauve souris Istock">
            <a:extLst>
              <a:ext uri="{FF2B5EF4-FFF2-40B4-BE49-F238E27FC236}">
                <a16:creationId xmlns:a16="http://schemas.microsoft.com/office/drawing/2014/main" id="{9FA3172B-37D6-60C9-F3B2-3FA2966E709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0259" y="1644445"/>
            <a:ext cx="3543051" cy="2365549"/>
          </a:xfrm>
          <a:prstGeom prst="rect">
            <a:avLst/>
          </a:prstGeom>
          <a:noFill/>
          <a:ln>
            <a:noFill/>
          </a:ln>
        </p:spPr>
      </p:pic>
      <p:sp>
        <p:nvSpPr>
          <p:cNvPr id="4" name="ZoneTexte 3">
            <a:extLst>
              <a:ext uri="{FF2B5EF4-FFF2-40B4-BE49-F238E27FC236}">
                <a16:creationId xmlns:a16="http://schemas.microsoft.com/office/drawing/2014/main" id="{53D86416-DA24-44CC-481F-E9D8ABA39EB7}"/>
              </a:ext>
            </a:extLst>
          </p:cNvPr>
          <p:cNvSpPr txBox="1"/>
          <p:nvPr/>
        </p:nvSpPr>
        <p:spPr>
          <a:xfrm>
            <a:off x="4424516" y="2583877"/>
            <a:ext cx="4572000" cy="923330"/>
          </a:xfrm>
          <a:prstGeom prst="rect">
            <a:avLst/>
          </a:prstGeom>
          <a:noFill/>
        </p:spPr>
        <p:txBody>
          <a:bodyPr wrap="square">
            <a:spAutoFit/>
          </a:bodyPr>
          <a:lstStyle/>
          <a:p>
            <a:r>
              <a:rPr lang="fr-FR" sz="1800" kern="100" dirty="0">
                <a:solidFill>
                  <a:schemeClr val="bg1"/>
                </a:solidFill>
                <a:effectLst/>
                <a:latin typeface="Times New Roman" panose="02020603050405020304" pitchFamily="18" charset="0"/>
                <a:ea typeface="Calibri" panose="020F0502020204030204" pitchFamily="34" charset="0"/>
              </a:rPr>
              <a:t>Transmission aéroportée</a:t>
            </a:r>
          </a:p>
          <a:p>
            <a:r>
              <a:rPr lang="fr-FR" sz="1800" kern="100" dirty="0">
                <a:solidFill>
                  <a:schemeClr val="bg1"/>
                </a:solidFill>
                <a:effectLst/>
                <a:latin typeface="Times New Roman" panose="02020603050405020304" pitchFamily="18" charset="0"/>
                <a:ea typeface="Calibri" panose="020F0502020204030204" pitchFamily="34" charset="0"/>
              </a:rPr>
              <a:t>Transmission hydrique</a:t>
            </a:r>
          </a:p>
          <a:p>
            <a:r>
              <a:rPr lang="fr-FR" sz="1800" kern="100" dirty="0">
                <a:solidFill>
                  <a:schemeClr val="bg1"/>
                </a:solidFill>
                <a:effectLst/>
                <a:latin typeface="Times New Roman" panose="02020603050405020304" pitchFamily="18" charset="0"/>
                <a:ea typeface="Calibri" panose="020F0502020204030204" pitchFamily="34" charset="0"/>
              </a:rPr>
              <a:t>Transmission vectorielle</a:t>
            </a:r>
          </a:p>
        </p:txBody>
      </p:sp>
    </p:spTree>
    <p:extLst>
      <p:ext uri="{BB962C8B-B14F-4D97-AF65-F5344CB8AC3E}">
        <p14:creationId xmlns:p14="http://schemas.microsoft.com/office/powerpoint/2010/main" val="40528315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4210" name="Objet 4">
            <a:extLst>
              <a:ext uri="{FF2B5EF4-FFF2-40B4-BE49-F238E27FC236}">
                <a16:creationId xmlns:a16="http://schemas.microsoft.com/office/drawing/2014/main" id="{92AA68FD-1C67-48F6-981E-B422014BC81A}"/>
              </a:ext>
            </a:extLst>
          </p:cNvPr>
          <p:cNvGraphicFramePr>
            <a:graphicFrameLocks noChangeAspect="1"/>
          </p:cNvGraphicFramePr>
          <p:nvPr/>
        </p:nvGraphicFramePr>
        <p:xfrm>
          <a:off x="5803900" y="1898650"/>
          <a:ext cx="2101850" cy="1376363"/>
        </p:xfrm>
        <a:graphic>
          <a:graphicData uri="http://schemas.openxmlformats.org/presentationml/2006/ole">
            <mc:AlternateContent xmlns:mc="http://schemas.openxmlformats.org/markup-compatibility/2006">
              <mc:Choice xmlns:v="urn:schemas-microsoft-com:vml" Requires="v">
                <p:oleObj name="Image" r:id="rId3" imgW="3860317" imgH="2526984" progId="Photoshop.Image.17">
                  <p:embed/>
                </p:oleObj>
              </mc:Choice>
              <mc:Fallback>
                <p:oleObj name="Image" r:id="rId3" imgW="3860317" imgH="2526984" progId="Photoshop.Image.17">
                  <p:embed/>
                  <p:pic>
                    <p:nvPicPr>
                      <p:cNvPr id="94210" name="Objet 4">
                        <a:extLst>
                          <a:ext uri="{FF2B5EF4-FFF2-40B4-BE49-F238E27FC236}">
                            <a16:creationId xmlns:a16="http://schemas.microsoft.com/office/drawing/2014/main" id="{92AA68FD-1C67-48F6-981E-B422014BC8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3900" y="1898650"/>
                        <a:ext cx="2101850" cy="137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4211" name="Objet 2">
            <a:extLst>
              <a:ext uri="{FF2B5EF4-FFF2-40B4-BE49-F238E27FC236}">
                <a16:creationId xmlns:a16="http://schemas.microsoft.com/office/drawing/2014/main" id="{8F5D5D75-08AE-44D4-89AE-D715631547E4}"/>
              </a:ext>
            </a:extLst>
          </p:cNvPr>
          <p:cNvGraphicFramePr>
            <a:graphicFrameLocks noChangeAspect="1"/>
          </p:cNvGraphicFramePr>
          <p:nvPr/>
        </p:nvGraphicFramePr>
        <p:xfrm>
          <a:off x="530225" y="1625600"/>
          <a:ext cx="2074863" cy="1974850"/>
        </p:xfrm>
        <a:graphic>
          <a:graphicData uri="http://schemas.openxmlformats.org/presentationml/2006/ole">
            <mc:AlternateContent xmlns:mc="http://schemas.openxmlformats.org/markup-compatibility/2006">
              <mc:Choice xmlns:v="urn:schemas-microsoft-com:vml" Requires="v">
                <p:oleObj name="Image" r:id="rId5" imgW="2653968" imgH="2526984" progId="Photoshop.Image.17">
                  <p:embed/>
                </p:oleObj>
              </mc:Choice>
              <mc:Fallback>
                <p:oleObj name="Image" r:id="rId5" imgW="2653968" imgH="2526984" progId="Photoshop.Image.17">
                  <p:embed/>
                  <p:pic>
                    <p:nvPicPr>
                      <p:cNvPr id="94211" name="Objet 2">
                        <a:extLst>
                          <a:ext uri="{FF2B5EF4-FFF2-40B4-BE49-F238E27FC236}">
                            <a16:creationId xmlns:a16="http://schemas.microsoft.com/office/drawing/2014/main" id="{8F5D5D75-08AE-44D4-89AE-D715631547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0225" y="1625600"/>
                        <a:ext cx="2074863" cy="197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4212" name="ZoneTexte 3">
            <a:extLst>
              <a:ext uri="{FF2B5EF4-FFF2-40B4-BE49-F238E27FC236}">
                <a16:creationId xmlns:a16="http://schemas.microsoft.com/office/drawing/2014/main" id="{4D42A17B-0C4D-4AB7-9675-5F219050E23C}"/>
              </a:ext>
            </a:extLst>
          </p:cNvPr>
          <p:cNvSpPr txBox="1">
            <a:spLocks noChangeArrowheads="1"/>
          </p:cNvSpPr>
          <p:nvPr/>
        </p:nvSpPr>
        <p:spPr bwMode="auto">
          <a:xfrm>
            <a:off x="5929313" y="1697038"/>
            <a:ext cx="14795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fr-FR" altLang="fr-FR" sz="1400" i="0">
                <a:solidFill>
                  <a:schemeClr val="bg1"/>
                </a:solidFill>
                <a:latin typeface="Comic Sans MS" panose="030F0702030302020204" pitchFamily="66" charset="0"/>
              </a:rPr>
              <a:t>Chauves-souris </a:t>
            </a:r>
          </a:p>
        </p:txBody>
      </p:sp>
      <p:sp>
        <p:nvSpPr>
          <p:cNvPr id="94213" name="ZoneTexte 4">
            <a:extLst>
              <a:ext uri="{FF2B5EF4-FFF2-40B4-BE49-F238E27FC236}">
                <a16:creationId xmlns:a16="http://schemas.microsoft.com/office/drawing/2014/main" id="{C3D13C14-F718-4DD8-9590-1B0E17C357EB}"/>
              </a:ext>
            </a:extLst>
          </p:cNvPr>
          <p:cNvSpPr txBox="1">
            <a:spLocks noChangeArrowheads="1"/>
          </p:cNvSpPr>
          <p:nvPr/>
        </p:nvSpPr>
        <p:spPr bwMode="auto">
          <a:xfrm>
            <a:off x="3298825" y="1611313"/>
            <a:ext cx="15795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fr-FR" altLang="fr-FR" sz="1400" i="0">
                <a:solidFill>
                  <a:schemeClr val="bg1"/>
                </a:solidFill>
                <a:latin typeface="Comic Sans MS" panose="030F0702030302020204" pitchFamily="66" charset="0"/>
              </a:rPr>
              <a:t>Rongeurs</a:t>
            </a:r>
          </a:p>
          <a:p>
            <a:pPr algn="ctr" eaLnBrk="1" hangingPunct="1">
              <a:spcBef>
                <a:spcPct val="0"/>
              </a:spcBef>
              <a:buFontTx/>
              <a:buNone/>
            </a:pPr>
            <a:r>
              <a:rPr lang="fr-FR" altLang="fr-FR" sz="1000" i="0">
                <a:solidFill>
                  <a:schemeClr val="bg1"/>
                </a:solidFill>
                <a:latin typeface="Comic Sans MS" panose="030F0702030302020204" pitchFamily="66" charset="0"/>
              </a:rPr>
              <a:t>Rats, souris, écureuils…</a:t>
            </a:r>
          </a:p>
        </p:txBody>
      </p:sp>
      <p:sp>
        <p:nvSpPr>
          <p:cNvPr id="94214" name="ZoneTexte 8">
            <a:extLst>
              <a:ext uri="{FF2B5EF4-FFF2-40B4-BE49-F238E27FC236}">
                <a16:creationId xmlns:a16="http://schemas.microsoft.com/office/drawing/2014/main" id="{D37CB110-DCE2-4FD6-A392-AE2256237C2D}"/>
              </a:ext>
            </a:extLst>
          </p:cNvPr>
          <p:cNvSpPr txBox="1">
            <a:spLocks noChangeArrowheads="1"/>
          </p:cNvSpPr>
          <p:nvPr/>
        </p:nvSpPr>
        <p:spPr bwMode="auto">
          <a:xfrm>
            <a:off x="2449513" y="711200"/>
            <a:ext cx="38258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fr-FR" altLang="fr-FR" sz="1800" i="0">
                <a:solidFill>
                  <a:schemeClr val="bg1"/>
                </a:solidFill>
                <a:latin typeface="Comic Sans MS" panose="030F0702030302020204" pitchFamily="66" charset="0"/>
              </a:rPr>
              <a:t>animaux  sauvages et domestiques</a:t>
            </a:r>
          </a:p>
          <a:p>
            <a:pPr algn="ctr" eaLnBrk="1" hangingPunct="1">
              <a:spcBef>
                <a:spcPct val="0"/>
              </a:spcBef>
              <a:buFontTx/>
              <a:buNone/>
            </a:pPr>
            <a:r>
              <a:rPr lang="fr-FR" altLang="fr-FR" sz="1800" i="0">
                <a:solidFill>
                  <a:schemeClr val="bg1"/>
                </a:solidFill>
                <a:latin typeface="Comic Sans MS" panose="030F0702030302020204" pitchFamily="66" charset="0"/>
              </a:rPr>
              <a:t>à l’origine des pandémies</a:t>
            </a:r>
          </a:p>
        </p:txBody>
      </p:sp>
      <p:sp>
        <p:nvSpPr>
          <p:cNvPr id="94215" name="ZoneTexte 2">
            <a:extLst>
              <a:ext uri="{FF2B5EF4-FFF2-40B4-BE49-F238E27FC236}">
                <a16:creationId xmlns:a16="http://schemas.microsoft.com/office/drawing/2014/main" id="{B8DC3E4B-98F9-458D-ADAD-184CE1517261}"/>
              </a:ext>
            </a:extLst>
          </p:cNvPr>
          <p:cNvSpPr txBox="1">
            <a:spLocks noChangeArrowheads="1"/>
          </p:cNvSpPr>
          <p:nvPr/>
        </p:nvSpPr>
        <p:spPr bwMode="auto">
          <a:xfrm>
            <a:off x="6723063" y="4283075"/>
            <a:ext cx="1038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fr-FR" altLang="fr-FR" sz="1400" i="0">
                <a:solidFill>
                  <a:schemeClr val="bg1"/>
                </a:solidFill>
                <a:latin typeface="Comic Sans MS" panose="030F0702030302020204" pitchFamily="66" charset="0"/>
              </a:rPr>
              <a:t>Oiseaux</a:t>
            </a:r>
          </a:p>
        </p:txBody>
      </p:sp>
      <p:sp>
        <p:nvSpPr>
          <p:cNvPr id="94216" name="ZoneTexte 15">
            <a:extLst>
              <a:ext uri="{FF2B5EF4-FFF2-40B4-BE49-F238E27FC236}">
                <a16:creationId xmlns:a16="http://schemas.microsoft.com/office/drawing/2014/main" id="{184E528F-5AE1-40C0-B58E-0E1E03DF26A8}"/>
              </a:ext>
            </a:extLst>
          </p:cNvPr>
          <p:cNvSpPr txBox="1">
            <a:spLocks noChangeArrowheads="1"/>
          </p:cNvSpPr>
          <p:nvPr/>
        </p:nvSpPr>
        <p:spPr bwMode="auto">
          <a:xfrm>
            <a:off x="566738" y="3703638"/>
            <a:ext cx="192246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fr-FR" altLang="fr-FR" sz="1000" b="1" i="0" dirty="0">
                <a:solidFill>
                  <a:srgbClr val="FFFF00"/>
                </a:solidFill>
                <a:latin typeface="Comic Sans MS" panose="030F0702030302020204" pitchFamily="66" charset="0"/>
              </a:rPr>
              <a:t>syphilis, paludisme, </a:t>
            </a:r>
          </a:p>
          <a:p>
            <a:pPr algn="ctr" eaLnBrk="1" hangingPunct="1">
              <a:spcBef>
                <a:spcPct val="0"/>
              </a:spcBef>
              <a:buFontTx/>
              <a:buNone/>
            </a:pPr>
            <a:r>
              <a:rPr lang="fr-FR" altLang="fr-FR" sz="1000" b="1" i="0" dirty="0">
                <a:solidFill>
                  <a:srgbClr val="FFFF00"/>
                </a:solidFill>
                <a:latin typeface="Comic Sans MS" panose="030F0702030302020204" pitchFamily="66" charset="0"/>
              </a:rPr>
              <a:t>sida, </a:t>
            </a:r>
            <a:r>
              <a:rPr lang="fr-FR" altLang="fr-FR" sz="1000" i="0" dirty="0">
                <a:solidFill>
                  <a:schemeClr val="bg1"/>
                </a:solidFill>
                <a:latin typeface="Comic Sans MS" panose="030F0702030302020204" pitchFamily="66" charset="0"/>
              </a:rPr>
              <a:t>fièvre jaune, tuberculose…</a:t>
            </a:r>
          </a:p>
        </p:txBody>
      </p:sp>
      <p:sp>
        <p:nvSpPr>
          <p:cNvPr id="94217" name="ZoneTexte 17">
            <a:extLst>
              <a:ext uri="{FF2B5EF4-FFF2-40B4-BE49-F238E27FC236}">
                <a16:creationId xmlns:a16="http://schemas.microsoft.com/office/drawing/2014/main" id="{4C220AB9-DF9E-4328-8F21-F4D3159E11FB}"/>
              </a:ext>
            </a:extLst>
          </p:cNvPr>
          <p:cNvSpPr txBox="1">
            <a:spLocks noChangeArrowheads="1"/>
          </p:cNvSpPr>
          <p:nvPr/>
        </p:nvSpPr>
        <p:spPr bwMode="auto">
          <a:xfrm>
            <a:off x="6116638" y="6129338"/>
            <a:ext cx="25447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fr-FR" altLang="fr-FR" sz="1000" b="1" i="0">
                <a:solidFill>
                  <a:srgbClr val="FFFF00"/>
                </a:solidFill>
                <a:latin typeface="Comic Sans MS" panose="030F0702030302020204" pitchFamily="66" charset="0"/>
              </a:rPr>
              <a:t>grippe</a:t>
            </a:r>
            <a:r>
              <a:rPr lang="fr-FR" altLang="fr-FR" sz="1000" i="0">
                <a:solidFill>
                  <a:schemeClr val="bg1"/>
                </a:solidFill>
                <a:latin typeface="Comic Sans MS" panose="030F0702030302020204" pitchFamily="66" charset="0"/>
              </a:rPr>
              <a:t> (porc)</a:t>
            </a:r>
            <a:r>
              <a:rPr lang="fr-FR" altLang="fr-FR" sz="1000">
                <a:solidFill>
                  <a:schemeClr val="bg1"/>
                </a:solidFill>
                <a:latin typeface="Comic Sans MS" panose="030F0702030302020204" pitchFamily="66" charset="0"/>
              </a:rPr>
              <a:t> </a:t>
            </a:r>
            <a:r>
              <a:rPr lang="fr-FR" altLang="fr-FR" sz="1000" i="0">
                <a:solidFill>
                  <a:schemeClr val="bg1"/>
                </a:solidFill>
                <a:latin typeface="Comic Sans MS" panose="030F0702030302020204" pitchFamily="66" charset="0"/>
                <a:cs typeface="Arial" panose="020B0604020202020204" pitchFamily="34" charset="0"/>
              </a:rPr>
              <a:t>encéphalite à virus West Nile, flavivirus, salmonelloses…</a:t>
            </a:r>
            <a:endParaRPr lang="fr-FR" altLang="fr-FR" sz="1000" i="0">
              <a:solidFill>
                <a:schemeClr val="bg1"/>
              </a:solidFill>
              <a:latin typeface="Comic Sans MS" panose="030F0702030302020204" pitchFamily="66" charset="0"/>
            </a:endParaRPr>
          </a:p>
        </p:txBody>
      </p:sp>
      <p:sp>
        <p:nvSpPr>
          <p:cNvPr id="94218" name="ZoneTexte 19">
            <a:extLst>
              <a:ext uri="{FF2B5EF4-FFF2-40B4-BE49-F238E27FC236}">
                <a16:creationId xmlns:a16="http://schemas.microsoft.com/office/drawing/2014/main" id="{DF58D112-7A40-4524-AD63-9BFA75366ADD}"/>
              </a:ext>
            </a:extLst>
          </p:cNvPr>
          <p:cNvSpPr txBox="1">
            <a:spLocks noChangeArrowheads="1"/>
          </p:cNvSpPr>
          <p:nvPr/>
        </p:nvSpPr>
        <p:spPr bwMode="auto">
          <a:xfrm>
            <a:off x="5929313" y="3729038"/>
            <a:ext cx="27320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fr-FR" altLang="fr-FR" sz="1000" i="0" dirty="0">
                <a:solidFill>
                  <a:schemeClr val="bg1"/>
                </a:solidFill>
                <a:latin typeface="Comic Sans MS" panose="030F0702030302020204" pitchFamily="66" charset="0"/>
              </a:rPr>
              <a:t>SARS, </a:t>
            </a:r>
            <a:r>
              <a:rPr lang="fr-FR" altLang="fr-FR" sz="1000" b="1" i="0" dirty="0">
                <a:solidFill>
                  <a:srgbClr val="FFFF00"/>
                </a:solidFill>
                <a:latin typeface="Comic Sans MS" panose="030F0702030302020204" pitchFamily="66" charset="0"/>
              </a:rPr>
              <a:t>Covid-19,</a:t>
            </a:r>
            <a:r>
              <a:rPr lang="fr-FR" altLang="fr-FR" sz="1000" b="1" dirty="0">
                <a:solidFill>
                  <a:srgbClr val="FFFF00"/>
                </a:solidFill>
                <a:latin typeface="Comic Sans MS" panose="030F0702030302020204" pitchFamily="66" charset="0"/>
              </a:rPr>
              <a:t> </a:t>
            </a:r>
            <a:r>
              <a:rPr lang="fr-FR" altLang="fr-FR" sz="1000" dirty="0">
                <a:solidFill>
                  <a:schemeClr val="bg1"/>
                </a:solidFill>
                <a:latin typeface="Comic Sans MS" panose="030F0702030302020204" pitchFamily="66" charset="0"/>
              </a:rPr>
              <a:t>rage</a:t>
            </a:r>
            <a:r>
              <a:rPr lang="fr-FR" altLang="fr-FR" sz="1000" i="0" dirty="0">
                <a:solidFill>
                  <a:schemeClr val="bg1"/>
                </a:solidFill>
                <a:latin typeface="Comic Sans MS" panose="030F0702030302020204" pitchFamily="66" charset="0"/>
              </a:rPr>
              <a:t> , fièvres hémorragiques (Ebola, </a:t>
            </a:r>
            <a:r>
              <a:rPr lang="fr-FR" altLang="fr-FR" sz="1000" dirty="0">
                <a:solidFill>
                  <a:schemeClr val="bg1"/>
                </a:solidFill>
                <a:latin typeface="Comic Sans MS" panose="030F0702030302020204" pitchFamily="66" charset="0"/>
              </a:rPr>
              <a:t>Hantavirus…)</a:t>
            </a:r>
            <a:endParaRPr lang="fr-FR" altLang="fr-FR" sz="1000" i="0" dirty="0">
              <a:solidFill>
                <a:schemeClr val="bg1"/>
              </a:solidFill>
              <a:latin typeface="Comic Sans MS" panose="030F0702030302020204" pitchFamily="66" charset="0"/>
            </a:endParaRPr>
          </a:p>
        </p:txBody>
      </p:sp>
      <p:sp>
        <p:nvSpPr>
          <p:cNvPr id="94219" name="ZoneTexte 21">
            <a:extLst>
              <a:ext uri="{FF2B5EF4-FFF2-40B4-BE49-F238E27FC236}">
                <a16:creationId xmlns:a16="http://schemas.microsoft.com/office/drawing/2014/main" id="{32A41943-FE2D-496D-8816-36019DAD0CBB}"/>
              </a:ext>
            </a:extLst>
          </p:cNvPr>
          <p:cNvSpPr txBox="1">
            <a:spLocks noChangeArrowheads="1"/>
          </p:cNvSpPr>
          <p:nvPr/>
        </p:nvSpPr>
        <p:spPr bwMode="auto">
          <a:xfrm>
            <a:off x="2782888" y="3702050"/>
            <a:ext cx="27606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fr-FR" altLang="fr-FR" sz="1000" b="1" i="0">
                <a:solidFill>
                  <a:srgbClr val="FFFF00"/>
                </a:solidFill>
                <a:latin typeface="Comic Sans MS" panose="030F0702030302020204" pitchFamily="66" charset="0"/>
              </a:rPr>
              <a:t>peste, variole, lèpre</a:t>
            </a:r>
            <a:r>
              <a:rPr lang="fr-FR" altLang="fr-FR" sz="1000" i="0">
                <a:solidFill>
                  <a:schemeClr val="bg1"/>
                </a:solidFill>
                <a:latin typeface="Comic Sans MS" panose="030F0702030302020204" pitchFamily="66" charset="0"/>
              </a:rPr>
              <a:t>, fièvres hémorragiques, maladie de Lyme, typhus, …</a:t>
            </a:r>
          </a:p>
        </p:txBody>
      </p:sp>
      <p:graphicFrame>
        <p:nvGraphicFramePr>
          <p:cNvPr id="94220" name="Objet 1">
            <a:extLst>
              <a:ext uri="{FF2B5EF4-FFF2-40B4-BE49-F238E27FC236}">
                <a16:creationId xmlns:a16="http://schemas.microsoft.com/office/drawing/2014/main" id="{8DE6D61C-A7BC-44A9-BF3D-5B2AEB862A1C}"/>
              </a:ext>
            </a:extLst>
          </p:cNvPr>
          <p:cNvGraphicFramePr>
            <a:graphicFrameLocks noChangeAspect="1"/>
          </p:cNvGraphicFramePr>
          <p:nvPr/>
        </p:nvGraphicFramePr>
        <p:xfrm>
          <a:off x="530225" y="4570413"/>
          <a:ext cx="2628900" cy="1420812"/>
        </p:xfrm>
        <a:graphic>
          <a:graphicData uri="http://schemas.openxmlformats.org/presentationml/2006/ole">
            <mc:AlternateContent xmlns:mc="http://schemas.openxmlformats.org/markup-compatibility/2006">
              <mc:Choice xmlns:v="urn:schemas-microsoft-com:vml" Requires="v">
                <p:oleObj name="Image" r:id="rId7" imgW="4698413" imgH="2539683" progId="Photoshop.Image.17">
                  <p:embed/>
                </p:oleObj>
              </mc:Choice>
              <mc:Fallback>
                <p:oleObj name="Image" r:id="rId7" imgW="4698413" imgH="2539683" progId="Photoshop.Image.17">
                  <p:embed/>
                  <p:pic>
                    <p:nvPicPr>
                      <p:cNvPr id="94220" name="Objet 1">
                        <a:extLst>
                          <a:ext uri="{FF2B5EF4-FFF2-40B4-BE49-F238E27FC236}">
                            <a16:creationId xmlns:a16="http://schemas.microsoft.com/office/drawing/2014/main" id="{8DE6D61C-A7BC-44A9-BF3D-5B2AEB862A1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0225" y="4570413"/>
                        <a:ext cx="2628900" cy="142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4221" name="ZoneTexte 17">
            <a:extLst>
              <a:ext uri="{FF2B5EF4-FFF2-40B4-BE49-F238E27FC236}">
                <a16:creationId xmlns:a16="http://schemas.microsoft.com/office/drawing/2014/main" id="{D676DD3F-499C-431E-98EC-340BE11A0861}"/>
              </a:ext>
            </a:extLst>
          </p:cNvPr>
          <p:cNvSpPr txBox="1">
            <a:spLocks noChangeArrowheads="1"/>
          </p:cNvSpPr>
          <p:nvPr/>
        </p:nvSpPr>
        <p:spPr bwMode="auto">
          <a:xfrm>
            <a:off x="396875" y="4338638"/>
            <a:ext cx="47704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fr-FR" altLang="fr-FR" sz="1400" i="0">
                <a:solidFill>
                  <a:schemeClr val="bg1"/>
                </a:solidFill>
                <a:latin typeface="Comic Sans MS" panose="030F0702030302020204" pitchFamily="66" charset="0"/>
              </a:rPr>
              <a:t>Animaux de compagnie et bétail</a:t>
            </a:r>
          </a:p>
        </p:txBody>
      </p:sp>
      <p:sp>
        <p:nvSpPr>
          <p:cNvPr id="94222" name="ZoneTexte 19">
            <a:extLst>
              <a:ext uri="{FF2B5EF4-FFF2-40B4-BE49-F238E27FC236}">
                <a16:creationId xmlns:a16="http://schemas.microsoft.com/office/drawing/2014/main" id="{065A08E0-6C60-41B9-9DF3-5F4409B801B8}"/>
              </a:ext>
            </a:extLst>
          </p:cNvPr>
          <p:cNvSpPr txBox="1">
            <a:spLocks noChangeArrowheads="1"/>
          </p:cNvSpPr>
          <p:nvPr/>
        </p:nvSpPr>
        <p:spPr bwMode="auto">
          <a:xfrm>
            <a:off x="773113" y="6283325"/>
            <a:ext cx="477043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fr-FR" altLang="fr-FR" sz="1000" b="1" i="0">
                <a:solidFill>
                  <a:srgbClr val="FFFF00"/>
                </a:solidFill>
                <a:latin typeface="Comic Sans MS" panose="030F0702030302020204" pitchFamily="66" charset="0"/>
              </a:rPr>
              <a:t>diphtérie, coqueluche</a:t>
            </a:r>
            <a:r>
              <a:rPr lang="fr-FR" altLang="fr-FR" sz="1000" i="0">
                <a:solidFill>
                  <a:schemeClr val="bg1"/>
                </a:solidFill>
                <a:latin typeface="Comic Sans MS" panose="030F0702030302020204" pitchFamily="66" charset="0"/>
              </a:rPr>
              <a:t>, </a:t>
            </a:r>
            <a:r>
              <a:rPr lang="fr-FR" altLang="fr-FR" sz="1000" b="1" i="0">
                <a:solidFill>
                  <a:srgbClr val="FFFF00"/>
                </a:solidFill>
                <a:latin typeface="Comic Sans MS" panose="030F0702030302020204" pitchFamily="66" charset="0"/>
              </a:rPr>
              <a:t>rougeole</a:t>
            </a:r>
            <a:r>
              <a:rPr lang="fr-FR" altLang="fr-FR" sz="1000" i="0">
                <a:solidFill>
                  <a:schemeClr val="bg1"/>
                </a:solidFill>
                <a:latin typeface="Comic Sans MS" panose="030F0702030302020204" pitchFamily="66" charset="0"/>
              </a:rPr>
              <a:t>, kala-azar, gastrites et ulcères…</a:t>
            </a:r>
          </a:p>
        </p:txBody>
      </p:sp>
      <p:sp>
        <p:nvSpPr>
          <p:cNvPr id="94223" name="ZoneTexte 22">
            <a:extLst>
              <a:ext uri="{FF2B5EF4-FFF2-40B4-BE49-F238E27FC236}">
                <a16:creationId xmlns:a16="http://schemas.microsoft.com/office/drawing/2014/main" id="{4F86EF86-4BDF-4FEF-A529-318D57323BD5}"/>
              </a:ext>
            </a:extLst>
          </p:cNvPr>
          <p:cNvSpPr txBox="1">
            <a:spLocks noChangeArrowheads="1"/>
          </p:cNvSpPr>
          <p:nvPr/>
        </p:nvSpPr>
        <p:spPr bwMode="auto">
          <a:xfrm>
            <a:off x="1030288" y="1547813"/>
            <a:ext cx="1441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fr-FR" altLang="fr-FR" sz="1400" i="0">
                <a:solidFill>
                  <a:schemeClr val="bg1"/>
                </a:solidFill>
                <a:latin typeface="Comic Sans MS" panose="030F0702030302020204" pitchFamily="66" charset="0"/>
              </a:rPr>
              <a:t>Primates</a:t>
            </a:r>
            <a:endParaRPr lang="fr-FR" altLang="fr-FR" sz="1400">
              <a:solidFill>
                <a:schemeClr val="bg1"/>
              </a:solidFill>
              <a:latin typeface="Arial" panose="020B0604020202020204" pitchFamily="34" charset="0"/>
            </a:endParaRPr>
          </a:p>
        </p:txBody>
      </p:sp>
      <p:sp>
        <p:nvSpPr>
          <p:cNvPr id="94224" name="Rectangle 1">
            <a:extLst>
              <a:ext uri="{FF2B5EF4-FFF2-40B4-BE49-F238E27FC236}">
                <a16:creationId xmlns:a16="http://schemas.microsoft.com/office/drawing/2014/main" id="{EBB91478-9828-4A41-B1FC-F879200FB4DA}"/>
              </a:ext>
            </a:extLst>
          </p:cNvPr>
          <p:cNvSpPr>
            <a:spLocks noChangeArrowheads="1"/>
          </p:cNvSpPr>
          <p:nvPr/>
        </p:nvSpPr>
        <p:spPr bwMode="auto">
          <a:xfrm>
            <a:off x="7980363" y="6892925"/>
            <a:ext cx="9255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800">
                <a:solidFill>
                  <a:schemeClr val="bg1"/>
                </a:solidFill>
                <a:latin typeface="Comic Sans MS" panose="030F0702030302020204" pitchFamily="66" charset="0"/>
              </a:rPr>
              <a:t>Patrick Berche </a:t>
            </a:r>
          </a:p>
        </p:txBody>
      </p:sp>
      <p:sp>
        <p:nvSpPr>
          <p:cNvPr id="94225" name="TextBox 1">
            <a:extLst>
              <a:ext uri="{FF2B5EF4-FFF2-40B4-BE49-F238E27FC236}">
                <a16:creationId xmlns:a16="http://schemas.microsoft.com/office/drawing/2014/main" id="{E52187DA-E2E9-4AC1-991A-6CF31FF349C6}"/>
              </a:ext>
            </a:extLst>
          </p:cNvPr>
          <p:cNvSpPr txBox="1">
            <a:spLocks noChangeArrowheads="1"/>
          </p:cNvSpPr>
          <p:nvPr/>
        </p:nvSpPr>
        <p:spPr bwMode="auto">
          <a:xfrm>
            <a:off x="1836738" y="185738"/>
            <a:ext cx="50498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fr-FR" altLang="fr-FR" sz="2400" i="0">
                <a:solidFill>
                  <a:schemeClr val="bg1"/>
                </a:solidFill>
                <a:latin typeface="Comic Sans MS" panose="030F0702030302020204" pitchFamily="66" charset="0"/>
              </a:rPr>
              <a:t>Contact avec un réservoir sauvage</a:t>
            </a:r>
          </a:p>
        </p:txBody>
      </p:sp>
      <p:graphicFrame>
        <p:nvGraphicFramePr>
          <p:cNvPr id="94226" name="Objet 1">
            <a:extLst>
              <a:ext uri="{FF2B5EF4-FFF2-40B4-BE49-F238E27FC236}">
                <a16:creationId xmlns:a16="http://schemas.microsoft.com/office/drawing/2014/main" id="{F757411D-0F3E-4BC9-A4BB-C39374E300E1}"/>
              </a:ext>
            </a:extLst>
          </p:cNvPr>
          <p:cNvGraphicFramePr>
            <a:graphicFrameLocks noChangeAspect="1"/>
          </p:cNvGraphicFramePr>
          <p:nvPr/>
        </p:nvGraphicFramePr>
        <p:xfrm>
          <a:off x="6151563" y="4646613"/>
          <a:ext cx="2144712" cy="1454150"/>
        </p:xfrm>
        <a:graphic>
          <a:graphicData uri="http://schemas.openxmlformats.org/presentationml/2006/ole">
            <mc:AlternateContent xmlns:mc="http://schemas.openxmlformats.org/markup-compatibility/2006">
              <mc:Choice xmlns:v="urn:schemas-microsoft-com:vml" Requires="v">
                <p:oleObj name="Image" r:id="rId9" imgW="2831746" imgH="1917460" progId="Photoshop.Image.17">
                  <p:embed/>
                </p:oleObj>
              </mc:Choice>
              <mc:Fallback>
                <p:oleObj name="Image" r:id="rId9" imgW="2831746" imgH="1917460" progId="Photoshop.Image.17">
                  <p:embed/>
                  <p:pic>
                    <p:nvPicPr>
                      <p:cNvPr id="94226" name="Objet 1">
                        <a:extLst>
                          <a:ext uri="{FF2B5EF4-FFF2-40B4-BE49-F238E27FC236}">
                            <a16:creationId xmlns:a16="http://schemas.microsoft.com/office/drawing/2014/main" id="{F757411D-0F3E-4BC9-A4BB-C39374E300E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51563" y="4646613"/>
                        <a:ext cx="2144712"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4227" name="Objet 3">
            <a:extLst>
              <a:ext uri="{FF2B5EF4-FFF2-40B4-BE49-F238E27FC236}">
                <a16:creationId xmlns:a16="http://schemas.microsoft.com/office/drawing/2014/main" id="{FEEA574E-CAB2-4A00-A7F0-D7A32C2C1710}"/>
              </a:ext>
            </a:extLst>
          </p:cNvPr>
          <p:cNvGraphicFramePr>
            <a:graphicFrameLocks noChangeAspect="1"/>
          </p:cNvGraphicFramePr>
          <p:nvPr/>
        </p:nvGraphicFramePr>
        <p:xfrm>
          <a:off x="3263900" y="2101850"/>
          <a:ext cx="1674813" cy="1374775"/>
        </p:xfrm>
        <a:graphic>
          <a:graphicData uri="http://schemas.openxmlformats.org/presentationml/2006/ole">
            <mc:AlternateContent xmlns:mc="http://schemas.openxmlformats.org/markup-compatibility/2006">
              <mc:Choice xmlns:v="urn:schemas-microsoft-com:vml" Requires="v">
                <p:oleObj name="Image" r:id="rId11" imgW="2780952" imgH="2285714" progId="Photoshop.Image.17">
                  <p:embed/>
                </p:oleObj>
              </mc:Choice>
              <mc:Fallback>
                <p:oleObj name="Image" r:id="rId11" imgW="2780952" imgH="2285714" progId="Photoshop.Image.17">
                  <p:embed/>
                  <p:pic>
                    <p:nvPicPr>
                      <p:cNvPr id="94227" name="Objet 3">
                        <a:extLst>
                          <a:ext uri="{FF2B5EF4-FFF2-40B4-BE49-F238E27FC236}">
                            <a16:creationId xmlns:a16="http://schemas.microsoft.com/office/drawing/2014/main" id="{FEEA574E-CAB2-4A00-A7F0-D7A32C2C171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63900" y="2101850"/>
                        <a:ext cx="1674813"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4228" name="Objet 5">
            <a:extLst>
              <a:ext uri="{FF2B5EF4-FFF2-40B4-BE49-F238E27FC236}">
                <a16:creationId xmlns:a16="http://schemas.microsoft.com/office/drawing/2014/main" id="{A50F3A6D-1B35-41BA-8089-0B0D3FB1DC77}"/>
              </a:ext>
            </a:extLst>
          </p:cNvPr>
          <p:cNvGraphicFramePr>
            <a:graphicFrameLocks noChangeAspect="1"/>
          </p:cNvGraphicFramePr>
          <p:nvPr/>
        </p:nvGraphicFramePr>
        <p:xfrm>
          <a:off x="3263900" y="4597400"/>
          <a:ext cx="2408238" cy="1612900"/>
        </p:xfrm>
        <a:graphic>
          <a:graphicData uri="http://schemas.openxmlformats.org/presentationml/2006/ole">
            <mc:AlternateContent xmlns:mc="http://schemas.openxmlformats.org/markup-compatibility/2006">
              <mc:Choice xmlns:v="urn:schemas-microsoft-com:vml" Requires="v">
                <p:oleObj name="Image" r:id="rId13" imgW="2844444" imgH="1904762" progId="Photoshop.Image.17">
                  <p:embed/>
                </p:oleObj>
              </mc:Choice>
              <mc:Fallback>
                <p:oleObj name="Image" r:id="rId13" imgW="2844444" imgH="1904762" progId="Photoshop.Image.17">
                  <p:embed/>
                  <p:pic>
                    <p:nvPicPr>
                      <p:cNvPr id="94228" name="Objet 5">
                        <a:extLst>
                          <a:ext uri="{FF2B5EF4-FFF2-40B4-BE49-F238E27FC236}">
                            <a16:creationId xmlns:a16="http://schemas.microsoft.com/office/drawing/2014/main" id="{A50F3A6D-1B35-41BA-8089-0B0D3FB1DC7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63900" y="4597400"/>
                        <a:ext cx="2408238"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5402304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AutoShape 5">
            <a:extLst>
              <a:ext uri="{FF2B5EF4-FFF2-40B4-BE49-F238E27FC236}">
                <a16:creationId xmlns:a16="http://schemas.microsoft.com/office/drawing/2014/main" id="{2394671D-3E76-44E5-83FF-373786A8965C}"/>
              </a:ext>
            </a:extLst>
          </p:cNvPr>
          <p:cNvSpPr>
            <a:spLocks noChangeArrowheads="1"/>
          </p:cNvSpPr>
          <p:nvPr/>
        </p:nvSpPr>
        <p:spPr bwMode="auto">
          <a:xfrm>
            <a:off x="852488" y="1720850"/>
            <a:ext cx="3492500" cy="3368675"/>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84" y="10800"/>
                </a:moveTo>
                <a:cubicBezTo>
                  <a:pt x="1084" y="16166"/>
                  <a:pt x="5434" y="20516"/>
                  <a:pt x="10800" y="20516"/>
                </a:cubicBezTo>
                <a:cubicBezTo>
                  <a:pt x="16166" y="20516"/>
                  <a:pt x="20516" y="16166"/>
                  <a:pt x="20516" y="10800"/>
                </a:cubicBezTo>
                <a:cubicBezTo>
                  <a:pt x="20516" y="5434"/>
                  <a:pt x="16166" y="1084"/>
                  <a:pt x="10800" y="1084"/>
                </a:cubicBezTo>
                <a:cubicBezTo>
                  <a:pt x="5434" y="1084"/>
                  <a:pt x="1084" y="5434"/>
                  <a:pt x="1084" y="10800"/>
                </a:cubicBezTo>
                <a:close/>
              </a:path>
            </a:pathLst>
          </a:custGeom>
          <a:solidFill>
            <a:schemeClr val="accent1"/>
          </a:solidFill>
          <a:ln w="28575">
            <a:solidFill>
              <a:srgbClr val="000066"/>
            </a:solidFill>
            <a:round/>
            <a:headEnd/>
            <a:tailEnd/>
          </a:ln>
          <a:effectLst>
            <a:outerShdw dist="107763" dir="2700000" algn="ctr" rotWithShape="0">
              <a:schemeClr val="bg2"/>
            </a:outerShdw>
          </a:effectLst>
        </p:spPr>
        <p:txBody>
          <a:bodyPr wrap="none" anchor="ctr"/>
          <a:lstStyle/>
          <a:p>
            <a:endParaRPr lang="fr-FR"/>
          </a:p>
        </p:txBody>
      </p:sp>
      <p:sp>
        <p:nvSpPr>
          <p:cNvPr id="6147" name="Text Box 7">
            <a:extLst>
              <a:ext uri="{FF2B5EF4-FFF2-40B4-BE49-F238E27FC236}">
                <a16:creationId xmlns:a16="http://schemas.microsoft.com/office/drawing/2014/main" id="{B971FD3B-58BD-4617-8A8B-56A3BB164B67}"/>
              </a:ext>
            </a:extLst>
          </p:cNvPr>
          <p:cNvSpPr txBox="1">
            <a:spLocks noChangeArrowheads="1"/>
          </p:cNvSpPr>
          <p:nvPr/>
        </p:nvSpPr>
        <p:spPr bwMode="auto">
          <a:xfrm>
            <a:off x="1239838" y="2644775"/>
            <a:ext cx="3051175" cy="156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 typeface="Wingdings" panose="05000000000000000000" pitchFamily="2" charset="2"/>
              <a:buChar char="Ø"/>
            </a:pPr>
            <a:r>
              <a:rPr lang="fr-FR" altLang="fr-FR" sz="1600" i="0" dirty="0">
                <a:solidFill>
                  <a:schemeClr val="bg1"/>
                </a:solidFill>
                <a:latin typeface="Comic Sans MS" panose="030F0702030302020204" pitchFamily="66" charset="0"/>
              </a:rPr>
              <a:t>Environnement physique</a:t>
            </a:r>
          </a:p>
          <a:p>
            <a:pPr eaLnBrk="1" hangingPunct="1">
              <a:spcBef>
                <a:spcPct val="0"/>
              </a:spcBef>
              <a:buFont typeface="Wingdings" panose="05000000000000000000" pitchFamily="2" charset="2"/>
              <a:buChar char="Ø"/>
            </a:pPr>
            <a:endParaRPr lang="fr-FR" altLang="fr-FR" sz="1600" i="0" dirty="0">
              <a:solidFill>
                <a:schemeClr val="bg1"/>
              </a:solidFill>
              <a:latin typeface="Comic Sans MS" panose="030F0702030302020204" pitchFamily="66" charset="0"/>
            </a:endParaRPr>
          </a:p>
          <a:p>
            <a:pPr eaLnBrk="1" hangingPunct="1">
              <a:spcBef>
                <a:spcPct val="0"/>
              </a:spcBef>
              <a:buFont typeface="Wingdings" panose="05000000000000000000" pitchFamily="2" charset="2"/>
              <a:buChar char="Ø"/>
            </a:pPr>
            <a:r>
              <a:rPr lang="fr-FR" altLang="fr-FR" sz="1600" i="0" dirty="0">
                <a:solidFill>
                  <a:schemeClr val="bg1"/>
                </a:solidFill>
                <a:latin typeface="Comic Sans MS" panose="030F0702030302020204" pitchFamily="66" charset="0"/>
              </a:rPr>
              <a:t>Contexte  culturel </a:t>
            </a:r>
          </a:p>
          <a:p>
            <a:pPr eaLnBrk="1" hangingPunct="1">
              <a:spcBef>
                <a:spcPct val="0"/>
              </a:spcBef>
              <a:buFont typeface="Wingdings" panose="05000000000000000000" pitchFamily="2" charset="2"/>
              <a:buChar char="Ø"/>
            </a:pPr>
            <a:endParaRPr lang="fr-FR" altLang="fr-FR" sz="1600" i="0" dirty="0">
              <a:solidFill>
                <a:schemeClr val="bg1"/>
              </a:solidFill>
              <a:latin typeface="Comic Sans MS" panose="030F0702030302020204" pitchFamily="66" charset="0"/>
            </a:endParaRPr>
          </a:p>
          <a:p>
            <a:pPr eaLnBrk="1" hangingPunct="1">
              <a:spcBef>
                <a:spcPct val="0"/>
              </a:spcBef>
              <a:buFont typeface="Wingdings" panose="05000000000000000000" pitchFamily="2" charset="2"/>
              <a:buChar char="Ø"/>
            </a:pPr>
            <a:r>
              <a:rPr lang="fr-FR" altLang="fr-FR" sz="1600" i="0" dirty="0">
                <a:solidFill>
                  <a:schemeClr val="bg1"/>
                </a:solidFill>
                <a:latin typeface="Comic Sans MS" panose="030F0702030302020204" pitchFamily="66" charset="0"/>
              </a:rPr>
              <a:t>Etat de santé des population</a:t>
            </a:r>
          </a:p>
        </p:txBody>
      </p:sp>
      <p:sp>
        <p:nvSpPr>
          <p:cNvPr id="6148" name="ZoneTexte 6">
            <a:extLst>
              <a:ext uri="{FF2B5EF4-FFF2-40B4-BE49-F238E27FC236}">
                <a16:creationId xmlns:a16="http://schemas.microsoft.com/office/drawing/2014/main" id="{5B5AB2B1-E268-44C4-A34C-226AF6216477}"/>
              </a:ext>
            </a:extLst>
          </p:cNvPr>
          <p:cNvSpPr txBox="1">
            <a:spLocks noChangeArrowheads="1"/>
          </p:cNvSpPr>
          <p:nvPr/>
        </p:nvSpPr>
        <p:spPr bwMode="auto">
          <a:xfrm>
            <a:off x="5242476" y="4778018"/>
            <a:ext cx="3901524"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 typeface="Wingdings" panose="05000000000000000000" pitchFamily="2" charset="2"/>
              <a:buChar char="Ø"/>
            </a:pPr>
            <a:r>
              <a:rPr lang="fr-FR" altLang="fr-FR" sz="1400" i="0" dirty="0">
                <a:solidFill>
                  <a:srgbClr val="FFFF00"/>
                </a:solidFill>
                <a:latin typeface="Comic Sans MS" panose="030F0702030302020204" pitchFamily="66" charset="0"/>
              </a:rPr>
              <a:t>Comorbidités non transmissibles </a:t>
            </a:r>
            <a:r>
              <a:rPr lang="fr-FR" altLang="fr-FR" sz="1400" i="0" dirty="0">
                <a:solidFill>
                  <a:schemeClr val="bg1"/>
                </a:solidFill>
                <a:latin typeface="Comic Sans MS" panose="030F0702030302020204" pitchFamily="66" charset="0"/>
              </a:rPr>
              <a:t>: diabète, </a:t>
            </a:r>
            <a:r>
              <a:rPr lang="fr-FR" altLang="fr-FR" sz="1400" i="0" dirty="0" err="1">
                <a:solidFill>
                  <a:schemeClr val="bg1"/>
                </a:solidFill>
                <a:latin typeface="Comic Sans MS" panose="030F0702030302020204" pitchFamily="66" charset="0"/>
              </a:rPr>
              <a:t>HTA</a:t>
            </a:r>
            <a:r>
              <a:rPr lang="fr-FR" altLang="fr-FR" sz="1400" i="0" dirty="0">
                <a:solidFill>
                  <a:schemeClr val="bg1"/>
                </a:solidFill>
                <a:latin typeface="Comic Sans MS" panose="030F0702030302020204" pitchFamily="66" charset="0"/>
              </a:rPr>
              <a:t>, obésité, cancers</a:t>
            </a:r>
            <a:r>
              <a:rPr lang="fr-FR" altLang="fr-FR" sz="1400" dirty="0">
                <a:solidFill>
                  <a:schemeClr val="bg1"/>
                </a:solidFill>
                <a:latin typeface="Comic Sans MS" panose="030F0702030302020204" pitchFamily="66" charset="0"/>
              </a:rPr>
              <a:t>... âge, </a:t>
            </a:r>
            <a:endParaRPr lang="fr-FR" altLang="fr-FR" sz="1400" i="0" dirty="0">
              <a:solidFill>
                <a:schemeClr val="bg1"/>
              </a:solidFill>
              <a:latin typeface="Comic Sans MS" panose="030F0702030302020204" pitchFamily="66" charset="0"/>
            </a:endParaRPr>
          </a:p>
          <a:p>
            <a:pPr>
              <a:spcBef>
                <a:spcPct val="0"/>
              </a:spcBef>
              <a:buFont typeface="Wingdings" panose="05000000000000000000" pitchFamily="2" charset="2"/>
              <a:buChar char="Ø"/>
            </a:pPr>
            <a:r>
              <a:rPr lang="fr-FR" altLang="fr-FR" sz="1400" i="0" dirty="0">
                <a:solidFill>
                  <a:schemeClr val="bg1"/>
                </a:solidFill>
                <a:latin typeface="Comic Sans MS" panose="030F0702030302020204" pitchFamily="66" charset="0"/>
              </a:rPr>
              <a:t>Comorbidités infectieuses (tuberculose, paludisme, sida…).</a:t>
            </a:r>
          </a:p>
          <a:p>
            <a:pPr>
              <a:spcBef>
                <a:spcPct val="0"/>
              </a:spcBef>
              <a:buFont typeface="Wingdings" panose="05000000000000000000" pitchFamily="2" charset="2"/>
              <a:buChar char="Ø"/>
            </a:pPr>
            <a:r>
              <a:rPr lang="fr-FR" altLang="fr-FR" sz="1400" i="0" dirty="0">
                <a:solidFill>
                  <a:schemeClr val="bg1"/>
                </a:solidFill>
                <a:latin typeface="Comic Sans MS" panose="030F0702030302020204" pitchFamily="66" charset="0"/>
              </a:rPr>
              <a:t>État nutritionnel (malnutrition, obésité, famines…)</a:t>
            </a:r>
          </a:p>
          <a:p>
            <a:pPr>
              <a:spcBef>
                <a:spcPct val="0"/>
              </a:spcBef>
              <a:buFont typeface="Wingdings" panose="05000000000000000000" pitchFamily="2" charset="2"/>
              <a:buChar char="Ø"/>
            </a:pPr>
            <a:r>
              <a:rPr lang="fr-FR" altLang="fr-FR" sz="1400" i="0" dirty="0">
                <a:solidFill>
                  <a:schemeClr val="bg1"/>
                </a:solidFill>
                <a:latin typeface="Comic Sans MS" panose="030F0702030302020204" pitchFamily="66" charset="0"/>
              </a:rPr>
              <a:t>Facteurs génétiques (race, genre…)</a:t>
            </a:r>
          </a:p>
        </p:txBody>
      </p:sp>
      <p:sp>
        <p:nvSpPr>
          <p:cNvPr id="6149" name="ZoneTexte 8">
            <a:extLst>
              <a:ext uri="{FF2B5EF4-FFF2-40B4-BE49-F238E27FC236}">
                <a16:creationId xmlns:a16="http://schemas.microsoft.com/office/drawing/2014/main" id="{95A559D4-EECC-4AD4-8D17-B2FD21B1D03E}"/>
              </a:ext>
            </a:extLst>
          </p:cNvPr>
          <p:cNvSpPr txBox="1">
            <a:spLocks noChangeArrowheads="1"/>
          </p:cNvSpPr>
          <p:nvPr/>
        </p:nvSpPr>
        <p:spPr bwMode="auto">
          <a:xfrm>
            <a:off x="6251574" y="1788968"/>
            <a:ext cx="2916237"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
                <a:schemeClr val="bg1"/>
              </a:buClr>
              <a:buFont typeface="Wingdings" panose="05000000000000000000" pitchFamily="2" charset="2"/>
              <a:buChar char="Ø"/>
            </a:pPr>
            <a:r>
              <a:rPr lang="fr-FR" altLang="fr-FR" sz="1400" i="0" dirty="0">
                <a:solidFill>
                  <a:srgbClr val="FFFF00"/>
                </a:solidFill>
                <a:latin typeface="Comic Sans MS" panose="030F0702030302020204" pitchFamily="66" charset="0"/>
              </a:rPr>
              <a:t>Climat</a:t>
            </a:r>
            <a:r>
              <a:rPr lang="fr-FR" altLang="fr-FR" sz="1400" i="0" dirty="0">
                <a:solidFill>
                  <a:schemeClr val="bg1"/>
                </a:solidFill>
                <a:latin typeface="Comic Sans MS" panose="030F0702030302020204" pitchFamily="66" charset="0"/>
              </a:rPr>
              <a:t>, saison, humidité</a:t>
            </a:r>
          </a:p>
          <a:p>
            <a:pPr>
              <a:spcBef>
                <a:spcPct val="0"/>
              </a:spcBef>
              <a:buClr>
                <a:schemeClr val="bg1"/>
              </a:buClr>
              <a:buFont typeface="Wingdings" panose="05000000000000000000" pitchFamily="2" charset="2"/>
              <a:buChar char="Ø"/>
            </a:pPr>
            <a:r>
              <a:rPr lang="fr-FR" altLang="fr-FR" sz="1400" i="0" dirty="0">
                <a:solidFill>
                  <a:schemeClr val="bg1"/>
                </a:solidFill>
                <a:latin typeface="Comic Sans MS" panose="030F0702030302020204" pitchFamily="66" charset="0"/>
              </a:rPr>
              <a:t>Pollution</a:t>
            </a:r>
            <a:endParaRPr lang="fr-FR" altLang="fr-FR" sz="1400" dirty="0">
              <a:solidFill>
                <a:schemeClr val="bg1"/>
              </a:solidFill>
              <a:latin typeface="Comic Sans MS" panose="030F0702030302020204" pitchFamily="66" charset="0"/>
            </a:endParaRPr>
          </a:p>
          <a:p>
            <a:pPr>
              <a:spcBef>
                <a:spcPct val="0"/>
              </a:spcBef>
              <a:buClr>
                <a:schemeClr val="bg1"/>
              </a:buClr>
              <a:buFont typeface="Wingdings" panose="05000000000000000000" pitchFamily="2" charset="2"/>
              <a:buChar char="Ø"/>
            </a:pPr>
            <a:r>
              <a:rPr lang="fr-FR" altLang="fr-FR" sz="1400" dirty="0">
                <a:solidFill>
                  <a:schemeClr val="bg1"/>
                </a:solidFill>
                <a:latin typeface="Comic Sans MS" panose="030F0702030302020204" pitchFamily="66" charset="0"/>
              </a:rPr>
              <a:t>C</a:t>
            </a:r>
            <a:r>
              <a:rPr lang="fr-FR" altLang="fr-FR" sz="1400" i="0" dirty="0">
                <a:solidFill>
                  <a:schemeClr val="bg1"/>
                </a:solidFill>
                <a:latin typeface="Comic Sans MS" panose="030F0702030302020204" pitchFamily="66" charset="0"/>
              </a:rPr>
              <a:t>atastrophes : inondations tremblements de terre, famines, migrations </a:t>
            </a:r>
          </a:p>
        </p:txBody>
      </p:sp>
      <p:sp>
        <p:nvSpPr>
          <p:cNvPr id="6150" name="ZoneTexte 10">
            <a:extLst>
              <a:ext uri="{FF2B5EF4-FFF2-40B4-BE49-F238E27FC236}">
                <a16:creationId xmlns:a16="http://schemas.microsoft.com/office/drawing/2014/main" id="{C69C29DA-776C-4D77-81C1-80060F0408EA}"/>
              </a:ext>
            </a:extLst>
          </p:cNvPr>
          <p:cNvSpPr txBox="1">
            <a:spLocks noChangeArrowheads="1"/>
          </p:cNvSpPr>
          <p:nvPr/>
        </p:nvSpPr>
        <p:spPr bwMode="auto">
          <a:xfrm>
            <a:off x="5863366" y="3150837"/>
            <a:ext cx="3313112" cy="1384995"/>
          </a:xfrm>
          <a:prstGeom prst="rect">
            <a:avLst/>
          </a:prstGeom>
          <a:noFill/>
          <a:ln>
            <a:noFill/>
          </a:ln>
        </p:spPr>
        <p:txBody>
          <a:bodyPr>
            <a:spAutoFit/>
          </a:bodyPr>
          <a:lstStyle>
            <a:lvl1pPr marL="285750" indent="-2857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
                <a:schemeClr val="bg1"/>
              </a:buClr>
              <a:buFont typeface="Wingdings" panose="05000000000000000000" pitchFamily="2" charset="2"/>
              <a:buChar char="Ø"/>
            </a:pPr>
            <a:r>
              <a:rPr lang="fr-FR" altLang="fr-FR" sz="1400" dirty="0">
                <a:solidFill>
                  <a:srgbClr val="FFFF00"/>
                </a:solidFill>
                <a:latin typeface="Comic Sans MS" panose="030F0702030302020204" pitchFamily="66" charset="0"/>
              </a:rPr>
              <a:t>Co</a:t>
            </a:r>
            <a:r>
              <a:rPr lang="fr-FR" altLang="fr-FR" sz="1400" i="0" dirty="0">
                <a:solidFill>
                  <a:srgbClr val="FFFF00"/>
                </a:solidFill>
                <a:latin typeface="Comic Sans MS" panose="030F0702030302020204" pitchFamily="66" charset="0"/>
              </a:rPr>
              <a:t>mportement, psychologie</a:t>
            </a:r>
          </a:p>
          <a:p>
            <a:pPr>
              <a:spcBef>
                <a:spcPct val="0"/>
              </a:spcBef>
              <a:buClr>
                <a:schemeClr val="bg1"/>
              </a:buClr>
              <a:buFont typeface="Wingdings" panose="05000000000000000000" pitchFamily="2" charset="2"/>
              <a:buChar char="Ø"/>
            </a:pPr>
            <a:r>
              <a:rPr lang="fr-FR" altLang="fr-FR" sz="1400" dirty="0">
                <a:solidFill>
                  <a:schemeClr val="bg1"/>
                </a:solidFill>
                <a:latin typeface="Comic Sans MS" panose="030F0702030302020204" pitchFamily="66" charset="0"/>
              </a:rPr>
              <a:t>Mentalité, croyances, peurs, rumeurs, fake news…</a:t>
            </a:r>
          </a:p>
          <a:p>
            <a:pPr>
              <a:spcBef>
                <a:spcPct val="0"/>
              </a:spcBef>
              <a:buClr>
                <a:schemeClr val="bg1"/>
              </a:buClr>
              <a:buFont typeface="Wingdings" panose="05000000000000000000" pitchFamily="2" charset="2"/>
              <a:buChar char="Ø"/>
            </a:pPr>
            <a:r>
              <a:rPr lang="fr-FR" altLang="fr-FR" sz="1400" i="0" dirty="0">
                <a:solidFill>
                  <a:schemeClr val="bg1"/>
                </a:solidFill>
                <a:latin typeface="Comic Sans MS" panose="030F0702030302020204" pitchFamily="66" charset="0"/>
              </a:rPr>
              <a:t>Niveau-mode de vie, logements, promiscuité, </a:t>
            </a:r>
            <a:r>
              <a:rPr lang="fr-FR" altLang="fr-FR" sz="1400" dirty="0">
                <a:solidFill>
                  <a:schemeClr val="bg1"/>
                </a:solidFill>
                <a:latin typeface="Comic Sans MS" panose="030F0702030302020204" pitchFamily="66" charset="0"/>
              </a:rPr>
              <a:t>conditions sanitaires</a:t>
            </a:r>
          </a:p>
          <a:p>
            <a:pPr>
              <a:spcBef>
                <a:spcPct val="0"/>
              </a:spcBef>
              <a:buClr>
                <a:schemeClr val="bg1"/>
              </a:buClr>
              <a:buFont typeface="Wingdings" panose="05000000000000000000" pitchFamily="2" charset="2"/>
              <a:buChar char="Ø"/>
            </a:pPr>
            <a:r>
              <a:rPr lang="fr-FR" altLang="fr-FR" sz="1400" dirty="0">
                <a:solidFill>
                  <a:schemeClr val="bg1"/>
                </a:solidFill>
                <a:latin typeface="Comic Sans MS" panose="030F0702030302020204" pitchFamily="66" charset="0"/>
              </a:rPr>
              <a:t>Guerres</a:t>
            </a:r>
            <a:endParaRPr lang="fr-FR" altLang="fr-FR" sz="1400" i="0" dirty="0">
              <a:solidFill>
                <a:schemeClr val="bg1"/>
              </a:solidFill>
              <a:latin typeface="Comic Sans MS" panose="030F0702030302020204" pitchFamily="66" charset="0"/>
            </a:endParaRPr>
          </a:p>
        </p:txBody>
      </p:sp>
      <p:sp>
        <p:nvSpPr>
          <p:cNvPr id="6151" name="ZoneTexte 12">
            <a:extLst>
              <a:ext uri="{FF2B5EF4-FFF2-40B4-BE49-F238E27FC236}">
                <a16:creationId xmlns:a16="http://schemas.microsoft.com/office/drawing/2014/main" id="{DB6DA4A8-2446-4858-8AFE-E5F87FE3C31A}"/>
              </a:ext>
            </a:extLst>
          </p:cNvPr>
          <p:cNvSpPr txBox="1">
            <a:spLocks noChangeArrowheads="1"/>
          </p:cNvSpPr>
          <p:nvPr/>
        </p:nvSpPr>
        <p:spPr bwMode="auto">
          <a:xfrm>
            <a:off x="300127" y="615591"/>
            <a:ext cx="828198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2400" i="0" dirty="0">
                <a:solidFill>
                  <a:schemeClr val="bg1"/>
                </a:solidFill>
                <a:latin typeface="Comic Sans MS" panose="030F0702030302020204" pitchFamily="66" charset="0"/>
              </a:rPr>
              <a:t>Les pandémies </a:t>
            </a:r>
          </a:p>
          <a:p>
            <a:pPr algn="ctr">
              <a:spcBef>
                <a:spcPct val="0"/>
              </a:spcBef>
              <a:buFontTx/>
              <a:buNone/>
            </a:pPr>
            <a:endParaRPr lang="fr-FR" altLang="fr-FR" sz="1600" dirty="0">
              <a:latin typeface="Arial" panose="020B0604020202020204" pitchFamily="34" charset="0"/>
            </a:endParaRPr>
          </a:p>
        </p:txBody>
      </p:sp>
      <p:sp>
        <p:nvSpPr>
          <p:cNvPr id="6152" name="Flèche : courbe vers la gauche 1">
            <a:extLst>
              <a:ext uri="{FF2B5EF4-FFF2-40B4-BE49-F238E27FC236}">
                <a16:creationId xmlns:a16="http://schemas.microsoft.com/office/drawing/2014/main" id="{1BB84835-83CF-41BB-B5E7-E1BA2F73B4F4}"/>
              </a:ext>
            </a:extLst>
          </p:cNvPr>
          <p:cNvSpPr>
            <a:spLocks noChangeArrowheads="1"/>
          </p:cNvSpPr>
          <p:nvPr/>
        </p:nvSpPr>
        <p:spPr bwMode="auto">
          <a:xfrm rot="-5947951">
            <a:off x="4602553" y="796561"/>
            <a:ext cx="612782" cy="2621230"/>
          </a:xfrm>
          <a:prstGeom prst="curvedLeftArrow">
            <a:avLst>
              <a:gd name="adj1" fmla="val 24969"/>
              <a:gd name="adj2" fmla="val 49954"/>
              <a:gd name="adj3" fmla="val 25000"/>
            </a:avLst>
          </a:prstGeom>
          <a:solidFill>
            <a:srgbClr val="FFFF00"/>
          </a:solidFill>
          <a:ln w="9525" algn="ctr">
            <a:solidFill>
              <a:srgbClr val="FFFF00"/>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fr-FR" altLang="fr-FR" sz="1600">
              <a:latin typeface="Arial" panose="020B0604020202020204" pitchFamily="34" charset="0"/>
            </a:endParaRPr>
          </a:p>
        </p:txBody>
      </p:sp>
      <p:sp>
        <p:nvSpPr>
          <p:cNvPr id="6153" name="Flèche : courbe vers la gauche 8">
            <a:extLst>
              <a:ext uri="{FF2B5EF4-FFF2-40B4-BE49-F238E27FC236}">
                <a16:creationId xmlns:a16="http://schemas.microsoft.com/office/drawing/2014/main" id="{8132442E-9AA1-451F-88CA-6DA3C80F21A8}"/>
              </a:ext>
            </a:extLst>
          </p:cNvPr>
          <p:cNvSpPr>
            <a:spLocks noChangeArrowheads="1"/>
          </p:cNvSpPr>
          <p:nvPr/>
        </p:nvSpPr>
        <p:spPr bwMode="auto">
          <a:xfrm rot="17127902">
            <a:off x="4540614" y="1996878"/>
            <a:ext cx="591535" cy="2676097"/>
          </a:xfrm>
          <a:prstGeom prst="curvedLeftArrow">
            <a:avLst>
              <a:gd name="adj1" fmla="val 24961"/>
              <a:gd name="adj2" fmla="val 49957"/>
              <a:gd name="adj3" fmla="val 62898"/>
            </a:avLst>
          </a:prstGeom>
          <a:solidFill>
            <a:srgbClr val="FFFF00"/>
          </a:solidFill>
          <a:ln w="9525" algn="ctr">
            <a:solidFill>
              <a:srgbClr val="FFFF00"/>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fr-FR" altLang="fr-FR" sz="1600">
              <a:latin typeface="Arial" panose="020B0604020202020204" pitchFamily="34" charset="0"/>
            </a:endParaRPr>
          </a:p>
        </p:txBody>
      </p:sp>
      <p:sp>
        <p:nvSpPr>
          <p:cNvPr id="6154" name="Flèche : courbe vers la gauche 9">
            <a:extLst>
              <a:ext uri="{FF2B5EF4-FFF2-40B4-BE49-F238E27FC236}">
                <a16:creationId xmlns:a16="http://schemas.microsoft.com/office/drawing/2014/main" id="{8AAE251A-DEA7-4261-99E8-BD5B6E2C0231}"/>
              </a:ext>
            </a:extLst>
          </p:cNvPr>
          <p:cNvSpPr>
            <a:spLocks noChangeArrowheads="1"/>
          </p:cNvSpPr>
          <p:nvPr/>
        </p:nvSpPr>
        <p:spPr bwMode="auto">
          <a:xfrm rot="17748426">
            <a:off x="4325718" y="2875224"/>
            <a:ext cx="705287" cy="2440053"/>
          </a:xfrm>
          <a:prstGeom prst="curvedLeftArrow">
            <a:avLst>
              <a:gd name="adj1" fmla="val 24966"/>
              <a:gd name="adj2" fmla="val 49963"/>
              <a:gd name="adj3" fmla="val 76112"/>
            </a:avLst>
          </a:prstGeom>
          <a:solidFill>
            <a:srgbClr val="FFFF00"/>
          </a:solidFill>
          <a:ln w="9525" algn="ctr">
            <a:solidFill>
              <a:srgbClr val="FFFF00"/>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fr-FR" altLang="fr-FR" sz="1600">
              <a:latin typeface="Arial" panose="020B0604020202020204" pitchFamily="34" charset="0"/>
            </a:endParaRPr>
          </a:p>
        </p:txBody>
      </p:sp>
      <p:sp>
        <p:nvSpPr>
          <p:cNvPr id="18" name="ZoneTexte 17">
            <a:extLst>
              <a:ext uri="{FF2B5EF4-FFF2-40B4-BE49-F238E27FC236}">
                <a16:creationId xmlns:a16="http://schemas.microsoft.com/office/drawing/2014/main" id="{74CF94FA-2B87-4442-8CB8-8EA4F871D715}"/>
              </a:ext>
            </a:extLst>
          </p:cNvPr>
          <p:cNvSpPr txBox="1"/>
          <p:nvPr/>
        </p:nvSpPr>
        <p:spPr>
          <a:xfrm>
            <a:off x="300127" y="5631424"/>
            <a:ext cx="4710022" cy="738664"/>
          </a:xfrm>
          <a:prstGeom prst="rect">
            <a:avLst/>
          </a:prstGeom>
          <a:noFill/>
          <a:ln w="28575">
            <a:solidFill>
              <a:srgbClr val="FF0000"/>
            </a:solidFill>
          </a:ln>
        </p:spPr>
        <p:txBody>
          <a:bodyPr wrap="square">
            <a:spAutoFit/>
          </a:bodyPr>
          <a:lstStyle/>
          <a:p>
            <a:pPr algn="just"/>
            <a:r>
              <a:rPr lang="en-US" sz="1400" dirty="0">
                <a:solidFill>
                  <a:schemeClr val="bg1"/>
                </a:solidFill>
                <a:effectLst/>
                <a:latin typeface="Comic Sans MS" panose="030F0702030302020204" pitchFamily="66" charset="0"/>
                <a:ea typeface="Times New Roman" panose="02020603050405020304" pitchFamily="18" charset="0"/>
                <a:cs typeface="Times New Roman" panose="02020603050405020304" pitchFamily="18" charset="0"/>
              </a:rPr>
              <a:t>Les maladies ne </a:t>
            </a:r>
            <a:r>
              <a:rPr lang="en-US" sz="1400" dirty="0" err="1">
                <a:solidFill>
                  <a:schemeClr val="bg1"/>
                </a:solidFill>
                <a:effectLst/>
                <a:latin typeface="Comic Sans MS" panose="030F0702030302020204" pitchFamily="66" charset="0"/>
                <a:ea typeface="Times New Roman" panose="02020603050405020304" pitchFamily="18" charset="0"/>
                <a:cs typeface="Times New Roman" panose="02020603050405020304" pitchFamily="18" charset="0"/>
              </a:rPr>
              <a:t>sont</a:t>
            </a:r>
            <a:r>
              <a:rPr lang="en-US" sz="1400" dirty="0">
                <a:solidFill>
                  <a:schemeClr val="bg1"/>
                </a:solidFill>
                <a:effectLst/>
                <a:latin typeface="Comic Sans MS" panose="030F0702030302020204" pitchFamily="66" charset="0"/>
                <a:ea typeface="Times New Roman" panose="02020603050405020304" pitchFamily="18" charset="0"/>
                <a:cs typeface="Times New Roman" panose="02020603050405020304" pitchFamily="18" charset="0"/>
              </a:rPr>
              <a:t> pas </a:t>
            </a:r>
            <a:r>
              <a:rPr lang="en-US" sz="1400" dirty="0" err="1">
                <a:solidFill>
                  <a:schemeClr val="bg1"/>
                </a:solidFill>
                <a:effectLst/>
                <a:latin typeface="Comic Sans MS" panose="030F0702030302020204" pitchFamily="66" charset="0"/>
                <a:ea typeface="Times New Roman" panose="02020603050405020304" pitchFamily="18" charset="0"/>
                <a:cs typeface="Times New Roman" panose="02020603050405020304" pitchFamily="18" charset="0"/>
              </a:rPr>
              <a:t>indépendantes</a:t>
            </a:r>
            <a:r>
              <a:rPr lang="en-US" sz="1400" dirty="0">
                <a:solidFill>
                  <a:schemeClr val="bg1"/>
                </a:solidFill>
                <a:latin typeface="Comic Sans MS" panose="030F0702030302020204" pitchFamily="66" charset="0"/>
                <a:ea typeface="Times New Roman" panose="02020603050405020304" pitchFamily="18" charset="0"/>
                <a:cs typeface="Times New Roman" panose="02020603050405020304" pitchFamily="18" charset="0"/>
              </a:rPr>
              <a:t>: </a:t>
            </a:r>
            <a:r>
              <a:rPr lang="en-US" sz="1400" dirty="0">
                <a:solidFill>
                  <a:schemeClr val="bg1"/>
                </a:solidFill>
                <a:effectLst/>
                <a:latin typeface="Comic Sans MS" panose="030F0702030302020204" pitchFamily="66" charset="0"/>
                <a:ea typeface="Times New Roman" panose="02020603050405020304" pitchFamily="18" charset="0"/>
                <a:cs typeface="Times New Roman" panose="02020603050405020304" pitchFamily="18" charset="0"/>
              </a:rPr>
              <a:t>il </a:t>
            </a:r>
            <a:r>
              <a:rPr lang="en-US" sz="1400" dirty="0" err="1">
                <a:solidFill>
                  <a:schemeClr val="bg1"/>
                </a:solidFill>
                <a:effectLst/>
                <a:latin typeface="Comic Sans MS" panose="030F0702030302020204" pitchFamily="66" charset="0"/>
                <a:ea typeface="Times New Roman" panose="02020603050405020304" pitchFamily="18" charset="0"/>
                <a:cs typeface="Times New Roman" panose="02020603050405020304" pitchFamily="18" charset="0"/>
              </a:rPr>
              <a:t>existe</a:t>
            </a:r>
            <a:r>
              <a:rPr lang="en-US" sz="1400" dirty="0">
                <a:solidFill>
                  <a:schemeClr val="bg1"/>
                </a:solidFill>
                <a:effectLst/>
                <a:latin typeface="Comic Sans MS" panose="030F0702030302020204" pitchFamily="66" charset="0"/>
                <a:ea typeface="Times New Roman" panose="02020603050405020304" pitchFamily="18" charset="0"/>
                <a:cs typeface="Times New Roman" panose="02020603050405020304" pitchFamily="18" charset="0"/>
              </a:rPr>
              <a:t> des interactions </a:t>
            </a:r>
            <a:r>
              <a:rPr lang="en-US" sz="1400" dirty="0" err="1">
                <a:solidFill>
                  <a:schemeClr val="bg1"/>
                </a:solidFill>
                <a:effectLst/>
                <a:latin typeface="Comic Sans MS" panose="030F0702030302020204" pitchFamily="66" charset="0"/>
                <a:ea typeface="Times New Roman" panose="02020603050405020304" pitchFamily="18" charset="0"/>
                <a:cs typeface="Times New Roman" panose="02020603050405020304" pitchFamily="18" charset="0"/>
              </a:rPr>
              <a:t>synergiques</a:t>
            </a:r>
            <a:r>
              <a:rPr lang="en-US" sz="1400" dirty="0">
                <a:solidFill>
                  <a:schemeClr val="bg1"/>
                </a:solidFill>
                <a:effectLst/>
                <a:latin typeface="Comic Sans MS" panose="030F0702030302020204" pitchFamily="66" charset="0"/>
                <a:ea typeface="Times New Roman" panose="02020603050405020304" pitchFamily="18" charset="0"/>
                <a:cs typeface="Times New Roman" panose="02020603050405020304" pitchFamily="18" charset="0"/>
              </a:rPr>
              <a:t> entre </a:t>
            </a:r>
            <a:r>
              <a:rPr lang="en-US" sz="1400" dirty="0" err="1">
                <a:solidFill>
                  <a:schemeClr val="bg1"/>
                </a:solidFill>
                <a:effectLst/>
                <a:latin typeface="Comic Sans MS" panose="030F0702030302020204" pitchFamily="66" charset="0"/>
                <a:ea typeface="Times New Roman" panose="02020603050405020304" pitchFamily="18" charset="0"/>
                <a:cs typeface="Times New Roman" panose="02020603050405020304" pitchFamily="18" charset="0"/>
              </a:rPr>
              <a:t>elles</a:t>
            </a:r>
            <a:r>
              <a:rPr lang="en-US" sz="1400" dirty="0">
                <a:solidFill>
                  <a:schemeClr val="bg1"/>
                </a:solidFill>
                <a:effectLst/>
                <a:latin typeface="Comic Sans MS" panose="030F0702030302020204" pitchFamily="66" charset="0"/>
                <a:ea typeface="Times New Roman" panose="02020603050405020304" pitchFamily="18" charset="0"/>
                <a:cs typeface="Times New Roman" panose="02020603050405020304" pitchFamily="18" charset="0"/>
              </a:rPr>
              <a:t> qui </a:t>
            </a:r>
            <a:r>
              <a:rPr lang="en-US" sz="1400" dirty="0" err="1">
                <a:solidFill>
                  <a:schemeClr val="bg1"/>
                </a:solidFill>
                <a:effectLst/>
                <a:latin typeface="Comic Sans MS" panose="030F0702030302020204" pitchFamily="66" charset="0"/>
                <a:ea typeface="Times New Roman" panose="02020603050405020304" pitchFamily="18" charset="0"/>
                <a:cs typeface="Times New Roman" panose="02020603050405020304" pitchFamily="18" charset="0"/>
              </a:rPr>
              <a:t>ont</a:t>
            </a:r>
            <a:r>
              <a:rPr lang="en-US" sz="1400" dirty="0">
                <a:solidFill>
                  <a:schemeClr val="bg1"/>
                </a:solidFill>
                <a:effectLst/>
                <a:latin typeface="Comic Sans MS" panose="030F0702030302020204" pitchFamily="66" charset="0"/>
                <a:ea typeface="Times New Roman" panose="02020603050405020304" pitchFamily="18" charset="0"/>
                <a:cs typeface="Times New Roman" panose="02020603050405020304" pitchFamily="18" charset="0"/>
              </a:rPr>
              <a:t> </a:t>
            </a:r>
            <a:r>
              <a:rPr lang="en-US" sz="1400" dirty="0" err="1">
                <a:solidFill>
                  <a:schemeClr val="bg1"/>
                </a:solidFill>
                <a:effectLst/>
                <a:latin typeface="Comic Sans MS" panose="030F0702030302020204" pitchFamily="66" charset="0"/>
                <a:ea typeface="Times New Roman" panose="02020603050405020304" pitchFamily="18" charset="0"/>
                <a:cs typeface="Times New Roman" panose="02020603050405020304" pitchFamily="18" charset="0"/>
              </a:rPr>
              <a:t>une</a:t>
            </a:r>
            <a:r>
              <a:rPr lang="en-US" sz="1400" dirty="0">
                <a:solidFill>
                  <a:schemeClr val="bg1"/>
                </a:solidFill>
                <a:effectLst/>
                <a:latin typeface="Comic Sans MS" panose="030F0702030302020204" pitchFamily="66" charset="0"/>
                <a:ea typeface="Times New Roman" panose="02020603050405020304" pitchFamily="18" charset="0"/>
                <a:cs typeface="Times New Roman" panose="02020603050405020304" pitchFamily="18" charset="0"/>
              </a:rPr>
              <a:t> importance </a:t>
            </a:r>
            <a:r>
              <a:rPr lang="en-US" sz="1400" dirty="0" err="1">
                <a:solidFill>
                  <a:schemeClr val="bg1"/>
                </a:solidFill>
                <a:effectLst/>
                <a:latin typeface="Comic Sans MS" panose="030F0702030302020204" pitchFamily="66" charset="0"/>
                <a:ea typeface="Times New Roman" panose="02020603050405020304" pitchFamily="18" charset="0"/>
                <a:cs typeface="Times New Roman" panose="02020603050405020304" pitchFamily="18" charset="0"/>
              </a:rPr>
              <a:t>considérable</a:t>
            </a:r>
            <a:r>
              <a:rPr lang="en-US" sz="1400" dirty="0">
                <a:solidFill>
                  <a:schemeClr val="bg1"/>
                </a:solidFill>
                <a:effectLst/>
                <a:latin typeface="Comic Sans MS" panose="030F0702030302020204" pitchFamily="66" charset="0"/>
                <a:ea typeface="Times New Roman" panose="02020603050405020304" pitchFamily="18" charset="0"/>
                <a:cs typeface="Times New Roman" panose="02020603050405020304" pitchFamily="18" charset="0"/>
              </a:rPr>
              <a:t> pour le </a:t>
            </a:r>
            <a:r>
              <a:rPr lang="en-US" sz="1400" dirty="0" err="1">
                <a:solidFill>
                  <a:schemeClr val="bg1"/>
                </a:solidFill>
                <a:effectLst/>
                <a:latin typeface="Comic Sans MS" panose="030F0702030302020204" pitchFamily="66" charset="0"/>
                <a:ea typeface="Times New Roman" panose="02020603050405020304" pitchFamily="18" charset="0"/>
                <a:cs typeface="Times New Roman" panose="02020603050405020304" pitchFamily="18" charset="0"/>
              </a:rPr>
              <a:t>taux</a:t>
            </a:r>
            <a:r>
              <a:rPr lang="en-US" sz="1400" dirty="0">
                <a:solidFill>
                  <a:schemeClr val="bg1"/>
                </a:solidFill>
                <a:effectLst/>
                <a:latin typeface="Comic Sans MS" panose="030F0702030302020204" pitchFamily="66" charset="0"/>
                <a:ea typeface="Times New Roman" panose="02020603050405020304" pitchFamily="18" charset="0"/>
                <a:cs typeface="Times New Roman" panose="02020603050405020304" pitchFamily="18" charset="0"/>
              </a:rPr>
              <a:t> de </a:t>
            </a:r>
            <a:r>
              <a:rPr lang="en-US" sz="1400" dirty="0" err="1">
                <a:solidFill>
                  <a:schemeClr val="bg1"/>
                </a:solidFill>
                <a:effectLst/>
                <a:latin typeface="Comic Sans MS" panose="030F0702030302020204" pitchFamily="66" charset="0"/>
                <a:ea typeface="Times New Roman" panose="02020603050405020304" pitchFamily="18" charset="0"/>
                <a:cs typeface="Times New Roman" panose="02020603050405020304" pitchFamily="18" charset="0"/>
              </a:rPr>
              <a:t>mortalité</a:t>
            </a:r>
            <a:r>
              <a:rPr lang="en-US" sz="1400" dirty="0">
                <a:solidFill>
                  <a:schemeClr val="bg1"/>
                </a:solidFill>
                <a:latin typeface="Comic Sans MS" panose="030F0702030302020204" pitchFamily="66" charset="0"/>
                <a:ea typeface="Times New Roman" panose="02020603050405020304" pitchFamily="18" charset="0"/>
                <a:cs typeface="Times New Roman" panose="02020603050405020304" pitchFamily="18" charset="0"/>
              </a:rPr>
              <a:t>. </a:t>
            </a:r>
            <a:endParaRPr lang="fr-FR" sz="14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359425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07402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86461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67632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02BFEB21-B290-8023-DDF7-057609CCCCF1}"/>
              </a:ext>
            </a:extLst>
          </p:cNvPr>
          <p:cNvSpPr txBox="1"/>
          <p:nvPr/>
        </p:nvSpPr>
        <p:spPr>
          <a:xfrm>
            <a:off x="1446027" y="1461240"/>
            <a:ext cx="6741042" cy="4185761"/>
          </a:xfrm>
          <a:prstGeom prst="rect">
            <a:avLst/>
          </a:prstGeom>
          <a:noFill/>
        </p:spPr>
        <p:txBody>
          <a:bodyPr wrap="square">
            <a:spAutoFit/>
          </a:bodyPr>
          <a:lstStyle/>
          <a:p>
            <a:r>
              <a:rPr lang="fr-FR" sz="1400" kern="0" dirty="0">
                <a:solidFill>
                  <a:schemeClr val="bg1"/>
                </a:solidFill>
                <a:effectLst/>
                <a:latin typeface="Comic Sans MS" panose="030F0702030302020204" pitchFamily="66" charset="0"/>
                <a:ea typeface="Times New Roman" panose="02020603050405020304" pitchFamily="18" charset="0"/>
              </a:rPr>
              <a:t>Modifier des régions par la déforestation, ou par la conversion de terres pour l'élevage, l'agriculture ou la construction augmente la fréquence et l'intensité des contacts entre l'humain et la faune sauvage, et crée les conditions idéales pour des transferts viraux</a:t>
            </a:r>
            <a:endParaRPr lang="fr-FR" sz="1400" kern="100" dirty="0">
              <a:solidFill>
                <a:schemeClr val="bg1"/>
              </a:solidFill>
              <a:effectLst/>
              <a:latin typeface="Comic Sans MS" panose="030F0702030302020204" pitchFamily="66" charset="0"/>
              <a:ea typeface="Calibri" panose="020F0502020204030204" pitchFamily="34" charset="0"/>
            </a:endParaRPr>
          </a:p>
          <a:p>
            <a:r>
              <a:rPr lang="fr-FR" sz="1400" kern="0" dirty="0">
                <a:solidFill>
                  <a:schemeClr val="bg1"/>
                </a:solidFill>
                <a:effectLst/>
                <a:latin typeface="Comic Sans MS" panose="030F0702030302020204" pitchFamily="66" charset="0"/>
                <a:ea typeface="Times New Roman" panose="02020603050405020304" pitchFamily="18" charset="0"/>
              </a:rPr>
              <a:t> </a:t>
            </a:r>
            <a:endParaRPr lang="fr-FR" sz="1400" kern="100" dirty="0">
              <a:solidFill>
                <a:schemeClr val="bg1"/>
              </a:solidFill>
              <a:effectLst/>
              <a:latin typeface="Comic Sans MS" panose="030F0702030302020204" pitchFamily="66" charset="0"/>
              <a:ea typeface="Calibri" panose="020F0502020204030204" pitchFamily="34" charset="0"/>
            </a:endParaRPr>
          </a:p>
          <a:p>
            <a:r>
              <a:rPr lang="fr-FR" sz="1400" kern="0" dirty="0">
                <a:solidFill>
                  <a:schemeClr val="bg1"/>
                </a:solidFill>
                <a:effectLst/>
                <a:latin typeface="Comic Sans MS" panose="030F0702030302020204" pitchFamily="66" charset="0"/>
                <a:ea typeface="Times New Roman" panose="02020603050405020304" pitchFamily="18" charset="0"/>
              </a:rPr>
              <a:t>Sous l’effet du réchauffement climatique, le dégel de zones de pergélisol (ou permafrost) composées de glaces et de matières organiques, en Alaska, au Canada et en Russie, pourrait libérer des virus et des bactéries enfouis dans la glace depuis plus de 30 000 ans.</a:t>
            </a:r>
            <a:endParaRPr lang="fr-FR" sz="1400" kern="100" dirty="0">
              <a:solidFill>
                <a:schemeClr val="bg1"/>
              </a:solidFill>
              <a:effectLst/>
              <a:latin typeface="Comic Sans MS" panose="030F0702030302020204" pitchFamily="66" charset="0"/>
              <a:ea typeface="Calibri" panose="020F0502020204030204" pitchFamily="34" charset="0"/>
            </a:endParaRPr>
          </a:p>
          <a:p>
            <a:r>
              <a:rPr lang="fr-FR" sz="1400" kern="0" dirty="0">
                <a:solidFill>
                  <a:schemeClr val="bg1"/>
                </a:solidFill>
                <a:effectLst/>
                <a:latin typeface="Comic Sans MS" panose="030F0702030302020204" pitchFamily="66" charset="0"/>
                <a:ea typeface="Times New Roman" panose="02020603050405020304" pitchFamily="18" charset="0"/>
              </a:rPr>
              <a:t> </a:t>
            </a:r>
            <a:endParaRPr lang="fr-FR" sz="1400" kern="100" dirty="0">
              <a:solidFill>
                <a:schemeClr val="bg1"/>
              </a:solidFill>
              <a:effectLst/>
              <a:latin typeface="Comic Sans MS" panose="030F0702030302020204" pitchFamily="66" charset="0"/>
              <a:ea typeface="Calibri" panose="020F0502020204030204" pitchFamily="34" charset="0"/>
            </a:endParaRPr>
          </a:p>
          <a:p>
            <a:r>
              <a:rPr lang="fr-FR" sz="1400" kern="0" dirty="0">
                <a:solidFill>
                  <a:schemeClr val="bg1"/>
                </a:solidFill>
                <a:effectLst/>
                <a:latin typeface="Comic Sans MS" panose="030F0702030302020204" pitchFamily="66" charset="0"/>
                <a:ea typeface="Times New Roman" panose="02020603050405020304" pitchFamily="18" charset="0"/>
              </a:rPr>
              <a:t>Le réchauffement climatique favorise aussi l’extension vers les régions tempérées d’insectes hématophages, vecteurs de virus, autrefois cantonnés aux régions chaudes</a:t>
            </a:r>
            <a:endParaRPr lang="fr-FR" sz="1400" kern="100" dirty="0">
              <a:solidFill>
                <a:schemeClr val="bg1"/>
              </a:solidFill>
              <a:effectLst/>
              <a:latin typeface="Comic Sans MS" panose="030F0702030302020204" pitchFamily="66" charset="0"/>
              <a:ea typeface="Calibri" panose="020F0502020204030204" pitchFamily="34" charset="0"/>
            </a:endParaRPr>
          </a:p>
          <a:p>
            <a:r>
              <a:rPr lang="fr-FR" sz="1400" kern="0" dirty="0">
                <a:solidFill>
                  <a:schemeClr val="bg1"/>
                </a:solidFill>
                <a:effectLst/>
                <a:latin typeface="Comic Sans MS" panose="030F0702030302020204" pitchFamily="66" charset="0"/>
                <a:ea typeface="Times New Roman" panose="02020603050405020304" pitchFamily="18" charset="0"/>
              </a:rPr>
              <a:t> </a:t>
            </a:r>
            <a:endParaRPr lang="fr-FR" sz="1400" kern="100" dirty="0">
              <a:solidFill>
                <a:schemeClr val="bg1"/>
              </a:solidFill>
              <a:effectLst/>
              <a:latin typeface="Comic Sans MS" panose="030F0702030302020204" pitchFamily="66" charset="0"/>
              <a:ea typeface="Calibri" panose="020F0502020204030204" pitchFamily="34" charset="0"/>
            </a:endParaRPr>
          </a:p>
          <a:p>
            <a:r>
              <a:rPr lang="fr-FR" sz="1400" kern="0" dirty="0">
                <a:solidFill>
                  <a:schemeClr val="bg1"/>
                </a:solidFill>
                <a:effectLst/>
                <a:latin typeface="Comic Sans MS" panose="030F0702030302020204" pitchFamily="66" charset="0"/>
                <a:ea typeface="Times New Roman" panose="02020603050405020304" pitchFamily="18" charset="0"/>
              </a:rPr>
              <a:t>une surveillance épidémiologique régulière est nécessaire.</a:t>
            </a:r>
            <a:endParaRPr lang="fr-FR" sz="1400" kern="100" dirty="0">
              <a:solidFill>
                <a:schemeClr val="bg1"/>
              </a:solidFill>
              <a:effectLst/>
              <a:latin typeface="Comic Sans MS" panose="030F0702030302020204" pitchFamily="66" charset="0"/>
              <a:ea typeface="Calibri" panose="020F0502020204030204" pitchFamily="34" charset="0"/>
            </a:endParaRPr>
          </a:p>
          <a:p>
            <a:r>
              <a:rPr lang="fr-FR" sz="1400" kern="0" dirty="0">
                <a:solidFill>
                  <a:schemeClr val="bg1"/>
                </a:solidFill>
                <a:effectLst/>
                <a:latin typeface="Comic Sans MS" panose="030F0702030302020204" pitchFamily="66" charset="0"/>
                <a:ea typeface="Times New Roman" panose="02020603050405020304" pitchFamily="18" charset="0"/>
              </a:rPr>
              <a:t> </a:t>
            </a:r>
            <a:endParaRPr lang="fr-FR" sz="1400" kern="100" dirty="0">
              <a:solidFill>
                <a:schemeClr val="bg1"/>
              </a:solidFill>
              <a:effectLst/>
              <a:latin typeface="Comic Sans MS" panose="030F0702030302020204" pitchFamily="66" charset="0"/>
              <a:ea typeface="Calibri" panose="020F0502020204030204" pitchFamily="34" charset="0"/>
            </a:endParaRPr>
          </a:p>
          <a:p>
            <a:r>
              <a:rPr lang="fr-FR" sz="1400" kern="0" dirty="0">
                <a:solidFill>
                  <a:schemeClr val="bg1"/>
                </a:solidFill>
                <a:effectLst/>
                <a:latin typeface="Comic Sans MS" panose="030F0702030302020204" pitchFamily="66" charset="0"/>
                <a:ea typeface="Times New Roman" panose="02020603050405020304" pitchFamily="18" charset="0"/>
              </a:rPr>
              <a:t> </a:t>
            </a:r>
            <a:endParaRPr lang="fr-FR" sz="1400" kern="100" dirty="0">
              <a:solidFill>
                <a:schemeClr val="bg1"/>
              </a:solidFill>
              <a:effectLst/>
              <a:latin typeface="Comic Sans MS" panose="030F0702030302020204" pitchFamily="66" charset="0"/>
              <a:ea typeface="Calibri" panose="020F0502020204030204" pitchFamily="34" charset="0"/>
            </a:endParaRPr>
          </a:p>
          <a:p>
            <a:r>
              <a:rPr lang="fr-FR" sz="1400" kern="0" dirty="0">
                <a:solidFill>
                  <a:schemeClr val="bg1"/>
                </a:solidFill>
                <a:effectLst/>
                <a:latin typeface="Comic Sans MS" panose="030F0702030302020204" pitchFamily="66" charset="0"/>
                <a:ea typeface="Times New Roman" panose="02020603050405020304" pitchFamily="18" charset="0"/>
              </a:rPr>
              <a:t>Aérosol </a:t>
            </a:r>
            <a:endParaRPr lang="fr-FR" sz="1400" kern="100" dirty="0">
              <a:solidFill>
                <a:schemeClr val="bg1"/>
              </a:solidFill>
              <a:effectLst/>
              <a:latin typeface="Comic Sans MS" panose="030F0702030302020204" pitchFamily="66" charset="0"/>
              <a:ea typeface="Calibri" panose="020F0502020204030204" pitchFamily="34" charset="0"/>
            </a:endParaRPr>
          </a:p>
          <a:p>
            <a:r>
              <a:rPr lang="fr-FR" sz="1400" kern="0" dirty="0">
                <a:solidFill>
                  <a:schemeClr val="bg1"/>
                </a:solidFill>
                <a:effectLst/>
                <a:latin typeface="Comic Sans MS" panose="030F0702030302020204" pitchFamily="66" charset="0"/>
                <a:ea typeface="Times New Roman" panose="02020603050405020304" pitchFamily="18" charset="0"/>
              </a:rPr>
              <a:t> </a:t>
            </a:r>
            <a:endParaRPr lang="fr-FR" sz="1400" kern="100" dirty="0">
              <a:solidFill>
                <a:schemeClr val="bg1"/>
              </a:solidFill>
              <a:effectLst/>
              <a:latin typeface="Comic Sans MS" panose="030F0702030302020204" pitchFamily="66" charset="0"/>
              <a:ea typeface="Calibri" panose="020F0502020204030204" pitchFamily="34" charset="0"/>
            </a:endParaRPr>
          </a:p>
        </p:txBody>
      </p:sp>
    </p:spTree>
    <p:extLst>
      <p:ext uri="{BB962C8B-B14F-4D97-AF65-F5344CB8AC3E}">
        <p14:creationId xmlns:p14="http://schemas.microsoft.com/office/powerpoint/2010/main" val="39510858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9" name="ZoneTexte 4">
            <a:extLst>
              <a:ext uri="{FF2B5EF4-FFF2-40B4-BE49-F238E27FC236}">
                <a16:creationId xmlns:a16="http://schemas.microsoft.com/office/drawing/2014/main" id="{2B471CFE-9E5E-1580-F516-7DD4A61F9C9C}"/>
              </a:ext>
            </a:extLst>
          </p:cNvPr>
          <p:cNvSpPr txBox="1">
            <a:spLocks noChangeArrowheads="1"/>
          </p:cNvSpPr>
          <p:nvPr/>
        </p:nvSpPr>
        <p:spPr bwMode="auto">
          <a:xfrm>
            <a:off x="2157413" y="2030413"/>
            <a:ext cx="8731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100">
                <a:solidFill>
                  <a:schemeClr val="bg1"/>
                </a:solidFill>
                <a:latin typeface="Comic Sans MS" panose="030F0702030302020204" pitchFamily="66" charset="0"/>
              </a:rPr>
              <a:t>Cholera</a:t>
            </a:r>
          </a:p>
          <a:p>
            <a:r>
              <a:rPr lang="fr-FR" altLang="fr-FR" sz="1100">
                <a:solidFill>
                  <a:schemeClr val="bg1"/>
                </a:solidFill>
                <a:latin typeface="Comic Sans MS" panose="030F0702030302020204" pitchFamily="66" charset="0"/>
              </a:rPr>
              <a:t>1834 1859</a:t>
            </a:r>
          </a:p>
        </p:txBody>
      </p:sp>
      <p:sp>
        <p:nvSpPr>
          <p:cNvPr id="106501" name="ZoneTexte 6">
            <a:extLst>
              <a:ext uri="{FF2B5EF4-FFF2-40B4-BE49-F238E27FC236}">
                <a16:creationId xmlns:a16="http://schemas.microsoft.com/office/drawing/2014/main" id="{790B818A-BE9D-3786-5138-7726C2E24C80}"/>
              </a:ext>
            </a:extLst>
          </p:cNvPr>
          <p:cNvSpPr txBox="1">
            <a:spLocks noChangeArrowheads="1"/>
          </p:cNvSpPr>
          <p:nvPr/>
        </p:nvSpPr>
        <p:spPr bwMode="auto">
          <a:xfrm>
            <a:off x="3022600" y="2197100"/>
            <a:ext cx="10350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fr-FR" sz="1100">
                <a:solidFill>
                  <a:schemeClr val="bg1"/>
                </a:solidFill>
                <a:latin typeface="Comic Sans MS" panose="030F0702030302020204" pitchFamily="66" charset="0"/>
              </a:rPr>
              <a:t>Hot summer 1911</a:t>
            </a:r>
          </a:p>
        </p:txBody>
      </p:sp>
      <p:sp>
        <p:nvSpPr>
          <p:cNvPr id="106502" name="ZoneTexte 7">
            <a:extLst>
              <a:ext uri="{FF2B5EF4-FFF2-40B4-BE49-F238E27FC236}">
                <a16:creationId xmlns:a16="http://schemas.microsoft.com/office/drawing/2014/main" id="{D4C8A969-0A4B-94E2-3179-C21D2294265E}"/>
              </a:ext>
            </a:extLst>
          </p:cNvPr>
          <p:cNvSpPr txBox="1">
            <a:spLocks noChangeArrowheads="1"/>
          </p:cNvSpPr>
          <p:nvPr/>
        </p:nvSpPr>
        <p:spPr bwMode="auto">
          <a:xfrm>
            <a:off x="3457575" y="2540000"/>
            <a:ext cx="103346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fr-FR" sz="1100">
                <a:solidFill>
                  <a:schemeClr val="bg1"/>
                </a:solidFill>
                <a:latin typeface="Comic Sans MS" panose="030F0702030302020204" pitchFamily="66" charset="0"/>
              </a:rPr>
              <a:t>Spanish flu</a:t>
            </a:r>
          </a:p>
          <a:p>
            <a:pPr algn="ctr"/>
            <a:r>
              <a:rPr lang="fr-FR" altLang="fr-FR" sz="1100">
                <a:solidFill>
                  <a:schemeClr val="bg1"/>
                </a:solidFill>
                <a:latin typeface="Comic Sans MS" panose="030F0702030302020204" pitchFamily="66" charset="0"/>
              </a:rPr>
              <a:t>1918</a:t>
            </a:r>
          </a:p>
        </p:txBody>
      </p:sp>
      <p:sp>
        <p:nvSpPr>
          <p:cNvPr id="106503" name="ZoneTexte 8">
            <a:extLst>
              <a:ext uri="{FF2B5EF4-FFF2-40B4-BE49-F238E27FC236}">
                <a16:creationId xmlns:a16="http://schemas.microsoft.com/office/drawing/2014/main" id="{FD60242A-59B2-383E-49C9-83F177E3FD76}"/>
              </a:ext>
            </a:extLst>
          </p:cNvPr>
          <p:cNvSpPr txBox="1">
            <a:spLocks noChangeArrowheads="1"/>
          </p:cNvSpPr>
          <p:nvPr/>
        </p:nvSpPr>
        <p:spPr bwMode="auto">
          <a:xfrm>
            <a:off x="3786188" y="3055938"/>
            <a:ext cx="103505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100">
                <a:solidFill>
                  <a:schemeClr val="bg1"/>
                </a:solidFill>
                <a:latin typeface="Comic Sans MS" panose="030F0702030302020204" pitchFamily="66" charset="0"/>
              </a:rPr>
              <a:t>WWII  1945</a:t>
            </a:r>
          </a:p>
        </p:txBody>
      </p:sp>
      <p:cxnSp>
        <p:nvCxnSpPr>
          <p:cNvPr id="10" name="Connecteur droit avec flèche 9">
            <a:extLst>
              <a:ext uri="{FF2B5EF4-FFF2-40B4-BE49-F238E27FC236}">
                <a16:creationId xmlns:a16="http://schemas.microsoft.com/office/drawing/2014/main" id="{1F9472F3-CC19-FB9B-932B-C6194B74BE29}"/>
              </a:ext>
            </a:extLst>
          </p:cNvPr>
          <p:cNvCxnSpPr>
            <a:cxnSpLocks/>
          </p:cNvCxnSpPr>
          <p:nvPr/>
        </p:nvCxnSpPr>
        <p:spPr>
          <a:xfrm>
            <a:off x="3679825" y="2770188"/>
            <a:ext cx="0" cy="53181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6506" name="ZoneTexte 12">
            <a:extLst>
              <a:ext uri="{FF2B5EF4-FFF2-40B4-BE49-F238E27FC236}">
                <a16:creationId xmlns:a16="http://schemas.microsoft.com/office/drawing/2014/main" id="{B13649F4-3388-6EA5-3126-6B888C36AE5B}"/>
              </a:ext>
            </a:extLst>
          </p:cNvPr>
          <p:cNvSpPr txBox="1">
            <a:spLocks noChangeArrowheads="1"/>
          </p:cNvSpPr>
          <p:nvPr/>
        </p:nvSpPr>
        <p:spPr bwMode="auto">
          <a:xfrm>
            <a:off x="5789613" y="4381500"/>
            <a:ext cx="882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fr-FR" sz="1200">
                <a:solidFill>
                  <a:schemeClr val="bg1"/>
                </a:solidFill>
                <a:latin typeface="Comic Sans MS" panose="030F0702030302020204" pitchFamily="66" charset="0"/>
              </a:rPr>
              <a:t>Napoleon </a:t>
            </a:r>
          </a:p>
          <a:p>
            <a:pPr algn="ctr"/>
            <a:r>
              <a:rPr lang="fr-FR" altLang="fr-FR" sz="1200">
                <a:solidFill>
                  <a:schemeClr val="bg1"/>
                </a:solidFill>
                <a:latin typeface="Comic Sans MS" panose="030F0702030302020204" pitchFamily="66" charset="0"/>
              </a:rPr>
              <a:t>wars</a:t>
            </a:r>
          </a:p>
        </p:txBody>
      </p:sp>
      <p:sp>
        <p:nvSpPr>
          <p:cNvPr id="106507" name="ZoneTexte 13">
            <a:extLst>
              <a:ext uri="{FF2B5EF4-FFF2-40B4-BE49-F238E27FC236}">
                <a16:creationId xmlns:a16="http://schemas.microsoft.com/office/drawing/2014/main" id="{4D9C7012-5E74-C536-0D1D-03E8F4BE28DF}"/>
              </a:ext>
            </a:extLst>
          </p:cNvPr>
          <p:cNvSpPr txBox="1">
            <a:spLocks noChangeArrowheads="1"/>
          </p:cNvSpPr>
          <p:nvPr/>
        </p:nvSpPr>
        <p:spPr bwMode="auto">
          <a:xfrm>
            <a:off x="6437313" y="4251325"/>
            <a:ext cx="8953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200">
                <a:solidFill>
                  <a:schemeClr val="bg1"/>
                </a:solidFill>
                <a:latin typeface="Comic Sans MS" panose="030F0702030302020204" pitchFamily="66" charset="0"/>
              </a:rPr>
              <a:t>War 1870</a:t>
            </a:r>
          </a:p>
        </p:txBody>
      </p:sp>
      <p:sp>
        <p:nvSpPr>
          <p:cNvPr id="106508" name="ZoneTexte 14">
            <a:extLst>
              <a:ext uri="{FF2B5EF4-FFF2-40B4-BE49-F238E27FC236}">
                <a16:creationId xmlns:a16="http://schemas.microsoft.com/office/drawing/2014/main" id="{F7337CB2-5675-8632-BD52-5805C9D5EF44}"/>
              </a:ext>
            </a:extLst>
          </p:cNvPr>
          <p:cNvSpPr txBox="1">
            <a:spLocks noChangeArrowheads="1"/>
          </p:cNvSpPr>
          <p:nvPr/>
        </p:nvSpPr>
        <p:spPr bwMode="auto">
          <a:xfrm>
            <a:off x="6862763" y="3973513"/>
            <a:ext cx="5889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200">
                <a:solidFill>
                  <a:schemeClr val="bg1"/>
                </a:solidFill>
                <a:latin typeface="Comic Sans MS" panose="030F0702030302020204" pitchFamily="66" charset="0"/>
              </a:rPr>
              <a:t>WWI</a:t>
            </a:r>
          </a:p>
        </p:txBody>
      </p:sp>
      <p:sp>
        <p:nvSpPr>
          <p:cNvPr id="106509" name="ZoneTexte 15">
            <a:extLst>
              <a:ext uri="{FF2B5EF4-FFF2-40B4-BE49-F238E27FC236}">
                <a16:creationId xmlns:a16="http://schemas.microsoft.com/office/drawing/2014/main" id="{4C38DCA3-9A87-C2C5-10C7-00DD23A7BBCC}"/>
              </a:ext>
            </a:extLst>
          </p:cNvPr>
          <p:cNvSpPr txBox="1">
            <a:spLocks noChangeArrowheads="1"/>
          </p:cNvSpPr>
          <p:nvPr/>
        </p:nvSpPr>
        <p:spPr bwMode="auto">
          <a:xfrm>
            <a:off x="7227888" y="3697288"/>
            <a:ext cx="673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200">
                <a:solidFill>
                  <a:schemeClr val="bg1"/>
                </a:solidFill>
                <a:latin typeface="Comic Sans MS" panose="030F0702030302020204" pitchFamily="66" charset="0"/>
              </a:rPr>
              <a:t>WWII</a:t>
            </a:r>
          </a:p>
        </p:txBody>
      </p:sp>
      <p:cxnSp>
        <p:nvCxnSpPr>
          <p:cNvPr id="18" name="Connecteur droit avec flèche 17">
            <a:extLst>
              <a:ext uri="{FF2B5EF4-FFF2-40B4-BE49-F238E27FC236}">
                <a16:creationId xmlns:a16="http://schemas.microsoft.com/office/drawing/2014/main" id="{14276B7A-777E-2481-8362-34CA23D1C6D8}"/>
              </a:ext>
            </a:extLst>
          </p:cNvPr>
          <p:cNvCxnSpPr>
            <a:cxnSpLocks/>
          </p:cNvCxnSpPr>
          <p:nvPr/>
        </p:nvCxnSpPr>
        <p:spPr>
          <a:xfrm>
            <a:off x="4057650" y="3463925"/>
            <a:ext cx="0" cy="233363"/>
          </a:xfrm>
          <a:prstGeom prst="straightConnector1">
            <a:avLst/>
          </a:prstGeom>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pic>
        <p:nvPicPr>
          <p:cNvPr id="106512" name="Image 2">
            <a:extLst>
              <a:ext uri="{FF2B5EF4-FFF2-40B4-BE49-F238E27FC236}">
                <a16:creationId xmlns:a16="http://schemas.microsoft.com/office/drawing/2014/main" id="{54925A09-642D-0991-CACD-508F58E631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804988"/>
            <a:ext cx="8535987" cy="433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13" name="ZoneTexte 3">
            <a:extLst>
              <a:ext uri="{FF2B5EF4-FFF2-40B4-BE49-F238E27FC236}">
                <a16:creationId xmlns:a16="http://schemas.microsoft.com/office/drawing/2014/main" id="{5AB70585-4EFF-5197-AD16-76503E39792E}"/>
              </a:ext>
            </a:extLst>
          </p:cNvPr>
          <p:cNvSpPr txBox="1">
            <a:spLocks noChangeArrowheads="1"/>
          </p:cNvSpPr>
          <p:nvPr/>
        </p:nvSpPr>
        <p:spPr bwMode="auto">
          <a:xfrm>
            <a:off x="2541588" y="517525"/>
            <a:ext cx="4083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2400">
                <a:solidFill>
                  <a:schemeClr val="bg1"/>
                </a:solidFill>
                <a:latin typeface="Comic Sans MS" panose="030F0702030302020204" pitchFamily="66" charset="0"/>
              </a:rPr>
              <a:t>Espérance de vie en France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Rectangle 77">
            <a:extLst>
              <a:ext uri="{FF2B5EF4-FFF2-40B4-BE49-F238E27FC236}">
                <a16:creationId xmlns:a16="http://schemas.microsoft.com/office/drawing/2014/main" id="{99514B79-5F68-D085-75A7-5E172A7DD291}"/>
              </a:ext>
            </a:extLst>
          </p:cNvPr>
          <p:cNvSpPr/>
          <p:nvPr/>
        </p:nvSpPr>
        <p:spPr>
          <a:xfrm>
            <a:off x="4337050" y="4278313"/>
            <a:ext cx="1543050" cy="190500"/>
          </a:xfrm>
          <a:prstGeom prst="rect">
            <a:avLst/>
          </a:prstGeom>
          <a:solidFill>
            <a:schemeClr val="accent4"/>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bg1"/>
              </a:solidFill>
            </a:endParaRPr>
          </a:p>
        </p:txBody>
      </p:sp>
      <p:sp>
        <p:nvSpPr>
          <p:cNvPr id="25" name="ZoneTexte 24">
            <a:extLst>
              <a:ext uri="{FF2B5EF4-FFF2-40B4-BE49-F238E27FC236}">
                <a16:creationId xmlns:a16="http://schemas.microsoft.com/office/drawing/2014/main" id="{9A52DF57-17A1-8E77-883C-8565BE946AD2}"/>
              </a:ext>
            </a:extLst>
          </p:cNvPr>
          <p:cNvSpPr txBox="1"/>
          <p:nvPr/>
        </p:nvSpPr>
        <p:spPr>
          <a:xfrm>
            <a:off x="2336800" y="2998788"/>
            <a:ext cx="1527175" cy="723900"/>
          </a:xfrm>
          <a:prstGeom prst="rect">
            <a:avLst/>
          </a:prstGeom>
          <a:solidFill>
            <a:schemeClr val="accent1">
              <a:lumMod val="20000"/>
              <a:lumOff val="80000"/>
            </a:schemeClr>
          </a:solidFill>
          <a:ln>
            <a:solidFill>
              <a:schemeClr val="tx1"/>
            </a:solidFill>
          </a:ln>
        </p:spPr>
        <p:txBody>
          <a:bodyPr>
            <a:spAutoFit/>
          </a:bodyPr>
          <a:lstStyle/>
          <a:p>
            <a:pPr algn="ctr">
              <a:defRPr/>
            </a:pPr>
            <a:r>
              <a:rPr lang="fr-FR" sz="1000" dirty="0"/>
              <a:t>accidents</a:t>
            </a:r>
          </a:p>
          <a:p>
            <a:pPr algn="ctr">
              <a:defRPr/>
            </a:pPr>
            <a:r>
              <a:rPr lang="fr-FR" sz="1000" dirty="0" err="1"/>
              <a:t>cérébrovasculairesr</a:t>
            </a:r>
            <a:endParaRPr lang="fr-FR" sz="1000" dirty="0"/>
          </a:p>
          <a:p>
            <a:pPr algn="ctr">
              <a:defRPr/>
            </a:pPr>
            <a:r>
              <a:rPr lang="fr-FR" sz="1000" dirty="0"/>
              <a:t>106.9</a:t>
            </a:r>
          </a:p>
          <a:p>
            <a:pPr algn="ctr">
              <a:defRPr/>
            </a:pPr>
            <a:r>
              <a:rPr lang="fr-FR" sz="1100" dirty="0"/>
              <a:t> </a:t>
            </a:r>
          </a:p>
        </p:txBody>
      </p:sp>
      <p:sp>
        <p:nvSpPr>
          <p:cNvPr id="16" name="Rectangle 15">
            <a:extLst>
              <a:ext uri="{FF2B5EF4-FFF2-40B4-BE49-F238E27FC236}">
                <a16:creationId xmlns:a16="http://schemas.microsoft.com/office/drawing/2014/main" id="{D858FECD-6E64-4B98-D069-53C1BD5D0952}"/>
              </a:ext>
            </a:extLst>
          </p:cNvPr>
          <p:cNvSpPr/>
          <p:nvPr/>
        </p:nvSpPr>
        <p:spPr>
          <a:xfrm>
            <a:off x="4360863" y="5522913"/>
            <a:ext cx="1535112" cy="76358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bg1"/>
              </a:solidFill>
            </a:endParaRPr>
          </a:p>
        </p:txBody>
      </p:sp>
      <p:sp>
        <p:nvSpPr>
          <p:cNvPr id="107525" name="ZoneTexte 6">
            <a:extLst>
              <a:ext uri="{FF2B5EF4-FFF2-40B4-BE49-F238E27FC236}">
                <a16:creationId xmlns:a16="http://schemas.microsoft.com/office/drawing/2014/main" id="{77FC8365-B0A9-A089-674D-A94C65FB3FE1}"/>
              </a:ext>
            </a:extLst>
          </p:cNvPr>
          <p:cNvSpPr txBox="1">
            <a:spLocks noChangeArrowheads="1"/>
          </p:cNvSpPr>
          <p:nvPr/>
        </p:nvSpPr>
        <p:spPr bwMode="auto">
          <a:xfrm>
            <a:off x="5864225" y="3757613"/>
            <a:ext cx="7826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800" b="1">
                <a:solidFill>
                  <a:schemeClr val="bg1"/>
                </a:solidFill>
              </a:rPr>
              <a:t>Suicide 12.2</a:t>
            </a:r>
          </a:p>
        </p:txBody>
      </p:sp>
      <p:sp>
        <p:nvSpPr>
          <p:cNvPr id="107526" name="ZoneTexte 7">
            <a:extLst>
              <a:ext uri="{FF2B5EF4-FFF2-40B4-BE49-F238E27FC236}">
                <a16:creationId xmlns:a16="http://schemas.microsoft.com/office/drawing/2014/main" id="{CB43B01A-7A6D-A28D-9438-070F11A64467}"/>
              </a:ext>
            </a:extLst>
          </p:cNvPr>
          <p:cNvSpPr txBox="1">
            <a:spLocks noChangeArrowheads="1"/>
          </p:cNvSpPr>
          <p:nvPr/>
        </p:nvSpPr>
        <p:spPr bwMode="auto">
          <a:xfrm>
            <a:off x="5897563" y="3878263"/>
            <a:ext cx="17621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800" b="1">
                <a:solidFill>
                  <a:schemeClr val="bg1"/>
                </a:solidFill>
                <a:latin typeface="Comic Sans MS" panose="030F0702030302020204" pitchFamily="66" charset="0"/>
              </a:rPr>
              <a:t>Pneumonie ou influenzae 16.2</a:t>
            </a:r>
          </a:p>
        </p:txBody>
      </p:sp>
      <p:sp>
        <p:nvSpPr>
          <p:cNvPr id="107527" name="ZoneTexte 8">
            <a:extLst>
              <a:ext uri="{FF2B5EF4-FFF2-40B4-BE49-F238E27FC236}">
                <a16:creationId xmlns:a16="http://schemas.microsoft.com/office/drawing/2014/main" id="{80A30485-9F8B-6FCA-5183-A0AAE5EAA500}"/>
              </a:ext>
            </a:extLst>
          </p:cNvPr>
          <p:cNvSpPr txBox="1">
            <a:spLocks noChangeArrowheads="1"/>
          </p:cNvSpPr>
          <p:nvPr/>
        </p:nvSpPr>
        <p:spPr bwMode="auto">
          <a:xfrm>
            <a:off x="5892800" y="3983038"/>
            <a:ext cx="11763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800" b="1">
                <a:solidFill>
                  <a:schemeClr val="bg1"/>
                </a:solidFill>
                <a:latin typeface="Comic Sans MS" panose="030F0702030302020204" pitchFamily="66" charset="0"/>
              </a:rPr>
              <a:t>Néphropathies 16.1</a:t>
            </a:r>
          </a:p>
        </p:txBody>
      </p:sp>
      <p:sp>
        <p:nvSpPr>
          <p:cNvPr id="107528" name="ZoneTexte 9">
            <a:extLst>
              <a:ext uri="{FF2B5EF4-FFF2-40B4-BE49-F238E27FC236}">
                <a16:creationId xmlns:a16="http://schemas.microsoft.com/office/drawing/2014/main" id="{68CC747C-88BC-5D20-5B5F-BDA4D6F3E307}"/>
              </a:ext>
            </a:extLst>
          </p:cNvPr>
          <p:cNvSpPr txBox="1">
            <a:spLocks noChangeArrowheads="1"/>
          </p:cNvSpPr>
          <p:nvPr/>
        </p:nvSpPr>
        <p:spPr bwMode="auto">
          <a:xfrm>
            <a:off x="5876925" y="4105275"/>
            <a:ext cx="85725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900" b="1">
                <a:solidFill>
                  <a:schemeClr val="bg1"/>
                </a:solidFill>
              </a:rPr>
              <a:t>Diabète 22.1</a:t>
            </a:r>
          </a:p>
        </p:txBody>
      </p:sp>
      <p:sp>
        <p:nvSpPr>
          <p:cNvPr id="107529" name="ZoneTexte 10">
            <a:extLst>
              <a:ext uri="{FF2B5EF4-FFF2-40B4-BE49-F238E27FC236}">
                <a16:creationId xmlns:a16="http://schemas.microsoft.com/office/drawing/2014/main" id="{E8459CE7-D9E2-D5A7-A477-D4555BCE404E}"/>
              </a:ext>
            </a:extLst>
          </p:cNvPr>
          <p:cNvSpPr txBox="1">
            <a:spLocks noChangeArrowheads="1"/>
          </p:cNvSpPr>
          <p:nvPr/>
        </p:nvSpPr>
        <p:spPr bwMode="auto">
          <a:xfrm>
            <a:off x="5870575" y="4237038"/>
            <a:ext cx="9540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800" b="1">
                <a:solidFill>
                  <a:schemeClr val="bg1"/>
                </a:solidFill>
                <a:latin typeface="Comic Sans MS" panose="030F0702030302020204" pitchFamily="66" charset="0"/>
              </a:rPr>
              <a:t>Alzheimer 27.0</a:t>
            </a:r>
          </a:p>
        </p:txBody>
      </p:sp>
      <p:sp>
        <p:nvSpPr>
          <p:cNvPr id="107530" name="ZoneTexte 11">
            <a:extLst>
              <a:ext uri="{FF2B5EF4-FFF2-40B4-BE49-F238E27FC236}">
                <a16:creationId xmlns:a16="http://schemas.microsoft.com/office/drawing/2014/main" id="{778ECD25-C0EA-1A3F-3094-B18DD8FEE752}"/>
              </a:ext>
            </a:extLst>
          </p:cNvPr>
          <p:cNvSpPr txBox="1">
            <a:spLocks noChangeArrowheads="1"/>
          </p:cNvSpPr>
          <p:nvPr/>
        </p:nvSpPr>
        <p:spPr bwMode="auto">
          <a:xfrm>
            <a:off x="5854700" y="4395788"/>
            <a:ext cx="1858963"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800" b="1">
                <a:solidFill>
                  <a:schemeClr val="bg1"/>
                </a:solidFill>
                <a:latin typeface="Comic Sans MS" panose="030F0702030302020204" pitchFamily="66" charset="0"/>
              </a:rPr>
              <a:t>Maladies cérébrovasculaires 41.8</a:t>
            </a:r>
          </a:p>
        </p:txBody>
      </p:sp>
      <p:sp>
        <p:nvSpPr>
          <p:cNvPr id="107531" name="ZoneTexte 12">
            <a:extLst>
              <a:ext uri="{FF2B5EF4-FFF2-40B4-BE49-F238E27FC236}">
                <a16:creationId xmlns:a16="http://schemas.microsoft.com/office/drawing/2014/main" id="{9B224849-C5DD-EE3D-4064-8F2D7FBEF941}"/>
              </a:ext>
            </a:extLst>
          </p:cNvPr>
          <p:cNvSpPr txBox="1">
            <a:spLocks noChangeArrowheads="1"/>
          </p:cNvSpPr>
          <p:nvPr/>
        </p:nvSpPr>
        <p:spPr bwMode="auto">
          <a:xfrm>
            <a:off x="5864225" y="4533900"/>
            <a:ext cx="29733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800" b="1">
                <a:solidFill>
                  <a:schemeClr val="bg1"/>
                </a:solidFill>
                <a:latin typeface="Comic Sans MS" panose="030F0702030302020204" pitchFamily="66" charset="0"/>
              </a:rPr>
              <a:t>Maladies respiratoires non-infectieuses 44.6</a:t>
            </a:r>
          </a:p>
        </p:txBody>
      </p:sp>
      <p:sp>
        <p:nvSpPr>
          <p:cNvPr id="14" name="ZoneTexte 13">
            <a:extLst>
              <a:ext uri="{FF2B5EF4-FFF2-40B4-BE49-F238E27FC236}">
                <a16:creationId xmlns:a16="http://schemas.microsoft.com/office/drawing/2014/main" id="{B653D9E5-929D-F1EF-B25E-E8F1DDA74ADA}"/>
              </a:ext>
            </a:extLst>
          </p:cNvPr>
          <p:cNvSpPr txBox="1"/>
          <p:nvPr/>
        </p:nvSpPr>
        <p:spPr>
          <a:xfrm>
            <a:off x="4360863" y="4765675"/>
            <a:ext cx="1509712" cy="800100"/>
          </a:xfrm>
          <a:prstGeom prst="rect">
            <a:avLst/>
          </a:prstGeom>
          <a:solidFill>
            <a:schemeClr val="tx1">
              <a:lumMod val="50000"/>
              <a:lumOff val="50000"/>
            </a:schemeClr>
          </a:solidFill>
          <a:ln w="19050">
            <a:solidFill>
              <a:schemeClr val="tx1"/>
            </a:solidFill>
          </a:ln>
        </p:spPr>
        <p:txBody>
          <a:bodyPr>
            <a:spAutoFit/>
          </a:bodyPr>
          <a:lstStyle/>
          <a:p>
            <a:pPr algn="ctr">
              <a:defRPr/>
            </a:pPr>
            <a:endParaRPr lang="fr-FR" sz="1200" b="1" dirty="0"/>
          </a:p>
          <a:p>
            <a:pPr algn="ctr">
              <a:defRPr/>
            </a:pPr>
            <a:r>
              <a:rPr lang="fr-FR" sz="1100" dirty="0"/>
              <a:t>cancer </a:t>
            </a:r>
          </a:p>
          <a:p>
            <a:pPr algn="ctr">
              <a:defRPr/>
            </a:pPr>
            <a:r>
              <a:rPr lang="fr-FR" sz="1100" dirty="0"/>
              <a:t>185,9</a:t>
            </a:r>
          </a:p>
          <a:p>
            <a:pPr>
              <a:defRPr/>
            </a:pPr>
            <a:endParaRPr lang="fr-FR" sz="1000" b="1" dirty="0"/>
          </a:p>
        </p:txBody>
      </p:sp>
      <p:sp>
        <p:nvSpPr>
          <p:cNvPr id="107533" name="ZoneTexte 14">
            <a:extLst>
              <a:ext uri="{FF2B5EF4-FFF2-40B4-BE49-F238E27FC236}">
                <a16:creationId xmlns:a16="http://schemas.microsoft.com/office/drawing/2014/main" id="{1B7B33BC-0E24-6FD2-BBE6-1EA3E275E936}"/>
              </a:ext>
            </a:extLst>
          </p:cNvPr>
          <p:cNvSpPr txBox="1">
            <a:spLocks noChangeArrowheads="1"/>
          </p:cNvSpPr>
          <p:nvPr/>
        </p:nvSpPr>
        <p:spPr bwMode="auto">
          <a:xfrm>
            <a:off x="4375150" y="5505450"/>
            <a:ext cx="1484313" cy="738188"/>
          </a:xfrm>
          <a:prstGeom prst="rect">
            <a:avLst/>
          </a:prstGeom>
          <a:solidFill>
            <a:srgbClr val="FF0000"/>
          </a:solidFill>
          <a:ln w="19050">
            <a:solidFill>
              <a:schemeClr val="tx1"/>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fr-FR" altLang="fr-FR" sz="1000" b="1"/>
          </a:p>
          <a:p>
            <a:pPr algn="ctr"/>
            <a:r>
              <a:rPr lang="fr-FR" altLang="fr-FR" sz="1100"/>
              <a:t>Maladies cardiaques</a:t>
            </a:r>
          </a:p>
          <a:p>
            <a:pPr algn="ctr"/>
            <a:r>
              <a:rPr lang="fr-FR" altLang="fr-FR" sz="1100"/>
              <a:t>192.9</a:t>
            </a:r>
          </a:p>
          <a:p>
            <a:pPr algn="ctr"/>
            <a:endParaRPr lang="fr-FR" altLang="fr-FR" sz="1000" b="1"/>
          </a:p>
        </p:txBody>
      </p:sp>
      <p:sp>
        <p:nvSpPr>
          <p:cNvPr id="107534" name="ZoneTexte 18">
            <a:extLst>
              <a:ext uri="{FF2B5EF4-FFF2-40B4-BE49-F238E27FC236}">
                <a16:creationId xmlns:a16="http://schemas.microsoft.com/office/drawing/2014/main" id="{567DAD72-DF45-5B6F-D850-55F0B86F7C7C}"/>
              </a:ext>
            </a:extLst>
          </p:cNvPr>
          <p:cNvSpPr txBox="1">
            <a:spLocks noChangeArrowheads="1"/>
          </p:cNvSpPr>
          <p:nvPr/>
        </p:nvSpPr>
        <p:spPr bwMode="auto">
          <a:xfrm>
            <a:off x="2324100" y="3497263"/>
            <a:ext cx="1535113" cy="584200"/>
          </a:xfrm>
          <a:prstGeom prst="rect">
            <a:avLst/>
          </a:prstGeom>
          <a:solidFill>
            <a:srgbClr val="FF0000"/>
          </a:solidFill>
          <a:ln w="9525">
            <a:solidFill>
              <a:schemeClr val="tx1"/>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fr-FR" sz="1000"/>
              <a:t>Maladies cardiaques</a:t>
            </a:r>
          </a:p>
          <a:p>
            <a:pPr algn="ctr"/>
            <a:r>
              <a:rPr lang="fr-FR" altLang="fr-FR" sz="1000"/>
              <a:t>137.4   </a:t>
            </a:r>
          </a:p>
          <a:p>
            <a:pPr algn="ctr"/>
            <a:r>
              <a:rPr lang="fr-FR" altLang="fr-FR" sz="1200"/>
              <a:t>                  </a:t>
            </a:r>
          </a:p>
        </p:txBody>
      </p:sp>
      <p:sp>
        <p:nvSpPr>
          <p:cNvPr id="107535" name="ZoneTexte 20">
            <a:extLst>
              <a:ext uri="{FF2B5EF4-FFF2-40B4-BE49-F238E27FC236}">
                <a16:creationId xmlns:a16="http://schemas.microsoft.com/office/drawing/2014/main" id="{1572DF7B-2D13-9E62-AB05-18FB696071EF}"/>
              </a:ext>
            </a:extLst>
          </p:cNvPr>
          <p:cNvSpPr txBox="1">
            <a:spLocks noChangeArrowheads="1"/>
          </p:cNvSpPr>
          <p:nvPr/>
        </p:nvSpPr>
        <p:spPr bwMode="auto">
          <a:xfrm>
            <a:off x="2332038" y="4657725"/>
            <a:ext cx="1527175" cy="830263"/>
          </a:xfrm>
          <a:prstGeom prst="rect">
            <a:avLst/>
          </a:prstGeom>
          <a:solidFill>
            <a:srgbClr val="FFCC99"/>
          </a:solidFill>
          <a:ln w="9525">
            <a:solidFill>
              <a:schemeClr val="tx1"/>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fr-FR" altLang="fr-FR" sz="1400"/>
          </a:p>
          <a:p>
            <a:pPr algn="ctr"/>
            <a:r>
              <a:rPr lang="fr-FR" altLang="fr-FR" sz="1000"/>
              <a:t>Tuberculose</a:t>
            </a:r>
          </a:p>
          <a:p>
            <a:pPr algn="ctr"/>
            <a:r>
              <a:rPr lang="fr-FR" altLang="fr-FR" sz="1000"/>
              <a:t>194.4</a:t>
            </a:r>
          </a:p>
          <a:p>
            <a:pPr algn="ctr"/>
            <a:endParaRPr lang="fr-FR" altLang="fr-FR" sz="1400"/>
          </a:p>
        </p:txBody>
      </p:sp>
      <p:sp>
        <p:nvSpPr>
          <p:cNvPr id="22" name="ZoneTexte 21">
            <a:extLst>
              <a:ext uri="{FF2B5EF4-FFF2-40B4-BE49-F238E27FC236}">
                <a16:creationId xmlns:a16="http://schemas.microsoft.com/office/drawing/2014/main" id="{629A2D06-A702-4DAF-3FA8-11524ABFA8C0}"/>
              </a:ext>
            </a:extLst>
          </p:cNvPr>
          <p:cNvSpPr txBox="1"/>
          <p:nvPr/>
        </p:nvSpPr>
        <p:spPr>
          <a:xfrm>
            <a:off x="2324100" y="5534025"/>
            <a:ext cx="1527175" cy="708025"/>
          </a:xfrm>
          <a:prstGeom prst="rect">
            <a:avLst/>
          </a:prstGeom>
          <a:solidFill>
            <a:schemeClr val="accent1">
              <a:lumMod val="60000"/>
              <a:lumOff val="40000"/>
            </a:schemeClr>
          </a:solidFill>
          <a:ln>
            <a:solidFill>
              <a:schemeClr val="tx1"/>
            </a:solidFill>
          </a:ln>
        </p:spPr>
        <p:txBody>
          <a:bodyPr>
            <a:spAutoFit/>
          </a:bodyPr>
          <a:lstStyle/>
          <a:p>
            <a:pPr algn="ctr">
              <a:defRPr/>
            </a:pPr>
            <a:r>
              <a:rPr lang="fr-FR" sz="1000" dirty="0"/>
              <a:t>Pneumonies </a:t>
            </a:r>
          </a:p>
          <a:p>
            <a:pPr algn="ctr">
              <a:defRPr/>
            </a:pPr>
            <a:r>
              <a:rPr lang="fr-FR" sz="1000" dirty="0"/>
              <a:t>or grippe</a:t>
            </a:r>
          </a:p>
          <a:p>
            <a:pPr algn="ctr">
              <a:defRPr/>
            </a:pPr>
            <a:r>
              <a:rPr lang="fr-FR" sz="1000" dirty="0"/>
              <a:t>202.2</a:t>
            </a:r>
          </a:p>
          <a:p>
            <a:pPr algn="ctr">
              <a:defRPr/>
            </a:pPr>
            <a:endParaRPr lang="fr-FR" sz="1000" dirty="0"/>
          </a:p>
        </p:txBody>
      </p:sp>
      <p:sp>
        <p:nvSpPr>
          <p:cNvPr id="23" name="ZoneTexte 22">
            <a:extLst>
              <a:ext uri="{FF2B5EF4-FFF2-40B4-BE49-F238E27FC236}">
                <a16:creationId xmlns:a16="http://schemas.microsoft.com/office/drawing/2014/main" id="{4B0C6ED9-A7A2-6C09-694A-B48896271374}"/>
              </a:ext>
            </a:extLst>
          </p:cNvPr>
          <p:cNvSpPr txBox="1"/>
          <p:nvPr/>
        </p:nvSpPr>
        <p:spPr>
          <a:xfrm>
            <a:off x="2316163" y="4097338"/>
            <a:ext cx="1543050" cy="554037"/>
          </a:xfrm>
          <a:prstGeom prst="rect">
            <a:avLst/>
          </a:prstGeom>
          <a:solidFill>
            <a:schemeClr val="accent1">
              <a:lumMod val="40000"/>
              <a:lumOff val="60000"/>
            </a:schemeClr>
          </a:solidFill>
          <a:ln>
            <a:solidFill>
              <a:schemeClr val="tx1"/>
            </a:solidFill>
          </a:ln>
        </p:spPr>
        <p:txBody>
          <a:bodyPr>
            <a:spAutoFit/>
          </a:bodyPr>
          <a:lstStyle/>
          <a:p>
            <a:pPr algn="ctr">
              <a:defRPr/>
            </a:pPr>
            <a:r>
              <a:rPr lang="fr-FR" sz="1000" dirty="0"/>
              <a:t>infections gastrointestinales</a:t>
            </a:r>
          </a:p>
          <a:p>
            <a:pPr algn="ctr">
              <a:defRPr/>
            </a:pPr>
            <a:r>
              <a:rPr lang="fr-FR" sz="1000" dirty="0"/>
              <a:t>142.7</a:t>
            </a:r>
          </a:p>
        </p:txBody>
      </p:sp>
      <p:sp>
        <p:nvSpPr>
          <p:cNvPr id="26" name="ZoneTexte 25">
            <a:extLst>
              <a:ext uri="{FF2B5EF4-FFF2-40B4-BE49-F238E27FC236}">
                <a16:creationId xmlns:a16="http://schemas.microsoft.com/office/drawing/2014/main" id="{639B051F-0B36-9E58-3B9C-F658CAA73478}"/>
              </a:ext>
            </a:extLst>
          </p:cNvPr>
          <p:cNvSpPr txBox="1"/>
          <p:nvPr/>
        </p:nvSpPr>
        <p:spPr>
          <a:xfrm>
            <a:off x="2336800" y="2730500"/>
            <a:ext cx="1527175" cy="246063"/>
          </a:xfrm>
          <a:prstGeom prst="rect">
            <a:avLst/>
          </a:prstGeom>
          <a:solidFill>
            <a:schemeClr val="accent4">
              <a:lumMod val="40000"/>
              <a:lumOff val="60000"/>
            </a:schemeClr>
          </a:solidFill>
          <a:ln>
            <a:solidFill>
              <a:schemeClr val="tx1"/>
            </a:solidFill>
          </a:ln>
        </p:spPr>
        <p:txBody>
          <a:bodyPr>
            <a:spAutoFit/>
          </a:bodyPr>
          <a:lstStyle/>
          <a:p>
            <a:pPr>
              <a:defRPr/>
            </a:pPr>
            <a:r>
              <a:rPr lang="fr-FR" sz="1000" dirty="0"/>
              <a:t>néphropathies 88.6</a:t>
            </a:r>
          </a:p>
        </p:txBody>
      </p:sp>
      <p:sp>
        <p:nvSpPr>
          <p:cNvPr id="107539" name="ZoneTexte 26">
            <a:extLst>
              <a:ext uri="{FF2B5EF4-FFF2-40B4-BE49-F238E27FC236}">
                <a16:creationId xmlns:a16="http://schemas.microsoft.com/office/drawing/2014/main" id="{B99A50A4-A804-17DE-66B5-988C82F93B8D}"/>
              </a:ext>
            </a:extLst>
          </p:cNvPr>
          <p:cNvSpPr txBox="1">
            <a:spLocks noChangeArrowheads="1"/>
          </p:cNvSpPr>
          <p:nvPr/>
        </p:nvSpPr>
        <p:spPr bwMode="auto">
          <a:xfrm>
            <a:off x="2332038" y="2438400"/>
            <a:ext cx="1527175" cy="246063"/>
          </a:xfrm>
          <a:prstGeom prst="rect">
            <a:avLst/>
          </a:prstGeom>
          <a:solidFill>
            <a:srgbClr val="BA8CDC"/>
          </a:solidFill>
          <a:ln w="9525">
            <a:solidFill>
              <a:schemeClr val="tx1"/>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fr-FR" sz="1000"/>
              <a:t>accidents 72.3</a:t>
            </a:r>
          </a:p>
        </p:txBody>
      </p:sp>
      <p:sp>
        <p:nvSpPr>
          <p:cNvPr id="28" name="ZoneTexte 27">
            <a:extLst>
              <a:ext uri="{FF2B5EF4-FFF2-40B4-BE49-F238E27FC236}">
                <a16:creationId xmlns:a16="http://schemas.microsoft.com/office/drawing/2014/main" id="{0C17DC6B-F9C2-FB33-DE9E-214AFA1E3426}"/>
              </a:ext>
            </a:extLst>
          </p:cNvPr>
          <p:cNvSpPr txBox="1"/>
          <p:nvPr/>
        </p:nvSpPr>
        <p:spPr>
          <a:xfrm>
            <a:off x="2324100" y="2192338"/>
            <a:ext cx="1543050" cy="246062"/>
          </a:xfrm>
          <a:prstGeom prst="rect">
            <a:avLst/>
          </a:prstGeom>
          <a:solidFill>
            <a:schemeClr val="bg1">
              <a:lumMod val="65000"/>
            </a:schemeClr>
          </a:solidFill>
          <a:ln>
            <a:solidFill>
              <a:schemeClr val="tx1"/>
            </a:solidFill>
          </a:ln>
        </p:spPr>
        <p:txBody>
          <a:bodyPr>
            <a:spAutoFit/>
          </a:bodyPr>
          <a:lstStyle/>
          <a:p>
            <a:pPr algn="ctr">
              <a:defRPr/>
            </a:pPr>
            <a:r>
              <a:rPr lang="fr-FR" sz="1000" dirty="0"/>
              <a:t>cancer 64.0</a:t>
            </a:r>
          </a:p>
        </p:txBody>
      </p:sp>
      <p:sp>
        <p:nvSpPr>
          <p:cNvPr id="29" name="ZoneTexte 28">
            <a:extLst>
              <a:ext uri="{FF2B5EF4-FFF2-40B4-BE49-F238E27FC236}">
                <a16:creationId xmlns:a16="http://schemas.microsoft.com/office/drawing/2014/main" id="{7A34315A-A9F1-6AB6-AAFE-4427D942F195}"/>
              </a:ext>
            </a:extLst>
          </p:cNvPr>
          <p:cNvSpPr txBox="1"/>
          <p:nvPr/>
        </p:nvSpPr>
        <p:spPr>
          <a:xfrm>
            <a:off x="2324100" y="1947863"/>
            <a:ext cx="1539875" cy="246062"/>
          </a:xfrm>
          <a:prstGeom prst="rect">
            <a:avLst/>
          </a:prstGeom>
          <a:solidFill>
            <a:schemeClr val="accent4">
              <a:lumMod val="60000"/>
              <a:lumOff val="40000"/>
            </a:schemeClr>
          </a:solidFill>
          <a:ln>
            <a:solidFill>
              <a:schemeClr val="tx1"/>
            </a:solidFill>
          </a:ln>
        </p:spPr>
        <p:txBody>
          <a:bodyPr>
            <a:spAutoFit/>
          </a:bodyPr>
          <a:lstStyle/>
          <a:p>
            <a:pPr algn="ctr">
              <a:defRPr/>
            </a:pPr>
            <a:r>
              <a:rPr lang="fr-FR" sz="1000" dirty="0"/>
              <a:t>sénilité 50.2</a:t>
            </a:r>
          </a:p>
        </p:txBody>
      </p:sp>
      <p:sp>
        <p:nvSpPr>
          <p:cNvPr id="30" name="ZoneTexte 29">
            <a:extLst>
              <a:ext uri="{FF2B5EF4-FFF2-40B4-BE49-F238E27FC236}">
                <a16:creationId xmlns:a16="http://schemas.microsoft.com/office/drawing/2014/main" id="{D3BBCEAC-4B39-522B-224E-D3F8EF4F3DFD}"/>
              </a:ext>
            </a:extLst>
          </p:cNvPr>
          <p:cNvSpPr txBox="1"/>
          <p:nvPr/>
        </p:nvSpPr>
        <p:spPr>
          <a:xfrm>
            <a:off x="2316163" y="1681163"/>
            <a:ext cx="1543050" cy="246062"/>
          </a:xfrm>
          <a:prstGeom prst="rect">
            <a:avLst/>
          </a:prstGeom>
          <a:solidFill>
            <a:schemeClr val="accent3">
              <a:lumMod val="40000"/>
              <a:lumOff val="60000"/>
            </a:schemeClr>
          </a:solidFill>
          <a:ln>
            <a:solidFill>
              <a:schemeClr val="tx1"/>
            </a:solidFill>
          </a:ln>
        </p:spPr>
        <p:txBody>
          <a:bodyPr>
            <a:spAutoFit/>
          </a:bodyPr>
          <a:lstStyle/>
          <a:p>
            <a:pPr algn="ctr">
              <a:defRPr/>
            </a:pPr>
            <a:r>
              <a:rPr lang="fr-FR" sz="1000" dirty="0"/>
              <a:t>diphthérie 40.3</a:t>
            </a:r>
          </a:p>
        </p:txBody>
      </p:sp>
      <p:cxnSp>
        <p:nvCxnSpPr>
          <p:cNvPr id="32" name="Connecteur droit 31">
            <a:extLst>
              <a:ext uri="{FF2B5EF4-FFF2-40B4-BE49-F238E27FC236}">
                <a16:creationId xmlns:a16="http://schemas.microsoft.com/office/drawing/2014/main" id="{BA96EACE-8FD2-734B-C7B5-840F05B9B02B}"/>
              </a:ext>
            </a:extLst>
          </p:cNvPr>
          <p:cNvCxnSpPr>
            <a:cxnSpLocks/>
          </p:cNvCxnSpPr>
          <p:nvPr/>
        </p:nvCxnSpPr>
        <p:spPr>
          <a:xfrm>
            <a:off x="1960563" y="1403350"/>
            <a:ext cx="0" cy="482123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Connecteur droit 36">
            <a:extLst>
              <a:ext uri="{FF2B5EF4-FFF2-40B4-BE49-F238E27FC236}">
                <a16:creationId xmlns:a16="http://schemas.microsoft.com/office/drawing/2014/main" id="{094A7728-0A70-88A4-A3F3-34ED3085D1F8}"/>
              </a:ext>
            </a:extLst>
          </p:cNvPr>
          <p:cNvCxnSpPr/>
          <p:nvPr/>
        </p:nvCxnSpPr>
        <p:spPr>
          <a:xfrm>
            <a:off x="1811338" y="2979738"/>
            <a:ext cx="138112"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Connecteur droit 37">
            <a:extLst>
              <a:ext uri="{FF2B5EF4-FFF2-40B4-BE49-F238E27FC236}">
                <a16:creationId xmlns:a16="http://schemas.microsoft.com/office/drawing/2014/main" id="{238AE838-9154-2219-A400-243CD451735F}"/>
              </a:ext>
            </a:extLst>
          </p:cNvPr>
          <p:cNvCxnSpPr/>
          <p:nvPr/>
        </p:nvCxnSpPr>
        <p:spPr>
          <a:xfrm>
            <a:off x="1814513" y="3362325"/>
            <a:ext cx="138112"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Connecteur droit 38">
            <a:extLst>
              <a:ext uri="{FF2B5EF4-FFF2-40B4-BE49-F238E27FC236}">
                <a16:creationId xmlns:a16="http://schemas.microsoft.com/office/drawing/2014/main" id="{8105ED14-1903-DD3D-9713-FEFF082CEDE5}"/>
              </a:ext>
            </a:extLst>
          </p:cNvPr>
          <p:cNvCxnSpPr/>
          <p:nvPr/>
        </p:nvCxnSpPr>
        <p:spPr>
          <a:xfrm>
            <a:off x="1811338" y="3751263"/>
            <a:ext cx="138112"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Connecteur droit 39">
            <a:extLst>
              <a:ext uri="{FF2B5EF4-FFF2-40B4-BE49-F238E27FC236}">
                <a16:creationId xmlns:a16="http://schemas.microsoft.com/office/drawing/2014/main" id="{90831F2C-17BC-732E-1361-3B4859788F6F}"/>
              </a:ext>
            </a:extLst>
          </p:cNvPr>
          <p:cNvCxnSpPr/>
          <p:nvPr/>
        </p:nvCxnSpPr>
        <p:spPr>
          <a:xfrm>
            <a:off x="1844675" y="4183063"/>
            <a:ext cx="138113"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Connecteur droit 40">
            <a:extLst>
              <a:ext uri="{FF2B5EF4-FFF2-40B4-BE49-F238E27FC236}">
                <a16:creationId xmlns:a16="http://schemas.microsoft.com/office/drawing/2014/main" id="{551CA237-388B-137E-7FC6-FB4620BDB2CD}"/>
              </a:ext>
            </a:extLst>
          </p:cNvPr>
          <p:cNvCxnSpPr/>
          <p:nvPr/>
        </p:nvCxnSpPr>
        <p:spPr>
          <a:xfrm>
            <a:off x="1830388" y="4651375"/>
            <a:ext cx="1397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Connecteur droit 41">
            <a:extLst>
              <a:ext uri="{FF2B5EF4-FFF2-40B4-BE49-F238E27FC236}">
                <a16:creationId xmlns:a16="http://schemas.microsoft.com/office/drawing/2014/main" id="{6B8EEF98-AB28-5D7B-1B53-A3D5CD582252}"/>
              </a:ext>
            </a:extLst>
          </p:cNvPr>
          <p:cNvCxnSpPr>
            <a:cxnSpLocks/>
          </p:cNvCxnSpPr>
          <p:nvPr/>
        </p:nvCxnSpPr>
        <p:spPr>
          <a:xfrm>
            <a:off x="1844675" y="5121275"/>
            <a:ext cx="104775"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Connecteur droit 42">
            <a:extLst>
              <a:ext uri="{FF2B5EF4-FFF2-40B4-BE49-F238E27FC236}">
                <a16:creationId xmlns:a16="http://schemas.microsoft.com/office/drawing/2014/main" id="{36C92FC3-C3D3-C02F-F1A4-FAC7317A6789}"/>
              </a:ext>
            </a:extLst>
          </p:cNvPr>
          <p:cNvCxnSpPr/>
          <p:nvPr/>
        </p:nvCxnSpPr>
        <p:spPr>
          <a:xfrm>
            <a:off x="1833563" y="5551488"/>
            <a:ext cx="1397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Connecteur droit 43">
            <a:extLst>
              <a:ext uri="{FF2B5EF4-FFF2-40B4-BE49-F238E27FC236}">
                <a16:creationId xmlns:a16="http://schemas.microsoft.com/office/drawing/2014/main" id="{CEA6E4A4-0A7A-A28D-207B-B4D38F617A58}"/>
              </a:ext>
            </a:extLst>
          </p:cNvPr>
          <p:cNvCxnSpPr>
            <a:cxnSpLocks/>
          </p:cNvCxnSpPr>
          <p:nvPr/>
        </p:nvCxnSpPr>
        <p:spPr>
          <a:xfrm>
            <a:off x="1844675" y="5902325"/>
            <a:ext cx="104775"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Connecteur droit 44">
            <a:extLst>
              <a:ext uri="{FF2B5EF4-FFF2-40B4-BE49-F238E27FC236}">
                <a16:creationId xmlns:a16="http://schemas.microsoft.com/office/drawing/2014/main" id="{8D015D1A-9442-89B6-4682-44595AC75090}"/>
              </a:ext>
            </a:extLst>
          </p:cNvPr>
          <p:cNvCxnSpPr/>
          <p:nvPr/>
        </p:nvCxnSpPr>
        <p:spPr>
          <a:xfrm>
            <a:off x="1851025" y="6224588"/>
            <a:ext cx="138113"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Connecteur droit 46">
            <a:extLst>
              <a:ext uri="{FF2B5EF4-FFF2-40B4-BE49-F238E27FC236}">
                <a16:creationId xmlns:a16="http://schemas.microsoft.com/office/drawing/2014/main" id="{F829C169-DB4B-3293-DC8D-7293303C7E36}"/>
              </a:ext>
            </a:extLst>
          </p:cNvPr>
          <p:cNvCxnSpPr/>
          <p:nvPr/>
        </p:nvCxnSpPr>
        <p:spPr>
          <a:xfrm>
            <a:off x="1820863" y="1697038"/>
            <a:ext cx="1397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Connecteur droit 47">
            <a:extLst>
              <a:ext uri="{FF2B5EF4-FFF2-40B4-BE49-F238E27FC236}">
                <a16:creationId xmlns:a16="http://schemas.microsoft.com/office/drawing/2014/main" id="{C2171643-4EA8-95F7-8A7F-FB5015C36783}"/>
              </a:ext>
            </a:extLst>
          </p:cNvPr>
          <p:cNvCxnSpPr/>
          <p:nvPr/>
        </p:nvCxnSpPr>
        <p:spPr>
          <a:xfrm>
            <a:off x="1803400" y="2125663"/>
            <a:ext cx="1397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Connecteur droit 48">
            <a:extLst>
              <a:ext uri="{FF2B5EF4-FFF2-40B4-BE49-F238E27FC236}">
                <a16:creationId xmlns:a16="http://schemas.microsoft.com/office/drawing/2014/main" id="{78810575-D503-27C4-459A-C3204C320D5A}"/>
              </a:ext>
            </a:extLst>
          </p:cNvPr>
          <p:cNvCxnSpPr/>
          <p:nvPr/>
        </p:nvCxnSpPr>
        <p:spPr>
          <a:xfrm>
            <a:off x="1851025" y="2546350"/>
            <a:ext cx="138113"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07556" name="ZoneTexte 51">
            <a:extLst>
              <a:ext uri="{FF2B5EF4-FFF2-40B4-BE49-F238E27FC236}">
                <a16:creationId xmlns:a16="http://schemas.microsoft.com/office/drawing/2014/main" id="{EC67E1F5-B704-D966-1FB3-C17CC0BFBB95}"/>
              </a:ext>
            </a:extLst>
          </p:cNvPr>
          <p:cNvSpPr txBox="1">
            <a:spLocks noChangeArrowheads="1"/>
          </p:cNvSpPr>
          <p:nvPr/>
        </p:nvSpPr>
        <p:spPr bwMode="auto">
          <a:xfrm>
            <a:off x="958850" y="1066800"/>
            <a:ext cx="17049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400">
                <a:solidFill>
                  <a:schemeClr val="bg1"/>
                </a:solidFill>
                <a:latin typeface="Comic Sans MS" panose="030F0702030302020204" pitchFamily="66" charset="0"/>
              </a:rPr>
              <a:t>N°décès /100 000</a:t>
            </a:r>
          </a:p>
        </p:txBody>
      </p:sp>
      <p:sp>
        <p:nvSpPr>
          <p:cNvPr id="107557" name="ZoneTexte 52">
            <a:extLst>
              <a:ext uri="{FF2B5EF4-FFF2-40B4-BE49-F238E27FC236}">
                <a16:creationId xmlns:a16="http://schemas.microsoft.com/office/drawing/2014/main" id="{51A2DCCA-EC1C-2934-CA62-82672079F7C2}"/>
              </a:ext>
            </a:extLst>
          </p:cNvPr>
          <p:cNvSpPr txBox="1">
            <a:spLocks noChangeArrowheads="1"/>
          </p:cNvSpPr>
          <p:nvPr/>
        </p:nvSpPr>
        <p:spPr bwMode="auto">
          <a:xfrm>
            <a:off x="2638425" y="6319838"/>
            <a:ext cx="77136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2000" dirty="0">
                <a:solidFill>
                  <a:schemeClr val="bg1"/>
                </a:solidFill>
                <a:latin typeface="Comic Sans MS" panose="030F0702030302020204" pitchFamily="66" charset="0"/>
              </a:rPr>
              <a:t>1900</a:t>
            </a:r>
          </a:p>
        </p:txBody>
      </p:sp>
      <p:sp>
        <p:nvSpPr>
          <p:cNvPr id="107558" name="ZoneTexte 53">
            <a:extLst>
              <a:ext uri="{FF2B5EF4-FFF2-40B4-BE49-F238E27FC236}">
                <a16:creationId xmlns:a16="http://schemas.microsoft.com/office/drawing/2014/main" id="{7EE6E30E-373C-41E2-7C0E-91C529704467}"/>
              </a:ext>
            </a:extLst>
          </p:cNvPr>
          <p:cNvSpPr txBox="1">
            <a:spLocks noChangeArrowheads="1"/>
          </p:cNvSpPr>
          <p:nvPr/>
        </p:nvSpPr>
        <p:spPr bwMode="auto">
          <a:xfrm>
            <a:off x="4673600" y="6334125"/>
            <a:ext cx="77136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2000">
                <a:solidFill>
                  <a:schemeClr val="bg1"/>
                </a:solidFill>
                <a:latin typeface="Comic Sans MS" panose="030F0702030302020204" pitchFamily="66" charset="0"/>
              </a:rPr>
              <a:t>2010</a:t>
            </a:r>
          </a:p>
        </p:txBody>
      </p:sp>
      <p:sp>
        <p:nvSpPr>
          <p:cNvPr id="107559" name="ZoneTexte 62">
            <a:extLst>
              <a:ext uri="{FF2B5EF4-FFF2-40B4-BE49-F238E27FC236}">
                <a16:creationId xmlns:a16="http://schemas.microsoft.com/office/drawing/2014/main" id="{31DA5E5D-E279-3524-3BDB-EE7CE0C8C751}"/>
              </a:ext>
            </a:extLst>
          </p:cNvPr>
          <p:cNvSpPr txBox="1">
            <a:spLocks noChangeArrowheads="1"/>
          </p:cNvSpPr>
          <p:nvPr/>
        </p:nvSpPr>
        <p:spPr bwMode="auto">
          <a:xfrm>
            <a:off x="1268814" y="1531840"/>
            <a:ext cx="57233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400" b="1">
                <a:solidFill>
                  <a:schemeClr val="bg1"/>
                </a:solidFill>
              </a:rPr>
              <a:t>1100</a:t>
            </a:r>
          </a:p>
        </p:txBody>
      </p:sp>
      <p:sp>
        <p:nvSpPr>
          <p:cNvPr id="107560" name="ZoneTexte 63">
            <a:extLst>
              <a:ext uri="{FF2B5EF4-FFF2-40B4-BE49-F238E27FC236}">
                <a16:creationId xmlns:a16="http://schemas.microsoft.com/office/drawing/2014/main" id="{0949BD5F-F6C4-4E19-54C3-BC8EFB5A30DB}"/>
              </a:ext>
            </a:extLst>
          </p:cNvPr>
          <p:cNvSpPr txBox="1">
            <a:spLocks noChangeArrowheads="1"/>
          </p:cNvSpPr>
          <p:nvPr/>
        </p:nvSpPr>
        <p:spPr bwMode="auto">
          <a:xfrm>
            <a:off x="1268814" y="1962151"/>
            <a:ext cx="58221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400" b="1" dirty="0">
                <a:solidFill>
                  <a:schemeClr val="bg1"/>
                </a:solidFill>
              </a:rPr>
              <a:t>1000</a:t>
            </a:r>
          </a:p>
        </p:txBody>
      </p:sp>
      <p:sp>
        <p:nvSpPr>
          <p:cNvPr id="107561" name="ZoneTexte 64">
            <a:extLst>
              <a:ext uri="{FF2B5EF4-FFF2-40B4-BE49-F238E27FC236}">
                <a16:creationId xmlns:a16="http://schemas.microsoft.com/office/drawing/2014/main" id="{F4A9D3C7-4410-1829-4F93-6CA8A1F83D5B}"/>
              </a:ext>
            </a:extLst>
          </p:cNvPr>
          <p:cNvSpPr txBox="1">
            <a:spLocks noChangeArrowheads="1"/>
          </p:cNvSpPr>
          <p:nvPr/>
        </p:nvSpPr>
        <p:spPr bwMode="auto">
          <a:xfrm>
            <a:off x="1311275" y="2393950"/>
            <a:ext cx="4828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400" b="1">
                <a:solidFill>
                  <a:schemeClr val="bg1"/>
                </a:solidFill>
              </a:rPr>
              <a:t>900</a:t>
            </a:r>
          </a:p>
        </p:txBody>
      </p:sp>
      <p:sp>
        <p:nvSpPr>
          <p:cNvPr id="107562" name="ZoneTexte 65">
            <a:extLst>
              <a:ext uri="{FF2B5EF4-FFF2-40B4-BE49-F238E27FC236}">
                <a16:creationId xmlns:a16="http://schemas.microsoft.com/office/drawing/2014/main" id="{F1645C6F-6C00-2B0B-BE47-1BD30CE20901}"/>
              </a:ext>
            </a:extLst>
          </p:cNvPr>
          <p:cNvSpPr txBox="1">
            <a:spLocks noChangeArrowheads="1"/>
          </p:cNvSpPr>
          <p:nvPr/>
        </p:nvSpPr>
        <p:spPr bwMode="auto">
          <a:xfrm>
            <a:off x="1355725" y="4468813"/>
            <a:ext cx="4828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400" b="1">
                <a:solidFill>
                  <a:schemeClr val="bg1"/>
                </a:solidFill>
              </a:rPr>
              <a:t>400</a:t>
            </a:r>
          </a:p>
        </p:txBody>
      </p:sp>
      <p:sp>
        <p:nvSpPr>
          <p:cNvPr id="107563" name="ZoneTexte 66">
            <a:extLst>
              <a:ext uri="{FF2B5EF4-FFF2-40B4-BE49-F238E27FC236}">
                <a16:creationId xmlns:a16="http://schemas.microsoft.com/office/drawing/2014/main" id="{9D4CDB5B-169B-32FC-8B97-0278988BDE4F}"/>
              </a:ext>
            </a:extLst>
          </p:cNvPr>
          <p:cNvSpPr txBox="1">
            <a:spLocks noChangeArrowheads="1"/>
          </p:cNvSpPr>
          <p:nvPr/>
        </p:nvSpPr>
        <p:spPr bwMode="auto">
          <a:xfrm>
            <a:off x="1355725" y="4017963"/>
            <a:ext cx="4828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400" b="1">
                <a:solidFill>
                  <a:schemeClr val="bg1"/>
                </a:solidFill>
              </a:rPr>
              <a:t>500</a:t>
            </a:r>
          </a:p>
        </p:txBody>
      </p:sp>
      <p:sp>
        <p:nvSpPr>
          <p:cNvPr id="107564" name="ZoneTexte 67">
            <a:extLst>
              <a:ext uri="{FF2B5EF4-FFF2-40B4-BE49-F238E27FC236}">
                <a16:creationId xmlns:a16="http://schemas.microsoft.com/office/drawing/2014/main" id="{907C2851-D0FD-91EB-971C-1A95EC1BC131}"/>
              </a:ext>
            </a:extLst>
          </p:cNvPr>
          <p:cNvSpPr txBox="1">
            <a:spLocks noChangeArrowheads="1"/>
          </p:cNvSpPr>
          <p:nvPr/>
        </p:nvSpPr>
        <p:spPr bwMode="auto">
          <a:xfrm>
            <a:off x="1341438" y="3638550"/>
            <a:ext cx="4828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400" b="1">
                <a:solidFill>
                  <a:schemeClr val="bg1"/>
                </a:solidFill>
              </a:rPr>
              <a:t>600</a:t>
            </a:r>
          </a:p>
        </p:txBody>
      </p:sp>
      <p:sp>
        <p:nvSpPr>
          <p:cNvPr id="107565" name="ZoneTexte 68">
            <a:extLst>
              <a:ext uri="{FF2B5EF4-FFF2-40B4-BE49-F238E27FC236}">
                <a16:creationId xmlns:a16="http://schemas.microsoft.com/office/drawing/2014/main" id="{B12FD5E9-E60B-6C87-37A3-0C51E324C96E}"/>
              </a:ext>
            </a:extLst>
          </p:cNvPr>
          <p:cNvSpPr txBox="1">
            <a:spLocks noChangeArrowheads="1"/>
          </p:cNvSpPr>
          <p:nvPr/>
        </p:nvSpPr>
        <p:spPr bwMode="auto">
          <a:xfrm>
            <a:off x="1319213" y="3184525"/>
            <a:ext cx="4828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400" b="1">
                <a:solidFill>
                  <a:schemeClr val="bg1"/>
                </a:solidFill>
              </a:rPr>
              <a:t>700</a:t>
            </a:r>
          </a:p>
        </p:txBody>
      </p:sp>
      <p:sp>
        <p:nvSpPr>
          <p:cNvPr id="107566" name="ZoneTexte 69">
            <a:extLst>
              <a:ext uri="{FF2B5EF4-FFF2-40B4-BE49-F238E27FC236}">
                <a16:creationId xmlns:a16="http://schemas.microsoft.com/office/drawing/2014/main" id="{6012B6EA-0DE1-1232-E35F-C43A3F83127B}"/>
              </a:ext>
            </a:extLst>
          </p:cNvPr>
          <p:cNvSpPr txBox="1">
            <a:spLocks noChangeArrowheads="1"/>
          </p:cNvSpPr>
          <p:nvPr/>
        </p:nvSpPr>
        <p:spPr bwMode="auto">
          <a:xfrm>
            <a:off x="1312863" y="2819400"/>
            <a:ext cx="4828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400" b="1">
                <a:solidFill>
                  <a:schemeClr val="bg1"/>
                </a:solidFill>
              </a:rPr>
              <a:t>800</a:t>
            </a:r>
          </a:p>
        </p:txBody>
      </p:sp>
      <p:sp>
        <p:nvSpPr>
          <p:cNvPr id="107567" name="ZoneTexte 71">
            <a:extLst>
              <a:ext uri="{FF2B5EF4-FFF2-40B4-BE49-F238E27FC236}">
                <a16:creationId xmlns:a16="http://schemas.microsoft.com/office/drawing/2014/main" id="{4B72E38B-0FEF-044D-A88E-629B120360F7}"/>
              </a:ext>
            </a:extLst>
          </p:cNvPr>
          <p:cNvSpPr txBox="1">
            <a:spLocks noChangeArrowheads="1"/>
          </p:cNvSpPr>
          <p:nvPr/>
        </p:nvSpPr>
        <p:spPr bwMode="auto">
          <a:xfrm>
            <a:off x="1395413" y="4957763"/>
            <a:ext cx="4828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400" b="1">
                <a:solidFill>
                  <a:schemeClr val="bg1"/>
                </a:solidFill>
              </a:rPr>
              <a:t>300</a:t>
            </a:r>
          </a:p>
        </p:txBody>
      </p:sp>
      <p:sp>
        <p:nvSpPr>
          <p:cNvPr id="107568" name="ZoneTexte 72">
            <a:extLst>
              <a:ext uri="{FF2B5EF4-FFF2-40B4-BE49-F238E27FC236}">
                <a16:creationId xmlns:a16="http://schemas.microsoft.com/office/drawing/2014/main" id="{7FC04CBF-7B4E-00C7-8BB6-D73EDD6A78B9}"/>
              </a:ext>
            </a:extLst>
          </p:cNvPr>
          <p:cNvSpPr txBox="1">
            <a:spLocks noChangeArrowheads="1"/>
          </p:cNvSpPr>
          <p:nvPr/>
        </p:nvSpPr>
        <p:spPr bwMode="auto">
          <a:xfrm>
            <a:off x="1370013" y="5356225"/>
            <a:ext cx="4828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400" b="1">
                <a:solidFill>
                  <a:schemeClr val="bg1"/>
                </a:solidFill>
              </a:rPr>
              <a:t>200</a:t>
            </a:r>
          </a:p>
        </p:txBody>
      </p:sp>
      <p:sp>
        <p:nvSpPr>
          <p:cNvPr id="107569" name="ZoneTexte 73">
            <a:extLst>
              <a:ext uri="{FF2B5EF4-FFF2-40B4-BE49-F238E27FC236}">
                <a16:creationId xmlns:a16="http://schemas.microsoft.com/office/drawing/2014/main" id="{9D050475-88C8-EB8C-A3CF-1205BBC4F4BC}"/>
              </a:ext>
            </a:extLst>
          </p:cNvPr>
          <p:cNvSpPr txBox="1">
            <a:spLocks noChangeArrowheads="1"/>
          </p:cNvSpPr>
          <p:nvPr/>
        </p:nvSpPr>
        <p:spPr bwMode="auto">
          <a:xfrm>
            <a:off x="1365250" y="5741988"/>
            <a:ext cx="4828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400" b="1">
                <a:solidFill>
                  <a:schemeClr val="bg1"/>
                </a:solidFill>
              </a:rPr>
              <a:t>100</a:t>
            </a:r>
          </a:p>
        </p:txBody>
      </p:sp>
      <p:sp>
        <p:nvSpPr>
          <p:cNvPr id="107570" name="ZoneTexte 74">
            <a:extLst>
              <a:ext uri="{FF2B5EF4-FFF2-40B4-BE49-F238E27FC236}">
                <a16:creationId xmlns:a16="http://schemas.microsoft.com/office/drawing/2014/main" id="{14A6F3B8-C082-5B03-0579-A325D90B6B2C}"/>
              </a:ext>
            </a:extLst>
          </p:cNvPr>
          <p:cNvSpPr txBox="1">
            <a:spLocks noChangeArrowheads="1"/>
          </p:cNvSpPr>
          <p:nvPr/>
        </p:nvSpPr>
        <p:spPr bwMode="auto">
          <a:xfrm>
            <a:off x="1609725" y="6062663"/>
            <a:ext cx="460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400" b="1">
                <a:solidFill>
                  <a:schemeClr val="bg1"/>
                </a:solidFill>
              </a:rPr>
              <a:t>0</a:t>
            </a:r>
          </a:p>
        </p:txBody>
      </p:sp>
      <p:sp>
        <p:nvSpPr>
          <p:cNvPr id="76" name="Rectangle 75">
            <a:extLst>
              <a:ext uri="{FF2B5EF4-FFF2-40B4-BE49-F238E27FC236}">
                <a16:creationId xmlns:a16="http://schemas.microsoft.com/office/drawing/2014/main" id="{0E123408-7BE3-229D-71B2-4E82D0589EEB}"/>
              </a:ext>
            </a:extLst>
          </p:cNvPr>
          <p:cNvSpPr/>
          <p:nvPr/>
        </p:nvSpPr>
        <p:spPr>
          <a:xfrm>
            <a:off x="4360863" y="4579938"/>
            <a:ext cx="1512887" cy="160337"/>
          </a:xfrm>
          <a:prstGeom prst="rect">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bg1"/>
              </a:solidFill>
            </a:endParaRPr>
          </a:p>
        </p:txBody>
      </p:sp>
      <p:sp>
        <p:nvSpPr>
          <p:cNvPr id="77" name="Rectangle 76">
            <a:extLst>
              <a:ext uri="{FF2B5EF4-FFF2-40B4-BE49-F238E27FC236}">
                <a16:creationId xmlns:a16="http://schemas.microsoft.com/office/drawing/2014/main" id="{5C25EBE5-E854-2DEC-FBA3-D1D6B6C1854A}"/>
              </a:ext>
            </a:extLst>
          </p:cNvPr>
          <p:cNvSpPr/>
          <p:nvPr/>
        </p:nvSpPr>
        <p:spPr>
          <a:xfrm>
            <a:off x="4349750" y="4413250"/>
            <a:ext cx="1530350" cy="165100"/>
          </a:xfrm>
          <a:prstGeom prst="rect">
            <a:avLst/>
          </a:prstGeom>
          <a:solidFill>
            <a:schemeClr val="accent2">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bg1"/>
              </a:solidFill>
            </a:endParaRPr>
          </a:p>
        </p:txBody>
      </p:sp>
      <p:sp>
        <p:nvSpPr>
          <p:cNvPr id="79" name="Rectangle 78">
            <a:extLst>
              <a:ext uri="{FF2B5EF4-FFF2-40B4-BE49-F238E27FC236}">
                <a16:creationId xmlns:a16="http://schemas.microsoft.com/office/drawing/2014/main" id="{15ADF89D-2364-5829-C687-36893ECB8456}"/>
              </a:ext>
            </a:extLst>
          </p:cNvPr>
          <p:cNvSpPr/>
          <p:nvPr/>
        </p:nvSpPr>
        <p:spPr>
          <a:xfrm>
            <a:off x="4360863" y="3906838"/>
            <a:ext cx="1519237" cy="63500"/>
          </a:xfrm>
          <a:prstGeom prst="rect">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bg1"/>
              </a:solidFill>
            </a:endParaRPr>
          </a:p>
        </p:txBody>
      </p:sp>
      <p:sp>
        <p:nvSpPr>
          <p:cNvPr id="80" name="Rectangle 79">
            <a:extLst>
              <a:ext uri="{FF2B5EF4-FFF2-40B4-BE49-F238E27FC236}">
                <a16:creationId xmlns:a16="http://schemas.microsoft.com/office/drawing/2014/main" id="{128C5409-8A33-24AF-41C8-E29ABF3E13C7}"/>
              </a:ext>
            </a:extLst>
          </p:cNvPr>
          <p:cNvSpPr/>
          <p:nvPr/>
        </p:nvSpPr>
        <p:spPr>
          <a:xfrm>
            <a:off x="4348163" y="4076700"/>
            <a:ext cx="1543050" cy="841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bg1"/>
              </a:solidFill>
            </a:endParaRPr>
          </a:p>
        </p:txBody>
      </p:sp>
      <p:sp>
        <p:nvSpPr>
          <p:cNvPr id="81" name="Rectangle 80">
            <a:extLst>
              <a:ext uri="{FF2B5EF4-FFF2-40B4-BE49-F238E27FC236}">
                <a16:creationId xmlns:a16="http://schemas.microsoft.com/office/drawing/2014/main" id="{586EC42E-1BEE-7A25-BEAB-707A2BA229E4}"/>
              </a:ext>
            </a:extLst>
          </p:cNvPr>
          <p:cNvSpPr/>
          <p:nvPr/>
        </p:nvSpPr>
        <p:spPr>
          <a:xfrm>
            <a:off x="4338638" y="4173538"/>
            <a:ext cx="1535112" cy="82550"/>
          </a:xfrm>
          <a:prstGeom prst="rect">
            <a:avLst/>
          </a:prstGeom>
          <a:solidFill>
            <a:srgbClr val="92D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bg1"/>
              </a:solidFill>
            </a:endParaRPr>
          </a:p>
        </p:txBody>
      </p:sp>
      <p:sp>
        <p:nvSpPr>
          <p:cNvPr id="82" name="Rectangle 81">
            <a:extLst>
              <a:ext uri="{FF2B5EF4-FFF2-40B4-BE49-F238E27FC236}">
                <a16:creationId xmlns:a16="http://schemas.microsoft.com/office/drawing/2014/main" id="{E8ECAFD7-8F34-4E29-1092-202B5A68271C}"/>
              </a:ext>
            </a:extLst>
          </p:cNvPr>
          <p:cNvSpPr/>
          <p:nvPr/>
        </p:nvSpPr>
        <p:spPr>
          <a:xfrm>
            <a:off x="4360863" y="3987800"/>
            <a:ext cx="1519237" cy="114300"/>
          </a:xfrm>
          <a:prstGeom prst="rect">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bg1"/>
              </a:solidFill>
            </a:endParaRPr>
          </a:p>
        </p:txBody>
      </p:sp>
      <p:sp>
        <p:nvSpPr>
          <p:cNvPr id="2" name="Rectangle 1">
            <a:extLst>
              <a:ext uri="{FF2B5EF4-FFF2-40B4-BE49-F238E27FC236}">
                <a16:creationId xmlns:a16="http://schemas.microsoft.com/office/drawing/2014/main" id="{64E4194A-7896-2880-4485-C3E357E479D5}"/>
              </a:ext>
            </a:extLst>
          </p:cNvPr>
          <p:cNvSpPr/>
          <p:nvPr/>
        </p:nvSpPr>
        <p:spPr>
          <a:xfrm>
            <a:off x="2316163" y="1681163"/>
            <a:ext cx="1565275" cy="4605337"/>
          </a:xfrm>
          <a:prstGeom prst="rect">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bg1"/>
              </a:solidFill>
            </a:endParaRPr>
          </a:p>
        </p:txBody>
      </p:sp>
      <p:sp>
        <p:nvSpPr>
          <p:cNvPr id="3" name="Rectangle 2">
            <a:extLst>
              <a:ext uri="{FF2B5EF4-FFF2-40B4-BE49-F238E27FC236}">
                <a16:creationId xmlns:a16="http://schemas.microsoft.com/office/drawing/2014/main" id="{C6793DF7-0C73-9399-0CE8-D3E72515567B}"/>
              </a:ext>
            </a:extLst>
          </p:cNvPr>
          <p:cNvSpPr/>
          <p:nvPr/>
        </p:nvSpPr>
        <p:spPr>
          <a:xfrm>
            <a:off x="4337050" y="3878263"/>
            <a:ext cx="1533525" cy="2393950"/>
          </a:xfrm>
          <a:prstGeom prst="rect">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bg1"/>
              </a:solidFill>
            </a:endParaRPr>
          </a:p>
        </p:txBody>
      </p:sp>
      <p:sp>
        <p:nvSpPr>
          <p:cNvPr id="107579" name="ZoneTexte 5">
            <a:extLst>
              <a:ext uri="{FF2B5EF4-FFF2-40B4-BE49-F238E27FC236}">
                <a16:creationId xmlns:a16="http://schemas.microsoft.com/office/drawing/2014/main" id="{FEB6E3C5-1D0B-D9DB-F7E5-F7A7B7C96647}"/>
              </a:ext>
            </a:extLst>
          </p:cNvPr>
          <p:cNvSpPr txBox="1">
            <a:spLocks noChangeArrowheads="1"/>
          </p:cNvSpPr>
          <p:nvPr/>
        </p:nvSpPr>
        <p:spPr bwMode="auto">
          <a:xfrm>
            <a:off x="5267325" y="6850063"/>
            <a:ext cx="46482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buSzPts val="1200"/>
            </a:pPr>
            <a:r>
              <a:rPr lang="fr-FR" altLang="fr-FR" sz="12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Jones </a:t>
            </a:r>
            <a:r>
              <a:rPr lang="fr-FR" altLang="fr-FR" sz="1200" i="1">
                <a:solidFill>
                  <a:schemeClr val="bg1"/>
                </a:solidFill>
                <a:latin typeface="Times New Roman" panose="02020603050405020304" pitchFamily="18" charset="0"/>
                <a:ea typeface="Calibri" panose="020F0502020204030204" pitchFamily="34" charset="0"/>
                <a:cs typeface="Times New Roman" panose="02020603050405020304" pitchFamily="18" charset="0"/>
              </a:rPr>
              <a:t>et al.,N Engl J Med</a:t>
            </a:r>
            <a:r>
              <a:rPr lang="fr-FR" altLang="fr-FR" sz="12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2012</a:t>
            </a:r>
          </a:p>
        </p:txBody>
      </p:sp>
      <p:sp>
        <p:nvSpPr>
          <p:cNvPr id="107580" name="ZoneTexte 6">
            <a:extLst>
              <a:ext uri="{FF2B5EF4-FFF2-40B4-BE49-F238E27FC236}">
                <a16:creationId xmlns:a16="http://schemas.microsoft.com/office/drawing/2014/main" id="{39CB0EA8-7BDC-90E0-C30A-637B770CC0E7}"/>
              </a:ext>
            </a:extLst>
          </p:cNvPr>
          <p:cNvSpPr txBox="1">
            <a:spLocks noChangeArrowheads="1"/>
          </p:cNvSpPr>
          <p:nvPr/>
        </p:nvSpPr>
        <p:spPr bwMode="auto">
          <a:xfrm>
            <a:off x="2490788" y="273050"/>
            <a:ext cx="50101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2400">
                <a:solidFill>
                  <a:schemeClr val="bg1"/>
                </a:solidFill>
                <a:latin typeface="Comic Sans MS" panose="030F0702030302020204" pitchFamily="66" charset="0"/>
              </a:rPr>
              <a:t>Mortalité mondiale selon la cause </a:t>
            </a:r>
          </a:p>
        </p:txBody>
      </p:sp>
      <p:sp>
        <p:nvSpPr>
          <p:cNvPr id="4" name="Rectangle 3">
            <a:extLst>
              <a:ext uri="{FF2B5EF4-FFF2-40B4-BE49-F238E27FC236}">
                <a16:creationId xmlns:a16="http://schemas.microsoft.com/office/drawing/2014/main" id="{C3AB5890-9903-21EF-D5D4-896FC62E02FB}"/>
              </a:ext>
            </a:extLst>
          </p:cNvPr>
          <p:cNvSpPr/>
          <p:nvPr/>
        </p:nvSpPr>
        <p:spPr>
          <a:xfrm>
            <a:off x="4360863" y="3878263"/>
            <a:ext cx="1547812" cy="239395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bg1"/>
              </a:solidFill>
            </a:endParaRPr>
          </a:p>
        </p:txBody>
      </p:sp>
      <p:sp>
        <p:nvSpPr>
          <p:cNvPr id="5" name="Rectangle 4">
            <a:extLst>
              <a:ext uri="{FF2B5EF4-FFF2-40B4-BE49-F238E27FC236}">
                <a16:creationId xmlns:a16="http://schemas.microsoft.com/office/drawing/2014/main" id="{BDECC4CC-F56C-B102-32A6-F88930371604}"/>
              </a:ext>
            </a:extLst>
          </p:cNvPr>
          <p:cNvSpPr/>
          <p:nvPr/>
        </p:nvSpPr>
        <p:spPr>
          <a:xfrm>
            <a:off x="2332038" y="1697038"/>
            <a:ext cx="1533525" cy="457517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bg1"/>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05243A9-E2B1-BAC4-1818-D2B3F5977390}"/>
              </a:ext>
            </a:extLst>
          </p:cNvPr>
          <p:cNvSpPr txBox="1"/>
          <p:nvPr/>
        </p:nvSpPr>
        <p:spPr>
          <a:xfrm>
            <a:off x="152823" y="2430598"/>
            <a:ext cx="8838345" cy="3785652"/>
          </a:xfrm>
          <a:prstGeom prst="rect">
            <a:avLst/>
          </a:prstGeom>
          <a:noFill/>
        </p:spPr>
        <p:txBody>
          <a:bodyPr wrap="square">
            <a:spAutoFit/>
          </a:bodyPr>
          <a:lstStyle/>
          <a:p>
            <a:pPr marL="285750" indent="-285750" algn="just">
              <a:buFont typeface="Wingdings" panose="05000000000000000000" pitchFamily="2" charset="2"/>
              <a:buChar char="Ø"/>
            </a:pPr>
            <a:r>
              <a:rPr lang="fr-FR" sz="1600" dirty="0">
                <a:solidFill>
                  <a:srgbClr val="FFFF00"/>
                </a:solidFill>
                <a:latin typeface="Comic Sans MS" panose="030F0702030302020204" pitchFamily="66" charset="0"/>
              </a:rPr>
              <a:t>Les maladies ne sont pas indépendantes </a:t>
            </a:r>
            <a:r>
              <a:rPr lang="fr-FR" sz="1600" dirty="0">
                <a:solidFill>
                  <a:schemeClr val="bg1"/>
                </a:solidFill>
                <a:latin typeface="Comic Sans MS" panose="030F0702030302020204" pitchFamily="66" charset="0"/>
              </a:rPr>
              <a:t>: il existe des interactions synergiques entre elles, qui ont une importance considérable sur la mortalité des pandémies. </a:t>
            </a:r>
          </a:p>
          <a:p>
            <a:pPr marL="285750" indent="-285750" algn="just">
              <a:buFont typeface="Wingdings" panose="05000000000000000000" pitchFamily="2" charset="2"/>
              <a:buChar char="Ø"/>
            </a:pPr>
            <a:endParaRPr lang="fr-FR" sz="1600" dirty="0">
              <a:solidFill>
                <a:schemeClr val="bg1"/>
              </a:solidFill>
              <a:latin typeface="Comic Sans MS" panose="030F0702030302020204" pitchFamily="66" charset="0"/>
            </a:endParaRPr>
          </a:p>
          <a:p>
            <a:pPr marL="285750" indent="-285750" algn="just">
              <a:buFont typeface="Wingdings" panose="05000000000000000000" pitchFamily="2" charset="2"/>
              <a:buChar char="Ø"/>
            </a:pPr>
            <a:endParaRPr lang="fr-FR" sz="1600" dirty="0">
              <a:solidFill>
                <a:schemeClr val="bg1"/>
              </a:solidFill>
              <a:latin typeface="Comic Sans MS" panose="030F0702030302020204" pitchFamily="66" charset="0"/>
            </a:endParaRPr>
          </a:p>
          <a:p>
            <a:pPr marL="285750" indent="-285750" algn="just">
              <a:buFont typeface="Wingdings" panose="05000000000000000000" pitchFamily="2" charset="2"/>
              <a:buChar char="Ø"/>
            </a:pPr>
            <a:r>
              <a:rPr lang="fr-FR" sz="1600" dirty="0">
                <a:solidFill>
                  <a:srgbClr val="FFFF00"/>
                </a:solidFill>
                <a:latin typeface="Comic Sans MS" panose="030F0702030302020204" pitchFamily="66" charset="0"/>
              </a:rPr>
              <a:t>Une </a:t>
            </a:r>
            <a:r>
              <a:rPr lang="fr-FR" sz="1600" dirty="0" err="1">
                <a:solidFill>
                  <a:srgbClr val="FFFF00"/>
                </a:solidFill>
                <a:latin typeface="Comic Sans MS" panose="030F0702030302020204" pitchFamily="66" charset="0"/>
              </a:rPr>
              <a:t>syndémie</a:t>
            </a:r>
            <a:r>
              <a:rPr lang="fr-FR" sz="1600" dirty="0">
                <a:solidFill>
                  <a:srgbClr val="FFFF00"/>
                </a:solidFill>
                <a:latin typeface="Comic Sans MS" panose="030F0702030302020204" pitchFamily="66" charset="0"/>
              </a:rPr>
              <a:t> est une combinaison de maladies interagissant en synergie avec des facteurs biologiques et environnementaux,</a:t>
            </a:r>
            <a:r>
              <a:rPr lang="fr-FR" sz="1600" dirty="0">
                <a:solidFill>
                  <a:schemeClr val="bg1"/>
                </a:solidFill>
                <a:latin typeface="Comic Sans MS" panose="030F0702030302020204" pitchFamily="66" charset="0"/>
              </a:rPr>
              <a:t> aggravant les conséquences de la pandémie sur une population (anthropologue Merrill Singer ~ 1990) : concept d'abord appliqué au le SIDA, à la tuberculose et au paludisme. </a:t>
            </a:r>
          </a:p>
          <a:p>
            <a:pPr marL="285750" indent="-285750" algn="just">
              <a:buFont typeface="Wingdings" panose="05000000000000000000" pitchFamily="2" charset="2"/>
              <a:buChar char="Ø"/>
            </a:pPr>
            <a:endParaRPr lang="fr-FR" sz="1600" dirty="0">
              <a:solidFill>
                <a:schemeClr val="bg1"/>
              </a:solidFill>
              <a:latin typeface="Comic Sans MS" panose="030F0702030302020204" pitchFamily="66" charset="0"/>
            </a:endParaRPr>
          </a:p>
          <a:p>
            <a:pPr marL="285750" indent="-285750" algn="just">
              <a:buFont typeface="Wingdings" panose="05000000000000000000" pitchFamily="2" charset="2"/>
              <a:buChar char="Ø"/>
            </a:pPr>
            <a:endParaRPr lang="fr-FR" sz="1600" dirty="0">
              <a:solidFill>
                <a:schemeClr val="bg1"/>
              </a:solidFill>
              <a:latin typeface="Comic Sans MS" panose="030F0702030302020204" pitchFamily="66" charset="0"/>
            </a:endParaRPr>
          </a:p>
          <a:p>
            <a:pPr marL="285750" indent="-285750" algn="just">
              <a:buFont typeface="Wingdings" panose="05000000000000000000" pitchFamily="2" charset="2"/>
              <a:buChar char="Ø"/>
            </a:pPr>
            <a:r>
              <a:rPr lang="fr-FR" sz="1600" dirty="0">
                <a:solidFill>
                  <a:srgbClr val="FFFF00"/>
                </a:solidFill>
                <a:latin typeface="Comic Sans MS" panose="030F0702030302020204" pitchFamily="66" charset="0"/>
              </a:rPr>
              <a:t>La pandémie de Covid-19 se superpose à d'autres pandémies</a:t>
            </a:r>
            <a:r>
              <a:rPr lang="fr-FR" sz="1600" dirty="0">
                <a:solidFill>
                  <a:schemeClr val="bg1"/>
                </a:solidFill>
                <a:latin typeface="Comic Sans MS" panose="030F0702030302020204" pitchFamily="66" charset="0"/>
              </a:rPr>
              <a:t> infectieuses (SIDA, malaria, tuberculose) et à d'autres pandémies chroniques "silencieuses" (diabète, obésité, maladies cardiaques, cancers, bronchite chronique...), ce qui aggrave la mortalité de la pandémie. </a:t>
            </a:r>
          </a:p>
          <a:p>
            <a:pPr marL="285750" indent="-285750" algn="just">
              <a:buFont typeface="Wingdings" panose="05000000000000000000" pitchFamily="2" charset="2"/>
              <a:buChar char="Ø"/>
            </a:pPr>
            <a:endParaRPr lang="fr-FR" sz="1600" dirty="0">
              <a:solidFill>
                <a:schemeClr val="bg1"/>
              </a:solidFill>
              <a:latin typeface="Comic Sans MS" panose="030F0702030302020204" pitchFamily="66" charset="0"/>
            </a:endParaRPr>
          </a:p>
        </p:txBody>
      </p:sp>
      <p:sp>
        <p:nvSpPr>
          <p:cNvPr id="5" name="ZoneTexte 4">
            <a:extLst>
              <a:ext uri="{FF2B5EF4-FFF2-40B4-BE49-F238E27FC236}">
                <a16:creationId xmlns:a16="http://schemas.microsoft.com/office/drawing/2014/main" id="{ED31DBAD-6A57-C7E3-A138-6F067989B245}"/>
              </a:ext>
            </a:extLst>
          </p:cNvPr>
          <p:cNvSpPr txBox="1"/>
          <p:nvPr/>
        </p:nvSpPr>
        <p:spPr>
          <a:xfrm>
            <a:off x="1661353" y="903360"/>
            <a:ext cx="6912279" cy="461665"/>
          </a:xfrm>
          <a:prstGeom prst="rect">
            <a:avLst/>
          </a:prstGeom>
          <a:noFill/>
        </p:spPr>
        <p:txBody>
          <a:bodyPr wrap="square">
            <a:spAutoFit/>
          </a:bodyPr>
          <a:lstStyle/>
          <a:p>
            <a:r>
              <a:rPr lang="fr-FR" sz="2400" dirty="0">
                <a:solidFill>
                  <a:schemeClr val="bg1"/>
                </a:solidFill>
                <a:latin typeface="Comic Sans MS" panose="030F0702030302020204" pitchFamily="66" charset="0"/>
              </a:rPr>
              <a:t>Concept de </a:t>
            </a:r>
            <a:r>
              <a:rPr lang="fr-FR" sz="2400" i="1" dirty="0" err="1">
                <a:solidFill>
                  <a:schemeClr val="bg1"/>
                </a:solidFill>
                <a:latin typeface="Comic Sans MS" panose="030F0702030302020204" pitchFamily="66" charset="0"/>
              </a:rPr>
              <a:t>syndémie</a:t>
            </a:r>
            <a:r>
              <a:rPr lang="fr-FR" sz="2400" dirty="0">
                <a:solidFill>
                  <a:schemeClr val="bg1"/>
                </a:solidFill>
                <a:latin typeface="Comic Sans MS" panose="030F0702030302020204" pitchFamily="66" charset="0"/>
              </a:rPr>
              <a:t> appliqué à la Covid-19</a:t>
            </a:r>
          </a:p>
        </p:txBody>
      </p:sp>
    </p:spTree>
    <p:extLst>
      <p:ext uri="{BB962C8B-B14F-4D97-AF65-F5344CB8AC3E}">
        <p14:creationId xmlns:p14="http://schemas.microsoft.com/office/powerpoint/2010/main" val="13250473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74D18071-6176-4A66-BF4E-46209D1516CF}"/>
              </a:ext>
            </a:extLst>
          </p:cNvPr>
          <p:cNvSpPr txBox="1"/>
          <p:nvPr/>
        </p:nvSpPr>
        <p:spPr>
          <a:xfrm>
            <a:off x="210369" y="926138"/>
            <a:ext cx="8723262" cy="2554545"/>
          </a:xfrm>
          <a:prstGeom prst="rect">
            <a:avLst/>
          </a:prstGeom>
          <a:noFill/>
        </p:spPr>
        <p:txBody>
          <a:bodyPr wrap="square">
            <a:spAutoFit/>
          </a:bodyPr>
          <a:lstStyle/>
          <a:p>
            <a:pPr marL="285750" indent="-285750" algn="just">
              <a:buFont typeface="Wingdings" panose="05000000000000000000" pitchFamily="2" charset="2"/>
              <a:buChar char="Ø"/>
            </a:pPr>
            <a:r>
              <a:rPr lang="fr-FR" sz="16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La Covid-19</a:t>
            </a:r>
            <a:r>
              <a:rPr lang="fr-FR" sz="1600"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 doit être </a:t>
            </a:r>
            <a:r>
              <a:rPr lang="fr-FR" sz="1600" dirty="0">
                <a:solidFill>
                  <a:srgbClr val="FFFF00"/>
                </a:solidFill>
                <a:latin typeface="Comic Sans MS" panose="030F0702030302020204" pitchFamily="66" charset="0"/>
                <a:ea typeface="Calibri" panose="020F0502020204030204" pitchFamily="34" charset="0"/>
                <a:cs typeface="Times New Roman" panose="02020603050405020304" pitchFamily="18" charset="0"/>
              </a:rPr>
              <a:t>considérée globalement</a:t>
            </a:r>
            <a:r>
              <a:rPr lang="fr-FR" sz="1600"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 non seulement au niveau d'un pays mais aussi à celui du monde entier. </a:t>
            </a:r>
          </a:p>
          <a:p>
            <a:pPr marL="285750" indent="-285750" algn="just">
              <a:buFont typeface="Wingdings" panose="05000000000000000000" pitchFamily="2" charset="2"/>
              <a:buChar char="Ø"/>
            </a:pPr>
            <a:endParaRPr lang="fr-FR" sz="1600" dirty="0">
              <a:solidFill>
                <a:schemeClr val="bg1"/>
              </a:solidFill>
              <a:latin typeface="Comic Sans MS" panose="030F0702030302020204" pitchFamily="66" charset="0"/>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Ø"/>
            </a:pPr>
            <a:r>
              <a:rPr lang="fr-FR" sz="16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L’ approche </a:t>
            </a:r>
            <a:r>
              <a:rPr lang="fr-FR" sz="1600" dirty="0" err="1">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syndémique</a:t>
            </a:r>
            <a:r>
              <a:rPr lang="fr-FR" sz="16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 peut conduire à des stratégies </a:t>
            </a:r>
            <a:r>
              <a:rPr lang="fr-FR" sz="1600"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efficaces de </a:t>
            </a:r>
            <a:r>
              <a:rPr lang="fr-FR" sz="1600" dirty="0">
                <a:solidFill>
                  <a:srgbClr val="FFFF00"/>
                </a:solidFill>
                <a:effectLst/>
                <a:latin typeface="Comic Sans MS" panose="030F0702030302020204" pitchFamily="66" charset="0"/>
                <a:ea typeface="Calibri" panose="020F0502020204030204" pitchFamily="34" charset="0"/>
                <a:cs typeface="Times New Roman" panose="02020603050405020304" pitchFamily="18" charset="0"/>
              </a:rPr>
              <a:t>prévention multi-niveaux </a:t>
            </a:r>
            <a:r>
              <a:rPr lang="fr-FR" sz="16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(tenant compte des mentalités, </a:t>
            </a:r>
            <a:r>
              <a:rPr lang="fr-FR" sz="1600"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facteurs socio-économiques, comportementaux et environnementaux, changements climatiques, pollution atmosphérique…).</a:t>
            </a:r>
          </a:p>
          <a:p>
            <a:pPr algn="just"/>
            <a:endParaRPr lang="fr-FR" sz="16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Ø"/>
            </a:pPr>
            <a:r>
              <a:rPr lang="fr-FR" sz="16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La réduction des limites entre maladies et santé humaine et animale (</a:t>
            </a:r>
            <a:r>
              <a:rPr lang="fr-FR" sz="1600" dirty="0">
                <a:solidFill>
                  <a:srgbClr val="FFFF00"/>
                </a:solidFill>
                <a:effectLst/>
                <a:latin typeface="Comic Sans MS" panose="030F0702030302020204" pitchFamily="66" charset="0"/>
                <a:ea typeface="Calibri" panose="020F0502020204030204" pitchFamily="34" charset="0"/>
                <a:cs typeface="Times New Roman" panose="02020603050405020304" pitchFamily="18" charset="0"/>
              </a:rPr>
              <a:t>One </a:t>
            </a:r>
            <a:r>
              <a:rPr lang="fr-FR" sz="1600" dirty="0" err="1">
                <a:solidFill>
                  <a:srgbClr val="FFFF00"/>
                </a:solidFill>
                <a:effectLst/>
                <a:latin typeface="Comic Sans MS" panose="030F0702030302020204" pitchFamily="66" charset="0"/>
                <a:ea typeface="Calibri" panose="020F0502020204030204" pitchFamily="34" charset="0"/>
                <a:cs typeface="Times New Roman" panose="02020603050405020304" pitchFamily="18" charset="0"/>
              </a:rPr>
              <a:t>Health</a:t>
            </a:r>
            <a:r>
              <a:rPr lang="fr-FR" sz="16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 encourage les approches intégrées et alignées sur les priorités en matière de santé planétaire.</a:t>
            </a:r>
          </a:p>
        </p:txBody>
      </p:sp>
      <p:sp>
        <p:nvSpPr>
          <p:cNvPr id="5" name="ZoneTexte 4">
            <a:extLst>
              <a:ext uri="{FF2B5EF4-FFF2-40B4-BE49-F238E27FC236}">
                <a16:creationId xmlns:a16="http://schemas.microsoft.com/office/drawing/2014/main" id="{882D5712-3DE9-4625-9E46-FF12EB34018E}"/>
              </a:ext>
            </a:extLst>
          </p:cNvPr>
          <p:cNvSpPr txBox="1"/>
          <p:nvPr/>
        </p:nvSpPr>
        <p:spPr>
          <a:xfrm>
            <a:off x="2514556" y="199394"/>
            <a:ext cx="4572000" cy="461665"/>
          </a:xfrm>
          <a:prstGeom prst="rect">
            <a:avLst/>
          </a:prstGeom>
          <a:noFill/>
        </p:spPr>
        <p:txBody>
          <a:bodyPr wrap="square">
            <a:spAutoFit/>
          </a:bodyPr>
          <a:lstStyle/>
          <a:p>
            <a:r>
              <a:rPr lang="fr-FR" sz="24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La perspective </a:t>
            </a:r>
            <a:r>
              <a:rPr lang="fr-FR" sz="2400" dirty="0" err="1">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syndémique</a:t>
            </a:r>
            <a:endParaRPr lang="fr-FR" sz="24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endParaRPr>
          </a:p>
        </p:txBody>
      </p:sp>
      <p:sp>
        <p:nvSpPr>
          <p:cNvPr id="7" name="ZoneTexte 6">
            <a:extLst>
              <a:ext uri="{FF2B5EF4-FFF2-40B4-BE49-F238E27FC236}">
                <a16:creationId xmlns:a16="http://schemas.microsoft.com/office/drawing/2014/main" id="{84E28B06-5E53-4B0A-ACD8-3E8D767A500E}"/>
              </a:ext>
            </a:extLst>
          </p:cNvPr>
          <p:cNvSpPr txBox="1"/>
          <p:nvPr/>
        </p:nvSpPr>
        <p:spPr>
          <a:xfrm>
            <a:off x="1992360" y="3331108"/>
            <a:ext cx="2565126" cy="338554"/>
          </a:xfrm>
          <a:prstGeom prst="rect">
            <a:avLst/>
          </a:prstGeom>
          <a:noFill/>
        </p:spPr>
        <p:txBody>
          <a:bodyPr wrap="none" rtlCol="0">
            <a:spAutoFit/>
          </a:bodyPr>
          <a:lstStyle/>
          <a:p>
            <a:r>
              <a:rPr lang="fr-FR" sz="1600" dirty="0">
                <a:solidFill>
                  <a:schemeClr val="bg1"/>
                </a:solidFill>
                <a:latin typeface="Comic Sans MS" panose="030F0702030302020204" pitchFamily="66" charset="0"/>
              </a:rPr>
              <a:t>Vision anthropocentrique</a:t>
            </a:r>
          </a:p>
        </p:txBody>
      </p:sp>
      <p:sp>
        <p:nvSpPr>
          <p:cNvPr id="8" name="ZoneTexte 7">
            <a:extLst>
              <a:ext uri="{FF2B5EF4-FFF2-40B4-BE49-F238E27FC236}">
                <a16:creationId xmlns:a16="http://schemas.microsoft.com/office/drawing/2014/main" id="{E7DE7AA2-FA63-4683-AB12-956DE831FCBB}"/>
              </a:ext>
            </a:extLst>
          </p:cNvPr>
          <p:cNvSpPr txBox="1"/>
          <p:nvPr/>
        </p:nvSpPr>
        <p:spPr>
          <a:xfrm>
            <a:off x="5299300" y="3331108"/>
            <a:ext cx="1537600" cy="338554"/>
          </a:xfrm>
          <a:prstGeom prst="rect">
            <a:avLst/>
          </a:prstGeom>
          <a:noFill/>
        </p:spPr>
        <p:txBody>
          <a:bodyPr wrap="none" rtlCol="0">
            <a:spAutoFit/>
          </a:bodyPr>
          <a:lstStyle/>
          <a:p>
            <a:r>
              <a:rPr lang="fr-FR" sz="1600" dirty="0">
                <a:solidFill>
                  <a:schemeClr val="bg1"/>
                </a:solidFill>
                <a:latin typeface="Comic Sans MS" panose="030F0702030302020204" pitchFamily="66" charset="0"/>
              </a:rPr>
              <a:t>Vision globale </a:t>
            </a:r>
          </a:p>
        </p:txBody>
      </p:sp>
      <p:graphicFrame>
        <p:nvGraphicFramePr>
          <p:cNvPr id="2" name="Objet 1">
            <a:extLst>
              <a:ext uri="{FF2B5EF4-FFF2-40B4-BE49-F238E27FC236}">
                <a16:creationId xmlns:a16="http://schemas.microsoft.com/office/drawing/2014/main" id="{ED5960A5-4433-4911-9E12-C8AF87C510E7}"/>
              </a:ext>
            </a:extLst>
          </p:cNvPr>
          <p:cNvGraphicFramePr>
            <a:graphicFrameLocks noChangeAspect="1"/>
          </p:cNvGraphicFramePr>
          <p:nvPr/>
        </p:nvGraphicFramePr>
        <p:xfrm>
          <a:off x="1332821" y="3745762"/>
          <a:ext cx="6176865" cy="2912844"/>
        </p:xfrm>
        <a:graphic>
          <a:graphicData uri="http://schemas.openxmlformats.org/presentationml/2006/ole">
            <mc:AlternateContent xmlns:mc="http://schemas.openxmlformats.org/markup-compatibility/2006">
              <mc:Choice xmlns:v="urn:schemas-microsoft-com:vml" Requires="v">
                <p:oleObj name="Image" r:id="rId3" imgW="8457120" imgH="3415680" progId="Photoshop.Image.17">
                  <p:embed/>
                </p:oleObj>
              </mc:Choice>
              <mc:Fallback>
                <p:oleObj name="Image" r:id="rId3" imgW="8457120" imgH="3415680" progId="Photoshop.Image.17">
                  <p:embed/>
                  <p:pic>
                    <p:nvPicPr>
                      <p:cNvPr id="2" name="Objet 1">
                        <a:extLst>
                          <a:ext uri="{FF2B5EF4-FFF2-40B4-BE49-F238E27FC236}">
                            <a16:creationId xmlns:a16="http://schemas.microsoft.com/office/drawing/2014/main" id="{ED5960A5-4433-4911-9E12-C8AF87C510E7}"/>
                          </a:ext>
                        </a:extLst>
                      </p:cNvPr>
                      <p:cNvPicPr/>
                      <p:nvPr/>
                    </p:nvPicPr>
                    <p:blipFill>
                      <a:blip r:embed="rId4"/>
                      <a:stretch>
                        <a:fillRect/>
                      </a:stretch>
                    </p:blipFill>
                    <p:spPr>
                      <a:xfrm>
                        <a:off x="1332821" y="3745762"/>
                        <a:ext cx="6176865" cy="2912844"/>
                      </a:xfrm>
                      <a:prstGeom prst="rect">
                        <a:avLst/>
                      </a:prstGeom>
                    </p:spPr>
                  </p:pic>
                </p:oleObj>
              </mc:Fallback>
            </mc:AlternateContent>
          </a:graphicData>
        </a:graphic>
      </p:graphicFrame>
    </p:spTree>
    <p:extLst>
      <p:ext uri="{BB962C8B-B14F-4D97-AF65-F5344CB8AC3E}">
        <p14:creationId xmlns:p14="http://schemas.microsoft.com/office/powerpoint/2010/main" val="42236283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AutoShape 5">
            <a:extLst>
              <a:ext uri="{FF2B5EF4-FFF2-40B4-BE49-F238E27FC236}">
                <a16:creationId xmlns:a16="http://schemas.microsoft.com/office/drawing/2014/main" id="{2394671D-3E76-44E5-83FF-373786A8965C}"/>
              </a:ext>
            </a:extLst>
          </p:cNvPr>
          <p:cNvSpPr>
            <a:spLocks noChangeArrowheads="1"/>
          </p:cNvSpPr>
          <p:nvPr/>
        </p:nvSpPr>
        <p:spPr bwMode="auto">
          <a:xfrm>
            <a:off x="852488" y="1720850"/>
            <a:ext cx="3492500" cy="3368675"/>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84" y="10800"/>
                </a:moveTo>
                <a:cubicBezTo>
                  <a:pt x="1084" y="16166"/>
                  <a:pt x="5434" y="20516"/>
                  <a:pt x="10800" y="20516"/>
                </a:cubicBezTo>
                <a:cubicBezTo>
                  <a:pt x="16166" y="20516"/>
                  <a:pt x="20516" y="16166"/>
                  <a:pt x="20516" y="10800"/>
                </a:cubicBezTo>
                <a:cubicBezTo>
                  <a:pt x="20516" y="5434"/>
                  <a:pt x="16166" y="1084"/>
                  <a:pt x="10800" y="1084"/>
                </a:cubicBezTo>
                <a:cubicBezTo>
                  <a:pt x="5434" y="1084"/>
                  <a:pt x="1084" y="5434"/>
                  <a:pt x="1084" y="10800"/>
                </a:cubicBezTo>
                <a:close/>
              </a:path>
            </a:pathLst>
          </a:custGeom>
          <a:solidFill>
            <a:schemeClr val="accent1"/>
          </a:solidFill>
          <a:ln w="28575">
            <a:solidFill>
              <a:srgbClr val="000066"/>
            </a:solidFill>
            <a:round/>
            <a:headEnd/>
            <a:tailEnd/>
          </a:ln>
          <a:effectLst>
            <a:outerShdw dist="107763" dir="2700000" algn="ctr" rotWithShape="0">
              <a:schemeClr val="bg2"/>
            </a:outerShdw>
          </a:effectLst>
        </p:spPr>
        <p:txBody>
          <a:bodyPr wrap="none" anchor="ctr"/>
          <a:lstStyle/>
          <a:p>
            <a:endParaRPr lang="fr-FR"/>
          </a:p>
        </p:txBody>
      </p:sp>
      <p:sp>
        <p:nvSpPr>
          <p:cNvPr id="6147" name="Text Box 7">
            <a:extLst>
              <a:ext uri="{FF2B5EF4-FFF2-40B4-BE49-F238E27FC236}">
                <a16:creationId xmlns:a16="http://schemas.microsoft.com/office/drawing/2014/main" id="{B971FD3B-58BD-4617-8A8B-56A3BB164B67}"/>
              </a:ext>
            </a:extLst>
          </p:cNvPr>
          <p:cNvSpPr txBox="1">
            <a:spLocks noChangeArrowheads="1"/>
          </p:cNvSpPr>
          <p:nvPr/>
        </p:nvSpPr>
        <p:spPr bwMode="auto">
          <a:xfrm>
            <a:off x="1239838" y="2644775"/>
            <a:ext cx="3051175" cy="156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 typeface="Wingdings" panose="05000000000000000000" pitchFamily="2" charset="2"/>
              <a:buChar char="Ø"/>
            </a:pPr>
            <a:r>
              <a:rPr lang="fr-FR" altLang="fr-FR" sz="1600" i="0" dirty="0">
                <a:solidFill>
                  <a:schemeClr val="bg1"/>
                </a:solidFill>
                <a:latin typeface="Comic Sans MS" panose="030F0702030302020204" pitchFamily="66" charset="0"/>
              </a:rPr>
              <a:t>Environnement physique</a:t>
            </a:r>
          </a:p>
          <a:p>
            <a:pPr eaLnBrk="1" hangingPunct="1">
              <a:spcBef>
                <a:spcPct val="0"/>
              </a:spcBef>
              <a:buFont typeface="Wingdings" panose="05000000000000000000" pitchFamily="2" charset="2"/>
              <a:buChar char="Ø"/>
            </a:pPr>
            <a:endParaRPr lang="fr-FR" altLang="fr-FR" sz="1600" i="0" dirty="0">
              <a:solidFill>
                <a:schemeClr val="bg1"/>
              </a:solidFill>
              <a:latin typeface="Comic Sans MS" panose="030F0702030302020204" pitchFamily="66" charset="0"/>
            </a:endParaRPr>
          </a:p>
          <a:p>
            <a:pPr eaLnBrk="1" hangingPunct="1">
              <a:spcBef>
                <a:spcPct val="0"/>
              </a:spcBef>
              <a:buFont typeface="Wingdings" panose="05000000000000000000" pitchFamily="2" charset="2"/>
              <a:buChar char="Ø"/>
            </a:pPr>
            <a:r>
              <a:rPr lang="fr-FR" altLang="fr-FR" sz="1600" i="0" dirty="0">
                <a:solidFill>
                  <a:schemeClr val="bg1"/>
                </a:solidFill>
                <a:latin typeface="Comic Sans MS" panose="030F0702030302020204" pitchFamily="66" charset="0"/>
              </a:rPr>
              <a:t>Contexte  culturel </a:t>
            </a:r>
          </a:p>
          <a:p>
            <a:pPr eaLnBrk="1" hangingPunct="1">
              <a:spcBef>
                <a:spcPct val="0"/>
              </a:spcBef>
              <a:buFont typeface="Wingdings" panose="05000000000000000000" pitchFamily="2" charset="2"/>
              <a:buChar char="Ø"/>
            </a:pPr>
            <a:endParaRPr lang="fr-FR" altLang="fr-FR" sz="1600" i="0" dirty="0">
              <a:solidFill>
                <a:schemeClr val="bg1"/>
              </a:solidFill>
              <a:latin typeface="Comic Sans MS" panose="030F0702030302020204" pitchFamily="66" charset="0"/>
            </a:endParaRPr>
          </a:p>
          <a:p>
            <a:pPr eaLnBrk="1" hangingPunct="1">
              <a:spcBef>
                <a:spcPct val="0"/>
              </a:spcBef>
              <a:buFont typeface="Wingdings" panose="05000000000000000000" pitchFamily="2" charset="2"/>
              <a:buChar char="Ø"/>
            </a:pPr>
            <a:r>
              <a:rPr lang="fr-FR" altLang="fr-FR" sz="1600" i="0" dirty="0">
                <a:solidFill>
                  <a:schemeClr val="bg1"/>
                </a:solidFill>
                <a:latin typeface="Comic Sans MS" panose="030F0702030302020204" pitchFamily="66" charset="0"/>
              </a:rPr>
              <a:t>Etat de santé des population</a:t>
            </a:r>
          </a:p>
        </p:txBody>
      </p:sp>
      <p:sp>
        <p:nvSpPr>
          <p:cNvPr id="6148" name="ZoneTexte 6">
            <a:extLst>
              <a:ext uri="{FF2B5EF4-FFF2-40B4-BE49-F238E27FC236}">
                <a16:creationId xmlns:a16="http://schemas.microsoft.com/office/drawing/2014/main" id="{5B5AB2B1-E268-44C4-A34C-226AF6216477}"/>
              </a:ext>
            </a:extLst>
          </p:cNvPr>
          <p:cNvSpPr txBox="1">
            <a:spLocks noChangeArrowheads="1"/>
          </p:cNvSpPr>
          <p:nvPr/>
        </p:nvSpPr>
        <p:spPr bwMode="auto">
          <a:xfrm>
            <a:off x="5242476" y="4778018"/>
            <a:ext cx="3901524"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 typeface="Wingdings" panose="05000000000000000000" pitchFamily="2" charset="2"/>
              <a:buChar char="Ø"/>
            </a:pPr>
            <a:r>
              <a:rPr lang="fr-FR" altLang="fr-FR" sz="1400" i="0" dirty="0">
                <a:solidFill>
                  <a:srgbClr val="FFFF00"/>
                </a:solidFill>
                <a:latin typeface="Comic Sans MS" panose="030F0702030302020204" pitchFamily="66" charset="0"/>
              </a:rPr>
              <a:t>Comorbidités non transmissibles </a:t>
            </a:r>
            <a:r>
              <a:rPr lang="fr-FR" altLang="fr-FR" sz="1400" i="0" dirty="0">
                <a:solidFill>
                  <a:schemeClr val="bg1"/>
                </a:solidFill>
                <a:latin typeface="Comic Sans MS" panose="030F0702030302020204" pitchFamily="66" charset="0"/>
              </a:rPr>
              <a:t>: diabète, </a:t>
            </a:r>
            <a:r>
              <a:rPr lang="fr-FR" altLang="fr-FR" sz="1400" i="0" dirty="0" err="1">
                <a:solidFill>
                  <a:schemeClr val="bg1"/>
                </a:solidFill>
                <a:latin typeface="Comic Sans MS" panose="030F0702030302020204" pitchFamily="66" charset="0"/>
              </a:rPr>
              <a:t>HTA</a:t>
            </a:r>
            <a:r>
              <a:rPr lang="fr-FR" altLang="fr-FR" sz="1400" i="0" dirty="0">
                <a:solidFill>
                  <a:schemeClr val="bg1"/>
                </a:solidFill>
                <a:latin typeface="Comic Sans MS" panose="030F0702030302020204" pitchFamily="66" charset="0"/>
              </a:rPr>
              <a:t>, obésité, cancers</a:t>
            </a:r>
            <a:r>
              <a:rPr lang="fr-FR" altLang="fr-FR" sz="1400" dirty="0">
                <a:solidFill>
                  <a:schemeClr val="bg1"/>
                </a:solidFill>
                <a:latin typeface="Comic Sans MS" panose="030F0702030302020204" pitchFamily="66" charset="0"/>
              </a:rPr>
              <a:t>... âge, </a:t>
            </a:r>
            <a:endParaRPr lang="fr-FR" altLang="fr-FR" sz="1400" i="0" dirty="0">
              <a:solidFill>
                <a:schemeClr val="bg1"/>
              </a:solidFill>
              <a:latin typeface="Comic Sans MS" panose="030F0702030302020204" pitchFamily="66" charset="0"/>
            </a:endParaRPr>
          </a:p>
          <a:p>
            <a:pPr>
              <a:spcBef>
                <a:spcPct val="0"/>
              </a:spcBef>
              <a:buFont typeface="Wingdings" panose="05000000000000000000" pitchFamily="2" charset="2"/>
              <a:buChar char="Ø"/>
            </a:pPr>
            <a:r>
              <a:rPr lang="fr-FR" altLang="fr-FR" sz="1400" i="0" dirty="0">
                <a:solidFill>
                  <a:schemeClr val="bg1"/>
                </a:solidFill>
                <a:latin typeface="Comic Sans MS" panose="030F0702030302020204" pitchFamily="66" charset="0"/>
              </a:rPr>
              <a:t>Comorbidités infectieuses (tuberculose, paludisme, sida…).</a:t>
            </a:r>
          </a:p>
          <a:p>
            <a:pPr>
              <a:spcBef>
                <a:spcPct val="0"/>
              </a:spcBef>
              <a:buFont typeface="Wingdings" panose="05000000000000000000" pitchFamily="2" charset="2"/>
              <a:buChar char="Ø"/>
            </a:pPr>
            <a:r>
              <a:rPr lang="fr-FR" altLang="fr-FR" sz="1400" i="0" dirty="0">
                <a:solidFill>
                  <a:schemeClr val="bg1"/>
                </a:solidFill>
                <a:latin typeface="Comic Sans MS" panose="030F0702030302020204" pitchFamily="66" charset="0"/>
              </a:rPr>
              <a:t>État nutritionnel (malnutrition, obésité, famines…)</a:t>
            </a:r>
          </a:p>
          <a:p>
            <a:pPr>
              <a:spcBef>
                <a:spcPct val="0"/>
              </a:spcBef>
              <a:buFont typeface="Wingdings" panose="05000000000000000000" pitchFamily="2" charset="2"/>
              <a:buChar char="Ø"/>
            </a:pPr>
            <a:r>
              <a:rPr lang="fr-FR" altLang="fr-FR" sz="1400" i="0" dirty="0">
                <a:solidFill>
                  <a:schemeClr val="bg1"/>
                </a:solidFill>
                <a:latin typeface="Comic Sans MS" panose="030F0702030302020204" pitchFamily="66" charset="0"/>
              </a:rPr>
              <a:t>Facteurs génétiques (race, genre…)</a:t>
            </a:r>
          </a:p>
        </p:txBody>
      </p:sp>
      <p:sp>
        <p:nvSpPr>
          <p:cNvPr id="6149" name="ZoneTexte 8">
            <a:extLst>
              <a:ext uri="{FF2B5EF4-FFF2-40B4-BE49-F238E27FC236}">
                <a16:creationId xmlns:a16="http://schemas.microsoft.com/office/drawing/2014/main" id="{95A559D4-EECC-4AD4-8D17-B2FD21B1D03E}"/>
              </a:ext>
            </a:extLst>
          </p:cNvPr>
          <p:cNvSpPr txBox="1">
            <a:spLocks noChangeArrowheads="1"/>
          </p:cNvSpPr>
          <p:nvPr/>
        </p:nvSpPr>
        <p:spPr bwMode="auto">
          <a:xfrm>
            <a:off x="6251574" y="1788968"/>
            <a:ext cx="2916237"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
                <a:schemeClr val="bg1"/>
              </a:buClr>
              <a:buFont typeface="Wingdings" panose="05000000000000000000" pitchFamily="2" charset="2"/>
              <a:buChar char="Ø"/>
            </a:pPr>
            <a:r>
              <a:rPr lang="fr-FR" altLang="fr-FR" sz="1400" i="0" dirty="0">
                <a:solidFill>
                  <a:srgbClr val="FFFF00"/>
                </a:solidFill>
                <a:latin typeface="Comic Sans MS" panose="030F0702030302020204" pitchFamily="66" charset="0"/>
              </a:rPr>
              <a:t>Climat</a:t>
            </a:r>
            <a:r>
              <a:rPr lang="fr-FR" altLang="fr-FR" sz="1400" i="0" dirty="0">
                <a:solidFill>
                  <a:schemeClr val="bg1"/>
                </a:solidFill>
                <a:latin typeface="Comic Sans MS" panose="030F0702030302020204" pitchFamily="66" charset="0"/>
              </a:rPr>
              <a:t>, saison, humidité</a:t>
            </a:r>
          </a:p>
          <a:p>
            <a:pPr>
              <a:spcBef>
                <a:spcPct val="0"/>
              </a:spcBef>
              <a:buClr>
                <a:schemeClr val="bg1"/>
              </a:buClr>
              <a:buFont typeface="Wingdings" panose="05000000000000000000" pitchFamily="2" charset="2"/>
              <a:buChar char="Ø"/>
            </a:pPr>
            <a:r>
              <a:rPr lang="fr-FR" altLang="fr-FR" sz="1400" i="0" dirty="0">
                <a:solidFill>
                  <a:schemeClr val="bg1"/>
                </a:solidFill>
                <a:latin typeface="Comic Sans MS" panose="030F0702030302020204" pitchFamily="66" charset="0"/>
              </a:rPr>
              <a:t>Pollution</a:t>
            </a:r>
            <a:endParaRPr lang="fr-FR" altLang="fr-FR" sz="1400" dirty="0">
              <a:solidFill>
                <a:schemeClr val="bg1"/>
              </a:solidFill>
              <a:latin typeface="Comic Sans MS" panose="030F0702030302020204" pitchFamily="66" charset="0"/>
            </a:endParaRPr>
          </a:p>
          <a:p>
            <a:pPr>
              <a:spcBef>
                <a:spcPct val="0"/>
              </a:spcBef>
              <a:buClr>
                <a:schemeClr val="bg1"/>
              </a:buClr>
              <a:buFont typeface="Wingdings" panose="05000000000000000000" pitchFamily="2" charset="2"/>
              <a:buChar char="Ø"/>
            </a:pPr>
            <a:r>
              <a:rPr lang="fr-FR" altLang="fr-FR" sz="1400" dirty="0">
                <a:solidFill>
                  <a:schemeClr val="bg1"/>
                </a:solidFill>
                <a:latin typeface="Comic Sans MS" panose="030F0702030302020204" pitchFamily="66" charset="0"/>
              </a:rPr>
              <a:t>C</a:t>
            </a:r>
            <a:r>
              <a:rPr lang="fr-FR" altLang="fr-FR" sz="1400" i="0" dirty="0">
                <a:solidFill>
                  <a:schemeClr val="bg1"/>
                </a:solidFill>
                <a:latin typeface="Comic Sans MS" panose="030F0702030302020204" pitchFamily="66" charset="0"/>
              </a:rPr>
              <a:t>atastrophes : inondations tremblements de terre, famines, migrations </a:t>
            </a:r>
          </a:p>
        </p:txBody>
      </p:sp>
      <p:sp>
        <p:nvSpPr>
          <p:cNvPr id="6150" name="ZoneTexte 10">
            <a:extLst>
              <a:ext uri="{FF2B5EF4-FFF2-40B4-BE49-F238E27FC236}">
                <a16:creationId xmlns:a16="http://schemas.microsoft.com/office/drawing/2014/main" id="{C69C29DA-776C-4D77-81C1-80060F0408EA}"/>
              </a:ext>
            </a:extLst>
          </p:cNvPr>
          <p:cNvSpPr txBox="1">
            <a:spLocks noChangeArrowheads="1"/>
          </p:cNvSpPr>
          <p:nvPr/>
        </p:nvSpPr>
        <p:spPr bwMode="auto">
          <a:xfrm>
            <a:off x="5863366" y="3150837"/>
            <a:ext cx="3313112" cy="1384995"/>
          </a:xfrm>
          <a:prstGeom prst="rect">
            <a:avLst/>
          </a:prstGeom>
          <a:noFill/>
          <a:ln>
            <a:noFill/>
          </a:ln>
        </p:spPr>
        <p:txBody>
          <a:bodyPr>
            <a:spAutoFit/>
          </a:bodyPr>
          <a:lstStyle>
            <a:lvl1pPr marL="285750" indent="-2857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
                <a:schemeClr val="bg1"/>
              </a:buClr>
              <a:buFont typeface="Wingdings" panose="05000000000000000000" pitchFamily="2" charset="2"/>
              <a:buChar char="Ø"/>
            </a:pPr>
            <a:r>
              <a:rPr lang="fr-FR" altLang="fr-FR" sz="1400" dirty="0">
                <a:solidFill>
                  <a:srgbClr val="FFFF00"/>
                </a:solidFill>
                <a:latin typeface="Comic Sans MS" panose="030F0702030302020204" pitchFamily="66" charset="0"/>
              </a:rPr>
              <a:t>Co</a:t>
            </a:r>
            <a:r>
              <a:rPr lang="fr-FR" altLang="fr-FR" sz="1400" i="0" dirty="0">
                <a:solidFill>
                  <a:srgbClr val="FFFF00"/>
                </a:solidFill>
                <a:latin typeface="Comic Sans MS" panose="030F0702030302020204" pitchFamily="66" charset="0"/>
              </a:rPr>
              <a:t>mportement, psychologie</a:t>
            </a:r>
          </a:p>
          <a:p>
            <a:pPr>
              <a:spcBef>
                <a:spcPct val="0"/>
              </a:spcBef>
              <a:buClr>
                <a:schemeClr val="bg1"/>
              </a:buClr>
              <a:buFont typeface="Wingdings" panose="05000000000000000000" pitchFamily="2" charset="2"/>
              <a:buChar char="Ø"/>
            </a:pPr>
            <a:r>
              <a:rPr lang="fr-FR" altLang="fr-FR" sz="1400" dirty="0">
                <a:solidFill>
                  <a:schemeClr val="bg1"/>
                </a:solidFill>
                <a:latin typeface="Comic Sans MS" panose="030F0702030302020204" pitchFamily="66" charset="0"/>
              </a:rPr>
              <a:t>Mentalité, croyances, peurs, rumeurs, fake news…</a:t>
            </a:r>
          </a:p>
          <a:p>
            <a:pPr>
              <a:spcBef>
                <a:spcPct val="0"/>
              </a:spcBef>
              <a:buClr>
                <a:schemeClr val="bg1"/>
              </a:buClr>
              <a:buFont typeface="Wingdings" panose="05000000000000000000" pitchFamily="2" charset="2"/>
              <a:buChar char="Ø"/>
            </a:pPr>
            <a:r>
              <a:rPr lang="fr-FR" altLang="fr-FR" sz="1400" i="0" dirty="0">
                <a:solidFill>
                  <a:schemeClr val="bg1"/>
                </a:solidFill>
                <a:latin typeface="Comic Sans MS" panose="030F0702030302020204" pitchFamily="66" charset="0"/>
              </a:rPr>
              <a:t>Niveau-mode de vie, logements, promiscuité, </a:t>
            </a:r>
            <a:r>
              <a:rPr lang="fr-FR" altLang="fr-FR" sz="1400" dirty="0">
                <a:solidFill>
                  <a:schemeClr val="bg1"/>
                </a:solidFill>
                <a:latin typeface="Comic Sans MS" panose="030F0702030302020204" pitchFamily="66" charset="0"/>
              </a:rPr>
              <a:t>conditions sanitaires</a:t>
            </a:r>
          </a:p>
          <a:p>
            <a:pPr>
              <a:spcBef>
                <a:spcPct val="0"/>
              </a:spcBef>
              <a:buClr>
                <a:schemeClr val="bg1"/>
              </a:buClr>
              <a:buFont typeface="Wingdings" panose="05000000000000000000" pitchFamily="2" charset="2"/>
              <a:buChar char="Ø"/>
            </a:pPr>
            <a:r>
              <a:rPr lang="fr-FR" altLang="fr-FR" sz="1400" dirty="0">
                <a:solidFill>
                  <a:schemeClr val="bg1"/>
                </a:solidFill>
                <a:latin typeface="Comic Sans MS" panose="030F0702030302020204" pitchFamily="66" charset="0"/>
              </a:rPr>
              <a:t>Guerres</a:t>
            </a:r>
            <a:endParaRPr lang="fr-FR" altLang="fr-FR" sz="1400" i="0" dirty="0">
              <a:solidFill>
                <a:schemeClr val="bg1"/>
              </a:solidFill>
              <a:latin typeface="Comic Sans MS" panose="030F0702030302020204" pitchFamily="66" charset="0"/>
            </a:endParaRPr>
          </a:p>
        </p:txBody>
      </p:sp>
      <p:sp>
        <p:nvSpPr>
          <p:cNvPr id="6151" name="ZoneTexte 12">
            <a:extLst>
              <a:ext uri="{FF2B5EF4-FFF2-40B4-BE49-F238E27FC236}">
                <a16:creationId xmlns:a16="http://schemas.microsoft.com/office/drawing/2014/main" id="{DB6DA4A8-2446-4858-8AFE-E5F87FE3C31A}"/>
              </a:ext>
            </a:extLst>
          </p:cNvPr>
          <p:cNvSpPr txBox="1">
            <a:spLocks noChangeArrowheads="1"/>
          </p:cNvSpPr>
          <p:nvPr/>
        </p:nvSpPr>
        <p:spPr bwMode="auto">
          <a:xfrm>
            <a:off x="431006" y="131727"/>
            <a:ext cx="828198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2400" i="0" dirty="0">
                <a:solidFill>
                  <a:schemeClr val="bg1"/>
                </a:solidFill>
                <a:latin typeface="Comic Sans MS" panose="030F0702030302020204" pitchFamily="66" charset="0"/>
              </a:rPr>
              <a:t>Epidémies et environnement </a:t>
            </a:r>
          </a:p>
          <a:p>
            <a:pPr algn="ctr">
              <a:spcBef>
                <a:spcPct val="0"/>
              </a:spcBef>
              <a:buFontTx/>
              <a:buNone/>
            </a:pPr>
            <a:endParaRPr lang="fr-FR" altLang="fr-FR" sz="2400" i="0" dirty="0">
              <a:solidFill>
                <a:schemeClr val="bg1"/>
              </a:solidFill>
              <a:latin typeface="Comic Sans MS" panose="030F0702030302020204" pitchFamily="66" charset="0"/>
            </a:endParaRPr>
          </a:p>
          <a:p>
            <a:pPr algn="ctr">
              <a:spcBef>
                <a:spcPct val="0"/>
              </a:spcBef>
              <a:buFontTx/>
              <a:buNone/>
            </a:pPr>
            <a:r>
              <a:rPr lang="fr-FR" altLang="fr-FR" sz="1600" i="0" dirty="0">
                <a:solidFill>
                  <a:schemeClr val="bg1"/>
                </a:solidFill>
                <a:latin typeface="Comic Sans MS" panose="030F0702030302020204" pitchFamily="66" charset="0"/>
              </a:rPr>
              <a:t>La stratégie de lutte doit tenir compte </a:t>
            </a:r>
          </a:p>
          <a:p>
            <a:pPr algn="ctr">
              <a:spcBef>
                <a:spcPct val="0"/>
              </a:spcBef>
              <a:buFontTx/>
              <a:buNone/>
            </a:pPr>
            <a:r>
              <a:rPr lang="fr-FR" altLang="fr-FR" sz="1600" i="0" dirty="0">
                <a:solidFill>
                  <a:schemeClr val="bg1"/>
                </a:solidFill>
                <a:latin typeface="Comic Sans MS" panose="030F0702030302020204" pitchFamily="66" charset="0"/>
              </a:rPr>
              <a:t>de nombreux autres facteurs</a:t>
            </a:r>
            <a:endParaRPr lang="fr-FR" altLang="fr-FR" sz="1600" dirty="0">
              <a:latin typeface="Arial" panose="020B0604020202020204" pitchFamily="34" charset="0"/>
            </a:endParaRPr>
          </a:p>
        </p:txBody>
      </p:sp>
      <p:sp>
        <p:nvSpPr>
          <p:cNvPr id="6152" name="Flèche : courbe vers la gauche 1">
            <a:extLst>
              <a:ext uri="{FF2B5EF4-FFF2-40B4-BE49-F238E27FC236}">
                <a16:creationId xmlns:a16="http://schemas.microsoft.com/office/drawing/2014/main" id="{1BB84835-83CF-41BB-B5E7-E1BA2F73B4F4}"/>
              </a:ext>
            </a:extLst>
          </p:cNvPr>
          <p:cNvSpPr>
            <a:spLocks noChangeArrowheads="1"/>
          </p:cNvSpPr>
          <p:nvPr/>
        </p:nvSpPr>
        <p:spPr bwMode="auto">
          <a:xfrm rot="-5947951">
            <a:off x="4602553" y="796561"/>
            <a:ext cx="612782" cy="2621230"/>
          </a:xfrm>
          <a:prstGeom prst="curvedLeftArrow">
            <a:avLst>
              <a:gd name="adj1" fmla="val 24969"/>
              <a:gd name="adj2" fmla="val 49954"/>
              <a:gd name="adj3" fmla="val 25000"/>
            </a:avLst>
          </a:prstGeom>
          <a:solidFill>
            <a:srgbClr val="FFFF00"/>
          </a:solidFill>
          <a:ln w="9525" algn="ctr">
            <a:solidFill>
              <a:srgbClr val="FFFF00"/>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fr-FR" altLang="fr-FR" sz="1600">
              <a:latin typeface="Arial" panose="020B0604020202020204" pitchFamily="34" charset="0"/>
            </a:endParaRPr>
          </a:p>
        </p:txBody>
      </p:sp>
      <p:sp>
        <p:nvSpPr>
          <p:cNvPr id="6153" name="Flèche : courbe vers la gauche 8">
            <a:extLst>
              <a:ext uri="{FF2B5EF4-FFF2-40B4-BE49-F238E27FC236}">
                <a16:creationId xmlns:a16="http://schemas.microsoft.com/office/drawing/2014/main" id="{8132442E-9AA1-451F-88CA-6DA3C80F21A8}"/>
              </a:ext>
            </a:extLst>
          </p:cNvPr>
          <p:cNvSpPr>
            <a:spLocks noChangeArrowheads="1"/>
          </p:cNvSpPr>
          <p:nvPr/>
        </p:nvSpPr>
        <p:spPr bwMode="auto">
          <a:xfrm rot="17127902">
            <a:off x="4540614" y="1996878"/>
            <a:ext cx="591535" cy="2676097"/>
          </a:xfrm>
          <a:prstGeom prst="curvedLeftArrow">
            <a:avLst>
              <a:gd name="adj1" fmla="val 24961"/>
              <a:gd name="adj2" fmla="val 49957"/>
              <a:gd name="adj3" fmla="val 62898"/>
            </a:avLst>
          </a:prstGeom>
          <a:solidFill>
            <a:srgbClr val="FFFF00"/>
          </a:solidFill>
          <a:ln w="9525" algn="ctr">
            <a:solidFill>
              <a:srgbClr val="FFFF00"/>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fr-FR" altLang="fr-FR" sz="1600">
              <a:latin typeface="Arial" panose="020B0604020202020204" pitchFamily="34" charset="0"/>
            </a:endParaRPr>
          </a:p>
        </p:txBody>
      </p:sp>
      <p:sp>
        <p:nvSpPr>
          <p:cNvPr id="6154" name="Flèche : courbe vers la gauche 9">
            <a:extLst>
              <a:ext uri="{FF2B5EF4-FFF2-40B4-BE49-F238E27FC236}">
                <a16:creationId xmlns:a16="http://schemas.microsoft.com/office/drawing/2014/main" id="{8AAE251A-DEA7-4261-99E8-BD5B6E2C0231}"/>
              </a:ext>
            </a:extLst>
          </p:cNvPr>
          <p:cNvSpPr>
            <a:spLocks noChangeArrowheads="1"/>
          </p:cNvSpPr>
          <p:nvPr/>
        </p:nvSpPr>
        <p:spPr bwMode="auto">
          <a:xfrm rot="17748426">
            <a:off x="4325718" y="2875224"/>
            <a:ext cx="705287" cy="2440053"/>
          </a:xfrm>
          <a:prstGeom prst="curvedLeftArrow">
            <a:avLst>
              <a:gd name="adj1" fmla="val 24966"/>
              <a:gd name="adj2" fmla="val 49963"/>
              <a:gd name="adj3" fmla="val 76112"/>
            </a:avLst>
          </a:prstGeom>
          <a:solidFill>
            <a:srgbClr val="FFFF00"/>
          </a:solidFill>
          <a:ln w="9525" algn="ctr">
            <a:solidFill>
              <a:srgbClr val="FFFF00"/>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fr-FR" altLang="fr-FR" sz="1600">
              <a:latin typeface="Arial" panose="020B0604020202020204" pitchFamily="34" charset="0"/>
            </a:endParaRPr>
          </a:p>
        </p:txBody>
      </p:sp>
      <p:sp>
        <p:nvSpPr>
          <p:cNvPr id="18" name="ZoneTexte 17">
            <a:extLst>
              <a:ext uri="{FF2B5EF4-FFF2-40B4-BE49-F238E27FC236}">
                <a16:creationId xmlns:a16="http://schemas.microsoft.com/office/drawing/2014/main" id="{74CF94FA-2B87-4442-8CB8-8EA4F871D715}"/>
              </a:ext>
            </a:extLst>
          </p:cNvPr>
          <p:cNvSpPr txBox="1"/>
          <p:nvPr/>
        </p:nvSpPr>
        <p:spPr>
          <a:xfrm>
            <a:off x="300127" y="5631424"/>
            <a:ext cx="4710022" cy="738664"/>
          </a:xfrm>
          <a:prstGeom prst="rect">
            <a:avLst/>
          </a:prstGeom>
          <a:noFill/>
          <a:ln w="28575">
            <a:solidFill>
              <a:srgbClr val="FF0000"/>
            </a:solidFill>
          </a:ln>
        </p:spPr>
        <p:txBody>
          <a:bodyPr wrap="square">
            <a:spAutoFit/>
          </a:bodyPr>
          <a:lstStyle/>
          <a:p>
            <a:pPr algn="just"/>
            <a:r>
              <a:rPr lang="en-US" sz="1400" dirty="0">
                <a:solidFill>
                  <a:schemeClr val="bg1"/>
                </a:solidFill>
                <a:effectLst/>
                <a:latin typeface="Comic Sans MS" panose="030F0702030302020204" pitchFamily="66" charset="0"/>
                <a:ea typeface="Times New Roman" panose="02020603050405020304" pitchFamily="18" charset="0"/>
                <a:cs typeface="Times New Roman" panose="02020603050405020304" pitchFamily="18" charset="0"/>
              </a:rPr>
              <a:t>Les maladies ne </a:t>
            </a:r>
            <a:r>
              <a:rPr lang="en-US" sz="1400" dirty="0" err="1">
                <a:solidFill>
                  <a:schemeClr val="bg1"/>
                </a:solidFill>
                <a:effectLst/>
                <a:latin typeface="Comic Sans MS" panose="030F0702030302020204" pitchFamily="66" charset="0"/>
                <a:ea typeface="Times New Roman" panose="02020603050405020304" pitchFamily="18" charset="0"/>
                <a:cs typeface="Times New Roman" panose="02020603050405020304" pitchFamily="18" charset="0"/>
              </a:rPr>
              <a:t>sont</a:t>
            </a:r>
            <a:r>
              <a:rPr lang="en-US" sz="1400" dirty="0">
                <a:solidFill>
                  <a:schemeClr val="bg1"/>
                </a:solidFill>
                <a:effectLst/>
                <a:latin typeface="Comic Sans MS" panose="030F0702030302020204" pitchFamily="66" charset="0"/>
                <a:ea typeface="Times New Roman" panose="02020603050405020304" pitchFamily="18" charset="0"/>
                <a:cs typeface="Times New Roman" panose="02020603050405020304" pitchFamily="18" charset="0"/>
              </a:rPr>
              <a:t> pas </a:t>
            </a:r>
            <a:r>
              <a:rPr lang="en-US" sz="1400" dirty="0" err="1">
                <a:solidFill>
                  <a:schemeClr val="bg1"/>
                </a:solidFill>
                <a:effectLst/>
                <a:latin typeface="Comic Sans MS" panose="030F0702030302020204" pitchFamily="66" charset="0"/>
                <a:ea typeface="Times New Roman" panose="02020603050405020304" pitchFamily="18" charset="0"/>
                <a:cs typeface="Times New Roman" panose="02020603050405020304" pitchFamily="18" charset="0"/>
              </a:rPr>
              <a:t>indépendantes</a:t>
            </a:r>
            <a:r>
              <a:rPr lang="en-US" sz="1400" dirty="0">
                <a:solidFill>
                  <a:schemeClr val="bg1"/>
                </a:solidFill>
                <a:latin typeface="Comic Sans MS" panose="030F0702030302020204" pitchFamily="66" charset="0"/>
                <a:ea typeface="Times New Roman" panose="02020603050405020304" pitchFamily="18" charset="0"/>
                <a:cs typeface="Times New Roman" panose="02020603050405020304" pitchFamily="18" charset="0"/>
              </a:rPr>
              <a:t>: </a:t>
            </a:r>
            <a:r>
              <a:rPr lang="en-US" sz="1400" dirty="0">
                <a:solidFill>
                  <a:schemeClr val="bg1"/>
                </a:solidFill>
                <a:effectLst/>
                <a:latin typeface="Comic Sans MS" panose="030F0702030302020204" pitchFamily="66" charset="0"/>
                <a:ea typeface="Times New Roman" panose="02020603050405020304" pitchFamily="18" charset="0"/>
                <a:cs typeface="Times New Roman" panose="02020603050405020304" pitchFamily="18" charset="0"/>
              </a:rPr>
              <a:t>il </a:t>
            </a:r>
            <a:r>
              <a:rPr lang="en-US" sz="1400" dirty="0" err="1">
                <a:solidFill>
                  <a:schemeClr val="bg1"/>
                </a:solidFill>
                <a:effectLst/>
                <a:latin typeface="Comic Sans MS" panose="030F0702030302020204" pitchFamily="66" charset="0"/>
                <a:ea typeface="Times New Roman" panose="02020603050405020304" pitchFamily="18" charset="0"/>
                <a:cs typeface="Times New Roman" panose="02020603050405020304" pitchFamily="18" charset="0"/>
              </a:rPr>
              <a:t>existe</a:t>
            </a:r>
            <a:r>
              <a:rPr lang="en-US" sz="1400" dirty="0">
                <a:solidFill>
                  <a:schemeClr val="bg1"/>
                </a:solidFill>
                <a:effectLst/>
                <a:latin typeface="Comic Sans MS" panose="030F0702030302020204" pitchFamily="66" charset="0"/>
                <a:ea typeface="Times New Roman" panose="02020603050405020304" pitchFamily="18" charset="0"/>
                <a:cs typeface="Times New Roman" panose="02020603050405020304" pitchFamily="18" charset="0"/>
              </a:rPr>
              <a:t> des interactions </a:t>
            </a:r>
            <a:r>
              <a:rPr lang="en-US" sz="1400" dirty="0" err="1">
                <a:solidFill>
                  <a:schemeClr val="bg1"/>
                </a:solidFill>
                <a:effectLst/>
                <a:latin typeface="Comic Sans MS" panose="030F0702030302020204" pitchFamily="66" charset="0"/>
                <a:ea typeface="Times New Roman" panose="02020603050405020304" pitchFamily="18" charset="0"/>
                <a:cs typeface="Times New Roman" panose="02020603050405020304" pitchFamily="18" charset="0"/>
              </a:rPr>
              <a:t>synergiques</a:t>
            </a:r>
            <a:r>
              <a:rPr lang="en-US" sz="1400" dirty="0">
                <a:solidFill>
                  <a:schemeClr val="bg1"/>
                </a:solidFill>
                <a:effectLst/>
                <a:latin typeface="Comic Sans MS" panose="030F0702030302020204" pitchFamily="66" charset="0"/>
                <a:ea typeface="Times New Roman" panose="02020603050405020304" pitchFamily="18" charset="0"/>
                <a:cs typeface="Times New Roman" panose="02020603050405020304" pitchFamily="18" charset="0"/>
              </a:rPr>
              <a:t> entre </a:t>
            </a:r>
            <a:r>
              <a:rPr lang="en-US" sz="1400" dirty="0" err="1">
                <a:solidFill>
                  <a:schemeClr val="bg1"/>
                </a:solidFill>
                <a:effectLst/>
                <a:latin typeface="Comic Sans MS" panose="030F0702030302020204" pitchFamily="66" charset="0"/>
                <a:ea typeface="Times New Roman" panose="02020603050405020304" pitchFamily="18" charset="0"/>
                <a:cs typeface="Times New Roman" panose="02020603050405020304" pitchFamily="18" charset="0"/>
              </a:rPr>
              <a:t>elles</a:t>
            </a:r>
            <a:r>
              <a:rPr lang="en-US" sz="1400" dirty="0">
                <a:solidFill>
                  <a:schemeClr val="bg1"/>
                </a:solidFill>
                <a:effectLst/>
                <a:latin typeface="Comic Sans MS" panose="030F0702030302020204" pitchFamily="66" charset="0"/>
                <a:ea typeface="Times New Roman" panose="02020603050405020304" pitchFamily="18" charset="0"/>
                <a:cs typeface="Times New Roman" panose="02020603050405020304" pitchFamily="18" charset="0"/>
              </a:rPr>
              <a:t> qui </a:t>
            </a:r>
            <a:r>
              <a:rPr lang="en-US" sz="1400" dirty="0" err="1">
                <a:solidFill>
                  <a:schemeClr val="bg1"/>
                </a:solidFill>
                <a:effectLst/>
                <a:latin typeface="Comic Sans MS" panose="030F0702030302020204" pitchFamily="66" charset="0"/>
                <a:ea typeface="Times New Roman" panose="02020603050405020304" pitchFamily="18" charset="0"/>
                <a:cs typeface="Times New Roman" panose="02020603050405020304" pitchFamily="18" charset="0"/>
              </a:rPr>
              <a:t>ont</a:t>
            </a:r>
            <a:r>
              <a:rPr lang="en-US" sz="1400" dirty="0">
                <a:solidFill>
                  <a:schemeClr val="bg1"/>
                </a:solidFill>
                <a:effectLst/>
                <a:latin typeface="Comic Sans MS" panose="030F0702030302020204" pitchFamily="66" charset="0"/>
                <a:ea typeface="Times New Roman" panose="02020603050405020304" pitchFamily="18" charset="0"/>
                <a:cs typeface="Times New Roman" panose="02020603050405020304" pitchFamily="18" charset="0"/>
              </a:rPr>
              <a:t> </a:t>
            </a:r>
            <a:r>
              <a:rPr lang="en-US" sz="1400" dirty="0" err="1">
                <a:solidFill>
                  <a:schemeClr val="bg1"/>
                </a:solidFill>
                <a:effectLst/>
                <a:latin typeface="Comic Sans MS" panose="030F0702030302020204" pitchFamily="66" charset="0"/>
                <a:ea typeface="Times New Roman" panose="02020603050405020304" pitchFamily="18" charset="0"/>
                <a:cs typeface="Times New Roman" panose="02020603050405020304" pitchFamily="18" charset="0"/>
              </a:rPr>
              <a:t>une</a:t>
            </a:r>
            <a:r>
              <a:rPr lang="en-US" sz="1400" dirty="0">
                <a:solidFill>
                  <a:schemeClr val="bg1"/>
                </a:solidFill>
                <a:effectLst/>
                <a:latin typeface="Comic Sans MS" panose="030F0702030302020204" pitchFamily="66" charset="0"/>
                <a:ea typeface="Times New Roman" panose="02020603050405020304" pitchFamily="18" charset="0"/>
                <a:cs typeface="Times New Roman" panose="02020603050405020304" pitchFamily="18" charset="0"/>
              </a:rPr>
              <a:t> importance </a:t>
            </a:r>
            <a:r>
              <a:rPr lang="en-US" sz="1400" dirty="0" err="1">
                <a:solidFill>
                  <a:schemeClr val="bg1"/>
                </a:solidFill>
                <a:effectLst/>
                <a:latin typeface="Comic Sans MS" panose="030F0702030302020204" pitchFamily="66" charset="0"/>
                <a:ea typeface="Times New Roman" panose="02020603050405020304" pitchFamily="18" charset="0"/>
                <a:cs typeface="Times New Roman" panose="02020603050405020304" pitchFamily="18" charset="0"/>
              </a:rPr>
              <a:t>considérable</a:t>
            </a:r>
            <a:r>
              <a:rPr lang="en-US" sz="1400" dirty="0">
                <a:solidFill>
                  <a:schemeClr val="bg1"/>
                </a:solidFill>
                <a:effectLst/>
                <a:latin typeface="Comic Sans MS" panose="030F0702030302020204" pitchFamily="66" charset="0"/>
                <a:ea typeface="Times New Roman" panose="02020603050405020304" pitchFamily="18" charset="0"/>
                <a:cs typeface="Times New Roman" panose="02020603050405020304" pitchFamily="18" charset="0"/>
              </a:rPr>
              <a:t> pour le </a:t>
            </a:r>
            <a:r>
              <a:rPr lang="en-US" sz="1400" dirty="0" err="1">
                <a:solidFill>
                  <a:schemeClr val="bg1"/>
                </a:solidFill>
                <a:effectLst/>
                <a:latin typeface="Comic Sans MS" panose="030F0702030302020204" pitchFamily="66" charset="0"/>
                <a:ea typeface="Times New Roman" panose="02020603050405020304" pitchFamily="18" charset="0"/>
                <a:cs typeface="Times New Roman" panose="02020603050405020304" pitchFamily="18" charset="0"/>
              </a:rPr>
              <a:t>taux</a:t>
            </a:r>
            <a:r>
              <a:rPr lang="en-US" sz="1400" dirty="0">
                <a:solidFill>
                  <a:schemeClr val="bg1"/>
                </a:solidFill>
                <a:effectLst/>
                <a:latin typeface="Comic Sans MS" panose="030F0702030302020204" pitchFamily="66" charset="0"/>
                <a:ea typeface="Times New Roman" panose="02020603050405020304" pitchFamily="18" charset="0"/>
                <a:cs typeface="Times New Roman" panose="02020603050405020304" pitchFamily="18" charset="0"/>
              </a:rPr>
              <a:t> de </a:t>
            </a:r>
            <a:r>
              <a:rPr lang="en-US" sz="1400" dirty="0" err="1">
                <a:solidFill>
                  <a:schemeClr val="bg1"/>
                </a:solidFill>
                <a:effectLst/>
                <a:latin typeface="Comic Sans MS" panose="030F0702030302020204" pitchFamily="66" charset="0"/>
                <a:ea typeface="Times New Roman" panose="02020603050405020304" pitchFamily="18" charset="0"/>
                <a:cs typeface="Times New Roman" panose="02020603050405020304" pitchFamily="18" charset="0"/>
              </a:rPr>
              <a:t>mortalité</a:t>
            </a:r>
            <a:r>
              <a:rPr lang="en-US" sz="1400" dirty="0">
                <a:solidFill>
                  <a:schemeClr val="bg1"/>
                </a:solidFill>
                <a:latin typeface="Comic Sans MS" panose="030F0702030302020204" pitchFamily="66" charset="0"/>
                <a:ea typeface="Times New Roman" panose="02020603050405020304" pitchFamily="18" charset="0"/>
                <a:cs typeface="Times New Roman" panose="02020603050405020304" pitchFamily="18" charset="0"/>
              </a:rPr>
              <a:t>. </a:t>
            </a:r>
            <a:endParaRPr lang="fr-FR" sz="14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endParaRPr>
          </a:p>
        </p:txBody>
      </p:sp>
      <p:sp>
        <p:nvSpPr>
          <p:cNvPr id="12" name="Rectangle 1">
            <a:extLst>
              <a:ext uri="{FF2B5EF4-FFF2-40B4-BE49-F238E27FC236}">
                <a16:creationId xmlns:a16="http://schemas.microsoft.com/office/drawing/2014/main" id="{A52D74DB-EA49-484E-BE05-40C6EA04114A}"/>
              </a:ext>
            </a:extLst>
          </p:cNvPr>
          <p:cNvSpPr>
            <a:spLocks noChangeArrowheads="1"/>
          </p:cNvSpPr>
          <p:nvPr/>
        </p:nvSpPr>
        <p:spPr bwMode="auto">
          <a:xfrm>
            <a:off x="7910993" y="6510373"/>
            <a:ext cx="923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800" i="0" dirty="0">
                <a:solidFill>
                  <a:schemeClr val="bg1"/>
                </a:solidFill>
                <a:latin typeface="Comic Sans MS" panose="030F0702030302020204" pitchFamily="66" charset="0"/>
              </a:rPr>
              <a:t>Patrick Berche </a:t>
            </a:r>
          </a:p>
        </p:txBody>
      </p:sp>
    </p:spTree>
    <p:extLst>
      <p:ext uri="{BB962C8B-B14F-4D97-AF65-F5344CB8AC3E}">
        <p14:creationId xmlns:p14="http://schemas.microsoft.com/office/powerpoint/2010/main" val="9453104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5099CABE-42F7-5AEA-49A6-C599BB3D5107}"/>
              </a:ext>
            </a:extLst>
          </p:cNvPr>
          <p:cNvSpPr txBox="1"/>
          <p:nvPr/>
        </p:nvSpPr>
        <p:spPr>
          <a:xfrm>
            <a:off x="1823376" y="274320"/>
            <a:ext cx="6309741" cy="461665"/>
          </a:xfrm>
          <a:prstGeom prst="rect">
            <a:avLst/>
          </a:prstGeom>
          <a:noFill/>
        </p:spPr>
        <p:txBody>
          <a:bodyPr wrap="none" rtlCol="0">
            <a:spAutoFit/>
          </a:bodyPr>
          <a:lstStyle/>
          <a:p>
            <a:r>
              <a:rPr lang="fr-FR" sz="2400" dirty="0">
                <a:solidFill>
                  <a:schemeClr val="bg1"/>
                </a:solidFill>
                <a:latin typeface="Comic Sans MS" panose="030F0702030302020204" pitchFamily="66" charset="0"/>
              </a:rPr>
              <a:t>Le franchissement de la barrière d’espèce </a:t>
            </a:r>
          </a:p>
        </p:txBody>
      </p:sp>
      <p:graphicFrame>
        <p:nvGraphicFramePr>
          <p:cNvPr id="5" name="Objet 4">
            <a:extLst>
              <a:ext uri="{FF2B5EF4-FFF2-40B4-BE49-F238E27FC236}">
                <a16:creationId xmlns:a16="http://schemas.microsoft.com/office/drawing/2014/main" id="{ACC2481F-DFBF-C636-6343-2B27266F4C50}"/>
              </a:ext>
            </a:extLst>
          </p:cNvPr>
          <p:cNvGraphicFramePr>
            <a:graphicFrameLocks noChangeAspect="1"/>
          </p:cNvGraphicFramePr>
          <p:nvPr/>
        </p:nvGraphicFramePr>
        <p:xfrm>
          <a:off x="1275144" y="5908389"/>
          <a:ext cx="1265264" cy="828538"/>
        </p:xfrm>
        <a:graphic>
          <a:graphicData uri="http://schemas.openxmlformats.org/presentationml/2006/ole">
            <mc:AlternateContent xmlns:mc="http://schemas.openxmlformats.org/markup-compatibility/2006">
              <mc:Choice xmlns:v="urn:schemas-microsoft-com:vml" Requires="v">
                <p:oleObj name="Image" r:id="rId2" imgW="3860317" imgH="2526984" progId="Photoshop.Image.17">
                  <p:embed/>
                </p:oleObj>
              </mc:Choice>
              <mc:Fallback>
                <p:oleObj name="Image" r:id="rId2" imgW="3860317" imgH="2526984" progId="Photoshop.Image.17">
                  <p:embed/>
                  <p:pic>
                    <p:nvPicPr>
                      <p:cNvPr id="5" name="Objet 4">
                        <a:extLst>
                          <a:ext uri="{FF2B5EF4-FFF2-40B4-BE49-F238E27FC236}">
                            <a16:creationId xmlns:a16="http://schemas.microsoft.com/office/drawing/2014/main" id="{ACC2481F-DFBF-C636-6343-2B27266F4C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5144" y="5908389"/>
                        <a:ext cx="1265264" cy="828538"/>
                      </a:xfrm>
                      <a:prstGeom prst="rect">
                        <a:avLst/>
                      </a:prstGeom>
                      <a:noFill/>
                      <a:ln>
                        <a:noFill/>
                      </a:ln>
                    </p:spPr>
                  </p:pic>
                </p:oleObj>
              </mc:Fallback>
            </mc:AlternateContent>
          </a:graphicData>
        </a:graphic>
      </p:graphicFrame>
      <p:graphicFrame>
        <p:nvGraphicFramePr>
          <p:cNvPr id="6" name="Objet 1">
            <a:extLst>
              <a:ext uri="{FF2B5EF4-FFF2-40B4-BE49-F238E27FC236}">
                <a16:creationId xmlns:a16="http://schemas.microsoft.com/office/drawing/2014/main" id="{EA8FE459-A62E-FC7E-923A-7B85D9E33B15}"/>
              </a:ext>
            </a:extLst>
          </p:cNvPr>
          <p:cNvGraphicFramePr>
            <a:graphicFrameLocks noChangeAspect="1"/>
          </p:cNvGraphicFramePr>
          <p:nvPr/>
        </p:nvGraphicFramePr>
        <p:xfrm>
          <a:off x="6243123" y="5804911"/>
          <a:ext cx="1244917" cy="844074"/>
        </p:xfrm>
        <a:graphic>
          <a:graphicData uri="http://schemas.openxmlformats.org/presentationml/2006/ole">
            <mc:AlternateContent xmlns:mc="http://schemas.openxmlformats.org/markup-compatibility/2006">
              <mc:Choice xmlns:v="urn:schemas-microsoft-com:vml" Requires="v">
                <p:oleObj name="Image" r:id="rId4" imgW="2831746" imgH="1917460" progId="Photoshop.Image.17">
                  <p:embed/>
                </p:oleObj>
              </mc:Choice>
              <mc:Fallback>
                <p:oleObj name="Image" r:id="rId4" imgW="2831746" imgH="1917460" progId="Photoshop.Image.17">
                  <p:embed/>
                  <p:pic>
                    <p:nvPicPr>
                      <p:cNvPr id="6" name="Objet 1">
                        <a:extLst>
                          <a:ext uri="{FF2B5EF4-FFF2-40B4-BE49-F238E27FC236}">
                            <a16:creationId xmlns:a16="http://schemas.microsoft.com/office/drawing/2014/main" id="{EA8FE459-A62E-FC7E-923A-7B85D9E33B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3123" y="5804911"/>
                        <a:ext cx="1244917" cy="844074"/>
                      </a:xfrm>
                      <a:prstGeom prst="rect">
                        <a:avLst/>
                      </a:prstGeom>
                      <a:noFill/>
                      <a:ln>
                        <a:noFill/>
                      </a:ln>
                    </p:spPr>
                  </p:pic>
                </p:oleObj>
              </mc:Fallback>
            </mc:AlternateContent>
          </a:graphicData>
        </a:graphic>
      </p:graphicFrame>
      <p:graphicFrame>
        <p:nvGraphicFramePr>
          <p:cNvPr id="8" name="Objet 2">
            <a:extLst>
              <a:ext uri="{FF2B5EF4-FFF2-40B4-BE49-F238E27FC236}">
                <a16:creationId xmlns:a16="http://schemas.microsoft.com/office/drawing/2014/main" id="{FF490966-F068-197B-3ADC-084AB07C49AF}"/>
              </a:ext>
            </a:extLst>
          </p:cNvPr>
          <p:cNvGraphicFramePr>
            <a:graphicFrameLocks noChangeAspect="1"/>
          </p:cNvGraphicFramePr>
          <p:nvPr/>
        </p:nvGraphicFramePr>
        <p:xfrm>
          <a:off x="4987554" y="5777210"/>
          <a:ext cx="915924" cy="871775"/>
        </p:xfrm>
        <a:graphic>
          <a:graphicData uri="http://schemas.openxmlformats.org/presentationml/2006/ole">
            <mc:AlternateContent xmlns:mc="http://schemas.openxmlformats.org/markup-compatibility/2006">
              <mc:Choice xmlns:v="urn:schemas-microsoft-com:vml" Requires="v">
                <p:oleObj name="Image" r:id="rId6" imgW="2653968" imgH="2526984" progId="Photoshop.Image.17">
                  <p:embed/>
                </p:oleObj>
              </mc:Choice>
              <mc:Fallback>
                <p:oleObj name="Image" r:id="rId6" imgW="2653968" imgH="2526984" progId="Photoshop.Image.17">
                  <p:embed/>
                  <p:pic>
                    <p:nvPicPr>
                      <p:cNvPr id="8" name="Objet 2">
                        <a:extLst>
                          <a:ext uri="{FF2B5EF4-FFF2-40B4-BE49-F238E27FC236}">
                            <a16:creationId xmlns:a16="http://schemas.microsoft.com/office/drawing/2014/main" id="{FF490966-F068-197B-3ADC-084AB07C49A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87554" y="5777210"/>
                        <a:ext cx="915924" cy="871775"/>
                      </a:xfrm>
                      <a:prstGeom prst="rect">
                        <a:avLst/>
                      </a:prstGeom>
                      <a:noFill/>
                      <a:ln>
                        <a:noFill/>
                      </a:ln>
                    </p:spPr>
                  </p:pic>
                </p:oleObj>
              </mc:Fallback>
            </mc:AlternateContent>
          </a:graphicData>
        </a:graphic>
      </p:graphicFrame>
      <p:pic>
        <p:nvPicPr>
          <p:cNvPr id="3" name="Image 2">
            <a:extLst>
              <a:ext uri="{FF2B5EF4-FFF2-40B4-BE49-F238E27FC236}">
                <a16:creationId xmlns:a16="http://schemas.microsoft.com/office/drawing/2014/main" id="{1768A4CB-C2AE-5791-D301-2F6FEC0B14E0}"/>
              </a:ext>
            </a:extLst>
          </p:cNvPr>
          <p:cNvPicPr>
            <a:picLocks noChangeAspect="1"/>
          </p:cNvPicPr>
          <p:nvPr/>
        </p:nvPicPr>
        <p:blipFill>
          <a:blip r:embed="rId8"/>
          <a:stretch>
            <a:fillRect/>
          </a:stretch>
        </p:blipFill>
        <p:spPr>
          <a:xfrm>
            <a:off x="1133474" y="1533524"/>
            <a:ext cx="7281379" cy="4013835"/>
          </a:xfrm>
          <a:prstGeom prst="rect">
            <a:avLst/>
          </a:prstGeom>
        </p:spPr>
      </p:pic>
      <p:sp>
        <p:nvSpPr>
          <p:cNvPr id="7" name="ZoneTexte 6">
            <a:extLst>
              <a:ext uri="{FF2B5EF4-FFF2-40B4-BE49-F238E27FC236}">
                <a16:creationId xmlns:a16="http://schemas.microsoft.com/office/drawing/2014/main" id="{36EC7B1F-DD1F-3633-2FA4-CA46A67A8F56}"/>
              </a:ext>
            </a:extLst>
          </p:cNvPr>
          <p:cNvSpPr txBox="1"/>
          <p:nvPr/>
        </p:nvSpPr>
        <p:spPr>
          <a:xfrm>
            <a:off x="3424060" y="1037645"/>
            <a:ext cx="1489510" cy="400110"/>
          </a:xfrm>
          <a:prstGeom prst="rect">
            <a:avLst/>
          </a:prstGeom>
          <a:noFill/>
        </p:spPr>
        <p:txBody>
          <a:bodyPr wrap="none" rtlCol="0">
            <a:spAutoFit/>
          </a:bodyPr>
          <a:lstStyle/>
          <a:p>
            <a:r>
              <a:rPr lang="fr-FR" sz="2000" dirty="0">
                <a:solidFill>
                  <a:schemeClr val="bg1"/>
                </a:solidFill>
                <a:latin typeface="Comic Sans MS" panose="030F0702030302020204" pitchFamily="66" charset="0"/>
              </a:rPr>
              <a:t>Pandémies </a:t>
            </a:r>
          </a:p>
        </p:txBody>
      </p:sp>
      <p:sp>
        <p:nvSpPr>
          <p:cNvPr id="9" name="ZoneTexte 8">
            <a:extLst>
              <a:ext uri="{FF2B5EF4-FFF2-40B4-BE49-F238E27FC236}">
                <a16:creationId xmlns:a16="http://schemas.microsoft.com/office/drawing/2014/main" id="{E84AB237-8C6A-1618-8BCC-97E5754B82EC}"/>
              </a:ext>
            </a:extLst>
          </p:cNvPr>
          <p:cNvSpPr txBox="1"/>
          <p:nvPr/>
        </p:nvSpPr>
        <p:spPr>
          <a:xfrm>
            <a:off x="3009475" y="5506858"/>
            <a:ext cx="2146742" cy="338554"/>
          </a:xfrm>
          <a:prstGeom prst="rect">
            <a:avLst/>
          </a:prstGeom>
          <a:noFill/>
        </p:spPr>
        <p:txBody>
          <a:bodyPr wrap="none" rtlCol="0">
            <a:spAutoFit/>
          </a:bodyPr>
          <a:lstStyle/>
          <a:p>
            <a:r>
              <a:rPr lang="fr-FR" sz="1600" dirty="0">
                <a:solidFill>
                  <a:schemeClr val="bg1"/>
                </a:solidFill>
                <a:latin typeface="Comic Sans MS" panose="030F0702030302020204" pitchFamily="66" charset="0"/>
              </a:rPr>
              <a:t>Réservoirs animaux  </a:t>
            </a:r>
          </a:p>
        </p:txBody>
      </p:sp>
      <p:sp>
        <p:nvSpPr>
          <p:cNvPr id="10" name="ZoneTexte 9">
            <a:extLst>
              <a:ext uri="{FF2B5EF4-FFF2-40B4-BE49-F238E27FC236}">
                <a16:creationId xmlns:a16="http://schemas.microsoft.com/office/drawing/2014/main" id="{4C3F973D-C97E-9061-B0A6-C1C917E13ED7}"/>
              </a:ext>
            </a:extLst>
          </p:cNvPr>
          <p:cNvSpPr txBox="1"/>
          <p:nvPr/>
        </p:nvSpPr>
        <p:spPr>
          <a:xfrm>
            <a:off x="247028" y="2885460"/>
            <a:ext cx="1326004" cy="461665"/>
          </a:xfrm>
          <a:prstGeom prst="rect">
            <a:avLst/>
          </a:prstGeom>
          <a:noFill/>
        </p:spPr>
        <p:txBody>
          <a:bodyPr wrap="none" rtlCol="0">
            <a:spAutoFit/>
          </a:bodyPr>
          <a:lstStyle/>
          <a:p>
            <a:pPr algn="ctr"/>
            <a:r>
              <a:rPr lang="fr-FR" sz="1200" dirty="0">
                <a:solidFill>
                  <a:schemeClr val="bg1"/>
                </a:solidFill>
                <a:latin typeface="Comic Sans MS" panose="030F0702030302020204" pitchFamily="66" charset="0"/>
              </a:rPr>
              <a:t>Hôtes </a:t>
            </a:r>
          </a:p>
          <a:p>
            <a:pPr algn="ctr"/>
            <a:r>
              <a:rPr lang="fr-FR" sz="1200" dirty="0">
                <a:solidFill>
                  <a:schemeClr val="bg1"/>
                </a:solidFill>
                <a:latin typeface="Comic Sans MS" panose="030F0702030302020204" pitchFamily="66" charset="0"/>
              </a:rPr>
              <a:t>intermédiaires  </a:t>
            </a:r>
          </a:p>
        </p:txBody>
      </p:sp>
      <p:sp>
        <p:nvSpPr>
          <p:cNvPr id="14" name="Rectangle 13">
            <a:extLst>
              <a:ext uri="{FF2B5EF4-FFF2-40B4-BE49-F238E27FC236}">
                <a16:creationId xmlns:a16="http://schemas.microsoft.com/office/drawing/2014/main" id="{6DD289F6-739D-B3E9-7A2F-1C7CB613D28D}"/>
              </a:ext>
            </a:extLst>
          </p:cNvPr>
          <p:cNvSpPr/>
          <p:nvPr/>
        </p:nvSpPr>
        <p:spPr>
          <a:xfrm>
            <a:off x="199152" y="2854682"/>
            <a:ext cx="1373880" cy="52322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9" name="Image 18">
            <a:extLst>
              <a:ext uri="{FF2B5EF4-FFF2-40B4-BE49-F238E27FC236}">
                <a16:creationId xmlns:a16="http://schemas.microsoft.com/office/drawing/2014/main" id="{24F9EE5F-C74E-416B-21CE-B54198B84B44}"/>
              </a:ext>
            </a:extLst>
          </p:cNvPr>
          <p:cNvPicPr>
            <a:picLocks noChangeAspect="1"/>
          </p:cNvPicPr>
          <p:nvPr/>
        </p:nvPicPr>
        <p:blipFill>
          <a:blip r:embed="rId9"/>
          <a:stretch>
            <a:fillRect/>
          </a:stretch>
        </p:blipFill>
        <p:spPr>
          <a:xfrm>
            <a:off x="3321747" y="5932377"/>
            <a:ext cx="1250253" cy="716608"/>
          </a:xfrm>
          <a:prstGeom prst="rect">
            <a:avLst/>
          </a:prstGeom>
        </p:spPr>
      </p:pic>
    </p:spTree>
    <p:extLst>
      <p:ext uri="{BB962C8B-B14F-4D97-AF65-F5344CB8AC3E}">
        <p14:creationId xmlns:p14="http://schemas.microsoft.com/office/powerpoint/2010/main" val="39431807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Freeform 3">
            <a:extLst>
              <a:ext uri="{FF2B5EF4-FFF2-40B4-BE49-F238E27FC236}">
                <a16:creationId xmlns:a16="http://schemas.microsoft.com/office/drawing/2014/main" id="{445E9294-0C61-47F3-AC82-DD8822F76EE3}"/>
              </a:ext>
            </a:extLst>
          </p:cNvPr>
          <p:cNvSpPr>
            <a:spLocks/>
          </p:cNvSpPr>
          <p:nvPr/>
        </p:nvSpPr>
        <p:spPr bwMode="auto">
          <a:xfrm>
            <a:off x="1622425" y="2738438"/>
            <a:ext cx="5859463" cy="3505200"/>
          </a:xfrm>
          <a:custGeom>
            <a:avLst/>
            <a:gdLst>
              <a:gd name="T0" fmla="*/ 0 w 4032"/>
              <a:gd name="T1" fmla="*/ 0 h 2208"/>
              <a:gd name="T2" fmla="*/ 2147483646 w 4032"/>
              <a:gd name="T3" fmla="*/ 0 h 2208"/>
              <a:gd name="T4" fmla="*/ 2147483646 w 4032"/>
              <a:gd name="T5" fmla="*/ 2147483646 h 2208"/>
              <a:gd name="T6" fmla="*/ 2147483646 w 4032"/>
              <a:gd name="T7" fmla="*/ 2147483646 h 2208"/>
              <a:gd name="T8" fmla="*/ 2147483646 w 4032"/>
              <a:gd name="T9" fmla="*/ 2147483646 h 2208"/>
              <a:gd name="T10" fmla="*/ 2147483646 w 4032"/>
              <a:gd name="T11" fmla="*/ 2147483646 h 2208"/>
              <a:gd name="T12" fmla="*/ 2147483646 w 4032"/>
              <a:gd name="T13" fmla="*/ 2147483646 h 2208"/>
              <a:gd name="T14" fmla="*/ 2147483646 w 4032"/>
              <a:gd name="T15" fmla="*/ 2147483646 h 2208"/>
              <a:gd name="T16" fmla="*/ 2147483646 w 4032"/>
              <a:gd name="T17" fmla="*/ 2147483646 h 2208"/>
              <a:gd name="T18" fmla="*/ 2147483646 w 4032"/>
              <a:gd name="T19" fmla="*/ 2147483646 h 2208"/>
              <a:gd name="T20" fmla="*/ 2147483646 w 4032"/>
              <a:gd name="T21" fmla="*/ 2147483646 h 2208"/>
              <a:gd name="T22" fmla="*/ 2147483646 w 4032"/>
              <a:gd name="T23" fmla="*/ 2147483646 h 2208"/>
              <a:gd name="T24" fmla="*/ 2147483646 w 4032"/>
              <a:gd name="T25" fmla="*/ 2147483646 h 2208"/>
              <a:gd name="T26" fmla="*/ 2147483646 w 4032"/>
              <a:gd name="T27" fmla="*/ 2147483646 h 2208"/>
              <a:gd name="T28" fmla="*/ 2147483646 w 4032"/>
              <a:gd name="T29" fmla="*/ 2147483646 h 2208"/>
              <a:gd name="T30" fmla="*/ 2147483646 w 4032"/>
              <a:gd name="T31" fmla="*/ 2147483646 h 2208"/>
              <a:gd name="T32" fmla="*/ 2147483646 w 4032"/>
              <a:gd name="T33" fmla="*/ 2147483646 h 2208"/>
              <a:gd name="T34" fmla="*/ 2147483646 w 4032"/>
              <a:gd name="T35" fmla="*/ 2147483646 h 2208"/>
              <a:gd name="T36" fmla="*/ 2147483646 w 4032"/>
              <a:gd name="T37" fmla="*/ 2147483646 h 2208"/>
              <a:gd name="T38" fmla="*/ 2147483646 w 4032"/>
              <a:gd name="T39" fmla="*/ 2147483646 h 2208"/>
              <a:gd name="T40" fmla="*/ 2147483646 w 4032"/>
              <a:gd name="T41" fmla="*/ 2147483646 h 2208"/>
              <a:gd name="T42" fmla="*/ 2147483646 w 4032"/>
              <a:gd name="T43" fmla="*/ 2147483646 h 2208"/>
              <a:gd name="T44" fmla="*/ 2147483646 w 4032"/>
              <a:gd name="T45" fmla="*/ 2147483646 h 2208"/>
              <a:gd name="T46" fmla="*/ 2147483646 w 4032"/>
              <a:gd name="T47" fmla="*/ 2147483646 h 2208"/>
              <a:gd name="T48" fmla="*/ 2147483646 w 4032"/>
              <a:gd name="T49" fmla="*/ 2147483646 h 2208"/>
              <a:gd name="T50" fmla="*/ 2147483646 w 4032"/>
              <a:gd name="T51" fmla="*/ 2147483646 h 2208"/>
              <a:gd name="T52" fmla="*/ 2147483646 w 4032"/>
              <a:gd name="T53" fmla="*/ 2147483646 h 2208"/>
              <a:gd name="T54" fmla="*/ 2147483646 w 4032"/>
              <a:gd name="T55" fmla="*/ 2147483646 h 2208"/>
              <a:gd name="T56" fmla="*/ 2147483646 w 4032"/>
              <a:gd name="T57" fmla="*/ 2147483646 h 2208"/>
              <a:gd name="T58" fmla="*/ 2147483646 w 4032"/>
              <a:gd name="T59" fmla="*/ 2147483646 h 2208"/>
              <a:gd name="T60" fmla="*/ 2147483646 w 4032"/>
              <a:gd name="T61" fmla="*/ 2147483646 h 2208"/>
              <a:gd name="T62" fmla="*/ 2147483646 w 4032"/>
              <a:gd name="T63" fmla="*/ 2147483646 h 2208"/>
              <a:gd name="T64" fmla="*/ 2147483646 w 4032"/>
              <a:gd name="T65" fmla="*/ 2147483646 h 2208"/>
              <a:gd name="T66" fmla="*/ 2147483646 w 4032"/>
              <a:gd name="T67" fmla="*/ 2147483646 h 2208"/>
              <a:gd name="T68" fmla="*/ 2147483646 w 4032"/>
              <a:gd name="T69" fmla="*/ 2147483646 h 2208"/>
              <a:gd name="T70" fmla="*/ 2147483646 w 4032"/>
              <a:gd name="T71" fmla="*/ 2147483646 h 2208"/>
              <a:gd name="T72" fmla="*/ 2147483646 w 4032"/>
              <a:gd name="T73" fmla="*/ 2147483646 h 2208"/>
              <a:gd name="T74" fmla="*/ 2147483646 w 4032"/>
              <a:gd name="T75" fmla="*/ 2147483646 h 2208"/>
              <a:gd name="T76" fmla="*/ 2147483646 w 4032"/>
              <a:gd name="T77" fmla="*/ 2147483646 h 2208"/>
              <a:gd name="T78" fmla="*/ 2147483646 w 4032"/>
              <a:gd name="T79" fmla="*/ 2147483646 h 2208"/>
              <a:gd name="T80" fmla="*/ 2147483646 w 4032"/>
              <a:gd name="T81" fmla="*/ 2147483646 h 2208"/>
              <a:gd name="T82" fmla="*/ 2147483646 w 4032"/>
              <a:gd name="T83" fmla="*/ 2147483646 h 2208"/>
              <a:gd name="T84" fmla="*/ 2147483646 w 4032"/>
              <a:gd name="T85" fmla="*/ 2147483646 h 2208"/>
              <a:gd name="T86" fmla="*/ 2147483646 w 4032"/>
              <a:gd name="T87" fmla="*/ 2147483646 h 2208"/>
              <a:gd name="T88" fmla="*/ 2147483646 w 4032"/>
              <a:gd name="T89" fmla="*/ 2147483646 h 2208"/>
              <a:gd name="T90" fmla="*/ 2147483646 w 4032"/>
              <a:gd name="T91" fmla="*/ 2147483646 h 2208"/>
              <a:gd name="T92" fmla="*/ 2147483646 w 4032"/>
              <a:gd name="T93" fmla="*/ 2147483646 h 2208"/>
              <a:gd name="T94" fmla="*/ 2147483646 w 4032"/>
              <a:gd name="T95" fmla="*/ 2147483646 h 2208"/>
              <a:gd name="T96" fmla="*/ 2147483646 w 4032"/>
              <a:gd name="T97" fmla="*/ 2147483646 h 2208"/>
              <a:gd name="T98" fmla="*/ 2147483646 w 4032"/>
              <a:gd name="T99" fmla="*/ 2147483646 h 2208"/>
              <a:gd name="T100" fmla="*/ 2147483646 w 4032"/>
              <a:gd name="T101" fmla="*/ 2147483646 h 2208"/>
              <a:gd name="T102" fmla="*/ 0 w 4032"/>
              <a:gd name="T103" fmla="*/ 2147483646 h 2208"/>
              <a:gd name="T104" fmla="*/ 0 w 4032"/>
              <a:gd name="T105" fmla="*/ 2147483646 h 220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032" h="2208">
                <a:moveTo>
                  <a:pt x="0" y="0"/>
                </a:moveTo>
                <a:lnTo>
                  <a:pt x="336" y="0"/>
                </a:lnTo>
                <a:lnTo>
                  <a:pt x="336" y="96"/>
                </a:lnTo>
                <a:lnTo>
                  <a:pt x="480" y="96"/>
                </a:lnTo>
                <a:lnTo>
                  <a:pt x="480" y="192"/>
                </a:lnTo>
                <a:lnTo>
                  <a:pt x="600" y="194"/>
                </a:lnTo>
                <a:lnTo>
                  <a:pt x="599" y="288"/>
                </a:lnTo>
                <a:lnTo>
                  <a:pt x="678" y="284"/>
                </a:lnTo>
                <a:lnTo>
                  <a:pt x="680" y="350"/>
                </a:lnTo>
                <a:lnTo>
                  <a:pt x="766" y="352"/>
                </a:lnTo>
                <a:lnTo>
                  <a:pt x="768" y="576"/>
                </a:lnTo>
                <a:lnTo>
                  <a:pt x="864" y="576"/>
                </a:lnTo>
                <a:lnTo>
                  <a:pt x="864" y="672"/>
                </a:lnTo>
                <a:lnTo>
                  <a:pt x="912" y="672"/>
                </a:lnTo>
                <a:lnTo>
                  <a:pt x="912" y="864"/>
                </a:lnTo>
                <a:lnTo>
                  <a:pt x="982" y="864"/>
                </a:lnTo>
                <a:lnTo>
                  <a:pt x="980" y="912"/>
                </a:lnTo>
                <a:lnTo>
                  <a:pt x="1056" y="912"/>
                </a:lnTo>
                <a:lnTo>
                  <a:pt x="1056" y="962"/>
                </a:lnTo>
                <a:lnTo>
                  <a:pt x="1296" y="960"/>
                </a:lnTo>
                <a:lnTo>
                  <a:pt x="1296" y="1056"/>
                </a:lnTo>
                <a:lnTo>
                  <a:pt x="1360" y="1062"/>
                </a:lnTo>
                <a:lnTo>
                  <a:pt x="1356" y="1154"/>
                </a:lnTo>
                <a:lnTo>
                  <a:pt x="1440" y="1152"/>
                </a:lnTo>
                <a:lnTo>
                  <a:pt x="1440" y="1200"/>
                </a:lnTo>
                <a:lnTo>
                  <a:pt x="1492" y="1200"/>
                </a:lnTo>
                <a:lnTo>
                  <a:pt x="1494" y="1298"/>
                </a:lnTo>
                <a:lnTo>
                  <a:pt x="1638" y="1298"/>
                </a:lnTo>
                <a:lnTo>
                  <a:pt x="1642" y="1442"/>
                </a:lnTo>
                <a:lnTo>
                  <a:pt x="1728" y="1440"/>
                </a:lnTo>
                <a:lnTo>
                  <a:pt x="1728" y="1536"/>
                </a:lnTo>
                <a:lnTo>
                  <a:pt x="1824" y="1536"/>
                </a:lnTo>
                <a:lnTo>
                  <a:pt x="1824" y="1392"/>
                </a:lnTo>
                <a:lnTo>
                  <a:pt x="1920" y="1392"/>
                </a:lnTo>
                <a:lnTo>
                  <a:pt x="1920" y="1488"/>
                </a:lnTo>
                <a:lnTo>
                  <a:pt x="2064" y="1488"/>
                </a:lnTo>
                <a:lnTo>
                  <a:pt x="2064" y="1546"/>
                </a:lnTo>
                <a:lnTo>
                  <a:pt x="2208" y="1536"/>
                </a:lnTo>
                <a:lnTo>
                  <a:pt x="2208" y="1632"/>
                </a:lnTo>
                <a:lnTo>
                  <a:pt x="2266" y="1632"/>
                </a:lnTo>
                <a:lnTo>
                  <a:pt x="2270" y="1832"/>
                </a:lnTo>
                <a:lnTo>
                  <a:pt x="2592" y="1824"/>
                </a:lnTo>
                <a:lnTo>
                  <a:pt x="2592" y="1872"/>
                </a:lnTo>
                <a:lnTo>
                  <a:pt x="2976" y="1872"/>
                </a:lnTo>
                <a:lnTo>
                  <a:pt x="2974" y="1922"/>
                </a:lnTo>
                <a:lnTo>
                  <a:pt x="3168" y="1920"/>
                </a:lnTo>
                <a:lnTo>
                  <a:pt x="3168" y="2064"/>
                </a:lnTo>
                <a:lnTo>
                  <a:pt x="3312" y="2064"/>
                </a:lnTo>
                <a:lnTo>
                  <a:pt x="3312" y="2112"/>
                </a:lnTo>
                <a:lnTo>
                  <a:pt x="4032" y="2112"/>
                </a:lnTo>
                <a:lnTo>
                  <a:pt x="4032" y="2208"/>
                </a:lnTo>
                <a:lnTo>
                  <a:pt x="0" y="2208"/>
                </a:lnTo>
                <a:lnTo>
                  <a:pt x="0" y="6"/>
                </a:lnTo>
              </a:path>
            </a:pathLst>
          </a:custGeom>
          <a:gradFill rotWithShape="1">
            <a:gsLst>
              <a:gs pos="0">
                <a:srgbClr val="A0A000"/>
              </a:gs>
              <a:gs pos="50000">
                <a:srgbClr val="E6E600"/>
              </a:gs>
              <a:gs pos="100000">
                <a:srgbClr val="FFFF00"/>
              </a:gs>
            </a:gsLst>
            <a:lin ang="10800000" scaled="1"/>
          </a:gradFill>
          <a:ln w="12700" cap="flat" cmpd="sng">
            <a:solidFill>
              <a:schemeClr val="bg1"/>
            </a:solidFill>
            <a:prstDash val="solid"/>
            <a:round/>
            <a:headEnd type="none" w="med" len="med"/>
            <a:tailEnd type="none" w="med" len="med"/>
          </a:ln>
        </p:spPr>
        <p:txBody>
          <a:bodyPr wrap="none" anchor="ctr"/>
          <a:lstStyle/>
          <a:p>
            <a:endParaRPr lang="fr-FR">
              <a:solidFill>
                <a:schemeClr val="bg1"/>
              </a:solidFill>
            </a:endParaRPr>
          </a:p>
        </p:txBody>
      </p:sp>
      <p:sp>
        <p:nvSpPr>
          <p:cNvPr id="33795" name="Freeform 4">
            <a:extLst>
              <a:ext uri="{FF2B5EF4-FFF2-40B4-BE49-F238E27FC236}">
                <a16:creationId xmlns:a16="http://schemas.microsoft.com/office/drawing/2014/main" id="{A790E791-3481-4A52-9CE7-05F8820CC9C7}"/>
              </a:ext>
            </a:extLst>
          </p:cNvPr>
          <p:cNvSpPr>
            <a:spLocks/>
          </p:cNvSpPr>
          <p:nvPr/>
        </p:nvSpPr>
        <p:spPr bwMode="auto">
          <a:xfrm>
            <a:off x="1622425" y="1773238"/>
            <a:ext cx="5859463" cy="4470400"/>
          </a:xfrm>
          <a:custGeom>
            <a:avLst/>
            <a:gdLst>
              <a:gd name="T0" fmla="*/ 0 w 4128"/>
              <a:gd name="T1" fmla="*/ 0 h 2832"/>
              <a:gd name="T2" fmla="*/ 0 w 4128"/>
              <a:gd name="T3" fmla="*/ 2147483646 h 2832"/>
              <a:gd name="T4" fmla="*/ 2147483646 w 4128"/>
              <a:gd name="T5" fmla="*/ 2147483646 h 2832"/>
              <a:gd name="T6" fmla="*/ 0 60000 65536"/>
              <a:gd name="T7" fmla="*/ 0 60000 65536"/>
              <a:gd name="T8" fmla="*/ 0 60000 65536"/>
            </a:gdLst>
            <a:ahLst/>
            <a:cxnLst>
              <a:cxn ang="T6">
                <a:pos x="T0" y="T1"/>
              </a:cxn>
              <a:cxn ang="T7">
                <a:pos x="T2" y="T3"/>
              </a:cxn>
              <a:cxn ang="T8">
                <a:pos x="T4" y="T5"/>
              </a:cxn>
            </a:cxnLst>
            <a:rect l="0" t="0" r="r" b="b"/>
            <a:pathLst>
              <a:path w="4128" h="2832">
                <a:moveTo>
                  <a:pt x="0" y="0"/>
                </a:moveTo>
                <a:lnTo>
                  <a:pt x="0" y="2832"/>
                </a:lnTo>
                <a:lnTo>
                  <a:pt x="4128" y="2832"/>
                </a:lnTo>
              </a:path>
            </a:pathLst>
          </a:custGeom>
          <a:noFill/>
          <a:ln w="12700" cap="flat"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solidFill>
                <a:schemeClr val="bg1"/>
              </a:solidFill>
            </a:endParaRPr>
          </a:p>
        </p:txBody>
      </p:sp>
      <p:sp>
        <p:nvSpPr>
          <p:cNvPr id="33796" name="Line 5">
            <a:extLst>
              <a:ext uri="{FF2B5EF4-FFF2-40B4-BE49-F238E27FC236}">
                <a16:creationId xmlns:a16="http://schemas.microsoft.com/office/drawing/2014/main" id="{2D05980F-D773-4797-AED9-E7EA344BEFCE}"/>
              </a:ext>
            </a:extLst>
          </p:cNvPr>
          <p:cNvSpPr>
            <a:spLocks noChangeShapeType="1"/>
          </p:cNvSpPr>
          <p:nvPr/>
        </p:nvSpPr>
        <p:spPr bwMode="auto">
          <a:xfrm flipH="1">
            <a:off x="1538288" y="1773238"/>
            <a:ext cx="76200"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solidFill>
                <a:schemeClr val="bg1"/>
              </a:solidFill>
            </a:endParaRPr>
          </a:p>
        </p:txBody>
      </p:sp>
      <p:sp>
        <p:nvSpPr>
          <p:cNvPr id="33797" name="Line 6">
            <a:extLst>
              <a:ext uri="{FF2B5EF4-FFF2-40B4-BE49-F238E27FC236}">
                <a16:creationId xmlns:a16="http://schemas.microsoft.com/office/drawing/2014/main" id="{2E27070D-C1A8-45A3-93E9-F7DFC76A50F0}"/>
              </a:ext>
            </a:extLst>
          </p:cNvPr>
          <p:cNvSpPr>
            <a:spLocks noChangeShapeType="1"/>
          </p:cNvSpPr>
          <p:nvPr/>
        </p:nvSpPr>
        <p:spPr bwMode="auto">
          <a:xfrm flipH="1">
            <a:off x="1538288" y="2916238"/>
            <a:ext cx="76200"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solidFill>
                <a:schemeClr val="bg1"/>
              </a:solidFill>
            </a:endParaRPr>
          </a:p>
        </p:txBody>
      </p:sp>
      <p:sp>
        <p:nvSpPr>
          <p:cNvPr id="33798" name="Line 7">
            <a:extLst>
              <a:ext uri="{FF2B5EF4-FFF2-40B4-BE49-F238E27FC236}">
                <a16:creationId xmlns:a16="http://schemas.microsoft.com/office/drawing/2014/main" id="{15D6D596-4DCD-4A7B-A8ED-B2EB634E0001}"/>
              </a:ext>
            </a:extLst>
          </p:cNvPr>
          <p:cNvSpPr>
            <a:spLocks noChangeShapeType="1"/>
          </p:cNvSpPr>
          <p:nvPr/>
        </p:nvSpPr>
        <p:spPr bwMode="auto">
          <a:xfrm flipH="1">
            <a:off x="1538288" y="4059238"/>
            <a:ext cx="76200"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solidFill>
                <a:schemeClr val="bg1"/>
              </a:solidFill>
            </a:endParaRPr>
          </a:p>
        </p:txBody>
      </p:sp>
      <p:sp>
        <p:nvSpPr>
          <p:cNvPr id="33799" name="Line 8">
            <a:extLst>
              <a:ext uri="{FF2B5EF4-FFF2-40B4-BE49-F238E27FC236}">
                <a16:creationId xmlns:a16="http://schemas.microsoft.com/office/drawing/2014/main" id="{03E06192-8F8B-4769-9FCE-A0EFE87CB9A2}"/>
              </a:ext>
            </a:extLst>
          </p:cNvPr>
          <p:cNvSpPr>
            <a:spLocks noChangeShapeType="1"/>
          </p:cNvSpPr>
          <p:nvPr/>
        </p:nvSpPr>
        <p:spPr bwMode="auto">
          <a:xfrm flipH="1">
            <a:off x="1538288" y="5202238"/>
            <a:ext cx="76200"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solidFill>
                <a:schemeClr val="bg1"/>
              </a:solidFill>
            </a:endParaRPr>
          </a:p>
        </p:txBody>
      </p:sp>
      <p:sp>
        <p:nvSpPr>
          <p:cNvPr id="33800" name="Line 9">
            <a:extLst>
              <a:ext uri="{FF2B5EF4-FFF2-40B4-BE49-F238E27FC236}">
                <a16:creationId xmlns:a16="http://schemas.microsoft.com/office/drawing/2014/main" id="{F503CB8F-A7B5-4F48-B3EA-23336FD33CAA}"/>
              </a:ext>
            </a:extLst>
          </p:cNvPr>
          <p:cNvSpPr>
            <a:spLocks noChangeShapeType="1"/>
          </p:cNvSpPr>
          <p:nvPr/>
        </p:nvSpPr>
        <p:spPr bwMode="auto">
          <a:xfrm flipH="1">
            <a:off x="1538288" y="6230938"/>
            <a:ext cx="76200"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solidFill>
                <a:schemeClr val="bg1"/>
              </a:solidFill>
            </a:endParaRPr>
          </a:p>
        </p:txBody>
      </p:sp>
      <p:sp>
        <p:nvSpPr>
          <p:cNvPr id="33801" name="Line 10">
            <a:extLst>
              <a:ext uri="{FF2B5EF4-FFF2-40B4-BE49-F238E27FC236}">
                <a16:creationId xmlns:a16="http://schemas.microsoft.com/office/drawing/2014/main" id="{B0C97224-D31C-41AA-B8C9-5E6F2ADCEBD6}"/>
              </a:ext>
            </a:extLst>
          </p:cNvPr>
          <p:cNvSpPr>
            <a:spLocks noChangeShapeType="1"/>
          </p:cNvSpPr>
          <p:nvPr/>
        </p:nvSpPr>
        <p:spPr bwMode="auto">
          <a:xfrm rot="-5400000">
            <a:off x="1630362" y="6289676"/>
            <a:ext cx="85725"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solidFill>
                <a:schemeClr val="bg1"/>
              </a:solidFill>
            </a:endParaRPr>
          </a:p>
        </p:txBody>
      </p:sp>
      <p:sp>
        <p:nvSpPr>
          <p:cNvPr id="33802" name="Line 11">
            <a:extLst>
              <a:ext uri="{FF2B5EF4-FFF2-40B4-BE49-F238E27FC236}">
                <a16:creationId xmlns:a16="http://schemas.microsoft.com/office/drawing/2014/main" id="{4EF77F7B-72C3-4B2B-9673-D438E3AFDDFC}"/>
              </a:ext>
            </a:extLst>
          </p:cNvPr>
          <p:cNvSpPr>
            <a:spLocks noChangeShapeType="1"/>
          </p:cNvSpPr>
          <p:nvPr/>
        </p:nvSpPr>
        <p:spPr bwMode="auto">
          <a:xfrm rot="-5400000">
            <a:off x="2157412" y="6289676"/>
            <a:ext cx="85725"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solidFill>
                <a:schemeClr val="bg1"/>
              </a:solidFill>
            </a:endParaRPr>
          </a:p>
        </p:txBody>
      </p:sp>
      <p:sp>
        <p:nvSpPr>
          <p:cNvPr id="33803" name="Line 12">
            <a:extLst>
              <a:ext uri="{FF2B5EF4-FFF2-40B4-BE49-F238E27FC236}">
                <a16:creationId xmlns:a16="http://schemas.microsoft.com/office/drawing/2014/main" id="{2FF67DEF-3867-4116-9C5B-2A92A9FF46D8}"/>
              </a:ext>
            </a:extLst>
          </p:cNvPr>
          <p:cNvSpPr>
            <a:spLocks noChangeShapeType="1"/>
          </p:cNvSpPr>
          <p:nvPr/>
        </p:nvSpPr>
        <p:spPr bwMode="auto">
          <a:xfrm rot="-5400000">
            <a:off x="2686050" y="6289676"/>
            <a:ext cx="85725"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solidFill>
                <a:schemeClr val="bg1"/>
              </a:solidFill>
            </a:endParaRPr>
          </a:p>
        </p:txBody>
      </p:sp>
      <p:sp>
        <p:nvSpPr>
          <p:cNvPr id="33804" name="Line 13">
            <a:extLst>
              <a:ext uri="{FF2B5EF4-FFF2-40B4-BE49-F238E27FC236}">
                <a16:creationId xmlns:a16="http://schemas.microsoft.com/office/drawing/2014/main" id="{149732BC-91AC-41F9-9F72-00B21860B965}"/>
              </a:ext>
            </a:extLst>
          </p:cNvPr>
          <p:cNvSpPr>
            <a:spLocks noChangeShapeType="1"/>
          </p:cNvSpPr>
          <p:nvPr/>
        </p:nvSpPr>
        <p:spPr bwMode="auto">
          <a:xfrm rot="-5400000">
            <a:off x="3213100" y="6289676"/>
            <a:ext cx="85725"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solidFill>
                <a:schemeClr val="bg1"/>
              </a:solidFill>
            </a:endParaRPr>
          </a:p>
        </p:txBody>
      </p:sp>
      <p:sp>
        <p:nvSpPr>
          <p:cNvPr id="33805" name="Line 14">
            <a:extLst>
              <a:ext uri="{FF2B5EF4-FFF2-40B4-BE49-F238E27FC236}">
                <a16:creationId xmlns:a16="http://schemas.microsoft.com/office/drawing/2014/main" id="{A7D4B726-4CED-4CCE-936F-C90976F3BE28}"/>
              </a:ext>
            </a:extLst>
          </p:cNvPr>
          <p:cNvSpPr>
            <a:spLocks noChangeShapeType="1"/>
          </p:cNvSpPr>
          <p:nvPr/>
        </p:nvSpPr>
        <p:spPr bwMode="auto">
          <a:xfrm rot="-5400000">
            <a:off x="3741737" y="6289676"/>
            <a:ext cx="85725"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solidFill>
                <a:schemeClr val="bg1"/>
              </a:solidFill>
            </a:endParaRPr>
          </a:p>
        </p:txBody>
      </p:sp>
      <p:sp>
        <p:nvSpPr>
          <p:cNvPr id="33806" name="Line 15">
            <a:extLst>
              <a:ext uri="{FF2B5EF4-FFF2-40B4-BE49-F238E27FC236}">
                <a16:creationId xmlns:a16="http://schemas.microsoft.com/office/drawing/2014/main" id="{28439A8A-FDB5-4751-9C38-95CDF597D321}"/>
              </a:ext>
            </a:extLst>
          </p:cNvPr>
          <p:cNvSpPr>
            <a:spLocks noChangeShapeType="1"/>
          </p:cNvSpPr>
          <p:nvPr/>
        </p:nvSpPr>
        <p:spPr bwMode="auto">
          <a:xfrm rot="-5400000">
            <a:off x="4268787" y="6289676"/>
            <a:ext cx="85725"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solidFill>
                <a:schemeClr val="bg1"/>
              </a:solidFill>
            </a:endParaRPr>
          </a:p>
        </p:txBody>
      </p:sp>
      <p:sp>
        <p:nvSpPr>
          <p:cNvPr id="33807" name="Line 16">
            <a:extLst>
              <a:ext uri="{FF2B5EF4-FFF2-40B4-BE49-F238E27FC236}">
                <a16:creationId xmlns:a16="http://schemas.microsoft.com/office/drawing/2014/main" id="{05BA76C9-CAF0-4AB6-8B33-FE161B30A0E3}"/>
              </a:ext>
            </a:extLst>
          </p:cNvPr>
          <p:cNvSpPr>
            <a:spLocks noChangeShapeType="1"/>
          </p:cNvSpPr>
          <p:nvPr/>
        </p:nvSpPr>
        <p:spPr bwMode="auto">
          <a:xfrm rot="-5400000">
            <a:off x="4797425" y="6289676"/>
            <a:ext cx="85725"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solidFill>
                <a:schemeClr val="bg1"/>
              </a:solidFill>
            </a:endParaRPr>
          </a:p>
        </p:txBody>
      </p:sp>
      <p:sp>
        <p:nvSpPr>
          <p:cNvPr id="33808" name="Line 17">
            <a:extLst>
              <a:ext uri="{FF2B5EF4-FFF2-40B4-BE49-F238E27FC236}">
                <a16:creationId xmlns:a16="http://schemas.microsoft.com/office/drawing/2014/main" id="{3D1ED778-7DFF-49DF-B2BE-81CB4EDC755D}"/>
              </a:ext>
            </a:extLst>
          </p:cNvPr>
          <p:cNvSpPr>
            <a:spLocks noChangeShapeType="1"/>
          </p:cNvSpPr>
          <p:nvPr/>
        </p:nvSpPr>
        <p:spPr bwMode="auto">
          <a:xfrm rot="-5400000">
            <a:off x="5324475" y="6289676"/>
            <a:ext cx="85725"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solidFill>
                <a:schemeClr val="bg1"/>
              </a:solidFill>
            </a:endParaRPr>
          </a:p>
        </p:txBody>
      </p:sp>
      <p:sp>
        <p:nvSpPr>
          <p:cNvPr id="33809" name="Line 18">
            <a:extLst>
              <a:ext uri="{FF2B5EF4-FFF2-40B4-BE49-F238E27FC236}">
                <a16:creationId xmlns:a16="http://schemas.microsoft.com/office/drawing/2014/main" id="{6C1A41FD-C763-4127-81C0-5BA996D53852}"/>
              </a:ext>
            </a:extLst>
          </p:cNvPr>
          <p:cNvSpPr>
            <a:spLocks noChangeShapeType="1"/>
          </p:cNvSpPr>
          <p:nvPr/>
        </p:nvSpPr>
        <p:spPr bwMode="auto">
          <a:xfrm rot="-5400000">
            <a:off x="5853112" y="6289676"/>
            <a:ext cx="85725"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solidFill>
                <a:schemeClr val="bg1"/>
              </a:solidFill>
            </a:endParaRPr>
          </a:p>
        </p:txBody>
      </p:sp>
      <p:sp>
        <p:nvSpPr>
          <p:cNvPr id="33810" name="Line 19">
            <a:extLst>
              <a:ext uri="{FF2B5EF4-FFF2-40B4-BE49-F238E27FC236}">
                <a16:creationId xmlns:a16="http://schemas.microsoft.com/office/drawing/2014/main" id="{59ACD8B5-0C45-4A97-A9A6-24CDC021E769}"/>
              </a:ext>
            </a:extLst>
          </p:cNvPr>
          <p:cNvSpPr>
            <a:spLocks noChangeShapeType="1"/>
          </p:cNvSpPr>
          <p:nvPr/>
        </p:nvSpPr>
        <p:spPr bwMode="auto">
          <a:xfrm rot="-5400000">
            <a:off x="6380162" y="6289676"/>
            <a:ext cx="85725"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solidFill>
                <a:schemeClr val="bg1"/>
              </a:solidFill>
            </a:endParaRPr>
          </a:p>
        </p:txBody>
      </p:sp>
      <p:sp>
        <p:nvSpPr>
          <p:cNvPr id="33811" name="Line 20">
            <a:extLst>
              <a:ext uri="{FF2B5EF4-FFF2-40B4-BE49-F238E27FC236}">
                <a16:creationId xmlns:a16="http://schemas.microsoft.com/office/drawing/2014/main" id="{2F7F4FE5-CCC0-48F3-A843-CE010F755638}"/>
              </a:ext>
            </a:extLst>
          </p:cNvPr>
          <p:cNvSpPr>
            <a:spLocks noChangeShapeType="1"/>
          </p:cNvSpPr>
          <p:nvPr/>
        </p:nvSpPr>
        <p:spPr bwMode="auto">
          <a:xfrm rot="-5400000">
            <a:off x="6908800" y="6289676"/>
            <a:ext cx="85725"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solidFill>
                <a:schemeClr val="bg1"/>
              </a:solidFill>
            </a:endParaRPr>
          </a:p>
        </p:txBody>
      </p:sp>
      <p:sp>
        <p:nvSpPr>
          <p:cNvPr id="33812" name="Line 21">
            <a:extLst>
              <a:ext uri="{FF2B5EF4-FFF2-40B4-BE49-F238E27FC236}">
                <a16:creationId xmlns:a16="http://schemas.microsoft.com/office/drawing/2014/main" id="{B1266219-E88D-4E2B-99FC-4E0B9F86C96D}"/>
              </a:ext>
            </a:extLst>
          </p:cNvPr>
          <p:cNvSpPr>
            <a:spLocks noChangeShapeType="1"/>
          </p:cNvSpPr>
          <p:nvPr/>
        </p:nvSpPr>
        <p:spPr bwMode="auto">
          <a:xfrm rot="-5400000">
            <a:off x="7435850" y="6289676"/>
            <a:ext cx="85725"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solidFill>
                <a:schemeClr val="bg1"/>
              </a:solidFill>
            </a:endParaRPr>
          </a:p>
        </p:txBody>
      </p:sp>
      <p:sp>
        <p:nvSpPr>
          <p:cNvPr id="33813" name="Text Box 22">
            <a:extLst>
              <a:ext uri="{FF2B5EF4-FFF2-40B4-BE49-F238E27FC236}">
                <a16:creationId xmlns:a16="http://schemas.microsoft.com/office/drawing/2014/main" id="{4FB6DD36-7235-48D1-9AB5-F0E27A168EE2}"/>
              </a:ext>
            </a:extLst>
          </p:cNvPr>
          <p:cNvSpPr txBox="1">
            <a:spLocks noChangeArrowheads="1"/>
          </p:cNvSpPr>
          <p:nvPr/>
        </p:nvSpPr>
        <p:spPr bwMode="auto">
          <a:xfrm>
            <a:off x="1071563" y="1643063"/>
            <a:ext cx="360362" cy="244475"/>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algn="r">
              <a:spcBef>
                <a:spcPct val="50000"/>
              </a:spcBef>
              <a:buSzTx/>
              <a:buFontTx/>
              <a:buNone/>
            </a:pPr>
            <a:r>
              <a:rPr lang="fr-FR" altLang="fr-FR" sz="1600" b="1">
                <a:solidFill>
                  <a:schemeClr val="bg1"/>
                </a:solidFill>
                <a:latin typeface="Comic Sans MS" panose="030F0702030302020204" pitchFamily="66" charset="0"/>
              </a:rPr>
              <a:t>40</a:t>
            </a:r>
          </a:p>
        </p:txBody>
      </p:sp>
      <p:sp>
        <p:nvSpPr>
          <p:cNvPr id="33814" name="Text Box 23">
            <a:extLst>
              <a:ext uri="{FF2B5EF4-FFF2-40B4-BE49-F238E27FC236}">
                <a16:creationId xmlns:a16="http://schemas.microsoft.com/office/drawing/2014/main" id="{6284FCA5-9E18-4B6E-B615-8F4438D95CA2}"/>
              </a:ext>
            </a:extLst>
          </p:cNvPr>
          <p:cNvSpPr txBox="1">
            <a:spLocks noChangeArrowheads="1"/>
          </p:cNvSpPr>
          <p:nvPr/>
        </p:nvSpPr>
        <p:spPr bwMode="auto">
          <a:xfrm>
            <a:off x="1071563" y="2778125"/>
            <a:ext cx="360362" cy="611188"/>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algn="r">
              <a:spcBef>
                <a:spcPct val="50000"/>
              </a:spcBef>
              <a:buSzTx/>
              <a:buFontTx/>
              <a:buNone/>
            </a:pPr>
            <a:r>
              <a:rPr lang="fr-FR" altLang="fr-FR" sz="1600" b="1">
                <a:solidFill>
                  <a:schemeClr val="bg1"/>
                </a:solidFill>
                <a:latin typeface="Comic Sans MS" panose="030F0702030302020204" pitchFamily="66" charset="0"/>
              </a:rPr>
              <a:t>30</a:t>
            </a:r>
          </a:p>
          <a:p>
            <a:pPr algn="r">
              <a:spcBef>
                <a:spcPct val="50000"/>
              </a:spcBef>
              <a:buSzTx/>
              <a:buFontTx/>
              <a:buNone/>
            </a:pPr>
            <a:endParaRPr lang="fr-FR" altLang="fr-FR" sz="1600" b="1">
              <a:solidFill>
                <a:schemeClr val="bg1"/>
              </a:solidFill>
              <a:latin typeface="Comic Sans MS" panose="030F0702030302020204" pitchFamily="66" charset="0"/>
            </a:endParaRPr>
          </a:p>
        </p:txBody>
      </p:sp>
      <p:sp>
        <p:nvSpPr>
          <p:cNvPr id="33815" name="Text Box 24">
            <a:extLst>
              <a:ext uri="{FF2B5EF4-FFF2-40B4-BE49-F238E27FC236}">
                <a16:creationId xmlns:a16="http://schemas.microsoft.com/office/drawing/2014/main" id="{A46AFFE4-C3D9-4799-9EED-C94E3569A6C9}"/>
              </a:ext>
            </a:extLst>
          </p:cNvPr>
          <p:cNvSpPr txBox="1">
            <a:spLocks noChangeArrowheads="1"/>
          </p:cNvSpPr>
          <p:nvPr/>
        </p:nvSpPr>
        <p:spPr bwMode="auto">
          <a:xfrm>
            <a:off x="995363" y="3937000"/>
            <a:ext cx="436562" cy="244475"/>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algn="r">
              <a:spcBef>
                <a:spcPct val="50000"/>
              </a:spcBef>
              <a:buSzTx/>
              <a:buFontTx/>
              <a:buNone/>
            </a:pPr>
            <a:r>
              <a:rPr lang="fr-FR" altLang="fr-FR" sz="1600" b="1">
                <a:solidFill>
                  <a:schemeClr val="bg1"/>
                </a:solidFill>
                <a:latin typeface="Comic Sans MS" panose="030F0702030302020204" pitchFamily="66" charset="0"/>
              </a:rPr>
              <a:t>20</a:t>
            </a:r>
          </a:p>
        </p:txBody>
      </p:sp>
      <p:sp>
        <p:nvSpPr>
          <p:cNvPr id="33816" name="Text Box 25">
            <a:extLst>
              <a:ext uri="{FF2B5EF4-FFF2-40B4-BE49-F238E27FC236}">
                <a16:creationId xmlns:a16="http://schemas.microsoft.com/office/drawing/2014/main" id="{CE0E4FC5-F416-4C18-A140-1DD7BB6310C4}"/>
              </a:ext>
            </a:extLst>
          </p:cNvPr>
          <p:cNvSpPr txBox="1">
            <a:spLocks noChangeArrowheads="1"/>
          </p:cNvSpPr>
          <p:nvPr/>
        </p:nvSpPr>
        <p:spPr bwMode="auto">
          <a:xfrm>
            <a:off x="1071563" y="5048250"/>
            <a:ext cx="363537" cy="244475"/>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algn="r">
              <a:spcBef>
                <a:spcPct val="50000"/>
              </a:spcBef>
              <a:buSzTx/>
              <a:buFontTx/>
              <a:buNone/>
            </a:pPr>
            <a:r>
              <a:rPr lang="fr-FR" altLang="fr-FR" sz="1600" b="1">
                <a:solidFill>
                  <a:schemeClr val="bg1"/>
                </a:solidFill>
                <a:latin typeface="Comic Sans MS" panose="030F0702030302020204" pitchFamily="66" charset="0"/>
              </a:rPr>
              <a:t>10</a:t>
            </a:r>
          </a:p>
        </p:txBody>
      </p:sp>
      <p:sp>
        <p:nvSpPr>
          <p:cNvPr id="33817" name="Text Box 26">
            <a:extLst>
              <a:ext uri="{FF2B5EF4-FFF2-40B4-BE49-F238E27FC236}">
                <a16:creationId xmlns:a16="http://schemas.microsoft.com/office/drawing/2014/main" id="{2226DC3C-E5CC-4802-A8F1-D7297D648E84}"/>
              </a:ext>
            </a:extLst>
          </p:cNvPr>
          <p:cNvSpPr txBox="1">
            <a:spLocks noChangeArrowheads="1"/>
          </p:cNvSpPr>
          <p:nvPr/>
        </p:nvSpPr>
        <p:spPr bwMode="auto">
          <a:xfrm>
            <a:off x="1231900" y="6089650"/>
            <a:ext cx="201613" cy="244475"/>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algn="r">
              <a:spcBef>
                <a:spcPct val="50000"/>
              </a:spcBef>
              <a:buSzTx/>
              <a:buFontTx/>
              <a:buNone/>
            </a:pPr>
            <a:r>
              <a:rPr lang="fr-FR" altLang="fr-FR" sz="1600" b="1">
                <a:solidFill>
                  <a:schemeClr val="bg1"/>
                </a:solidFill>
                <a:latin typeface="Comic Sans MS" panose="030F0702030302020204" pitchFamily="66" charset="0"/>
              </a:rPr>
              <a:t>0</a:t>
            </a:r>
          </a:p>
        </p:txBody>
      </p:sp>
      <p:sp>
        <p:nvSpPr>
          <p:cNvPr id="33818" name="Text Box 27">
            <a:extLst>
              <a:ext uri="{FF2B5EF4-FFF2-40B4-BE49-F238E27FC236}">
                <a16:creationId xmlns:a16="http://schemas.microsoft.com/office/drawing/2014/main" id="{9307BA64-EB06-464A-BFEC-BA3BD4D33712}"/>
              </a:ext>
            </a:extLst>
          </p:cNvPr>
          <p:cNvSpPr txBox="1">
            <a:spLocks noChangeArrowheads="1"/>
          </p:cNvSpPr>
          <p:nvPr/>
        </p:nvSpPr>
        <p:spPr bwMode="auto">
          <a:xfrm>
            <a:off x="611188" y="981075"/>
            <a:ext cx="2160587" cy="430213"/>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a:spcBef>
                <a:spcPct val="0"/>
              </a:spcBef>
              <a:buSzTx/>
              <a:buFontTx/>
              <a:buNone/>
            </a:pPr>
            <a:r>
              <a:rPr lang="fr-FR" altLang="fr-FR" sz="1400">
                <a:solidFill>
                  <a:schemeClr val="bg1"/>
                </a:solidFill>
                <a:latin typeface="Comic Sans MS" panose="030F0702030302020204" pitchFamily="66" charset="0"/>
              </a:rPr>
              <a:t>Nombre de pays déclarant la variole</a:t>
            </a:r>
          </a:p>
        </p:txBody>
      </p:sp>
      <p:sp>
        <p:nvSpPr>
          <p:cNvPr id="33819" name="Text Box 28">
            <a:extLst>
              <a:ext uri="{FF2B5EF4-FFF2-40B4-BE49-F238E27FC236}">
                <a16:creationId xmlns:a16="http://schemas.microsoft.com/office/drawing/2014/main" id="{B6F3EB83-9080-4E47-8F4D-68BEA2DBFD91}"/>
              </a:ext>
            </a:extLst>
          </p:cNvPr>
          <p:cNvSpPr txBox="1">
            <a:spLocks noChangeArrowheads="1"/>
          </p:cNvSpPr>
          <p:nvPr/>
        </p:nvSpPr>
        <p:spPr bwMode="auto">
          <a:xfrm>
            <a:off x="1701800" y="6384925"/>
            <a:ext cx="588963" cy="244475"/>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a:spcBef>
                <a:spcPct val="50000"/>
              </a:spcBef>
              <a:buSzTx/>
              <a:buFontTx/>
              <a:buNone/>
            </a:pPr>
            <a:r>
              <a:rPr lang="fr-FR" altLang="fr-FR" sz="1600" b="1">
                <a:solidFill>
                  <a:schemeClr val="bg1"/>
                </a:solidFill>
                <a:latin typeface="Comic Sans MS" panose="030F0702030302020204" pitchFamily="66" charset="0"/>
              </a:rPr>
              <a:t>1967</a:t>
            </a:r>
          </a:p>
        </p:txBody>
      </p:sp>
      <p:sp>
        <p:nvSpPr>
          <p:cNvPr id="33820" name="Text Box 29">
            <a:extLst>
              <a:ext uri="{FF2B5EF4-FFF2-40B4-BE49-F238E27FC236}">
                <a16:creationId xmlns:a16="http://schemas.microsoft.com/office/drawing/2014/main" id="{BBF34418-A52A-40E5-BFCD-5BB12F8B5173}"/>
              </a:ext>
            </a:extLst>
          </p:cNvPr>
          <p:cNvSpPr txBox="1">
            <a:spLocks noChangeArrowheads="1"/>
          </p:cNvSpPr>
          <p:nvPr/>
        </p:nvSpPr>
        <p:spPr bwMode="auto">
          <a:xfrm>
            <a:off x="2765425" y="6384925"/>
            <a:ext cx="592138" cy="244475"/>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a:spcBef>
                <a:spcPct val="50000"/>
              </a:spcBef>
              <a:buSzTx/>
              <a:buFontTx/>
              <a:buNone/>
            </a:pPr>
            <a:r>
              <a:rPr lang="fr-FR" altLang="fr-FR" sz="1600" b="1">
                <a:solidFill>
                  <a:schemeClr val="bg1"/>
                </a:solidFill>
                <a:latin typeface="Comic Sans MS" panose="030F0702030302020204" pitchFamily="66" charset="0"/>
              </a:rPr>
              <a:t>1969</a:t>
            </a:r>
          </a:p>
        </p:txBody>
      </p:sp>
      <p:sp>
        <p:nvSpPr>
          <p:cNvPr id="33821" name="Text Box 30">
            <a:extLst>
              <a:ext uri="{FF2B5EF4-FFF2-40B4-BE49-F238E27FC236}">
                <a16:creationId xmlns:a16="http://schemas.microsoft.com/office/drawing/2014/main" id="{C0B0337A-EDC4-493C-8BA6-7A9191CE9711}"/>
              </a:ext>
            </a:extLst>
          </p:cNvPr>
          <p:cNvSpPr txBox="1">
            <a:spLocks noChangeArrowheads="1"/>
          </p:cNvSpPr>
          <p:nvPr/>
        </p:nvSpPr>
        <p:spPr bwMode="auto">
          <a:xfrm>
            <a:off x="3832225" y="6384925"/>
            <a:ext cx="515938" cy="244475"/>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a:spcBef>
                <a:spcPct val="50000"/>
              </a:spcBef>
              <a:buSzTx/>
              <a:buFontTx/>
              <a:buNone/>
            </a:pPr>
            <a:r>
              <a:rPr lang="fr-FR" altLang="fr-FR" sz="1600" b="1">
                <a:solidFill>
                  <a:schemeClr val="bg1"/>
                </a:solidFill>
                <a:latin typeface="Comic Sans MS" panose="030F0702030302020204" pitchFamily="66" charset="0"/>
              </a:rPr>
              <a:t>1971</a:t>
            </a:r>
          </a:p>
        </p:txBody>
      </p:sp>
      <p:sp>
        <p:nvSpPr>
          <p:cNvPr id="33822" name="Text Box 31">
            <a:extLst>
              <a:ext uri="{FF2B5EF4-FFF2-40B4-BE49-F238E27FC236}">
                <a16:creationId xmlns:a16="http://schemas.microsoft.com/office/drawing/2014/main" id="{A6F94443-42AA-43ED-A3A4-9645C88DA5B7}"/>
              </a:ext>
            </a:extLst>
          </p:cNvPr>
          <p:cNvSpPr txBox="1">
            <a:spLocks noChangeArrowheads="1"/>
          </p:cNvSpPr>
          <p:nvPr/>
        </p:nvSpPr>
        <p:spPr bwMode="auto">
          <a:xfrm>
            <a:off x="4900613" y="6384925"/>
            <a:ext cx="666750" cy="244475"/>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a:spcBef>
                <a:spcPct val="50000"/>
              </a:spcBef>
              <a:buSzTx/>
              <a:buFontTx/>
              <a:buNone/>
            </a:pPr>
            <a:r>
              <a:rPr lang="fr-FR" altLang="fr-FR" sz="1600" b="1">
                <a:solidFill>
                  <a:schemeClr val="bg1"/>
                </a:solidFill>
                <a:latin typeface="Comic Sans MS" panose="030F0702030302020204" pitchFamily="66" charset="0"/>
              </a:rPr>
              <a:t>1973</a:t>
            </a:r>
          </a:p>
        </p:txBody>
      </p:sp>
      <p:sp>
        <p:nvSpPr>
          <p:cNvPr id="33823" name="Text Box 32">
            <a:extLst>
              <a:ext uri="{FF2B5EF4-FFF2-40B4-BE49-F238E27FC236}">
                <a16:creationId xmlns:a16="http://schemas.microsoft.com/office/drawing/2014/main" id="{D648F8AC-FF4C-4CEC-B5B3-3794FABDA737}"/>
              </a:ext>
            </a:extLst>
          </p:cNvPr>
          <p:cNvSpPr txBox="1">
            <a:spLocks noChangeArrowheads="1"/>
          </p:cNvSpPr>
          <p:nvPr/>
        </p:nvSpPr>
        <p:spPr bwMode="auto">
          <a:xfrm>
            <a:off x="5965825" y="6384925"/>
            <a:ext cx="515938" cy="244475"/>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a:spcBef>
                <a:spcPct val="50000"/>
              </a:spcBef>
              <a:buSzTx/>
              <a:buFontTx/>
              <a:buNone/>
            </a:pPr>
            <a:r>
              <a:rPr lang="fr-FR" altLang="fr-FR" sz="1600" b="1">
                <a:solidFill>
                  <a:schemeClr val="bg1"/>
                </a:solidFill>
                <a:latin typeface="Comic Sans MS" panose="030F0702030302020204" pitchFamily="66" charset="0"/>
              </a:rPr>
              <a:t>1975</a:t>
            </a:r>
          </a:p>
        </p:txBody>
      </p:sp>
      <p:sp>
        <p:nvSpPr>
          <p:cNvPr id="33824" name="Text Box 33">
            <a:extLst>
              <a:ext uri="{FF2B5EF4-FFF2-40B4-BE49-F238E27FC236}">
                <a16:creationId xmlns:a16="http://schemas.microsoft.com/office/drawing/2014/main" id="{68DD24B2-D9DC-4F93-978D-734661AB9877}"/>
              </a:ext>
            </a:extLst>
          </p:cNvPr>
          <p:cNvSpPr txBox="1">
            <a:spLocks noChangeArrowheads="1"/>
          </p:cNvSpPr>
          <p:nvPr/>
        </p:nvSpPr>
        <p:spPr bwMode="auto">
          <a:xfrm>
            <a:off x="7032625" y="6384925"/>
            <a:ext cx="592138" cy="244475"/>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a:spcBef>
                <a:spcPct val="50000"/>
              </a:spcBef>
              <a:buSzTx/>
              <a:buFontTx/>
              <a:buNone/>
            </a:pPr>
            <a:r>
              <a:rPr lang="fr-FR" altLang="fr-FR" sz="1600" b="1">
                <a:solidFill>
                  <a:schemeClr val="bg1"/>
                </a:solidFill>
                <a:latin typeface="Comic Sans MS" panose="030F0702030302020204" pitchFamily="66" charset="0"/>
              </a:rPr>
              <a:t>1977</a:t>
            </a:r>
          </a:p>
        </p:txBody>
      </p:sp>
      <p:sp>
        <p:nvSpPr>
          <p:cNvPr id="33825" name="Rectangle 34">
            <a:extLst>
              <a:ext uri="{FF2B5EF4-FFF2-40B4-BE49-F238E27FC236}">
                <a16:creationId xmlns:a16="http://schemas.microsoft.com/office/drawing/2014/main" id="{94B7924E-0F79-42BB-A53F-175471FD1D07}"/>
              </a:ext>
            </a:extLst>
          </p:cNvPr>
          <p:cNvSpPr>
            <a:spLocks noChangeArrowheads="1"/>
          </p:cNvSpPr>
          <p:nvPr/>
        </p:nvSpPr>
        <p:spPr bwMode="auto">
          <a:xfrm>
            <a:off x="1258888" y="260350"/>
            <a:ext cx="6227762" cy="136842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spcBef>
                <a:spcPct val="0"/>
              </a:spcBef>
              <a:buSzTx/>
              <a:buFontTx/>
              <a:buNone/>
            </a:pPr>
            <a:r>
              <a:rPr lang="fr-FR" altLang="fr-FR" sz="2000" b="1">
                <a:solidFill>
                  <a:schemeClr val="bg1"/>
                </a:solidFill>
                <a:latin typeface="Comic Sans MS" panose="030F0702030302020204" pitchFamily="66" charset="0"/>
              </a:rPr>
              <a:t> </a:t>
            </a:r>
          </a:p>
        </p:txBody>
      </p:sp>
      <p:sp>
        <p:nvSpPr>
          <p:cNvPr id="33826" name="Rectangle 35">
            <a:extLst>
              <a:ext uri="{FF2B5EF4-FFF2-40B4-BE49-F238E27FC236}">
                <a16:creationId xmlns:a16="http://schemas.microsoft.com/office/drawing/2014/main" id="{EEF69549-CB2C-4836-863B-BEFDCEC1E050}"/>
              </a:ext>
            </a:extLst>
          </p:cNvPr>
          <p:cNvSpPr>
            <a:spLocks noChangeArrowheads="1"/>
          </p:cNvSpPr>
          <p:nvPr/>
        </p:nvSpPr>
        <p:spPr bwMode="auto">
          <a:xfrm>
            <a:off x="1154113" y="188913"/>
            <a:ext cx="7156450" cy="76993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algn="ctr" eaLnBrk="1" hangingPunct="1">
              <a:spcBef>
                <a:spcPct val="0"/>
              </a:spcBef>
              <a:buSzTx/>
              <a:buFontTx/>
              <a:buNone/>
            </a:pPr>
            <a:r>
              <a:rPr lang="en-US" altLang="fr-FR" sz="2400">
                <a:solidFill>
                  <a:schemeClr val="bg1"/>
                </a:solidFill>
                <a:latin typeface="Comic Sans MS" panose="030F0702030302020204" pitchFamily="66" charset="0"/>
              </a:rPr>
              <a:t>La campagne mondiale d’éradication de la variole </a:t>
            </a:r>
          </a:p>
          <a:p>
            <a:pPr algn="ctr" eaLnBrk="1" hangingPunct="1">
              <a:spcBef>
                <a:spcPct val="0"/>
              </a:spcBef>
              <a:buSzTx/>
              <a:buFontTx/>
              <a:buNone/>
            </a:pPr>
            <a:r>
              <a:rPr lang="en-US" altLang="fr-FR" sz="2000">
                <a:solidFill>
                  <a:schemeClr val="bg1"/>
                </a:solidFill>
                <a:latin typeface="Comic Sans MS" panose="030F0702030302020204" pitchFamily="66" charset="0"/>
              </a:rPr>
              <a:t>(1967-1977) </a:t>
            </a:r>
            <a:endParaRPr lang="fr-FR" altLang="fr-FR" sz="2000">
              <a:solidFill>
                <a:schemeClr val="bg1"/>
              </a:solidFill>
              <a:latin typeface="Comic Sans MS" panose="030F0702030302020204" pitchFamily="66" charset="0"/>
            </a:endParaRPr>
          </a:p>
        </p:txBody>
      </p:sp>
      <p:sp>
        <p:nvSpPr>
          <p:cNvPr id="33827" name="Rectangle 36">
            <a:extLst>
              <a:ext uri="{FF2B5EF4-FFF2-40B4-BE49-F238E27FC236}">
                <a16:creationId xmlns:a16="http://schemas.microsoft.com/office/drawing/2014/main" id="{29E3709D-13E8-45F5-B295-89F8E018E369}"/>
              </a:ext>
            </a:extLst>
          </p:cNvPr>
          <p:cNvSpPr>
            <a:spLocks noChangeArrowheads="1"/>
          </p:cNvSpPr>
          <p:nvPr/>
        </p:nvSpPr>
        <p:spPr bwMode="auto">
          <a:xfrm>
            <a:off x="2124075" y="1844675"/>
            <a:ext cx="5094288" cy="3079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a:spcBef>
                <a:spcPct val="50000"/>
              </a:spcBef>
              <a:buSzTx/>
              <a:buFontTx/>
              <a:buAutoNum type="arabicPlain" startAt="1967"/>
            </a:pPr>
            <a:r>
              <a:rPr lang="fr-FR" altLang="fr-FR" sz="1400">
                <a:solidFill>
                  <a:schemeClr val="bg1"/>
                </a:solidFill>
                <a:latin typeface="Comic Sans MS" panose="030F0702030302020204" pitchFamily="66" charset="0"/>
              </a:rPr>
              <a:t>, 131789 cas rapportés par 31 pays  à l’état endémique</a:t>
            </a:r>
          </a:p>
        </p:txBody>
      </p:sp>
      <p:sp>
        <p:nvSpPr>
          <p:cNvPr id="33828" name="Line 37">
            <a:extLst>
              <a:ext uri="{FF2B5EF4-FFF2-40B4-BE49-F238E27FC236}">
                <a16:creationId xmlns:a16="http://schemas.microsoft.com/office/drawing/2014/main" id="{3272DB40-5F49-4C25-8DA0-662C1A99C0E0}"/>
              </a:ext>
            </a:extLst>
          </p:cNvPr>
          <p:cNvSpPr>
            <a:spLocks noChangeShapeType="1"/>
          </p:cNvSpPr>
          <p:nvPr/>
        </p:nvSpPr>
        <p:spPr bwMode="auto">
          <a:xfrm>
            <a:off x="1619250" y="1700213"/>
            <a:ext cx="0" cy="4537075"/>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solidFill>
                <a:schemeClr val="bg1"/>
              </a:solidFill>
            </a:endParaRPr>
          </a:p>
        </p:txBody>
      </p:sp>
      <p:sp>
        <p:nvSpPr>
          <p:cNvPr id="33829" name="Line 38">
            <a:extLst>
              <a:ext uri="{FF2B5EF4-FFF2-40B4-BE49-F238E27FC236}">
                <a16:creationId xmlns:a16="http://schemas.microsoft.com/office/drawing/2014/main" id="{1EDF98BA-87BF-4D74-A45C-E170CF1584E4}"/>
              </a:ext>
            </a:extLst>
          </p:cNvPr>
          <p:cNvSpPr>
            <a:spLocks noChangeShapeType="1"/>
          </p:cNvSpPr>
          <p:nvPr/>
        </p:nvSpPr>
        <p:spPr bwMode="auto">
          <a:xfrm flipH="1">
            <a:off x="1619250" y="6237288"/>
            <a:ext cx="5905500"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solidFill>
                <a:schemeClr val="bg1"/>
              </a:solidFill>
            </a:endParaRPr>
          </a:p>
        </p:txBody>
      </p:sp>
      <p:sp>
        <p:nvSpPr>
          <p:cNvPr id="33830" name="Rectangle 39">
            <a:extLst>
              <a:ext uri="{FF2B5EF4-FFF2-40B4-BE49-F238E27FC236}">
                <a16:creationId xmlns:a16="http://schemas.microsoft.com/office/drawing/2014/main" id="{808E4EA1-BB2D-49D9-A5FA-67B32E358465}"/>
              </a:ext>
            </a:extLst>
          </p:cNvPr>
          <p:cNvSpPr>
            <a:spLocks noChangeArrowheads="1"/>
          </p:cNvSpPr>
          <p:nvPr/>
        </p:nvSpPr>
        <p:spPr bwMode="auto">
          <a:xfrm>
            <a:off x="6503988" y="5156200"/>
            <a:ext cx="2924175" cy="73818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spcBef>
                <a:spcPct val="0"/>
              </a:spcBef>
              <a:buSzTx/>
              <a:buFontTx/>
              <a:buNone/>
            </a:pPr>
            <a:r>
              <a:rPr lang="fr-FR" altLang="fr-FR" sz="1400">
                <a:solidFill>
                  <a:schemeClr val="bg1"/>
                </a:solidFill>
                <a:latin typeface="Comic Sans MS" panose="030F0702030302020204" pitchFamily="66" charset="0"/>
              </a:rPr>
              <a:t>Dernier cas de variole</a:t>
            </a:r>
          </a:p>
          <a:p>
            <a:pPr eaLnBrk="1" hangingPunct="1">
              <a:spcBef>
                <a:spcPct val="0"/>
              </a:spcBef>
              <a:buSzTx/>
              <a:buFontTx/>
              <a:buNone/>
            </a:pPr>
            <a:r>
              <a:rPr lang="fr-FR" altLang="fr-FR" sz="1400">
                <a:solidFill>
                  <a:schemeClr val="bg1"/>
                </a:solidFill>
                <a:latin typeface="Comic Sans MS" panose="030F0702030302020204" pitchFamily="66" charset="0"/>
              </a:rPr>
              <a:t>Ali Maow Maali </a:t>
            </a:r>
          </a:p>
          <a:p>
            <a:pPr eaLnBrk="1" hangingPunct="1">
              <a:spcBef>
                <a:spcPct val="0"/>
              </a:spcBef>
              <a:buSzTx/>
              <a:buFontTx/>
              <a:buNone/>
            </a:pPr>
            <a:r>
              <a:rPr lang="fr-FR" altLang="fr-FR" sz="1400">
                <a:solidFill>
                  <a:schemeClr val="bg1"/>
                </a:solidFill>
                <a:latin typeface="Comic Sans MS" panose="030F0702030302020204" pitchFamily="66" charset="0"/>
              </a:rPr>
              <a:t>26 octobre 1977 Somalie</a:t>
            </a:r>
          </a:p>
        </p:txBody>
      </p:sp>
      <p:sp>
        <p:nvSpPr>
          <p:cNvPr id="33831" name="ZoneTexte 39">
            <a:extLst>
              <a:ext uri="{FF2B5EF4-FFF2-40B4-BE49-F238E27FC236}">
                <a16:creationId xmlns:a16="http://schemas.microsoft.com/office/drawing/2014/main" id="{6A596F7A-6F75-4A98-A2F3-C6A31619B2E3}"/>
              </a:ext>
            </a:extLst>
          </p:cNvPr>
          <p:cNvSpPr txBox="1">
            <a:spLocks noChangeArrowheads="1"/>
          </p:cNvSpPr>
          <p:nvPr/>
        </p:nvSpPr>
        <p:spPr bwMode="auto">
          <a:xfrm>
            <a:off x="5621338" y="3359150"/>
            <a:ext cx="2767012" cy="646113"/>
          </a:xfrm>
          <a:prstGeom prst="rect">
            <a:avLst/>
          </a:prstGeom>
          <a:solidFill>
            <a:srgbClr val="FF0000"/>
          </a:solidFill>
          <a:ln w="9525">
            <a:solidFill>
              <a:srgbClr val="00000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fr-FR" altLang="fr-FR">
                <a:solidFill>
                  <a:schemeClr val="bg1"/>
                </a:solidFill>
                <a:latin typeface="Comic Sans MS" panose="030F0702030302020204" pitchFamily="66" charset="0"/>
              </a:rPr>
              <a:t>L’annonce OMS de l’éradication 8 mai 1980</a:t>
            </a:r>
            <a:endParaRPr lang="fr-FR" altLang="fr-FR" i="1">
              <a:solidFill>
                <a:schemeClr val="bg1"/>
              </a:solidFill>
              <a:latin typeface="Comic Sans MS" panose="030F0702030302020204" pitchFamily="66" charset="0"/>
            </a:endParaRPr>
          </a:p>
        </p:txBody>
      </p:sp>
      <p:sp>
        <p:nvSpPr>
          <p:cNvPr id="33832" name="ZoneTexte 41">
            <a:extLst>
              <a:ext uri="{FF2B5EF4-FFF2-40B4-BE49-F238E27FC236}">
                <a16:creationId xmlns:a16="http://schemas.microsoft.com/office/drawing/2014/main" id="{5433AC2A-DB32-45A0-BFD4-E2D417620B02}"/>
              </a:ext>
            </a:extLst>
          </p:cNvPr>
          <p:cNvSpPr txBox="1">
            <a:spLocks noChangeArrowheads="1"/>
          </p:cNvSpPr>
          <p:nvPr/>
        </p:nvSpPr>
        <p:spPr bwMode="auto">
          <a:xfrm>
            <a:off x="5621338" y="2516188"/>
            <a:ext cx="2767012" cy="647700"/>
          </a:xfrm>
          <a:prstGeom prst="rect">
            <a:avLst/>
          </a:prstGeom>
          <a:solidFill>
            <a:srgbClr val="FF0000"/>
          </a:solidFill>
          <a:ln w="9525">
            <a:solidFill>
              <a:srgbClr val="00000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buClr>
                <a:schemeClr val="tx1"/>
              </a:buClr>
            </a:pPr>
            <a:r>
              <a:rPr lang="fr-FR" altLang="fr-FR">
                <a:solidFill>
                  <a:schemeClr val="bg1"/>
                </a:solidFill>
                <a:latin typeface="Comic Sans MS" panose="030F0702030302020204" pitchFamily="66" charset="0"/>
              </a:rPr>
              <a:t>XX</a:t>
            </a:r>
            <a:r>
              <a:rPr lang="fr-FR" altLang="fr-FR" baseline="30000">
                <a:solidFill>
                  <a:schemeClr val="bg1"/>
                </a:solidFill>
                <a:latin typeface="Comic Sans MS" panose="030F0702030302020204" pitchFamily="66" charset="0"/>
              </a:rPr>
              <a:t>e</a:t>
            </a:r>
            <a:r>
              <a:rPr lang="fr-FR" altLang="fr-FR">
                <a:solidFill>
                  <a:schemeClr val="bg1"/>
                </a:solidFill>
                <a:latin typeface="Comic Sans MS" panose="030F0702030302020204" pitchFamily="66" charset="0"/>
              </a:rPr>
              <a:t> s., 300-500 millions de morts</a:t>
            </a:r>
          </a:p>
        </p:txBody>
      </p:sp>
    </p:spTree>
    <p:extLst>
      <p:ext uri="{BB962C8B-B14F-4D97-AF65-F5344CB8AC3E}">
        <p14:creationId xmlns:p14="http://schemas.microsoft.com/office/powerpoint/2010/main" val="18447938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60499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32456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448911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1027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75319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003114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29157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08670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362908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259EA54-5D44-07B6-6420-C82BADBB4E18}"/>
              </a:ext>
            </a:extLst>
          </p:cNvPr>
          <p:cNvPicPr>
            <a:picLocks noChangeAspect="1"/>
          </p:cNvPicPr>
          <p:nvPr/>
        </p:nvPicPr>
        <p:blipFill>
          <a:blip r:embed="rId2"/>
          <a:stretch>
            <a:fillRect/>
          </a:stretch>
        </p:blipFill>
        <p:spPr>
          <a:xfrm>
            <a:off x="3415004" y="1416020"/>
            <a:ext cx="5380074" cy="5149866"/>
          </a:xfrm>
          <a:prstGeom prst="rect">
            <a:avLst/>
          </a:prstGeom>
        </p:spPr>
      </p:pic>
      <p:sp>
        <p:nvSpPr>
          <p:cNvPr id="4" name="ZoneTexte 3">
            <a:extLst>
              <a:ext uri="{FF2B5EF4-FFF2-40B4-BE49-F238E27FC236}">
                <a16:creationId xmlns:a16="http://schemas.microsoft.com/office/drawing/2014/main" id="{261D6ED7-09F2-AA4F-86FC-9B2DDA1E0095}"/>
              </a:ext>
            </a:extLst>
          </p:cNvPr>
          <p:cNvSpPr txBox="1"/>
          <p:nvPr/>
        </p:nvSpPr>
        <p:spPr>
          <a:xfrm>
            <a:off x="1388276" y="184391"/>
            <a:ext cx="6367448" cy="1077218"/>
          </a:xfrm>
          <a:prstGeom prst="rect">
            <a:avLst/>
          </a:prstGeom>
          <a:noFill/>
        </p:spPr>
        <p:txBody>
          <a:bodyPr wrap="none" rtlCol="0">
            <a:spAutoFit/>
          </a:bodyPr>
          <a:lstStyle/>
          <a:p>
            <a:pPr algn="ctr"/>
            <a:r>
              <a:rPr lang="fr-FR" sz="2400" dirty="0">
                <a:solidFill>
                  <a:schemeClr val="bg1"/>
                </a:solidFill>
                <a:latin typeface="Comic Sans MS" panose="030F0702030302020204" pitchFamily="66" charset="0"/>
              </a:rPr>
              <a:t>Le franchissement de la barrière d’espèces</a:t>
            </a:r>
          </a:p>
          <a:p>
            <a:pPr algn="ctr"/>
            <a:endParaRPr lang="fr-FR" sz="800" dirty="0">
              <a:solidFill>
                <a:schemeClr val="bg1"/>
              </a:solidFill>
              <a:latin typeface="Comic Sans MS" panose="030F0702030302020204" pitchFamily="66" charset="0"/>
            </a:endParaRPr>
          </a:p>
          <a:p>
            <a:pPr algn="ctr"/>
            <a:r>
              <a:rPr lang="fr-FR" sz="1600" dirty="0">
                <a:solidFill>
                  <a:schemeClr val="bg1"/>
                </a:solidFill>
                <a:latin typeface="Comic Sans MS" panose="030F0702030302020204" pitchFamily="66" charset="0"/>
              </a:rPr>
              <a:t>Une étape-clé  de l’émergence de nouveaux virus</a:t>
            </a:r>
          </a:p>
          <a:p>
            <a:pPr algn="ctr"/>
            <a:r>
              <a:rPr lang="fr-FR" sz="1600" dirty="0">
                <a:solidFill>
                  <a:schemeClr val="bg1"/>
                </a:solidFill>
                <a:latin typeface="Comic Sans MS" panose="030F0702030302020204" pitchFamily="66" charset="0"/>
              </a:rPr>
              <a:t>&gt; 70% des épidémies proviennent de zoonoses. </a:t>
            </a:r>
          </a:p>
        </p:txBody>
      </p:sp>
      <p:sp>
        <p:nvSpPr>
          <p:cNvPr id="5" name="ZoneTexte 4">
            <a:extLst>
              <a:ext uri="{FF2B5EF4-FFF2-40B4-BE49-F238E27FC236}">
                <a16:creationId xmlns:a16="http://schemas.microsoft.com/office/drawing/2014/main" id="{EB92070D-25E0-7478-AB07-613C5B3BBABD}"/>
              </a:ext>
            </a:extLst>
          </p:cNvPr>
          <p:cNvSpPr txBox="1"/>
          <p:nvPr/>
        </p:nvSpPr>
        <p:spPr>
          <a:xfrm>
            <a:off x="0" y="1898073"/>
            <a:ext cx="3415004" cy="4185761"/>
          </a:xfrm>
          <a:prstGeom prst="rect">
            <a:avLst/>
          </a:prstGeom>
          <a:noFill/>
        </p:spPr>
        <p:txBody>
          <a:bodyPr wrap="square" rtlCol="0">
            <a:spAutoFit/>
          </a:bodyPr>
          <a:lstStyle/>
          <a:p>
            <a:pPr marL="285750" indent="-285750">
              <a:buFont typeface="Wingdings" panose="05000000000000000000" pitchFamily="2" charset="2"/>
              <a:buChar char="§"/>
            </a:pPr>
            <a:r>
              <a:rPr lang="fr-FR" sz="1400" dirty="0">
                <a:solidFill>
                  <a:schemeClr val="bg1"/>
                </a:solidFill>
                <a:latin typeface="Comic Sans MS" panose="030F0702030302020204" pitchFamily="66" charset="0"/>
              </a:rPr>
              <a:t>Les virus sont très adaptées aux espèces animales.</a:t>
            </a:r>
          </a:p>
          <a:p>
            <a:pPr marL="285750" indent="-285750">
              <a:buFont typeface="Wingdings" panose="05000000000000000000" pitchFamily="2" charset="2"/>
              <a:buChar char="§"/>
            </a:pPr>
            <a:endParaRPr lang="fr-FR" sz="1400" dirty="0">
              <a:solidFill>
                <a:schemeClr val="bg1"/>
              </a:solidFill>
              <a:latin typeface="Comic Sans MS" panose="030F0702030302020204" pitchFamily="66" charset="0"/>
            </a:endParaRPr>
          </a:p>
          <a:p>
            <a:pPr marL="285750" indent="-285750">
              <a:buFont typeface="Wingdings" panose="05000000000000000000" pitchFamily="2" charset="2"/>
              <a:buChar char="§"/>
            </a:pPr>
            <a:endParaRPr lang="fr-FR" sz="1400" dirty="0">
              <a:solidFill>
                <a:schemeClr val="bg1"/>
              </a:solidFill>
              <a:latin typeface="Comic Sans MS" panose="030F0702030302020204" pitchFamily="66" charset="0"/>
            </a:endParaRPr>
          </a:p>
          <a:p>
            <a:pPr marL="285750" indent="-285750">
              <a:buFont typeface="Wingdings" panose="05000000000000000000" pitchFamily="2" charset="2"/>
              <a:buChar char="§"/>
            </a:pPr>
            <a:r>
              <a:rPr lang="fr-FR" sz="1400" dirty="0">
                <a:solidFill>
                  <a:schemeClr val="bg1"/>
                </a:solidFill>
                <a:latin typeface="Comic Sans MS" panose="030F0702030302020204" pitchFamily="66" charset="0"/>
              </a:rPr>
              <a:t>Une barrière fait obstacle aux passages inter-espèces (distance génétique, plasticité des génomes viraux, degré d’exposition au virus).</a:t>
            </a:r>
          </a:p>
          <a:p>
            <a:pPr marL="285750" indent="-285750">
              <a:buFont typeface="Wingdings" panose="05000000000000000000" pitchFamily="2" charset="2"/>
              <a:buChar char="§"/>
            </a:pPr>
            <a:endParaRPr lang="fr-FR" sz="1400" dirty="0">
              <a:solidFill>
                <a:schemeClr val="bg1"/>
              </a:solidFill>
              <a:latin typeface="Comic Sans MS" panose="030F0702030302020204" pitchFamily="66" charset="0"/>
            </a:endParaRPr>
          </a:p>
          <a:p>
            <a:pPr marL="285750" indent="-285750">
              <a:buFont typeface="Wingdings" panose="05000000000000000000" pitchFamily="2" charset="2"/>
              <a:buChar char="§"/>
            </a:pPr>
            <a:endParaRPr lang="fr-FR" sz="1400" dirty="0">
              <a:solidFill>
                <a:schemeClr val="bg1"/>
              </a:solidFill>
              <a:latin typeface="Comic Sans MS" panose="030F0702030302020204" pitchFamily="66" charset="0"/>
            </a:endParaRPr>
          </a:p>
          <a:p>
            <a:pPr marL="285750" indent="-285750">
              <a:buFont typeface="Wingdings" panose="05000000000000000000" pitchFamily="2" charset="2"/>
              <a:buChar char="§"/>
            </a:pPr>
            <a:r>
              <a:rPr lang="fr-FR" sz="1400" dirty="0">
                <a:solidFill>
                  <a:schemeClr val="bg1"/>
                </a:solidFill>
                <a:latin typeface="Comic Sans MS" panose="030F0702030302020204" pitchFamily="66" charset="0"/>
              </a:rPr>
              <a:t>La barrière est liée à l’adaptation des facteurs de virulence aux nouveaux hôtes.</a:t>
            </a:r>
          </a:p>
          <a:p>
            <a:pPr marL="285750" indent="-285750">
              <a:buFont typeface="Wingdings" panose="05000000000000000000" pitchFamily="2" charset="2"/>
              <a:buChar char="§"/>
            </a:pPr>
            <a:endParaRPr lang="fr-FR" sz="1400" dirty="0">
              <a:solidFill>
                <a:schemeClr val="bg1"/>
              </a:solidFill>
              <a:latin typeface="Comic Sans MS" panose="030F0702030302020204" pitchFamily="66" charset="0"/>
            </a:endParaRPr>
          </a:p>
          <a:p>
            <a:pPr marL="285750" indent="-285750">
              <a:buFont typeface="Wingdings" panose="05000000000000000000" pitchFamily="2" charset="2"/>
              <a:buChar char="§"/>
            </a:pPr>
            <a:endParaRPr lang="fr-FR" sz="1400" dirty="0">
              <a:solidFill>
                <a:schemeClr val="bg1"/>
              </a:solidFill>
              <a:latin typeface="Comic Sans MS" panose="030F0702030302020204" pitchFamily="66" charset="0"/>
            </a:endParaRPr>
          </a:p>
          <a:p>
            <a:pPr marL="285750" indent="-285750">
              <a:buFont typeface="Wingdings" panose="05000000000000000000" pitchFamily="2" charset="2"/>
              <a:buChar char="§"/>
            </a:pPr>
            <a:r>
              <a:rPr lang="fr-FR" sz="1400" dirty="0">
                <a:solidFill>
                  <a:schemeClr val="bg1"/>
                </a:solidFill>
                <a:latin typeface="Comic Sans MS" panose="030F0702030302020204" pitchFamily="66" charset="0"/>
              </a:rPr>
              <a:t>Le  franchissement est un processus séquentiel passant par des hôtes intermédiaires     (mutations, réassortiments).</a:t>
            </a:r>
            <a:r>
              <a:rPr lang="fr-FR" sz="1400" dirty="0">
                <a:solidFill>
                  <a:schemeClr val="bg1"/>
                </a:solidFill>
                <a:latin typeface="Comic Sans MS" panose="030F0702030302020204" pitchFamily="66" charset="0"/>
                <a:ea typeface="Calibri" panose="020F0502020204030204" pitchFamily="34" charset="0"/>
              </a:rPr>
              <a:t> </a:t>
            </a:r>
          </a:p>
        </p:txBody>
      </p:sp>
    </p:spTree>
    <p:extLst>
      <p:ext uri="{BB962C8B-B14F-4D97-AF65-F5344CB8AC3E}">
        <p14:creationId xmlns:p14="http://schemas.microsoft.com/office/powerpoint/2010/main" val="289657092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281342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605660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Freeform 2">
            <a:extLst>
              <a:ext uri="{FF2B5EF4-FFF2-40B4-BE49-F238E27FC236}">
                <a16:creationId xmlns:a16="http://schemas.microsoft.com/office/drawing/2014/main" id="{3F8BD68B-C378-4ACF-8502-8BFCEC517DBB}"/>
              </a:ext>
            </a:extLst>
          </p:cNvPr>
          <p:cNvSpPr>
            <a:spLocks/>
          </p:cNvSpPr>
          <p:nvPr/>
        </p:nvSpPr>
        <p:spPr bwMode="auto">
          <a:xfrm>
            <a:off x="1904207" y="2078338"/>
            <a:ext cx="5127625" cy="2311400"/>
          </a:xfrm>
          <a:custGeom>
            <a:avLst/>
            <a:gdLst>
              <a:gd name="T0" fmla="*/ 0 w 1455"/>
              <a:gd name="T1" fmla="*/ 0 h 681"/>
              <a:gd name="T2" fmla="*/ 2147483646 w 1455"/>
              <a:gd name="T3" fmla="*/ 2147483646 h 681"/>
              <a:gd name="T4" fmla="*/ 2147483646 w 1455"/>
              <a:gd name="T5" fmla="*/ 2147483646 h 681"/>
              <a:gd name="T6" fmla="*/ 2147483646 w 1455"/>
              <a:gd name="T7" fmla="*/ 2147483646 h 681"/>
              <a:gd name="T8" fmla="*/ 2147483646 w 1455"/>
              <a:gd name="T9" fmla="*/ 2147483646 h 681"/>
              <a:gd name="T10" fmla="*/ 2147483646 w 1455"/>
              <a:gd name="T11" fmla="*/ 2147483646 h 681"/>
              <a:gd name="T12" fmla="*/ 2147483646 w 1455"/>
              <a:gd name="T13" fmla="*/ 2147483646 h 681"/>
              <a:gd name="T14" fmla="*/ 2147483646 w 1455"/>
              <a:gd name="T15" fmla="*/ 2147483646 h 681"/>
              <a:gd name="T16" fmla="*/ 2147483646 w 1455"/>
              <a:gd name="T17" fmla="*/ 2147483646 h 681"/>
              <a:gd name="T18" fmla="*/ 2147483646 w 1455"/>
              <a:gd name="T19" fmla="*/ 2147483646 h 681"/>
              <a:gd name="T20" fmla="*/ 2147483646 w 1455"/>
              <a:gd name="T21" fmla="*/ 2147483646 h 681"/>
              <a:gd name="T22" fmla="*/ 2147483646 w 1455"/>
              <a:gd name="T23" fmla="*/ 2147483646 h 681"/>
              <a:gd name="T24" fmla="*/ 2147483646 w 1455"/>
              <a:gd name="T25" fmla="*/ 2147483646 h 681"/>
              <a:gd name="T26" fmla="*/ 2147483646 w 1455"/>
              <a:gd name="T27" fmla="*/ 2147483646 h 681"/>
              <a:gd name="T28" fmla="*/ 2147483646 w 1455"/>
              <a:gd name="T29" fmla="*/ 2147483646 h 681"/>
              <a:gd name="T30" fmla="*/ 2147483646 w 1455"/>
              <a:gd name="T31" fmla="*/ 2147483646 h 68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455" h="681">
                <a:moveTo>
                  <a:pt x="0" y="0"/>
                </a:moveTo>
                <a:lnTo>
                  <a:pt x="51" y="501"/>
                </a:lnTo>
                <a:lnTo>
                  <a:pt x="159" y="681"/>
                </a:lnTo>
                <a:lnTo>
                  <a:pt x="258" y="666"/>
                </a:lnTo>
                <a:lnTo>
                  <a:pt x="360" y="594"/>
                </a:lnTo>
                <a:lnTo>
                  <a:pt x="453" y="489"/>
                </a:lnTo>
                <a:lnTo>
                  <a:pt x="558" y="315"/>
                </a:lnTo>
                <a:lnTo>
                  <a:pt x="657" y="387"/>
                </a:lnTo>
                <a:lnTo>
                  <a:pt x="759" y="411"/>
                </a:lnTo>
                <a:lnTo>
                  <a:pt x="858" y="498"/>
                </a:lnTo>
                <a:lnTo>
                  <a:pt x="960" y="570"/>
                </a:lnTo>
                <a:lnTo>
                  <a:pt x="1059" y="501"/>
                </a:lnTo>
                <a:lnTo>
                  <a:pt x="1158" y="570"/>
                </a:lnTo>
                <a:lnTo>
                  <a:pt x="1260" y="300"/>
                </a:lnTo>
                <a:lnTo>
                  <a:pt x="1356" y="141"/>
                </a:lnTo>
                <a:lnTo>
                  <a:pt x="1455" y="27"/>
                </a:lnTo>
              </a:path>
            </a:pathLst>
          </a:custGeom>
          <a:noFill/>
          <a:ln w="57150" cmpd="sng">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98307" name="Text Box 3">
            <a:extLst>
              <a:ext uri="{FF2B5EF4-FFF2-40B4-BE49-F238E27FC236}">
                <a16:creationId xmlns:a16="http://schemas.microsoft.com/office/drawing/2014/main" id="{3F64EF0C-83BF-4414-9A3E-BE3CB54BB3E4}"/>
              </a:ext>
            </a:extLst>
          </p:cNvPr>
          <p:cNvSpPr txBox="1">
            <a:spLocks noChangeArrowheads="1"/>
          </p:cNvSpPr>
          <p:nvPr/>
        </p:nvSpPr>
        <p:spPr bwMode="auto">
          <a:xfrm>
            <a:off x="2985294" y="5059663"/>
            <a:ext cx="2870200" cy="3381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fr-FR" altLang="fr-FR" sz="1600" i="0" dirty="0">
              <a:solidFill>
                <a:schemeClr val="bg1"/>
              </a:solidFill>
              <a:latin typeface="Comic Sans MS" panose="030F0702030302020204" pitchFamily="66" charset="0"/>
            </a:endParaRPr>
          </a:p>
        </p:txBody>
      </p:sp>
      <p:sp>
        <p:nvSpPr>
          <p:cNvPr id="98308" name="Line 4">
            <a:extLst>
              <a:ext uri="{FF2B5EF4-FFF2-40B4-BE49-F238E27FC236}">
                <a16:creationId xmlns:a16="http://schemas.microsoft.com/office/drawing/2014/main" id="{DF2A830D-9C1A-4BBB-812D-B0AC60CF1E59}"/>
              </a:ext>
            </a:extLst>
          </p:cNvPr>
          <p:cNvSpPr>
            <a:spLocks noChangeShapeType="1"/>
          </p:cNvSpPr>
          <p:nvPr/>
        </p:nvSpPr>
        <p:spPr bwMode="auto">
          <a:xfrm>
            <a:off x="1896269" y="1649713"/>
            <a:ext cx="0" cy="2965450"/>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98309" name="Line 5">
            <a:extLst>
              <a:ext uri="{FF2B5EF4-FFF2-40B4-BE49-F238E27FC236}">
                <a16:creationId xmlns:a16="http://schemas.microsoft.com/office/drawing/2014/main" id="{62A2E70B-0156-4E36-B789-AC09300F05CF}"/>
              </a:ext>
            </a:extLst>
          </p:cNvPr>
          <p:cNvSpPr>
            <a:spLocks noChangeShapeType="1"/>
          </p:cNvSpPr>
          <p:nvPr/>
        </p:nvSpPr>
        <p:spPr bwMode="auto">
          <a:xfrm rot="5400000">
            <a:off x="4550568" y="1970388"/>
            <a:ext cx="14289" cy="5307013"/>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98310" name="Line 6">
            <a:extLst>
              <a:ext uri="{FF2B5EF4-FFF2-40B4-BE49-F238E27FC236}">
                <a16:creationId xmlns:a16="http://schemas.microsoft.com/office/drawing/2014/main" id="{A4C68D01-369B-4003-B071-4A398A630247}"/>
              </a:ext>
            </a:extLst>
          </p:cNvPr>
          <p:cNvSpPr>
            <a:spLocks noChangeShapeType="1"/>
          </p:cNvSpPr>
          <p:nvPr/>
        </p:nvSpPr>
        <p:spPr bwMode="auto">
          <a:xfrm>
            <a:off x="1893094" y="4123038"/>
            <a:ext cx="112713"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98311" name="Line 7">
            <a:extLst>
              <a:ext uri="{FF2B5EF4-FFF2-40B4-BE49-F238E27FC236}">
                <a16:creationId xmlns:a16="http://schemas.microsoft.com/office/drawing/2014/main" id="{FC2E99A3-5A71-414A-9291-8FB2ADAAB389}"/>
              </a:ext>
            </a:extLst>
          </p:cNvPr>
          <p:cNvSpPr>
            <a:spLocks noChangeShapeType="1"/>
          </p:cNvSpPr>
          <p:nvPr/>
        </p:nvSpPr>
        <p:spPr bwMode="auto">
          <a:xfrm>
            <a:off x="1893094" y="3619800"/>
            <a:ext cx="112713"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98312" name="Line 8">
            <a:extLst>
              <a:ext uri="{FF2B5EF4-FFF2-40B4-BE49-F238E27FC236}">
                <a16:creationId xmlns:a16="http://schemas.microsoft.com/office/drawing/2014/main" id="{2A494639-3F02-468E-B392-35468BCAAD2F}"/>
              </a:ext>
            </a:extLst>
          </p:cNvPr>
          <p:cNvSpPr>
            <a:spLocks noChangeShapeType="1"/>
          </p:cNvSpPr>
          <p:nvPr/>
        </p:nvSpPr>
        <p:spPr bwMode="auto">
          <a:xfrm>
            <a:off x="1893094" y="3116563"/>
            <a:ext cx="112713"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98313" name="Line 9">
            <a:extLst>
              <a:ext uri="{FF2B5EF4-FFF2-40B4-BE49-F238E27FC236}">
                <a16:creationId xmlns:a16="http://schemas.microsoft.com/office/drawing/2014/main" id="{B00AC7B7-0607-4D61-9FED-3EDE08E55EC8}"/>
              </a:ext>
            </a:extLst>
          </p:cNvPr>
          <p:cNvSpPr>
            <a:spLocks noChangeShapeType="1"/>
          </p:cNvSpPr>
          <p:nvPr/>
        </p:nvSpPr>
        <p:spPr bwMode="auto">
          <a:xfrm rot="5400000">
            <a:off x="2223294" y="4553250"/>
            <a:ext cx="107950"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98314" name="Line 10">
            <a:extLst>
              <a:ext uri="{FF2B5EF4-FFF2-40B4-BE49-F238E27FC236}">
                <a16:creationId xmlns:a16="http://schemas.microsoft.com/office/drawing/2014/main" id="{EC4625C3-D0C1-40BA-B08A-189A5E995EE8}"/>
              </a:ext>
            </a:extLst>
          </p:cNvPr>
          <p:cNvSpPr>
            <a:spLocks noChangeShapeType="1"/>
          </p:cNvSpPr>
          <p:nvPr/>
        </p:nvSpPr>
        <p:spPr bwMode="auto">
          <a:xfrm rot="5400000">
            <a:off x="6807994" y="4553250"/>
            <a:ext cx="107950"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98315" name="Line 11">
            <a:extLst>
              <a:ext uri="{FF2B5EF4-FFF2-40B4-BE49-F238E27FC236}">
                <a16:creationId xmlns:a16="http://schemas.microsoft.com/office/drawing/2014/main" id="{99A3E152-C094-4CFF-BB9F-885451C6BCCD}"/>
              </a:ext>
            </a:extLst>
          </p:cNvPr>
          <p:cNvSpPr>
            <a:spLocks noChangeShapeType="1"/>
          </p:cNvSpPr>
          <p:nvPr/>
        </p:nvSpPr>
        <p:spPr bwMode="auto">
          <a:xfrm rot="5400000">
            <a:off x="2575719" y="4553250"/>
            <a:ext cx="107950"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98316" name="Line 12">
            <a:extLst>
              <a:ext uri="{FF2B5EF4-FFF2-40B4-BE49-F238E27FC236}">
                <a16:creationId xmlns:a16="http://schemas.microsoft.com/office/drawing/2014/main" id="{D7FE3695-F0FA-4AB6-AAD3-B8C59EC8B7F2}"/>
              </a:ext>
            </a:extLst>
          </p:cNvPr>
          <p:cNvSpPr>
            <a:spLocks noChangeShapeType="1"/>
          </p:cNvSpPr>
          <p:nvPr/>
        </p:nvSpPr>
        <p:spPr bwMode="auto">
          <a:xfrm rot="5400000">
            <a:off x="2928144" y="4553250"/>
            <a:ext cx="107950"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98317" name="Line 13">
            <a:extLst>
              <a:ext uri="{FF2B5EF4-FFF2-40B4-BE49-F238E27FC236}">
                <a16:creationId xmlns:a16="http://schemas.microsoft.com/office/drawing/2014/main" id="{B1CCB990-834A-4DE8-8779-D9A56090C0BC}"/>
              </a:ext>
            </a:extLst>
          </p:cNvPr>
          <p:cNvSpPr>
            <a:spLocks noChangeShapeType="1"/>
          </p:cNvSpPr>
          <p:nvPr/>
        </p:nvSpPr>
        <p:spPr bwMode="auto">
          <a:xfrm rot="5400000">
            <a:off x="3280569" y="4553250"/>
            <a:ext cx="107950"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98318" name="Line 14">
            <a:extLst>
              <a:ext uri="{FF2B5EF4-FFF2-40B4-BE49-F238E27FC236}">
                <a16:creationId xmlns:a16="http://schemas.microsoft.com/office/drawing/2014/main" id="{384DD58D-F641-4423-AD78-D8BCFF870B07}"/>
              </a:ext>
            </a:extLst>
          </p:cNvPr>
          <p:cNvSpPr>
            <a:spLocks noChangeShapeType="1"/>
          </p:cNvSpPr>
          <p:nvPr/>
        </p:nvSpPr>
        <p:spPr bwMode="auto">
          <a:xfrm rot="5400000">
            <a:off x="3632994" y="4553250"/>
            <a:ext cx="107950"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98319" name="Line 15">
            <a:extLst>
              <a:ext uri="{FF2B5EF4-FFF2-40B4-BE49-F238E27FC236}">
                <a16:creationId xmlns:a16="http://schemas.microsoft.com/office/drawing/2014/main" id="{811BE686-3372-4453-80F2-E02731ED5D9E}"/>
              </a:ext>
            </a:extLst>
          </p:cNvPr>
          <p:cNvSpPr>
            <a:spLocks noChangeShapeType="1"/>
          </p:cNvSpPr>
          <p:nvPr/>
        </p:nvSpPr>
        <p:spPr bwMode="auto">
          <a:xfrm rot="5400000">
            <a:off x="3985419" y="4553250"/>
            <a:ext cx="107950"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98320" name="Line 16">
            <a:extLst>
              <a:ext uri="{FF2B5EF4-FFF2-40B4-BE49-F238E27FC236}">
                <a16:creationId xmlns:a16="http://schemas.microsoft.com/office/drawing/2014/main" id="{5DCAE239-910F-401A-92A6-4071D93F7307}"/>
              </a:ext>
            </a:extLst>
          </p:cNvPr>
          <p:cNvSpPr>
            <a:spLocks noChangeShapeType="1"/>
          </p:cNvSpPr>
          <p:nvPr/>
        </p:nvSpPr>
        <p:spPr bwMode="auto">
          <a:xfrm rot="5400000">
            <a:off x="4337844" y="4553250"/>
            <a:ext cx="107950"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98321" name="Line 17">
            <a:extLst>
              <a:ext uri="{FF2B5EF4-FFF2-40B4-BE49-F238E27FC236}">
                <a16:creationId xmlns:a16="http://schemas.microsoft.com/office/drawing/2014/main" id="{5ED12FDE-0A58-4AB5-9190-B950B150C84B}"/>
              </a:ext>
            </a:extLst>
          </p:cNvPr>
          <p:cNvSpPr>
            <a:spLocks noChangeShapeType="1"/>
          </p:cNvSpPr>
          <p:nvPr/>
        </p:nvSpPr>
        <p:spPr bwMode="auto">
          <a:xfrm rot="5400000">
            <a:off x="4690269" y="4553250"/>
            <a:ext cx="107950"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98322" name="Line 18">
            <a:extLst>
              <a:ext uri="{FF2B5EF4-FFF2-40B4-BE49-F238E27FC236}">
                <a16:creationId xmlns:a16="http://schemas.microsoft.com/office/drawing/2014/main" id="{F86D625C-4459-4F4F-9CB7-ED6B3F607A67}"/>
              </a:ext>
            </a:extLst>
          </p:cNvPr>
          <p:cNvSpPr>
            <a:spLocks noChangeShapeType="1"/>
          </p:cNvSpPr>
          <p:nvPr/>
        </p:nvSpPr>
        <p:spPr bwMode="auto">
          <a:xfrm rot="5400000">
            <a:off x="5042694" y="4553250"/>
            <a:ext cx="107950"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98323" name="Line 19">
            <a:extLst>
              <a:ext uri="{FF2B5EF4-FFF2-40B4-BE49-F238E27FC236}">
                <a16:creationId xmlns:a16="http://schemas.microsoft.com/office/drawing/2014/main" id="{EF90E99E-D33B-4E6B-A022-27E63E922D54}"/>
              </a:ext>
            </a:extLst>
          </p:cNvPr>
          <p:cNvSpPr>
            <a:spLocks noChangeShapeType="1"/>
          </p:cNvSpPr>
          <p:nvPr/>
        </p:nvSpPr>
        <p:spPr bwMode="auto">
          <a:xfrm rot="5400000">
            <a:off x="5395119" y="4553250"/>
            <a:ext cx="107950"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98324" name="Line 20">
            <a:extLst>
              <a:ext uri="{FF2B5EF4-FFF2-40B4-BE49-F238E27FC236}">
                <a16:creationId xmlns:a16="http://schemas.microsoft.com/office/drawing/2014/main" id="{F807285C-F090-4EE3-BFE5-751C5B1CAB9E}"/>
              </a:ext>
            </a:extLst>
          </p:cNvPr>
          <p:cNvSpPr>
            <a:spLocks noChangeShapeType="1"/>
          </p:cNvSpPr>
          <p:nvPr/>
        </p:nvSpPr>
        <p:spPr bwMode="auto">
          <a:xfrm rot="5400000">
            <a:off x="5747544" y="4553250"/>
            <a:ext cx="107950"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98325" name="Line 21">
            <a:extLst>
              <a:ext uri="{FF2B5EF4-FFF2-40B4-BE49-F238E27FC236}">
                <a16:creationId xmlns:a16="http://schemas.microsoft.com/office/drawing/2014/main" id="{EC8D6A4D-4AE1-4644-847B-67B9298B6439}"/>
              </a:ext>
            </a:extLst>
          </p:cNvPr>
          <p:cNvSpPr>
            <a:spLocks noChangeShapeType="1"/>
          </p:cNvSpPr>
          <p:nvPr/>
        </p:nvSpPr>
        <p:spPr bwMode="auto">
          <a:xfrm rot="5400000">
            <a:off x="6099969" y="4553250"/>
            <a:ext cx="107950"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98326" name="Line 22">
            <a:extLst>
              <a:ext uri="{FF2B5EF4-FFF2-40B4-BE49-F238E27FC236}">
                <a16:creationId xmlns:a16="http://schemas.microsoft.com/office/drawing/2014/main" id="{5F1C6AE2-C272-4E73-8B01-2550F9E6779D}"/>
              </a:ext>
            </a:extLst>
          </p:cNvPr>
          <p:cNvSpPr>
            <a:spLocks noChangeShapeType="1"/>
          </p:cNvSpPr>
          <p:nvPr/>
        </p:nvSpPr>
        <p:spPr bwMode="auto">
          <a:xfrm rot="5400000">
            <a:off x="6452394" y="4553250"/>
            <a:ext cx="107950"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98327" name="Text Box 23">
            <a:extLst>
              <a:ext uri="{FF2B5EF4-FFF2-40B4-BE49-F238E27FC236}">
                <a16:creationId xmlns:a16="http://schemas.microsoft.com/office/drawing/2014/main" id="{6422D353-6F61-45FD-9343-311B08328B24}"/>
              </a:ext>
            </a:extLst>
          </p:cNvPr>
          <p:cNvSpPr txBox="1">
            <a:spLocks noChangeArrowheads="1"/>
          </p:cNvSpPr>
          <p:nvPr/>
        </p:nvSpPr>
        <p:spPr bwMode="auto">
          <a:xfrm>
            <a:off x="1256507" y="4410375"/>
            <a:ext cx="323850" cy="3667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fr-FR" altLang="fr-FR" sz="1800" i="0">
                <a:solidFill>
                  <a:schemeClr val="bg1"/>
                </a:solidFill>
                <a:latin typeface="Comic Sans MS" panose="030F0702030302020204" pitchFamily="66" charset="0"/>
              </a:rPr>
              <a:t>0</a:t>
            </a:r>
          </a:p>
        </p:txBody>
      </p:sp>
      <p:sp>
        <p:nvSpPr>
          <p:cNvPr id="98328" name="Text Box 24">
            <a:extLst>
              <a:ext uri="{FF2B5EF4-FFF2-40B4-BE49-F238E27FC236}">
                <a16:creationId xmlns:a16="http://schemas.microsoft.com/office/drawing/2014/main" id="{586DCF90-F41D-4A9F-875F-A62A9AB19BBA}"/>
              </a:ext>
            </a:extLst>
          </p:cNvPr>
          <p:cNvSpPr txBox="1">
            <a:spLocks noChangeArrowheads="1"/>
          </p:cNvSpPr>
          <p:nvPr/>
        </p:nvSpPr>
        <p:spPr bwMode="auto">
          <a:xfrm>
            <a:off x="1256507" y="3910313"/>
            <a:ext cx="477837" cy="3698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fr-FR" altLang="fr-FR" sz="1800" i="0">
                <a:solidFill>
                  <a:schemeClr val="bg1"/>
                </a:solidFill>
                <a:latin typeface="Comic Sans MS" panose="030F0702030302020204" pitchFamily="66" charset="0"/>
              </a:rPr>
              <a:t>1%</a:t>
            </a:r>
          </a:p>
        </p:txBody>
      </p:sp>
      <p:sp>
        <p:nvSpPr>
          <p:cNvPr id="98329" name="Text Box 25">
            <a:extLst>
              <a:ext uri="{FF2B5EF4-FFF2-40B4-BE49-F238E27FC236}">
                <a16:creationId xmlns:a16="http://schemas.microsoft.com/office/drawing/2014/main" id="{4622254F-6C47-4A08-B3BB-2CC878B40B63}"/>
              </a:ext>
            </a:extLst>
          </p:cNvPr>
          <p:cNvSpPr txBox="1">
            <a:spLocks noChangeArrowheads="1"/>
          </p:cNvSpPr>
          <p:nvPr/>
        </p:nvSpPr>
        <p:spPr bwMode="auto">
          <a:xfrm>
            <a:off x="1256507" y="3403900"/>
            <a:ext cx="511175" cy="3667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fr-FR" altLang="fr-FR" sz="1800" i="0">
                <a:solidFill>
                  <a:schemeClr val="bg1"/>
                </a:solidFill>
                <a:latin typeface="Comic Sans MS" panose="030F0702030302020204" pitchFamily="66" charset="0"/>
              </a:rPr>
              <a:t>2%</a:t>
            </a:r>
          </a:p>
        </p:txBody>
      </p:sp>
      <p:sp>
        <p:nvSpPr>
          <p:cNvPr id="98330" name="Text Box 26">
            <a:extLst>
              <a:ext uri="{FF2B5EF4-FFF2-40B4-BE49-F238E27FC236}">
                <a16:creationId xmlns:a16="http://schemas.microsoft.com/office/drawing/2014/main" id="{60069763-7FD7-4B6D-8CD4-DD6FD0C0A15C}"/>
              </a:ext>
            </a:extLst>
          </p:cNvPr>
          <p:cNvSpPr txBox="1">
            <a:spLocks noChangeArrowheads="1"/>
          </p:cNvSpPr>
          <p:nvPr/>
        </p:nvSpPr>
        <p:spPr bwMode="auto">
          <a:xfrm>
            <a:off x="1256507" y="2897488"/>
            <a:ext cx="511175" cy="3667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fr-FR" altLang="fr-FR" sz="1800" i="0">
                <a:solidFill>
                  <a:schemeClr val="bg1"/>
                </a:solidFill>
                <a:latin typeface="Comic Sans MS" panose="030F0702030302020204" pitchFamily="66" charset="0"/>
              </a:rPr>
              <a:t>3%</a:t>
            </a:r>
          </a:p>
        </p:txBody>
      </p:sp>
      <p:sp>
        <p:nvSpPr>
          <p:cNvPr id="98331" name="Text Box 27">
            <a:extLst>
              <a:ext uri="{FF2B5EF4-FFF2-40B4-BE49-F238E27FC236}">
                <a16:creationId xmlns:a16="http://schemas.microsoft.com/office/drawing/2014/main" id="{BD30AAE8-3F2A-4010-8025-3C768350DE87}"/>
              </a:ext>
            </a:extLst>
          </p:cNvPr>
          <p:cNvSpPr txBox="1">
            <a:spLocks noChangeArrowheads="1"/>
          </p:cNvSpPr>
          <p:nvPr/>
        </p:nvSpPr>
        <p:spPr bwMode="auto">
          <a:xfrm>
            <a:off x="1256507" y="2402188"/>
            <a:ext cx="511175" cy="3667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fr-FR" altLang="fr-FR" sz="1800" i="0" dirty="0">
                <a:solidFill>
                  <a:schemeClr val="bg1"/>
                </a:solidFill>
                <a:latin typeface="Comic Sans MS" panose="030F0702030302020204" pitchFamily="66" charset="0"/>
              </a:rPr>
              <a:t>4%</a:t>
            </a:r>
          </a:p>
        </p:txBody>
      </p:sp>
      <p:sp>
        <p:nvSpPr>
          <p:cNvPr id="98332" name="Text Box 28">
            <a:extLst>
              <a:ext uri="{FF2B5EF4-FFF2-40B4-BE49-F238E27FC236}">
                <a16:creationId xmlns:a16="http://schemas.microsoft.com/office/drawing/2014/main" id="{31E40101-C232-4A2C-BBF7-9A3ADA3E307E}"/>
              </a:ext>
            </a:extLst>
          </p:cNvPr>
          <p:cNvSpPr txBox="1">
            <a:spLocks noChangeArrowheads="1"/>
          </p:cNvSpPr>
          <p:nvPr/>
        </p:nvSpPr>
        <p:spPr bwMode="auto">
          <a:xfrm>
            <a:off x="1256507" y="1892600"/>
            <a:ext cx="511175" cy="3667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fr-FR" altLang="fr-FR" sz="1800" i="0">
                <a:solidFill>
                  <a:schemeClr val="bg1"/>
                </a:solidFill>
                <a:latin typeface="Comic Sans MS" panose="030F0702030302020204" pitchFamily="66" charset="0"/>
              </a:rPr>
              <a:t>5%</a:t>
            </a:r>
          </a:p>
        </p:txBody>
      </p:sp>
      <p:sp>
        <p:nvSpPr>
          <p:cNvPr id="98333" name="AutoShape 29">
            <a:extLst>
              <a:ext uri="{FF2B5EF4-FFF2-40B4-BE49-F238E27FC236}">
                <a16:creationId xmlns:a16="http://schemas.microsoft.com/office/drawing/2014/main" id="{778035A1-6B63-439B-8224-6DEC5AC725FB}"/>
              </a:ext>
            </a:extLst>
          </p:cNvPr>
          <p:cNvSpPr>
            <a:spLocks noChangeArrowheads="1"/>
          </p:cNvSpPr>
          <p:nvPr/>
        </p:nvSpPr>
        <p:spPr bwMode="auto">
          <a:xfrm>
            <a:off x="1861344" y="2037063"/>
            <a:ext cx="80963" cy="77787"/>
          </a:xfrm>
          <a:prstGeom prst="triangle">
            <a:avLst>
              <a:gd name="adj" fmla="val 50000"/>
            </a:avLst>
          </a:prstGeom>
          <a:solidFill>
            <a:srgbClr val="0080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fr-FR" altLang="fr-FR" sz="1600" i="0">
              <a:solidFill>
                <a:schemeClr val="bg1"/>
              </a:solidFill>
              <a:latin typeface="Arial" panose="020B0604020202020204" pitchFamily="34" charset="0"/>
            </a:endParaRPr>
          </a:p>
        </p:txBody>
      </p:sp>
      <p:sp>
        <p:nvSpPr>
          <p:cNvPr id="98334" name="AutoShape 30">
            <a:extLst>
              <a:ext uri="{FF2B5EF4-FFF2-40B4-BE49-F238E27FC236}">
                <a16:creationId xmlns:a16="http://schemas.microsoft.com/office/drawing/2014/main" id="{7E338B52-BEC3-4C70-8ED4-73ED6AEE604B}"/>
              </a:ext>
            </a:extLst>
          </p:cNvPr>
          <p:cNvSpPr>
            <a:spLocks noChangeArrowheads="1"/>
          </p:cNvSpPr>
          <p:nvPr/>
        </p:nvSpPr>
        <p:spPr bwMode="auto">
          <a:xfrm>
            <a:off x="2040732" y="3697588"/>
            <a:ext cx="80962" cy="77787"/>
          </a:xfrm>
          <a:prstGeom prst="triangle">
            <a:avLst>
              <a:gd name="adj" fmla="val 50000"/>
            </a:avLst>
          </a:prstGeom>
          <a:solidFill>
            <a:srgbClr val="0080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fr-FR" altLang="fr-FR" sz="1600" i="0">
              <a:solidFill>
                <a:schemeClr val="bg1"/>
              </a:solidFill>
              <a:latin typeface="Arial" panose="020B0604020202020204" pitchFamily="34" charset="0"/>
            </a:endParaRPr>
          </a:p>
        </p:txBody>
      </p:sp>
      <p:sp>
        <p:nvSpPr>
          <p:cNvPr id="98335" name="AutoShape 31">
            <a:extLst>
              <a:ext uri="{FF2B5EF4-FFF2-40B4-BE49-F238E27FC236}">
                <a16:creationId xmlns:a16="http://schemas.microsoft.com/office/drawing/2014/main" id="{B5F5C460-B917-4F96-8AF4-085999C43A7C}"/>
              </a:ext>
            </a:extLst>
          </p:cNvPr>
          <p:cNvSpPr>
            <a:spLocks noChangeArrowheads="1"/>
          </p:cNvSpPr>
          <p:nvPr/>
        </p:nvSpPr>
        <p:spPr bwMode="auto">
          <a:xfrm>
            <a:off x="2410619" y="4299250"/>
            <a:ext cx="80963" cy="77788"/>
          </a:xfrm>
          <a:prstGeom prst="triangle">
            <a:avLst>
              <a:gd name="adj" fmla="val 50000"/>
            </a:avLst>
          </a:prstGeom>
          <a:solidFill>
            <a:srgbClr val="0080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fr-FR" altLang="fr-FR" sz="1600" i="0">
              <a:solidFill>
                <a:schemeClr val="bg1"/>
              </a:solidFill>
              <a:latin typeface="Arial" panose="020B0604020202020204" pitchFamily="34" charset="0"/>
            </a:endParaRPr>
          </a:p>
        </p:txBody>
      </p:sp>
      <p:sp>
        <p:nvSpPr>
          <p:cNvPr id="98336" name="AutoShape 32">
            <a:extLst>
              <a:ext uri="{FF2B5EF4-FFF2-40B4-BE49-F238E27FC236}">
                <a16:creationId xmlns:a16="http://schemas.microsoft.com/office/drawing/2014/main" id="{355C6030-70EA-4AB3-867C-60337CF455FC}"/>
              </a:ext>
            </a:extLst>
          </p:cNvPr>
          <p:cNvSpPr>
            <a:spLocks noChangeArrowheads="1"/>
          </p:cNvSpPr>
          <p:nvPr/>
        </p:nvSpPr>
        <p:spPr bwMode="auto">
          <a:xfrm>
            <a:off x="2770982" y="4257975"/>
            <a:ext cx="80962" cy="77788"/>
          </a:xfrm>
          <a:prstGeom prst="triangle">
            <a:avLst>
              <a:gd name="adj" fmla="val 50000"/>
            </a:avLst>
          </a:prstGeom>
          <a:solidFill>
            <a:srgbClr val="0080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fr-FR" altLang="fr-FR" sz="1600" i="0">
              <a:solidFill>
                <a:schemeClr val="bg1"/>
              </a:solidFill>
              <a:latin typeface="Arial" panose="020B0604020202020204" pitchFamily="34" charset="0"/>
            </a:endParaRPr>
          </a:p>
        </p:txBody>
      </p:sp>
      <p:sp>
        <p:nvSpPr>
          <p:cNvPr id="98337" name="AutoShape 33">
            <a:extLst>
              <a:ext uri="{FF2B5EF4-FFF2-40B4-BE49-F238E27FC236}">
                <a16:creationId xmlns:a16="http://schemas.microsoft.com/office/drawing/2014/main" id="{7E23E951-6143-4DA6-93AD-053155DC8E99}"/>
              </a:ext>
            </a:extLst>
          </p:cNvPr>
          <p:cNvSpPr>
            <a:spLocks noChangeArrowheads="1"/>
          </p:cNvSpPr>
          <p:nvPr/>
        </p:nvSpPr>
        <p:spPr bwMode="auto">
          <a:xfrm>
            <a:off x="3126582" y="4027788"/>
            <a:ext cx="80962" cy="77787"/>
          </a:xfrm>
          <a:prstGeom prst="triangle">
            <a:avLst>
              <a:gd name="adj" fmla="val 50000"/>
            </a:avLst>
          </a:prstGeom>
          <a:solidFill>
            <a:srgbClr val="0080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fr-FR" altLang="fr-FR" sz="1600" i="0">
              <a:solidFill>
                <a:schemeClr val="bg1"/>
              </a:solidFill>
              <a:latin typeface="Arial" panose="020B0604020202020204" pitchFamily="34" charset="0"/>
            </a:endParaRPr>
          </a:p>
        </p:txBody>
      </p:sp>
      <p:sp>
        <p:nvSpPr>
          <p:cNvPr id="98338" name="AutoShape 34">
            <a:extLst>
              <a:ext uri="{FF2B5EF4-FFF2-40B4-BE49-F238E27FC236}">
                <a16:creationId xmlns:a16="http://schemas.microsoft.com/office/drawing/2014/main" id="{8426434D-61CA-4128-943F-F869272DAF0A}"/>
              </a:ext>
            </a:extLst>
          </p:cNvPr>
          <p:cNvSpPr>
            <a:spLocks noChangeArrowheads="1"/>
          </p:cNvSpPr>
          <p:nvPr/>
        </p:nvSpPr>
        <p:spPr bwMode="auto">
          <a:xfrm>
            <a:off x="3456782" y="3657900"/>
            <a:ext cx="82550" cy="77788"/>
          </a:xfrm>
          <a:prstGeom prst="triangle">
            <a:avLst>
              <a:gd name="adj" fmla="val 50000"/>
            </a:avLst>
          </a:prstGeom>
          <a:solidFill>
            <a:srgbClr val="0080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fr-FR" altLang="fr-FR" sz="1600" i="0">
              <a:solidFill>
                <a:schemeClr val="bg1"/>
              </a:solidFill>
              <a:latin typeface="Arial" panose="020B0604020202020204" pitchFamily="34" charset="0"/>
            </a:endParaRPr>
          </a:p>
        </p:txBody>
      </p:sp>
      <p:sp>
        <p:nvSpPr>
          <p:cNvPr id="98339" name="AutoShape 35">
            <a:extLst>
              <a:ext uri="{FF2B5EF4-FFF2-40B4-BE49-F238E27FC236}">
                <a16:creationId xmlns:a16="http://schemas.microsoft.com/office/drawing/2014/main" id="{B0938A53-E880-4613-B23F-87D659304DAF}"/>
              </a:ext>
            </a:extLst>
          </p:cNvPr>
          <p:cNvSpPr>
            <a:spLocks noChangeArrowheads="1"/>
          </p:cNvSpPr>
          <p:nvPr/>
        </p:nvSpPr>
        <p:spPr bwMode="auto">
          <a:xfrm>
            <a:off x="3817144" y="3065763"/>
            <a:ext cx="80963" cy="79375"/>
          </a:xfrm>
          <a:prstGeom prst="triangle">
            <a:avLst>
              <a:gd name="adj" fmla="val 50000"/>
            </a:avLst>
          </a:prstGeom>
          <a:solidFill>
            <a:srgbClr val="0080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fr-FR" altLang="fr-FR" sz="1600" i="0">
              <a:solidFill>
                <a:schemeClr val="bg1"/>
              </a:solidFill>
              <a:latin typeface="Arial" panose="020B0604020202020204" pitchFamily="34" charset="0"/>
            </a:endParaRPr>
          </a:p>
        </p:txBody>
      </p:sp>
      <p:sp>
        <p:nvSpPr>
          <p:cNvPr id="98340" name="AutoShape 36">
            <a:extLst>
              <a:ext uri="{FF2B5EF4-FFF2-40B4-BE49-F238E27FC236}">
                <a16:creationId xmlns:a16="http://schemas.microsoft.com/office/drawing/2014/main" id="{532535EC-37EF-4A4C-8FA8-59479F1B071D}"/>
              </a:ext>
            </a:extLst>
          </p:cNvPr>
          <p:cNvSpPr>
            <a:spLocks noChangeArrowheads="1"/>
          </p:cNvSpPr>
          <p:nvPr/>
        </p:nvSpPr>
        <p:spPr bwMode="auto">
          <a:xfrm>
            <a:off x="4175919" y="3310238"/>
            <a:ext cx="80963" cy="79375"/>
          </a:xfrm>
          <a:prstGeom prst="triangle">
            <a:avLst>
              <a:gd name="adj" fmla="val 50000"/>
            </a:avLst>
          </a:prstGeom>
          <a:solidFill>
            <a:srgbClr val="0080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fr-FR" altLang="fr-FR" sz="1600" i="0">
              <a:solidFill>
                <a:schemeClr val="bg1"/>
              </a:solidFill>
              <a:latin typeface="Arial" panose="020B0604020202020204" pitchFamily="34" charset="0"/>
            </a:endParaRPr>
          </a:p>
        </p:txBody>
      </p:sp>
      <p:sp>
        <p:nvSpPr>
          <p:cNvPr id="98341" name="AutoShape 37">
            <a:extLst>
              <a:ext uri="{FF2B5EF4-FFF2-40B4-BE49-F238E27FC236}">
                <a16:creationId xmlns:a16="http://schemas.microsoft.com/office/drawing/2014/main" id="{BE748BEA-B565-4AE3-A7D8-BB1F0AFC3C80}"/>
              </a:ext>
            </a:extLst>
          </p:cNvPr>
          <p:cNvSpPr>
            <a:spLocks noChangeArrowheads="1"/>
          </p:cNvSpPr>
          <p:nvPr/>
        </p:nvSpPr>
        <p:spPr bwMode="auto">
          <a:xfrm>
            <a:off x="4536282" y="3392788"/>
            <a:ext cx="80962" cy="77787"/>
          </a:xfrm>
          <a:prstGeom prst="triangle">
            <a:avLst>
              <a:gd name="adj" fmla="val 50000"/>
            </a:avLst>
          </a:prstGeom>
          <a:solidFill>
            <a:srgbClr val="0080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fr-FR" altLang="fr-FR" sz="1600" i="0">
              <a:solidFill>
                <a:schemeClr val="bg1"/>
              </a:solidFill>
              <a:latin typeface="Arial" panose="020B0604020202020204" pitchFamily="34" charset="0"/>
            </a:endParaRPr>
          </a:p>
        </p:txBody>
      </p:sp>
      <p:sp>
        <p:nvSpPr>
          <p:cNvPr id="98342" name="AutoShape 38">
            <a:extLst>
              <a:ext uri="{FF2B5EF4-FFF2-40B4-BE49-F238E27FC236}">
                <a16:creationId xmlns:a16="http://schemas.microsoft.com/office/drawing/2014/main" id="{432548E8-D4FC-4127-B8C9-E10D5FA4BEEB}"/>
              </a:ext>
            </a:extLst>
          </p:cNvPr>
          <p:cNvSpPr>
            <a:spLocks noChangeArrowheads="1"/>
          </p:cNvSpPr>
          <p:nvPr/>
        </p:nvSpPr>
        <p:spPr bwMode="auto">
          <a:xfrm>
            <a:off x="4874419" y="3688063"/>
            <a:ext cx="80963" cy="77787"/>
          </a:xfrm>
          <a:prstGeom prst="triangle">
            <a:avLst>
              <a:gd name="adj" fmla="val 50000"/>
            </a:avLst>
          </a:prstGeom>
          <a:solidFill>
            <a:srgbClr val="0080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fr-FR" altLang="fr-FR" sz="1600" i="0">
              <a:solidFill>
                <a:schemeClr val="bg1"/>
              </a:solidFill>
              <a:latin typeface="Arial" panose="020B0604020202020204" pitchFamily="34" charset="0"/>
            </a:endParaRPr>
          </a:p>
        </p:txBody>
      </p:sp>
      <p:sp>
        <p:nvSpPr>
          <p:cNvPr id="98343" name="Line 39">
            <a:extLst>
              <a:ext uri="{FF2B5EF4-FFF2-40B4-BE49-F238E27FC236}">
                <a16:creationId xmlns:a16="http://schemas.microsoft.com/office/drawing/2014/main" id="{3A5F9F2C-CDF9-4947-AC7C-2D5FA629C3A2}"/>
              </a:ext>
            </a:extLst>
          </p:cNvPr>
          <p:cNvSpPr>
            <a:spLocks noChangeShapeType="1"/>
          </p:cNvSpPr>
          <p:nvPr/>
        </p:nvSpPr>
        <p:spPr bwMode="auto">
          <a:xfrm>
            <a:off x="1893094" y="2614913"/>
            <a:ext cx="112713"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98344" name="Text Box 40">
            <a:extLst>
              <a:ext uri="{FF2B5EF4-FFF2-40B4-BE49-F238E27FC236}">
                <a16:creationId xmlns:a16="http://schemas.microsoft.com/office/drawing/2014/main" id="{B4D56FD1-60FE-4685-AE57-1882B49CED22}"/>
              </a:ext>
            </a:extLst>
          </p:cNvPr>
          <p:cNvSpPr txBox="1">
            <a:spLocks noChangeArrowheads="1"/>
          </p:cNvSpPr>
          <p:nvPr/>
        </p:nvSpPr>
        <p:spPr bwMode="auto">
          <a:xfrm>
            <a:off x="1256507" y="1427463"/>
            <a:ext cx="511175" cy="3667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fr-FR" altLang="fr-FR" sz="1800" i="0">
                <a:solidFill>
                  <a:schemeClr val="bg1"/>
                </a:solidFill>
                <a:latin typeface="Comic Sans MS" panose="030F0702030302020204" pitchFamily="66" charset="0"/>
              </a:rPr>
              <a:t>6%</a:t>
            </a:r>
          </a:p>
        </p:txBody>
      </p:sp>
      <p:sp>
        <p:nvSpPr>
          <p:cNvPr id="98345" name="AutoShape 41">
            <a:extLst>
              <a:ext uri="{FF2B5EF4-FFF2-40B4-BE49-F238E27FC236}">
                <a16:creationId xmlns:a16="http://schemas.microsoft.com/office/drawing/2014/main" id="{0D0AB991-FCD7-40BF-BA9D-C6034F38C061}"/>
              </a:ext>
            </a:extLst>
          </p:cNvPr>
          <p:cNvSpPr>
            <a:spLocks noChangeArrowheads="1"/>
          </p:cNvSpPr>
          <p:nvPr/>
        </p:nvSpPr>
        <p:spPr bwMode="auto">
          <a:xfrm>
            <a:off x="5233194" y="3932538"/>
            <a:ext cx="82550" cy="77787"/>
          </a:xfrm>
          <a:prstGeom prst="triangle">
            <a:avLst>
              <a:gd name="adj" fmla="val 50000"/>
            </a:avLst>
          </a:prstGeom>
          <a:solidFill>
            <a:srgbClr val="0080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fr-FR" altLang="fr-FR" sz="1600" i="0">
              <a:solidFill>
                <a:schemeClr val="bg1"/>
              </a:solidFill>
              <a:latin typeface="Arial" panose="020B0604020202020204" pitchFamily="34" charset="0"/>
            </a:endParaRPr>
          </a:p>
        </p:txBody>
      </p:sp>
      <p:sp>
        <p:nvSpPr>
          <p:cNvPr id="98346" name="AutoShape 42">
            <a:extLst>
              <a:ext uri="{FF2B5EF4-FFF2-40B4-BE49-F238E27FC236}">
                <a16:creationId xmlns:a16="http://schemas.microsoft.com/office/drawing/2014/main" id="{5F56CF09-9559-4498-9DE8-FA4DDE44F8D2}"/>
              </a:ext>
            </a:extLst>
          </p:cNvPr>
          <p:cNvSpPr>
            <a:spLocks noChangeArrowheads="1"/>
          </p:cNvSpPr>
          <p:nvPr/>
        </p:nvSpPr>
        <p:spPr bwMode="auto">
          <a:xfrm>
            <a:off x="5931694" y="3911900"/>
            <a:ext cx="80963" cy="77788"/>
          </a:xfrm>
          <a:prstGeom prst="triangle">
            <a:avLst>
              <a:gd name="adj" fmla="val 50000"/>
            </a:avLst>
          </a:prstGeom>
          <a:solidFill>
            <a:srgbClr val="0080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fr-FR" altLang="fr-FR" sz="1600" i="0">
              <a:solidFill>
                <a:schemeClr val="bg1"/>
              </a:solidFill>
              <a:latin typeface="Arial" panose="020B0604020202020204" pitchFamily="34" charset="0"/>
            </a:endParaRPr>
          </a:p>
        </p:txBody>
      </p:sp>
      <p:sp>
        <p:nvSpPr>
          <p:cNvPr id="98347" name="AutoShape 43">
            <a:extLst>
              <a:ext uri="{FF2B5EF4-FFF2-40B4-BE49-F238E27FC236}">
                <a16:creationId xmlns:a16="http://schemas.microsoft.com/office/drawing/2014/main" id="{B080EB50-C065-4583-833B-5599E01486E5}"/>
              </a:ext>
            </a:extLst>
          </p:cNvPr>
          <p:cNvSpPr>
            <a:spLocks noChangeArrowheads="1"/>
          </p:cNvSpPr>
          <p:nvPr/>
        </p:nvSpPr>
        <p:spPr bwMode="auto">
          <a:xfrm>
            <a:off x="5582444" y="3708700"/>
            <a:ext cx="80963" cy="77788"/>
          </a:xfrm>
          <a:prstGeom prst="triangle">
            <a:avLst>
              <a:gd name="adj" fmla="val 50000"/>
            </a:avLst>
          </a:prstGeom>
          <a:solidFill>
            <a:srgbClr val="0080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fr-FR" altLang="fr-FR" sz="1600" i="0">
              <a:solidFill>
                <a:schemeClr val="bg1"/>
              </a:solidFill>
              <a:latin typeface="Arial" panose="020B0604020202020204" pitchFamily="34" charset="0"/>
            </a:endParaRPr>
          </a:p>
        </p:txBody>
      </p:sp>
      <p:sp>
        <p:nvSpPr>
          <p:cNvPr id="98348" name="AutoShape 44">
            <a:extLst>
              <a:ext uri="{FF2B5EF4-FFF2-40B4-BE49-F238E27FC236}">
                <a16:creationId xmlns:a16="http://schemas.microsoft.com/office/drawing/2014/main" id="{97A72634-FA60-42DA-B6C9-061AFA4A4E81}"/>
              </a:ext>
            </a:extLst>
          </p:cNvPr>
          <p:cNvSpPr>
            <a:spLocks noChangeArrowheads="1"/>
          </p:cNvSpPr>
          <p:nvPr/>
        </p:nvSpPr>
        <p:spPr bwMode="auto">
          <a:xfrm>
            <a:off x="6292057" y="3026075"/>
            <a:ext cx="80962" cy="77788"/>
          </a:xfrm>
          <a:prstGeom prst="triangle">
            <a:avLst>
              <a:gd name="adj" fmla="val 50000"/>
            </a:avLst>
          </a:prstGeom>
          <a:solidFill>
            <a:srgbClr val="0080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fr-FR" altLang="fr-FR" sz="1600" i="0">
              <a:solidFill>
                <a:schemeClr val="bg1"/>
              </a:solidFill>
              <a:latin typeface="Arial" panose="020B0604020202020204" pitchFamily="34" charset="0"/>
            </a:endParaRPr>
          </a:p>
        </p:txBody>
      </p:sp>
      <p:sp>
        <p:nvSpPr>
          <p:cNvPr id="98349" name="AutoShape 45">
            <a:extLst>
              <a:ext uri="{FF2B5EF4-FFF2-40B4-BE49-F238E27FC236}">
                <a16:creationId xmlns:a16="http://schemas.microsoft.com/office/drawing/2014/main" id="{AEDBD2FB-FED4-48C1-AF5C-3297B320499C}"/>
              </a:ext>
            </a:extLst>
          </p:cNvPr>
          <p:cNvSpPr>
            <a:spLocks noChangeArrowheads="1"/>
          </p:cNvSpPr>
          <p:nvPr/>
        </p:nvSpPr>
        <p:spPr bwMode="auto">
          <a:xfrm>
            <a:off x="6639719" y="2465688"/>
            <a:ext cx="80963" cy="77787"/>
          </a:xfrm>
          <a:prstGeom prst="triangle">
            <a:avLst>
              <a:gd name="adj" fmla="val 50000"/>
            </a:avLst>
          </a:prstGeom>
          <a:solidFill>
            <a:srgbClr val="0080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fr-FR" altLang="fr-FR" sz="1600" i="0">
              <a:solidFill>
                <a:schemeClr val="bg1"/>
              </a:solidFill>
              <a:latin typeface="Arial" panose="020B0604020202020204" pitchFamily="34" charset="0"/>
            </a:endParaRPr>
          </a:p>
        </p:txBody>
      </p:sp>
      <p:sp>
        <p:nvSpPr>
          <p:cNvPr id="98350" name="AutoShape 46">
            <a:extLst>
              <a:ext uri="{FF2B5EF4-FFF2-40B4-BE49-F238E27FC236}">
                <a16:creationId xmlns:a16="http://schemas.microsoft.com/office/drawing/2014/main" id="{984D9554-F95C-4CE9-883E-24F35EA356BF}"/>
              </a:ext>
            </a:extLst>
          </p:cNvPr>
          <p:cNvSpPr>
            <a:spLocks noChangeArrowheads="1"/>
          </p:cNvSpPr>
          <p:nvPr/>
        </p:nvSpPr>
        <p:spPr bwMode="auto">
          <a:xfrm>
            <a:off x="6988969" y="2078338"/>
            <a:ext cx="80963" cy="77787"/>
          </a:xfrm>
          <a:prstGeom prst="triangle">
            <a:avLst>
              <a:gd name="adj" fmla="val 50000"/>
            </a:avLst>
          </a:prstGeom>
          <a:solidFill>
            <a:srgbClr val="FF33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fr-FR" altLang="fr-FR" sz="1600" i="0">
              <a:solidFill>
                <a:schemeClr val="bg1"/>
              </a:solidFill>
              <a:latin typeface="Arial" panose="020B0604020202020204" pitchFamily="34" charset="0"/>
            </a:endParaRPr>
          </a:p>
        </p:txBody>
      </p:sp>
      <p:sp>
        <p:nvSpPr>
          <p:cNvPr id="98351" name="Freeform 47">
            <a:extLst>
              <a:ext uri="{FF2B5EF4-FFF2-40B4-BE49-F238E27FC236}">
                <a16:creationId xmlns:a16="http://schemas.microsoft.com/office/drawing/2014/main" id="{51E7AB47-EAF9-4A76-841A-355C56BB80BF}"/>
              </a:ext>
            </a:extLst>
          </p:cNvPr>
          <p:cNvSpPr>
            <a:spLocks/>
          </p:cNvSpPr>
          <p:nvPr/>
        </p:nvSpPr>
        <p:spPr bwMode="auto">
          <a:xfrm>
            <a:off x="2120107" y="2078338"/>
            <a:ext cx="4789487" cy="2557462"/>
          </a:xfrm>
          <a:custGeom>
            <a:avLst/>
            <a:gdLst>
              <a:gd name="T0" fmla="*/ 0 w 3017"/>
              <a:gd name="T1" fmla="*/ 2147483646 h 1611"/>
              <a:gd name="T2" fmla="*/ 2147483646 w 3017"/>
              <a:gd name="T3" fmla="*/ 2147483646 h 1611"/>
              <a:gd name="T4" fmla="*/ 2147483646 w 3017"/>
              <a:gd name="T5" fmla="*/ 2147483646 h 1611"/>
              <a:gd name="T6" fmla="*/ 2147483646 w 3017"/>
              <a:gd name="T7" fmla="*/ 2147483646 h 1611"/>
              <a:gd name="T8" fmla="*/ 2147483646 w 3017"/>
              <a:gd name="T9" fmla="*/ 2147483646 h 1611"/>
              <a:gd name="T10" fmla="*/ 2147483646 w 3017"/>
              <a:gd name="T11" fmla="*/ 2147483646 h 1611"/>
              <a:gd name="T12" fmla="*/ 2147483646 w 3017"/>
              <a:gd name="T13" fmla="*/ 2147483646 h 1611"/>
              <a:gd name="T14" fmla="*/ 2147483646 w 3017"/>
              <a:gd name="T15" fmla="*/ 2147483646 h 1611"/>
              <a:gd name="T16" fmla="*/ 2147483646 w 3017"/>
              <a:gd name="T17" fmla="*/ 2147483646 h 1611"/>
              <a:gd name="T18" fmla="*/ 2147483646 w 3017"/>
              <a:gd name="T19" fmla="*/ 2147483646 h 1611"/>
              <a:gd name="T20" fmla="*/ 2147483646 w 3017"/>
              <a:gd name="T21" fmla="*/ 2147483646 h 1611"/>
              <a:gd name="T22" fmla="*/ 2147483646 w 3017"/>
              <a:gd name="T23" fmla="*/ 0 h 16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017" h="1611">
                <a:moveTo>
                  <a:pt x="0" y="1341"/>
                </a:moveTo>
                <a:lnTo>
                  <a:pt x="233" y="1611"/>
                </a:lnTo>
                <a:lnTo>
                  <a:pt x="453" y="1560"/>
                </a:lnTo>
                <a:lnTo>
                  <a:pt x="699" y="1508"/>
                </a:lnTo>
                <a:lnTo>
                  <a:pt x="906" y="1578"/>
                </a:lnTo>
                <a:lnTo>
                  <a:pt x="1126" y="1553"/>
                </a:lnTo>
                <a:lnTo>
                  <a:pt x="1352" y="1508"/>
                </a:lnTo>
                <a:lnTo>
                  <a:pt x="1572" y="1463"/>
                </a:lnTo>
                <a:lnTo>
                  <a:pt x="1792" y="1412"/>
                </a:lnTo>
                <a:lnTo>
                  <a:pt x="2125" y="1367"/>
                </a:lnTo>
                <a:lnTo>
                  <a:pt x="2571" y="1040"/>
                </a:lnTo>
                <a:lnTo>
                  <a:pt x="3017" y="0"/>
                </a:lnTo>
              </a:path>
            </a:pathLst>
          </a:custGeom>
          <a:noFill/>
          <a:ln w="57150" cap="flat" cmpd="sng">
            <a:solidFill>
              <a:schemeClr val="bg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98352" name="Text Box 48">
            <a:extLst>
              <a:ext uri="{FF2B5EF4-FFF2-40B4-BE49-F238E27FC236}">
                <a16:creationId xmlns:a16="http://schemas.microsoft.com/office/drawing/2014/main" id="{8FA8F68B-4E66-4655-BCD2-9D1EC9989153}"/>
              </a:ext>
            </a:extLst>
          </p:cNvPr>
          <p:cNvSpPr txBox="1">
            <a:spLocks noChangeArrowheads="1"/>
          </p:cNvSpPr>
          <p:nvPr/>
        </p:nvSpPr>
        <p:spPr bwMode="auto">
          <a:xfrm>
            <a:off x="1740694" y="4686600"/>
            <a:ext cx="307975" cy="3365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fr-FR" altLang="fr-FR" sz="1600" i="0">
                <a:solidFill>
                  <a:schemeClr val="bg1"/>
                </a:solidFill>
                <a:latin typeface="Comic Sans MS" panose="030F0702030302020204" pitchFamily="66" charset="0"/>
              </a:rPr>
              <a:t>0</a:t>
            </a:r>
          </a:p>
        </p:txBody>
      </p:sp>
      <p:sp>
        <p:nvSpPr>
          <p:cNvPr id="98353" name="Text Box 49">
            <a:extLst>
              <a:ext uri="{FF2B5EF4-FFF2-40B4-BE49-F238E27FC236}">
                <a16:creationId xmlns:a16="http://schemas.microsoft.com/office/drawing/2014/main" id="{9C4D5CA6-F8F3-4024-AB01-C6697065EA9C}"/>
              </a:ext>
            </a:extLst>
          </p:cNvPr>
          <p:cNvSpPr txBox="1">
            <a:spLocks noChangeArrowheads="1"/>
          </p:cNvSpPr>
          <p:nvPr/>
        </p:nvSpPr>
        <p:spPr bwMode="auto">
          <a:xfrm>
            <a:off x="2124869" y="4686600"/>
            <a:ext cx="307975" cy="3365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fr-FR" altLang="fr-FR" sz="1600" i="0">
                <a:solidFill>
                  <a:schemeClr val="bg1"/>
                </a:solidFill>
                <a:latin typeface="Comic Sans MS" panose="030F0702030302020204" pitchFamily="66" charset="0"/>
              </a:rPr>
              <a:t>5</a:t>
            </a:r>
          </a:p>
        </p:txBody>
      </p:sp>
      <p:sp>
        <p:nvSpPr>
          <p:cNvPr id="98354" name="Text Box 50">
            <a:extLst>
              <a:ext uri="{FF2B5EF4-FFF2-40B4-BE49-F238E27FC236}">
                <a16:creationId xmlns:a16="http://schemas.microsoft.com/office/drawing/2014/main" id="{F8115B13-5237-4B8D-B5DC-7452E1F2ADBE}"/>
              </a:ext>
            </a:extLst>
          </p:cNvPr>
          <p:cNvSpPr txBox="1">
            <a:spLocks noChangeArrowheads="1"/>
          </p:cNvSpPr>
          <p:nvPr/>
        </p:nvSpPr>
        <p:spPr bwMode="auto">
          <a:xfrm>
            <a:off x="2769394" y="4686600"/>
            <a:ext cx="403225" cy="3381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fr-FR" altLang="fr-FR" sz="1600" i="0">
                <a:solidFill>
                  <a:schemeClr val="bg1"/>
                </a:solidFill>
                <a:latin typeface="Comic Sans MS" panose="030F0702030302020204" pitchFamily="66" charset="0"/>
              </a:rPr>
              <a:t>15</a:t>
            </a:r>
          </a:p>
        </p:txBody>
      </p:sp>
      <p:sp>
        <p:nvSpPr>
          <p:cNvPr id="98355" name="Text Box 51">
            <a:extLst>
              <a:ext uri="{FF2B5EF4-FFF2-40B4-BE49-F238E27FC236}">
                <a16:creationId xmlns:a16="http://schemas.microsoft.com/office/drawing/2014/main" id="{A1A985E4-31A5-4E03-9031-4B0B045ECA2D}"/>
              </a:ext>
            </a:extLst>
          </p:cNvPr>
          <p:cNvSpPr txBox="1">
            <a:spLocks noChangeArrowheads="1"/>
          </p:cNvSpPr>
          <p:nvPr/>
        </p:nvSpPr>
        <p:spPr bwMode="auto">
          <a:xfrm>
            <a:off x="3109119" y="4686600"/>
            <a:ext cx="431800" cy="3365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fr-FR" altLang="fr-FR" sz="1600" i="0">
                <a:solidFill>
                  <a:schemeClr val="bg1"/>
                </a:solidFill>
                <a:latin typeface="Comic Sans MS" panose="030F0702030302020204" pitchFamily="66" charset="0"/>
              </a:rPr>
              <a:t>20</a:t>
            </a:r>
          </a:p>
        </p:txBody>
      </p:sp>
      <p:sp>
        <p:nvSpPr>
          <p:cNvPr id="98356" name="Text Box 52">
            <a:extLst>
              <a:ext uri="{FF2B5EF4-FFF2-40B4-BE49-F238E27FC236}">
                <a16:creationId xmlns:a16="http://schemas.microsoft.com/office/drawing/2014/main" id="{E31488C4-C38A-412A-8A57-E50C6CE37CAA}"/>
              </a:ext>
            </a:extLst>
          </p:cNvPr>
          <p:cNvSpPr txBox="1">
            <a:spLocks noChangeArrowheads="1"/>
          </p:cNvSpPr>
          <p:nvPr/>
        </p:nvSpPr>
        <p:spPr bwMode="auto">
          <a:xfrm>
            <a:off x="3467894" y="4686600"/>
            <a:ext cx="431800" cy="3365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fr-FR" altLang="fr-FR" sz="1600" i="0">
                <a:solidFill>
                  <a:schemeClr val="bg1"/>
                </a:solidFill>
                <a:latin typeface="Comic Sans MS" panose="030F0702030302020204" pitchFamily="66" charset="0"/>
              </a:rPr>
              <a:t>25</a:t>
            </a:r>
          </a:p>
        </p:txBody>
      </p:sp>
      <p:sp>
        <p:nvSpPr>
          <p:cNvPr id="98357" name="Text Box 53">
            <a:extLst>
              <a:ext uri="{FF2B5EF4-FFF2-40B4-BE49-F238E27FC236}">
                <a16:creationId xmlns:a16="http://schemas.microsoft.com/office/drawing/2014/main" id="{29346580-C2EB-41E8-BE91-FAFCD1BCC5D2}"/>
              </a:ext>
            </a:extLst>
          </p:cNvPr>
          <p:cNvSpPr txBox="1">
            <a:spLocks noChangeArrowheads="1"/>
          </p:cNvSpPr>
          <p:nvPr/>
        </p:nvSpPr>
        <p:spPr bwMode="auto">
          <a:xfrm>
            <a:off x="3813969" y="4686600"/>
            <a:ext cx="431800" cy="3365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fr-FR" altLang="fr-FR" sz="1600" i="0">
                <a:solidFill>
                  <a:schemeClr val="bg1"/>
                </a:solidFill>
                <a:latin typeface="Comic Sans MS" panose="030F0702030302020204" pitchFamily="66" charset="0"/>
              </a:rPr>
              <a:t>30</a:t>
            </a:r>
          </a:p>
        </p:txBody>
      </p:sp>
      <p:sp>
        <p:nvSpPr>
          <p:cNvPr id="98358" name="Text Box 54">
            <a:extLst>
              <a:ext uri="{FF2B5EF4-FFF2-40B4-BE49-F238E27FC236}">
                <a16:creationId xmlns:a16="http://schemas.microsoft.com/office/drawing/2014/main" id="{D3B0B797-443A-47FD-97CD-0CB636D6DC74}"/>
              </a:ext>
            </a:extLst>
          </p:cNvPr>
          <p:cNvSpPr txBox="1">
            <a:spLocks noChangeArrowheads="1"/>
          </p:cNvSpPr>
          <p:nvPr/>
        </p:nvSpPr>
        <p:spPr bwMode="auto">
          <a:xfrm>
            <a:off x="4175919" y="4686600"/>
            <a:ext cx="431800" cy="3365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fr-FR" altLang="fr-FR" sz="1600" i="0">
                <a:solidFill>
                  <a:schemeClr val="bg1"/>
                </a:solidFill>
                <a:latin typeface="Comic Sans MS" panose="030F0702030302020204" pitchFamily="66" charset="0"/>
              </a:rPr>
              <a:t>35</a:t>
            </a:r>
          </a:p>
        </p:txBody>
      </p:sp>
      <p:sp>
        <p:nvSpPr>
          <p:cNvPr id="98359" name="Text Box 55">
            <a:extLst>
              <a:ext uri="{FF2B5EF4-FFF2-40B4-BE49-F238E27FC236}">
                <a16:creationId xmlns:a16="http://schemas.microsoft.com/office/drawing/2014/main" id="{BC694647-5CA9-430D-BB42-824DE724B97D}"/>
              </a:ext>
            </a:extLst>
          </p:cNvPr>
          <p:cNvSpPr txBox="1">
            <a:spLocks noChangeArrowheads="1"/>
          </p:cNvSpPr>
          <p:nvPr/>
        </p:nvSpPr>
        <p:spPr bwMode="auto">
          <a:xfrm>
            <a:off x="4536282" y="4686600"/>
            <a:ext cx="431800" cy="3365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fr-FR" altLang="fr-FR" sz="1600" i="0">
                <a:solidFill>
                  <a:schemeClr val="bg1"/>
                </a:solidFill>
                <a:latin typeface="Comic Sans MS" panose="030F0702030302020204" pitchFamily="66" charset="0"/>
              </a:rPr>
              <a:t>40</a:t>
            </a:r>
          </a:p>
        </p:txBody>
      </p:sp>
      <p:sp>
        <p:nvSpPr>
          <p:cNvPr id="98360" name="Text Box 56">
            <a:extLst>
              <a:ext uri="{FF2B5EF4-FFF2-40B4-BE49-F238E27FC236}">
                <a16:creationId xmlns:a16="http://schemas.microsoft.com/office/drawing/2014/main" id="{09477181-AF5C-4C63-B5BF-1D6A9CBC4A48}"/>
              </a:ext>
            </a:extLst>
          </p:cNvPr>
          <p:cNvSpPr txBox="1">
            <a:spLocks noChangeArrowheads="1"/>
          </p:cNvSpPr>
          <p:nvPr/>
        </p:nvSpPr>
        <p:spPr bwMode="auto">
          <a:xfrm>
            <a:off x="4871244" y="4686600"/>
            <a:ext cx="431800" cy="3365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fr-FR" altLang="fr-FR" sz="1600" i="0">
                <a:solidFill>
                  <a:schemeClr val="bg1"/>
                </a:solidFill>
                <a:latin typeface="Comic Sans MS" panose="030F0702030302020204" pitchFamily="66" charset="0"/>
              </a:rPr>
              <a:t>45</a:t>
            </a:r>
          </a:p>
        </p:txBody>
      </p:sp>
      <p:sp>
        <p:nvSpPr>
          <p:cNvPr id="98361" name="Text Box 57">
            <a:extLst>
              <a:ext uri="{FF2B5EF4-FFF2-40B4-BE49-F238E27FC236}">
                <a16:creationId xmlns:a16="http://schemas.microsoft.com/office/drawing/2014/main" id="{ED216182-E768-4D21-8E7A-6324EEC831F1}"/>
              </a:ext>
            </a:extLst>
          </p:cNvPr>
          <p:cNvSpPr txBox="1">
            <a:spLocks noChangeArrowheads="1"/>
          </p:cNvSpPr>
          <p:nvPr/>
        </p:nvSpPr>
        <p:spPr bwMode="auto">
          <a:xfrm>
            <a:off x="5244307" y="4686600"/>
            <a:ext cx="431800" cy="3365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fr-FR" altLang="fr-FR" sz="1600" i="0">
                <a:solidFill>
                  <a:schemeClr val="bg1"/>
                </a:solidFill>
                <a:latin typeface="Comic Sans MS" panose="030F0702030302020204" pitchFamily="66" charset="0"/>
              </a:rPr>
              <a:t>50</a:t>
            </a:r>
          </a:p>
        </p:txBody>
      </p:sp>
      <p:sp>
        <p:nvSpPr>
          <p:cNvPr id="98362" name="Text Box 58">
            <a:extLst>
              <a:ext uri="{FF2B5EF4-FFF2-40B4-BE49-F238E27FC236}">
                <a16:creationId xmlns:a16="http://schemas.microsoft.com/office/drawing/2014/main" id="{63BD5C84-1477-44A2-A5C4-F627DCAE1DE6}"/>
              </a:ext>
            </a:extLst>
          </p:cNvPr>
          <p:cNvSpPr txBox="1">
            <a:spLocks noChangeArrowheads="1"/>
          </p:cNvSpPr>
          <p:nvPr/>
        </p:nvSpPr>
        <p:spPr bwMode="auto">
          <a:xfrm>
            <a:off x="5569744" y="4686600"/>
            <a:ext cx="495300" cy="3381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fr-FR" altLang="fr-FR" sz="1600" i="0">
                <a:solidFill>
                  <a:schemeClr val="bg1"/>
                </a:solidFill>
                <a:latin typeface="Comic Sans MS" panose="030F0702030302020204" pitchFamily="66" charset="0"/>
              </a:rPr>
              <a:t> 55</a:t>
            </a:r>
          </a:p>
        </p:txBody>
      </p:sp>
      <p:sp>
        <p:nvSpPr>
          <p:cNvPr id="98363" name="Text Box 59">
            <a:extLst>
              <a:ext uri="{FF2B5EF4-FFF2-40B4-BE49-F238E27FC236}">
                <a16:creationId xmlns:a16="http://schemas.microsoft.com/office/drawing/2014/main" id="{FB455E15-31AA-4FA3-9A05-D8330BDA5068}"/>
              </a:ext>
            </a:extLst>
          </p:cNvPr>
          <p:cNvSpPr txBox="1">
            <a:spLocks noChangeArrowheads="1"/>
          </p:cNvSpPr>
          <p:nvPr/>
        </p:nvSpPr>
        <p:spPr bwMode="auto">
          <a:xfrm>
            <a:off x="5952332" y="4686600"/>
            <a:ext cx="495300" cy="3381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fr-FR" altLang="fr-FR" sz="1600" i="0">
                <a:solidFill>
                  <a:schemeClr val="bg1"/>
                </a:solidFill>
                <a:latin typeface="Comic Sans MS" panose="030F0702030302020204" pitchFamily="66" charset="0"/>
              </a:rPr>
              <a:t> 60</a:t>
            </a:r>
          </a:p>
        </p:txBody>
      </p:sp>
      <p:sp>
        <p:nvSpPr>
          <p:cNvPr id="98364" name="Text Box 60">
            <a:extLst>
              <a:ext uri="{FF2B5EF4-FFF2-40B4-BE49-F238E27FC236}">
                <a16:creationId xmlns:a16="http://schemas.microsoft.com/office/drawing/2014/main" id="{FA125F7A-2761-4B96-AA8B-D6E33801C6FD}"/>
              </a:ext>
            </a:extLst>
          </p:cNvPr>
          <p:cNvSpPr txBox="1">
            <a:spLocks noChangeArrowheads="1"/>
          </p:cNvSpPr>
          <p:nvPr/>
        </p:nvSpPr>
        <p:spPr bwMode="auto">
          <a:xfrm>
            <a:off x="6277769" y="4686600"/>
            <a:ext cx="495300" cy="3381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fr-FR" altLang="fr-FR" sz="1600" i="0">
                <a:solidFill>
                  <a:schemeClr val="bg1"/>
                </a:solidFill>
                <a:latin typeface="Comic Sans MS" panose="030F0702030302020204" pitchFamily="66" charset="0"/>
              </a:rPr>
              <a:t> 65</a:t>
            </a:r>
          </a:p>
        </p:txBody>
      </p:sp>
      <p:sp>
        <p:nvSpPr>
          <p:cNvPr id="98365" name="Text Box 61">
            <a:extLst>
              <a:ext uri="{FF2B5EF4-FFF2-40B4-BE49-F238E27FC236}">
                <a16:creationId xmlns:a16="http://schemas.microsoft.com/office/drawing/2014/main" id="{F2A15B1D-D152-4B7C-A4BD-6B1A54B28A83}"/>
              </a:ext>
            </a:extLst>
          </p:cNvPr>
          <p:cNvSpPr txBox="1">
            <a:spLocks noChangeArrowheads="1"/>
          </p:cNvSpPr>
          <p:nvPr/>
        </p:nvSpPr>
        <p:spPr bwMode="auto">
          <a:xfrm>
            <a:off x="6614319" y="4704063"/>
            <a:ext cx="555625" cy="3381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fr-FR" altLang="fr-FR" sz="1600" i="0">
                <a:solidFill>
                  <a:schemeClr val="bg1"/>
                </a:solidFill>
                <a:latin typeface="Comic Sans MS" panose="030F0702030302020204" pitchFamily="66" charset="0"/>
              </a:rPr>
              <a:t> 70 </a:t>
            </a:r>
          </a:p>
        </p:txBody>
      </p:sp>
      <p:sp>
        <p:nvSpPr>
          <p:cNvPr id="98366" name="Text Box 62">
            <a:extLst>
              <a:ext uri="{FF2B5EF4-FFF2-40B4-BE49-F238E27FC236}">
                <a16:creationId xmlns:a16="http://schemas.microsoft.com/office/drawing/2014/main" id="{E5F95C52-8A2B-40CE-9676-0C4A90C3E1B2}"/>
              </a:ext>
            </a:extLst>
          </p:cNvPr>
          <p:cNvSpPr txBox="1">
            <a:spLocks noChangeArrowheads="1"/>
          </p:cNvSpPr>
          <p:nvPr/>
        </p:nvSpPr>
        <p:spPr bwMode="auto">
          <a:xfrm>
            <a:off x="6914357" y="4685013"/>
            <a:ext cx="930275" cy="3381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fr-FR" altLang="fr-FR" sz="1600" i="0">
                <a:solidFill>
                  <a:schemeClr val="bg1"/>
                </a:solidFill>
                <a:latin typeface="Comic Sans MS" panose="030F0702030302020204" pitchFamily="66" charset="0"/>
              </a:rPr>
              <a:t> 75 ans </a:t>
            </a:r>
          </a:p>
        </p:txBody>
      </p:sp>
      <p:sp>
        <p:nvSpPr>
          <p:cNvPr id="98367" name="Text Box 63">
            <a:extLst>
              <a:ext uri="{FF2B5EF4-FFF2-40B4-BE49-F238E27FC236}">
                <a16:creationId xmlns:a16="http://schemas.microsoft.com/office/drawing/2014/main" id="{BD4C7CC0-F34C-42D9-B7C7-C6586BB89D27}"/>
              </a:ext>
            </a:extLst>
          </p:cNvPr>
          <p:cNvSpPr txBox="1">
            <a:spLocks noChangeArrowheads="1"/>
          </p:cNvSpPr>
          <p:nvPr/>
        </p:nvSpPr>
        <p:spPr bwMode="auto">
          <a:xfrm>
            <a:off x="2410619" y="4686600"/>
            <a:ext cx="403225" cy="3381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fr-FR" altLang="fr-FR" sz="1600" i="0">
                <a:solidFill>
                  <a:schemeClr val="bg1"/>
                </a:solidFill>
                <a:latin typeface="Comic Sans MS" panose="030F0702030302020204" pitchFamily="66" charset="0"/>
              </a:rPr>
              <a:t>10</a:t>
            </a:r>
          </a:p>
        </p:txBody>
      </p:sp>
      <p:sp>
        <p:nvSpPr>
          <p:cNvPr id="98368" name="AutoShape 64">
            <a:extLst>
              <a:ext uri="{FF2B5EF4-FFF2-40B4-BE49-F238E27FC236}">
                <a16:creationId xmlns:a16="http://schemas.microsoft.com/office/drawing/2014/main" id="{49579310-4E8D-446F-B90B-2994E1E736B9}"/>
              </a:ext>
            </a:extLst>
          </p:cNvPr>
          <p:cNvSpPr>
            <a:spLocks noChangeArrowheads="1"/>
          </p:cNvSpPr>
          <p:nvPr/>
        </p:nvSpPr>
        <p:spPr bwMode="auto">
          <a:xfrm>
            <a:off x="2410619" y="4564363"/>
            <a:ext cx="71438" cy="71437"/>
          </a:xfrm>
          <a:prstGeom prst="triangle">
            <a:avLst>
              <a:gd name="adj" fmla="val 50000"/>
            </a:avLst>
          </a:prstGeom>
          <a:solidFill>
            <a:srgbClr val="FF33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fr-FR" altLang="fr-FR" sz="1600" i="0">
              <a:solidFill>
                <a:schemeClr val="bg1"/>
              </a:solidFill>
              <a:latin typeface="Arial" panose="020B0604020202020204" pitchFamily="34" charset="0"/>
            </a:endParaRPr>
          </a:p>
        </p:txBody>
      </p:sp>
      <p:sp>
        <p:nvSpPr>
          <p:cNvPr id="98369" name="AutoShape 65">
            <a:extLst>
              <a:ext uri="{FF2B5EF4-FFF2-40B4-BE49-F238E27FC236}">
                <a16:creationId xmlns:a16="http://schemas.microsoft.com/office/drawing/2014/main" id="{86AFF1CE-1914-416E-AA17-B82EB28D6170}"/>
              </a:ext>
            </a:extLst>
          </p:cNvPr>
          <p:cNvSpPr>
            <a:spLocks noChangeArrowheads="1"/>
          </p:cNvSpPr>
          <p:nvPr/>
        </p:nvSpPr>
        <p:spPr bwMode="auto">
          <a:xfrm>
            <a:off x="2759869" y="4492925"/>
            <a:ext cx="71438" cy="71438"/>
          </a:xfrm>
          <a:prstGeom prst="triangle">
            <a:avLst>
              <a:gd name="adj" fmla="val 50000"/>
            </a:avLst>
          </a:prstGeom>
          <a:solidFill>
            <a:srgbClr val="FF33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fr-FR" altLang="fr-FR" sz="1600" i="0">
              <a:solidFill>
                <a:schemeClr val="bg1"/>
              </a:solidFill>
              <a:latin typeface="Arial" panose="020B0604020202020204" pitchFamily="34" charset="0"/>
            </a:endParaRPr>
          </a:p>
        </p:txBody>
      </p:sp>
      <p:sp>
        <p:nvSpPr>
          <p:cNvPr id="98370" name="AutoShape 66">
            <a:extLst>
              <a:ext uri="{FF2B5EF4-FFF2-40B4-BE49-F238E27FC236}">
                <a16:creationId xmlns:a16="http://schemas.microsoft.com/office/drawing/2014/main" id="{0DB30D1A-94D3-47A2-8362-670854B4F16A}"/>
              </a:ext>
            </a:extLst>
          </p:cNvPr>
          <p:cNvSpPr>
            <a:spLocks noChangeArrowheads="1"/>
          </p:cNvSpPr>
          <p:nvPr/>
        </p:nvSpPr>
        <p:spPr bwMode="auto">
          <a:xfrm>
            <a:off x="3129757" y="4410375"/>
            <a:ext cx="71437" cy="71438"/>
          </a:xfrm>
          <a:prstGeom prst="triangle">
            <a:avLst>
              <a:gd name="adj" fmla="val 50000"/>
            </a:avLst>
          </a:prstGeom>
          <a:solidFill>
            <a:srgbClr val="FF33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fr-FR" altLang="fr-FR" sz="1600" i="0">
              <a:solidFill>
                <a:schemeClr val="bg1"/>
              </a:solidFill>
              <a:latin typeface="Arial" panose="020B0604020202020204" pitchFamily="34" charset="0"/>
            </a:endParaRPr>
          </a:p>
        </p:txBody>
      </p:sp>
      <p:sp>
        <p:nvSpPr>
          <p:cNvPr id="98371" name="AutoShape 67">
            <a:extLst>
              <a:ext uri="{FF2B5EF4-FFF2-40B4-BE49-F238E27FC236}">
                <a16:creationId xmlns:a16="http://schemas.microsoft.com/office/drawing/2014/main" id="{4CB0AEFE-03F1-47BD-96E9-80F4E66FA40F}"/>
              </a:ext>
            </a:extLst>
          </p:cNvPr>
          <p:cNvSpPr>
            <a:spLocks noChangeArrowheads="1"/>
          </p:cNvSpPr>
          <p:nvPr/>
        </p:nvSpPr>
        <p:spPr bwMode="auto">
          <a:xfrm>
            <a:off x="3475832" y="4540550"/>
            <a:ext cx="71437" cy="71438"/>
          </a:xfrm>
          <a:prstGeom prst="triangle">
            <a:avLst>
              <a:gd name="adj" fmla="val 50000"/>
            </a:avLst>
          </a:prstGeom>
          <a:solidFill>
            <a:srgbClr val="FF33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fr-FR" altLang="fr-FR" sz="1600" i="0">
              <a:solidFill>
                <a:schemeClr val="bg1"/>
              </a:solidFill>
              <a:latin typeface="Arial" panose="020B0604020202020204" pitchFamily="34" charset="0"/>
            </a:endParaRPr>
          </a:p>
        </p:txBody>
      </p:sp>
      <p:sp>
        <p:nvSpPr>
          <p:cNvPr id="98372" name="AutoShape 68">
            <a:extLst>
              <a:ext uri="{FF2B5EF4-FFF2-40B4-BE49-F238E27FC236}">
                <a16:creationId xmlns:a16="http://schemas.microsoft.com/office/drawing/2014/main" id="{F1DF20C3-BEA6-4661-9D06-873F544B2DD8}"/>
              </a:ext>
            </a:extLst>
          </p:cNvPr>
          <p:cNvSpPr>
            <a:spLocks noChangeArrowheads="1"/>
          </p:cNvSpPr>
          <p:nvPr/>
        </p:nvSpPr>
        <p:spPr bwMode="auto">
          <a:xfrm>
            <a:off x="3817144" y="4481813"/>
            <a:ext cx="71438" cy="71437"/>
          </a:xfrm>
          <a:prstGeom prst="triangle">
            <a:avLst>
              <a:gd name="adj" fmla="val 50000"/>
            </a:avLst>
          </a:prstGeom>
          <a:solidFill>
            <a:srgbClr val="FF33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fr-FR" altLang="fr-FR" sz="1600" i="0">
              <a:solidFill>
                <a:schemeClr val="bg1"/>
              </a:solidFill>
              <a:latin typeface="Arial" panose="020B0604020202020204" pitchFamily="34" charset="0"/>
            </a:endParaRPr>
          </a:p>
        </p:txBody>
      </p:sp>
      <p:sp>
        <p:nvSpPr>
          <p:cNvPr id="98373" name="AutoShape 69">
            <a:extLst>
              <a:ext uri="{FF2B5EF4-FFF2-40B4-BE49-F238E27FC236}">
                <a16:creationId xmlns:a16="http://schemas.microsoft.com/office/drawing/2014/main" id="{BBE2F3E4-2365-4897-B7C0-7BF7411B0CEE}"/>
              </a:ext>
            </a:extLst>
          </p:cNvPr>
          <p:cNvSpPr>
            <a:spLocks noChangeArrowheads="1"/>
          </p:cNvSpPr>
          <p:nvPr/>
        </p:nvSpPr>
        <p:spPr bwMode="auto">
          <a:xfrm>
            <a:off x="4175919" y="4410375"/>
            <a:ext cx="71438" cy="71438"/>
          </a:xfrm>
          <a:prstGeom prst="triangle">
            <a:avLst>
              <a:gd name="adj" fmla="val 50000"/>
            </a:avLst>
          </a:prstGeom>
          <a:solidFill>
            <a:srgbClr val="FF33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fr-FR" altLang="fr-FR" sz="1600" i="0">
              <a:solidFill>
                <a:schemeClr val="bg1"/>
              </a:solidFill>
              <a:latin typeface="Arial" panose="020B0604020202020204" pitchFamily="34" charset="0"/>
            </a:endParaRPr>
          </a:p>
        </p:txBody>
      </p:sp>
      <p:sp>
        <p:nvSpPr>
          <p:cNvPr id="98374" name="AutoShape 70">
            <a:extLst>
              <a:ext uri="{FF2B5EF4-FFF2-40B4-BE49-F238E27FC236}">
                <a16:creationId xmlns:a16="http://schemas.microsoft.com/office/drawing/2014/main" id="{BC04A93B-6D89-43D9-BC67-A25D5C02E72D}"/>
              </a:ext>
            </a:extLst>
          </p:cNvPr>
          <p:cNvSpPr>
            <a:spLocks noChangeArrowheads="1"/>
          </p:cNvSpPr>
          <p:nvPr/>
        </p:nvSpPr>
        <p:spPr bwMode="auto">
          <a:xfrm>
            <a:off x="4536282" y="4338938"/>
            <a:ext cx="71437" cy="71437"/>
          </a:xfrm>
          <a:prstGeom prst="triangle">
            <a:avLst>
              <a:gd name="adj" fmla="val 50000"/>
            </a:avLst>
          </a:prstGeom>
          <a:solidFill>
            <a:srgbClr val="FF33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fr-FR" altLang="fr-FR" sz="1600" i="0">
              <a:solidFill>
                <a:schemeClr val="bg1"/>
              </a:solidFill>
              <a:latin typeface="Arial" panose="020B0604020202020204" pitchFamily="34" charset="0"/>
            </a:endParaRPr>
          </a:p>
        </p:txBody>
      </p:sp>
      <p:sp>
        <p:nvSpPr>
          <p:cNvPr id="98375" name="AutoShape 71">
            <a:extLst>
              <a:ext uri="{FF2B5EF4-FFF2-40B4-BE49-F238E27FC236}">
                <a16:creationId xmlns:a16="http://schemas.microsoft.com/office/drawing/2014/main" id="{E9AC4812-B21F-45AD-BF13-7DE295C26B2B}"/>
              </a:ext>
            </a:extLst>
          </p:cNvPr>
          <p:cNvSpPr>
            <a:spLocks noChangeArrowheads="1"/>
          </p:cNvSpPr>
          <p:nvPr/>
        </p:nvSpPr>
        <p:spPr bwMode="auto">
          <a:xfrm>
            <a:off x="4874419" y="4257975"/>
            <a:ext cx="71438" cy="71438"/>
          </a:xfrm>
          <a:prstGeom prst="triangle">
            <a:avLst>
              <a:gd name="adj" fmla="val 50000"/>
            </a:avLst>
          </a:prstGeom>
          <a:solidFill>
            <a:srgbClr val="FF33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fr-FR" altLang="fr-FR" sz="1600" i="0">
              <a:solidFill>
                <a:schemeClr val="bg1"/>
              </a:solidFill>
              <a:latin typeface="Arial" panose="020B0604020202020204" pitchFamily="34" charset="0"/>
            </a:endParaRPr>
          </a:p>
        </p:txBody>
      </p:sp>
      <p:sp>
        <p:nvSpPr>
          <p:cNvPr id="98376" name="AutoShape 72">
            <a:extLst>
              <a:ext uri="{FF2B5EF4-FFF2-40B4-BE49-F238E27FC236}">
                <a16:creationId xmlns:a16="http://schemas.microsoft.com/office/drawing/2014/main" id="{FD38DF78-1383-4EF5-A1A9-81732B65EB5F}"/>
              </a:ext>
            </a:extLst>
          </p:cNvPr>
          <p:cNvSpPr>
            <a:spLocks noChangeArrowheads="1"/>
          </p:cNvSpPr>
          <p:nvPr/>
        </p:nvSpPr>
        <p:spPr bwMode="auto">
          <a:xfrm>
            <a:off x="5403057" y="4186538"/>
            <a:ext cx="71437" cy="71437"/>
          </a:xfrm>
          <a:prstGeom prst="triangle">
            <a:avLst>
              <a:gd name="adj" fmla="val 50000"/>
            </a:avLst>
          </a:prstGeom>
          <a:solidFill>
            <a:srgbClr val="FF33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fr-FR" altLang="fr-FR" sz="1600" i="0">
              <a:solidFill>
                <a:schemeClr val="bg1"/>
              </a:solidFill>
              <a:latin typeface="Arial" panose="020B0604020202020204" pitchFamily="34" charset="0"/>
            </a:endParaRPr>
          </a:p>
        </p:txBody>
      </p:sp>
      <p:sp>
        <p:nvSpPr>
          <p:cNvPr id="98377" name="AutoShape 73">
            <a:extLst>
              <a:ext uri="{FF2B5EF4-FFF2-40B4-BE49-F238E27FC236}">
                <a16:creationId xmlns:a16="http://schemas.microsoft.com/office/drawing/2014/main" id="{ACFE61CB-EE71-49A5-BCD3-E9582036CDA5}"/>
              </a:ext>
            </a:extLst>
          </p:cNvPr>
          <p:cNvSpPr>
            <a:spLocks noChangeArrowheads="1"/>
          </p:cNvSpPr>
          <p:nvPr/>
        </p:nvSpPr>
        <p:spPr bwMode="auto">
          <a:xfrm>
            <a:off x="6111082" y="3676950"/>
            <a:ext cx="71437" cy="71438"/>
          </a:xfrm>
          <a:prstGeom prst="triangle">
            <a:avLst>
              <a:gd name="adj" fmla="val 50000"/>
            </a:avLst>
          </a:prstGeom>
          <a:solidFill>
            <a:srgbClr val="FF33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fr-FR" altLang="fr-FR" sz="1600" i="0">
              <a:solidFill>
                <a:schemeClr val="bg1"/>
              </a:solidFill>
              <a:latin typeface="Arial" panose="020B0604020202020204" pitchFamily="34" charset="0"/>
            </a:endParaRPr>
          </a:p>
        </p:txBody>
      </p:sp>
      <p:sp>
        <p:nvSpPr>
          <p:cNvPr id="98378" name="AutoShape 74">
            <a:extLst>
              <a:ext uri="{FF2B5EF4-FFF2-40B4-BE49-F238E27FC236}">
                <a16:creationId xmlns:a16="http://schemas.microsoft.com/office/drawing/2014/main" id="{01F63618-ACD9-4CD6-B91C-AB34A825F9BF}"/>
              </a:ext>
            </a:extLst>
          </p:cNvPr>
          <p:cNvSpPr>
            <a:spLocks noChangeArrowheads="1"/>
          </p:cNvSpPr>
          <p:nvPr/>
        </p:nvSpPr>
        <p:spPr bwMode="auto">
          <a:xfrm>
            <a:off x="6820694" y="2027538"/>
            <a:ext cx="71438" cy="71437"/>
          </a:xfrm>
          <a:prstGeom prst="triangle">
            <a:avLst>
              <a:gd name="adj" fmla="val 50000"/>
            </a:avLst>
          </a:prstGeom>
          <a:solidFill>
            <a:srgbClr val="FF33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fr-FR" altLang="fr-FR" sz="1600" i="0">
              <a:solidFill>
                <a:schemeClr val="bg1"/>
              </a:solidFill>
              <a:latin typeface="Arial" panose="020B0604020202020204" pitchFamily="34" charset="0"/>
            </a:endParaRPr>
          </a:p>
        </p:txBody>
      </p:sp>
      <p:sp>
        <p:nvSpPr>
          <p:cNvPr id="98379" name="AutoShape 75">
            <a:extLst>
              <a:ext uri="{FF2B5EF4-FFF2-40B4-BE49-F238E27FC236}">
                <a16:creationId xmlns:a16="http://schemas.microsoft.com/office/drawing/2014/main" id="{4C6F2C1C-12E2-4CA6-B0E5-3CB5CEF65D8B}"/>
              </a:ext>
            </a:extLst>
          </p:cNvPr>
          <p:cNvSpPr>
            <a:spLocks noChangeArrowheads="1"/>
          </p:cNvSpPr>
          <p:nvPr/>
        </p:nvSpPr>
        <p:spPr bwMode="auto">
          <a:xfrm>
            <a:off x="2040732" y="4146850"/>
            <a:ext cx="71437" cy="71438"/>
          </a:xfrm>
          <a:prstGeom prst="triangle">
            <a:avLst>
              <a:gd name="adj" fmla="val 50000"/>
            </a:avLst>
          </a:prstGeom>
          <a:solidFill>
            <a:srgbClr val="FF33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fr-FR" altLang="fr-FR" sz="1600" i="0">
              <a:solidFill>
                <a:schemeClr val="bg1"/>
              </a:solidFill>
              <a:latin typeface="Arial" panose="020B0604020202020204" pitchFamily="34" charset="0"/>
            </a:endParaRPr>
          </a:p>
        </p:txBody>
      </p:sp>
      <p:sp>
        <p:nvSpPr>
          <p:cNvPr id="98380" name="Rectangle 76">
            <a:extLst>
              <a:ext uri="{FF2B5EF4-FFF2-40B4-BE49-F238E27FC236}">
                <a16:creationId xmlns:a16="http://schemas.microsoft.com/office/drawing/2014/main" id="{3ADB7758-F7E3-421A-B15A-C70E141B01AE}"/>
              </a:ext>
            </a:extLst>
          </p:cNvPr>
          <p:cNvSpPr>
            <a:spLocks noChangeArrowheads="1"/>
          </p:cNvSpPr>
          <p:nvPr/>
        </p:nvSpPr>
        <p:spPr bwMode="auto">
          <a:xfrm>
            <a:off x="1048548" y="989314"/>
            <a:ext cx="1228721" cy="3667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fr-FR" altLang="fr-FR" sz="1800" dirty="0">
                <a:solidFill>
                  <a:schemeClr val="bg1"/>
                </a:solidFill>
                <a:latin typeface="Comic Sans MS" panose="030F0702030302020204" pitchFamily="66" charset="0"/>
              </a:rPr>
              <a:t>M</a:t>
            </a:r>
            <a:r>
              <a:rPr lang="fr-FR" altLang="fr-FR" sz="1800" i="0" dirty="0">
                <a:solidFill>
                  <a:schemeClr val="bg1"/>
                </a:solidFill>
                <a:latin typeface="Comic Sans MS" panose="030F0702030302020204" pitchFamily="66" charset="0"/>
              </a:rPr>
              <a:t>ortalité </a:t>
            </a:r>
          </a:p>
        </p:txBody>
      </p:sp>
      <p:sp>
        <p:nvSpPr>
          <p:cNvPr id="98381" name="Rectangle 77">
            <a:extLst>
              <a:ext uri="{FF2B5EF4-FFF2-40B4-BE49-F238E27FC236}">
                <a16:creationId xmlns:a16="http://schemas.microsoft.com/office/drawing/2014/main" id="{5F821836-02E3-4A66-A431-C4A213B30AAF}"/>
              </a:ext>
            </a:extLst>
          </p:cNvPr>
          <p:cNvSpPr>
            <a:spLocks noChangeArrowheads="1"/>
          </p:cNvSpPr>
          <p:nvPr/>
        </p:nvSpPr>
        <p:spPr bwMode="auto">
          <a:xfrm>
            <a:off x="3344069" y="2459338"/>
            <a:ext cx="1141413" cy="3381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fr-FR" altLang="fr-FR" sz="1600" i="0">
                <a:solidFill>
                  <a:schemeClr val="bg1"/>
                </a:solidFill>
                <a:latin typeface="Comic Sans MS" panose="030F0702030302020204" pitchFamily="66" charset="0"/>
              </a:rPr>
              <a:t>1918-1919</a:t>
            </a:r>
          </a:p>
        </p:txBody>
      </p:sp>
      <p:sp>
        <p:nvSpPr>
          <p:cNvPr id="98382" name="Rectangle 78">
            <a:extLst>
              <a:ext uri="{FF2B5EF4-FFF2-40B4-BE49-F238E27FC236}">
                <a16:creationId xmlns:a16="http://schemas.microsoft.com/office/drawing/2014/main" id="{BE145705-826F-4C82-B4F2-35815D82E788}"/>
              </a:ext>
            </a:extLst>
          </p:cNvPr>
          <p:cNvSpPr>
            <a:spLocks noChangeArrowheads="1"/>
          </p:cNvSpPr>
          <p:nvPr/>
        </p:nvSpPr>
        <p:spPr bwMode="auto">
          <a:xfrm>
            <a:off x="6512719" y="3395963"/>
            <a:ext cx="1206500" cy="3381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fr-FR" altLang="fr-FR" sz="1600" i="0">
                <a:solidFill>
                  <a:schemeClr val="bg1"/>
                </a:solidFill>
                <a:latin typeface="Comic Sans MS" panose="030F0702030302020204" pitchFamily="66" charset="0"/>
              </a:rPr>
              <a:t>1928-1929</a:t>
            </a:r>
          </a:p>
        </p:txBody>
      </p:sp>
      <p:sp>
        <p:nvSpPr>
          <p:cNvPr id="98383" name="Rectangle 79">
            <a:extLst>
              <a:ext uri="{FF2B5EF4-FFF2-40B4-BE49-F238E27FC236}">
                <a16:creationId xmlns:a16="http://schemas.microsoft.com/office/drawing/2014/main" id="{BCD2A757-82B1-46FC-8855-D893E7CBF13F}"/>
              </a:ext>
            </a:extLst>
          </p:cNvPr>
          <p:cNvSpPr>
            <a:spLocks noChangeArrowheads="1"/>
          </p:cNvSpPr>
          <p:nvPr/>
        </p:nvSpPr>
        <p:spPr bwMode="auto">
          <a:xfrm>
            <a:off x="45244" y="153495"/>
            <a:ext cx="9144000"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fr-FR" altLang="fr-FR" sz="2400" i="0" dirty="0">
                <a:solidFill>
                  <a:schemeClr val="bg1"/>
                </a:solidFill>
                <a:latin typeface="Comic Sans MS" panose="030F0702030302020204" pitchFamily="66" charset="0"/>
              </a:rPr>
              <a:t>Mortalité par grippe</a:t>
            </a:r>
            <a:br>
              <a:rPr lang="fr-FR" altLang="fr-FR" sz="2400" i="0" dirty="0">
                <a:solidFill>
                  <a:schemeClr val="bg1"/>
                </a:solidFill>
                <a:latin typeface="Comic Sans MS" panose="030F0702030302020204" pitchFamily="66" charset="0"/>
              </a:rPr>
            </a:br>
            <a:r>
              <a:rPr lang="fr-FR" altLang="fr-FR" sz="2000" i="0" dirty="0">
                <a:solidFill>
                  <a:schemeClr val="bg1"/>
                </a:solidFill>
                <a:latin typeface="Comic Sans MS" panose="030F0702030302020204" pitchFamily="66" charset="0"/>
              </a:rPr>
              <a:t>dans 8 États des États-Unis</a:t>
            </a:r>
          </a:p>
        </p:txBody>
      </p:sp>
      <p:sp>
        <p:nvSpPr>
          <p:cNvPr id="2" name="ZoneTexte 1">
            <a:extLst>
              <a:ext uri="{FF2B5EF4-FFF2-40B4-BE49-F238E27FC236}">
                <a16:creationId xmlns:a16="http://schemas.microsoft.com/office/drawing/2014/main" id="{41D50646-C8A0-4BBD-9F6F-D3C877BAD0C8}"/>
              </a:ext>
            </a:extLst>
          </p:cNvPr>
          <p:cNvSpPr txBox="1"/>
          <p:nvPr/>
        </p:nvSpPr>
        <p:spPr>
          <a:xfrm>
            <a:off x="1719983" y="5232124"/>
            <a:ext cx="3488883" cy="1169551"/>
          </a:xfrm>
          <a:prstGeom prst="rect">
            <a:avLst/>
          </a:prstGeom>
          <a:noFill/>
          <a:ln w="28575">
            <a:solidFill>
              <a:srgbClr val="FF0000"/>
            </a:solidFill>
          </a:ln>
        </p:spPr>
        <p:txBody>
          <a:bodyPr wrap="square">
            <a:spAutoFit/>
          </a:bodyPr>
          <a:lstStyle/>
          <a:p>
            <a:pPr algn="just">
              <a:buClr>
                <a:schemeClr val="tx1"/>
              </a:buClr>
              <a:defRPr/>
            </a:pPr>
            <a:r>
              <a:rPr lang="fr-FR" altLang="fr-FR" sz="1400" dirty="0">
                <a:solidFill>
                  <a:schemeClr val="bg1"/>
                </a:solidFill>
                <a:latin typeface="Comic Sans MS" panose="030F0702030302020204" pitchFamily="66" charset="0"/>
              </a:rPr>
              <a:t>Bilan de la grippe espagnole (décès)</a:t>
            </a:r>
          </a:p>
          <a:p>
            <a:pPr marL="257175" lvl="1" indent="-171450" algn="just">
              <a:buClr>
                <a:srgbClr val="FFFF00"/>
              </a:buClr>
              <a:buFont typeface="Wingdings" panose="05000000000000000000" pitchFamily="2" charset="2"/>
              <a:buChar char="§"/>
              <a:defRPr/>
            </a:pPr>
            <a:r>
              <a:rPr lang="fr-FR" altLang="fr-FR" sz="1400" dirty="0">
                <a:solidFill>
                  <a:schemeClr val="bg1"/>
                </a:solidFill>
                <a:latin typeface="Comic Sans MS" panose="030F0702030302020204" pitchFamily="66" charset="0"/>
              </a:rPr>
              <a:t>France 408 000</a:t>
            </a:r>
          </a:p>
          <a:p>
            <a:pPr marL="257175" lvl="1" indent="-171450" algn="just">
              <a:buClr>
                <a:srgbClr val="FFFF00"/>
              </a:buClr>
              <a:buFont typeface="Wingdings" panose="05000000000000000000" pitchFamily="2" charset="2"/>
              <a:buChar char="§"/>
              <a:defRPr/>
            </a:pPr>
            <a:r>
              <a:rPr lang="fr-FR" altLang="fr-FR" sz="1400" dirty="0">
                <a:solidFill>
                  <a:schemeClr val="bg1"/>
                </a:solidFill>
                <a:latin typeface="Comic Sans MS" panose="030F0702030302020204" pitchFamily="66" charset="0"/>
              </a:rPr>
              <a:t>Allemagne Autriche 400 000</a:t>
            </a:r>
          </a:p>
          <a:p>
            <a:pPr marL="257175" lvl="1" indent="-171450" algn="just">
              <a:buClr>
                <a:srgbClr val="FFFF00"/>
              </a:buClr>
              <a:buFont typeface="Wingdings" panose="05000000000000000000" pitchFamily="2" charset="2"/>
              <a:buChar char="§"/>
              <a:defRPr/>
            </a:pPr>
            <a:r>
              <a:rPr lang="fr-FR" altLang="fr-FR" sz="1400" dirty="0">
                <a:solidFill>
                  <a:schemeClr val="bg1"/>
                </a:solidFill>
                <a:latin typeface="Comic Sans MS" panose="030F0702030302020204" pitchFamily="66" charset="0"/>
              </a:rPr>
              <a:t>Europe: 3 millions</a:t>
            </a:r>
          </a:p>
          <a:p>
            <a:pPr marL="257175" lvl="1" indent="-171450" algn="just">
              <a:buClr>
                <a:srgbClr val="FFFF00"/>
              </a:buClr>
              <a:buFont typeface="Wingdings" panose="05000000000000000000" pitchFamily="2" charset="2"/>
              <a:buChar char="§"/>
              <a:defRPr/>
            </a:pPr>
            <a:r>
              <a:rPr lang="fr-FR" altLang="fr-FR" sz="1400" dirty="0">
                <a:solidFill>
                  <a:schemeClr val="bg1"/>
                </a:solidFill>
                <a:latin typeface="Comic Sans MS" panose="030F0702030302020204" pitchFamily="66" charset="0"/>
              </a:rPr>
              <a:t>Monde: 21-73 millions /1,8 milliard</a:t>
            </a:r>
          </a:p>
        </p:txBody>
      </p:sp>
      <p:sp>
        <p:nvSpPr>
          <p:cNvPr id="3" name="ZoneTexte 2">
            <a:extLst>
              <a:ext uri="{FF2B5EF4-FFF2-40B4-BE49-F238E27FC236}">
                <a16:creationId xmlns:a16="http://schemas.microsoft.com/office/drawing/2014/main" id="{7E848142-4FA6-42A6-8BDE-2B0B45EFE6B0}"/>
              </a:ext>
            </a:extLst>
          </p:cNvPr>
          <p:cNvSpPr txBox="1"/>
          <p:nvPr/>
        </p:nvSpPr>
        <p:spPr>
          <a:xfrm>
            <a:off x="5512430" y="5228731"/>
            <a:ext cx="2416504" cy="1169551"/>
          </a:xfrm>
          <a:prstGeom prst="rect">
            <a:avLst/>
          </a:prstGeom>
          <a:noFill/>
          <a:ln w="28575">
            <a:solidFill>
              <a:srgbClr val="FF0000"/>
            </a:solidFill>
          </a:ln>
        </p:spPr>
        <p:txBody>
          <a:bodyPr wrap="square">
            <a:spAutoFit/>
          </a:bodyPr>
          <a:lstStyle/>
          <a:p>
            <a:pPr algn="just" eaLnBrk="1" hangingPunct="1">
              <a:defRPr/>
            </a:pPr>
            <a:r>
              <a:rPr lang="fr-FR" altLang="fr-FR" sz="1400" i="0" dirty="0">
                <a:solidFill>
                  <a:schemeClr val="bg1"/>
                </a:solidFill>
                <a:latin typeface="Comic Sans MS" panose="030F0702030302020204" pitchFamily="66" charset="0"/>
              </a:rPr>
              <a:t>Bilan de la guerre (décès) </a:t>
            </a:r>
          </a:p>
          <a:p>
            <a:pPr algn="just" eaLnBrk="1" hangingPunct="1">
              <a:defRPr/>
            </a:pPr>
            <a:endParaRPr lang="fr-FR" altLang="fr-FR" sz="1400" i="0" dirty="0">
              <a:solidFill>
                <a:schemeClr val="bg1"/>
              </a:solidFill>
              <a:latin typeface="Comic Sans MS" panose="030F0702030302020204" pitchFamily="66" charset="0"/>
            </a:endParaRPr>
          </a:p>
          <a:p>
            <a:pPr marL="285750" indent="-285750" algn="just" eaLnBrk="1" hangingPunct="1">
              <a:buFont typeface="Wingdings" panose="05000000000000000000" pitchFamily="2" charset="2"/>
              <a:buChar char="§"/>
              <a:defRPr/>
            </a:pPr>
            <a:r>
              <a:rPr lang="fr-FR" altLang="fr-FR" sz="1400" i="0" dirty="0">
                <a:solidFill>
                  <a:schemeClr val="bg1"/>
                </a:solidFill>
                <a:latin typeface="Comic Sans MS" panose="030F0702030302020204" pitchFamily="66" charset="0"/>
              </a:rPr>
              <a:t>8,5 millions/monde</a:t>
            </a:r>
          </a:p>
          <a:p>
            <a:pPr marL="285750" indent="-285750" algn="just" eaLnBrk="1" hangingPunct="1">
              <a:buFont typeface="Wingdings" panose="05000000000000000000" pitchFamily="2" charset="2"/>
              <a:buChar char="§"/>
              <a:defRPr/>
            </a:pPr>
            <a:r>
              <a:rPr lang="fr-FR" altLang="fr-FR" sz="1400" i="0" dirty="0">
                <a:solidFill>
                  <a:schemeClr val="bg1"/>
                </a:solidFill>
                <a:latin typeface="Comic Sans MS" panose="030F0702030302020204" pitchFamily="66" charset="0"/>
              </a:rPr>
              <a:t>France, 1,6 millions</a:t>
            </a:r>
          </a:p>
          <a:p>
            <a:pPr marL="285750" indent="-285750" algn="just" eaLnBrk="1" hangingPunct="1">
              <a:buFont typeface="Wingdings" panose="05000000000000000000" pitchFamily="2" charset="2"/>
              <a:buChar char="§"/>
              <a:defRPr/>
            </a:pPr>
            <a:r>
              <a:rPr lang="fr-FR" altLang="fr-FR" sz="1400" i="0" dirty="0">
                <a:solidFill>
                  <a:schemeClr val="bg1"/>
                </a:solidFill>
                <a:latin typeface="Comic Sans MS" panose="030F0702030302020204" pitchFamily="66" charset="0"/>
              </a:rPr>
              <a:t>Allemagne, 2 millions. </a:t>
            </a:r>
          </a:p>
        </p:txBody>
      </p:sp>
      <p:cxnSp>
        <p:nvCxnSpPr>
          <p:cNvPr id="5" name="Connecteur droit 4">
            <a:extLst>
              <a:ext uri="{FF2B5EF4-FFF2-40B4-BE49-F238E27FC236}">
                <a16:creationId xmlns:a16="http://schemas.microsoft.com/office/drawing/2014/main" id="{A28721B8-50BF-48E4-B87A-857F8C14E7D0}"/>
              </a:ext>
            </a:extLst>
          </p:cNvPr>
          <p:cNvCxnSpPr>
            <a:cxnSpLocks/>
            <a:endCxn id="98379" idx="0"/>
          </p:cNvCxnSpPr>
          <p:nvPr/>
        </p:nvCxnSpPr>
        <p:spPr>
          <a:xfrm>
            <a:off x="1904206" y="2691442"/>
            <a:ext cx="172245" cy="145540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076209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033222-1D6B-4B06-9F79-DE08E6BB02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7796" y="3916489"/>
            <a:ext cx="5493208" cy="2840917"/>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0CB681D7-FB99-4913-9E39-706F4CF01306}"/>
              </a:ext>
            </a:extLst>
          </p:cNvPr>
          <p:cNvSpPr txBox="1"/>
          <p:nvPr/>
        </p:nvSpPr>
        <p:spPr>
          <a:xfrm>
            <a:off x="3708333" y="6253211"/>
            <a:ext cx="1470274" cy="276999"/>
          </a:xfrm>
          <a:prstGeom prst="rect">
            <a:avLst/>
          </a:prstGeom>
          <a:noFill/>
        </p:spPr>
        <p:txBody>
          <a:bodyPr wrap="none" rtlCol="0">
            <a:spAutoFit/>
          </a:bodyPr>
          <a:lstStyle/>
          <a:p>
            <a:r>
              <a:rPr lang="fr-FR" sz="1200" dirty="0">
                <a:latin typeface="Comic Sans MS" panose="030F0702030302020204" pitchFamily="66" charset="0"/>
              </a:rPr>
              <a:t>122 000 décès/an</a:t>
            </a:r>
          </a:p>
        </p:txBody>
      </p:sp>
      <p:sp>
        <p:nvSpPr>
          <p:cNvPr id="5" name="AutoShape 2" descr="Smallpox - Our World in Data">
            <a:extLst>
              <a:ext uri="{FF2B5EF4-FFF2-40B4-BE49-F238E27FC236}">
                <a16:creationId xmlns:a16="http://schemas.microsoft.com/office/drawing/2014/main" id="{11D2BEC2-D392-4B42-95EF-2F726DA5F2A6}"/>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6" name="Picture 2">
            <a:extLst>
              <a:ext uri="{FF2B5EF4-FFF2-40B4-BE49-F238E27FC236}">
                <a16:creationId xmlns:a16="http://schemas.microsoft.com/office/drawing/2014/main" id="{42BEC2A8-F10F-492C-850E-5C7363E7A0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7796" y="634064"/>
            <a:ext cx="5493207" cy="3149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ZoneTexte 9">
            <a:extLst>
              <a:ext uri="{FF2B5EF4-FFF2-40B4-BE49-F238E27FC236}">
                <a16:creationId xmlns:a16="http://schemas.microsoft.com/office/drawing/2014/main" id="{2904ABC2-38C6-47B6-8776-969FF779A25A}"/>
              </a:ext>
            </a:extLst>
          </p:cNvPr>
          <p:cNvSpPr txBox="1"/>
          <p:nvPr/>
        </p:nvSpPr>
        <p:spPr>
          <a:xfrm>
            <a:off x="2899004" y="908547"/>
            <a:ext cx="4572000" cy="276999"/>
          </a:xfrm>
          <a:prstGeom prst="rect">
            <a:avLst/>
          </a:prstGeom>
          <a:noFill/>
        </p:spPr>
        <p:txBody>
          <a:bodyPr wrap="square">
            <a:spAutoFit/>
          </a:bodyPr>
          <a:lstStyle/>
          <a:p>
            <a:r>
              <a:rPr lang="fr-FR" altLang="fr-FR" sz="1200" dirty="0">
                <a:latin typeface="Comic Sans MS" panose="030F0702030302020204" pitchFamily="66" charset="0"/>
                <a:cs typeface="Arial" panose="020B0604020202020204" pitchFamily="34" charset="0"/>
              </a:rPr>
              <a:t>Au XX</a:t>
            </a:r>
            <a:r>
              <a:rPr lang="fr-FR" altLang="fr-FR" sz="1200" baseline="30000" dirty="0">
                <a:latin typeface="Comic Sans MS" panose="030F0702030302020204" pitchFamily="66" charset="0"/>
                <a:cs typeface="Arial" panose="020B0604020202020204" pitchFamily="34" charset="0"/>
              </a:rPr>
              <a:t>e</a:t>
            </a:r>
            <a:r>
              <a:rPr lang="fr-FR" altLang="fr-FR" sz="1200" dirty="0">
                <a:latin typeface="Comic Sans MS" panose="030F0702030302020204" pitchFamily="66" charset="0"/>
                <a:cs typeface="Arial" panose="020B0604020202020204" pitchFamily="34" charset="0"/>
              </a:rPr>
              <a:t> siècle, 300-500 millions de morts. </a:t>
            </a:r>
            <a:endParaRPr lang="fr-FR" sz="1200" dirty="0"/>
          </a:p>
        </p:txBody>
      </p:sp>
      <p:sp>
        <p:nvSpPr>
          <p:cNvPr id="9" name="ZoneTexte 8">
            <a:extLst>
              <a:ext uri="{FF2B5EF4-FFF2-40B4-BE49-F238E27FC236}">
                <a16:creationId xmlns:a16="http://schemas.microsoft.com/office/drawing/2014/main" id="{30A112CE-5E39-44B2-81D1-BEF3604BE0F1}"/>
              </a:ext>
            </a:extLst>
          </p:cNvPr>
          <p:cNvSpPr txBox="1"/>
          <p:nvPr/>
        </p:nvSpPr>
        <p:spPr>
          <a:xfrm>
            <a:off x="2223081" y="3916489"/>
            <a:ext cx="2815194" cy="307777"/>
          </a:xfrm>
          <a:prstGeom prst="rect">
            <a:avLst/>
          </a:prstGeom>
          <a:noFill/>
        </p:spPr>
        <p:txBody>
          <a:bodyPr wrap="none" rtlCol="0">
            <a:spAutoFit/>
          </a:bodyPr>
          <a:lstStyle/>
          <a:p>
            <a:r>
              <a:rPr lang="fr-FR" sz="1400" dirty="0">
                <a:latin typeface="Comic Sans MS" panose="030F0702030302020204" pitchFamily="66" charset="0"/>
              </a:rPr>
              <a:t>La rougeole dans le monde 2019</a:t>
            </a:r>
          </a:p>
        </p:txBody>
      </p:sp>
      <p:sp>
        <p:nvSpPr>
          <p:cNvPr id="11" name="ZoneTexte 10">
            <a:extLst>
              <a:ext uri="{FF2B5EF4-FFF2-40B4-BE49-F238E27FC236}">
                <a16:creationId xmlns:a16="http://schemas.microsoft.com/office/drawing/2014/main" id="{72A2231E-A7FE-4D4A-9B31-7651E71A9CE2}"/>
              </a:ext>
            </a:extLst>
          </p:cNvPr>
          <p:cNvSpPr txBox="1"/>
          <p:nvPr/>
        </p:nvSpPr>
        <p:spPr>
          <a:xfrm>
            <a:off x="2700068" y="31582"/>
            <a:ext cx="3603872" cy="461665"/>
          </a:xfrm>
          <a:prstGeom prst="rect">
            <a:avLst/>
          </a:prstGeom>
          <a:noFill/>
        </p:spPr>
        <p:txBody>
          <a:bodyPr wrap="none" rtlCol="0">
            <a:spAutoFit/>
          </a:bodyPr>
          <a:lstStyle/>
          <a:p>
            <a:r>
              <a:rPr lang="fr-FR" sz="2400" dirty="0">
                <a:solidFill>
                  <a:schemeClr val="bg1"/>
                </a:solidFill>
                <a:latin typeface="Comic Sans MS" panose="030F0702030302020204" pitchFamily="66" charset="0"/>
              </a:rPr>
              <a:t>La variole et la rougeole</a:t>
            </a:r>
          </a:p>
        </p:txBody>
      </p:sp>
      <p:sp>
        <p:nvSpPr>
          <p:cNvPr id="12" name="ZoneTexte 11">
            <a:extLst>
              <a:ext uri="{FF2B5EF4-FFF2-40B4-BE49-F238E27FC236}">
                <a16:creationId xmlns:a16="http://schemas.microsoft.com/office/drawing/2014/main" id="{E263D501-909F-461F-A7FE-39ACA3BD05D2}"/>
              </a:ext>
            </a:extLst>
          </p:cNvPr>
          <p:cNvSpPr txBox="1"/>
          <p:nvPr/>
        </p:nvSpPr>
        <p:spPr>
          <a:xfrm>
            <a:off x="2899004" y="3398837"/>
            <a:ext cx="4572000" cy="276999"/>
          </a:xfrm>
          <a:prstGeom prst="rect">
            <a:avLst/>
          </a:prstGeom>
          <a:noFill/>
        </p:spPr>
        <p:txBody>
          <a:bodyPr wrap="square">
            <a:spAutoFit/>
          </a:bodyPr>
          <a:lstStyle/>
          <a:p>
            <a:r>
              <a:rPr lang="fr-FR" altLang="fr-FR" sz="1200" dirty="0">
                <a:latin typeface="Comic Sans MS" panose="030F0702030302020204" pitchFamily="66" charset="0"/>
                <a:cs typeface="Arial" panose="020B0604020202020204" pitchFamily="34" charset="0"/>
              </a:rPr>
              <a:t>Éradication 1977</a:t>
            </a:r>
            <a:endParaRPr lang="fr-FR" sz="1200" dirty="0"/>
          </a:p>
        </p:txBody>
      </p:sp>
    </p:spTree>
    <p:extLst>
      <p:ext uri="{BB962C8B-B14F-4D97-AF65-F5344CB8AC3E}">
        <p14:creationId xmlns:p14="http://schemas.microsoft.com/office/powerpoint/2010/main" val="19446482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e 3">
            <a:extLst>
              <a:ext uri="{FF2B5EF4-FFF2-40B4-BE49-F238E27FC236}">
                <a16:creationId xmlns:a16="http://schemas.microsoft.com/office/drawing/2014/main" id="{B4E40640-85EC-78B1-3ACC-7057005543A8}"/>
              </a:ext>
            </a:extLst>
          </p:cNvPr>
          <p:cNvSpPr/>
          <p:nvPr/>
        </p:nvSpPr>
        <p:spPr>
          <a:xfrm>
            <a:off x="2649984" y="2732701"/>
            <a:ext cx="3268722" cy="2840394"/>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5" name="ZoneTexte 4">
            <a:extLst>
              <a:ext uri="{FF2B5EF4-FFF2-40B4-BE49-F238E27FC236}">
                <a16:creationId xmlns:a16="http://schemas.microsoft.com/office/drawing/2014/main" id="{0E47D672-516F-6ACA-5E96-219AEFD6B1B7}"/>
              </a:ext>
            </a:extLst>
          </p:cNvPr>
          <p:cNvSpPr txBox="1"/>
          <p:nvPr/>
        </p:nvSpPr>
        <p:spPr>
          <a:xfrm>
            <a:off x="3344025" y="3648712"/>
            <a:ext cx="1880643" cy="954107"/>
          </a:xfrm>
          <a:prstGeom prst="rect">
            <a:avLst/>
          </a:prstGeom>
          <a:noFill/>
          <a:ln>
            <a:solidFill>
              <a:schemeClr val="tx1"/>
            </a:solidFill>
          </a:ln>
        </p:spPr>
        <p:txBody>
          <a:bodyPr wrap="none" rtlCol="0">
            <a:spAutoFit/>
          </a:bodyPr>
          <a:lstStyle/>
          <a:p>
            <a:pPr algn="ctr"/>
            <a:r>
              <a:rPr lang="fr-FR" sz="2800" dirty="0">
                <a:solidFill>
                  <a:schemeClr val="bg1"/>
                </a:solidFill>
                <a:latin typeface="Comic Sans MS" panose="030F0702030302020204" pitchFamily="66" charset="0"/>
              </a:rPr>
              <a:t>Virulence</a:t>
            </a:r>
          </a:p>
          <a:p>
            <a:pPr algn="ctr"/>
            <a:r>
              <a:rPr lang="fr-FR" sz="1400" dirty="0">
                <a:solidFill>
                  <a:schemeClr val="bg1"/>
                </a:solidFill>
                <a:latin typeface="Comic Sans MS" panose="030F0702030302020204" pitchFamily="66" charset="0"/>
              </a:rPr>
              <a:t>dose infectante</a:t>
            </a:r>
          </a:p>
          <a:p>
            <a:pPr algn="ctr"/>
            <a:r>
              <a:rPr lang="fr-FR" sz="1400" dirty="0">
                <a:solidFill>
                  <a:schemeClr val="bg1"/>
                </a:solidFill>
                <a:latin typeface="Comic Sans MS" panose="030F0702030302020204" pitchFamily="66" charset="0"/>
              </a:rPr>
              <a:t>morbidité, mortalité</a:t>
            </a:r>
          </a:p>
        </p:txBody>
      </p:sp>
      <p:sp>
        <p:nvSpPr>
          <p:cNvPr id="6" name="ZoneTexte 5">
            <a:extLst>
              <a:ext uri="{FF2B5EF4-FFF2-40B4-BE49-F238E27FC236}">
                <a16:creationId xmlns:a16="http://schemas.microsoft.com/office/drawing/2014/main" id="{FA628AE2-42FA-296F-FF13-A3E1DEE93927}"/>
              </a:ext>
            </a:extLst>
          </p:cNvPr>
          <p:cNvSpPr txBox="1"/>
          <p:nvPr/>
        </p:nvSpPr>
        <p:spPr>
          <a:xfrm>
            <a:off x="3344025" y="1641122"/>
            <a:ext cx="1955985" cy="677108"/>
          </a:xfrm>
          <a:prstGeom prst="rect">
            <a:avLst/>
          </a:prstGeom>
          <a:noFill/>
          <a:ln>
            <a:solidFill>
              <a:schemeClr val="tx1"/>
            </a:solidFill>
          </a:ln>
        </p:spPr>
        <p:txBody>
          <a:bodyPr wrap="none" rtlCol="0">
            <a:spAutoFit/>
          </a:bodyPr>
          <a:lstStyle/>
          <a:p>
            <a:r>
              <a:rPr lang="fr-FR" sz="2400" dirty="0">
                <a:solidFill>
                  <a:schemeClr val="bg1"/>
                </a:solidFill>
                <a:latin typeface="Comic Sans MS" panose="030F0702030302020204" pitchFamily="66" charset="0"/>
              </a:rPr>
              <a:t>Contagiosité</a:t>
            </a:r>
          </a:p>
          <a:p>
            <a:r>
              <a:rPr lang="fr-FR" sz="1400" dirty="0">
                <a:solidFill>
                  <a:schemeClr val="bg1"/>
                </a:solidFill>
                <a:latin typeface="Comic Sans MS" panose="030F0702030302020204" pitchFamily="66" charset="0"/>
              </a:rPr>
              <a:t>Taux de transmission</a:t>
            </a:r>
          </a:p>
        </p:txBody>
      </p:sp>
      <p:sp>
        <p:nvSpPr>
          <p:cNvPr id="7" name="ZoneTexte 6">
            <a:extLst>
              <a:ext uri="{FF2B5EF4-FFF2-40B4-BE49-F238E27FC236}">
                <a16:creationId xmlns:a16="http://schemas.microsoft.com/office/drawing/2014/main" id="{5E63C22C-9CEE-550F-525E-7F4D9F14B48D}"/>
              </a:ext>
            </a:extLst>
          </p:cNvPr>
          <p:cNvSpPr txBox="1"/>
          <p:nvPr/>
        </p:nvSpPr>
        <p:spPr>
          <a:xfrm>
            <a:off x="6129762" y="2801367"/>
            <a:ext cx="2483372" cy="1077218"/>
          </a:xfrm>
          <a:prstGeom prst="rect">
            <a:avLst/>
          </a:prstGeom>
          <a:noFill/>
          <a:ln>
            <a:solidFill>
              <a:schemeClr val="tx1"/>
            </a:solidFill>
          </a:ln>
        </p:spPr>
        <p:txBody>
          <a:bodyPr wrap="none" rtlCol="0">
            <a:spAutoFit/>
          </a:bodyPr>
          <a:lstStyle/>
          <a:p>
            <a:pPr algn="ctr"/>
            <a:r>
              <a:rPr lang="fr-FR" sz="2000" dirty="0">
                <a:solidFill>
                  <a:schemeClr val="bg1"/>
                </a:solidFill>
                <a:latin typeface="Comic Sans MS" panose="030F0702030302020204" pitchFamily="66" charset="0"/>
              </a:rPr>
              <a:t>Tropisme tissulaire</a:t>
            </a:r>
          </a:p>
          <a:p>
            <a:pPr algn="ctr"/>
            <a:r>
              <a:rPr lang="fr-FR" sz="2000" dirty="0">
                <a:solidFill>
                  <a:schemeClr val="bg1"/>
                </a:solidFill>
                <a:latin typeface="Comic Sans MS" panose="030F0702030302020204" pitchFamily="66" charset="0"/>
              </a:rPr>
              <a:t>spectre d’hôte </a:t>
            </a:r>
          </a:p>
          <a:p>
            <a:pPr algn="ctr"/>
            <a:r>
              <a:rPr lang="fr-FR" sz="1200" dirty="0">
                <a:solidFill>
                  <a:schemeClr val="bg1"/>
                </a:solidFill>
                <a:latin typeface="Comic Sans MS" panose="030F0702030302020204" pitchFamily="66" charset="0"/>
              </a:rPr>
              <a:t>franchissement </a:t>
            </a:r>
          </a:p>
          <a:p>
            <a:pPr algn="ctr"/>
            <a:r>
              <a:rPr lang="fr-FR" sz="1200" dirty="0">
                <a:solidFill>
                  <a:schemeClr val="bg1"/>
                </a:solidFill>
                <a:latin typeface="Comic Sans MS" panose="030F0702030302020204" pitchFamily="66" charset="0"/>
              </a:rPr>
              <a:t>de la barrière d’espèce…</a:t>
            </a:r>
          </a:p>
        </p:txBody>
      </p:sp>
      <p:sp>
        <p:nvSpPr>
          <p:cNvPr id="8" name="ZoneTexte 7">
            <a:extLst>
              <a:ext uri="{FF2B5EF4-FFF2-40B4-BE49-F238E27FC236}">
                <a16:creationId xmlns:a16="http://schemas.microsoft.com/office/drawing/2014/main" id="{71C6090B-AFB1-1B10-81C4-E4810B6BFDA1}"/>
              </a:ext>
            </a:extLst>
          </p:cNvPr>
          <p:cNvSpPr txBox="1"/>
          <p:nvPr/>
        </p:nvSpPr>
        <p:spPr>
          <a:xfrm>
            <a:off x="6449561" y="4828550"/>
            <a:ext cx="1843773" cy="707886"/>
          </a:xfrm>
          <a:prstGeom prst="rect">
            <a:avLst/>
          </a:prstGeom>
          <a:noFill/>
          <a:ln>
            <a:solidFill>
              <a:schemeClr val="tx1"/>
            </a:solidFill>
          </a:ln>
        </p:spPr>
        <p:txBody>
          <a:bodyPr wrap="none" rtlCol="0">
            <a:spAutoFit/>
          </a:bodyPr>
          <a:lstStyle/>
          <a:p>
            <a:pPr algn="ctr"/>
            <a:r>
              <a:rPr lang="fr-FR" sz="2000" dirty="0">
                <a:solidFill>
                  <a:schemeClr val="bg1"/>
                </a:solidFill>
                <a:latin typeface="Comic Sans MS" panose="030F0702030302020204" pitchFamily="66" charset="0"/>
              </a:rPr>
              <a:t>Échappement </a:t>
            </a:r>
          </a:p>
          <a:p>
            <a:pPr algn="ctr"/>
            <a:r>
              <a:rPr lang="fr-FR" sz="2000" dirty="0">
                <a:solidFill>
                  <a:schemeClr val="bg1"/>
                </a:solidFill>
                <a:latin typeface="Comic Sans MS" panose="030F0702030302020204" pitchFamily="66" charset="0"/>
              </a:rPr>
              <a:t>immunitaire</a:t>
            </a:r>
          </a:p>
        </p:txBody>
      </p:sp>
      <p:sp>
        <p:nvSpPr>
          <p:cNvPr id="9" name="ZoneTexte 8">
            <a:extLst>
              <a:ext uri="{FF2B5EF4-FFF2-40B4-BE49-F238E27FC236}">
                <a16:creationId xmlns:a16="http://schemas.microsoft.com/office/drawing/2014/main" id="{290DE968-CC4C-1E53-1A0F-8832DB042D60}"/>
              </a:ext>
            </a:extLst>
          </p:cNvPr>
          <p:cNvSpPr txBox="1"/>
          <p:nvPr/>
        </p:nvSpPr>
        <p:spPr>
          <a:xfrm>
            <a:off x="401191" y="4771890"/>
            <a:ext cx="2037737" cy="707886"/>
          </a:xfrm>
          <a:prstGeom prst="rect">
            <a:avLst/>
          </a:prstGeom>
          <a:noFill/>
          <a:ln>
            <a:solidFill>
              <a:schemeClr val="tx1"/>
            </a:solidFill>
          </a:ln>
        </p:spPr>
        <p:txBody>
          <a:bodyPr wrap="none" rtlCol="0">
            <a:spAutoFit/>
          </a:bodyPr>
          <a:lstStyle/>
          <a:p>
            <a:pPr algn="ctr"/>
            <a:r>
              <a:rPr lang="fr-FR" sz="2000" dirty="0">
                <a:solidFill>
                  <a:schemeClr val="bg1"/>
                </a:solidFill>
                <a:latin typeface="Comic Sans MS" panose="030F0702030302020204" pitchFamily="66" charset="0"/>
              </a:rPr>
              <a:t>Survie dans </a:t>
            </a:r>
          </a:p>
          <a:p>
            <a:pPr algn="ctr"/>
            <a:r>
              <a:rPr lang="fr-FR" sz="2000" dirty="0">
                <a:solidFill>
                  <a:schemeClr val="bg1"/>
                </a:solidFill>
                <a:latin typeface="Comic Sans MS" panose="030F0702030302020204" pitchFamily="66" charset="0"/>
              </a:rPr>
              <a:t>l’environnement</a:t>
            </a:r>
          </a:p>
        </p:txBody>
      </p:sp>
      <p:sp>
        <p:nvSpPr>
          <p:cNvPr id="11" name="ZoneTexte 10">
            <a:extLst>
              <a:ext uri="{FF2B5EF4-FFF2-40B4-BE49-F238E27FC236}">
                <a16:creationId xmlns:a16="http://schemas.microsoft.com/office/drawing/2014/main" id="{7CA3C850-28F3-17B9-0FE8-DF6D79A6BB94}"/>
              </a:ext>
            </a:extLst>
          </p:cNvPr>
          <p:cNvSpPr txBox="1"/>
          <p:nvPr/>
        </p:nvSpPr>
        <p:spPr>
          <a:xfrm>
            <a:off x="327472" y="2801367"/>
            <a:ext cx="1997489" cy="707886"/>
          </a:xfrm>
          <a:prstGeom prst="rect">
            <a:avLst/>
          </a:prstGeom>
          <a:noFill/>
          <a:ln>
            <a:solidFill>
              <a:schemeClr val="tx1"/>
            </a:solidFill>
          </a:ln>
        </p:spPr>
        <p:txBody>
          <a:bodyPr wrap="square">
            <a:spAutoFit/>
          </a:bodyPr>
          <a:lstStyle/>
          <a:p>
            <a:pPr algn="ctr"/>
            <a:r>
              <a:rPr lang="fr-FR" sz="2000" dirty="0">
                <a:solidFill>
                  <a:schemeClr val="bg1"/>
                </a:solidFill>
                <a:latin typeface="Comic Sans MS" panose="030F0702030302020204" pitchFamily="66" charset="0"/>
              </a:rPr>
              <a:t>Mode de transmission</a:t>
            </a:r>
          </a:p>
        </p:txBody>
      </p:sp>
      <p:sp>
        <p:nvSpPr>
          <p:cNvPr id="2" name="ZoneTexte 1">
            <a:extLst>
              <a:ext uri="{FF2B5EF4-FFF2-40B4-BE49-F238E27FC236}">
                <a16:creationId xmlns:a16="http://schemas.microsoft.com/office/drawing/2014/main" id="{2D0BD26F-320A-4B5B-81EA-7D356D4BE5B5}"/>
              </a:ext>
            </a:extLst>
          </p:cNvPr>
          <p:cNvSpPr txBox="1"/>
          <p:nvPr/>
        </p:nvSpPr>
        <p:spPr>
          <a:xfrm>
            <a:off x="2000522" y="557742"/>
            <a:ext cx="4873450" cy="830997"/>
          </a:xfrm>
          <a:prstGeom prst="rect">
            <a:avLst/>
          </a:prstGeom>
          <a:noFill/>
          <a:ln>
            <a:solidFill>
              <a:schemeClr val="tx1"/>
            </a:solidFill>
          </a:ln>
        </p:spPr>
        <p:txBody>
          <a:bodyPr wrap="none" rtlCol="0">
            <a:spAutoFit/>
          </a:bodyPr>
          <a:lstStyle/>
          <a:p>
            <a:pPr algn="ctr"/>
            <a:r>
              <a:rPr lang="fr-FR" sz="2400" dirty="0">
                <a:solidFill>
                  <a:schemeClr val="bg1"/>
                </a:solidFill>
                <a:latin typeface="Comic Sans MS" panose="030F0702030302020204" pitchFamily="66" charset="0"/>
              </a:rPr>
              <a:t>Propriétés des agents infectieux</a:t>
            </a:r>
          </a:p>
          <a:p>
            <a:pPr algn="ctr"/>
            <a:r>
              <a:rPr lang="fr-FR" sz="2400" dirty="0">
                <a:solidFill>
                  <a:schemeClr val="bg1"/>
                </a:solidFill>
                <a:latin typeface="Comic Sans MS" panose="030F0702030302020204" pitchFamily="66" charset="0"/>
              </a:rPr>
              <a:t> </a:t>
            </a:r>
            <a:r>
              <a:rPr lang="fr-FR" dirty="0">
                <a:solidFill>
                  <a:schemeClr val="bg1"/>
                </a:solidFill>
                <a:latin typeface="Comic Sans MS" panose="030F0702030302020204" pitchFamily="66" charset="0"/>
              </a:rPr>
              <a:t>bactéries, virus, champignons, parasites  </a:t>
            </a:r>
          </a:p>
        </p:txBody>
      </p:sp>
      <p:sp>
        <p:nvSpPr>
          <p:cNvPr id="10" name="ZoneTexte 9">
            <a:extLst>
              <a:ext uri="{FF2B5EF4-FFF2-40B4-BE49-F238E27FC236}">
                <a16:creationId xmlns:a16="http://schemas.microsoft.com/office/drawing/2014/main" id="{BC7C542E-64C5-6C28-809B-04F903B881C9}"/>
              </a:ext>
            </a:extLst>
          </p:cNvPr>
          <p:cNvSpPr txBox="1"/>
          <p:nvPr/>
        </p:nvSpPr>
        <p:spPr>
          <a:xfrm>
            <a:off x="123328" y="5557956"/>
            <a:ext cx="2826699" cy="646331"/>
          </a:xfrm>
          <a:prstGeom prst="rect">
            <a:avLst/>
          </a:prstGeom>
          <a:noFill/>
          <a:ln>
            <a:solidFill>
              <a:schemeClr val="tx1"/>
            </a:solidFill>
          </a:ln>
        </p:spPr>
        <p:txBody>
          <a:bodyPr wrap="square">
            <a:spAutoFit/>
          </a:bodyPr>
          <a:lstStyle/>
          <a:p>
            <a:pPr lvl="0" algn="just"/>
            <a:r>
              <a:rPr lang="fr-FR" sz="12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température, salinité</a:t>
            </a:r>
            <a:r>
              <a:rPr lang="fr-FR" sz="1200"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 sécheresse, pH, radiations ionisantes, </a:t>
            </a:r>
            <a:r>
              <a:rPr lang="fr-FR" sz="12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métaux lourds,...)</a:t>
            </a:r>
            <a:r>
              <a:rPr lang="fr-FR" sz="1200"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 antibiotiques</a:t>
            </a:r>
            <a:r>
              <a:rPr lang="fr-FR" sz="1200" b="1"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 </a:t>
            </a:r>
            <a:endParaRPr lang="fr-FR" sz="12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endParaRPr>
          </a:p>
        </p:txBody>
      </p:sp>
      <p:sp>
        <p:nvSpPr>
          <p:cNvPr id="13" name="ZoneTexte 12">
            <a:extLst>
              <a:ext uri="{FF2B5EF4-FFF2-40B4-BE49-F238E27FC236}">
                <a16:creationId xmlns:a16="http://schemas.microsoft.com/office/drawing/2014/main" id="{395B8F9C-15D6-7FD0-8218-8ED9C6F25D21}"/>
              </a:ext>
            </a:extLst>
          </p:cNvPr>
          <p:cNvSpPr txBox="1"/>
          <p:nvPr/>
        </p:nvSpPr>
        <p:spPr>
          <a:xfrm>
            <a:off x="0" y="3509253"/>
            <a:ext cx="2534194" cy="276999"/>
          </a:xfrm>
          <a:prstGeom prst="rect">
            <a:avLst/>
          </a:prstGeom>
          <a:noFill/>
          <a:ln>
            <a:solidFill>
              <a:schemeClr val="tx1"/>
            </a:solidFill>
          </a:ln>
        </p:spPr>
        <p:txBody>
          <a:bodyPr wrap="square">
            <a:spAutoFit/>
          </a:bodyPr>
          <a:lstStyle/>
          <a:p>
            <a:pPr algn="ctr"/>
            <a:r>
              <a:rPr lang="fr-FR" sz="1200" dirty="0">
                <a:solidFill>
                  <a:schemeClr val="bg1"/>
                </a:solidFill>
                <a:latin typeface="Comic Sans MS" panose="030F0702030302020204" pitchFamily="66" charset="0"/>
              </a:rPr>
              <a:t>aérienne, digestive, sexuelle…</a:t>
            </a:r>
          </a:p>
        </p:txBody>
      </p:sp>
    </p:spTree>
    <p:extLst>
      <p:ext uri="{BB962C8B-B14F-4D97-AF65-F5344CB8AC3E}">
        <p14:creationId xmlns:p14="http://schemas.microsoft.com/office/powerpoint/2010/main" val="247379475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e coronavirus survit jusqu'à 3 heures dans les aérosols et 3 jours sur les  surfaces - Québec Science">
            <a:extLst>
              <a:ext uri="{FF2B5EF4-FFF2-40B4-BE49-F238E27FC236}">
                <a16:creationId xmlns:a16="http://schemas.microsoft.com/office/drawing/2014/main" id="{8CB28511-0EFF-495B-A965-FC7379E4C2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846" y="2246451"/>
            <a:ext cx="4551637" cy="304469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Description de cette image, également commentée ci-après">
            <a:extLst>
              <a:ext uri="{FF2B5EF4-FFF2-40B4-BE49-F238E27FC236}">
                <a16:creationId xmlns:a16="http://schemas.microsoft.com/office/drawing/2014/main" id="{00E368D5-1592-4326-9D9B-E4B7D4EF6A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6786" y="5196172"/>
            <a:ext cx="1698457" cy="1335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5">
            <a:extLst>
              <a:ext uri="{FF2B5EF4-FFF2-40B4-BE49-F238E27FC236}">
                <a16:creationId xmlns:a16="http://schemas.microsoft.com/office/drawing/2014/main" id="{0E31EE43-D57E-431A-A4F1-10D3941CA4BC}"/>
              </a:ext>
            </a:extLst>
          </p:cNvPr>
          <p:cNvSpPr txBox="1">
            <a:spLocks noChangeArrowheads="1"/>
          </p:cNvSpPr>
          <p:nvPr/>
        </p:nvSpPr>
        <p:spPr bwMode="auto">
          <a:xfrm>
            <a:off x="9041823" y="7269991"/>
            <a:ext cx="199321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fr-FR" altLang="fr-FR" sz="1000" dirty="0">
                <a:solidFill>
                  <a:schemeClr val="bg1"/>
                </a:solidFill>
                <a:latin typeface="Comic Sans MS" panose="030F0702030302020204" pitchFamily="66" charset="0"/>
              </a:rPr>
              <a:t>coronav</a:t>
            </a:r>
            <a:r>
              <a:rPr lang="fr-FR" altLang="fr-FR" sz="1000" i="0" dirty="0">
                <a:solidFill>
                  <a:schemeClr val="bg1"/>
                </a:solidFill>
                <a:latin typeface="Comic Sans MS" panose="030F0702030302020204" pitchFamily="66" charset="0"/>
              </a:rPr>
              <a:t>irus SARS-CoV-2</a:t>
            </a:r>
            <a:endParaRPr lang="fr-FR" altLang="fr-FR" sz="1000" dirty="0">
              <a:latin typeface="Arial" panose="020B0604020202020204" pitchFamily="34" charset="0"/>
            </a:endParaRPr>
          </a:p>
        </p:txBody>
      </p:sp>
      <p:sp>
        <p:nvSpPr>
          <p:cNvPr id="8" name="ZoneTexte 7">
            <a:extLst>
              <a:ext uri="{FF2B5EF4-FFF2-40B4-BE49-F238E27FC236}">
                <a16:creationId xmlns:a16="http://schemas.microsoft.com/office/drawing/2014/main" id="{B7A37201-DF6D-4CFF-A2D7-985269BAD077}"/>
              </a:ext>
            </a:extLst>
          </p:cNvPr>
          <p:cNvSpPr txBox="1"/>
          <p:nvPr/>
        </p:nvSpPr>
        <p:spPr>
          <a:xfrm>
            <a:off x="4633645" y="4839909"/>
            <a:ext cx="1449436" cy="246221"/>
          </a:xfrm>
          <a:prstGeom prst="rect">
            <a:avLst/>
          </a:prstGeom>
          <a:noFill/>
        </p:spPr>
        <p:txBody>
          <a:bodyPr wrap="none" rtlCol="0">
            <a:spAutoFit/>
          </a:bodyPr>
          <a:lstStyle/>
          <a:p>
            <a:r>
              <a:rPr lang="fr-FR" sz="1000" dirty="0">
                <a:solidFill>
                  <a:schemeClr val="bg1"/>
                </a:solidFill>
                <a:latin typeface="Comic Sans MS" panose="030F0702030302020204" pitchFamily="66" charset="0"/>
              </a:rPr>
              <a:t>Myxovirus influenzae</a:t>
            </a:r>
          </a:p>
        </p:txBody>
      </p:sp>
      <p:graphicFrame>
        <p:nvGraphicFramePr>
          <p:cNvPr id="3" name="Objet 2">
            <a:extLst>
              <a:ext uri="{FF2B5EF4-FFF2-40B4-BE49-F238E27FC236}">
                <a16:creationId xmlns:a16="http://schemas.microsoft.com/office/drawing/2014/main" id="{C02C8B04-143B-4642-8553-85C8EDEBDF28}"/>
              </a:ext>
            </a:extLst>
          </p:cNvPr>
          <p:cNvGraphicFramePr>
            <a:graphicFrameLocks noChangeAspect="1"/>
          </p:cNvGraphicFramePr>
          <p:nvPr/>
        </p:nvGraphicFramePr>
        <p:xfrm>
          <a:off x="4507439" y="1669330"/>
          <a:ext cx="1747804" cy="1367539"/>
        </p:xfrm>
        <a:graphic>
          <a:graphicData uri="http://schemas.openxmlformats.org/presentationml/2006/ole">
            <mc:AlternateContent xmlns:mc="http://schemas.openxmlformats.org/markup-compatibility/2006">
              <mc:Choice xmlns:v="urn:schemas-microsoft-com:vml" Requires="v">
                <p:oleObj name="Image" r:id="rId4" imgW="3771360" imgH="3974400" progId="Photoshop.Image.17">
                  <p:embed/>
                </p:oleObj>
              </mc:Choice>
              <mc:Fallback>
                <p:oleObj name="Image" r:id="rId4" imgW="3771360" imgH="3974400" progId="Photoshop.Image.17">
                  <p:embed/>
                  <p:pic>
                    <p:nvPicPr>
                      <p:cNvPr id="3" name="Objet 2">
                        <a:extLst>
                          <a:ext uri="{FF2B5EF4-FFF2-40B4-BE49-F238E27FC236}">
                            <a16:creationId xmlns:a16="http://schemas.microsoft.com/office/drawing/2014/main" id="{C02C8B04-143B-4642-8553-85C8EDEBDF28}"/>
                          </a:ext>
                        </a:extLst>
                      </p:cNvPr>
                      <p:cNvPicPr/>
                      <p:nvPr/>
                    </p:nvPicPr>
                    <p:blipFill>
                      <a:blip r:embed="rId5"/>
                      <a:stretch>
                        <a:fillRect/>
                      </a:stretch>
                    </p:blipFill>
                    <p:spPr>
                      <a:xfrm>
                        <a:off x="4507439" y="1669330"/>
                        <a:ext cx="1747804" cy="1367539"/>
                      </a:xfrm>
                      <a:prstGeom prst="rect">
                        <a:avLst/>
                      </a:prstGeom>
                    </p:spPr>
                  </p:pic>
                </p:oleObj>
              </mc:Fallback>
            </mc:AlternateContent>
          </a:graphicData>
        </a:graphic>
      </p:graphicFrame>
      <p:pic>
        <p:nvPicPr>
          <p:cNvPr id="5" name="Picture 5" descr="FluVirions">
            <a:extLst>
              <a:ext uri="{FF2B5EF4-FFF2-40B4-BE49-F238E27FC236}">
                <a16:creationId xmlns:a16="http://schemas.microsoft.com/office/drawing/2014/main" id="{0028AED9-056F-4E1A-BDE8-BAD684C145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37943" y="3394115"/>
            <a:ext cx="1717300" cy="14905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pic>
      <p:graphicFrame>
        <p:nvGraphicFramePr>
          <p:cNvPr id="10" name="Object 5">
            <a:extLst>
              <a:ext uri="{FF2B5EF4-FFF2-40B4-BE49-F238E27FC236}">
                <a16:creationId xmlns:a16="http://schemas.microsoft.com/office/drawing/2014/main" id="{0C0631AA-C630-4163-9E0E-7E8AAFF357AA}"/>
              </a:ext>
            </a:extLst>
          </p:cNvPr>
          <p:cNvGraphicFramePr>
            <a:graphicFrameLocks noChangeAspect="1"/>
          </p:cNvGraphicFramePr>
          <p:nvPr/>
        </p:nvGraphicFramePr>
        <p:xfrm>
          <a:off x="4507440" y="122662"/>
          <a:ext cx="1747803" cy="1207474"/>
        </p:xfrm>
        <a:graphic>
          <a:graphicData uri="http://schemas.openxmlformats.org/presentationml/2006/ole">
            <mc:AlternateContent xmlns:mc="http://schemas.openxmlformats.org/markup-compatibility/2006">
              <mc:Choice xmlns:v="urn:schemas-microsoft-com:vml" Requires="v">
                <p:oleObj name="Image" r:id="rId7" imgW="5849166" imgH="4182059" progId="Photoshop.Image.6">
                  <p:embed/>
                </p:oleObj>
              </mc:Choice>
              <mc:Fallback>
                <p:oleObj name="Image" r:id="rId7" imgW="5849166" imgH="4182059" progId="Photoshop.Image.6">
                  <p:embed/>
                  <p:pic>
                    <p:nvPicPr>
                      <p:cNvPr id="10" name="Object 5">
                        <a:extLst>
                          <a:ext uri="{FF2B5EF4-FFF2-40B4-BE49-F238E27FC236}">
                            <a16:creationId xmlns:a16="http://schemas.microsoft.com/office/drawing/2014/main" id="{0C0631AA-C630-4163-9E0E-7E8AAFF357A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07440" y="122662"/>
                        <a:ext cx="1747803" cy="1207474"/>
                      </a:xfrm>
                      <a:prstGeom prst="rect">
                        <a:avLst/>
                      </a:prstGeom>
                      <a:noFill/>
                      <a:ln>
                        <a:noFill/>
                      </a:ln>
                    </p:spPr>
                  </p:pic>
                </p:oleObj>
              </mc:Fallback>
            </mc:AlternateContent>
          </a:graphicData>
        </a:graphic>
      </p:graphicFrame>
      <p:sp>
        <p:nvSpPr>
          <p:cNvPr id="12" name="ZoneTexte 11">
            <a:extLst>
              <a:ext uri="{FF2B5EF4-FFF2-40B4-BE49-F238E27FC236}">
                <a16:creationId xmlns:a16="http://schemas.microsoft.com/office/drawing/2014/main" id="{292CF0AC-1821-466C-B7AF-D85776128311}"/>
              </a:ext>
            </a:extLst>
          </p:cNvPr>
          <p:cNvSpPr txBox="1"/>
          <p:nvPr/>
        </p:nvSpPr>
        <p:spPr>
          <a:xfrm>
            <a:off x="4441926" y="3036869"/>
            <a:ext cx="1813317" cy="246221"/>
          </a:xfrm>
          <a:prstGeom prst="rect">
            <a:avLst/>
          </a:prstGeom>
          <a:noFill/>
        </p:spPr>
        <p:txBody>
          <a:bodyPr wrap="none" rtlCol="0">
            <a:spAutoFit/>
          </a:bodyPr>
          <a:lstStyle/>
          <a:p>
            <a:r>
              <a:rPr lang="fr-FR" sz="1000" dirty="0">
                <a:solidFill>
                  <a:schemeClr val="bg1"/>
                </a:solidFill>
                <a:latin typeface="Comic Sans MS" panose="030F0702030302020204" pitchFamily="66" charset="0"/>
              </a:rPr>
              <a:t>Paramyxovirus </a:t>
            </a:r>
            <a:r>
              <a:rPr lang="fr-FR" sz="1000" dirty="0" err="1">
                <a:solidFill>
                  <a:schemeClr val="bg1"/>
                </a:solidFill>
                <a:latin typeface="Comic Sans MS" panose="030F0702030302020204" pitchFamily="66" charset="0"/>
              </a:rPr>
              <a:t>morbillivirus</a:t>
            </a:r>
            <a:endParaRPr lang="fr-FR" sz="1000" dirty="0">
              <a:solidFill>
                <a:schemeClr val="bg1"/>
              </a:solidFill>
              <a:latin typeface="Comic Sans MS" panose="030F0702030302020204" pitchFamily="66" charset="0"/>
            </a:endParaRPr>
          </a:p>
        </p:txBody>
      </p:sp>
      <p:sp>
        <p:nvSpPr>
          <p:cNvPr id="13" name="ZoneTexte 12">
            <a:extLst>
              <a:ext uri="{FF2B5EF4-FFF2-40B4-BE49-F238E27FC236}">
                <a16:creationId xmlns:a16="http://schemas.microsoft.com/office/drawing/2014/main" id="{0F6EA0F5-57CF-4294-ADE6-5017BF54689A}"/>
              </a:ext>
            </a:extLst>
          </p:cNvPr>
          <p:cNvSpPr txBox="1"/>
          <p:nvPr/>
        </p:nvSpPr>
        <p:spPr>
          <a:xfrm>
            <a:off x="4671457" y="1330136"/>
            <a:ext cx="1085554" cy="246221"/>
          </a:xfrm>
          <a:prstGeom prst="rect">
            <a:avLst/>
          </a:prstGeom>
          <a:noFill/>
        </p:spPr>
        <p:txBody>
          <a:bodyPr wrap="none" rtlCol="0">
            <a:spAutoFit/>
          </a:bodyPr>
          <a:lstStyle/>
          <a:p>
            <a:r>
              <a:rPr lang="fr-FR" sz="1000" dirty="0" err="1">
                <a:solidFill>
                  <a:schemeClr val="bg1"/>
                </a:solidFill>
                <a:latin typeface="Comic Sans MS" panose="030F0702030302020204" pitchFamily="66" charset="0"/>
              </a:rPr>
              <a:t>Smallpox</a:t>
            </a:r>
            <a:r>
              <a:rPr lang="fr-FR" sz="1000" dirty="0">
                <a:solidFill>
                  <a:schemeClr val="bg1"/>
                </a:solidFill>
                <a:latin typeface="Comic Sans MS" panose="030F0702030302020204" pitchFamily="66" charset="0"/>
              </a:rPr>
              <a:t> virus </a:t>
            </a:r>
          </a:p>
        </p:txBody>
      </p:sp>
      <p:sp>
        <p:nvSpPr>
          <p:cNvPr id="17" name="ZoneTexte 16">
            <a:extLst>
              <a:ext uri="{FF2B5EF4-FFF2-40B4-BE49-F238E27FC236}">
                <a16:creationId xmlns:a16="http://schemas.microsoft.com/office/drawing/2014/main" id="{11CB1EBD-E129-48BB-ADB4-2DB91EE9F864}"/>
              </a:ext>
            </a:extLst>
          </p:cNvPr>
          <p:cNvSpPr txBox="1"/>
          <p:nvPr/>
        </p:nvSpPr>
        <p:spPr>
          <a:xfrm>
            <a:off x="6255243" y="304225"/>
            <a:ext cx="1613141" cy="1015663"/>
          </a:xfrm>
          <a:prstGeom prst="rect">
            <a:avLst/>
          </a:prstGeom>
          <a:noFill/>
        </p:spPr>
        <p:txBody>
          <a:bodyPr wrap="square">
            <a:spAutoFit/>
          </a:bodyPr>
          <a:lstStyle/>
          <a:p>
            <a:pPr algn="ctr"/>
            <a:r>
              <a:rPr lang="fr-FR" sz="1000" b="0" dirty="0">
                <a:solidFill>
                  <a:schemeClr val="bg1"/>
                </a:solidFill>
                <a:effectLst/>
                <a:latin typeface="Comic Sans MS" panose="030F0702030302020204" pitchFamily="66" charset="0"/>
              </a:rPr>
              <a:t>Incubation  10-14 j</a:t>
            </a:r>
          </a:p>
          <a:p>
            <a:pPr algn="ctr"/>
            <a:r>
              <a:rPr lang="fr-FR" sz="1000" b="0" dirty="0">
                <a:solidFill>
                  <a:schemeClr val="bg1"/>
                </a:solidFill>
                <a:effectLst/>
                <a:latin typeface="Comic Sans MS" panose="030F0702030302020204" pitchFamily="66" charset="0"/>
              </a:rPr>
              <a:t>ADN 186 kb </a:t>
            </a:r>
          </a:p>
          <a:p>
            <a:pPr algn="ctr"/>
            <a:r>
              <a:rPr lang="fr-FR" sz="1000" b="1" dirty="0">
                <a:solidFill>
                  <a:srgbClr val="FFFF00"/>
                </a:solidFill>
                <a:effectLst/>
                <a:latin typeface="Comic Sans MS" panose="030F0702030302020204" pitchFamily="66" charset="0"/>
              </a:rPr>
              <a:t>Stable</a:t>
            </a:r>
          </a:p>
          <a:p>
            <a:pPr algn="ctr"/>
            <a:r>
              <a:rPr lang="fr-FR" sz="1000" b="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Létalité 25-45%</a:t>
            </a:r>
          </a:p>
          <a:p>
            <a:pPr algn="ctr"/>
            <a:r>
              <a:rPr lang="fr-FR" sz="1000"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éruption</a:t>
            </a:r>
            <a:r>
              <a:rPr lang="fr-FR" sz="1000" b="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 </a:t>
            </a:r>
          </a:p>
          <a:p>
            <a:pPr algn="ctr"/>
            <a:r>
              <a:rPr lang="fr-FR" sz="1000"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vaccin</a:t>
            </a:r>
            <a:endParaRPr lang="fr-FR" sz="1000" b="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endParaRPr>
          </a:p>
        </p:txBody>
      </p:sp>
      <p:sp>
        <p:nvSpPr>
          <p:cNvPr id="19" name="ZoneTexte 18">
            <a:extLst>
              <a:ext uri="{FF2B5EF4-FFF2-40B4-BE49-F238E27FC236}">
                <a16:creationId xmlns:a16="http://schemas.microsoft.com/office/drawing/2014/main" id="{2197EB19-ED31-42A4-B55B-7066EF7940D1}"/>
              </a:ext>
            </a:extLst>
          </p:cNvPr>
          <p:cNvSpPr txBox="1"/>
          <p:nvPr/>
        </p:nvSpPr>
        <p:spPr>
          <a:xfrm>
            <a:off x="6255243" y="1840074"/>
            <a:ext cx="1613142" cy="1015663"/>
          </a:xfrm>
          <a:prstGeom prst="rect">
            <a:avLst/>
          </a:prstGeom>
          <a:noFill/>
        </p:spPr>
        <p:txBody>
          <a:bodyPr wrap="square">
            <a:spAutoFit/>
          </a:bodyPr>
          <a:lstStyle/>
          <a:p>
            <a:pPr algn="ctr"/>
            <a:r>
              <a:rPr lang="fr-FR" sz="1000" b="0" dirty="0">
                <a:solidFill>
                  <a:schemeClr val="bg1"/>
                </a:solidFill>
                <a:effectLst/>
                <a:latin typeface="Comic Sans MS" panose="030F0702030302020204" pitchFamily="66" charset="0"/>
              </a:rPr>
              <a:t>Incubation  8-12 j</a:t>
            </a:r>
          </a:p>
          <a:p>
            <a:pPr algn="ctr"/>
            <a:r>
              <a:rPr lang="fr-FR" sz="1000" b="0" dirty="0">
                <a:solidFill>
                  <a:schemeClr val="bg1"/>
                </a:solidFill>
                <a:effectLst/>
                <a:latin typeface="Comic Sans MS" panose="030F0702030302020204" pitchFamily="66" charset="0"/>
              </a:rPr>
              <a:t>ARN 16 kb</a:t>
            </a:r>
          </a:p>
          <a:p>
            <a:pPr algn="ctr"/>
            <a:r>
              <a:rPr lang="fr-FR" sz="1000" b="1" dirty="0">
                <a:solidFill>
                  <a:srgbClr val="FFFF00"/>
                </a:solidFill>
                <a:effectLst/>
                <a:latin typeface="Comic Sans MS" panose="030F0702030302020204" pitchFamily="66" charset="0"/>
              </a:rPr>
              <a:t>Stable</a:t>
            </a:r>
          </a:p>
          <a:p>
            <a:pPr algn="ctr"/>
            <a:r>
              <a:rPr lang="fr-FR" sz="1000" b="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Létalité 0,3- 30%</a:t>
            </a:r>
          </a:p>
          <a:p>
            <a:pPr algn="ctr"/>
            <a:r>
              <a:rPr lang="fr-FR" sz="1000"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Éruption</a:t>
            </a:r>
          </a:p>
          <a:p>
            <a:pPr algn="ctr"/>
            <a:r>
              <a:rPr lang="fr-FR" sz="1000" b="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vaccin</a:t>
            </a:r>
          </a:p>
        </p:txBody>
      </p:sp>
      <p:sp>
        <p:nvSpPr>
          <p:cNvPr id="21" name="ZoneTexte 20">
            <a:extLst>
              <a:ext uri="{FF2B5EF4-FFF2-40B4-BE49-F238E27FC236}">
                <a16:creationId xmlns:a16="http://schemas.microsoft.com/office/drawing/2014/main" id="{5319946F-1D5D-4887-BB78-26F71D996C26}"/>
              </a:ext>
            </a:extLst>
          </p:cNvPr>
          <p:cNvSpPr txBox="1"/>
          <p:nvPr/>
        </p:nvSpPr>
        <p:spPr>
          <a:xfrm>
            <a:off x="6312558" y="3554620"/>
            <a:ext cx="1613142" cy="1169551"/>
          </a:xfrm>
          <a:prstGeom prst="rect">
            <a:avLst/>
          </a:prstGeom>
          <a:noFill/>
        </p:spPr>
        <p:txBody>
          <a:bodyPr wrap="square">
            <a:spAutoFit/>
          </a:bodyPr>
          <a:lstStyle/>
          <a:p>
            <a:pPr algn="ctr"/>
            <a:r>
              <a:rPr lang="fr-FR" sz="1000" b="0" dirty="0">
                <a:solidFill>
                  <a:schemeClr val="bg1"/>
                </a:solidFill>
                <a:effectLst/>
                <a:latin typeface="Comic Sans MS" panose="030F0702030302020204" pitchFamily="66" charset="0"/>
              </a:rPr>
              <a:t>Incubation 2-3j</a:t>
            </a:r>
          </a:p>
          <a:p>
            <a:pPr algn="ctr"/>
            <a:r>
              <a:rPr lang="fr-FR" sz="1000" b="0" dirty="0">
                <a:solidFill>
                  <a:schemeClr val="bg1"/>
                </a:solidFill>
                <a:effectLst/>
                <a:latin typeface="Comic Sans MS" panose="030F0702030302020204" pitchFamily="66" charset="0"/>
              </a:rPr>
              <a:t>ARN 15 kb  segmenté</a:t>
            </a:r>
          </a:p>
          <a:p>
            <a:pPr algn="ctr"/>
            <a:r>
              <a:rPr lang="fr-FR" sz="1000" b="1" dirty="0">
                <a:solidFill>
                  <a:srgbClr val="FFFF00"/>
                </a:solidFill>
                <a:effectLst/>
                <a:latin typeface="Comic Sans MS" panose="030F0702030302020204" pitchFamily="66" charset="0"/>
              </a:rPr>
              <a:t> instable</a:t>
            </a:r>
          </a:p>
          <a:p>
            <a:pPr algn="ctr"/>
            <a:r>
              <a:rPr lang="fr-FR" sz="1000" dirty="0">
                <a:solidFill>
                  <a:srgbClr val="FFFF00"/>
                </a:solidFill>
                <a:effectLst/>
                <a:latin typeface="Comic Sans MS" panose="030F0702030302020204" pitchFamily="66" charset="0"/>
              </a:rPr>
              <a:t>mutations</a:t>
            </a:r>
          </a:p>
          <a:p>
            <a:pPr algn="ctr"/>
            <a:r>
              <a:rPr lang="fr-FR" sz="1000" dirty="0">
                <a:solidFill>
                  <a:srgbClr val="FFFF00"/>
                </a:solidFill>
                <a:effectLst/>
                <a:latin typeface="Comic Sans MS" panose="030F0702030302020204" pitchFamily="66" charset="0"/>
              </a:rPr>
              <a:t>Recombinaisons</a:t>
            </a:r>
          </a:p>
          <a:p>
            <a:pPr algn="ctr"/>
            <a:r>
              <a:rPr lang="fr-FR" sz="1000" b="0" dirty="0">
                <a:solidFill>
                  <a:schemeClr val="bg1"/>
                </a:solidFill>
                <a:effectLst/>
                <a:latin typeface="Comic Sans MS" panose="030F0702030302020204" pitchFamily="66" charset="0"/>
              </a:rPr>
              <a:t>Létalité 0,1-2-4%</a:t>
            </a:r>
          </a:p>
          <a:p>
            <a:pPr algn="ctr"/>
            <a:r>
              <a:rPr lang="fr-FR" sz="1000" dirty="0">
                <a:solidFill>
                  <a:schemeClr val="bg1"/>
                </a:solidFill>
                <a:latin typeface="Comic Sans MS" panose="030F0702030302020204" pitchFamily="66" charset="0"/>
              </a:rPr>
              <a:t>vaccin</a:t>
            </a:r>
            <a:endParaRPr lang="fr-FR" sz="1000" b="0" dirty="0">
              <a:solidFill>
                <a:schemeClr val="bg1"/>
              </a:solidFill>
              <a:effectLst/>
              <a:latin typeface="Comic Sans MS" panose="030F0702030302020204" pitchFamily="66" charset="0"/>
            </a:endParaRPr>
          </a:p>
        </p:txBody>
      </p:sp>
      <p:sp>
        <p:nvSpPr>
          <p:cNvPr id="23" name="ZoneTexte 22">
            <a:extLst>
              <a:ext uri="{FF2B5EF4-FFF2-40B4-BE49-F238E27FC236}">
                <a16:creationId xmlns:a16="http://schemas.microsoft.com/office/drawing/2014/main" id="{A0BF6ED5-565A-4B9F-885B-A1289AFB45C3}"/>
              </a:ext>
            </a:extLst>
          </p:cNvPr>
          <p:cNvSpPr txBox="1"/>
          <p:nvPr/>
        </p:nvSpPr>
        <p:spPr>
          <a:xfrm>
            <a:off x="6454364" y="5362651"/>
            <a:ext cx="1329757" cy="707886"/>
          </a:xfrm>
          <a:prstGeom prst="rect">
            <a:avLst/>
          </a:prstGeom>
          <a:noFill/>
        </p:spPr>
        <p:txBody>
          <a:bodyPr wrap="square">
            <a:spAutoFit/>
          </a:bodyPr>
          <a:lstStyle/>
          <a:p>
            <a:pPr algn="ctr"/>
            <a:r>
              <a:rPr lang="fr-FR" sz="1000" b="0" dirty="0">
                <a:solidFill>
                  <a:schemeClr val="bg1"/>
                </a:solidFill>
                <a:effectLst/>
                <a:latin typeface="Comic Sans MS" panose="030F0702030302020204" pitchFamily="66" charset="0"/>
              </a:rPr>
              <a:t>Incubation  3-5 j</a:t>
            </a:r>
          </a:p>
          <a:p>
            <a:pPr algn="ctr"/>
            <a:r>
              <a:rPr lang="fr-FR" sz="1000" b="0" dirty="0">
                <a:solidFill>
                  <a:schemeClr val="bg1"/>
                </a:solidFill>
                <a:effectLst/>
                <a:latin typeface="Comic Sans MS" panose="030F0702030302020204" pitchFamily="66" charset="0"/>
              </a:rPr>
              <a:t>ARN 30kb</a:t>
            </a:r>
          </a:p>
          <a:p>
            <a:pPr algn="ctr"/>
            <a:r>
              <a:rPr lang="fr-FR" sz="1000" b="1" dirty="0">
                <a:solidFill>
                  <a:srgbClr val="FFFF00"/>
                </a:solidFill>
                <a:effectLst/>
                <a:latin typeface="Comic Sans MS" panose="030F0702030302020204" pitchFamily="66" charset="0"/>
              </a:rPr>
              <a:t>Stable</a:t>
            </a:r>
          </a:p>
          <a:p>
            <a:pPr algn="ctr"/>
            <a:r>
              <a:rPr lang="fr-FR" sz="1000" b="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Létalité 0,6-1%</a:t>
            </a:r>
          </a:p>
        </p:txBody>
      </p:sp>
      <p:sp>
        <p:nvSpPr>
          <p:cNvPr id="16" name="ZoneTexte 15">
            <a:extLst>
              <a:ext uri="{FF2B5EF4-FFF2-40B4-BE49-F238E27FC236}">
                <a16:creationId xmlns:a16="http://schemas.microsoft.com/office/drawing/2014/main" id="{B6B28DA1-8DF3-4257-8FDA-40C33F8ECBC0}"/>
              </a:ext>
            </a:extLst>
          </p:cNvPr>
          <p:cNvSpPr txBox="1"/>
          <p:nvPr/>
        </p:nvSpPr>
        <p:spPr>
          <a:xfrm>
            <a:off x="-482587" y="1145626"/>
            <a:ext cx="5246888" cy="707886"/>
          </a:xfrm>
          <a:prstGeom prst="rect">
            <a:avLst/>
          </a:prstGeom>
          <a:noFill/>
        </p:spPr>
        <p:txBody>
          <a:bodyPr wrap="square">
            <a:spAutoFit/>
          </a:bodyPr>
          <a:lstStyle/>
          <a:p>
            <a:pPr algn="ctr">
              <a:defRPr/>
            </a:pPr>
            <a:r>
              <a:rPr lang="fr-FR" altLang="fr-FR" sz="2000" i="0" dirty="0">
                <a:solidFill>
                  <a:schemeClr val="bg1"/>
                </a:solidFill>
                <a:effectLst>
                  <a:outerShdw blurRad="38100" dist="38100" dir="2700000" algn="tl">
                    <a:srgbClr val="000000">
                      <a:alpha val="43137"/>
                    </a:srgbClr>
                  </a:outerShdw>
                </a:effectLst>
                <a:latin typeface="Comic Sans MS" panose="030F0702030302020204" pitchFamily="66" charset="0"/>
              </a:rPr>
              <a:t>Les pandémies  contemporaines </a:t>
            </a:r>
          </a:p>
          <a:p>
            <a:pPr algn="ctr">
              <a:defRPr/>
            </a:pPr>
            <a:r>
              <a:rPr lang="fr-FR" altLang="fr-FR" sz="2000" i="0" dirty="0">
                <a:solidFill>
                  <a:schemeClr val="bg1"/>
                </a:solidFill>
                <a:effectLst>
                  <a:outerShdw blurRad="38100" dist="38100" dir="2700000" algn="tl">
                    <a:srgbClr val="000000">
                      <a:alpha val="43137"/>
                    </a:srgbClr>
                  </a:outerShdw>
                </a:effectLst>
                <a:latin typeface="Comic Sans MS" panose="030F0702030302020204" pitchFamily="66" charset="0"/>
              </a:rPr>
              <a:t>à transmission aérienne</a:t>
            </a:r>
          </a:p>
        </p:txBody>
      </p:sp>
      <p:sp>
        <p:nvSpPr>
          <p:cNvPr id="2" name="ZoneTexte 1">
            <a:extLst>
              <a:ext uri="{FF2B5EF4-FFF2-40B4-BE49-F238E27FC236}">
                <a16:creationId xmlns:a16="http://schemas.microsoft.com/office/drawing/2014/main" id="{D64637AE-A160-401F-BC66-2180731F0036}"/>
              </a:ext>
            </a:extLst>
          </p:cNvPr>
          <p:cNvSpPr txBox="1"/>
          <p:nvPr/>
        </p:nvSpPr>
        <p:spPr>
          <a:xfrm>
            <a:off x="8054331" y="3949025"/>
            <a:ext cx="540533" cy="307777"/>
          </a:xfrm>
          <a:prstGeom prst="rect">
            <a:avLst/>
          </a:prstGeom>
          <a:noFill/>
        </p:spPr>
        <p:txBody>
          <a:bodyPr wrap="none" rtlCol="0">
            <a:spAutoFit/>
          </a:bodyPr>
          <a:lstStyle/>
          <a:p>
            <a:r>
              <a:rPr lang="fr-FR" sz="1400" dirty="0">
                <a:solidFill>
                  <a:schemeClr val="bg1"/>
                </a:solidFill>
                <a:latin typeface="Comic Sans MS" panose="030F0702030302020204" pitchFamily="66" charset="0"/>
              </a:rPr>
              <a:t>R</a:t>
            </a:r>
            <a:r>
              <a:rPr lang="fr-FR" sz="1050" dirty="0">
                <a:solidFill>
                  <a:schemeClr val="bg1"/>
                </a:solidFill>
                <a:latin typeface="Comic Sans MS" panose="030F0702030302020204" pitchFamily="66" charset="0"/>
              </a:rPr>
              <a:t>0</a:t>
            </a:r>
            <a:r>
              <a:rPr lang="fr-FR" sz="1400" dirty="0">
                <a:solidFill>
                  <a:schemeClr val="bg1"/>
                </a:solidFill>
                <a:latin typeface="Comic Sans MS" panose="030F0702030302020204" pitchFamily="66" charset="0"/>
              </a:rPr>
              <a:t> 3</a:t>
            </a:r>
          </a:p>
        </p:txBody>
      </p:sp>
      <p:sp>
        <p:nvSpPr>
          <p:cNvPr id="7" name="ZoneTexte 6">
            <a:extLst>
              <a:ext uri="{FF2B5EF4-FFF2-40B4-BE49-F238E27FC236}">
                <a16:creationId xmlns:a16="http://schemas.microsoft.com/office/drawing/2014/main" id="{E1AD6B02-B6D2-4823-8CA5-9EFFBF8AE058}"/>
              </a:ext>
            </a:extLst>
          </p:cNvPr>
          <p:cNvSpPr txBox="1"/>
          <p:nvPr/>
        </p:nvSpPr>
        <p:spPr>
          <a:xfrm>
            <a:off x="8138650" y="5536300"/>
            <a:ext cx="540533" cy="307777"/>
          </a:xfrm>
          <a:prstGeom prst="rect">
            <a:avLst/>
          </a:prstGeom>
          <a:noFill/>
        </p:spPr>
        <p:txBody>
          <a:bodyPr wrap="none" rtlCol="0">
            <a:spAutoFit/>
          </a:bodyPr>
          <a:lstStyle/>
          <a:p>
            <a:r>
              <a:rPr lang="fr-FR" sz="1400" dirty="0">
                <a:solidFill>
                  <a:schemeClr val="bg1"/>
                </a:solidFill>
                <a:latin typeface="Comic Sans MS" panose="030F0702030302020204" pitchFamily="66" charset="0"/>
              </a:rPr>
              <a:t>R</a:t>
            </a:r>
            <a:r>
              <a:rPr lang="fr-FR" sz="1050" dirty="0">
                <a:solidFill>
                  <a:schemeClr val="bg1"/>
                </a:solidFill>
                <a:latin typeface="Comic Sans MS" panose="030F0702030302020204" pitchFamily="66" charset="0"/>
              </a:rPr>
              <a:t>0</a:t>
            </a:r>
            <a:r>
              <a:rPr lang="fr-FR" sz="1400" dirty="0">
                <a:solidFill>
                  <a:schemeClr val="bg1"/>
                </a:solidFill>
                <a:latin typeface="Comic Sans MS" panose="030F0702030302020204" pitchFamily="66" charset="0"/>
              </a:rPr>
              <a:t> 3</a:t>
            </a:r>
          </a:p>
        </p:txBody>
      </p:sp>
      <p:sp>
        <p:nvSpPr>
          <p:cNvPr id="9" name="ZoneTexte 8">
            <a:extLst>
              <a:ext uri="{FF2B5EF4-FFF2-40B4-BE49-F238E27FC236}">
                <a16:creationId xmlns:a16="http://schemas.microsoft.com/office/drawing/2014/main" id="{D9CF9C28-50C3-4893-8EF9-896DDCA99610}"/>
              </a:ext>
            </a:extLst>
          </p:cNvPr>
          <p:cNvSpPr txBox="1"/>
          <p:nvPr/>
        </p:nvSpPr>
        <p:spPr>
          <a:xfrm>
            <a:off x="7868384" y="2053973"/>
            <a:ext cx="912429" cy="307777"/>
          </a:xfrm>
          <a:prstGeom prst="rect">
            <a:avLst/>
          </a:prstGeom>
          <a:noFill/>
        </p:spPr>
        <p:txBody>
          <a:bodyPr wrap="none" rtlCol="0">
            <a:spAutoFit/>
          </a:bodyPr>
          <a:lstStyle/>
          <a:p>
            <a:r>
              <a:rPr lang="fr-FR" sz="1400" dirty="0">
                <a:solidFill>
                  <a:schemeClr val="bg1"/>
                </a:solidFill>
                <a:latin typeface="Comic Sans MS" panose="030F0702030302020204" pitchFamily="66" charset="0"/>
              </a:rPr>
              <a:t>R</a:t>
            </a:r>
            <a:r>
              <a:rPr lang="fr-FR" sz="1050" dirty="0">
                <a:solidFill>
                  <a:schemeClr val="bg1"/>
                </a:solidFill>
                <a:latin typeface="Comic Sans MS" panose="030F0702030302020204" pitchFamily="66" charset="0"/>
              </a:rPr>
              <a:t>0</a:t>
            </a:r>
            <a:r>
              <a:rPr lang="fr-FR" sz="1400" dirty="0">
                <a:solidFill>
                  <a:schemeClr val="bg1"/>
                </a:solidFill>
                <a:latin typeface="Comic Sans MS" panose="030F0702030302020204" pitchFamily="66" charset="0"/>
              </a:rPr>
              <a:t> 12-18</a:t>
            </a:r>
          </a:p>
        </p:txBody>
      </p:sp>
      <p:sp>
        <p:nvSpPr>
          <p:cNvPr id="11" name="ZoneTexte 10">
            <a:extLst>
              <a:ext uri="{FF2B5EF4-FFF2-40B4-BE49-F238E27FC236}">
                <a16:creationId xmlns:a16="http://schemas.microsoft.com/office/drawing/2014/main" id="{48102CC6-2CD9-48B9-AFA0-6B1FA9A4375E}"/>
              </a:ext>
            </a:extLst>
          </p:cNvPr>
          <p:cNvSpPr txBox="1"/>
          <p:nvPr/>
        </p:nvSpPr>
        <p:spPr>
          <a:xfrm>
            <a:off x="7868384" y="502817"/>
            <a:ext cx="540533" cy="307777"/>
          </a:xfrm>
          <a:prstGeom prst="rect">
            <a:avLst/>
          </a:prstGeom>
          <a:noFill/>
        </p:spPr>
        <p:txBody>
          <a:bodyPr wrap="none" rtlCol="0">
            <a:spAutoFit/>
          </a:bodyPr>
          <a:lstStyle/>
          <a:p>
            <a:r>
              <a:rPr lang="fr-FR" sz="1400" dirty="0">
                <a:solidFill>
                  <a:schemeClr val="bg1"/>
                </a:solidFill>
                <a:latin typeface="Comic Sans MS" panose="030F0702030302020204" pitchFamily="66" charset="0"/>
              </a:rPr>
              <a:t>R</a:t>
            </a:r>
            <a:r>
              <a:rPr lang="fr-FR" sz="1050" dirty="0">
                <a:solidFill>
                  <a:schemeClr val="bg1"/>
                </a:solidFill>
                <a:latin typeface="Comic Sans MS" panose="030F0702030302020204" pitchFamily="66" charset="0"/>
              </a:rPr>
              <a:t>0</a:t>
            </a:r>
            <a:r>
              <a:rPr lang="fr-FR" sz="1400" dirty="0">
                <a:solidFill>
                  <a:schemeClr val="bg1"/>
                </a:solidFill>
                <a:latin typeface="Comic Sans MS" panose="030F0702030302020204" pitchFamily="66" charset="0"/>
              </a:rPr>
              <a:t> 3</a:t>
            </a:r>
          </a:p>
        </p:txBody>
      </p:sp>
    </p:spTree>
    <p:extLst>
      <p:ext uri="{BB962C8B-B14F-4D97-AF65-F5344CB8AC3E}">
        <p14:creationId xmlns:p14="http://schemas.microsoft.com/office/powerpoint/2010/main" val="296749238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762D95D-A7B6-BAD1-347D-4CCFB17F4F55}"/>
              </a:ext>
            </a:extLst>
          </p:cNvPr>
          <p:cNvPicPr>
            <a:picLocks noChangeAspect="1"/>
          </p:cNvPicPr>
          <p:nvPr/>
        </p:nvPicPr>
        <p:blipFill>
          <a:blip r:embed="rId2"/>
          <a:stretch>
            <a:fillRect/>
          </a:stretch>
        </p:blipFill>
        <p:spPr>
          <a:xfrm>
            <a:off x="1065184" y="835997"/>
            <a:ext cx="6596956" cy="5612700"/>
          </a:xfrm>
          <a:prstGeom prst="rect">
            <a:avLst/>
          </a:prstGeom>
        </p:spPr>
      </p:pic>
      <p:sp>
        <p:nvSpPr>
          <p:cNvPr id="2" name="ZoneTexte 1">
            <a:extLst>
              <a:ext uri="{FF2B5EF4-FFF2-40B4-BE49-F238E27FC236}">
                <a16:creationId xmlns:a16="http://schemas.microsoft.com/office/drawing/2014/main" id="{BC99A908-1634-4576-3D5F-42E50CD241DD}"/>
              </a:ext>
            </a:extLst>
          </p:cNvPr>
          <p:cNvSpPr txBox="1"/>
          <p:nvPr/>
        </p:nvSpPr>
        <p:spPr>
          <a:xfrm>
            <a:off x="1724296" y="200297"/>
            <a:ext cx="5937844" cy="461665"/>
          </a:xfrm>
          <a:prstGeom prst="rect">
            <a:avLst/>
          </a:prstGeom>
          <a:noFill/>
        </p:spPr>
        <p:txBody>
          <a:bodyPr wrap="none" rtlCol="0">
            <a:spAutoFit/>
          </a:bodyPr>
          <a:lstStyle/>
          <a:p>
            <a:r>
              <a:rPr lang="fr-FR" sz="2400" dirty="0">
                <a:solidFill>
                  <a:schemeClr val="bg1"/>
                </a:solidFill>
                <a:latin typeface="Comic Sans MS" panose="030F0702030302020204" pitchFamily="66" charset="0"/>
              </a:rPr>
              <a:t>Evolution du virus de la grippe espagnole</a:t>
            </a:r>
          </a:p>
        </p:txBody>
      </p:sp>
    </p:spTree>
    <p:extLst>
      <p:ext uri="{BB962C8B-B14F-4D97-AF65-F5344CB8AC3E}">
        <p14:creationId xmlns:p14="http://schemas.microsoft.com/office/powerpoint/2010/main" val="165965125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ZoneTexte 1">
            <a:extLst>
              <a:ext uri="{FF2B5EF4-FFF2-40B4-BE49-F238E27FC236}">
                <a16:creationId xmlns:a16="http://schemas.microsoft.com/office/drawing/2014/main" id="{4947C1B4-65C7-6A81-3713-575B51807366}"/>
              </a:ext>
            </a:extLst>
          </p:cNvPr>
          <p:cNvSpPr txBox="1">
            <a:spLocks noChangeArrowheads="1"/>
          </p:cNvSpPr>
          <p:nvPr/>
        </p:nvSpPr>
        <p:spPr bwMode="auto">
          <a:xfrm>
            <a:off x="1713671" y="358188"/>
            <a:ext cx="53202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2400" dirty="0">
                <a:solidFill>
                  <a:schemeClr val="bg1"/>
                </a:solidFill>
                <a:latin typeface="Comic Sans MS" panose="030F0702030302020204" pitchFamily="66" charset="0"/>
              </a:rPr>
              <a:t>SARS-CoV-2</a:t>
            </a:r>
          </a:p>
        </p:txBody>
      </p:sp>
      <p:pic>
        <p:nvPicPr>
          <p:cNvPr id="45059" name="Picture 2" descr="Que sait-on du coronavirus SARS-CoV-2 ? | Institut de Duve">
            <a:extLst>
              <a:ext uri="{FF2B5EF4-FFF2-40B4-BE49-F238E27FC236}">
                <a16:creationId xmlns:a16="http://schemas.microsoft.com/office/drawing/2014/main" id="{D88D3241-96AF-9B35-6CFF-A49DCB4CF3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57762" y="1839514"/>
            <a:ext cx="3142684" cy="2239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5061" name="Objet 2">
            <a:extLst>
              <a:ext uri="{FF2B5EF4-FFF2-40B4-BE49-F238E27FC236}">
                <a16:creationId xmlns:a16="http://schemas.microsoft.com/office/drawing/2014/main" id="{0248D0FA-9103-A35A-29AB-8E5B218682D6}"/>
              </a:ext>
            </a:extLst>
          </p:cNvPr>
          <p:cNvGraphicFramePr>
            <a:graphicFrameLocks noChangeAspect="1"/>
          </p:cNvGraphicFramePr>
          <p:nvPr/>
        </p:nvGraphicFramePr>
        <p:xfrm>
          <a:off x="2953694" y="1744567"/>
          <a:ext cx="2358916" cy="2478135"/>
        </p:xfrm>
        <a:graphic>
          <a:graphicData uri="http://schemas.openxmlformats.org/presentationml/2006/ole">
            <mc:AlternateContent xmlns:mc="http://schemas.openxmlformats.org/markup-compatibility/2006">
              <mc:Choice xmlns:v="urn:schemas-microsoft-com:vml" Requires="v">
                <p:oleObj name="Image" r:id="rId3" imgW="4749206" imgH="4990476" progId="Photoshop.Image.17">
                  <p:embed/>
                </p:oleObj>
              </mc:Choice>
              <mc:Fallback>
                <p:oleObj name="Image" r:id="rId3" imgW="4749206" imgH="4990476" progId="Photoshop.Image.17">
                  <p:embed/>
                  <p:pic>
                    <p:nvPicPr>
                      <p:cNvPr id="45061" name="Objet 2">
                        <a:extLst>
                          <a:ext uri="{FF2B5EF4-FFF2-40B4-BE49-F238E27FC236}">
                            <a16:creationId xmlns:a16="http://schemas.microsoft.com/office/drawing/2014/main" id="{0248D0FA-9103-A35A-29AB-8E5B218682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3694" y="1744567"/>
                        <a:ext cx="2358916" cy="2478135"/>
                      </a:xfrm>
                      <a:prstGeom prst="rect">
                        <a:avLst/>
                      </a:prstGeom>
                      <a:noFill/>
                      <a:ln>
                        <a:noFill/>
                      </a:ln>
                    </p:spPr>
                  </p:pic>
                </p:oleObj>
              </mc:Fallback>
            </mc:AlternateContent>
          </a:graphicData>
        </a:graphic>
      </p:graphicFrame>
      <p:sp>
        <p:nvSpPr>
          <p:cNvPr id="45062" name="ZoneTexte 9">
            <a:extLst>
              <a:ext uri="{FF2B5EF4-FFF2-40B4-BE49-F238E27FC236}">
                <a16:creationId xmlns:a16="http://schemas.microsoft.com/office/drawing/2014/main" id="{125A0980-4489-5D4F-66A0-46263D466B5E}"/>
              </a:ext>
            </a:extLst>
          </p:cNvPr>
          <p:cNvSpPr txBox="1">
            <a:spLocks noChangeArrowheads="1"/>
          </p:cNvSpPr>
          <p:nvPr/>
        </p:nvSpPr>
        <p:spPr bwMode="auto">
          <a:xfrm>
            <a:off x="254497" y="5098814"/>
            <a:ext cx="91003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defRPr>
            </a:lvl9pPr>
          </a:lstStyle>
          <a:p>
            <a:pPr algn="just">
              <a:spcBef>
                <a:spcPct val="0"/>
              </a:spcBef>
              <a:buFont typeface="Wingdings" panose="05000000000000000000" pitchFamily="2" charset="2"/>
              <a:buChar char="Ø"/>
              <a:defRPr/>
            </a:pPr>
            <a:r>
              <a:rPr lang="fr-FR" altLang="fr-FR" sz="1400" dirty="0">
                <a:solidFill>
                  <a:schemeClr val="bg1"/>
                </a:solidFill>
                <a:latin typeface="Comic Sans MS" panose="030F0702030302020204" pitchFamily="66" charset="0"/>
                <a:cs typeface="Calibri" panose="020F0502020204030204" pitchFamily="34" charset="0"/>
              </a:rPr>
              <a:t>Les coronavirus: virus enveloppés à ARN monocaténaire de 26-32 kb. </a:t>
            </a:r>
          </a:p>
          <a:p>
            <a:pPr algn="just">
              <a:spcBef>
                <a:spcPct val="0"/>
              </a:spcBef>
              <a:buFont typeface="Wingdings" panose="05000000000000000000" pitchFamily="2" charset="2"/>
              <a:buChar char="Ø"/>
              <a:defRPr/>
            </a:pPr>
            <a:r>
              <a:rPr lang="fr-FR" altLang="fr-FR" sz="1400" dirty="0">
                <a:solidFill>
                  <a:schemeClr val="bg1"/>
                </a:solidFill>
                <a:latin typeface="Comic Sans MS" panose="030F0702030302020204" pitchFamily="66" charset="0"/>
                <a:cs typeface="Calibri" panose="020F0502020204030204" pitchFamily="34" charset="0"/>
              </a:rPr>
              <a:t>Infections respiratoires bénignes (rhinites): </a:t>
            </a:r>
            <a:r>
              <a:rPr lang="fr-FR" altLang="fr-FR" sz="1400" dirty="0">
                <a:solidFill>
                  <a:srgbClr val="FFFF00"/>
                </a:solidFill>
                <a:latin typeface="Comic Sans MS" panose="030F0702030302020204" pitchFamily="66" charset="0"/>
                <a:cs typeface="Calibri" panose="020F0502020204030204" pitchFamily="34" charset="0"/>
              </a:rPr>
              <a:t>virus </a:t>
            </a:r>
            <a:r>
              <a:rPr lang="fr-FR" altLang="fr-FR" sz="1400" dirty="0" err="1">
                <a:solidFill>
                  <a:srgbClr val="FFFF00"/>
                </a:solidFill>
                <a:latin typeface="Comic Sans MS" panose="030F0702030302020204" pitchFamily="66" charset="0"/>
              </a:rPr>
              <a:t>229E</a:t>
            </a:r>
            <a:r>
              <a:rPr lang="fr-FR" altLang="fr-FR" sz="1400" dirty="0">
                <a:solidFill>
                  <a:srgbClr val="FFFF00"/>
                </a:solidFill>
                <a:latin typeface="Comic Sans MS" panose="030F0702030302020204" pitchFamily="66" charset="0"/>
              </a:rPr>
              <a:t>, </a:t>
            </a:r>
            <a:r>
              <a:rPr lang="fr-FR" altLang="fr-FR" sz="1400" dirty="0" err="1">
                <a:solidFill>
                  <a:srgbClr val="FFFF00"/>
                </a:solidFill>
                <a:latin typeface="Comic Sans MS" panose="030F0702030302020204" pitchFamily="66" charset="0"/>
              </a:rPr>
              <a:t>NL63</a:t>
            </a:r>
            <a:r>
              <a:rPr lang="fr-FR" altLang="fr-FR" sz="1400" dirty="0">
                <a:solidFill>
                  <a:srgbClr val="FFFF00"/>
                </a:solidFill>
                <a:latin typeface="Comic Sans MS" panose="030F0702030302020204" pitchFamily="66" charset="0"/>
              </a:rPr>
              <a:t>, </a:t>
            </a:r>
            <a:r>
              <a:rPr lang="fr-FR" altLang="fr-FR" sz="1400" dirty="0" err="1">
                <a:solidFill>
                  <a:srgbClr val="FFFF00"/>
                </a:solidFill>
                <a:latin typeface="Comic Sans MS" panose="030F0702030302020204" pitchFamily="66" charset="0"/>
              </a:rPr>
              <a:t>OC43</a:t>
            </a:r>
            <a:r>
              <a:rPr lang="fr-FR" altLang="fr-FR" sz="1400" dirty="0">
                <a:solidFill>
                  <a:srgbClr val="FFFF00"/>
                </a:solidFill>
                <a:latin typeface="Comic Sans MS" panose="030F0702030302020204" pitchFamily="66" charset="0"/>
              </a:rPr>
              <a:t>, </a:t>
            </a:r>
            <a:r>
              <a:rPr lang="fr-FR" altLang="fr-FR" sz="1400" dirty="0" err="1">
                <a:solidFill>
                  <a:srgbClr val="FFFF00"/>
                </a:solidFill>
                <a:latin typeface="Comic Sans MS" panose="030F0702030302020204" pitchFamily="66" charset="0"/>
              </a:rPr>
              <a:t>HKU1</a:t>
            </a:r>
            <a:r>
              <a:rPr lang="fr-FR" altLang="fr-FR" sz="1400" dirty="0">
                <a:solidFill>
                  <a:srgbClr val="FFFF00"/>
                </a:solidFill>
                <a:latin typeface="Comic Sans MS" panose="030F0702030302020204" pitchFamily="66" charset="0"/>
              </a:rPr>
              <a:t>.</a:t>
            </a:r>
            <a:endParaRPr lang="fr-FR" altLang="fr-FR" sz="1400" dirty="0">
              <a:solidFill>
                <a:schemeClr val="bg1"/>
              </a:solidFill>
              <a:latin typeface="Comic Sans MS" panose="030F0702030302020204" pitchFamily="66" charset="0"/>
            </a:endParaRPr>
          </a:p>
          <a:p>
            <a:pPr algn="just">
              <a:spcBef>
                <a:spcPct val="0"/>
              </a:spcBef>
              <a:buFont typeface="Wingdings" panose="05000000000000000000" pitchFamily="2" charset="2"/>
              <a:buChar char="Ø"/>
              <a:defRPr/>
            </a:pPr>
            <a:r>
              <a:rPr lang="fr-FR" altLang="fr-FR" sz="1400" dirty="0">
                <a:solidFill>
                  <a:schemeClr val="bg1"/>
                </a:solidFill>
                <a:latin typeface="Comic Sans MS" panose="030F0702030302020204" pitchFamily="66" charset="0"/>
                <a:cs typeface="Calibri" panose="020F0502020204030204" pitchFamily="34" charset="0"/>
              </a:rPr>
              <a:t>Infections pulmonaires graves:</a:t>
            </a:r>
          </a:p>
          <a:p>
            <a:pPr lvl="1" algn="just">
              <a:spcBef>
                <a:spcPct val="0"/>
              </a:spcBef>
              <a:buFont typeface="Wingdings" panose="05000000000000000000" pitchFamily="2" charset="2"/>
              <a:buChar char="§"/>
              <a:defRPr/>
            </a:pPr>
            <a:r>
              <a:rPr lang="fr-FR" altLang="fr-FR" sz="1400" dirty="0" err="1">
                <a:solidFill>
                  <a:srgbClr val="FFFF00"/>
                </a:solidFill>
                <a:latin typeface="Comic Sans MS" panose="030F0702030302020204" pitchFamily="66" charset="0"/>
                <a:cs typeface="Calibri" panose="020F0502020204030204" pitchFamily="34" charset="0"/>
              </a:rPr>
              <a:t>SARS-CoV</a:t>
            </a:r>
            <a:r>
              <a:rPr lang="fr-FR" altLang="fr-FR" sz="1400" dirty="0">
                <a:solidFill>
                  <a:schemeClr val="bg1"/>
                </a:solidFill>
                <a:latin typeface="Comic Sans MS" panose="030F0702030302020204" pitchFamily="66" charset="0"/>
                <a:cs typeface="Calibri" panose="020F0502020204030204" pitchFamily="34" charset="0"/>
              </a:rPr>
              <a:t> 2002-2003:  8346 cas, 646 </a:t>
            </a:r>
            <a:r>
              <a:rPr lang="fr-FR" altLang="fr-FR" sz="1400" dirty="0">
                <a:solidFill>
                  <a:schemeClr val="bg1"/>
                </a:solidFill>
                <a:latin typeface="Comic Sans MS" panose="030F0702030302020204" pitchFamily="66" charset="0"/>
                <a:cs typeface="Arial" panose="020B0604020202020204" pitchFamily="34" charset="0"/>
              </a:rPr>
              <a:t>† </a:t>
            </a:r>
            <a:r>
              <a:rPr lang="fr-FR" altLang="fr-FR" sz="1400" dirty="0">
                <a:solidFill>
                  <a:schemeClr val="bg1"/>
                </a:solidFill>
                <a:latin typeface="Comic Sans MS" panose="030F0702030302020204" pitchFamily="66" charset="0"/>
                <a:cs typeface="Calibri" panose="020F0502020204030204" pitchFamily="34" charset="0"/>
              </a:rPr>
              <a:t> </a:t>
            </a:r>
            <a:r>
              <a:rPr lang="fr-FR" altLang="fr-FR" sz="1400" dirty="0">
                <a:solidFill>
                  <a:schemeClr val="bg1"/>
                </a:solidFill>
                <a:latin typeface="Comic Sans MS" panose="030F0702030302020204" pitchFamily="66" charset="0"/>
              </a:rPr>
              <a:t>(chauve-souris/ civette) mortalité 7,8%.</a:t>
            </a:r>
            <a:endParaRPr lang="fr-FR" altLang="fr-FR" sz="1400" dirty="0">
              <a:solidFill>
                <a:schemeClr val="bg1"/>
              </a:solidFill>
              <a:latin typeface="Comic Sans MS" panose="030F0702030302020204" pitchFamily="66" charset="0"/>
              <a:cs typeface="Calibri" panose="020F0502020204030204" pitchFamily="34" charset="0"/>
            </a:endParaRPr>
          </a:p>
          <a:p>
            <a:pPr lvl="1" algn="just">
              <a:spcBef>
                <a:spcPct val="0"/>
              </a:spcBef>
              <a:buFont typeface="Wingdings" panose="05000000000000000000" pitchFamily="2" charset="2"/>
              <a:buChar char="§"/>
              <a:defRPr/>
            </a:pPr>
            <a:r>
              <a:rPr lang="fr-FR" altLang="fr-FR" sz="1400" dirty="0">
                <a:solidFill>
                  <a:srgbClr val="FFFF00"/>
                </a:solidFill>
                <a:latin typeface="Comic Sans MS" panose="030F0702030302020204" pitchFamily="66" charset="0"/>
                <a:cs typeface="Calibri" panose="020F0502020204030204" pitchFamily="34" charset="0"/>
              </a:rPr>
              <a:t>MERS-</a:t>
            </a:r>
            <a:r>
              <a:rPr lang="fr-FR" altLang="fr-FR" sz="1400" dirty="0" err="1">
                <a:solidFill>
                  <a:srgbClr val="FFFF00"/>
                </a:solidFill>
                <a:latin typeface="Comic Sans MS" panose="030F0702030302020204" pitchFamily="66" charset="0"/>
                <a:cs typeface="Calibri" panose="020F0502020204030204" pitchFamily="34" charset="0"/>
              </a:rPr>
              <a:t>CoV</a:t>
            </a:r>
            <a:r>
              <a:rPr lang="fr-FR" altLang="fr-FR" sz="1400" dirty="0">
                <a:solidFill>
                  <a:schemeClr val="bg1"/>
                </a:solidFill>
                <a:latin typeface="Comic Sans MS" panose="030F0702030302020204" pitchFamily="66" charset="0"/>
                <a:cs typeface="Calibri" panose="020F0502020204030204" pitchFamily="34" charset="0"/>
              </a:rPr>
              <a:t> 2012-2015 </a:t>
            </a:r>
            <a:r>
              <a:rPr lang="fr-FR" altLang="fr-FR" sz="1400" dirty="0">
                <a:solidFill>
                  <a:schemeClr val="bg1"/>
                </a:solidFill>
                <a:latin typeface="Comic Sans MS" panose="030F0702030302020204" pitchFamily="66" charset="0"/>
              </a:rPr>
              <a:t>(714 cas, 618 </a:t>
            </a:r>
            <a:r>
              <a:rPr lang="fr-FR" altLang="fr-FR" sz="1400" dirty="0">
                <a:solidFill>
                  <a:schemeClr val="bg1"/>
                </a:solidFill>
                <a:latin typeface="Comic Sans MS" panose="030F0702030302020204" pitchFamily="66" charset="0"/>
                <a:cs typeface="Arial" panose="020B0604020202020204" pitchFamily="34" charset="0"/>
              </a:rPr>
              <a:t>†</a:t>
            </a:r>
            <a:r>
              <a:rPr lang="fr-FR" altLang="fr-FR" sz="1400" dirty="0">
                <a:solidFill>
                  <a:schemeClr val="bg1"/>
                </a:solidFill>
                <a:latin typeface="Comic Sans MS" panose="030F0702030302020204" pitchFamily="66" charset="0"/>
              </a:rPr>
              <a:t>), mortalité 34% Corée: mai 2015: 154 patients/ 19 </a:t>
            </a:r>
            <a:r>
              <a:rPr lang="fr-FR" altLang="fr-FR" sz="1400" dirty="0">
                <a:solidFill>
                  <a:schemeClr val="bg1"/>
                </a:solidFill>
                <a:latin typeface="Comic Sans MS" panose="030F0702030302020204" pitchFamily="66" charset="0"/>
                <a:cs typeface="Arial" panose="020B0604020202020204" pitchFamily="34" charset="0"/>
              </a:rPr>
              <a:t>†</a:t>
            </a:r>
            <a:r>
              <a:rPr lang="fr-FR" altLang="fr-FR" sz="1400" dirty="0">
                <a:solidFill>
                  <a:schemeClr val="bg1"/>
                </a:solidFill>
                <a:latin typeface="Comic Sans MS" panose="030F0702030302020204" pitchFamily="66" charset="0"/>
              </a:rPr>
              <a:t>. </a:t>
            </a:r>
          </a:p>
          <a:p>
            <a:pPr lvl="1" algn="just">
              <a:spcBef>
                <a:spcPct val="0"/>
              </a:spcBef>
              <a:buFont typeface="Wingdings" panose="05000000000000000000" pitchFamily="2" charset="2"/>
              <a:buChar char="§"/>
              <a:defRPr/>
            </a:pPr>
            <a:r>
              <a:rPr lang="fr-FR" altLang="fr-FR" sz="1400" dirty="0" err="1">
                <a:solidFill>
                  <a:srgbClr val="FFFF00"/>
                </a:solidFill>
                <a:latin typeface="Comic Sans MS" panose="030F0702030302020204" pitchFamily="66" charset="0"/>
              </a:rPr>
              <a:t>SARS-CoV2</a:t>
            </a:r>
            <a:r>
              <a:rPr lang="fr-FR" altLang="fr-FR" sz="1400" dirty="0">
                <a:solidFill>
                  <a:schemeClr val="bg1"/>
                </a:solidFill>
                <a:latin typeface="Comic Sans MS" panose="030F0702030302020204" pitchFamily="66" charset="0"/>
              </a:rPr>
              <a:t> et </a:t>
            </a:r>
            <a:r>
              <a:rPr lang="fr-FR" altLang="fr-FR" sz="1400" dirty="0" err="1">
                <a:solidFill>
                  <a:schemeClr val="bg1"/>
                </a:solidFill>
                <a:latin typeface="Comic Sans MS" panose="030F0702030302020204" pitchFamily="66" charset="0"/>
              </a:rPr>
              <a:t>Covid19</a:t>
            </a:r>
            <a:r>
              <a:rPr lang="fr-FR" altLang="fr-FR" sz="1400" dirty="0">
                <a:solidFill>
                  <a:schemeClr val="bg1"/>
                </a:solidFill>
                <a:latin typeface="Comic Sans MS" panose="030F0702030302020204" pitchFamily="66" charset="0"/>
              </a:rPr>
              <a:t> (</a:t>
            </a:r>
            <a:r>
              <a:rPr lang="fr-FR" altLang="fr-FR" sz="1400" i="1" dirty="0" err="1">
                <a:solidFill>
                  <a:schemeClr val="bg1"/>
                </a:solidFill>
                <a:latin typeface="Comic Sans MS" panose="030F0702030302020204" pitchFamily="66" charset="0"/>
                <a:cs typeface="Calibri" panose="020F0502020204030204" pitchFamily="34" charset="0"/>
              </a:rPr>
              <a:t>COronaVIrus</a:t>
            </a:r>
            <a:r>
              <a:rPr lang="fr-FR" altLang="fr-FR" sz="1400" i="1" dirty="0">
                <a:solidFill>
                  <a:schemeClr val="bg1"/>
                </a:solidFill>
                <a:latin typeface="Comic Sans MS" panose="030F0702030302020204" pitchFamily="66" charset="0"/>
                <a:cs typeface="Calibri" panose="020F0502020204030204" pitchFamily="34" charset="0"/>
              </a:rPr>
              <a:t> </a:t>
            </a:r>
            <a:r>
              <a:rPr lang="fr-FR" altLang="fr-FR" sz="1400" i="1" dirty="0" err="1">
                <a:solidFill>
                  <a:schemeClr val="bg1"/>
                </a:solidFill>
                <a:latin typeface="Comic Sans MS" panose="030F0702030302020204" pitchFamily="66" charset="0"/>
                <a:cs typeface="Calibri" panose="020F0502020204030204" pitchFamily="34" charset="0"/>
              </a:rPr>
              <a:t>Disease</a:t>
            </a:r>
            <a:r>
              <a:rPr lang="fr-FR" altLang="fr-FR" sz="1400" i="1" dirty="0">
                <a:solidFill>
                  <a:schemeClr val="bg1"/>
                </a:solidFill>
                <a:latin typeface="Comic Sans MS" panose="030F0702030302020204" pitchFamily="66" charset="0"/>
                <a:cs typeface="Calibri" panose="020F0502020204030204" pitchFamily="34" charset="0"/>
              </a:rPr>
              <a:t> 2019)</a:t>
            </a:r>
            <a:endParaRPr lang="fr-FR" altLang="fr-FR" sz="1400" dirty="0">
              <a:solidFill>
                <a:schemeClr val="bg1"/>
              </a:solidFill>
              <a:latin typeface="Comic Sans MS" panose="030F0702030302020204" pitchFamily="66" charset="0"/>
            </a:endParaRPr>
          </a:p>
        </p:txBody>
      </p:sp>
      <p:sp>
        <p:nvSpPr>
          <p:cNvPr id="2" name="ZoneTexte 1">
            <a:extLst>
              <a:ext uri="{FF2B5EF4-FFF2-40B4-BE49-F238E27FC236}">
                <a16:creationId xmlns:a16="http://schemas.microsoft.com/office/drawing/2014/main" id="{21988AA0-0330-D5C2-004D-3592FB5E0E97}"/>
              </a:ext>
            </a:extLst>
          </p:cNvPr>
          <p:cNvSpPr txBox="1"/>
          <p:nvPr/>
        </p:nvSpPr>
        <p:spPr>
          <a:xfrm>
            <a:off x="3347197" y="1560266"/>
            <a:ext cx="1457450" cy="307777"/>
          </a:xfrm>
          <a:prstGeom prst="rect">
            <a:avLst/>
          </a:prstGeom>
          <a:noFill/>
        </p:spPr>
        <p:txBody>
          <a:bodyPr wrap="none" rtlCol="0">
            <a:spAutoFit/>
          </a:bodyPr>
          <a:lstStyle/>
          <a:p>
            <a:r>
              <a:rPr lang="fr-FR" sz="1400" dirty="0">
                <a:solidFill>
                  <a:schemeClr val="bg1"/>
                </a:solidFill>
                <a:latin typeface="Comic Sans MS" panose="030F0702030302020204" pitchFamily="66" charset="0"/>
              </a:rPr>
              <a:t>Spike protéine </a:t>
            </a:r>
          </a:p>
        </p:txBody>
      </p:sp>
      <p:pic>
        <p:nvPicPr>
          <p:cNvPr id="4" name="Picture 2">
            <a:extLst>
              <a:ext uri="{FF2B5EF4-FFF2-40B4-BE49-F238E27FC236}">
                <a16:creationId xmlns:a16="http://schemas.microsoft.com/office/drawing/2014/main" id="{6815FB4D-0704-5BF5-7C59-6D5FD7F393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3200" y="1560266"/>
            <a:ext cx="3014876" cy="3142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320868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t 11">
            <a:extLst>
              <a:ext uri="{FF2B5EF4-FFF2-40B4-BE49-F238E27FC236}">
                <a16:creationId xmlns:a16="http://schemas.microsoft.com/office/drawing/2014/main" id="{F654175E-C008-A817-3399-AD99869E073E}"/>
              </a:ext>
            </a:extLst>
          </p:cNvPr>
          <p:cNvGraphicFramePr>
            <a:graphicFrameLocks noChangeAspect="1"/>
          </p:cNvGraphicFramePr>
          <p:nvPr/>
        </p:nvGraphicFramePr>
        <p:xfrm>
          <a:off x="742270" y="1562472"/>
          <a:ext cx="7423164" cy="4337584"/>
        </p:xfrm>
        <a:graphic>
          <a:graphicData uri="http://schemas.openxmlformats.org/presentationml/2006/ole">
            <mc:AlternateContent xmlns:mc="http://schemas.openxmlformats.org/markup-compatibility/2006">
              <mc:Choice xmlns:v="urn:schemas-microsoft-com:vml" Requires="v">
                <p:oleObj name="Image" r:id="rId2" imgW="8317440" imgH="5041080" progId="Photoshop.Image.17">
                  <p:embed/>
                </p:oleObj>
              </mc:Choice>
              <mc:Fallback>
                <p:oleObj name="Image" r:id="rId2" imgW="8317440" imgH="5041080" progId="Photoshop.Image.17">
                  <p:embed/>
                  <p:pic>
                    <p:nvPicPr>
                      <p:cNvPr id="2" name="Objet 11">
                        <a:extLst>
                          <a:ext uri="{FF2B5EF4-FFF2-40B4-BE49-F238E27FC236}">
                            <a16:creationId xmlns:a16="http://schemas.microsoft.com/office/drawing/2014/main" id="{F654175E-C008-A817-3399-AD99869E073E}"/>
                          </a:ext>
                        </a:extLst>
                      </p:cNvPr>
                      <p:cNvPicPr/>
                      <p:nvPr/>
                    </p:nvPicPr>
                    <p:blipFill>
                      <a:blip r:embed="rId3"/>
                      <a:stretch>
                        <a:fillRect/>
                      </a:stretch>
                    </p:blipFill>
                    <p:spPr>
                      <a:xfrm>
                        <a:off x="742270" y="1562472"/>
                        <a:ext cx="7423164" cy="4337584"/>
                      </a:xfrm>
                      <a:prstGeom prst="rect">
                        <a:avLst/>
                      </a:prstGeom>
                    </p:spPr>
                  </p:pic>
                </p:oleObj>
              </mc:Fallback>
            </mc:AlternateContent>
          </a:graphicData>
        </a:graphic>
      </p:graphicFrame>
      <p:sp>
        <p:nvSpPr>
          <p:cNvPr id="3" name="ZoneTexte 2">
            <a:extLst>
              <a:ext uri="{FF2B5EF4-FFF2-40B4-BE49-F238E27FC236}">
                <a16:creationId xmlns:a16="http://schemas.microsoft.com/office/drawing/2014/main" id="{DD6B6591-6285-159E-3613-61CDF501B33D}"/>
              </a:ext>
            </a:extLst>
          </p:cNvPr>
          <p:cNvSpPr txBox="1"/>
          <p:nvPr/>
        </p:nvSpPr>
        <p:spPr>
          <a:xfrm>
            <a:off x="2677887" y="496279"/>
            <a:ext cx="4477508" cy="461665"/>
          </a:xfrm>
          <a:prstGeom prst="rect">
            <a:avLst/>
          </a:prstGeom>
          <a:noFill/>
        </p:spPr>
        <p:txBody>
          <a:bodyPr wrap="none" rtlCol="0">
            <a:spAutoFit/>
          </a:bodyPr>
          <a:lstStyle/>
          <a:p>
            <a:r>
              <a:rPr lang="fr-FR" sz="2400" dirty="0">
                <a:solidFill>
                  <a:schemeClr val="bg1"/>
                </a:solidFill>
                <a:latin typeface="Comic Sans MS" panose="030F0702030302020204" pitchFamily="66" charset="0"/>
              </a:rPr>
              <a:t>L’entrée du virus </a:t>
            </a:r>
            <a:r>
              <a:rPr lang="fr-FR" sz="2400" dirty="0" err="1">
                <a:solidFill>
                  <a:schemeClr val="bg1"/>
                </a:solidFill>
                <a:latin typeface="Comic Sans MS" panose="030F0702030302020204" pitchFamily="66" charset="0"/>
              </a:rPr>
              <a:t>SARS-CoV2</a:t>
            </a:r>
            <a:r>
              <a:rPr lang="fr-FR" sz="2400" dirty="0">
                <a:solidFill>
                  <a:schemeClr val="bg1"/>
                </a:solidFill>
                <a:latin typeface="Comic Sans MS" panose="030F0702030302020204" pitchFamily="66" charset="0"/>
              </a:rPr>
              <a:t> </a:t>
            </a:r>
          </a:p>
        </p:txBody>
      </p:sp>
    </p:spTree>
    <p:extLst>
      <p:ext uri="{BB962C8B-B14F-4D97-AF65-F5344CB8AC3E}">
        <p14:creationId xmlns:p14="http://schemas.microsoft.com/office/powerpoint/2010/main" val="331075327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gional and temporal coordinated mutation patterns in SARS-CoV-2 spike  protein revealed by a clustering and network analysis | Scientific Reports">
            <a:extLst>
              <a:ext uri="{FF2B5EF4-FFF2-40B4-BE49-F238E27FC236}">
                <a16:creationId xmlns:a16="http://schemas.microsoft.com/office/drawing/2014/main" id="{1C07E576-19FC-4A1E-4EF2-2B5A30665E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1999" y="2024092"/>
            <a:ext cx="3519349" cy="4149451"/>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B136B7CC-2EFE-69CA-5670-87A9D83042A8}"/>
              </a:ext>
            </a:extLst>
          </p:cNvPr>
          <p:cNvSpPr txBox="1"/>
          <p:nvPr/>
        </p:nvSpPr>
        <p:spPr>
          <a:xfrm>
            <a:off x="2606794" y="222791"/>
            <a:ext cx="4589718" cy="461665"/>
          </a:xfrm>
          <a:prstGeom prst="rect">
            <a:avLst/>
          </a:prstGeom>
          <a:noFill/>
        </p:spPr>
        <p:txBody>
          <a:bodyPr wrap="none" rtlCol="0">
            <a:spAutoFit/>
          </a:bodyPr>
          <a:lstStyle/>
          <a:p>
            <a:r>
              <a:rPr lang="fr-FR" sz="2400" dirty="0">
                <a:solidFill>
                  <a:schemeClr val="bg1"/>
                </a:solidFill>
                <a:latin typeface="Comic Sans MS" panose="030F0702030302020204" pitchFamily="66" charset="0"/>
              </a:rPr>
              <a:t>Mutations du virus </a:t>
            </a:r>
            <a:r>
              <a:rPr lang="fr-FR" sz="2400" dirty="0" err="1">
                <a:solidFill>
                  <a:schemeClr val="bg1"/>
                </a:solidFill>
                <a:latin typeface="Comic Sans MS" panose="030F0702030302020204" pitchFamily="66" charset="0"/>
              </a:rPr>
              <a:t>Sars-CoV-2</a:t>
            </a:r>
            <a:endParaRPr lang="fr-FR" sz="2400" dirty="0">
              <a:solidFill>
                <a:schemeClr val="bg1"/>
              </a:solidFill>
              <a:latin typeface="Comic Sans MS" panose="030F0702030302020204" pitchFamily="66" charset="0"/>
            </a:endParaRPr>
          </a:p>
        </p:txBody>
      </p:sp>
      <p:sp>
        <p:nvSpPr>
          <p:cNvPr id="3" name="ZoneTexte 2">
            <a:extLst>
              <a:ext uri="{FF2B5EF4-FFF2-40B4-BE49-F238E27FC236}">
                <a16:creationId xmlns:a16="http://schemas.microsoft.com/office/drawing/2014/main" id="{5C3C7CAD-94CE-66BC-0FB5-916E8BC1A0FB}"/>
              </a:ext>
            </a:extLst>
          </p:cNvPr>
          <p:cNvSpPr txBox="1"/>
          <p:nvPr/>
        </p:nvSpPr>
        <p:spPr>
          <a:xfrm>
            <a:off x="4025451" y="866596"/>
            <a:ext cx="1752403" cy="369332"/>
          </a:xfrm>
          <a:prstGeom prst="rect">
            <a:avLst/>
          </a:prstGeom>
          <a:noFill/>
        </p:spPr>
        <p:txBody>
          <a:bodyPr wrap="none" rtlCol="0">
            <a:spAutoFit/>
          </a:bodyPr>
          <a:lstStyle/>
          <a:p>
            <a:r>
              <a:rPr lang="fr-FR" dirty="0">
                <a:solidFill>
                  <a:schemeClr val="bg1"/>
                </a:solidFill>
                <a:latin typeface="Comic Sans MS" panose="030F0702030302020204" pitchFamily="66" charset="0"/>
              </a:rPr>
              <a:t>Protéine Spike</a:t>
            </a:r>
          </a:p>
        </p:txBody>
      </p:sp>
      <p:pic>
        <p:nvPicPr>
          <p:cNvPr id="5" name="Image 4">
            <a:extLst>
              <a:ext uri="{FF2B5EF4-FFF2-40B4-BE49-F238E27FC236}">
                <a16:creationId xmlns:a16="http://schemas.microsoft.com/office/drawing/2014/main" id="{01911976-DB6D-4BB4-B33E-8543A23C73B1}"/>
              </a:ext>
            </a:extLst>
          </p:cNvPr>
          <p:cNvPicPr>
            <a:picLocks noChangeAspect="1"/>
          </p:cNvPicPr>
          <p:nvPr/>
        </p:nvPicPr>
        <p:blipFill>
          <a:blip r:embed="rId3"/>
          <a:stretch>
            <a:fillRect/>
          </a:stretch>
        </p:blipFill>
        <p:spPr>
          <a:xfrm>
            <a:off x="1052652" y="2024092"/>
            <a:ext cx="2861222" cy="4149450"/>
          </a:xfrm>
          <a:prstGeom prst="rect">
            <a:avLst/>
          </a:prstGeom>
        </p:spPr>
      </p:pic>
      <p:sp>
        <p:nvSpPr>
          <p:cNvPr id="6" name="ZoneTexte 5">
            <a:extLst>
              <a:ext uri="{FF2B5EF4-FFF2-40B4-BE49-F238E27FC236}">
                <a16:creationId xmlns:a16="http://schemas.microsoft.com/office/drawing/2014/main" id="{35164B24-6F8C-F33F-EB06-457E89F84DB2}"/>
              </a:ext>
            </a:extLst>
          </p:cNvPr>
          <p:cNvSpPr txBox="1"/>
          <p:nvPr/>
        </p:nvSpPr>
        <p:spPr>
          <a:xfrm>
            <a:off x="2204279" y="1937658"/>
            <a:ext cx="805029" cy="400110"/>
          </a:xfrm>
          <a:prstGeom prst="rect">
            <a:avLst/>
          </a:prstGeom>
          <a:noFill/>
        </p:spPr>
        <p:txBody>
          <a:bodyPr wrap="none" rtlCol="0">
            <a:spAutoFit/>
          </a:bodyPr>
          <a:lstStyle/>
          <a:p>
            <a:r>
              <a:rPr lang="fr-FR" sz="2000" b="1" dirty="0" err="1">
                <a:latin typeface="Comic Sans MS" panose="030F0702030302020204" pitchFamily="66" charset="0"/>
              </a:rPr>
              <a:t>RBD</a:t>
            </a:r>
            <a:r>
              <a:rPr lang="fr-FR" sz="2000" b="1" dirty="0">
                <a:latin typeface="Comic Sans MS" panose="030F0702030302020204" pitchFamily="66" charset="0"/>
              </a:rPr>
              <a:t> </a:t>
            </a:r>
          </a:p>
        </p:txBody>
      </p:sp>
    </p:spTree>
    <p:extLst>
      <p:ext uri="{BB962C8B-B14F-4D97-AF65-F5344CB8AC3E}">
        <p14:creationId xmlns:p14="http://schemas.microsoft.com/office/powerpoint/2010/main" val="21545902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Line 32">
            <a:extLst>
              <a:ext uri="{FF2B5EF4-FFF2-40B4-BE49-F238E27FC236}">
                <a16:creationId xmlns:a16="http://schemas.microsoft.com/office/drawing/2014/main" id="{8C177616-9EC2-4146-B036-B36BD75F02B8}"/>
              </a:ext>
            </a:extLst>
          </p:cNvPr>
          <p:cNvSpPr>
            <a:spLocks noChangeShapeType="1"/>
          </p:cNvSpPr>
          <p:nvPr/>
        </p:nvSpPr>
        <p:spPr bwMode="auto">
          <a:xfrm flipV="1">
            <a:off x="4969115" y="2282542"/>
            <a:ext cx="0" cy="1628775"/>
          </a:xfrm>
          <a:prstGeom prst="line">
            <a:avLst/>
          </a:prstGeom>
          <a:noFill/>
          <a:ln w="38100">
            <a:solidFill>
              <a:schemeClr val="bg1"/>
            </a:solidFill>
            <a:round/>
            <a:headEnd/>
            <a:tailEnd/>
          </a:ln>
          <a:effectLst/>
        </p:spPr>
        <p:txBody>
          <a:bodyPr/>
          <a:lstStyle/>
          <a:p>
            <a:pPr>
              <a:defRPr/>
            </a:pPr>
            <a:endParaRPr lang="fr-FR" i="0">
              <a:solidFill>
                <a:schemeClr val="bg1"/>
              </a:solidFill>
              <a:effectLst>
                <a:outerShdw blurRad="38100" dist="38100" dir="2700000" algn="tl">
                  <a:srgbClr val="000000">
                    <a:alpha val="43137"/>
                  </a:srgbClr>
                </a:outerShdw>
              </a:effectLst>
              <a:latin typeface="Comic Sans MS" panose="030F0702030302020204" pitchFamily="66" charset="0"/>
            </a:endParaRPr>
          </a:p>
        </p:txBody>
      </p:sp>
      <p:sp>
        <p:nvSpPr>
          <p:cNvPr id="52226" name="Line 2">
            <a:extLst>
              <a:ext uri="{FF2B5EF4-FFF2-40B4-BE49-F238E27FC236}">
                <a16:creationId xmlns:a16="http://schemas.microsoft.com/office/drawing/2014/main" id="{737C1618-E548-4F97-BAD8-356628C20E3E}"/>
              </a:ext>
            </a:extLst>
          </p:cNvPr>
          <p:cNvSpPr>
            <a:spLocks noChangeShapeType="1"/>
          </p:cNvSpPr>
          <p:nvPr/>
        </p:nvSpPr>
        <p:spPr bwMode="auto">
          <a:xfrm flipH="1" flipV="1">
            <a:off x="6031149" y="4214530"/>
            <a:ext cx="6629" cy="1609465"/>
          </a:xfrm>
          <a:prstGeom prst="line">
            <a:avLst/>
          </a:prstGeom>
          <a:noFill/>
          <a:ln w="38100">
            <a:solidFill>
              <a:schemeClr val="bg1"/>
            </a:solidFill>
            <a:round/>
            <a:headEnd/>
            <a:tailEnd/>
          </a:ln>
          <a:effectLst/>
        </p:spPr>
        <p:txBody>
          <a:bodyPr/>
          <a:lstStyle/>
          <a:p>
            <a:pPr>
              <a:defRPr/>
            </a:pPr>
            <a:endParaRPr lang="fr-FR" i="0">
              <a:solidFill>
                <a:schemeClr val="bg1"/>
              </a:solidFill>
              <a:effectLst>
                <a:outerShdw blurRad="38100" dist="38100" dir="2700000" algn="tl">
                  <a:srgbClr val="000000">
                    <a:alpha val="43137"/>
                  </a:srgbClr>
                </a:outerShdw>
              </a:effectLst>
              <a:latin typeface="Comic Sans MS" panose="030F0702030302020204" pitchFamily="66" charset="0"/>
            </a:endParaRPr>
          </a:p>
        </p:txBody>
      </p:sp>
      <p:sp>
        <p:nvSpPr>
          <p:cNvPr id="52227" name="AutoShape 3">
            <a:extLst>
              <a:ext uri="{FF2B5EF4-FFF2-40B4-BE49-F238E27FC236}">
                <a16:creationId xmlns:a16="http://schemas.microsoft.com/office/drawing/2014/main" id="{47AF321B-3B0F-4CF9-A75F-8FA3884EBB98}"/>
              </a:ext>
            </a:extLst>
          </p:cNvPr>
          <p:cNvSpPr>
            <a:spLocks noChangeArrowheads="1"/>
          </p:cNvSpPr>
          <p:nvPr/>
        </p:nvSpPr>
        <p:spPr bwMode="auto">
          <a:xfrm>
            <a:off x="638413" y="3779556"/>
            <a:ext cx="7832726" cy="792162"/>
          </a:xfrm>
          <a:prstGeom prst="rightArrow">
            <a:avLst>
              <a:gd name="adj1" fmla="val 63306"/>
              <a:gd name="adj2" fmla="val 63687"/>
            </a:avLst>
          </a:prstGeom>
          <a:solidFill>
            <a:schemeClr val="bg1">
              <a:lumMod val="85000"/>
            </a:schemeClr>
          </a:solidFill>
          <a:ln w="9525">
            <a:solidFill>
              <a:schemeClr val="bg1"/>
            </a:solidFill>
            <a:miter lim="800000"/>
            <a:headEnd/>
            <a:tailEnd/>
          </a:ln>
          <a:effec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defRPr/>
            </a:pPr>
            <a:endParaRPr lang="fr-FR" altLang="fr-FR" i="0">
              <a:solidFill>
                <a:schemeClr val="bg1"/>
              </a:solidFill>
              <a:effectLst>
                <a:outerShdw blurRad="38100" dist="38100" dir="2700000" algn="tl">
                  <a:srgbClr val="000000">
                    <a:alpha val="43137"/>
                  </a:srgbClr>
                </a:outerShdw>
              </a:effectLst>
              <a:latin typeface="Comic Sans MS" panose="030F0702030302020204" pitchFamily="66" charset="0"/>
            </a:endParaRPr>
          </a:p>
        </p:txBody>
      </p:sp>
      <p:sp>
        <p:nvSpPr>
          <p:cNvPr id="52228" name="Text Box 4">
            <a:extLst>
              <a:ext uri="{FF2B5EF4-FFF2-40B4-BE49-F238E27FC236}">
                <a16:creationId xmlns:a16="http://schemas.microsoft.com/office/drawing/2014/main" id="{BB8C7581-0A09-49F7-88E9-31B097E7A4F6}"/>
              </a:ext>
            </a:extLst>
          </p:cNvPr>
          <p:cNvSpPr txBox="1">
            <a:spLocks noChangeArrowheads="1"/>
          </p:cNvSpPr>
          <p:nvPr/>
        </p:nvSpPr>
        <p:spPr bwMode="auto">
          <a:xfrm>
            <a:off x="638412" y="3985931"/>
            <a:ext cx="7454901" cy="369332"/>
          </a:xfrm>
          <a:prstGeom prst="rect">
            <a:avLst/>
          </a:prstGeom>
          <a:solidFill>
            <a:schemeClr val="bg1">
              <a:lumMod val="85000"/>
            </a:schemeClr>
          </a:solidFill>
          <a:ln w="9525">
            <a:noFill/>
            <a:miter lim="800000"/>
            <a:headEnd/>
            <a:tailEnd/>
          </a:ln>
          <a:effec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defRPr/>
            </a:pPr>
            <a:r>
              <a:rPr lang="fr-FR" altLang="fr-FR" sz="1800" i="0" dirty="0">
                <a:effectLst>
                  <a:outerShdw blurRad="38100" dist="38100" dir="2700000" algn="tl">
                    <a:srgbClr val="000000">
                      <a:alpha val="43137"/>
                    </a:srgbClr>
                  </a:outerShdw>
                </a:effectLst>
                <a:latin typeface="Comic Sans MS" panose="030F0702030302020204" pitchFamily="66" charset="0"/>
              </a:rPr>
              <a:t>1900       1918      1940       1960        1980      2000    2010    2020</a:t>
            </a:r>
          </a:p>
        </p:txBody>
      </p:sp>
      <p:sp>
        <p:nvSpPr>
          <p:cNvPr id="52230" name="Line 6">
            <a:extLst>
              <a:ext uri="{FF2B5EF4-FFF2-40B4-BE49-F238E27FC236}">
                <a16:creationId xmlns:a16="http://schemas.microsoft.com/office/drawing/2014/main" id="{D94F7B6A-5F62-471C-A1C8-C54CBE9942A6}"/>
              </a:ext>
            </a:extLst>
          </p:cNvPr>
          <p:cNvSpPr>
            <a:spLocks noChangeShapeType="1"/>
          </p:cNvSpPr>
          <p:nvPr/>
        </p:nvSpPr>
        <p:spPr bwMode="auto">
          <a:xfrm>
            <a:off x="855901" y="3698593"/>
            <a:ext cx="0" cy="215900"/>
          </a:xfrm>
          <a:prstGeom prst="line">
            <a:avLst/>
          </a:prstGeom>
          <a:noFill/>
          <a:ln w="76200">
            <a:solidFill>
              <a:schemeClr val="bg1"/>
            </a:solidFill>
            <a:round/>
            <a:headEnd/>
            <a:tailEnd/>
          </a:ln>
          <a:effectLst/>
        </p:spPr>
        <p:txBody>
          <a:bodyPr/>
          <a:lstStyle/>
          <a:p>
            <a:pPr>
              <a:defRPr/>
            </a:pPr>
            <a:endParaRPr lang="fr-FR" i="0">
              <a:solidFill>
                <a:schemeClr val="bg1"/>
              </a:solidFill>
              <a:effectLst>
                <a:outerShdw blurRad="38100" dist="38100" dir="2700000" algn="tl">
                  <a:srgbClr val="000000">
                    <a:alpha val="43137"/>
                  </a:srgbClr>
                </a:outerShdw>
              </a:effectLst>
              <a:latin typeface="Comic Sans MS" panose="030F0702030302020204" pitchFamily="66" charset="0"/>
            </a:endParaRPr>
          </a:p>
        </p:txBody>
      </p:sp>
      <p:sp>
        <p:nvSpPr>
          <p:cNvPr id="52231" name="Line 7">
            <a:extLst>
              <a:ext uri="{FF2B5EF4-FFF2-40B4-BE49-F238E27FC236}">
                <a16:creationId xmlns:a16="http://schemas.microsoft.com/office/drawing/2014/main" id="{3E8A97A2-67A7-4E80-B968-2FACD5370E5D}"/>
              </a:ext>
            </a:extLst>
          </p:cNvPr>
          <p:cNvSpPr>
            <a:spLocks noChangeShapeType="1"/>
          </p:cNvSpPr>
          <p:nvPr/>
        </p:nvSpPr>
        <p:spPr bwMode="auto">
          <a:xfrm>
            <a:off x="3521314" y="3698593"/>
            <a:ext cx="0" cy="215900"/>
          </a:xfrm>
          <a:prstGeom prst="line">
            <a:avLst/>
          </a:prstGeom>
          <a:noFill/>
          <a:ln w="76200">
            <a:solidFill>
              <a:schemeClr val="bg1"/>
            </a:solidFill>
            <a:round/>
            <a:headEnd/>
            <a:tailEnd/>
          </a:ln>
          <a:effectLst/>
        </p:spPr>
        <p:txBody>
          <a:bodyPr/>
          <a:lstStyle/>
          <a:p>
            <a:pPr>
              <a:defRPr/>
            </a:pPr>
            <a:endParaRPr lang="fr-FR" i="0">
              <a:solidFill>
                <a:schemeClr val="bg1"/>
              </a:solidFill>
              <a:effectLst>
                <a:outerShdw blurRad="38100" dist="38100" dir="2700000" algn="tl">
                  <a:srgbClr val="000000">
                    <a:alpha val="43137"/>
                  </a:srgbClr>
                </a:outerShdw>
              </a:effectLst>
              <a:latin typeface="Comic Sans MS" panose="030F0702030302020204" pitchFamily="66" charset="0"/>
            </a:endParaRPr>
          </a:p>
        </p:txBody>
      </p:sp>
      <p:sp>
        <p:nvSpPr>
          <p:cNvPr id="52232" name="Line 8">
            <a:extLst>
              <a:ext uri="{FF2B5EF4-FFF2-40B4-BE49-F238E27FC236}">
                <a16:creationId xmlns:a16="http://schemas.microsoft.com/office/drawing/2014/main" id="{A9767CEF-4A6D-4A24-835B-7635AAF2303D}"/>
              </a:ext>
            </a:extLst>
          </p:cNvPr>
          <p:cNvSpPr>
            <a:spLocks noChangeShapeType="1"/>
          </p:cNvSpPr>
          <p:nvPr/>
        </p:nvSpPr>
        <p:spPr bwMode="auto">
          <a:xfrm>
            <a:off x="2224326" y="3698593"/>
            <a:ext cx="0" cy="215900"/>
          </a:xfrm>
          <a:prstGeom prst="line">
            <a:avLst/>
          </a:prstGeom>
          <a:noFill/>
          <a:ln w="76200">
            <a:solidFill>
              <a:schemeClr val="bg1"/>
            </a:solidFill>
            <a:round/>
            <a:headEnd/>
            <a:tailEnd/>
          </a:ln>
          <a:effectLst/>
        </p:spPr>
        <p:txBody>
          <a:bodyPr/>
          <a:lstStyle/>
          <a:p>
            <a:pPr>
              <a:defRPr/>
            </a:pPr>
            <a:endParaRPr lang="fr-FR" i="0">
              <a:solidFill>
                <a:schemeClr val="bg1"/>
              </a:solidFill>
              <a:effectLst>
                <a:outerShdw blurRad="38100" dist="38100" dir="2700000" algn="tl">
                  <a:srgbClr val="000000">
                    <a:alpha val="43137"/>
                  </a:srgbClr>
                </a:outerShdw>
              </a:effectLst>
              <a:latin typeface="Comic Sans MS" panose="030F0702030302020204" pitchFamily="66" charset="0"/>
            </a:endParaRPr>
          </a:p>
        </p:txBody>
      </p:sp>
      <p:sp>
        <p:nvSpPr>
          <p:cNvPr id="52233" name="Line 9">
            <a:extLst>
              <a:ext uri="{FF2B5EF4-FFF2-40B4-BE49-F238E27FC236}">
                <a16:creationId xmlns:a16="http://schemas.microsoft.com/office/drawing/2014/main" id="{23B19AE9-7D8C-4497-A173-BBA217BFF19D}"/>
              </a:ext>
            </a:extLst>
          </p:cNvPr>
          <p:cNvSpPr>
            <a:spLocks noChangeShapeType="1"/>
          </p:cNvSpPr>
          <p:nvPr/>
        </p:nvSpPr>
        <p:spPr bwMode="auto">
          <a:xfrm>
            <a:off x="4745276" y="3698593"/>
            <a:ext cx="0" cy="215900"/>
          </a:xfrm>
          <a:prstGeom prst="line">
            <a:avLst/>
          </a:prstGeom>
          <a:noFill/>
          <a:ln w="76200">
            <a:solidFill>
              <a:schemeClr val="bg1"/>
            </a:solidFill>
            <a:round/>
            <a:headEnd/>
            <a:tailEnd/>
          </a:ln>
          <a:effectLst/>
        </p:spPr>
        <p:txBody>
          <a:bodyPr/>
          <a:lstStyle/>
          <a:p>
            <a:pPr>
              <a:defRPr/>
            </a:pPr>
            <a:endParaRPr lang="fr-FR" i="0">
              <a:solidFill>
                <a:schemeClr val="bg1"/>
              </a:solidFill>
              <a:effectLst>
                <a:outerShdw blurRad="38100" dist="38100" dir="2700000" algn="tl">
                  <a:srgbClr val="000000">
                    <a:alpha val="43137"/>
                  </a:srgbClr>
                </a:outerShdw>
              </a:effectLst>
              <a:latin typeface="Comic Sans MS" panose="030F0702030302020204" pitchFamily="66" charset="0"/>
            </a:endParaRPr>
          </a:p>
        </p:txBody>
      </p:sp>
      <p:sp>
        <p:nvSpPr>
          <p:cNvPr id="52234" name="Line 10">
            <a:extLst>
              <a:ext uri="{FF2B5EF4-FFF2-40B4-BE49-F238E27FC236}">
                <a16:creationId xmlns:a16="http://schemas.microsoft.com/office/drawing/2014/main" id="{3402109B-9B62-4B4C-9623-78E6D7E44F6F}"/>
              </a:ext>
            </a:extLst>
          </p:cNvPr>
          <p:cNvSpPr>
            <a:spLocks noChangeShapeType="1"/>
          </p:cNvSpPr>
          <p:nvPr/>
        </p:nvSpPr>
        <p:spPr bwMode="auto">
          <a:xfrm>
            <a:off x="5824776" y="3698593"/>
            <a:ext cx="0" cy="215900"/>
          </a:xfrm>
          <a:prstGeom prst="line">
            <a:avLst/>
          </a:prstGeom>
          <a:noFill/>
          <a:ln w="76200">
            <a:solidFill>
              <a:schemeClr val="bg1"/>
            </a:solidFill>
            <a:round/>
            <a:headEnd/>
            <a:tailEnd/>
          </a:ln>
          <a:effectLst/>
        </p:spPr>
        <p:txBody>
          <a:bodyPr/>
          <a:lstStyle/>
          <a:p>
            <a:pPr>
              <a:defRPr/>
            </a:pPr>
            <a:endParaRPr lang="fr-FR" i="0">
              <a:solidFill>
                <a:schemeClr val="bg1"/>
              </a:solidFill>
              <a:effectLst>
                <a:outerShdw blurRad="38100" dist="38100" dir="2700000" algn="tl">
                  <a:srgbClr val="000000">
                    <a:alpha val="43137"/>
                  </a:srgbClr>
                </a:outerShdw>
              </a:effectLst>
              <a:latin typeface="Comic Sans MS" panose="030F0702030302020204" pitchFamily="66" charset="0"/>
            </a:endParaRPr>
          </a:p>
        </p:txBody>
      </p:sp>
      <p:sp>
        <p:nvSpPr>
          <p:cNvPr id="52235" name="Line 11">
            <a:extLst>
              <a:ext uri="{FF2B5EF4-FFF2-40B4-BE49-F238E27FC236}">
                <a16:creationId xmlns:a16="http://schemas.microsoft.com/office/drawing/2014/main" id="{623C4C13-69E8-4E88-973B-53E3DF206893}"/>
              </a:ext>
            </a:extLst>
          </p:cNvPr>
          <p:cNvSpPr>
            <a:spLocks noChangeShapeType="1"/>
          </p:cNvSpPr>
          <p:nvPr/>
        </p:nvSpPr>
        <p:spPr bwMode="auto">
          <a:xfrm>
            <a:off x="7445614" y="3676368"/>
            <a:ext cx="0" cy="215900"/>
          </a:xfrm>
          <a:prstGeom prst="line">
            <a:avLst/>
          </a:prstGeom>
          <a:noFill/>
          <a:ln w="76200">
            <a:solidFill>
              <a:schemeClr val="bg1"/>
            </a:solidFill>
            <a:round/>
            <a:headEnd/>
            <a:tailEnd/>
          </a:ln>
          <a:effectLst/>
        </p:spPr>
        <p:txBody>
          <a:bodyPr/>
          <a:lstStyle/>
          <a:p>
            <a:pPr>
              <a:defRPr/>
            </a:pPr>
            <a:endParaRPr lang="fr-FR" i="0">
              <a:solidFill>
                <a:schemeClr val="bg1"/>
              </a:solidFill>
              <a:effectLst>
                <a:outerShdw blurRad="38100" dist="38100" dir="2700000" algn="tl">
                  <a:srgbClr val="000000">
                    <a:alpha val="43137"/>
                  </a:srgbClr>
                </a:outerShdw>
              </a:effectLst>
              <a:latin typeface="Comic Sans MS" panose="030F0702030302020204" pitchFamily="66" charset="0"/>
            </a:endParaRPr>
          </a:p>
        </p:txBody>
      </p:sp>
      <p:sp>
        <p:nvSpPr>
          <p:cNvPr id="347162" name="Text Box 26">
            <a:extLst>
              <a:ext uri="{FF2B5EF4-FFF2-40B4-BE49-F238E27FC236}">
                <a16:creationId xmlns:a16="http://schemas.microsoft.com/office/drawing/2014/main" id="{E5326E26-4C4D-4681-AF59-E6A30868B8BB}"/>
              </a:ext>
            </a:extLst>
          </p:cNvPr>
          <p:cNvSpPr txBox="1">
            <a:spLocks noChangeArrowheads="1"/>
          </p:cNvSpPr>
          <p:nvPr/>
        </p:nvSpPr>
        <p:spPr bwMode="auto">
          <a:xfrm>
            <a:off x="1260344" y="428337"/>
            <a:ext cx="6790642" cy="461665"/>
          </a:xfrm>
          <a:prstGeom prst="rect">
            <a:avLst/>
          </a:prstGeom>
          <a:noFill/>
          <a:ln>
            <a:noFill/>
          </a:ln>
          <a:effectLst/>
        </p:spPr>
        <p:txBody>
          <a:bodyPr wrap="none">
            <a:spAutoFit/>
          </a:bodyPr>
          <a:lstStyle/>
          <a:p>
            <a:pPr algn="ctr">
              <a:defRPr/>
            </a:pPr>
            <a:r>
              <a:rPr lang="fr-FR" altLang="fr-FR" sz="2400" i="0" dirty="0">
                <a:solidFill>
                  <a:schemeClr val="bg1"/>
                </a:solidFill>
                <a:effectLst>
                  <a:outerShdw blurRad="38100" dist="38100" dir="2700000" algn="tl">
                    <a:srgbClr val="000000">
                      <a:alpha val="43137"/>
                    </a:srgbClr>
                  </a:outerShdw>
                </a:effectLst>
                <a:latin typeface="Comic Sans MS" panose="030F0702030302020204" pitchFamily="66" charset="0"/>
              </a:rPr>
              <a:t>Les pandémies virales des XX</a:t>
            </a:r>
            <a:r>
              <a:rPr lang="fr-FR" altLang="fr-FR" sz="2400" i="0" baseline="30000" dirty="0">
                <a:solidFill>
                  <a:schemeClr val="bg1"/>
                </a:solidFill>
                <a:effectLst>
                  <a:outerShdw blurRad="38100" dist="38100" dir="2700000" algn="tl">
                    <a:srgbClr val="000000">
                      <a:alpha val="43137"/>
                    </a:srgbClr>
                  </a:outerShdw>
                </a:effectLst>
                <a:latin typeface="Comic Sans MS" panose="030F0702030302020204" pitchFamily="66" charset="0"/>
              </a:rPr>
              <a:t>e</a:t>
            </a:r>
            <a:r>
              <a:rPr lang="fr-FR" altLang="fr-FR" sz="2400" i="0" dirty="0">
                <a:solidFill>
                  <a:schemeClr val="bg1"/>
                </a:solidFill>
                <a:effectLst>
                  <a:outerShdw blurRad="38100" dist="38100" dir="2700000" algn="tl">
                    <a:srgbClr val="000000">
                      <a:alpha val="43137"/>
                    </a:srgbClr>
                  </a:outerShdw>
                </a:effectLst>
                <a:latin typeface="Comic Sans MS" panose="030F0702030302020204" pitchFamily="66" charset="0"/>
              </a:rPr>
              <a:t> et XXI</a:t>
            </a:r>
            <a:r>
              <a:rPr lang="fr-FR" altLang="fr-FR" sz="2400" i="0" baseline="30000" dirty="0">
                <a:solidFill>
                  <a:schemeClr val="bg1"/>
                </a:solidFill>
                <a:effectLst>
                  <a:outerShdw blurRad="38100" dist="38100" dir="2700000" algn="tl">
                    <a:srgbClr val="000000">
                      <a:alpha val="43137"/>
                    </a:srgbClr>
                  </a:outerShdw>
                </a:effectLst>
                <a:latin typeface="Comic Sans MS" panose="030F0702030302020204" pitchFamily="66" charset="0"/>
              </a:rPr>
              <a:t>e</a:t>
            </a:r>
            <a:r>
              <a:rPr lang="fr-FR" altLang="fr-FR" sz="2400" i="0" dirty="0">
                <a:solidFill>
                  <a:schemeClr val="bg1"/>
                </a:solidFill>
                <a:effectLst>
                  <a:outerShdw blurRad="38100" dist="38100" dir="2700000" algn="tl">
                    <a:srgbClr val="000000">
                      <a:alpha val="43137"/>
                    </a:srgbClr>
                  </a:outerShdw>
                </a:effectLst>
                <a:latin typeface="Comic Sans MS" panose="030F0702030302020204" pitchFamily="66" charset="0"/>
              </a:rPr>
              <a:t> siècles</a:t>
            </a:r>
          </a:p>
        </p:txBody>
      </p:sp>
      <p:sp>
        <p:nvSpPr>
          <p:cNvPr id="52251" name="Rectangle 27">
            <a:extLst>
              <a:ext uri="{FF2B5EF4-FFF2-40B4-BE49-F238E27FC236}">
                <a16:creationId xmlns:a16="http://schemas.microsoft.com/office/drawing/2014/main" id="{7687BE2E-AE26-4B48-A2D1-08D438B41D43}"/>
              </a:ext>
            </a:extLst>
          </p:cNvPr>
          <p:cNvSpPr>
            <a:spLocks noChangeArrowheads="1"/>
          </p:cNvSpPr>
          <p:nvPr/>
        </p:nvSpPr>
        <p:spPr bwMode="auto">
          <a:xfrm>
            <a:off x="2994977" y="4811356"/>
            <a:ext cx="1262458" cy="954107"/>
          </a:xfrm>
          <a:prstGeom prst="rect">
            <a:avLst/>
          </a:prstGeom>
          <a:solidFill>
            <a:srgbClr val="FF0000"/>
          </a:solidFill>
          <a:ln w="9525">
            <a:solidFill>
              <a:srgbClr val="FF3300"/>
            </a:solidFill>
            <a:miter lim="800000"/>
            <a:headEnd/>
            <a:tailEnd/>
          </a:ln>
          <a:effec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defRPr/>
            </a:pPr>
            <a:r>
              <a:rPr lang="fr-FR" altLang="fr-FR" sz="1200" i="0" dirty="0">
                <a:solidFill>
                  <a:schemeClr val="bg1"/>
                </a:solidFill>
                <a:effectLst>
                  <a:outerShdw blurRad="38100" dist="38100" dir="2700000" algn="tl">
                    <a:srgbClr val="000000">
                      <a:alpha val="43137"/>
                    </a:srgbClr>
                  </a:outerShdw>
                </a:effectLst>
                <a:latin typeface="Comic Sans MS" panose="030F0702030302020204" pitchFamily="66" charset="0"/>
              </a:rPr>
              <a:t>Grippe asiatique </a:t>
            </a:r>
            <a:r>
              <a:rPr lang="fr-FR" altLang="fr-FR" sz="800" i="0" dirty="0">
                <a:solidFill>
                  <a:schemeClr val="bg1"/>
                </a:solidFill>
                <a:effectLst>
                  <a:outerShdw blurRad="38100" dist="38100" dir="2700000" algn="tl">
                    <a:srgbClr val="000000">
                      <a:alpha val="43137"/>
                    </a:srgbClr>
                  </a:outerShdw>
                </a:effectLst>
                <a:latin typeface="Comic Sans MS" panose="030F0702030302020204" pitchFamily="66" charset="0"/>
              </a:rPr>
              <a:t>1957-58 H2N2</a:t>
            </a:r>
          </a:p>
          <a:p>
            <a:pPr algn="ctr" eaLnBrk="1" hangingPunct="1">
              <a:spcBef>
                <a:spcPct val="0"/>
              </a:spcBef>
              <a:buFontTx/>
              <a:buNone/>
              <a:defRPr/>
            </a:pPr>
            <a:r>
              <a:rPr lang="fr-FR" altLang="fr-FR" sz="800" i="0" dirty="0">
                <a:solidFill>
                  <a:schemeClr val="bg1"/>
                </a:solidFill>
                <a:effectLst>
                  <a:outerShdw blurRad="38100" dist="38100" dir="2700000" algn="tl">
                    <a:srgbClr val="000000">
                      <a:alpha val="43137"/>
                    </a:srgbClr>
                  </a:outerShdw>
                </a:effectLst>
                <a:latin typeface="Comic Sans MS" panose="030F0702030302020204" pitchFamily="66" charset="0"/>
              </a:rPr>
              <a:t>1-2 million morts</a:t>
            </a:r>
          </a:p>
          <a:p>
            <a:pPr algn="ctr" eaLnBrk="1" hangingPunct="1">
              <a:spcBef>
                <a:spcPct val="0"/>
              </a:spcBef>
              <a:buFontTx/>
              <a:buNone/>
              <a:defRPr/>
            </a:pPr>
            <a:r>
              <a:rPr lang="fr-FR" altLang="fr-FR" sz="800" i="0" dirty="0">
                <a:solidFill>
                  <a:schemeClr val="bg1"/>
                </a:solidFill>
                <a:effectLst>
                  <a:outerShdw blurRad="38100" dist="38100" dir="2700000" algn="tl">
                    <a:srgbClr val="000000">
                      <a:alpha val="43137"/>
                    </a:srgbClr>
                  </a:outerShdw>
                </a:effectLst>
                <a:latin typeface="Comic Sans MS" panose="030F0702030302020204" pitchFamily="66" charset="0"/>
              </a:rPr>
              <a:t>0.1-0.2% mortalité</a:t>
            </a:r>
          </a:p>
          <a:p>
            <a:pPr algn="ctr" eaLnBrk="1" hangingPunct="1">
              <a:spcBef>
                <a:spcPct val="0"/>
              </a:spcBef>
              <a:buFontTx/>
              <a:buNone/>
              <a:defRPr/>
            </a:pPr>
            <a:r>
              <a:rPr lang="fr-FR" altLang="fr-FR" sz="800" dirty="0">
                <a:solidFill>
                  <a:schemeClr val="bg1"/>
                </a:solidFill>
                <a:effectLst>
                  <a:outerShdw blurRad="38100" dist="38100" dir="2700000" algn="tl">
                    <a:srgbClr val="000000">
                      <a:alpha val="43137"/>
                    </a:srgbClr>
                  </a:outerShdw>
                </a:effectLst>
                <a:latin typeface="Comic Sans MS" panose="030F0702030302020204" pitchFamily="66" charset="0"/>
              </a:rPr>
              <a:t>France ~25 000 décès</a:t>
            </a:r>
            <a:endParaRPr lang="fr-FR" altLang="fr-FR" sz="800" i="0" dirty="0">
              <a:solidFill>
                <a:schemeClr val="bg1"/>
              </a:solidFill>
              <a:effectLst>
                <a:outerShdw blurRad="38100" dist="38100" dir="2700000" algn="tl">
                  <a:srgbClr val="000000">
                    <a:alpha val="43137"/>
                  </a:srgbClr>
                </a:outerShdw>
              </a:effectLst>
              <a:latin typeface="Comic Sans MS" panose="030F0702030302020204" pitchFamily="66" charset="0"/>
            </a:endParaRPr>
          </a:p>
        </p:txBody>
      </p:sp>
      <p:sp>
        <p:nvSpPr>
          <p:cNvPr id="52252" name="Rectangle 28">
            <a:extLst>
              <a:ext uri="{FF2B5EF4-FFF2-40B4-BE49-F238E27FC236}">
                <a16:creationId xmlns:a16="http://schemas.microsoft.com/office/drawing/2014/main" id="{9635000A-F6BC-4C6F-9ABD-466126D51D36}"/>
              </a:ext>
            </a:extLst>
          </p:cNvPr>
          <p:cNvSpPr>
            <a:spLocks noChangeArrowheads="1"/>
          </p:cNvSpPr>
          <p:nvPr/>
        </p:nvSpPr>
        <p:spPr bwMode="auto">
          <a:xfrm>
            <a:off x="3959177" y="5823995"/>
            <a:ext cx="1512888" cy="769441"/>
          </a:xfrm>
          <a:prstGeom prst="rect">
            <a:avLst/>
          </a:prstGeom>
          <a:solidFill>
            <a:srgbClr val="FF0000"/>
          </a:solidFill>
          <a:ln w="9525">
            <a:solidFill>
              <a:srgbClr val="FF3300"/>
            </a:solidFill>
            <a:miter lim="800000"/>
            <a:headEnd/>
            <a:tailEnd/>
          </a:ln>
          <a:effec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defRPr/>
            </a:pPr>
            <a:r>
              <a:rPr lang="fr-FR" altLang="fr-FR" sz="1200" i="0" dirty="0">
                <a:solidFill>
                  <a:schemeClr val="bg1"/>
                </a:solidFill>
                <a:effectLst>
                  <a:outerShdw blurRad="38100" dist="38100" dir="2700000" algn="tl">
                    <a:srgbClr val="000000">
                      <a:alpha val="43137"/>
                    </a:srgbClr>
                  </a:outerShdw>
                </a:effectLst>
                <a:latin typeface="Comic Sans MS" panose="030F0702030302020204" pitchFamily="66" charset="0"/>
              </a:rPr>
              <a:t>Grippe Hong-Kong </a:t>
            </a:r>
          </a:p>
          <a:p>
            <a:pPr algn="ctr" eaLnBrk="1" hangingPunct="1">
              <a:spcBef>
                <a:spcPct val="0"/>
              </a:spcBef>
              <a:buFontTx/>
              <a:buNone/>
              <a:defRPr/>
            </a:pPr>
            <a:r>
              <a:rPr lang="fr-FR" altLang="fr-FR" sz="800" i="0" dirty="0">
                <a:solidFill>
                  <a:schemeClr val="bg1"/>
                </a:solidFill>
                <a:effectLst>
                  <a:outerShdw blurRad="38100" dist="38100" dir="2700000" algn="tl">
                    <a:srgbClr val="000000">
                      <a:alpha val="43137"/>
                    </a:srgbClr>
                  </a:outerShdw>
                </a:effectLst>
                <a:latin typeface="Comic Sans MS" panose="030F0702030302020204" pitchFamily="66" charset="0"/>
              </a:rPr>
              <a:t>1968-69  H3N2</a:t>
            </a:r>
          </a:p>
          <a:p>
            <a:pPr algn="ctr" eaLnBrk="1" hangingPunct="1">
              <a:spcBef>
                <a:spcPct val="0"/>
              </a:spcBef>
              <a:buFontTx/>
              <a:buNone/>
              <a:defRPr/>
            </a:pPr>
            <a:r>
              <a:rPr lang="fr-FR" altLang="fr-FR" sz="800" i="0" dirty="0">
                <a:solidFill>
                  <a:schemeClr val="bg1"/>
                </a:solidFill>
                <a:effectLst>
                  <a:outerShdw blurRad="38100" dist="38100" dir="2700000" algn="tl">
                    <a:srgbClr val="000000">
                      <a:alpha val="43137"/>
                    </a:srgbClr>
                  </a:outerShdw>
                </a:effectLst>
                <a:latin typeface="Comic Sans MS" panose="030F0702030302020204" pitchFamily="66" charset="0"/>
              </a:rPr>
              <a:t>1 million morts </a:t>
            </a:r>
          </a:p>
          <a:p>
            <a:pPr algn="ctr" eaLnBrk="1" hangingPunct="1">
              <a:spcBef>
                <a:spcPct val="0"/>
              </a:spcBef>
              <a:buFontTx/>
              <a:buNone/>
              <a:defRPr/>
            </a:pPr>
            <a:r>
              <a:rPr lang="fr-FR" altLang="fr-FR" sz="800" i="0" dirty="0">
                <a:solidFill>
                  <a:schemeClr val="bg1"/>
                </a:solidFill>
                <a:effectLst>
                  <a:outerShdw blurRad="38100" dist="38100" dir="2700000" algn="tl">
                    <a:srgbClr val="000000">
                      <a:alpha val="43137"/>
                    </a:srgbClr>
                  </a:outerShdw>
                </a:effectLst>
                <a:latin typeface="Comic Sans MS" panose="030F0702030302020204" pitchFamily="66" charset="0"/>
              </a:rPr>
              <a:t>0.1-0.2 % mortalité</a:t>
            </a:r>
          </a:p>
          <a:p>
            <a:pPr algn="ctr" eaLnBrk="1" hangingPunct="1">
              <a:spcBef>
                <a:spcPct val="0"/>
              </a:spcBef>
              <a:buFontTx/>
              <a:buNone/>
              <a:defRPr/>
            </a:pPr>
            <a:r>
              <a:rPr lang="fr-FR" altLang="fr-FR" sz="800" dirty="0">
                <a:solidFill>
                  <a:schemeClr val="bg1"/>
                </a:solidFill>
                <a:effectLst>
                  <a:outerShdw blurRad="38100" dist="38100" dir="2700000" algn="tl">
                    <a:srgbClr val="000000">
                      <a:alpha val="43137"/>
                    </a:srgbClr>
                  </a:outerShdw>
                </a:effectLst>
                <a:latin typeface="Comic Sans MS" panose="030F0702030302020204" pitchFamily="66" charset="0"/>
              </a:rPr>
              <a:t>France 31 000 décès</a:t>
            </a:r>
            <a:endParaRPr lang="fr-FR" altLang="fr-FR" sz="800" i="0" dirty="0">
              <a:solidFill>
                <a:schemeClr val="bg1"/>
              </a:solidFill>
              <a:effectLst>
                <a:outerShdw blurRad="38100" dist="38100" dir="2700000" algn="tl">
                  <a:srgbClr val="000000">
                    <a:alpha val="43137"/>
                  </a:srgbClr>
                </a:outerShdw>
              </a:effectLst>
              <a:latin typeface="Comic Sans MS" panose="030F0702030302020204" pitchFamily="66" charset="0"/>
            </a:endParaRPr>
          </a:p>
        </p:txBody>
      </p:sp>
      <p:sp>
        <p:nvSpPr>
          <p:cNvPr id="52253" name="Rectangle 29">
            <a:extLst>
              <a:ext uri="{FF2B5EF4-FFF2-40B4-BE49-F238E27FC236}">
                <a16:creationId xmlns:a16="http://schemas.microsoft.com/office/drawing/2014/main" id="{C7FC7CCE-94DC-4F84-8958-16299452363C}"/>
              </a:ext>
            </a:extLst>
          </p:cNvPr>
          <p:cNvSpPr>
            <a:spLocks noChangeArrowheads="1"/>
          </p:cNvSpPr>
          <p:nvPr/>
        </p:nvSpPr>
        <p:spPr bwMode="auto">
          <a:xfrm>
            <a:off x="5673701" y="5821584"/>
            <a:ext cx="875738" cy="707886"/>
          </a:xfrm>
          <a:prstGeom prst="rect">
            <a:avLst/>
          </a:prstGeom>
          <a:solidFill>
            <a:srgbClr val="FFFFCC"/>
          </a:solidFill>
          <a:ln w="9525">
            <a:solidFill>
              <a:srgbClr val="FFFFCC"/>
            </a:solidFill>
            <a:miter lim="800000"/>
            <a:headEnd/>
            <a:tailEnd/>
          </a:ln>
          <a:effec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defRPr/>
            </a:pPr>
            <a:r>
              <a:rPr lang="fr-FR" altLang="fr-FR" sz="1000" i="0" dirty="0">
                <a:latin typeface="Comic Sans MS" panose="030F0702030302020204" pitchFamily="66" charset="0"/>
              </a:rPr>
              <a:t>Grippe aviaire </a:t>
            </a:r>
          </a:p>
          <a:p>
            <a:pPr algn="ctr" eaLnBrk="1" hangingPunct="1">
              <a:spcBef>
                <a:spcPct val="0"/>
              </a:spcBef>
              <a:buFontTx/>
              <a:buNone/>
              <a:defRPr/>
            </a:pPr>
            <a:r>
              <a:rPr lang="fr-FR" altLang="fr-FR" sz="1000" i="0" dirty="0">
                <a:latin typeface="Comic Sans MS" panose="030F0702030302020204" pitchFamily="66" charset="0"/>
              </a:rPr>
              <a:t>2003 H5N1 </a:t>
            </a:r>
          </a:p>
          <a:p>
            <a:pPr algn="ctr" eaLnBrk="1" hangingPunct="1">
              <a:spcBef>
                <a:spcPct val="0"/>
              </a:spcBef>
              <a:buFontTx/>
              <a:buNone/>
              <a:defRPr/>
            </a:pPr>
            <a:r>
              <a:rPr lang="fr-FR" altLang="fr-FR" sz="1000" i="0" dirty="0">
                <a:latin typeface="Comic Sans MS" panose="030F0702030302020204" pitchFamily="66" charset="0"/>
              </a:rPr>
              <a:t>163 morts </a:t>
            </a:r>
          </a:p>
        </p:txBody>
      </p:sp>
      <p:sp>
        <p:nvSpPr>
          <p:cNvPr id="52254" name="Line 30">
            <a:extLst>
              <a:ext uri="{FF2B5EF4-FFF2-40B4-BE49-F238E27FC236}">
                <a16:creationId xmlns:a16="http://schemas.microsoft.com/office/drawing/2014/main" id="{A87A2784-C574-4F7F-A94B-52CDFC4494B3}"/>
              </a:ext>
            </a:extLst>
          </p:cNvPr>
          <p:cNvSpPr>
            <a:spLocks noChangeShapeType="1"/>
          </p:cNvSpPr>
          <p:nvPr/>
        </p:nvSpPr>
        <p:spPr bwMode="auto">
          <a:xfrm flipH="1" flipV="1">
            <a:off x="2044939" y="4417731"/>
            <a:ext cx="6630" cy="408076"/>
          </a:xfrm>
          <a:prstGeom prst="line">
            <a:avLst/>
          </a:prstGeom>
          <a:noFill/>
          <a:ln w="38100">
            <a:solidFill>
              <a:schemeClr val="bg1"/>
            </a:solidFill>
            <a:round/>
            <a:headEnd/>
            <a:tailEnd/>
          </a:ln>
          <a:effectLst/>
        </p:spPr>
        <p:txBody>
          <a:bodyPr/>
          <a:lstStyle/>
          <a:p>
            <a:pPr>
              <a:defRPr/>
            </a:pPr>
            <a:endParaRPr lang="fr-FR" i="0">
              <a:solidFill>
                <a:schemeClr val="bg1"/>
              </a:solidFill>
              <a:effectLst>
                <a:outerShdw blurRad="38100" dist="38100" dir="2700000" algn="tl">
                  <a:srgbClr val="000000">
                    <a:alpha val="43137"/>
                  </a:srgbClr>
                </a:outerShdw>
              </a:effectLst>
              <a:latin typeface="Comic Sans MS" panose="030F0702030302020204" pitchFamily="66" charset="0"/>
            </a:endParaRPr>
          </a:p>
        </p:txBody>
      </p:sp>
      <p:sp>
        <p:nvSpPr>
          <p:cNvPr id="52255" name="Line 31">
            <a:extLst>
              <a:ext uri="{FF2B5EF4-FFF2-40B4-BE49-F238E27FC236}">
                <a16:creationId xmlns:a16="http://schemas.microsoft.com/office/drawing/2014/main" id="{91A08011-23F5-41E7-9AD3-EAB839542E46}"/>
              </a:ext>
            </a:extLst>
          </p:cNvPr>
          <p:cNvSpPr>
            <a:spLocks noChangeShapeType="1"/>
          </p:cNvSpPr>
          <p:nvPr/>
        </p:nvSpPr>
        <p:spPr bwMode="auto">
          <a:xfrm flipH="1" flipV="1">
            <a:off x="3959177" y="4426701"/>
            <a:ext cx="6635" cy="399106"/>
          </a:xfrm>
          <a:prstGeom prst="line">
            <a:avLst/>
          </a:prstGeom>
          <a:noFill/>
          <a:ln w="38100">
            <a:solidFill>
              <a:schemeClr val="bg1"/>
            </a:solidFill>
            <a:round/>
            <a:headEnd/>
            <a:tailEnd/>
          </a:ln>
          <a:effectLst/>
        </p:spPr>
        <p:txBody>
          <a:bodyPr/>
          <a:lstStyle/>
          <a:p>
            <a:pPr>
              <a:defRPr/>
            </a:pPr>
            <a:endParaRPr lang="fr-FR" i="0">
              <a:solidFill>
                <a:schemeClr val="bg1"/>
              </a:solidFill>
              <a:effectLst>
                <a:outerShdw blurRad="38100" dist="38100" dir="2700000" algn="tl">
                  <a:srgbClr val="000000">
                    <a:alpha val="43137"/>
                  </a:srgbClr>
                </a:outerShdw>
              </a:effectLst>
              <a:latin typeface="Comic Sans MS" panose="030F0702030302020204" pitchFamily="66" charset="0"/>
            </a:endParaRPr>
          </a:p>
        </p:txBody>
      </p:sp>
      <p:sp>
        <p:nvSpPr>
          <p:cNvPr id="52256" name="Line 32">
            <a:extLst>
              <a:ext uri="{FF2B5EF4-FFF2-40B4-BE49-F238E27FC236}">
                <a16:creationId xmlns:a16="http://schemas.microsoft.com/office/drawing/2014/main" id="{1FE6EDB5-FF7B-46B5-B414-AFB162AA4327}"/>
              </a:ext>
            </a:extLst>
          </p:cNvPr>
          <p:cNvSpPr>
            <a:spLocks noChangeShapeType="1"/>
          </p:cNvSpPr>
          <p:nvPr/>
        </p:nvSpPr>
        <p:spPr bwMode="auto">
          <a:xfrm flipH="1" flipV="1">
            <a:off x="4505563" y="4417731"/>
            <a:ext cx="6630" cy="1406264"/>
          </a:xfrm>
          <a:prstGeom prst="line">
            <a:avLst/>
          </a:prstGeom>
          <a:noFill/>
          <a:ln w="38100">
            <a:solidFill>
              <a:schemeClr val="bg1"/>
            </a:solidFill>
            <a:round/>
            <a:headEnd/>
            <a:tailEnd/>
          </a:ln>
          <a:effectLst/>
        </p:spPr>
        <p:txBody>
          <a:bodyPr/>
          <a:lstStyle/>
          <a:p>
            <a:pPr>
              <a:defRPr/>
            </a:pPr>
            <a:endParaRPr lang="fr-FR" i="0">
              <a:solidFill>
                <a:schemeClr val="bg1"/>
              </a:solidFill>
              <a:effectLst>
                <a:outerShdw blurRad="38100" dist="38100" dir="2700000" algn="tl">
                  <a:srgbClr val="000000">
                    <a:alpha val="43137"/>
                  </a:srgbClr>
                </a:outerShdw>
              </a:effectLst>
              <a:latin typeface="Comic Sans MS" panose="030F0702030302020204" pitchFamily="66" charset="0"/>
            </a:endParaRPr>
          </a:p>
        </p:txBody>
      </p:sp>
      <p:sp>
        <p:nvSpPr>
          <p:cNvPr id="52271" name="Text Box 47">
            <a:extLst>
              <a:ext uri="{FF2B5EF4-FFF2-40B4-BE49-F238E27FC236}">
                <a16:creationId xmlns:a16="http://schemas.microsoft.com/office/drawing/2014/main" id="{E6686B49-B85D-4269-B099-1D1D87B8EB0F}"/>
              </a:ext>
            </a:extLst>
          </p:cNvPr>
          <p:cNvSpPr txBox="1">
            <a:spLocks noChangeArrowheads="1"/>
          </p:cNvSpPr>
          <p:nvPr/>
        </p:nvSpPr>
        <p:spPr bwMode="auto">
          <a:xfrm>
            <a:off x="1286063" y="4811356"/>
            <a:ext cx="1347647" cy="954107"/>
          </a:xfrm>
          <a:prstGeom prst="rect">
            <a:avLst/>
          </a:prstGeom>
          <a:solidFill>
            <a:srgbClr val="FF0000"/>
          </a:solidFill>
          <a:ln w="9525">
            <a:solidFill>
              <a:srgbClr val="FF3300"/>
            </a:solidFill>
            <a:miter lim="800000"/>
            <a:headEnd/>
            <a:tailEnd/>
          </a:ln>
          <a:effec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defRPr/>
            </a:pPr>
            <a:r>
              <a:rPr lang="fr-FR" altLang="fr-FR" sz="1200" i="0" dirty="0">
                <a:solidFill>
                  <a:schemeClr val="bg1"/>
                </a:solidFill>
                <a:effectLst>
                  <a:outerShdw blurRad="38100" dist="38100" dir="2700000" algn="tl">
                    <a:srgbClr val="000000">
                      <a:alpha val="43137"/>
                    </a:srgbClr>
                  </a:outerShdw>
                </a:effectLst>
                <a:latin typeface="Comic Sans MS" panose="030F0702030302020204" pitchFamily="66" charset="0"/>
              </a:rPr>
              <a:t>Grippe espagnole </a:t>
            </a:r>
          </a:p>
          <a:p>
            <a:pPr algn="ctr" eaLnBrk="1" hangingPunct="1">
              <a:spcBef>
                <a:spcPct val="0"/>
              </a:spcBef>
              <a:buFontTx/>
              <a:buNone/>
              <a:defRPr/>
            </a:pPr>
            <a:r>
              <a:rPr lang="fr-FR" altLang="fr-FR" sz="800" i="0" dirty="0">
                <a:solidFill>
                  <a:schemeClr val="bg1"/>
                </a:solidFill>
                <a:effectLst>
                  <a:outerShdw blurRad="38100" dist="38100" dir="2700000" algn="tl">
                    <a:srgbClr val="000000">
                      <a:alpha val="43137"/>
                    </a:srgbClr>
                  </a:outerShdw>
                </a:effectLst>
                <a:latin typeface="Comic Sans MS" panose="030F0702030302020204" pitchFamily="66" charset="0"/>
              </a:rPr>
              <a:t>1918 H1N1</a:t>
            </a:r>
          </a:p>
          <a:p>
            <a:pPr algn="ctr" eaLnBrk="1" hangingPunct="1">
              <a:spcBef>
                <a:spcPct val="0"/>
              </a:spcBef>
              <a:buFontTx/>
              <a:buNone/>
              <a:defRPr/>
            </a:pPr>
            <a:r>
              <a:rPr lang="fr-FR" altLang="fr-FR" sz="800" dirty="0">
                <a:solidFill>
                  <a:schemeClr val="bg1"/>
                </a:solidFill>
                <a:latin typeface="Comic Sans MS" panose="030F0702030302020204" pitchFamily="66" charset="0"/>
              </a:rPr>
              <a:t>21-73 millions </a:t>
            </a:r>
            <a:r>
              <a:rPr lang="fr-FR" altLang="fr-FR" sz="800" i="0" dirty="0">
                <a:solidFill>
                  <a:schemeClr val="bg1"/>
                </a:solidFill>
                <a:effectLst>
                  <a:outerShdw blurRad="38100" dist="38100" dir="2700000" algn="tl">
                    <a:srgbClr val="000000">
                      <a:alpha val="43137"/>
                    </a:srgbClr>
                  </a:outerShdw>
                </a:effectLst>
                <a:latin typeface="Comic Sans MS" panose="030F0702030302020204" pitchFamily="66" charset="0"/>
              </a:rPr>
              <a:t>morts, </a:t>
            </a:r>
          </a:p>
          <a:p>
            <a:pPr algn="ctr" eaLnBrk="1" hangingPunct="1">
              <a:spcBef>
                <a:spcPct val="0"/>
              </a:spcBef>
              <a:buFontTx/>
              <a:buNone/>
              <a:defRPr/>
            </a:pPr>
            <a:r>
              <a:rPr lang="fr-FR" altLang="fr-FR" sz="800" i="0" dirty="0">
                <a:solidFill>
                  <a:schemeClr val="bg1"/>
                </a:solidFill>
                <a:effectLst>
                  <a:outerShdw blurRad="38100" dist="38100" dir="2700000" algn="tl">
                    <a:srgbClr val="000000">
                      <a:alpha val="43137"/>
                    </a:srgbClr>
                  </a:outerShdw>
                </a:effectLst>
                <a:latin typeface="Comic Sans MS" panose="030F0702030302020204" pitchFamily="66" charset="0"/>
              </a:rPr>
              <a:t>2-4% mortalité</a:t>
            </a:r>
          </a:p>
          <a:p>
            <a:pPr algn="ctr" eaLnBrk="1" hangingPunct="1">
              <a:spcBef>
                <a:spcPct val="0"/>
              </a:spcBef>
              <a:buFontTx/>
              <a:buNone/>
              <a:defRPr/>
            </a:pPr>
            <a:r>
              <a:rPr lang="fr-FR" altLang="fr-FR" sz="800" dirty="0">
                <a:solidFill>
                  <a:schemeClr val="bg1"/>
                </a:solidFill>
                <a:effectLst>
                  <a:outerShdw blurRad="38100" dist="38100" dir="2700000" algn="tl">
                    <a:srgbClr val="000000">
                      <a:alpha val="43137"/>
                    </a:srgbClr>
                  </a:outerShdw>
                </a:effectLst>
                <a:latin typeface="Comic Sans MS" panose="030F0702030302020204" pitchFamily="66" charset="0"/>
              </a:rPr>
              <a:t>France 408 000 décès</a:t>
            </a:r>
            <a:endParaRPr lang="fr-FR" altLang="fr-FR" sz="800" i="0" dirty="0">
              <a:solidFill>
                <a:schemeClr val="bg1"/>
              </a:solidFill>
              <a:effectLst>
                <a:outerShdw blurRad="38100" dist="38100" dir="2700000" algn="tl">
                  <a:srgbClr val="000000">
                    <a:alpha val="43137"/>
                  </a:srgbClr>
                </a:outerShdw>
              </a:effectLst>
              <a:latin typeface="Comic Sans MS" panose="030F0702030302020204" pitchFamily="66" charset="0"/>
            </a:endParaRPr>
          </a:p>
        </p:txBody>
      </p:sp>
      <p:sp>
        <p:nvSpPr>
          <p:cNvPr id="49" name="Line 2">
            <a:extLst>
              <a:ext uri="{FF2B5EF4-FFF2-40B4-BE49-F238E27FC236}">
                <a16:creationId xmlns:a16="http://schemas.microsoft.com/office/drawing/2014/main" id="{51F92F97-7514-4C84-A114-30B33A55135A}"/>
              </a:ext>
            </a:extLst>
          </p:cNvPr>
          <p:cNvSpPr>
            <a:spLocks noChangeShapeType="1"/>
          </p:cNvSpPr>
          <p:nvPr/>
        </p:nvSpPr>
        <p:spPr bwMode="auto">
          <a:xfrm flipH="1" flipV="1">
            <a:off x="6511745" y="4434267"/>
            <a:ext cx="6630" cy="447494"/>
          </a:xfrm>
          <a:prstGeom prst="line">
            <a:avLst/>
          </a:prstGeom>
          <a:noFill/>
          <a:ln w="38100">
            <a:solidFill>
              <a:schemeClr val="bg1"/>
            </a:solidFill>
            <a:round/>
            <a:headEnd/>
            <a:tailEnd/>
          </a:ln>
          <a:effectLst/>
        </p:spPr>
        <p:txBody>
          <a:bodyPr/>
          <a:lstStyle/>
          <a:p>
            <a:pPr>
              <a:defRPr/>
            </a:pPr>
            <a:endParaRPr lang="fr-FR" i="0">
              <a:solidFill>
                <a:schemeClr val="bg1"/>
              </a:solidFill>
              <a:effectLst>
                <a:outerShdw blurRad="38100" dist="38100" dir="2700000" algn="tl">
                  <a:srgbClr val="000000">
                    <a:alpha val="43137"/>
                  </a:srgbClr>
                </a:outerShdw>
              </a:effectLst>
              <a:latin typeface="Comic Sans MS" panose="030F0702030302020204" pitchFamily="66" charset="0"/>
            </a:endParaRPr>
          </a:p>
        </p:txBody>
      </p:sp>
      <p:sp>
        <p:nvSpPr>
          <p:cNvPr id="50" name="Line 2">
            <a:extLst>
              <a:ext uri="{FF2B5EF4-FFF2-40B4-BE49-F238E27FC236}">
                <a16:creationId xmlns:a16="http://schemas.microsoft.com/office/drawing/2014/main" id="{300CE6C2-61FB-418D-B103-82257CF21C95}"/>
              </a:ext>
            </a:extLst>
          </p:cNvPr>
          <p:cNvSpPr>
            <a:spLocks noChangeShapeType="1"/>
          </p:cNvSpPr>
          <p:nvPr/>
        </p:nvSpPr>
        <p:spPr bwMode="auto">
          <a:xfrm flipV="1">
            <a:off x="6167676" y="2917543"/>
            <a:ext cx="9525" cy="985838"/>
          </a:xfrm>
          <a:prstGeom prst="line">
            <a:avLst/>
          </a:prstGeom>
          <a:noFill/>
          <a:ln w="38100">
            <a:solidFill>
              <a:schemeClr val="bg1"/>
            </a:solidFill>
            <a:round/>
            <a:headEnd/>
            <a:tailEnd/>
          </a:ln>
          <a:effectLst/>
        </p:spPr>
        <p:txBody>
          <a:bodyPr/>
          <a:lstStyle/>
          <a:p>
            <a:pPr>
              <a:defRPr/>
            </a:pPr>
            <a:endParaRPr lang="fr-FR" i="0">
              <a:solidFill>
                <a:schemeClr val="bg1"/>
              </a:solidFill>
              <a:effectLst>
                <a:outerShdw blurRad="38100" dist="38100" dir="2700000" algn="tl">
                  <a:srgbClr val="000000">
                    <a:alpha val="43137"/>
                  </a:srgbClr>
                </a:outerShdw>
              </a:effectLst>
              <a:latin typeface="Comic Sans MS" panose="030F0702030302020204" pitchFamily="66" charset="0"/>
            </a:endParaRPr>
          </a:p>
        </p:txBody>
      </p:sp>
      <p:sp>
        <p:nvSpPr>
          <p:cNvPr id="89112" name="ZoneTexte 1">
            <a:extLst>
              <a:ext uri="{FF2B5EF4-FFF2-40B4-BE49-F238E27FC236}">
                <a16:creationId xmlns:a16="http://schemas.microsoft.com/office/drawing/2014/main" id="{2DD24662-8B2B-4576-99D5-437748F0EAA8}"/>
              </a:ext>
            </a:extLst>
          </p:cNvPr>
          <p:cNvSpPr txBox="1">
            <a:spLocks noChangeArrowheads="1"/>
          </p:cNvSpPr>
          <p:nvPr/>
        </p:nvSpPr>
        <p:spPr bwMode="auto">
          <a:xfrm>
            <a:off x="6107044" y="4881761"/>
            <a:ext cx="1331939" cy="646331"/>
          </a:xfrm>
          <a:prstGeom prst="rect">
            <a:avLst/>
          </a:prstGeom>
          <a:solidFill>
            <a:srgbClr val="FF0000"/>
          </a:solidFill>
          <a:ln w="9525">
            <a:noFill/>
            <a:miter lim="800000"/>
            <a:headEnd/>
            <a:tailEnd/>
          </a:ln>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1200" dirty="0">
                <a:solidFill>
                  <a:schemeClr val="bg1"/>
                </a:solidFill>
                <a:latin typeface="Comic Sans MS" panose="030F0702030302020204" pitchFamily="66" charset="0"/>
              </a:rPr>
              <a:t>Grippe 2009</a:t>
            </a:r>
          </a:p>
          <a:p>
            <a:pPr algn="ctr">
              <a:spcBef>
                <a:spcPct val="0"/>
              </a:spcBef>
              <a:buFontTx/>
              <a:buNone/>
            </a:pPr>
            <a:r>
              <a:rPr lang="fr-FR" altLang="fr-FR" sz="800" dirty="0">
                <a:solidFill>
                  <a:schemeClr val="bg1"/>
                </a:solidFill>
                <a:latin typeface="Comic Sans MS" panose="030F0702030302020204" pitchFamily="66" charset="0"/>
              </a:rPr>
              <a:t>  H1N1 2009</a:t>
            </a:r>
            <a:endParaRPr lang="fr-FR" altLang="fr-FR" sz="800" i="0" dirty="0">
              <a:solidFill>
                <a:schemeClr val="bg1"/>
              </a:solidFill>
              <a:latin typeface="Comic Sans MS" panose="030F0702030302020204" pitchFamily="66" charset="0"/>
            </a:endParaRPr>
          </a:p>
          <a:p>
            <a:pPr algn="ctr">
              <a:spcBef>
                <a:spcPct val="0"/>
              </a:spcBef>
              <a:buFontTx/>
              <a:buNone/>
            </a:pPr>
            <a:r>
              <a:rPr lang="fr-FR" altLang="fr-FR" sz="800" i="0" dirty="0">
                <a:solidFill>
                  <a:schemeClr val="bg1"/>
                </a:solidFill>
                <a:latin typeface="Comic Sans MS" panose="030F0702030302020204" pitchFamily="66" charset="0"/>
              </a:rPr>
              <a:t>250 000 décès/monde</a:t>
            </a:r>
          </a:p>
          <a:p>
            <a:pPr algn="ctr">
              <a:spcBef>
                <a:spcPct val="0"/>
              </a:spcBef>
              <a:buFontTx/>
              <a:buNone/>
            </a:pPr>
            <a:r>
              <a:rPr lang="fr-FR" altLang="fr-FR" sz="800" dirty="0">
                <a:solidFill>
                  <a:schemeClr val="bg1"/>
                </a:solidFill>
                <a:latin typeface="Comic Sans MS" panose="030F0702030302020204" pitchFamily="66" charset="0"/>
              </a:rPr>
              <a:t>&lt; 0,1%</a:t>
            </a:r>
            <a:r>
              <a:rPr lang="fr-FR" altLang="fr-FR" sz="800" i="0" dirty="0">
                <a:solidFill>
                  <a:schemeClr val="bg1"/>
                </a:solidFill>
                <a:latin typeface="Comic Sans MS" panose="030F0702030302020204" pitchFamily="66" charset="0"/>
              </a:rPr>
              <a:t> mortalité</a:t>
            </a:r>
          </a:p>
        </p:txBody>
      </p:sp>
      <p:sp>
        <p:nvSpPr>
          <p:cNvPr id="52" name="Line 2">
            <a:extLst>
              <a:ext uri="{FF2B5EF4-FFF2-40B4-BE49-F238E27FC236}">
                <a16:creationId xmlns:a16="http://schemas.microsoft.com/office/drawing/2014/main" id="{E42B08D0-6806-43FB-A492-60E820864530}"/>
              </a:ext>
            </a:extLst>
          </p:cNvPr>
          <p:cNvSpPr>
            <a:spLocks noChangeShapeType="1"/>
          </p:cNvSpPr>
          <p:nvPr/>
        </p:nvSpPr>
        <p:spPr bwMode="auto">
          <a:xfrm flipV="1">
            <a:off x="6739175" y="3157256"/>
            <a:ext cx="5189" cy="735012"/>
          </a:xfrm>
          <a:prstGeom prst="line">
            <a:avLst/>
          </a:prstGeom>
          <a:noFill/>
          <a:ln w="38100">
            <a:solidFill>
              <a:schemeClr val="bg1"/>
            </a:solidFill>
            <a:round/>
            <a:headEnd/>
            <a:tailEnd/>
          </a:ln>
          <a:effectLst/>
        </p:spPr>
        <p:txBody>
          <a:bodyPr/>
          <a:lstStyle/>
          <a:p>
            <a:pPr>
              <a:defRPr/>
            </a:pPr>
            <a:endParaRPr lang="fr-FR" i="0">
              <a:solidFill>
                <a:schemeClr val="bg1"/>
              </a:solidFill>
              <a:effectLst>
                <a:outerShdw blurRad="38100" dist="38100" dir="2700000" algn="tl">
                  <a:srgbClr val="000000">
                    <a:alpha val="43137"/>
                  </a:srgbClr>
                </a:outerShdw>
              </a:effectLst>
              <a:latin typeface="Comic Sans MS" panose="030F0702030302020204" pitchFamily="66" charset="0"/>
            </a:endParaRPr>
          </a:p>
        </p:txBody>
      </p:sp>
      <p:sp>
        <p:nvSpPr>
          <p:cNvPr id="89114" name="ZoneTexte 2">
            <a:extLst>
              <a:ext uri="{FF2B5EF4-FFF2-40B4-BE49-F238E27FC236}">
                <a16:creationId xmlns:a16="http://schemas.microsoft.com/office/drawing/2014/main" id="{F353FB9C-0301-4CCE-A735-5D1E7FE62593}"/>
              </a:ext>
            </a:extLst>
          </p:cNvPr>
          <p:cNvSpPr txBox="1">
            <a:spLocks noChangeArrowheads="1"/>
          </p:cNvSpPr>
          <p:nvPr/>
        </p:nvSpPr>
        <p:spPr bwMode="auto">
          <a:xfrm>
            <a:off x="5892985" y="2767468"/>
            <a:ext cx="465191" cy="338554"/>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800" i="0" dirty="0">
                <a:latin typeface="Comic Sans MS" panose="030F0702030302020204" pitchFamily="66" charset="0"/>
              </a:rPr>
              <a:t>SARS</a:t>
            </a:r>
          </a:p>
          <a:p>
            <a:pPr algn="ctr">
              <a:spcBef>
                <a:spcPct val="0"/>
              </a:spcBef>
              <a:buFontTx/>
              <a:buNone/>
            </a:pPr>
            <a:r>
              <a:rPr lang="fr-FR" altLang="fr-FR" sz="800" i="0" dirty="0">
                <a:latin typeface="Comic Sans MS" panose="030F0702030302020204" pitchFamily="66" charset="0"/>
              </a:rPr>
              <a:t>2002</a:t>
            </a:r>
          </a:p>
        </p:txBody>
      </p:sp>
      <p:sp>
        <p:nvSpPr>
          <p:cNvPr id="89115" name="ZoneTexte 53">
            <a:extLst>
              <a:ext uri="{FF2B5EF4-FFF2-40B4-BE49-F238E27FC236}">
                <a16:creationId xmlns:a16="http://schemas.microsoft.com/office/drawing/2014/main" id="{0F6F28DD-9061-4290-8737-B3728E4C9BDB}"/>
              </a:ext>
            </a:extLst>
          </p:cNvPr>
          <p:cNvSpPr txBox="1">
            <a:spLocks noChangeArrowheads="1"/>
          </p:cNvSpPr>
          <p:nvPr/>
        </p:nvSpPr>
        <p:spPr bwMode="auto">
          <a:xfrm>
            <a:off x="6497960" y="2813526"/>
            <a:ext cx="525498" cy="338554"/>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800" i="0" dirty="0">
                <a:latin typeface="Comic Sans MS" panose="030F0702030302020204" pitchFamily="66" charset="0"/>
              </a:rPr>
              <a:t>MERS</a:t>
            </a:r>
          </a:p>
          <a:p>
            <a:pPr algn="ctr">
              <a:spcBef>
                <a:spcPct val="0"/>
              </a:spcBef>
              <a:buFontTx/>
              <a:buNone/>
            </a:pPr>
            <a:r>
              <a:rPr lang="fr-FR" altLang="fr-FR" sz="800" i="0" dirty="0">
                <a:latin typeface="Comic Sans MS" panose="030F0702030302020204" pitchFamily="66" charset="0"/>
              </a:rPr>
              <a:t>2012</a:t>
            </a:r>
          </a:p>
        </p:txBody>
      </p:sp>
      <p:sp>
        <p:nvSpPr>
          <p:cNvPr id="89116" name="ZoneTexte 54">
            <a:extLst>
              <a:ext uri="{FF2B5EF4-FFF2-40B4-BE49-F238E27FC236}">
                <a16:creationId xmlns:a16="http://schemas.microsoft.com/office/drawing/2014/main" id="{F0CC6E99-2F5C-402C-8356-AD40CB018CF8}"/>
              </a:ext>
            </a:extLst>
          </p:cNvPr>
          <p:cNvSpPr txBox="1">
            <a:spLocks noChangeArrowheads="1"/>
          </p:cNvSpPr>
          <p:nvPr/>
        </p:nvSpPr>
        <p:spPr bwMode="auto">
          <a:xfrm>
            <a:off x="7353009" y="2845372"/>
            <a:ext cx="1156639" cy="55399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1400" i="0" dirty="0">
                <a:solidFill>
                  <a:schemeClr val="bg1"/>
                </a:solidFill>
                <a:latin typeface="Comic Sans MS" panose="030F0702030302020204" pitchFamily="66" charset="0"/>
              </a:rPr>
              <a:t>Covid-19</a:t>
            </a:r>
            <a:endParaRPr lang="fr-FR" altLang="fr-FR" sz="1200" i="0" dirty="0">
              <a:solidFill>
                <a:schemeClr val="bg1"/>
              </a:solidFill>
              <a:latin typeface="Comic Sans MS" panose="030F0702030302020204" pitchFamily="66" charset="0"/>
            </a:endParaRPr>
          </a:p>
          <a:p>
            <a:pPr algn="ctr">
              <a:spcBef>
                <a:spcPct val="0"/>
              </a:spcBef>
              <a:buFontTx/>
              <a:buNone/>
            </a:pPr>
            <a:r>
              <a:rPr lang="fr-FR" altLang="fr-FR" sz="800" i="0" dirty="0">
                <a:solidFill>
                  <a:schemeClr val="bg1"/>
                </a:solidFill>
                <a:latin typeface="Comic Sans MS" panose="030F0702030302020204" pitchFamily="66" charset="0"/>
              </a:rPr>
              <a:t>0,6% mortalité</a:t>
            </a:r>
          </a:p>
          <a:p>
            <a:pPr algn="ctr">
              <a:spcBef>
                <a:spcPct val="0"/>
              </a:spcBef>
              <a:buFontTx/>
              <a:buNone/>
            </a:pPr>
            <a:r>
              <a:rPr lang="fr-FR" altLang="fr-FR" sz="800" dirty="0">
                <a:solidFill>
                  <a:schemeClr val="bg1"/>
                </a:solidFill>
                <a:latin typeface="Comic Sans MS" panose="030F0702030302020204" pitchFamily="66" charset="0"/>
              </a:rPr>
              <a:t>&gt;35 000 décès</a:t>
            </a:r>
            <a:endParaRPr lang="fr-FR" altLang="fr-FR" sz="800" i="0" dirty="0">
              <a:solidFill>
                <a:schemeClr val="bg1"/>
              </a:solidFill>
              <a:latin typeface="Comic Sans MS" panose="030F0702030302020204" pitchFamily="66" charset="0"/>
            </a:endParaRPr>
          </a:p>
        </p:txBody>
      </p:sp>
      <p:sp>
        <p:nvSpPr>
          <p:cNvPr id="56" name="Line 2">
            <a:extLst>
              <a:ext uri="{FF2B5EF4-FFF2-40B4-BE49-F238E27FC236}">
                <a16:creationId xmlns:a16="http://schemas.microsoft.com/office/drawing/2014/main" id="{04BC4C6D-21DC-4FBF-98F4-320119F701C1}"/>
              </a:ext>
            </a:extLst>
          </p:cNvPr>
          <p:cNvSpPr>
            <a:spLocks noChangeShapeType="1"/>
          </p:cNvSpPr>
          <p:nvPr/>
        </p:nvSpPr>
        <p:spPr bwMode="auto">
          <a:xfrm flipH="1" flipV="1">
            <a:off x="7340839" y="2872069"/>
            <a:ext cx="0" cy="1020198"/>
          </a:xfrm>
          <a:prstGeom prst="line">
            <a:avLst/>
          </a:prstGeom>
          <a:noFill/>
          <a:ln w="38100">
            <a:solidFill>
              <a:schemeClr val="bg1"/>
            </a:solidFill>
            <a:round/>
            <a:headEnd/>
            <a:tailEnd/>
          </a:ln>
          <a:effectLst/>
        </p:spPr>
        <p:txBody>
          <a:bodyPr/>
          <a:lstStyle/>
          <a:p>
            <a:pPr>
              <a:defRPr/>
            </a:pPr>
            <a:endParaRPr lang="fr-FR" i="0">
              <a:solidFill>
                <a:schemeClr val="bg1"/>
              </a:solidFill>
              <a:effectLst>
                <a:outerShdw blurRad="38100" dist="38100" dir="2700000" algn="tl">
                  <a:srgbClr val="000000">
                    <a:alpha val="43137"/>
                  </a:srgbClr>
                </a:outerShdw>
              </a:effectLst>
              <a:latin typeface="Comic Sans MS" panose="030F0702030302020204" pitchFamily="66" charset="0"/>
            </a:endParaRPr>
          </a:p>
        </p:txBody>
      </p:sp>
      <p:sp>
        <p:nvSpPr>
          <p:cNvPr id="89118" name="Rectangle 3">
            <a:extLst>
              <a:ext uri="{FF2B5EF4-FFF2-40B4-BE49-F238E27FC236}">
                <a16:creationId xmlns:a16="http://schemas.microsoft.com/office/drawing/2014/main" id="{8392D094-A30A-4042-A8EE-95764D4D8462}"/>
              </a:ext>
            </a:extLst>
          </p:cNvPr>
          <p:cNvSpPr>
            <a:spLocks noChangeArrowheads="1"/>
          </p:cNvSpPr>
          <p:nvPr/>
        </p:nvSpPr>
        <p:spPr bwMode="auto">
          <a:xfrm>
            <a:off x="2329101" y="3300502"/>
            <a:ext cx="4901775" cy="40005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1000" i="0" dirty="0">
                <a:solidFill>
                  <a:srgbClr val="222222"/>
                </a:solidFill>
                <a:latin typeface="Comic Sans MS" panose="030F0702030302020204" pitchFamily="66" charset="0"/>
                <a:ea typeface="Calibri" panose="020F0502020204030204" pitchFamily="34" charset="0"/>
                <a:cs typeface="Times New Roman" panose="02020603050405020304" pitchFamily="18" charset="0"/>
              </a:rPr>
              <a:t>La grippe saisonnière  250 000-500 000 décès dans le monde. </a:t>
            </a:r>
          </a:p>
          <a:p>
            <a:pPr algn="ctr">
              <a:spcBef>
                <a:spcPct val="0"/>
              </a:spcBef>
              <a:buFontTx/>
              <a:buNone/>
            </a:pPr>
            <a:r>
              <a:rPr lang="fr-FR" altLang="fr-FR" sz="1000" i="0" dirty="0">
                <a:solidFill>
                  <a:srgbClr val="222222"/>
                </a:solidFill>
                <a:latin typeface="Comic Sans MS" panose="030F0702030302020204" pitchFamily="66" charset="0"/>
                <a:ea typeface="Calibri" panose="020F0502020204030204" pitchFamily="34" charset="0"/>
                <a:cs typeface="Times New Roman" panose="02020603050405020304" pitchFamily="18" charset="0"/>
              </a:rPr>
              <a:t>France: 6000-8000 morts/an </a:t>
            </a:r>
            <a:r>
              <a:rPr lang="fr-FR" altLang="fr-FR" sz="1000" dirty="0">
                <a:solidFill>
                  <a:srgbClr val="222222"/>
                </a:solidFill>
                <a:latin typeface="Comic Sans MS" panose="030F0702030302020204" pitchFamily="66" charset="0"/>
                <a:ea typeface="Calibri" panose="020F0502020204030204" pitchFamily="34" charset="0"/>
                <a:cs typeface="Times New Roman" panose="02020603050405020304" pitchFamily="18" charset="0"/>
              </a:rPr>
              <a:t>~ </a:t>
            </a:r>
            <a:r>
              <a:rPr lang="fr-FR" altLang="fr-FR" sz="1000" i="0" dirty="0">
                <a:solidFill>
                  <a:srgbClr val="222222"/>
                </a:solidFill>
                <a:latin typeface="Comic Sans MS" panose="030F0702030302020204" pitchFamily="66" charset="0"/>
                <a:ea typeface="Calibri" panose="020F0502020204030204" pitchFamily="34" charset="0"/>
                <a:cs typeface="Times New Roman" panose="02020603050405020304" pitchFamily="18" charset="0"/>
              </a:rPr>
              <a:t>0,1% mortalité</a:t>
            </a:r>
            <a:endParaRPr lang="fr-FR" altLang="fr-FR" sz="1000" i="0" dirty="0">
              <a:latin typeface="Comic Sans MS" panose="030F0702030302020204" pitchFamily="66" charset="0"/>
              <a:ea typeface="Calibri" panose="020F0502020204030204" pitchFamily="34" charset="0"/>
              <a:cs typeface="Times New Roman" panose="02020603050405020304" pitchFamily="18" charset="0"/>
            </a:endParaRPr>
          </a:p>
        </p:txBody>
      </p:sp>
      <p:sp>
        <p:nvSpPr>
          <p:cNvPr id="89119" name="ZoneTexte 1">
            <a:extLst>
              <a:ext uri="{FF2B5EF4-FFF2-40B4-BE49-F238E27FC236}">
                <a16:creationId xmlns:a16="http://schemas.microsoft.com/office/drawing/2014/main" id="{550F1FE3-DF98-4B3B-BDF7-AFE8AA945ED5}"/>
              </a:ext>
            </a:extLst>
          </p:cNvPr>
          <p:cNvSpPr txBox="1">
            <a:spLocks noChangeArrowheads="1"/>
          </p:cNvSpPr>
          <p:nvPr/>
        </p:nvSpPr>
        <p:spPr bwMode="auto">
          <a:xfrm>
            <a:off x="4651654" y="1870567"/>
            <a:ext cx="3441659" cy="461665"/>
          </a:xfrm>
          <a:prstGeom prst="rect">
            <a:avLst/>
          </a:prstGeom>
          <a:solidFill>
            <a:srgbClr val="FF0000"/>
          </a:solidFill>
          <a:ln>
            <a:noFill/>
          </a:ln>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fr-FR" altLang="fr-FR" sz="1200" i="0" dirty="0">
                <a:solidFill>
                  <a:schemeClr val="bg1"/>
                </a:solidFill>
                <a:latin typeface="Comic Sans MS" panose="030F0702030302020204" pitchFamily="66" charset="0"/>
              </a:rPr>
              <a:t>Sida 1981 </a:t>
            </a:r>
            <a:r>
              <a:rPr lang="fr-FR" altLang="fr-FR" sz="1200" dirty="0">
                <a:solidFill>
                  <a:schemeClr val="bg1"/>
                </a:solidFill>
                <a:latin typeface="Comic Sans MS" panose="030F0702030302020204" pitchFamily="66" charset="0"/>
              </a:rPr>
              <a:t>76 millions cas, 36 millions †, France 40 000 †</a:t>
            </a:r>
          </a:p>
        </p:txBody>
      </p:sp>
      <p:sp>
        <p:nvSpPr>
          <p:cNvPr id="2" name="Rectangle 1">
            <a:extLst>
              <a:ext uri="{FF2B5EF4-FFF2-40B4-BE49-F238E27FC236}">
                <a16:creationId xmlns:a16="http://schemas.microsoft.com/office/drawing/2014/main" id="{0E4227DE-032F-4CAE-9FAE-E25F2D206A80}"/>
              </a:ext>
            </a:extLst>
          </p:cNvPr>
          <p:cNvSpPr/>
          <p:nvPr/>
        </p:nvSpPr>
        <p:spPr>
          <a:xfrm>
            <a:off x="578321" y="2691776"/>
            <a:ext cx="4145620" cy="58774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latin typeface="Comic Sans MS" panose="030F0702030302020204" pitchFamily="66" charset="0"/>
              </a:rPr>
              <a:t>Pandémie de variole </a:t>
            </a:r>
          </a:p>
          <a:p>
            <a:pPr algn="ctr"/>
            <a:r>
              <a:rPr lang="fr-FR" altLang="fr-FR" sz="800" dirty="0">
                <a:latin typeface="Comic Sans MS" panose="030F0702030302020204" pitchFamily="66" charset="0"/>
                <a:cs typeface="Arial" panose="020B0604020202020204" pitchFamily="34" charset="0"/>
              </a:rPr>
              <a:t>300-500 millions décès </a:t>
            </a:r>
            <a:r>
              <a:rPr lang="fr-FR" sz="800" dirty="0">
                <a:latin typeface="Comic Sans MS" panose="030F0702030302020204" pitchFamily="66" charset="0"/>
              </a:rPr>
              <a:t>(20-45% mortalité)</a:t>
            </a:r>
          </a:p>
        </p:txBody>
      </p:sp>
      <p:sp>
        <p:nvSpPr>
          <p:cNvPr id="32" name="ZoneTexte 1">
            <a:extLst>
              <a:ext uri="{FF2B5EF4-FFF2-40B4-BE49-F238E27FC236}">
                <a16:creationId xmlns:a16="http://schemas.microsoft.com/office/drawing/2014/main" id="{40561BB3-EC65-4773-AFA6-91630C482531}"/>
              </a:ext>
            </a:extLst>
          </p:cNvPr>
          <p:cNvSpPr txBox="1">
            <a:spLocks noChangeArrowheads="1"/>
          </p:cNvSpPr>
          <p:nvPr/>
        </p:nvSpPr>
        <p:spPr bwMode="auto">
          <a:xfrm>
            <a:off x="578322" y="1326352"/>
            <a:ext cx="7514992" cy="461665"/>
          </a:xfrm>
          <a:prstGeom prst="rect">
            <a:avLst/>
          </a:prstGeom>
          <a:solidFill>
            <a:srgbClr val="FF0000"/>
          </a:solidFill>
          <a:ln>
            <a:noFill/>
          </a:ln>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fr-FR" altLang="fr-FR" sz="1200" i="0" dirty="0">
              <a:solidFill>
                <a:schemeClr val="bg1"/>
              </a:solidFill>
              <a:latin typeface="Comic Sans MS" panose="030F0702030302020204" pitchFamily="66" charset="0"/>
            </a:endParaRPr>
          </a:p>
          <a:p>
            <a:pPr algn="ctr">
              <a:spcBef>
                <a:spcPct val="0"/>
              </a:spcBef>
              <a:buFontTx/>
              <a:buNone/>
            </a:pPr>
            <a:r>
              <a:rPr lang="fr-FR" altLang="fr-FR" sz="1200" i="0" dirty="0">
                <a:solidFill>
                  <a:schemeClr val="bg1"/>
                </a:solidFill>
                <a:latin typeface="Comic Sans MS" panose="030F0702030302020204" pitchFamily="66" charset="0"/>
              </a:rPr>
              <a:t>Hépatites B et C chroniques</a:t>
            </a:r>
          </a:p>
        </p:txBody>
      </p:sp>
    </p:spTree>
    <p:extLst>
      <p:ext uri="{BB962C8B-B14F-4D97-AF65-F5344CB8AC3E}">
        <p14:creationId xmlns:p14="http://schemas.microsoft.com/office/powerpoint/2010/main" val="4221724934"/>
      </p:ext>
    </p:extLst>
  </p:cSld>
  <p:clrMapOvr>
    <a:masterClrMapping/>
  </p:clrMapOvr>
  <p:transition spd="slow"/>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775E0D2-E935-6E58-DF44-544A32425309}"/>
              </a:ext>
            </a:extLst>
          </p:cNvPr>
          <p:cNvSpPr txBox="1"/>
          <p:nvPr/>
        </p:nvSpPr>
        <p:spPr>
          <a:xfrm>
            <a:off x="2677886" y="2768600"/>
            <a:ext cx="3477234" cy="461665"/>
          </a:xfrm>
          <a:prstGeom prst="rect">
            <a:avLst/>
          </a:prstGeom>
          <a:noFill/>
        </p:spPr>
        <p:txBody>
          <a:bodyPr wrap="none" rtlCol="0">
            <a:spAutoFit/>
          </a:bodyPr>
          <a:lstStyle/>
          <a:p>
            <a:r>
              <a:rPr lang="fr-FR" sz="2400" dirty="0">
                <a:solidFill>
                  <a:schemeClr val="bg1"/>
                </a:solidFill>
                <a:latin typeface="Comic Sans MS" panose="030F0702030302020204" pitchFamily="66" charset="0"/>
              </a:rPr>
              <a:t>Origine du </a:t>
            </a:r>
            <a:r>
              <a:rPr lang="fr-FR" sz="2400" dirty="0" err="1">
                <a:solidFill>
                  <a:schemeClr val="bg1"/>
                </a:solidFill>
                <a:latin typeface="Comic Sans MS" panose="030F0702030302020204" pitchFamily="66" charset="0"/>
              </a:rPr>
              <a:t>SARS-CoV2</a:t>
            </a:r>
            <a:endParaRPr lang="fr-FR" sz="2400" dirty="0">
              <a:solidFill>
                <a:schemeClr val="bg1"/>
              </a:solidFill>
              <a:latin typeface="Comic Sans MS" panose="030F0702030302020204" pitchFamily="66" charset="0"/>
            </a:endParaRPr>
          </a:p>
        </p:txBody>
      </p:sp>
      <p:sp>
        <p:nvSpPr>
          <p:cNvPr id="3" name="ZoneTexte 2">
            <a:extLst>
              <a:ext uri="{FF2B5EF4-FFF2-40B4-BE49-F238E27FC236}">
                <a16:creationId xmlns:a16="http://schemas.microsoft.com/office/drawing/2014/main" id="{2CBCF13F-211B-73A4-E615-1B6BB8C1DB51}"/>
              </a:ext>
            </a:extLst>
          </p:cNvPr>
          <p:cNvSpPr txBox="1"/>
          <p:nvPr/>
        </p:nvSpPr>
        <p:spPr>
          <a:xfrm>
            <a:off x="3485799" y="3627736"/>
            <a:ext cx="2052165" cy="1631216"/>
          </a:xfrm>
          <a:prstGeom prst="rect">
            <a:avLst/>
          </a:prstGeom>
          <a:noFill/>
        </p:spPr>
        <p:txBody>
          <a:bodyPr wrap="none" rtlCol="0">
            <a:spAutoFit/>
          </a:bodyPr>
          <a:lstStyle/>
          <a:p>
            <a:r>
              <a:rPr lang="fr-FR" sz="2000" dirty="0">
                <a:solidFill>
                  <a:schemeClr val="bg1"/>
                </a:solidFill>
                <a:latin typeface="Comic Sans MS" panose="030F0702030302020204" pitchFamily="66" charset="0"/>
              </a:rPr>
              <a:t>Le lieu</a:t>
            </a:r>
          </a:p>
          <a:p>
            <a:endParaRPr lang="fr-FR" sz="2000" dirty="0">
              <a:solidFill>
                <a:schemeClr val="bg1"/>
              </a:solidFill>
              <a:latin typeface="Comic Sans MS" panose="030F0702030302020204" pitchFamily="66" charset="0"/>
            </a:endParaRPr>
          </a:p>
          <a:p>
            <a:r>
              <a:rPr lang="fr-FR" sz="2000" dirty="0">
                <a:solidFill>
                  <a:schemeClr val="bg1"/>
                </a:solidFill>
                <a:latin typeface="Comic Sans MS" panose="030F0702030302020204" pitchFamily="66" charset="0"/>
              </a:rPr>
              <a:t>Le virus</a:t>
            </a:r>
          </a:p>
          <a:p>
            <a:endParaRPr lang="fr-FR" sz="2000" dirty="0">
              <a:solidFill>
                <a:schemeClr val="bg1"/>
              </a:solidFill>
              <a:latin typeface="Comic Sans MS" panose="030F0702030302020204" pitchFamily="66" charset="0"/>
            </a:endParaRPr>
          </a:p>
          <a:p>
            <a:r>
              <a:rPr lang="fr-FR" sz="2000" dirty="0">
                <a:solidFill>
                  <a:schemeClr val="bg1"/>
                </a:solidFill>
                <a:latin typeface="Comic Sans MS" panose="030F0702030302020204" pitchFamily="66" charset="0"/>
              </a:rPr>
              <a:t>L’épidémiologie </a:t>
            </a:r>
          </a:p>
        </p:txBody>
      </p:sp>
    </p:spTree>
    <p:extLst>
      <p:ext uri="{BB962C8B-B14F-4D97-AF65-F5344CB8AC3E}">
        <p14:creationId xmlns:p14="http://schemas.microsoft.com/office/powerpoint/2010/main" val="263102155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5182E3F-AF0A-9A95-1186-7FC1921BEB5D}"/>
              </a:ext>
            </a:extLst>
          </p:cNvPr>
          <p:cNvPicPr>
            <a:picLocks noChangeAspect="1"/>
          </p:cNvPicPr>
          <p:nvPr/>
        </p:nvPicPr>
        <p:blipFill>
          <a:blip r:embed="rId3"/>
          <a:stretch>
            <a:fillRect/>
          </a:stretch>
        </p:blipFill>
        <p:spPr>
          <a:xfrm>
            <a:off x="1262062" y="1133273"/>
            <a:ext cx="6719888" cy="5095875"/>
          </a:xfrm>
          <a:prstGeom prst="rect">
            <a:avLst/>
          </a:prstGeom>
        </p:spPr>
      </p:pic>
      <p:pic>
        <p:nvPicPr>
          <p:cNvPr id="4" name="Image 3">
            <a:extLst>
              <a:ext uri="{FF2B5EF4-FFF2-40B4-BE49-F238E27FC236}">
                <a16:creationId xmlns:a16="http://schemas.microsoft.com/office/drawing/2014/main" id="{10AF7DB4-EEAA-4B44-47B9-0ABC8D978664}"/>
              </a:ext>
            </a:extLst>
          </p:cNvPr>
          <p:cNvPicPr>
            <a:picLocks noChangeAspect="1"/>
          </p:cNvPicPr>
          <p:nvPr>
            <p:custDataLst>
              <p:tags r:id="rId1"/>
            </p:custDataLst>
          </p:nvPr>
        </p:nvPicPr>
        <p:blipFill>
          <a:blip r:embed="rId4"/>
          <a:stretch>
            <a:fillRect/>
          </a:stretch>
        </p:blipFill>
        <p:spPr>
          <a:xfrm>
            <a:off x="5244264" y="1133274"/>
            <a:ext cx="2737686" cy="1924252"/>
          </a:xfrm>
          <a:prstGeom prst="rect">
            <a:avLst/>
          </a:prstGeom>
        </p:spPr>
      </p:pic>
      <p:sp>
        <p:nvSpPr>
          <p:cNvPr id="5" name="Étoile : 7 branches 4">
            <a:extLst>
              <a:ext uri="{FF2B5EF4-FFF2-40B4-BE49-F238E27FC236}">
                <a16:creationId xmlns:a16="http://schemas.microsoft.com/office/drawing/2014/main" id="{C7FCA8B1-BE7A-59AD-3E71-FFE65964FB73}"/>
              </a:ext>
            </a:extLst>
          </p:cNvPr>
          <p:cNvSpPr/>
          <p:nvPr/>
        </p:nvSpPr>
        <p:spPr>
          <a:xfrm>
            <a:off x="6191250" y="1990725"/>
            <a:ext cx="133350" cy="93271"/>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Étoile : 7 branches 5">
            <a:extLst>
              <a:ext uri="{FF2B5EF4-FFF2-40B4-BE49-F238E27FC236}">
                <a16:creationId xmlns:a16="http://schemas.microsoft.com/office/drawing/2014/main" id="{BF283870-9AFB-7966-2236-0BECD0A690CD}"/>
              </a:ext>
            </a:extLst>
          </p:cNvPr>
          <p:cNvSpPr/>
          <p:nvPr/>
        </p:nvSpPr>
        <p:spPr>
          <a:xfrm>
            <a:off x="3493670" y="2062967"/>
            <a:ext cx="186488" cy="197946"/>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C750C4ED-2F1E-3C73-4842-081E6502D050}"/>
              </a:ext>
            </a:extLst>
          </p:cNvPr>
          <p:cNvSpPr txBox="1"/>
          <p:nvPr/>
        </p:nvSpPr>
        <p:spPr>
          <a:xfrm>
            <a:off x="1306725" y="206761"/>
            <a:ext cx="6803466" cy="461665"/>
          </a:xfrm>
          <a:prstGeom prst="rect">
            <a:avLst/>
          </a:prstGeom>
          <a:noFill/>
        </p:spPr>
        <p:txBody>
          <a:bodyPr wrap="none" rtlCol="0">
            <a:spAutoFit/>
          </a:bodyPr>
          <a:lstStyle/>
          <a:p>
            <a:r>
              <a:rPr lang="fr-FR" sz="2400" dirty="0">
                <a:solidFill>
                  <a:schemeClr val="bg1"/>
                </a:solidFill>
                <a:latin typeface="Comic Sans MS" panose="030F0702030302020204" pitchFamily="66" charset="0"/>
              </a:rPr>
              <a:t>Le début de la pandémie de Covid-19 à Wuhan </a:t>
            </a:r>
          </a:p>
        </p:txBody>
      </p:sp>
      <p:sp>
        <p:nvSpPr>
          <p:cNvPr id="7" name="ZoneTexte 6">
            <a:extLst>
              <a:ext uri="{FF2B5EF4-FFF2-40B4-BE49-F238E27FC236}">
                <a16:creationId xmlns:a16="http://schemas.microsoft.com/office/drawing/2014/main" id="{CE83B9FD-4DC5-0EF9-5736-CB07472DCB55}"/>
              </a:ext>
            </a:extLst>
          </p:cNvPr>
          <p:cNvSpPr txBox="1"/>
          <p:nvPr/>
        </p:nvSpPr>
        <p:spPr>
          <a:xfrm>
            <a:off x="3235132" y="2357199"/>
            <a:ext cx="1061509" cy="276999"/>
          </a:xfrm>
          <a:prstGeom prst="rect">
            <a:avLst/>
          </a:prstGeom>
          <a:noFill/>
        </p:spPr>
        <p:txBody>
          <a:bodyPr wrap="none" rtlCol="0">
            <a:spAutoFit/>
          </a:bodyPr>
          <a:lstStyle/>
          <a:p>
            <a:r>
              <a:rPr lang="fr-FR" sz="1200" dirty="0">
                <a:solidFill>
                  <a:schemeClr val="bg1"/>
                </a:solidFill>
                <a:latin typeface="Comic Sans MS" panose="030F0702030302020204" pitchFamily="66" charset="0"/>
              </a:rPr>
              <a:t>Wuhan CDC </a:t>
            </a:r>
          </a:p>
        </p:txBody>
      </p:sp>
      <p:sp>
        <p:nvSpPr>
          <p:cNvPr id="8" name="ZoneTexte 7">
            <a:extLst>
              <a:ext uri="{FF2B5EF4-FFF2-40B4-BE49-F238E27FC236}">
                <a16:creationId xmlns:a16="http://schemas.microsoft.com/office/drawing/2014/main" id="{0ED3CAB7-6E3D-00FE-4946-BACFD1E193EB}"/>
              </a:ext>
            </a:extLst>
          </p:cNvPr>
          <p:cNvSpPr txBox="1"/>
          <p:nvPr/>
        </p:nvSpPr>
        <p:spPr>
          <a:xfrm>
            <a:off x="5452255" y="4110411"/>
            <a:ext cx="1611339" cy="276999"/>
          </a:xfrm>
          <a:prstGeom prst="rect">
            <a:avLst/>
          </a:prstGeom>
          <a:noFill/>
        </p:spPr>
        <p:txBody>
          <a:bodyPr wrap="none" rtlCol="0">
            <a:spAutoFit/>
          </a:bodyPr>
          <a:lstStyle/>
          <a:p>
            <a:r>
              <a:rPr lang="fr-FR" sz="1200" b="1" dirty="0" err="1">
                <a:solidFill>
                  <a:schemeClr val="bg1"/>
                </a:solidFill>
                <a:latin typeface="Comic Sans MS" panose="030F0702030302020204" pitchFamily="66" charset="0"/>
              </a:rPr>
              <a:t>WIV</a:t>
            </a:r>
            <a:r>
              <a:rPr lang="fr-FR" sz="1200" dirty="0">
                <a:solidFill>
                  <a:schemeClr val="bg1"/>
                </a:solidFill>
                <a:effectLst/>
                <a:latin typeface="Comic Sans MS" panose="030F0702030302020204" pitchFamily="66" charset="0"/>
                <a:ea typeface="Calibri" panose="020F0502020204030204" pitchFamily="34" charset="0"/>
              </a:rPr>
              <a:t> </a:t>
            </a:r>
            <a:r>
              <a:rPr lang="fr-FR" sz="1200" dirty="0" err="1">
                <a:solidFill>
                  <a:schemeClr val="bg1"/>
                </a:solidFill>
                <a:effectLst/>
                <a:latin typeface="Comic Sans MS" panose="030F0702030302020204" pitchFamily="66" charset="0"/>
                <a:ea typeface="Calibri" panose="020F0502020204030204" pitchFamily="34" charset="0"/>
              </a:rPr>
              <a:t>Xiaohongshan</a:t>
            </a:r>
            <a:r>
              <a:rPr lang="fr-FR" sz="1200" b="1" dirty="0">
                <a:solidFill>
                  <a:schemeClr val="bg1"/>
                </a:solidFill>
                <a:latin typeface="Comic Sans MS" panose="030F0702030302020204" pitchFamily="66" charset="0"/>
              </a:rPr>
              <a:t> </a:t>
            </a:r>
          </a:p>
        </p:txBody>
      </p:sp>
      <p:sp>
        <p:nvSpPr>
          <p:cNvPr id="11" name="ZoneTexte 10">
            <a:extLst>
              <a:ext uri="{FF2B5EF4-FFF2-40B4-BE49-F238E27FC236}">
                <a16:creationId xmlns:a16="http://schemas.microsoft.com/office/drawing/2014/main" id="{CDB3A2F7-37E0-F220-B024-C2AD54C1EF0F}"/>
              </a:ext>
            </a:extLst>
          </p:cNvPr>
          <p:cNvSpPr txBox="1"/>
          <p:nvPr/>
        </p:nvSpPr>
        <p:spPr>
          <a:xfrm>
            <a:off x="3018759" y="1760361"/>
            <a:ext cx="1322798" cy="276999"/>
          </a:xfrm>
          <a:prstGeom prst="rect">
            <a:avLst/>
          </a:prstGeom>
          <a:noFill/>
        </p:spPr>
        <p:txBody>
          <a:bodyPr wrap="none" rtlCol="0">
            <a:spAutoFit/>
          </a:bodyPr>
          <a:lstStyle/>
          <a:p>
            <a:r>
              <a:rPr lang="fr-FR" sz="1200" dirty="0" err="1">
                <a:solidFill>
                  <a:srgbClr val="FFFF00"/>
                </a:solidFill>
                <a:latin typeface="Comic Sans MS" panose="030F0702030302020204" pitchFamily="66" charset="0"/>
              </a:rPr>
              <a:t>Huanan</a:t>
            </a:r>
            <a:r>
              <a:rPr lang="fr-FR" sz="1200" dirty="0">
                <a:solidFill>
                  <a:srgbClr val="FFFF00"/>
                </a:solidFill>
                <a:latin typeface="Comic Sans MS" panose="030F0702030302020204" pitchFamily="66" charset="0"/>
              </a:rPr>
              <a:t> </a:t>
            </a:r>
            <a:r>
              <a:rPr lang="fr-FR" sz="1200" dirty="0" err="1">
                <a:solidFill>
                  <a:srgbClr val="FFFF00"/>
                </a:solidFill>
                <a:latin typeface="Comic Sans MS" panose="030F0702030302020204" pitchFamily="66" charset="0"/>
              </a:rPr>
              <a:t>Market</a:t>
            </a:r>
            <a:r>
              <a:rPr lang="fr-FR" sz="1200" dirty="0">
                <a:solidFill>
                  <a:srgbClr val="FFFF00"/>
                </a:solidFill>
                <a:latin typeface="Comic Sans MS" panose="030F0702030302020204" pitchFamily="66" charset="0"/>
              </a:rPr>
              <a:t> </a:t>
            </a:r>
          </a:p>
        </p:txBody>
      </p:sp>
      <p:sp>
        <p:nvSpPr>
          <p:cNvPr id="14" name="Ellipse 13">
            <a:extLst>
              <a:ext uri="{FF2B5EF4-FFF2-40B4-BE49-F238E27FC236}">
                <a16:creationId xmlns:a16="http://schemas.microsoft.com/office/drawing/2014/main" id="{DA51341F-4718-B1FC-1FF2-D49E7E23F52C}"/>
              </a:ext>
            </a:extLst>
          </p:cNvPr>
          <p:cNvSpPr/>
          <p:nvPr/>
        </p:nvSpPr>
        <p:spPr>
          <a:xfrm>
            <a:off x="4028120" y="6384945"/>
            <a:ext cx="177739" cy="12515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Flèche : courbe vers la gauche 14">
            <a:extLst>
              <a:ext uri="{FF2B5EF4-FFF2-40B4-BE49-F238E27FC236}">
                <a16:creationId xmlns:a16="http://schemas.microsoft.com/office/drawing/2014/main" id="{EB74882D-5CB8-E061-7077-E9A8E8E5AF29}"/>
              </a:ext>
            </a:extLst>
          </p:cNvPr>
          <p:cNvSpPr/>
          <p:nvPr/>
        </p:nvSpPr>
        <p:spPr>
          <a:xfrm>
            <a:off x="4240638" y="5252391"/>
            <a:ext cx="381368" cy="1174728"/>
          </a:xfrm>
          <a:prstGeom prst="curved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6" name="ZoneTexte 15">
            <a:extLst>
              <a:ext uri="{FF2B5EF4-FFF2-40B4-BE49-F238E27FC236}">
                <a16:creationId xmlns:a16="http://schemas.microsoft.com/office/drawing/2014/main" id="{19E110C0-8C21-9B48-9DDB-3DE3C1E8ACF2}"/>
              </a:ext>
            </a:extLst>
          </p:cNvPr>
          <p:cNvSpPr txBox="1"/>
          <p:nvPr/>
        </p:nvSpPr>
        <p:spPr>
          <a:xfrm>
            <a:off x="4323596" y="6307763"/>
            <a:ext cx="1811714" cy="276999"/>
          </a:xfrm>
          <a:prstGeom prst="rect">
            <a:avLst/>
          </a:prstGeom>
          <a:noFill/>
        </p:spPr>
        <p:txBody>
          <a:bodyPr wrap="none" rtlCol="0">
            <a:spAutoFit/>
          </a:bodyPr>
          <a:lstStyle/>
          <a:p>
            <a:r>
              <a:rPr lang="fr-FR" sz="1200" b="1" dirty="0" err="1">
                <a:solidFill>
                  <a:schemeClr val="bg1"/>
                </a:solidFill>
                <a:latin typeface="Comic Sans MS" panose="030F0702030302020204" pitchFamily="66" charset="0"/>
              </a:rPr>
              <a:t>WIV</a:t>
            </a:r>
            <a:r>
              <a:rPr lang="fr-FR" sz="1200" dirty="0">
                <a:solidFill>
                  <a:schemeClr val="bg1"/>
                </a:solidFill>
                <a:effectLst/>
                <a:latin typeface="Comic Sans MS" panose="030F0702030302020204" pitchFamily="66" charset="0"/>
                <a:ea typeface="Calibri" panose="020F0502020204030204" pitchFamily="34" charset="0"/>
              </a:rPr>
              <a:t> </a:t>
            </a:r>
            <a:r>
              <a:rPr lang="fr-FR" sz="1200" dirty="0" err="1">
                <a:solidFill>
                  <a:schemeClr val="bg1"/>
                </a:solidFill>
                <a:effectLst/>
                <a:latin typeface="Comic Sans MS" panose="030F0702030302020204" pitchFamily="66" charset="0"/>
                <a:ea typeface="Calibri" panose="020F0502020204030204" pitchFamily="34" charset="0"/>
              </a:rPr>
              <a:t>Zhengdian</a:t>
            </a:r>
            <a:r>
              <a:rPr lang="fr-FR" sz="1200" dirty="0">
                <a:solidFill>
                  <a:schemeClr val="bg1"/>
                </a:solidFill>
                <a:effectLst/>
                <a:latin typeface="Comic Sans MS" panose="030F0702030302020204" pitchFamily="66" charset="0"/>
                <a:ea typeface="Calibri" panose="020F0502020204030204" pitchFamily="34" charset="0"/>
              </a:rPr>
              <a:t> </a:t>
            </a:r>
            <a:r>
              <a:rPr lang="fr-FR" sz="1200" dirty="0" err="1">
                <a:solidFill>
                  <a:schemeClr val="bg1"/>
                </a:solidFill>
                <a:effectLst/>
                <a:latin typeface="Comic Sans MS" panose="030F0702030302020204" pitchFamily="66" charset="0"/>
                <a:ea typeface="Calibri" panose="020F0502020204030204" pitchFamily="34" charset="0"/>
              </a:rPr>
              <a:t>BSL4</a:t>
            </a:r>
            <a:r>
              <a:rPr lang="fr-FR" sz="1200" b="1" dirty="0">
                <a:solidFill>
                  <a:schemeClr val="bg1"/>
                </a:solidFill>
                <a:latin typeface="Comic Sans MS" panose="030F0702030302020204" pitchFamily="66" charset="0"/>
              </a:rPr>
              <a:t> </a:t>
            </a:r>
          </a:p>
        </p:txBody>
      </p:sp>
      <p:graphicFrame>
        <p:nvGraphicFramePr>
          <p:cNvPr id="17" name="Objet 16">
            <a:extLst>
              <a:ext uri="{FF2B5EF4-FFF2-40B4-BE49-F238E27FC236}">
                <a16:creationId xmlns:a16="http://schemas.microsoft.com/office/drawing/2014/main" id="{4240FF08-16E1-3B6D-F4AA-CFE417385E43}"/>
              </a:ext>
            </a:extLst>
          </p:cNvPr>
          <p:cNvGraphicFramePr>
            <a:graphicFrameLocks noChangeAspect="1"/>
          </p:cNvGraphicFramePr>
          <p:nvPr/>
        </p:nvGraphicFramePr>
        <p:xfrm>
          <a:off x="654946" y="984016"/>
          <a:ext cx="2240225" cy="2301963"/>
        </p:xfrm>
        <a:graphic>
          <a:graphicData uri="http://schemas.openxmlformats.org/presentationml/2006/ole">
            <mc:AlternateContent xmlns:mc="http://schemas.openxmlformats.org/markup-compatibility/2006">
              <mc:Choice xmlns:v="urn:schemas-microsoft-com:vml" Requires="v">
                <p:oleObj name="Image" r:id="rId5" imgW="3225240" imgH="3314160" progId="Photoshop.Image.17">
                  <p:embed/>
                </p:oleObj>
              </mc:Choice>
              <mc:Fallback>
                <p:oleObj name="Image" r:id="rId5" imgW="3225240" imgH="3314160" progId="Photoshop.Image.17">
                  <p:embed/>
                  <p:pic>
                    <p:nvPicPr>
                      <p:cNvPr id="17" name="Objet 16">
                        <a:extLst>
                          <a:ext uri="{FF2B5EF4-FFF2-40B4-BE49-F238E27FC236}">
                            <a16:creationId xmlns:a16="http://schemas.microsoft.com/office/drawing/2014/main" id="{4240FF08-16E1-3B6D-F4AA-CFE417385E43}"/>
                          </a:ext>
                        </a:extLst>
                      </p:cNvPr>
                      <p:cNvPicPr/>
                      <p:nvPr/>
                    </p:nvPicPr>
                    <p:blipFill>
                      <a:blip r:embed="rId6"/>
                      <a:stretch>
                        <a:fillRect/>
                      </a:stretch>
                    </p:blipFill>
                    <p:spPr>
                      <a:xfrm>
                        <a:off x="654946" y="984016"/>
                        <a:ext cx="2240225" cy="2301963"/>
                      </a:xfrm>
                      <a:prstGeom prst="rect">
                        <a:avLst/>
                      </a:prstGeom>
                    </p:spPr>
                  </p:pic>
                </p:oleObj>
              </mc:Fallback>
            </mc:AlternateContent>
          </a:graphicData>
        </a:graphic>
      </p:graphicFrame>
    </p:spTree>
    <p:extLst>
      <p:ext uri="{BB962C8B-B14F-4D97-AF65-F5344CB8AC3E}">
        <p14:creationId xmlns:p14="http://schemas.microsoft.com/office/powerpoint/2010/main" val="332509655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7E688F46-5085-4D5C-D769-485AB8B62F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483" y="1100282"/>
            <a:ext cx="4140675" cy="2766724"/>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1B8EA243-12FC-3E2B-4D41-9DBF7285FBC4}"/>
              </a:ext>
            </a:extLst>
          </p:cNvPr>
          <p:cNvSpPr txBox="1"/>
          <p:nvPr/>
        </p:nvSpPr>
        <p:spPr>
          <a:xfrm>
            <a:off x="382498" y="3429000"/>
            <a:ext cx="1500732" cy="369332"/>
          </a:xfrm>
          <a:prstGeom prst="rect">
            <a:avLst/>
          </a:prstGeom>
          <a:noFill/>
        </p:spPr>
        <p:txBody>
          <a:bodyPr wrap="none" rtlCol="0">
            <a:spAutoFit/>
          </a:bodyPr>
          <a:lstStyle/>
          <a:p>
            <a:r>
              <a:rPr lang="fr-FR" dirty="0">
                <a:solidFill>
                  <a:schemeClr val="bg1"/>
                </a:solidFill>
                <a:latin typeface="Comic Sans MS" panose="030F0702030302020204" pitchFamily="66" charset="0"/>
              </a:rPr>
              <a:t>CDC Wuhan </a:t>
            </a:r>
          </a:p>
        </p:txBody>
      </p:sp>
      <p:pic>
        <p:nvPicPr>
          <p:cNvPr id="4" name="Image 3">
            <a:extLst>
              <a:ext uri="{FF2B5EF4-FFF2-40B4-BE49-F238E27FC236}">
                <a16:creationId xmlns:a16="http://schemas.microsoft.com/office/drawing/2014/main" id="{4E4C3A8A-6AB6-DFAB-CA07-A9FF001CBC77}"/>
              </a:ext>
            </a:extLst>
          </p:cNvPr>
          <p:cNvPicPr>
            <a:picLocks noChangeAspect="1"/>
          </p:cNvPicPr>
          <p:nvPr/>
        </p:nvPicPr>
        <p:blipFill>
          <a:blip r:embed="rId3"/>
          <a:stretch>
            <a:fillRect/>
          </a:stretch>
        </p:blipFill>
        <p:spPr>
          <a:xfrm>
            <a:off x="4523173" y="1100282"/>
            <a:ext cx="4444027" cy="2766723"/>
          </a:xfrm>
          <a:prstGeom prst="rect">
            <a:avLst/>
          </a:prstGeom>
        </p:spPr>
      </p:pic>
      <p:sp>
        <p:nvSpPr>
          <p:cNvPr id="5" name="ZoneTexte 4">
            <a:extLst>
              <a:ext uri="{FF2B5EF4-FFF2-40B4-BE49-F238E27FC236}">
                <a16:creationId xmlns:a16="http://schemas.microsoft.com/office/drawing/2014/main" id="{5CDB3D77-8FE3-C97C-B4D1-8E840429EBFF}"/>
              </a:ext>
            </a:extLst>
          </p:cNvPr>
          <p:cNvSpPr txBox="1"/>
          <p:nvPr/>
        </p:nvSpPr>
        <p:spPr>
          <a:xfrm>
            <a:off x="4572000" y="3429000"/>
            <a:ext cx="1380506" cy="369332"/>
          </a:xfrm>
          <a:prstGeom prst="rect">
            <a:avLst/>
          </a:prstGeom>
          <a:noFill/>
        </p:spPr>
        <p:txBody>
          <a:bodyPr wrap="none" rtlCol="0">
            <a:spAutoFit/>
          </a:bodyPr>
          <a:lstStyle/>
          <a:p>
            <a:r>
              <a:rPr lang="fr-FR" dirty="0" err="1">
                <a:solidFill>
                  <a:schemeClr val="bg1"/>
                </a:solidFill>
                <a:latin typeface="Comic Sans MS" panose="030F0702030302020204" pitchFamily="66" charset="0"/>
              </a:rPr>
              <a:t>WIV</a:t>
            </a:r>
            <a:r>
              <a:rPr lang="fr-FR" dirty="0">
                <a:solidFill>
                  <a:schemeClr val="bg1"/>
                </a:solidFill>
                <a:latin typeface="Comic Sans MS" panose="030F0702030302020204" pitchFamily="66" charset="0"/>
              </a:rPr>
              <a:t> </a:t>
            </a:r>
            <a:r>
              <a:rPr lang="fr-FR" dirty="0" err="1">
                <a:solidFill>
                  <a:schemeClr val="bg1"/>
                </a:solidFill>
                <a:latin typeface="Comic Sans MS" panose="030F0702030302020204" pitchFamily="66" charset="0"/>
              </a:rPr>
              <a:t>BLS3</a:t>
            </a:r>
            <a:endParaRPr lang="fr-FR" dirty="0">
              <a:solidFill>
                <a:schemeClr val="bg1"/>
              </a:solidFill>
              <a:latin typeface="Comic Sans MS" panose="030F0702030302020204" pitchFamily="66" charset="0"/>
            </a:endParaRPr>
          </a:p>
        </p:txBody>
      </p:sp>
      <p:pic>
        <p:nvPicPr>
          <p:cNvPr id="7" name="Picture 4" descr="The Wuhan National Biosafety Level 4 Laboratory ">
            <a:extLst>
              <a:ext uri="{FF2B5EF4-FFF2-40B4-BE49-F238E27FC236}">
                <a16:creationId xmlns:a16="http://schemas.microsoft.com/office/drawing/2014/main" id="{C63C5525-B7D4-B835-8EEC-A1B2B86107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570" y="4045606"/>
            <a:ext cx="4625108" cy="2601623"/>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A5826089-6B24-10A9-4CC3-F803F21CF995}"/>
              </a:ext>
            </a:extLst>
          </p:cNvPr>
          <p:cNvSpPr txBox="1"/>
          <p:nvPr/>
        </p:nvSpPr>
        <p:spPr>
          <a:xfrm>
            <a:off x="2286570" y="6193459"/>
            <a:ext cx="1628972" cy="369332"/>
          </a:xfrm>
          <a:prstGeom prst="rect">
            <a:avLst/>
          </a:prstGeom>
          <a:noFill/>
        </p:spPr>
        <p:txBody>
          <a:bodyPr wrap="none" rtlCol="0">
            <a:spAutoFit/>
          </a:bodyPr>
          <a:lstStyle/>
          <a:p>
            <a:r>
              <a:rPr lang="fr-FR" dirty="0" err="1">
                <a:solidFill>
                  <a:schemeClr val="bg1"/>
                </a:solidFill>
                <a:latin typeface="Comic Sans MS" panose="030F0702030302020204" pitchFamily="66" charset="0"/>
              </a:rPr>
              <a:t>BLS4</a:t>
            </a:r>
            <a:r>
              <a:rPr lang="fr-FR" dirty="0">
                <a:solidFill>
                  <a:schemeClr val="bg1"/>
                </a:solidFill>
                <a:latin typeface="Comic Sans MS" panose="030F0702030302020204" pitchFamily="66" charset="0"/>
              </a:rPr>
              <a:t> Wuhan </a:t>
            </a:r>
          </a:p>
        </p:txBody>
      </p:sp>
      <p:sp>
        <p:nvSpPr>
          <p:cNvPr id="3" name="ZoneTexte 2">
            <a:extLst>
              <a:ext uri="{FF2B5EF4-FFF2-40B4-BE49-F238E27FC236}">
                <a16:creationId xmlns:a16="http://schemas.microsoft.com/office/drawing/2014/main" id="{324BD9C5-72B0-F491-9B6E-A46E23F073D8}"/>
              </a:ext>
            </a:extLst>
          </p:cNvPr>
          <p:cNvSpPr txBox="1"/>
          <p:nvPr/>
        </p:nvSpPr>
        <p:spPr>
          <a:xfrm>
            <a:off x="2286570" y="210771"/>
            <a:ext cx="5828840" cy="461665"/>
          </a:xfrm>
          <a:prstGeom prst="rect">
            <a:avLst/>
          </a:prstGeom>
          <a:noFill/>
        </p:spPr>
        <p:txBody>
          <a:bodyPr wrap="none" rtlCol="0">
            <a:spAutoFit/>
          </a:bodyPr>
          <a:lstStyle/>
          <a:p>
            <a:r>
              <a:rPr lang="fr-FR" sz="2400" dirty="0">
                <a:solidFill>
                  <a:schemeClr val="bg1"/>
                </a:solidFill>
                <a:latin typeface="Comic Sans MS" panose="030F0702030302020204" pitchFamily="66" charset="0"/>
              </a:rPr>
              <a:t>Les laboratoires de sécurité de Wuhan </a:t>
            </a:r>
          </a:p>
        </p:txBody>
      </p:sp>
    </p:spTree>
    <p:extLst>
      <p:ext uri="{BB962C8B-B14F-4D97-AF65-F5344CB8AC3E}">
        <p14:creationId xmlns:p14="http://schemas.microsoft.com/office/powerpoint/2010/main" val="419815363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DEA541D-0285-92B2-64D4-13DCCE22DB6E}"/>
              </a:ext>
            </a:extLst>
          </p:cNvPr>
          <p:cNvPicPr>
            <a:picLocks noChangeAspect="1"/>
          </p:cNvPicPr>
          <p:nvPr>
            <p:custDataLst>
              <p:tags r:id="rId1"/>
            </p:custDataLst>
          </p:nvPr>
        </p:nvPicPr>
        <p:blipFill>
          <a:blip r:embed="rId7">
            <a:extLst>
              <a:ext uri="{28A0092B-C50C-407E-A947-70E740481C1C}">
                <a14:useLocalDpi xmlns:a14="http://schemas.microsoft.com/office/drawing/2010/main" val="0"/>
              </a:ext>
            </a:extLst>
          </a:blip>
          <a:srcRect/>
          <a:stretch>
            <a:fillRect/>
          </a:stretch>
        </p:blipFill>
        <p:spPr bwMode="auto">
          <a:xfrm>
            <a:off x="3385723" y="1411836"/>
            <a:ext cx="4986117" cy="4230776"/>
          </a:xfrm>
          <a:prstGeom prst="rect">
            <a:avLst/>
          </a:prstGeom>
          <a:noFill/>
          <a:ln>
            <a:noFill/>
          </a:ln>
        </p:spPr>
      </p:pic>
      <p:sp>
        <p:nvSpPr>
          <p:cNvPr id="3" name="ZoneTexte 2">
            <a:extLst>
              <a:ext uri="{FF2B5EF4-FFF2-40B4-BE49-F238E27FC236}">
                <a16:creationId xmlns:a16="http://schemas.microsoft.com/office/drawing/2014/main" id="{C10A3FC4-C762-9399-2AD6-31CC7E210BC3}"/>
              </a:ext>
            </a:extLst>
          </p:cNvPr>
          <p:cNvSpPr txBox="1"/>
          <p:nvPr>
            <p:custDataLst>
              <p:tags r:id="rId2"/>
            </p:custDataLst>
          </p:nvPr>
        </p:nvSpPr>
        <p:spPr>
          <a:xfrm>
            <a:off x="1828586" y="239183"/>
            <a:ext cx="6260047" cy="461665"/>
          </a:xfrm>
          <a:prstGeom prst="rect">
            <a:avLst/>
          </a:prstGeom>
          <a:noFill/>
        </p:spPr>
        <p:txBody>
          <a:bodyPr wrap="none" rtlCol="0">
            <a:spAutoFit/>
          </a:bodyPr>
          <a:lstStyle/>
          <a:p>
            <a:r>
              <a:rPr lang="fr-FR" sz="2400" dirty="0">
                <a:solidFill>
                  <a:schemeClr val="bg1"/>
                </a:solidFill>
                <a:latin typeface="Comic Sans MS" panose="030F0702030302020204" pitchFamily="66" charset="0"/>
              </a:rPr>
              <a:t>La recherche sur les coronavirus à Wuhan </a:t>
            </a:r>
          </a:p>
        </p:txBody>
      </p:sp>
      <p:sp>
        <p:nvSpPr>
          <p:cNvPr id="6" name="ZoneTexte 5">
            <a:extLst>
              <a:ext uri="{FF2B5EF4-FFF2-40B4-BE49-F238E27FC236}">
                <a16:creationId xmlns:a16="http://schemas.microsoft.com/office/drawing/2014/main" id="{584B4603-A1BE-13FE-55DE-ABA9EE232959}"/>
              </a:ext>
            </a:extLst>
          </p:cNvPr>
          <p:cNvSpPr txBox="1"/>
          <p:nvPr>
            <p:custDataLst>
              <p:tags r:id="rId3"/>
            </p:custDataLst>
          </p:nvPr>
        </p:nvSpPr>
        <p:spPr>
          <a:xfrm>
            <a:off x="38251" y="1411835"/>
            <a:ext cx="3147237" cy="2893100"/>
          </a:xfrm>
          <a:prstGeom prst="rect">
            <a:avLst/>
          </a:prstGeom>
          <a:noFill/>
        </p:spPr>
        <p:txBody>
          <a:bodyPr wrap="square">
            <a:spAutoFit/>
          </a:bodyPr>
          <a:lstStyle/>
          <a:p>
            <a:pPr algn="just"/>
            <a:r>
              <a:rPr lang="fr-FR" sz="1400" dirty="0">
                <a:solidFill>
                  <a:schemeClr val="bg1"/>
                </a:solidFill>
                <a:latin typeface="Comic Sans MS" panose="030F0702030302020204" pitchFamily="66" charset="0"/>
                <a:ea typeface="Calibri" panose="020F0502020204030204" pitchFamily="34" charset="0"/>
              </a:rPr>
              <a:t>8 institutions (coronavirus)</a:t>
            </a:r>
          </a:p>
          <a:p>
            <a:pPr algn="just"/>
            <a:endParaRPr lang="fr-FR" sz="1400" dirty="0">
              <a:solidFill>
                <a:schemeClr val="bg1"/>
              </a:solidFill>
              <a:latin typeface="Comic Sans MS" panose="030F0702030302020204" pitchFamily="66" charset="0"/>
              <a:ea typeface="Calibri" panose="020F0502020204030204" pitchFamily="34" charset="0"/>
            </a:endParaRPr>
          </a:p>
          <a:p>
            <a:pPr marL="171450" indent="-171450" algn="just">
              <a:buFont typeface="Wingdings" panose="05000000000000000000" pitchFamily="2" charset="2"/>
              <a:buChar char="§"/>
            </a:pPr>
            <a:r>
              <a:rPr lang="fr-FR" sz="1400" dirty="0">
                <a:solidFill>
                  <a:srgbClr val="FFFF00"/>
                </a:solidFill>
                <a:latin typeface="Comic Sans MS" panose="030F0702030302020204" pitchFamily="66" charset="0"/>
                <a:ea typeface="Calibri" panose="020F0502020204030204" pitchFamily="34" charset="0"/>
              </a:rPr>
              <a:t>Wuhan Institute of </a:t>
            </a:r>
            <a:r>
              <a:rPr lang="fr-FR" sz="1400" dirty="0" err="1">
                <a:solidFill>
                  <a:srgbClr val="FFFF00"/>
                </a:solidFill>
                <a:latin typeface="Comic Sans MS" panose="030F0702030302020204" pitchFamily="66" charset="0"/>
                <a:ea typeface="Calibri" panose="020F0502020204030204" pitchFamily="34" charset="0"/>
              </a:rPr>
              <a:t>Virology</a:t>
            </a:r>
            <a:r>
              <a:rPr lang="fr-FR" sz="1400" dirty="0">
                <a:solidFill>
                  <a:srgbClr val="FFFF00"/>
                </a:solidFill>
                <a:latin typeface="Comic Sans MS" panose="030F0702030302020204" pitchFamily="66" charset="0"/>
                <a:ea typeface="Calibri" panose="020F0502020204030204" pitchFamily="34" charset="0"/>
              </a:rPr>
              <a:t> (</a:t>
            </a:r>
            <a:r>
              <a:rPr lang="fr-FR" sz="1400" dirty="0" err="1">
                <a:solidFill>
                  <a:srgbClr val="FFFF00"/>
                </a:solidFill>
                <a:latin typeface="Comic Sans MS" panose="030F0702030302020204" pitchFamily="66" charset="0"/>
                <a:ea typeface="Calibri" panose="020F0502020204030204" pitchFamily="34" charset="0"/>
              </a:rPr>
              <a:t>BSL2</a:t>
            </a:r>
            <a:r>
              <a:rPr lang="fr-FR" sz="1400" dirty="0">
                <a:solidFill>
                  <a:srgbClr val="FFFF00"/>
                </a:solidFill>
                <a:latin typeface="Comic Sans MS" panose="030F0702030302020204" pitchFamily="66" charset="0"/>
                <a:ea typeface="Calibri" panose="020F0502020204030204" pitchFamily="34" charset="0"/>
              </a:rPr>
              <a:t>-3-4) 2 lab. </a:t>
            </a:r>
          </a:p>
          <a:p>
            <a:pPr marL="171450" indent="-171450" algn="just">
              <a:buFont typeface="Wingdings" panose="05000000000000000000" pitchFamily="2" charset="2"/>
              <a:buChar char="§"/>
            </a:pPr>
            <a:r>
              <a:rPr lang="fr-FR" sz="1400" dirty="0">
                <a:solidFill>
                  <a:srgbClr val="FFFF00"/>
                </a:solidFill>
                <a:latin typeface="Comic Sans MS" panose="030F0702030302020204" pitchFamily="66" charset="0"/>
                <a:ea typeface="Calibri" panose="020F0502020204030204" pitchFamily="34" charset="0"/>
              </a:rPr>
              <a:t>Wuhan CDC (</a:t>
            </a:r>
            <a:r>
              <a:rPr lang="fr-FR" sz="1400" dirty="0" err="1">
                <a:solidFill>
                  <a:srgbClr val="FFFF00"/>
                </a:solidFill>
                <a:latin typeface="Comic Sans MS" panose="030F0702030302020204" pitchFamily="66" charset="0"/>
                <a:ea typeface="Calibri" panose="020F0502020204030204" pitchFamily="34" charset="0"/>
              </a:rPr>
              <a:t>BSL</a:t>
            </a:r>
            <a:r>
              <a:rPr lang="fr-FR" sz="1400" dirty="0">
                <a:solidFill>
                  <a:srgbClr val="FFFF00"/>
                </a:solidFill>
                <a:latin typeface="Comic Sans MS" panose="030F0702030302020204" pitchFamily="66" charset="0"/>
                <a:ea typeface="Calibri" panose="020F0502020204030204" pitchFamily="34" charset="0"/>
              </a:rPr>
              <a:t>-2)</a:t>
            </a:r>
          </a:p>
          <a:p>
            <a:pPr marL="171450" indent="-171450">
              <a:buFont typeface="Wingdings" panose="05000000000000000000" pitchFamily="2" charset="2"/>
              <a:buChar char="§"/>
            </a:pPr>
            <a:r>
              <a:rPr lang="fr-FR" sz="1400" dirty="0">
                <a:solidFill>
                  <a:schemeClr val="bg1"/>
                </a:solidFill>
                <a:latin typeface="Comic Sans MS" panose="030F0702030302020204" pitchFamily="66" charset="0"/>
                <a:ea typeface="Calibri" panose="020F0502020204030204" pitchFamily="34" charset="0"/>
              </a:rPr>
              <a:t>Wuhan Institute of </a:t>
            </a:r>
            <a:r>
              <a:rPr lang="fr-FR" sz="1400" dirty="0" err="1">
                <a:solidFill>
                  <a:schemeClr val="bg1"/>
                </a:solidFill>
                <a:latin typeface="Comic Sans MS" panose="030F0702030302020204" pitchFamily="66" charset="0"/>
                <a:ea typeface="Calibri" panose="020F0502020204030204" pitchFamily="34" charset="0"/>
              </a:rPr>
              <a:t>Biological</a:t>
            </a:r>
            <a:r>
              <a:rPr lang="fr-FR" sz="1400" dirty="0">
                <a:solidFill>
                  <a:schemeClr val="bg1"/>
                </a:solidFill>
                <a:latin typeface="Comic Sans MS" panose="030F0702030302020204" pitchFamily="66" charset="0"/>
                <a:ea typeface="Calibri" panose="020F0502020204030204" pitchFamily="34" charset="0"/>
              </a:rPr>
              <a:t> </a:t>
            </a:r>
            <a:r>
              <a:rPr lang="fr-FR" sz="1400" dirty="0" err="1">
                <a:solidFill>
                  <a:schemeClr val="bg1"/>
                </a:solidFill>
                <a:latin typeface="Comic Sans MS" panose="030F0702030302020204" pitchFamily="66" charset="0"/>
                <a:ea typeface="Calibri" panose="020F0502020204030204" pitchFamily="34" charset="0"/>
              </a:rPr>
              <a:t>Products</a:t>
            </a:r>
            <a:endParaRPr lang="fr-FR" sz="1400" dirty="0">
              <a:solidFill>
                <a:schemeClr val="bg1"/>
              </a:solidFill>
              <a:latin typeface="Comic Sans MS" panose="030F0702030302020204" pitchFamily="66" charset="0"/>
              <a:ea typeface="Calibri" panose="020F0502020204030204" pitchFamily="34" charset="0"/>
            </a:endParaRPr>
          </a:p>
          <a:p>
            <a:pPr marL="171450" indent="-171450" algn="just">
              <a:buFont typeface="Wingdings" panose="05000000000000000000" pitchFamily="2" charset="2"/>
              <a:buChar char="§"/>
            </a:pPr>
            <a:r>
              <a:rPr lang="fr-FR" sz="1400" dirty="0">
                <a:solidFill>
                  <a:schemeClr val="bg1"/>
                </a:solidFill>
                <a:effectLst/>
                <a:latin typeface="Comic Sans MS" panose="030F0702030302020204" pitchFamily="66" charset="0"/>
                <a:ea typeface="Calibri" panose="020F0502020204030204" pitchFamily="34" charset="0"/>
              </a:rPr>
              <a:t>Wuhan </a:t>
            </a:r>
            <a:r>
              <a:rPr lang="fr-FR" sz="1400" dirty="0" err="1">
                <a:solidFill>
                  <a:schemeClr val="bg1"/>
                </a:solidFill>
                <a:latin typeface="Comic Sans MS" panose="030F0702030302020204" pitchFamily="66" charset="0"/>
                <a:ea typeface="Calibri" panose="020F0502020204030204" pitchFamily="34" charset="0"/>
              </a:rPr>
              <a:t>U</a:t>
            </a:r>
            <a:r>
              <a:rPr lang="fr-FR" sz="1400" dirty="0" err="1">
                <a:solidFill>
                  <a:schemeClr val="bg1"/>
                </a:solidFill>
                <a:effectLst/>
                <a:latin typeface="Comic Sans MS" panose="030F0702030302020204" pitchFamily="66" charset="0"/>
                <a:ea typeface="Calibri" panose="020F0502020204030204" pitchFamily="34" charset="0"/>
              </a:rPr>
              <a:t>niversity</a:t>
            </a:r>
            <a:endParaRPr lang="fr-FR" sz="1400" dirty="0">
              <a:solidFill>
                <a:schemeClr val="bg1"/>
              </a:solidFill>
              <a:effectLst/>
              <a:latin typeface="Comic Sans MS" panose="030F0702030302020204" pitchFamily="66" charset="0"/>
              <a:ea typeface="Calibri" panose="020F0502020204030204" pitchFamily="34" charset="0"/>
            </a:endParaRPr>
          </a:p>
          <a:p>
            <a:pPr marL="171450" indent="-171450" algn="just">
              <a:buFont typeface="Wingdings" panose="05000000000000000000" pitchFamily="2" charset="2"/>
              <a:buChar char="§"/>
            </a:pPr>
            <a:r>
              <a:rPr lang="fr-FR" sz="1400" dirty="0">
                <a:solidFill>
                  <a:schemeClr val="bg1"/>
                </a:solidFill>
                <a:latin typeface="Comic Sans MS" panose="030F0702030302020204" pitchFamily="66" charset="0"/>
                <a:ea typeface="Calibri" panose="020F0502020204030204" pitchFamily="34" charset="0"/>
              </a:rPr>
              <a:t>Wuhan Entry Exit Inspection </a:t>
            </a:r>
            <a:r>
              <a:rPr lang="fr-FR" sz="1400" dirty="0" err="1">
                <a:solidFill>
                  <a:schemeClr val="bg1"/>
                </a:solidFill>
                <a:latin typeface="Comic Sans MS" panose="030F0702030302020204" pitchFamily="66" charset="0"/>
                <a:ea typeface="Calibri" panose="020F0502020204030204" pitchFamily="34" charset="0"/>
              </a:rPr>
              <a:t>BSL1-BSL2</a:t>
            </a:r>
            <a:endParaRPr lang="fr-FR" sz="1400" dirty="0">
              <a:solidFill>
                <a:schemeClr val="bg1"/>
              </a:solidFill>
              <a:effectLst/>
              <a:latin typeface="Comic Sans MS" panose="030F0702030302020204" pitchFamily="66" charset="0"/>
              <a:ea typeface="Calibri" panose="020F0502020204030204" pitchFamily="34" charset="0"/>
            </a:endParaRPr>
          </a:p>
          <a:p>
            <a:pPr marL="171450" indent="-171450" algn="just">
              <a:buFont typeface="Wingdings" panose="05000000000000000000" pitchFamily="2" charset="2"/>
              <a:buChar char="§"/>
            </a:pPr>
            <a:r>
              <a:rPr lang="fr-FR" sz="1400" dirty="0" err="1">
                <a:solidFill>
                  <a:schemeClr val="bg1"/>
                </a:solidFill>
                <a:effectLst/>
                <a:latin typeface="Comic Sans MS" panose="030F0702030302020204" pitchFamily="66" charset="0"/>
                <a:ea typeface="Calibri" panose="020F0502020204030204" pitchFamily="34" charset="0"/>
              </a:rPr>
              <a:t>Huazhong</a:t>
            </a:r>
            <a:r>
              <a:rPr lang="fr-FR" sz="1400" dirty="0">
                <a:solidFill>
                  <a:schemeClr val="bg1"/>
                </a:solidFill>
                <a:effectLst/>
                <a:latin typeface="Comic Sans MS" panose="030F0702030302020204" pitchFamily="66" charset="0"/>
                <a:ea typeface="Calibri" panose="020F0502020204030204" pitchFamily="34" charset="0"/>
              </a:rPr>
              <a:t> Agricultural </a:t>
            </a:r>
            <a:r>
              <a:rPr lang="fr-FR" sz="1400" dirty="0" err="1">
                <a:solidFill>
                  <a:schemeClr val="bg1"/>
                </a:solidFill>
                <a:effectLst/>
                <a:latin typeface="Comic Sans MS" panose="030F0702030302020204" pitchFamily="66" charset="0"/>
                <a:ea typeface="Calibri" panose="020F0502020204030204" pitchFamily="34" charset="0"/>
              </a:rPr>
              <a:t>University</a:t>
            </a:r>
            <a:r>
              <a:rPr lang="fr-FR" sz="1400" dirty="0">
                <a:solidFill>
                  <a:schemeClr val="bg1"/>
                </a:solidFill>
                <a:effectLst/>
                <a:latin typeface="Comic Sans MS" panose="030F0702030302020204" pitchFamily="66" charset="0"/>
                <a:ea typeface="Calibri" panose="020F0502020204030204" pitchFamily="34" charset="0"/>
              </a:rPr>
              <a:t> </a:t>
            </a:r>
          </a:p>
          <a:p>
            <a:pPr marL="171450" indent="-171450" algn="just">
              <a:buFont typeface="Wingdings" panose="05000000000000000000" pitchFamily="2" charset="2"/>
              <a:buChar char="§"/>
            </a:pPr>
            <a:r>
              <a:rPr lang="fr-FR" sz="1400" dirty="0">
                <a:solidFill>
                  <a:schemeClr val="bg1"/>
                </a:solidFill>
                <a:effectLst/>
                <a:latin typeface="Comic Sans MS" panose="030F0702030302020204" pitchFamily="66" charset="0"/>
                <a:ea typeface="Calibri" panose="020F0502020204030204" pitchFamily="34" charset="0"/>
              </a:rPr>
              <a:t>Hubei CDC  (</a:t>
            </a:r>
            <a:r>
              <a:rPr lang="fr-FR" sz="1400" dirty="0" err="1">
                <a:solidFill>
                  <a:schemeClr val="bg1"/>
                </a:solidFill>
                <a:effectLst/>
                <a:latin typeface="Comic Sans MS" panose="030F0702030302020204" pitchFamily="66" charset="0"/>
                <a:ea typeface="Calibri" panose="020F0502020204030204" pitchFamily="34" charset="0"/>
              </a:rPr>
              <a:t>BSL2</a:t>
            </a:r>
            <a:r>
              <a:rPr lang="fr-FR" sz="1400" dirty="0">
                <a:solidFill>
                  <a:schemeClr val="bg1"/>
                </a:solidFill>
                <a:effectLst/>
                <a:latin typeface="Comic Sans MS" panose="030F0702030302020204" pitchFamily="66" charset="0"/>
                <a:ea typeface="Calibri" panose="020F0502020204030204" pitchFamily="34" charset="0"/>
              </a:rPr>
              <a:t>-3)</a:t>
            </a:r>
          </a:p>
          <a:p>
            <a:pPr marL="171450" indent="-171450" algn="just">
              <a:buFont typeface="Wingdings" panose="05000000000000000000" pitchFamily="2" charset="2"/>
              <a:buChar char="§"/>
            </a:pPr>
            <a:r>
              <a:rPr lang="fr-FR" sz="1400" dirty="0">
                <a:solidFill>
                  <a:schemeClr val="bg1"/>
                </a:solidFill>
                <a:effectLst/>
                <a:latin typeface="Comic Sans MS" panose="030F0702030302020204" pitchFamily="66" charset="0"/>
                <a:ea typeface="Calibri" panose="020F0502020204030204" pitchFamily="34" charset="0"/>
              </a:rPr>
              <a:t>Hubei Animal CDC</a:t>
            </a:r>
          </a:p>
        </p:txBody>
      </p:sp>
      <p:sp>
        <p:nvSpPr>
          <p:cNvPr id="4" name="Ellipse 3">
            <a:extLst>
              <a:ext uri="{FF2B5EF4-FFF2-40B4-BE49-F238E27FC236}">
                <a16:creationId xmlns:a16="http://schemas.microsoft.com/office/drawing/2014/main" id="{3CC04596-574A-31AF-0D54-C238C967880C}"/>
              </a:ext>
            </a:extLst>
          </p:cNvPr>
          <p:cNvSpPr/>
          <p:nvPr/>
        </p:nvSpPr>
        <p:spPr>
          <a:xfrm flipH="1" flipV="1">
            <a:off x="4958610" y="1579531"/>
            <a:ext cx="162059" cy="130714"/>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5" name="ZoneTexte 4">
            <a:extLst>
              <a:ext uri="{FF2B5EF4-FFF2-40B4-BE49-F238E27FC236}">
                <a16:creationId xmlns:a16="http://schemas.microsoft.com/office/drawing/2014/main" id="{7462C356-EA36-A4B8-0CA6-3D9CDE5675B8}"/>
              </a:ext>
            </a:extLst>
          </p:cNvPr>
          <p:cNvSpPr txBox="1"/>
          <p:nvPr/>
        </p:nvSpPr>
        <p:spPr>
          <a:xfrm>
            <a:off x="5220787" y="1471809"/>
            <a:ext cx="1444626" cy="215444"/>
          </a:xfrm>
          <a:prstGeom prst="rect">
            <a:avLst/>
          </a:prstGeom>
          <a:solidFill>
            <a:srgbClr val="FFFF00"/>
          </a:solidFill>
        </p:spPr>
        <p:txBody>
          <a:bodyPr wrap="none" rtlCol="0">
            <a:spAutoFit/>
          </a:bodyPr>
          <a:lstStyle/>
          <a:p>
            <a:r>
              <a:rPr lang="fr-FR" sz="800" b="1" dirty="0" err="1">
                <a:latin typeface="Comic Sans MS" panose="030F0702030302020204" pitchFamily="66" charset="0"/>
              </a:rPr>
              <a:t>Huanan</a:t>
            </a:r>
            <a:r>
              <a:rPr lang="fr-FR" sz="800" b="1" dirty="0">
                <a:latin typeface="Comic Sans MS" panose="030F0702030302020204" pitchFamily="66" charset="0"/>
              </a:rPr>
              <a:t> </a:t>
            </a:r>
            <a:r>
              <a:rPr lang="fr-FR" sz="800" b="1" dirty="0" err="1">
                <a:latin typeface="Comic Sans MS" panose="030F0702030302020204" pitchFamily="66" charset="0"/>
              </a:rPr>
              <a:t>Seafood</a:t>
            </a:r>
            <a:r>
              <a:rPr lang="fr-FR" sz="800" b="1" dirty="0">
                <a:latin typeface="Comic Sans MS" panose="030F0702030302020204" pitchFamily="66" charset="0"/>
              </a:rPr>
              <a:t> </a:t>
            </a:r>
            <a:r>
              <a:rPr lang="fr-FR" sz="800" b="1" dirty="0" err="1">
                <a:latin typeface="Comic Sans MS" panose="030F0702030302020204" pitchFamily="66" charset="0"/>
              </a:rPr>
              <a:t>Market</a:t>
            </a:r>
            <a:r>
              <a:rPr lang="fr-FR" sz="800" b="1" dirty="0">
                <a:latin typeface="Comic Sans MS" panose="030F0702030302020204" pitchFamily="66" charset="0"/>
              </a:rPr>
              <a:t> </a:t>
            </a:r>
          </a:p>
        </p:txBody>
      </p:sp>
      <p:sp>
        <p:nvSpPr>
          <p:cNvPr id="10" name="ZoneTexte 9">
            <a:extLst>
              <a:ext uri="{FF2B5EF4-FFF2-40B4-BE49-F238E27FC236}">
                <a16:creationId xmlns:a16="http://schemas.microsoft.com/office/drawing/2014/main" id="{D6122041-D54E-67CE-3EAD-6E743C660DCB}"/>
              </a:ext>
            </a:extLst>
          </p:cNvPr>
          <p:cNvSpPr txBox="1"/>
          <p:nvPr>
            <p:custDataLst>
              <p:tags r:id="rId4"/>
            </p:custDataLst>
          </p:nvPr>
        </p:nvSpPr>
        <p:spPr>
          <a:xfrm>
            <a:off x="4275014" y="5066141"/>
            <a:ext cx="558166" cy="400110"/>
          </a:xfrm>
          <a:prstGeom prst="rect">
            <a:avLst/>
          </a:prstGeom>
          <a:noFill/>
        </p:spPr>
        <p:txBody>
          <a:bodyPr wrap="none" rtlCol="0">
            <a:spAutoFit/>
          </a:bodyPr>
          <a:lstStyle/>
          <a:p>
            <a:r>
              <a:rPr lang="fr-FR" sz="1000" b="1" dirty="0" err="1">
                <a:solidFill>
                  <a:schemeClr val="bg1"/>
                </a:solidFill>
                <a:latin typeface="Comic Sans MS" panose="030F0702030302020204" pitchFamily="66" charset="0"/>
              </a:rPr>
              <a:t>WIV</a:t>
            </a:r>
            <a:r>
              <a:rPr lang="fr-FR" sz="1000" b="1" dirty="0">
                <a:solidFill>
                  <a:schemeClr val="bg1"/>
                </a:solidFill>
                <a:latin typeface="Comic Sans MS" panose="030F0702030302020204" pitchFamily="66" charset="0"/>
              </a:rPr>
              <a:t> </a:t>
            </a:r>
          </a:p>
          <a:p>
            <a:r>
              <a:rPr lang="fr-FR" sz="1000" b="1" dirty="0" err="1">
                <a:solidFill>
                  <a:schemeClr val="bg1"/>
                </a:solidFill>
                <a:latin typeface="Comic Sans MS" panose="030F0702030302020204" pitchFamily="66" charset="0"/>
              </a:rPr>
              <a:t>BSL4</a:t>
            </a:r>
            <a:r>
              <a:rPr lang="fr-FR" sz="1000" b="1" dirty="0">
                <a:solidFill>
                  <a:schemeClr val="bg1"/>
                </a:solidFill>
                <a:latin typeface="Comic Sans MS" panose="030F0702030302020204" pitchFamily="66" charset="0"/>
              </a:rPr>
              <a:t> </a:t>
            </a:r>
          </a:p>
        </p:txBody>
      </p:sp>
      <p:sp>
        <p:nvSpPr>
          <p:cNvPr id="12" name="ZoneTexte 11">
            <a:extLst>
              <a:ext uri="{FF2B5EF4-FFF2-40B4-BE49-F238E27FC236}">
                <a16:creationId xmlns:a16="http://schemas.microsoft.com/office/drawing/2014/main" id="{9AFBFEB9-F500-0B6B-1F75-9DE090B81547}"/>
              </a:ext>
            </a:extLst>
          </p:cNvPr>
          <p:cNvSpPr txBox="1"/>
          <p:nvPr/>
        </p:nvSpPr>
        <p:spPr>
          <a:xfrm>
            <a:off x="123657" y="4373643"/>
            <a:ext cx="2659657" cy="1384995"/>
          </a:xfrm>
          <a:prstGeom prst="rect">
            <a:avLst/>
          </a:prstGeom>
          <a:noFill/>
        </p:spPr>
        <p:txBody>
          <a:bodyPr wrap="square">
            <a:spAutoFit/>
          </a:bodyPr>
          <a:lstStyle/>
          <a:p>
            <a:pPr algn="just"/>
            <a:r>
              <a:rPr lang="fr-FR" sz="1400" dirty="0">
                <a:solidFill>
                  <a:schemeClr val="bg1"/>
                </a:solidFill>
                <a:effectLst/>
                <a:latin typeface="Comic Sans MS" panose="030F0702030302020204" pitchFamily="66" charset="0"/>
                <a:ea typeface="Calibri" panose="020F0502020204030204" pitchFamily="34" charset="0"/>
              </a:rPr>
              <a:t>9 campus différents </a:t>
            </a:r>
          </a:p>
          <a:p>
            <a:pPr algn="just"/>
            <a:endParaRPr lang="fr-FR" sz="1400" dirty="0">
              <a:solidFill>
                <a:schemeClr val="bg1"/>
              </a:solidFill>
              <a:effectLst/>
              <a:latin typeface="Comic Sans MS" panose="030F0702030302020204" pitchFamily="66" charset="0"/>
              <a:ea typeface="Calibri" panose="020F0502020204030204" pitchFamily="34" charset="0"/>
            </a:endParaRPr>
          </a:p>
          <a:p>
            <a:pPr marL="171450" indent="-171450" algn="just">
              <a:buFont typeface="Wingdings" panose="05000000000000000000" pitchFamily="2" charset="2"/>
              <a:buChar char="§"/>
            </a:pPr>
            <a:r>
              <a:rPr lang="fr-FR" sz="1400" dirty="0">
                <a:solidFill>
                  <a:schemeClr val="bg1"/>
                </a:solidFill>
                <a:effectLst/>
                <a:latin typeface="Comic Sans MS" panose="030F0702030302020204" pitchFamily="66" charset="0"/>
                <a:ea typeface="Calibri" panose="020F0502020204030204" pitchFamily="34" charset="0"/>
              </a:rPr>
              <a:t>Nombreux </a:t>
            </a:r>
            <a:r>
              <a:rPr lang="fr-FR" sz="1400" dirty="0" err="1">
                <a:solidFill>
                  <a:schemeClr val="bg1"/>
                </a:solidFill>
                <a:effectLst/>
                <a:latin typeface="Comic Sans MS" panose="030F0702030302020204" pitchFamily="66" charset="0"/>
                <a:ea typeface="Calibri" panose="020F0502020204030204" pitchFamily="34" charset="0"/>
              </a:rPr>
              <a:t>BSL2</a:t>
            </a:r>
            <a:endParaRPr lang="fr-FR" sz="1400" dirty="0">
              <a:solidFill>
                <a:schemeClr val="bg1"/>
              </a:solidFill>
              <a:effectLst/>
              <a:latin typeface="Comic Sans MS" panose="030F0702030302020204" pitchFamily="66" charset="0"/>
              <a:ea typeface="Calibri" panose="020F0502020204030204" pitchFamily="34" charset="0"/>
            </a:endParaRPr>
          </a:p>
          <a:p>
            <a:pPr marL="171450" indent="-171450" algn="just">
              <a:buFont typeface="Wingdings" panose="05000000000000000000" pitchFamily="2" charset="2"/>
              <a:buChar char="§"/>
            </a:pPr>
            <a:r>
              <a:rPr lang="fr-FR" sz="1400" dirty="0">
                <a:solidFill>
                  <a:schemeClr val="bg1"/>
                </a:solidFill>
                <a:effectLst/>
                <a:latin typeface="Comic Sans MS" panose="030F0702030302020204" pitchFamily="66" charset="0"/>
                <a:ea typeface="Calibri" panose="020F0502020204030204" pitchFamily="34" charset="0"/>
              </a:rPr>
              <a:t>6 laboratoires </a:t>
            </a:r>
            <a:r>
              <a:rPr lang="fr-FR" sz="1400" dirty="0" err="1">
                <a:solidFill>
                  <a:schemeClr val="bg1"/>
                </a:solidFill>
                <a:effectLst/>
                <a:latin typeface="Comic Sans MS" panose="030F0702030302020204" pitchFamily="66" charset="0"/>
                <a:ea typeface="Calibri" panose="020F0502020204030204" pitchFamily="34" charset="0"/>
              </a:rPr>
              <a:t>BSL3</a:t>
            </a:r>
            <a:r>
              <a:rPr lang="fr-FR" sz="1400" dirty="0">
                <a:solidFill>
                  <a:schemeClr val="bg1"/>
                </a:solidFill>
                <a:effectLst/>
                <a:latin typeface="Comic Sans MS" panose="030F0702030302020204" pitchFamily="66" charset="0"/>
                <a:ea typeface="Calibri" panose="020F0502020204030204" pitchFamily="34" charset="0"/>
              </a:rPr>
              <a:t>, </a:t>
            </a:r>
          </a:p>
          <a:p>
            <a:pPr marL="171450" indent="-171450" algn="just">
              <a:buFont typeface="Wingdings" panose="05000000000000000000" pitchFamily="2" charset="2"/>
              <a:buChar char="§"/>
            </a:pPr>
            <a:r>
              <a:rPr lang="fr-FR" sz="1400" dirty="0">
                <a:solidFill>
                  <a:schemeClr val="bg1"/>
                </a:solidFill>
                <a:effectLst/>
                <a:latin typeface="Comic Sans MS" panose="030F0702030302020204" pitchFamily="66" charset="0"/>
                <a:ea typeface="Calibri" panose="020F0502020204030204" pitchFamily="34" charset="0"/>
              </a:rPr>
              <a:t>3 animaleries  </a:t>
            </a:r>
            <a:r>
              <a:rPr lang="fr-FR" sz="1400" dirty="0" err="1">
                <a:solidFill>
                  <a:schemeClr val="bg1"/>
                </a:solidFill>
                <a:effectLst/>
                <a:latin typeface="Comic Sans MS" panose="030F0702030302020204" pitchFamily="66" charset="0"/>
                <a:ea typeface="Calibri" panose="020F0502020204030204" pitchFamily="34" charset="0"/>
              </a:rPr>
              <a:t>ABSL3</a:t>
            </a:r>
            <a:r>
              <a:rPr lang="fr-FR" sz="1400" dirty="0">
                <a:solidFill>
                  <a:schemeClr val="bg1"/>
                </a:solidFill>
                <a:effectLst/>
                <a:latin typeface="Comic Sans MS" panose="030F0702030302020204" pitchFamily="66" charset="0"/>
                <a:ea typeface="Calibri" panose="020F0502020204030204" pitchFamily="34" charset="0"/>
              </a:rPr>
              <a:t> </a:t>
            </a:r>
          </a:p>
          <a:p>
            <a:pPr marL="171450" indent="-171450" algn="just">
              <a:buFont typeface="Wingdings" panose="05000000000000000000" pitchFamily="2" charset="2"/>
              <a:buChar char="§"/>
            </a:pPr>
            <a:r>
              <a:rPr lang="fr-FR" sz="1400" dirty="0">
                <a:solidFill>
                  <a:schemeClr val="bg1"/>
                </a:solidFill>
                <a:effectLst/>
                <a:latin typeface="Comic Sans MS" panose="030F0702030302020204" pitchFamily="66" charset="0"/>
                <a:ea typeface="Calibri" panose="020F0502020204030204" pitchFamily="34" charset="0"/>
              </a:rPr>
              <a:t>1 laboratoire </a:t>
            </a:r>
            <a:r>
              <a:rPr lang="fr-FR" sz="1400" dirty="0" err="1">
                <a:solidFill>
                  <a:schemeClr val="bg1"/>
                </a:solidFill>
                <a:effectLst/>
                <a:latin typeface="Comic Sans MS" panose="030F0702030302020204" pitchFamily="66" charset="0"/>
                <a:ea typeface="Calibri" panose="020F0502020204030204" pitchFamily="34" charset="0"/>
              </a:rPr>
              <a:t>BSL4</a:t>
            </a:r>
            <a:r>
              <a:rPr lang="fr-FR" sz="1400" dirty="0">
                <a:solidFill>
                  <a:schemeClr val="bg1"/>
                </a:solidFill>
                <a:effectLst/>
                <a:latin typeface="Comic Sans MS" panose="030F0702030302020204" pitchFamily="66" charset="0"/>
                <a:ea typeface="Calibri" panose="020F0502020204030204" pitchFamily="34" charset="0"/>
              </a:rPr>
              <a:t> (</a:t>
            </a:r>
            <a:r>
              <a:rPr lang="fr-FR" sz="1400" dirty="0" err="1">
                <a:solidFill>
                  <a:schemeClr val="bg1"/>
                </a:solidFill>
                <a:effectLst/>
                <a:latin typeface="Comic Sans MS" panose="030F0702030302020204" pitchFamily="66" charset="0"/>
                <a:ea typeface="Calibri" panose="020F0502020204030204" pitchFamily="34" charset="0"/>
              </a:rPr>
              <a:t>WIV</a:t>
            </a:r>
            <a:r>
              <a:rPr lang="fr-FR" sz="1400" dirty="0">
                <a:solidFill>
                  <a:schemeClr val="bg1"/>
                </a:solidFill>
                <a:effectLst/>
                <a:latin typeface="Comic Sans MS" panose="030F0702030302020204" pitchFamily="66" charset="0"/>
                <a:ea typeface="Calibri" panose="020F0502020204030204" pitchFamily="34" charset="0"/>
              </a:rPr>
              <a:t>)</a:t>
            </a:r>
          </a:p>
        </p:txBody>
      </p:sp>
      <p:sp>
        <p:nvSpPr>
          <p:cNvPr id="7" name="ZoneTexte 6">
            <a:extLst>
              <a:ext uri="{FF2B5EF4-FFF2-40B4-BE49-F238E27FC236}">
                <a16:creationId xmlns:a16="http://schemas.microsoft.com/office/drawing/2014/main" id="{62BA1A19-F5F1-7536-9CEA-4C5ADC9115B3}"/>
              </a:ext>
            </a:extLst>
          </p:cNvPr>
          <p:cNvSpPr txBox="1"/>
          <p:nvPr>
            <p:custDataLst>
              <p:tags r:id="rId5"/>
            </p:custDataLst>
          </p:nvPr>
        </p:nvSpPr>
        <p:spPr>
          <a:xfrm>
            <a:off x="5468290" y="2758833"/>
            <a:ext cx="474810" cy="246221"/>
          </a:xfrm>
          <a:prstGeom prst="rect">
            <a:avLst/>
          </a:prstGeom>
          <a:noFill/>
        </p:spPr>
        <p:txBody>
          <a:bodyPr wrap="none" rtlCol="0">
            <a:spAutoFit/>
          </a:bodyPr>
          <a:lstStyle/>
          <a:p>
            <a:r>
              <a:rPr lang="fr-FR" sz="1000" b="1" dirty="0" err="1">
                <a:solidFill>
                  <a:schemeClr val="bg1"/>
                </a:solidFill>
                <a:latin typeface="Comic Sans MS" panose="030F0702030302020204" pitchFamily="66" charset="0"/>
              </a:rPr>
              <a:t>WIV</a:t>
            </a:r>
            <a:endParaRPr lang="fr-FR" sz="1000" b="1" dirty="0">
              <a:solidFill>
                <a:schemeClr val="bg1"/>
              </a:solidFill>
              <a:latin typeface="Comic Sans MS" panose="030F0702030302020204" pitchFamily="66" charset="0"/>
            </a:endParaRPr>
          </a:p>
        </p:txBody>
      </p:sp>
      <p:sp>
        <p:nvSpPr>
          <p:cNvPr id="11" name="ZoneTexte 10">
            <a:extLst>
              <a:ext uri="{FF2B5EF4-FFF2-40B4-BE49-F238E27FC236}">
                <a16:creationId xmlns:a16="http://schemas.microsoft.com/office/drawing/2014/main" id="{79B60428-5136-A114-FEEA-78D34ECBC2C4}"/>
              </a:ext>
            </a:extLst>
          </p:cNvPr>
          <p:cNvSpPr txBox="1"/>
          <p:nvPr/>
        </p:nvSpPr>
        <p:spPr>
          <a:xfrm>
            <a:off x="123657" y="6077406"/>
            <a:ext cx="9020343" cy="523220"/>
          </a:xfrm>
          <a:prstGeom prst="rect">
            <a:avLst/>
          </a:prstGeom>
          <a:noFill/>
        </p:spPr>
        <p:txBody>
          <a:bodyPr wrap="square" rtlCol="0">
            <a:spAutoFit/>
          </a:bodyPr>
          <a:lstStyle/>
          <a:p>
            <a:pPr marL="285750" indent="-285750">
              <a:buFont typeface="Wingdings" panose="05000000000000000000" pitchFamily="2" charset="2"/>
              <a:buChar char="§"/>
            </a:pPr>
            <a:r>
              <a:rPr lang="fr-FR" sz="1400" dirty="0">
                <a:solidFill>
                  <a:schemeClr val="bg1"/>
                </a:solidFill>
                <a:latin typeface="Comic Sans MS" panose="030F0702030302020204" pitchFamily="66" charset="0"/>
              </a:rPr>
              <a:t>Les chercheurs ont pratiqué des expériences de gain-de-fonction sur les coronavirus et ont constitué  une collection de 15000 prélèvements depuis 2004, dont 220 coronavirus de chauves-souris.</a:t>
            </a:r>
          </a:p>
        </p:txBody>
      </p:sp>
      <p:sp>
        <p:nvSpPr>
          <p:cNvPr id="13" name="ZoneTexte 12">
            <a:extLst>
              <a:ext uri="{FF2B5EF4-FFF2-40B4-BE49-F238E27FC236}">
                <a16:creationId xmlns:a16="http://schemas.microsoft.com/office/drawing/2014/main" id="{E4346470-F38D-7993-24F9-BFB615A483DC}"/>
              </a:ext>
            </a:extLst>
          </p:cNvPr>
          <p:cNvSpPr txBox="1"/>
          <p:nvPr/>
        </p:nvSpPr>
        <p:spPr>
          <a:xfrm>
            <a:off x="4275014" y="888739"/>
            <a:ext cx="2034531" cy="307777"/>
          </a:xfrm>
          <a:prstGeom prst="rect">
            <a:avLst/>
          </a:prstGeom>
          <a:noFill/>
        </p:spPr>
        <p:txBody>
          <a:bodyPr wrap="none" rtlCol="0">
            <a:spAutoFit/>
          </a:bodyPr>
          <a:lstStyle/>
          <a:p>
            <a:r>
              <a:rPr lang="fr-FR" sz="1400" dirty="0">
                <a:solidFill>
                  <a:schemeClr val="bg1"/>
                </a:solidFill>
                <a:latin typeface="Comic Sans MS" panose="030F0702030302020204" pitchFamily="66" charset="0"/>
              </a:rPr>
              <a:t>Wuhan 11 millions hab.</a:t>
            </a:r>
          </a:p>
        </p:txBody>
      </p:sp>
    </p:spTree>
    <p:extLst>
      <p:ext uri="{BB962C8B-B14F-4D97-AF65-F5344CB8AC3E}">
        <p14:creationId xmlns:p14="http://schemas.microsoft.com/office/powerpoint/2010/main" val="342337093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2CBCF13F-211B-73A4-E615-1B6BB8C1DB51}"/>
              </a:ext>
            </a:extLst>
          </p:cNvPr>
          <p:cNvSpPr txBox="1"/>
          <p:nvPr/>
        </p:nvSpPr>
        <p:spPr>
          <a:xfrm>
            <a:off x="1780487" y="1096306"/>
            <a:ext cx="5856090" cy="646331"/>
          </a:xfrm>
          <a:prstGeom prst="rect">
            <a:avLst/>
          </a:prstGeom>
          <a:noFill/>
        </p:spPr>
        <p:txBody>
          <a:bodyPr wrap="none" rtlCol="0">
            <a:spAutoFit/>
          </a:bodyPr>
          <a:lstStyle/>
          <a:p>
            <a:r>
              <a:rPr lang="fr-FR" dirty="0">
                <a:solidFill>
                  <a:schemeClr val="bg1"/>
                </a:solidFill>
                <a:latin typeface="Comic Sans MS" panose="030F0702030302020204" pitchFamily="66" charset="0"/>
              </a:rPr>
              <a:t>Les singularités du lieu, de l’épidémiologie et du virus</a:t>
            </a:r>
          </a:p>
          <a:p>
            <a:endParaRPr lang="fr-FR" dirty="0">
              <a:solidFill>
                <a:schemeClr val="bg1"/>
              </a:solidFill>
              <a:latin typeface="Comic Sans MS" panose="030F0702030302020204" pitchFamily="66" charset="0"/>
            </a:endParaRPr>
          </a:p>
        </p:txBody>
      </p:sp>
      <p:pic>
        <p:nvPicPr>
          <p:cNvPr id="7" name="Image 6">
            <a:extLst>
              <a:ext uri="{FF2B5EF4-FFF2-40B4-BE49-F238E27FC236}">
                <a16:creationId xmlns:a16="http://schemas.microsoft.com/office/drawing/2014/main" id="{85FE84CC-B912-5B5A-5642-208067A117A9}"/>
              </a:ext>
            </a:extLst>
          </p:cNvPr>
          <p:cNvPicPr>
            <a:picLocks noChangeAspect="1"/>
          </p:cNvPicPr>
          <p:nvPr/>
        </p:nvPicPr>
        <p:blipFill>
          <a:blip r:embed="rId2"/>
          <a:stretch>
            <a:fillRect/>
          </a:stretch>
        </p:blipFill>
        <p:spPr>
          <a:xfrm>
            <a:off x="877442" y="1666437"/>
            <a:ext cx="7237858" cy="4296511"/>
          </a:xfrm>
          <a:prstGeom prst="rect">
            <a:avLst/>
          </a:prstGeom>
        </p:spPr>
      </p:pic>
      <p:cxnSp>
        <p:nvCxnSpPr>
          <p:cNvPr id="8" name="Connecteur droit avec flèche 7">
            <a:extLst>
              <a:ext uri="{FF2B5EF4-FFF2-40B4-BE49-F238E27FC236}">
                <a16:creationId xmlns:a16="http://schemas.microsoft.com/office/drawing/2014/main" id="{4B615C9A-19EE-D139-1E38-0E5DD3A4E770}"/>
              </a:ext>
            </a:extLst>
          </p:cNvPr>
          <p:cNvCxnSpPr>
            <a:cxnSpLocks/>
          </p:cNvCxnSpPr>
          <p:nvPr/>
        </p:nvCxnSpPr>
        <p:spPr>
          <a:xfrm flipV="1">
            <a:off x="4983480" y="2743200"/>
            <a:ext cx="1455420" cy="1071492"/>
          </a:xfrm>
          <a:prstGeom prst="straightConnector1">
            <a:avLst/>
          </a:prstGeom>
          <a:ln w="57150">
            <a:solidFill>
              <a:srgbClr val="FFFF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98E34248-76D0-AAAA-D4F4-79643393EB28}"/>
              </a:ext>
            </a:extLst>
          </p:cNvPr>
          <p:cNvSpPr txBox="1"/>
          <p:nvPr/>
        </p:nvSpPr>
        <p:spPr>
          <a:xfrm>
            <a:off x="5211445" y="3005970"/>
            <a:ext cx="913130" cy="276999"/>
          </a:xfrm>
          <a:prstGeom prst="rect">
            <a:avLst/>
          </a:prstGeom>
          <a:noFill/>
        </p:spPr>
        <p:txBody>
          <a:bodyPr wrap="square" rtlCol="0">
            <a:spAutoFit/>
          </a:bodyPr>
          <a:lstStyle/>
          <a:p>
            <a:r>
              <a:rPr lang="fr-FR" sz="1200" b="1" dirty="0">
                <a:solidFill>
                  <a:schemeClr val="bg1"/>
                </a:solidFill>
                <a:latin typeface="Comic Sans MS" panose="030F0702030302020204" pitchFamily="66" charset="0"/>
              </a:rPr>
              <a:t>1600 km </a:t>
            </a:r>
          </a:p>
        </p:txBody>
      </p:sp>
      <p:sp>
        <p:nvSpPr>
          <p:cNvPr id="13" name="ZoneTexte 12">
            <a:extLst>
              <a:ext uri="{FF2B5EF4-FFF2-40B4-BE49-F238E27FC236}">
                <a16:creationId xmlns:a16="http://schemas.microsoft.com/office/drawing/2014/main" id="{784B220B-5510-2671-683E-A50D71C4DAAE}"/>
              </a:ext>
            </a:extLst>
          </p:cNvPr>
          <p:cNvSpPr txBox="1"/>
          <p:nvPr/>
        </p:nvSpPr>
        <p:spPr>
          <a:xfrm>
            <a:off x="2697480" y="6327001"/>
            <a:ext cx="3873176" cy="307777"/>
          </a:xfrm>
          <a:prstGeom prst="rect">
            <a:avLst/>
          </a:prstGeom>
          <a:noFill/>
        </p:spPr>
        <p:txBody>
          <a:bodyPr wrap="none" rtlCol="0">
            <a:spAutoFit/>
          </a:bodyPr>
          <a:lstStyle/>
          <a:p>
            <a:r>
              <a:rPr lang="fr-FR" sz="1400" dirty="0">
                <a:solidFill>
                  <a:schemeClr val="bg1"/>
                </a:solidFill>
                <a:latin typeface="Comic Sans MS" panose="030F0702030302020204" pitchFamily="66" charset="0"/>
              </a:rPr>
              <a:t>Distance des réservoirs sauvages identifiés </a:t>
            </a:r>
          </a:p>
        </p:txBody>
      </p:sp>
      <p:sp>
        <p:nvSpPr>
          <p:cNvPr id="2" name="ZoneTexte 1">
            <a:extLst>
              <a:ext uri="{FF2B5EF4-FFF2-40B4-BE49-F238E27FC236}">
                <a16:creationId xmlns:a16="http://schemas.microsoft.com/office/drawing/2014/main" id="{8217067E-7642-7BF1-1D21-9624EB45E24E}"/>
              </a:ext>
            </a:extLst>
          </p:cNvPr>
          <p:cNvSpPr txBox="1"/>
          <p:nvPr/>
        </p:nvSpPr>
        <p:spPr>
          <a:xfrm>
            <a:off x="2697480" y="459072"/>
            <a:ext cx="4572000" cy="461665"/>
          </a:xfrm>
          <a:prstGeom prst="rect">
            <a:avLst/>
          </a:prstGeom>
          <a:noFill/>
        </p:spPr>
        <p:txBody>
          <a:bodyPr wrap="square">
            <a:spAutoFit/>
          </a:bodyPr>
          <a:lstStyle/>
          <a:p>
            <a:r>
              <a:rPr lang="fr-FR" sz="2400" dirty="0">
                <a:solidFill>
                  <a:schemeClr val="bg1"/>
                </a:solidFill>
                <a:latin typeface="Comic Sans MS" panose="030F0702030302020204" pitchFamily="66" charset="0"/>
              </a:rPr>
              <a:t>Origine du </a:t>
            </a:r>
            <a:r>
              <a:rPr lang="fr-FR" sz="2400" dirty="0" err="1">
                <a:solidFill>
                  <a:schemeClr val="bg1"/>
                </a:solidFill>
                <a:latin typeface="Comic Sans MS" panose="030F0702030302020204" pitchFamily="66" charset="0"/>
              </a:rPr>
              <a:t>SARS-CoV2</a:t>
            </a:r>
            <a:endParaRPr lang="fr-FR" sz="2400"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155790537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77BE8AB-177E-BA5D-3C36-53ED1AE98C5E}"/>
              </a:ext>
            </a:extLst>
          </p:cNvPr>
          <p:cNvPicPr>
            <a:picLocks noChangeAspect="1"/>
          </p:cNvPicPr>
          <p:nvPr/>
        </p:nvPicPr>
        <p:blipFill>
          <a:blip r:embed="rId3"/>
          <a:stretch>
            <a:fillRect/>
          </a:stretch>
        </p:blipFill>
        <p:spPr>
          <a:xfrm>
            <a:off x="1346632" y="1323787"/>
            <a:ext cx="6450736" cy="3932896"/>
          </a:xfrm>
          <a:prstGeom prst="rect">
            <a:avLst/>
          </a:prstGeom>
        </p:spPr>
      </p:pic>
      <p:sp>
        <p:nvSpPr>
          <p:cNvPr id="6" name="ZoneTexte 5">
            <a:extLst>
              <a:ext uri="{FF2B5EF4-FFF2-40B4-BE49-F238E27FC236}">
                <a16:creationId xmlns:a16="http://schemas.microsoft.com/office/drawing/2014/main" id="{1B224C4E-9E54-2A5F-04F7-2EF3293FE417}"/>
              </a:ext>
            </a:extLst>
          </p:cNvPr>
          <p:cNvSpPr txBox="1"/>
          <p:nvPr/>
        </p:nvSpPr>
        <p:spPr>
          <a:xfrm>
            <a:off x="2256385" y="5270806"/>
            <a:ext cx="5819951" cy="215444"/>
          </a:xfrm>
          <a:prstGeom prst="rect">
            <a:avLst/>
          </a:prstGeom>
          <a:noFill/>
        </p:spPr>
        <p:txBody>
          <a:bodyPr wrap="square">
            <a:spAutoFit/>
          </a:bodyPr>
          <a:lstStyle/>
          <a:p>
            <a:r>
              <a:rPr lang="fr-FR" sz="800" dirty="0" err="1">
                <a:solidFill>
                  <a:schemeClr val="bg1"/>
                </a:solidFill>
                <a:latin typeface="Comic Sans MS" panose="030F0702030302020204" pitchFamily="66" charset="0"/>
                <a:hlinkClick r:id="rId4">
                  <a:extLst>
                    <a:ext uri="{A12FA001-AC4F-418D-AE19-62706E023703}">
                      <ahyp:hlinkClr xmlns:ahyp="http://schemas.microsoft.com/office/drawing/2018/hyperlinkcolor" val="tx"/>
                    </a:ext>
                  </a:extLst>
                </a:hlinkClick>
              </a:rPr>
              <a:t>Gisaid</a:t>
            </a:r>
            <a:r>
              <a:rPr lang="fr-FR" sz="800" dirty="0">
                <a:solidFill>
                  <a:schemeClr val="bg1"/>
                </a:solidFill>
                <a:latin typeface="Comic Sans MS" panose="030F0702030302020204" pitchFamily="66" charset="0"/>
                <a:hlinkClick r:id="rId4">
                  <a:extLst>
                    <a:ext uri="{A12FA001-AC4F-418D-AE19-62706E023703}">
                      <ahyp:hlinkClr xmlns:ahyp="http://schemas.microsoft.com/office/drawing/2018/hyperlinkcolor" val="tx"/>
                    </a:ext>
                  </a:extLst>
                </a:hlinkClick>
              </a:rPr>
              <a:t>  https://</a:t>
            </a:r>
            <a:r>
              <a:rPr lang="fr-FR" sz="800" dirty="0" err="1">
                <a:solidFill>
                  <a:schemeClr val="bg1"/>
                </a:solidFill>
                <a:latin typeface="Comic Sans MS" panose="030F0702030302020204" pitchFamily="66" charset="0"/>
                <a:hlinkClick r:id="rId4">
                  <a:extLst>
                    <a:ext uri="{A12FA001-AC4F-418D-AE19-62706E023703}">
                      <ahyp:hlinkClr xmlns:ahyp="http://schemas.microsoft.com/office/drawing/2018/hyperlinkcolor" val="tx"/>
                    </a:ext>
                  </a:extLst>
                </a:hlinkClick>
              </a:rPr>
              <a:t>nextstrain.org</a:t>
            </a:r>
            <a:r>
              <a:rPr lang="fr-FR" sz="800" dirty="0">
                <a:solidFill>
                  <a:schemeClr val="bg1"/>
                </a:solidFill>
                <a:latin typeface="Comic Sans MS" panose="030F0702030302020204" pitchFamily="66" charset="0"/>
                <a:hlinkClick r:id="rId4">
                  <a:extLst>
                    <a:ext uri="{A12FA001-AC4F-418D-AE19-62706E023703}">
                      <ahyp:hlinkClr xmlns:ahyp="http://schemas.microsoft.com/office/drawing/2018/hyperlinkcolor" val="tx"/>
                    </a:ext>
                  </a:extLst>
                </a:hlinkClick>
              </a:rPr>
              <a:t>/</a:t>
            </a:r>
            <a:r>
              <a:rPr lang="fr-FR" sz="800" dirty="0" err="1">
                <a:solidFill>
                  <a:schemeClr val="bg1"/>
                </a:solidFill>
                <a:latin typeface="Comic Sans MS" panose="030F0702030302020204" pitchFamily="66" charset="0"/>
                <a:hlinkClick r:id="rId4">
                  <a:extLst>
                    <a:ext uri="{A12FA001-AC4F-418D-AE19-62706E023703}">
                      <ahyp:hlinkClr xmlns:ahyp="http://schemas.microsoft.com/office/drawing/2018/hyperlinkcolor" val="tx"/>
                    </a:ext>
                  </a:extLst>
                </a:hlinkClick>
              </a:rPr>
              <a:t>ncov</a:t>
            </a:r>
            <a:r>
              <a:rPr lang="fr-FR" sz="800" dirty="0">
                <a:solidFill>
                  <a:schemeClr val="bg1"/>
                </a:solidFill>
                <a:latin typeface="Comic Sans MS" panose="030F0702030302020204" pitchFamily="66" charset="0"/>
                <a:hlinkClick r:id="rId4">
                  <a:extLst>
                    <a:ext uri="{A12FA001-AC4F-418D-AE19-62706E023703}">
                      <ahyp:hlinkClr xmlns:ahyp="http://schemas.microsoft.com/office/drawing/2018/hyperlinkcolor" val="tx"/>
                    </a:ext>
                  </a:extLst>
                </a:hlinkClick>
              </a:rPr>
              <a:t>/global/</a:t>
            </a:r>
            <a:r>
              <a:rPr lang="fr-FR" sz="800" dirty="0" err="1">
                <a:solidFill>
                  <a:schemeClr val="bg1"/>
                </a:solidFill>
                <a:latin typeface="Comic Sans MS" panose="030F0702030302020204" pitchFamily="66" charset="0"/>
                <a:hlinkClick r:id="rId4">
                  <a:extLst>
                    <a:ext uri="{A12FA001-AC4F-418D-AE19-62706E023703}">
                      <ahyp:hlinkClr xmlns:ahyp="http://schemas.microsoft.com/office/drawing/2018/hyperlinkcolor" val="tx"/>
                    </a:ext>
                  </a:extLst>
                </a:hlinkClick>
              </a:rPr>
              <a:t>2020-05-14?c</a:t>
            </a:r>
            <a:r>
              <a:rPr lang="fr-FR" sz="800" dirty="0">
                <a:solidFill>
                  <a:schemeClr val="bg1"/>
                </a:solidFill>
                <a:latin typeface="Comic Sans MS" panose="030F0702030302020204" pitchFamily="66" charset="0"/>
                <a:hlinkClick r:id="rId4">
                  <a:extLst>
                    <a:ext uri="{A12FA001-AC4F-418D-AE19-62706E023703}">
                      <ahyp:hlinkClr xmlns:ahyp="http://schemas.microsoft.com/office/drawing/2018/hyperlinkcolor" val="tx"/>
                    </a:ext>
                  </a:extLst>
                </a:hlinkClick>
              </a:rPr>
              <a:t>=</a:t>
            </a:r>
            <a:r>
              <a:rPr lang="fr-FR" sz="800" dirty="0" err="1">
                <a:solidFill>
                  <a:schemeClr val="bg1"/>
                </a:solidFill>
                <a:latin typeface="Comic Sans MS" panose="030F0702030302020204" pitchFamily="66" charset="0"/>
                <a:hlinkClick r:id="rId4">
                  <a:extLst>
                    <a:ext uri="{A12FA001-AC4F-418D-AE19-62706E023703}">
                      <ahyp:hlinkClr xmlns:ahyp="http://schemas.microsoft.com/office/drawing/2018/hyperlinkcolor" val="tx"/>
                    </a:ext>
                  </a:extLst>
                </a:hlinkClick>
              </a:rPr>
              <a:t>num_date&amp;l</a:t>
            </a:r>
            <a:r>
              <a:rPr lang="fr-FR" sz="800" dirty="0">
                <a:solidFill>
                  <a:schemeClr val="bg1"/>
                </a:solidFill>
                <a:latin typeface="Comic Sans MS" panose="030F0702030302020204" pitchFamily="66" charset="0"/>
                <a:hlinkClick r:id="rId4">
                  <a:extLst>
                    <a:ext uri="{A12FA001-AC4F-418D-AE19-62706E023703}">
                      <ahyp:hlinkClr xmlns:ahyp="http://schemas.microsoft.com/office/drawing/2018/hyperlinkcolor" val="tx"/>
                    </a:ext>
                  </a:extLst>
                </a:hlinkClick>
              </a:rPr>
              <a:t>=</a:t>
            </a:r>
            <a:r>
              <a:rPr lang="fr-FR" sz="800" dirty="0" err="1">
                <a:solidFill>
                  <a:schemeClr val="bg1"/>
                </a:solidFill>
                <a:latin typeface="Comic Sans MS" panose="030F0702030302020204" pitchFamily="66" charset="0"/>
                <a:hlinkClick r:id="rId4">
                  <a:extLst>
                    <a:ext uri="{A12FA001-AC4F-418D-AE19-62706E023703}">
                      <ahyp:hlinkClr xmlns:ahyp="http://schemas.microsoft.com/office/drawing/2018/hyperlinkcolor" val="tx"/>
                    </a:ext>
                  </a:extLst>
                </a:hlinkClick>
              </a:rPr>
              <a:t>clock</a:t>
            </a:r>
            <a:endParaRPr lang="fr-FR" sz="800" dirty="0">
              <a:solidFill>
                <a:schemeClr val="bg1"/>
              </a:solidFill>
              <a:latin typeface="Comic Sans MS" panose="030F0702030302020204" pitchFamily="66" charset="0"/>
            </a:endParaRPr>
          </a:p>
        </p:txBody>
      </p:sp>
      <p:sp>
        <p:nvSpPr>
          <p:cNvPr id="7" name="ZoneTexte 6">
            <a:extLst>
              <a:ext uri="{FF2B5EF4-FFF2-40B4-BE49-F238E27FC236}">
                <a16:creationId xmlns:a16="http://schemas.microsoft.com/office/drawing/2014/main" id="{CF43C506-968A-6F0B-6270-C4F767B64919}"/>
              </a:ext>
            </a:extLst>
          </p:cNvPr>
          <p:cNvSpPr txBox="1"/>
          <p:nvPr/>
        </p:nvSpPr>
        <p:spPr>
          <a:xfrm>
            <a:off x="2529591" y="1371750"/>
            <a:ext cx="4241867" cy="276999"/>
          </a:xfrm>
          <a:prstGeom prst="rect">
            <a:avLst/>
          </a:prstGeom>
          <a:noFill/>
        </p:spPr>
        <p:txBody>
          <a:bodyPr wrap="none" rtlCol="0">
            <a:spAutoFit/>
          </a:bodyPr>
          <a:lstStyle/>
          <a:p>
            <a:r>
              <a:rPr lang="fr-FR" sz="1200" b="1" dirty="0">
                <a:latin typeface="Comic Sans MS" panose="030F0702030302020204" pitchFamily="66" charset="0"/>
              </a:rPr>
              <a:t>Séquences des isolats de décembre 2019 – avril 2020</a:t>
            </a:r>
          </a:p>
        </p:txBody>
      </p:sp>
      <p:sp>
        <p:nvSpPr>
          <p:cNvPr id="2" name="ZoneTexte 1">
            <a:extLst>
              <a:ext uri="{FF2B5EF4-FFF2-40B4-BE49-F238E27FC236}">
                <a16:creationId xmlns:a16="http://schemas.microsoft.com/office/drawing/2014/main" id="{3168988F-30B7-5C71-6FE3-29D044C82B16}"/>
              </a:ext>
            </a:extLst>
          </p:cNvPr>
          <p:cNvSpPr txBox="1"/>
          <p:nvPr/>
        </p:nvSpPr>
        <p:spPr>
          <a:xfrm flipH="1">
            <a:off x="1558903" y="336512"/>
            <a:ext cx="7214913" cy="461665"/>
          </a:xfrm>
          <a:prstGeom prst="rect">
            <a:avLst/>
          </a:prstGeom>
          <a:noFill/>
        </p:spPr>
        <p:txBody>
          <a:bodyPr wrap="square" rtlCol="0">
            <a:spAutoFit/>
          </a:bodyPr>
          <a:lstStyle/>
          <a:p>
            <a:r>
              <a:rPr lang="fr-FR" sz="2400" dirty="0">
                <a:solidFill>
                  <a:schemeClr val="bg1"/>
                </a:solidFill>
                <a:latin typeface="Comic Sans MS" panose="030F0702030302020204" pitchFamily="66" charset="0"/>
              </a:rPr>
              <a:t>Homogénéité des virus </a:t>
            </a:r>
            <a:r>
              <a:rPr lang="fr-FR" sz="2400" dirty="0" err="1">
                <a:solidFill>
                  <a:schemeClr val="bg1"/>
                </a:solidFill>
                <a:latin typeface="Comic Sans MS" panose="030F0702030302020204" pitchFamily="66" charset="0"/>
              </a:rPr>
              <a:t>SARS-CoV2</a:t>
            </a:r>
            <a:r>
              <a:rPr lang="fr-FR" sz="2400" dirty="0">
                <a:solidFill>
                  <a:schemeClr val="bg1"/>
                </a:solidFill>
                <a:latin typeface="Comic Sans MS" panose="030F0702030302020204" pitchFamily="66" charset="0"/>
              </a:rPr>
              <a:t> initiaux  </a:t>
            </a:r>
          </a:p>
        </p:txBody>
      </p:sp>
      <p:sp>
        <p:nvSpPr>
          <p:cNvPr id="8" name="ZoneTexte 7">
            <a:extLst>
              <a:ext uri="{FF2B5EF4-FFF2-40B4-BE49-F238E27FC236}">
                <a16:creationId xmlns:a16="http://schemas.microsoft.com/office/drawing/2014/main" id="{D0ED926C-BF17-028B-38DD-B6E6E1180BA2}"/>
              </a:ext>
            </a:extLst>
          </p:cNvPr>
          <p:cNvSpPr txBox="1"/>
          <p:nvPr/>
        </p:nvSpPr>
        <p:spPr>
          <a:xfrm>
            <a:off x="105953" y="5514497"/>
            <a:ext cx="8769531" cy="1169551"/>
          </a:xfrm>
          <a:prstGeom prst="rect">
            <a:avLst/>
          </a:prstGeom>
          <a:noFill/>
        </p:spPr>
        <p:txBody>
          <a:bodyPr wrap="square">
            <a:spAutoFit/>
          </a:bodyPr>
          <a:lstStyle/>
          <a:p>
            <a:pPr marL="171450" indent="-171450" algn="just">
              <a:buFont typeface="Wingdings" panose="05000000000000000000" pitchFamily="2" charset="2"/>
              <a:buChar char="§"/>
            </a:pPr>
            <a:r>
              <a:rPr lang="fr-FR" sz="1400" dirty="0">
                <a:solidFill>
                  <a:schemeClr val="bg1"/>
                </a:solidFill>
                <a:latin typeface="Comic Sans MS" panose="030F0702030302020204" pitchFamily="66" charset="0"/>
                <a:ea typeface="Calibri" panose="020F0502020204030204" pitchFamily="34" charset="0"/>
              </a:rPr>
              <a:t>La très faible diversité génétique initiale suggère une seule transmission du </a:t>
            </a:r>
            <a:r>
              <a:rPr lang="fr-FR" sz="1400" dirty="0" err="1">
                <a:solidFill>
                  <a:schemeClr val="bg1"/>
                </a:solidFill>
                <a:latin typeface="Comic Sans MS" panose="030F0702030302020204" pitchFamily="66" charset="0"/>
                <a:ea typeface="Calibri" panose="020F0502020204030204" pitchFamily="34" charset="0"/>
              </a:rPr>
              <a:t>SARS-CoV2</a:t>
            </a:r>
            <a:r>
              <a:rPr lang="fr-FR" sz="1400" dirty="0">
                <a:solidFill>
                  <a:schemeClr val="bg1"/>
                </a:solidFill>
                <a:latin typeface="Comic Sans MS" panose="030F0702030302020204" pitchFamily="66" charset="0"/>
                <a:ea typeface="Calibri" panose="020F0502020204030204" pitchFamily="34" charset="0"/>
              </a:rPr>
              <a:t>: l</a:t>
            </a:r>
            <a:r>
              <a:rPr lang="fr-FR" sz="1400" dirty="0">
                <a:solidFill>
                  <a:schemeClr val="bg1"/>
                </a:solidFill>
                <a:effectLst/>
                <a:latin typeface="Comic Sans MS" panose="030F0702030302020204" pitchFamily="66" charset="0"/>
                <a:ea typeface="Calibri" panose="020F0502020204030204" pitchFamily="34" charset="0"/>
              </a:rPr>
              <a:t>es </a:t>
            </a:r>
            <a:r>
              <a:rPr lang="fr-FR" sz="1400" dirty="0" err="1">
                <a:solidFill>
                  <a:schemeClr val="bg1"/>
                </a:solidFill>
                <a:effectLst/>
                <a:latin typeface="Comic Sans MS" panose="030F0702030302020204" pitchFamily="66" charset="0"/>
                <a:ea typeface="Calibri" panose="020F0502020204030204" pitchFamily="34" charset="0"/>
              </a:rPr>
              <a:t>1</a:t>
            </a:r>
            <a:r>
              <a:rPr lang="fr-FR" sz="1400" baseline="30000" dirty="0" err="1">
                <a:solidFill>
                  <a:schemeClr val="bg1"/>
                </a:solidFill>
                <a:effectLst/>
                <a:latin typeface="Comic Sans MS" panose="030F0702030302020204" pitchFamily="66" charset="0"/>
                <a:ea typeface="Calibri" panose="020F0502020204030204" pitchFamily="34" charset="0"/>
              </a:rPr>
              <a:t>e</a:t>
            </a:r>
            <a:r>
              <a:rPr lang="fr-FR" sz="1400" dirty="0">
                <a:solidFill>
                  <a:schemeClr val="bg1"/>
                </a:solidFill>
                <a:effectLst/>
                <a:latin typeface="Comic Sans MS" panose="030F0702030302020204" pitchFamily="66" charset="0"/>
                <a:ea typeface="Calibri" panose="020F0502020204030204" pitchFamily="34" charset="0"/>
              </a:rPr>
              <a:t>  variants diffèrent de 2 nt (29 900 nt) </a:t>
            </a:r>
          </a:p>
          <a:p>
            <a:pPr marL="171450" indent="-171450" algn="just">
              <a:buFont typeface="Wingdings" panose="05000000000000000000" pitchFamily="2" charset="2"/>
              <a:buChar char="§"/>
            </a:pPr>
            <a:r>
              <a:rPr lang="fr-FR" sz="1400" dirty="0">
                <a:solidFill>
                  <a:schemeClr val="bg1"/>
                </a:solidFill>
                <a:latin typeface="Comic Sans MS" panose="030F0702030302020204" pitchFamily="66" charset="0"/>
                <a:ea typeface="Calibri" panose="020F0502020204030204" pitchFamily="34" charset="0"/>
              </a:rPr>
              <a:t>L</a:t>
            </a:r>
            <a:r>
              <a:rPr lang="fr-FR" sz="1400" dirty="0">
                <a:solidFill>
                  <a:schemeClr val="bg1"/>
                </a:solidFill>
                <a:effectLst/>
                <a:latin typeface="Comic Sans MS" panose="030F0702030302020204" pitchFamily="66" charset="0"/>
                <a:ea typeface="Calibri" panose="020F0502020204030204" pitchFamily="34" charset="0"/>
              </a:rPr>
              <a:t>es modèles épidémiologiques: émergence depuis 2 semaines de circulation (15 </a:t>
            </a:r>
            <a:r>
              <a:rPr lang="fr-FR" sz="1400" dirty="0" err="1">
                <a:solidFill>
                  <a:schemeClr val="bg1"/>
                </a:solidFill>
                <a:effectLst/>
                <a:latin typeface="Comic Sans MS" panose="030F0702030302020204" pitchFamily="66" charset="0"/>
                <a:ea typeface="Calibri" panose="020F0502020204030204" pitchFamily="34" charset="0"/>
              </a:rPr>
              <a:t>oct</a:t>
            </a:r>
            <a:r>
              <a:rPr lang="fr-FR" sz="1400" dirty="0">
                <a:solidFill>
                  <a:schemeClr val="bg1"/>
                </a:solidFill>
                <a:effectLst/>
                <a:latin typeface="Comic Sans MS" panose="030F0702030302020204" pitchFamily="66" charset="0"/>
                <a:ea typeface="Calibri" panose="020F0502020204030204" pitchFamily="34" charset="0"/>
              </a:rPr>
              <a:t>-15 </a:t>
            </a:r>
            <a:r>
              <a:rPr lang="fr-FR" sz="1400" dirty="0" err="1">
                <a:solidFill>
                  <a:schemeClr val="bg1"/>
                </a:solidFill>
                <a:effectLst/>
                <a:latin typeface="Comic Sans MS" panose="030F0702030302020204" pitchFamily="66" charset="0"/>
                <a:ea typeface="Calibri" panose="020F0502020204030204" pitchFamily="34" charset="0"/>
              </a:rPr>
              <a:t>nov</a:t>
            </a:r>
            <a:r>
              <a:rPr lang="fr-FR" sz="1400" dirty="0">
                <a:solidFill>
                  <a:schemeClr val="bg1"/>
                </a:solidFill>
                <a:effectLst/>
                <a:latin typeface="Comic Sans MS" panose="030F0702030302020204" pitchFamily="66" charset="0"/>
                <a:ea typeface="Calibri" panose="020F0502020204030204" pitchFamily="34" charset="0"/>
              </a:rPr>
              <a:t> 2019).</a:t>
            </a:r>
          </a:p>
          <a:p>
            <a:pPr marL="171450" indent="-171450" algn="just">
              <a:buFont typeface="Wingdings" panose="05000000000000000000" pitchFamily="2" charset="2"/>
              <a:buChar char="§"/>
            </a:pPr>
            <a:r>
              <a:rPr lang="fr-FR" sz="1400" dirty="0">
                <a:solidFill>
                  <a:schemeClr val="bg1"/>
                </a:solidFill>
                <a:latin typeface="Comic Sans MS" panose="030F0702030302020204" pitchFamily="66" charset="0"/>
                <a:ea typeface="Calibri" panose="020F0502020204030204" pitchFamily="34" charset="0"/>
              </a:rPr>
              <a:t>La très forte affinité d’emblée du virus pour </a:t>
            </a:r>
            <a:r>
              <a:rPr lang="fr-FR" sz="1400" dirty="0" err="1">
                <a:solidFill>
                  <a:schemeClr val="bg1"/>
                </a:solidFill>
                <a:latin typeface="Comic Sans MS" panose="030F0702030302020204" pitchFamily="66" charset="0"/>
                <a:ea typeface="Calibri" panose="020F0502020204030204" pitchFamily="34" charset="0"/>
              </a:rPr>
              <a:t>ACE-2</a:t>
            </a:r>
            <a:r>
              <a:rPr lang="fr-FR" sz="1400" dirty="0">
                <a:solidFill>
                  <a:schemeClr val="bg1"/>
                </a:solidFill>
                <a:latin typeface="Comic Sans MS" panose="030F0702030302020204" pitchFamily="66" charset="0"/>
                <a:ea typeface="Calibri" panose="020F0502020204030204" pitchFamily="34" charset="0"/>
              </a:rPr>
              <a:t> humain explique la contagiosité. </a:t>
            </a:r>
          </a:p>
          <a:p>
            <a:pPr marL="171450" indent="-171450" algn="just">
              <a:buFont typeface="Wingdings" panose="05000000000000000000" pitchFamily="2" charset="2"/>
              <a:buChar char="§"/>
            </a:pPr>
            <a:r>
              <a:rPr lang="fr-FR" sz="1400" dirty="0">
                <a:solidFill>
                  <a:schemeClr val="bg1"/>
                </a:solidFill>
                <a:latin typeface="Comic Sans MS" panose="030F0702030302020204" pitchFamily="66" charset="0"/>
                <a:ea typeface="Calibri" panose="020F0502020204030204" pitchFamily="34" charset="0"/>
              </a:rPr>
              <a:t>Aucune preuve génétique que le </a:t>
            </a:r>
            <a:r>
              <a:rPr lang="fr-FR" sz="1400" dirty="0" err="1">
                <a:solidFill>
                  <a:schemeClr val="bg1"/>
                </a:solidFill>
                <a:latin typeface="Comic Sans MS" panose="030F0702030302020204" pitchFamily="66" charset="0"/>
                <a:ea typeface="Calibri" panose="020F0502020204030204" pitchFamily="34" charset="0"/>
              </a:rPr>
              <a:t>SARS-CoV2</a:t>
            </a:r>
            <a:r>
              <a:rPr lang="fr-FR" sz="1400" dirty="0">
                <a:solidFill>
                  <a:schemeClr val="bg1"/>
                </a:solidFill>
                <a:latin typeface="Comic Sans MS" panose="030F0702030302020204" pitchFamily="66" charset="0"/>
                <a:ea typeface="Calibri" panose="020F0502020204030204" pitchFamily="34" charset="0"/>
              </a:rPr>
              <a:t> ait circulé dans une autre espèce animale.</a:t>
            </a:r>
          </a:p>
        </p:txBody>
      </p:sp>
    </p:spTree>
    <p:extLst>
      <p:ext uri="{BB962C8B-B14F-4D97-AF65-F5344CB8AC3E}">
        <p14:creationId xmlns:p14="http://schemas.microsoft.com/office/powerpoint/2010/main" val="130158315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4B244FB2-824C-5C02-5A8C-6C808C8491D7}"/>
              </a:ext>
            </a:extLst>
          </p:cNvPr>
          <p:cNvSpPr txBox="1"/>
          <p:nvPr/>
        </p:nvSpPr>
        <p:spPr>
          <a:xfrm>
            <a:off x="721114" y="441435"/>
            <a:ext cx="8185448" cy="461665"/>
          </a:xfrm>
          <a:prstGeom prst="rect">
            <a:avLst/>
          </a:prstGeom>
          <a:noFill/>
        </p:spPr>
        <p:txBody>
          <a:bodyPr wrap="square">
            <a:spAutoFit/>
          </a:bodyPr>
          <a:lstStyle/>
          <a:p>
            <a:pPr algn="just"/>
            <a:r>
              <a:rPr lang="fr-FR" sz="2400" dirty="0">
                <a:solidFill>
                  <a:schemeClr val="bg1"/>
                </a:solidFill>
                <a:latin typeface="Comic Sans MS" panose="030F0702030302020204" pitchFamily="66" charset="0"/>
                <a:ea typeface="Calibri" panose="020F0502020204030204" pitchFamily="34" charset="0"/>
              </a:rPr>
              <a:t>La présence d’un  site </a:t>
            </a:r>
            <a:r>
              <a:rPr lang="fr-FR" sz="2400" dirty="0" err="1">
                <a:solidFill>
                  <a:schemeClr val="bg1"/>
                </a:solidFill>
                <a:latin typeface="Comic Sans MS" panose="030F0702030302020204" pitchFamily="66" charset="0"/>
                <a:ea typeface="Calibri" panose="020F0502020204030204" pitchFamily="34" charset="0"/>
              </a:rPr>
              <a:t>furine</a:t>
            </a:r>
            <a:r>
              <a:rPr lang="fr-FR" sz="2400" dirty="0">
                <a:solidFill>
                  <a:schemeClr val="bg1"/>
                </a:solidFill>
                <a:latin typeface="Comic Sans MS" panose="030F0702030302020204" pitchFamily="66" charset="0"/>
                <a:ea typeface="Calibri" panose="020F0502020204030204" pitchFamily="34" charset="0"/>
              </a:rPr>
              <a:t> de Spike  dans </a:t>
            </a:r>
            <a:r>
              <a:rPr lang="fr-FR" sz="2400" dirty="0" err="1">
                <a:solidFill>
                  <a:schemeClr val="bg1"/>
                </a:solidFill>
                <a:latin typeface="Comic Sans MS" panose="030F0702030302020204" pitchFamily="66" charset="0"/>
                <a:ea typeface="Calibri" panose="020F0502020204030204" pitchFamily="34" charset="0"/>
              </a:rPr>
              <a:t>SARS-CoV2</a:t>
            </a:r>
            <a:r>
              <a:rPr lang="fr-FR" sz="2400" dirty="0">
                <a:solidFill>
                  <a:schemeClr val="bg1"/>
                </a:solidFill>
                <a:latin typeface="Comic Sans MS" panose="030F0702030302020204" pitchFamily="66" charset="0"/>
                <a:ea typeface="Calibri" panose="020F0502020204030204" pitchFamily="34" charset="0"/>
              </a:rPr>
              <a:t> </a:t>
            </a:r>
          </a:p>
        </p:txBody>
      </p:sp>
      <p:pic>
        <p:nvPicPr>
          <p:cNvPr id="4" name="Image 3">
            <a:extLst>
              <a:ext uri="{FF2B5EF4-FFF2-40B4-BE49-F238E27FC236}">
                <a16:creationId xmlns:a16="http://schemas.microsoft.com/office/drawing/2014/main" id="{CCA66381-89CB-3921-EC50-222971600F24}"/>
              </a:ext>
            </a:extLst>
          </p:cNvPr>
          <p:cNvPicPr>
            <a:picLocks noChangeAspect="1"/>
          </p:cNvPicPr>
          <p:nvPr/>
        </p:nvPicPr>
        <p:blipFill>
          <a:blip r:embed="rId3"/>
          <a:stretch>
            <a:fillRect/>
          </a:stretch>
        </p:blipFill>
        <p:spPr>
          <a:xfrm>
            <a:off x="299186" y="2143760"/>
            <a:ext cx="2947806" cy="3254272"/>
          </a:xfrm>
          <a:prstGeom prst="rect">
            <a:avLst/>
          </a:prstGeom>
        </p:spPr>
      </p:pic>
      <p:grpSp>
        <p:nvGrpSpPr>
          <p:cNvPr id="5" name="Groupe 4">
            <a:extLst>
              <a:ext uri="{FF2B5EF4-FFF2-40B4-BE49-F238E27FC236}">
                <a16:creationId xmlns:a16="http://schemas.microsoft.com/office/drawing/2014/main" id="{FC0767AF-68DE-631A-2218-E9AF237B0A31}"/>
              </a:ext>
            </a:extLst>
          </p:cNvPr>
          <p:cNvGrpSpPr/>
          <p:nvPr/>
        </p:nvGrpSpPr>
        <p:grpSpPr>
          <a:xfrm>
            <a:off x="3377655" y="2153610"/>
            <a:ext cx="2872366" cy="3254273"/>
            <a:chOff x="1733571" y="1122288"/>
            <a:chExt cx="4742132" cy="4894264"/>
          </a:xfrm>
        </p:grpSpPr>
        <p:pic>
          <p:nvPicPr>
            <p:cNvPr id="6" name="Image 5">
              <a:extLst>
                <a:ext uri="{FF2B5EF4-FFF2-40B4-BE49-F238E27FC236}">
                  <a16:creationId xmlns:a16="http://schemas.microsoft.com/office/drawing/2014/main" id="{D4E41435-4035-27AF-6ACE-43D00AE519A8}"/>
                </a:ext>
              </a:extLst>
            </p:cNvPr>
            <p:cNvPicPr>
              <a:picLocks noChangeAspect="1"/>
            </p:cNvPicPr>
            <p:nvPr/>
          </p:nvPicPr>
          <p:blipFill>
            <a:blip r:embed="rId4"/>
            <a:stretch>
              <a:fillRect/>
            </a:stretch>
          </p:blipFill>
          <p:spPr>
            <a:xfrm>
              <a:off x="1733571" y="1122288"/>
              <a:ext cx="4742132" cy="4894264"/>
            </a:xfrm>
            <a:prstGeom prst="rect">
              <a:avLst/>
            </a:prstGeom>
          </p:spPr>
        </p:pic>
        <p:sp>
          <p:nvSpPr>
            <p:cNvPr id="7" name="ZoneTexte 6">
              <a:extLst>
                <a:ext uri="{FF2B5EF4-FFF2-40B4-BE49-F238E27FC236}">
                  <a16:creationId xmlns:a16="http://schemas.microsoft.com/office/drawing/2014/main" id="{2F5B4DCF-2D34-8BF1-68AD-CFF577E2A392}"/>
                </a:ext>
              </a:extLst>
            </p:cNvPr>
            <p:cNvSpPr txBox="1"/>
            <p:nvPr/>
          </p:nvSpPr>
          <p:spPr>
            <a:xfrm>
              <a:off x="3861623" y="3554605"/>
              <a:ext cx="486030" cy="461665"/>
            </a:xfrm>
            <a:prstGeom prst="rect">
              <a:avLst/>
            </a:prstGeom>
            <a:noFill/>
          </p:spPr>
          <p:txBody>
            <a:bodyPr wrap="none" rtlCol="0">
              <a:spAutoFit/>
            </a:bodyPr>
            <a:lstStyle/>
            <a:p>
              <a:r>
                <a:rPr lang="fr-FR" sz="2400" b="1" dirty="0" err="1">
                  <a:solidFill>
                    <a:srgbClr val="FF0000"/>
                  </a:solidFill>
                </a:rPr>
                <a:t>S2</a:t>
              </a:r>
              <a:endParaRPr lang="fr-FR" sz="2400" b="1" dirty="0">
                <a:solidFill>
                  <a:srgbClr val="FF0000"/>
                </a:solidFill>
              </a:endParaRPr>
            </a:p>
          </p:txBody>
        </p:sp>
        <p:sp>
          <p:nvSpPr>
            <p:cNvPr id="8" name="ZoneTexte 7">
              <a:extLst>
                <a:ext uri="{FF2B5EF4-FFF2-40B4-BE49-F238E27FC236}">
                  <a16:creationId xmlns:a16="http://schemas.microsoft.com/office/drawing/2014/main" id="{B40E5ACC-DC36-FCBF-7111-463F081CCA7C}"/>
                </a:ext>
              </a:extLst>
            </p:cNvPr>
            <p:cNvSpPr txBox="1"/>
            <p:nvPr/>
          </p:nvSpPr>
          <p:spPr>
            <a:xfrm>
              <a:off x="3165281" y="2574143"/>
              <a:ext cx="486030" cy="461665"/>
            </a:xfrm>
            <a:prstGeom prst="rect">
              <a:avLst/>
            </a:prstGeom>
            <a:noFill/>
          </p:spPr>
          <p:txBody>
            <a:bodyPr wrap="none" rtlCol="0">
              <a:spAutoFit/>
            </a:bodyPr>
            <a:lstStyle/>
            <a:p>
              <a:r>
                <a:rPr lang="fr-FR" sz="2400" b="1" dirty="0" err="1">
                  <a:solidFill>
                    <a:srgbClr val="FF0000"/>
                  </a:solidFill>
                </a:rPr>
                <a:t>S1</a:t>
              </a:r>
              <a:endParaRPr lang="fr-FR" sz="2400" b="1" dirty="0">
                <a:solidFill>
                  <a:srgbClr val="FF0000"/>
                </a:solidFill>
              </a:endParaRPr>
            </a:p>
          </p:txBody>
        </p:sp>
      </p:grpSp>
      <p:sp>
        <p:nvSpPr>
          <p:cNvPr id="9" name="Ellipse 8">
            <a:extLst>
              <a:ext uri="{FF2B5EF4-FFF2-40B4-BE49-F238E27FC236}">
                <a16:creationId xmlns:a16="http://schemas.microsoft.com/office/drawing/2014/main" id="{4940BE24-8EEA-CEE8-C2D1-0FCCD41FD859}"/>
              </a:ext>
            </a:extLst>
          </p:cNvPr>
          <p:cNvSpPr/>
          <p:nvPr/>
        </p:nvSpPr>
        <p:spPr>
          <a:xfrm>
            <a:off x="4935227" y="2514539"/>
            <a:ext cx="737533" cy="7254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AFDD70DF-99AA-9CF6-57B8-EE05B4B3A60B}"/>
              </a:ext>
            </a:extLst>
          </p:cNvPr>
          <p:cNvSpPr txBox="1"/>
          <p:nvPr/>
        </p:nvSpPr>
        <p:spPr>
          <a:xfrm>
            <a:off x="4477359" y="3566478"/>
            <a:ext cx="847539" cy="338554"/>
          </a:xfrm>
          <a:prstGeom prst="rect">
            <a:avLst/>
          </a:prstGeom>
          <a:solidFill>
            <a:schemeClr val="bg1"/>
          </a:solidFill>
        </p:spPr>
        <p:txBody>
          <a:bodyPr wrap="square">
            <a:spAutoFit/>
          </a:bodyPr>
          <a:lstStyle/>
          <a:p>
            <a:r>
              <a:rPr lang="fr-FR" sz="1600" b="1" u="sng" dirty="0" err="1">
                <a:solidFill>
                  <a:srgbClr val="FF0000"/>
                </a:solidFill>
                <a:latin typeface="Comic Sans MS" panose="030F0702030302020204" pitchFamily="66" charset="0"/>
                <a:ea typeface="Calibri" panose="020F0502020204030204" pitchFamily="34" charset="0"/>
                <a:cs typeface="Times New Roman" panose="02020603050405020304" pitchFamily="18" charset="0"/>
              </a:rPr>
              <a:t>PRRA</a:t>
            </a:r>
            <a:r>
              <a:rPr lang="fr-FR" sz="1600" b="1" u="sng" dirty="0">
                <a:solidFill>
                  <a:srgbClr val="FF0000"/>
                </a:solidFill>
                <a:latin typeface="Comic Sans MS" panose="030F0702030302020204" pitchFamily="66" charset="0"/>
                <a:ea typeface="Calibri" panose="020F0502020204030204" pitchFamily="34" charset="0"/>
                <a:cs typeface="Times New Roman" panose="02020603050405020304" pitchFamily="18" charset="0"/>
              </a:rPr>
              <a:t> </a:t>
            </a:r>
            <a:endParaRPr lang="fr-FR" sz="1600" b="1" u="sng" dirty="0">
              <a:solidFill>
                <a:srgbClr val="FF0000"/>
              </a:solidFill>
            </a:endParaRPr>
          </a:p>
        </p:txBody>
      </p:sp>
      <p:sp>
        <p:nvSpPr>
          <p:cNvPr id="12" name="ZoneTexte 11">
            <a:extLst>
              <a:ext uri="{FF2B5EF4-FFF2-40B4-BE49-F238E27FC236}">
                <a16:creationId xmlns:a16="http://schemas.microsoft.com/office/drawing/2014/main" id="{B57E9D25-45F6-2D90-9DD0-5707B6BE4793}"/>
              </a:ext>
            </a:extLst>
          </p:cNvPr>
          <p:cNvSpPr txBox="1"/>
          <p:nvPr/>
        </p:nvSpPr>
        <p:spPr>
          <a:xfrm>
            <a:off x="278913" y="5734338"/>
            <a:ext cx="9069850" cy="954107"/>
          </a:xfrm>
          <a:prstGeom prst="rect">
            <a:avLst/>
          </a:prstGeom>
          <a:noFill/>
        </p:spPr>
        <p:txBody>
          <a:bodyPr wrap="square">
            <a:spAutoFit/>
          </a:bodyPr>
          <a:lstStyle/>
          <a:p>
            <a:pPr marL="342900" indent="-342900" algn="just">
              <a:buFont typeface="Wingdings" panose="05000000000000000000" pitchFamily="2" charset="2"/>
              <a:buChar char="§"/>
            </a:pPr>
            <a:r>
              <a:rPr lang="fr-FR" sz="1400"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La </a:t>
            </a:r>
            <a:r>
              <a:rPr lang="fr-FR" sz="1400" dirty="0" err="1">
                <a:solidFill>
                  <a:schemeClr val="bg1"/>
                </a:solidFill>
                <a:latin typeface="Comic Sans MS" panose="030F0702030302020204" pitchFamily="66" charset="0"/>
                <a:ea typeface="Calibri" panose="020F0502020204030204" pitchFamily="34" charset="0"/>
                <a:cs typeface="Times New Roman" panose="02020603050405020304" pitchFamily="18" charset="0"/>
              </a:rPr>
              <a:t>furine</a:t>
            </a:r>
            <a:r>
              <a:rPr lang="fr-FR" sz="1400"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 enzyme protéolytique humaine, coupant le site de clivage (pro-arg-arg-</a:t>
            </a:r>
            <a:r>
              <a:rPr lang="fr-FR" sz="1400" dirty="0" err="1">
                <a:solidFill>
                  <a:schemeClr val="bg1"/>
                </a:solidFill>
                <a:latin typeface="Comic Sans MS" panose="030F0702030302020204" pitchFamily="66" charset="0"/>
                <a:ea typeface="Calibri" panose="020F0502020204030204" pitchFamily="34" charset="0"/>
                <a:cs typeface="Times New Roman" panose="02020603050405020304" pitchFamily="18" charset="0"/>
              </a:rPr>
              <a:t>ala</a:t>
            </a:r>
            <a:r>
              <a:rPr lang="fr-FR" sz="1400"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a:t>
            </a:r>
            <a:r>
              <a:rPr lang="fr-FR" sz="1400" dirty="0" err="1">
                <a:solidFill>
                  <a:schemeClr val="bg1"/>
                </a:solidFill>
                <a:latin typeface="Comic Sans MS" panose="030F0702030302020204" pitchFamily="66" charset="0"/>
                <a:ea typeface="Calibri" panose="020F0502020204030204" pitchFamily="34" charset="0"/>
                <a:cs typeface="Times New Roman" panose="02020603050405020304" pitchFamily="18" charset="0"/>
              </a:rPr>
              <a:t>PRRA</a:t>
            </a:r>
            <a:r>
              <a:rPr lang="fr-FR" sz="1400"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a:t>
            </a:r>
          </a:p>
          <a:p>
            <a:pPr marL="342900" indent="-342900" algn="just">
              <a:buFont typeface="Wingdings" panose="05000000000000000000" pitchFamily="2" charset="2"/>
              <a:buChar char="§"/>
            </a:pPr>
            <a:r>
              <a:rPr lang="fr-FR" sz="1400"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Le site : insert de 12 nt à la jonction </a:t>
            </a:r>
            <a:r>
              <a:rPr lang="fr-FR" sz="1400" dirty="0" err="1">
                <a:solidFill>
                  <a:schemeClr val="bg1"/>
                </a:solidFill>
                <a:latin typeface="Comic Sans MS" panose="030F0702030302020204" pitchFamily="66" charset="0"/>
                <a:ea typeface="Calibri" panose="020F0502020204030204" pitchFamily="34" charset="0"/>
                <a:cs typeface="Times New Roman" panose="02020603050405020304" pitchFamily="18" charset="0"/>
              </a:rPr>
              <a:t>S1</a:t>
            </a:r>
            <a:r>
              <a:rPr lang="fr-FR" sz="1400"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a:t>
            </a:r>
            <a:r>
              <a:rPr lang="fr-FR" sz="1400" dirty="0" err="1">
                <a:solidFill>
                  <a:schemeClr val="bg1"/>
                </a:solidFill>
                <a:latin typeface="Comic Sans MS" panose="030F0702030302020204" pitchFamily="66" charset="0"/>
                <a:ea typeface="Calibri" panose="020F0502020204030204" pitchFamily="34" charset="0"/>
                <a:cs typeface="Times New Roman" panose="02020603050405020304" pitchFamily="18" charset="0"/>
              </a:rPr>
              <a:t>S2</a:t>
            </a:r>
            <a:r>
              <a:rPr lang="fr-FR" sz="1400"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 :</a:t>
            </a:r>
            <a:r>
              <a:rPr lang="fr-FR" sz="1400" i="1"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 </a:t>
            </a:r>
            <a:r>
              <a:rPr lang="fr-FR" sz="1400"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T-</a:t>
            </a:r>
            <a:r>
              <a:rPr lang="fr-FR" sz="1400" dirty="0" err="1">
                <a:solidFill>
                  <a:schemeClr val="bg1"/>
                </a:solidFill>
                <a:latin typeface="Comic Sans MS" panose="030F0702030302020204" pitchFamily="66" charset="0"/>
                <a:ea typeface="Calibri" panose="020F0502020204030204" pitchFamily="34" charset="0"/>
                <a:cs typeface="Times New Roman" panose="02020603050405020304" pitchFamily="18" charset="0"/>
              </a:rPr>
              <a:t>CCT</a:t>
            </a:r>
            <a:r>
              <a:rPr lang="fr-FR" sz="1400"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a:t>
            </a:r>
            <a:r>
              <a:rPr lang="fr-FR" sz="1400" dirty="0" err="1">
                <a:solidFill>
                  <a:schemeClr val="bg1"/>
                </a:solidFill>
                <a:latin typeface="Comic Sans MS" panose="030F0702030302020204" pitchFamily="66" charset="0"/>
                <a:ea typeface="Calibri" panose="020F0502020204030204" pitchFamily="34" charset="0"/>
                <a:cs typeface="Times New Roman" panose="02020603050405020304" pitchFamily="18" charset="0"/>
              </a:rPr>
              <a:t>CGG</a:t>
            </a:r>
            <a:r>
              <a:rPr lang="fr-FR" sz="1400"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a:t>
            </a:r>
            <a:r>
              <a:rPr lang="fr-FR" sz="1400" dirty="0" err="1">
                <a:solidFill>
                  <a:schemeClr val="bg1"/>
                </a:solidFill>
                <a:latin typeface="Comic Sans MS" panose="030F0702030302020204" pitchFamily="66" charset="0"/>
                <a:ea typeface="Calibri" panose="020F0502020204030204" pitchFamily="34" charset="0"/>
                <a:cs typeface="Times New Roman" panose="02020603050405020304" pitchFamily="18" charset="0"/>
              </a:rPr>
              <a:t>CGG</a:t>
            </a:r>
            <a:r>
              <a:rPr lang="fr-FR" sz="1400"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-GC(A) / </a:t>
            </a:r>
            <a:r>
              <a:rPr lang="fr-FR" sz="1400" dirty="0" err="1">
                <a:solidFill>
                  <a:schemeClr val="bg1"/>
                </a:solidFill>
                <a:latin typeface="Comic Sans MS" panose="030F0702030302020204" pitchFamily="66" charset="0"/>
                <a:ea typeface="Calibri" panose="020F0502020204030204" pitchFamily="34" charset="0"/>
                <a:cs typeface="Times New Roman" panose="02020603050405020304" pitchFamily="18" charset="0"/>
              </a:rPr>
              <a:t>PRRA</a:t>
            </a:r>
            <a:endParaRPr lang="fr-FR" sz="14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endParaRPr>
          </a:p>
          <a:p>
            <a:pPr marL="342900" indent="-342900" algn="just">
              <a:buFont typeface="Wingdings" panose="05000000000000000000" pitchFamily="2" charset="2"/>
              <a:buChar char="§"/>
            </a:pPr>
            <a:r>
              <a:rPr lang="fr-FR" sz="14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Présence du site dans la protéine </a:t>
            </a:r>
            <a:r>
              <a:rPr lang="fr-FR" sz="1400"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Spike du </a:t>
            </a:r>
            <a:r>
              <a:rPr lang="fr-FR" sz="1400" dirty="0" err="1">
                <a:solidFill>
                  <a:schemeClr val="bg1"/>
                </a:solidFill>
                <a:latin typeface="Comic Sans MS" panose="030F0702030302020204" pitchFamily="66" charset="0"/>
                <a:ea typeface="Calibri" panose="020F0502020204030204" pitchFamily="34" charset="0"/>
                <a:cs typeface="Times New Roman" panose="02020603050405020304" pitchFamily="18" charset="0"/>
              </a:rPr>
              <a:t>SARS-Cov-2</a:t>
            </a:r>
            <a:r>
              <a:rPr lang="fr-FR" sz="1400"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 à </a:t>
            </a:r>
            <a:r>
              <a:rPr lang="fr-FR" sz="14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la jonction des  sous-unités  </a:t>
            </a:r>
            <a:r>
              <a:rPr lang="fr-FR" sz="1400" dirty="0" err="1">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S1</a:t>
            </a:r>
            <a:r>
              <a:rPr lang="fr-FR" sz="14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 et </a:t>
            </a:r>
            <a:r>
              <a:rPr lang="fr-FR" sz="1400" dirty="0" err="1">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S2</a:t>
            </a:r>
            <a:endParaRPr lang="fr-FR" sz="14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endParaRPr>
          </a:p>
          <a:p>
            <a:pPr marL="342900" indent="-342900" algn="just">
              <a:buFont typeface="Wingdings" panose="05000000000000000000" pitchFamily="2" charset="2"/>
              <a:buChar char="§"/>
            </a:pPr>
            <a:r>
              <a:rPr lang="fr-FR" sz="1400"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Site absent chez les </a:t>
            </a:r>
            <a:r>
              <a:rPr lang="fr-FR" sz="1400" dirty="0" err="1">
                <a:solidFill>
                  <a:schemeClr val="bg1"/>
                </a:solidFill>
                <a:latin typeface="Comic Sans MS" panose="030F0702030302020204" pitchFamily="66" charset="0"/>
                <a:ea typeface="Calibri" panose="020F0502020204030204" pitchFamily="34" charset="0"/>
                <a:cs typeface="Times New Roman" panose="02020603050405020304" pitchFamily="18" charset="0"/>
              </a:rPr>
              <a:t>sarbecovrus</a:t>
            </a:r>
            <a:r>
              <a:rPr lang="fr-FR" sz="1400"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 (</a:t>
            </a:r>
            <a:r>
              <a:rPr lang="el-GR" sz="1400"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β</a:t>
            </a:r>
            <a:r>
              <a:rPr lang="fr-FR" sz="1400"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a:t>
            </a:r>
            <a:r>
              <a:rPr lang="fr-FR" sz="1400" dirty="0" err="1">
                <a:solidFill>
                  <a:schemeClr val="bg1"/>
                </a:solidFill>
                <a:latin typeface="Comic Sans MS" panose="030F0702030302020204" pitchFamily="66" charset="0"/>
                <a:ea typeface="Calibri" panose="020F0502020204030204" pitchFamily="34" charset="0"/>
                <a:cs typeface="Times New Roman" panose="02020603050405020304" pitchFamily="18" charset="0"/>
              </a:rPr>
              <a:t>coronovirus</a:t>
            </a:r>
            <a:r>
              <a:rPr lang="fr-FR" sz="1400"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 (&gt;3000 séquences) </a:t>
            </a:r>
          </a:p>
        </p:txBody>
      </p:sp>
      <p:sp>
        <p:nvSpPr>
          <p:cNvPr id="2" name="Rectangle 1">
            <a:extLst>
              <a:ext uri="{FF2B5EF4-FFF2-40B4-BE49-F238E27FC236}">
                <a16:creationId xmlns:a16="http://schemas.microsoft.com/office/drawing/2014/main" id="{4E5293B4-72F8-D4D2-EF52-D6752D4CF81C}"/>
              </a:ext>
            </a:extLst>
          </p:cNvPr>
          <p:cNvSpPr/>
          <p:nvPr/>
        </p:nvSpPr>
        <p:spPr>
          <a:xfrm>
            <a:off x="3217945" y="1140649"/>
            <a:ext cx="2642616" cy="676656"/>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ZoneTexte 12">
            <a:extLst>
              <a:ext uri="{FF2B5EF4-FFF2-40B4-BE49-F238E27FC236}">
                <a16:creationId xmlns:a16="http://schemas.microsoft.com/office/drawing/2014/main" id="{377D149B-203B-1A5C-8F80-96BD8F11EB9B}"/>
              </a:ext>
            </a:extLst>
          </p:cNvPr>
          <p:cNvSpPr txBox="1"/>
          <p:nvPr/>
        </p:nvSpPr>
        <p:spPr>
          <a:xfrm>
            <a:off x="1458971" y="1209683"/>
            <a:ext cx="4692316" cy="584775"/>
          </a:xfrm>
          <a:prstGeom prst="rect">
            <a:avLst/>
          </a:prstGeom>
          <a:noFill/>
        </p:spPr>
        <p:txBody>
          <a:bodyPr wrap="square">
            <a:spAutoFit/>
          </a:bodyPr>
          <a:lstStyle/>
          <a:p>
            <a:pPr lvl="4" algn="just"/>
            <a:r>
              <a:rPr lang="fr-FR" sz="1600"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T-</a:t>
            </a:r>
            <a:r>
              <a:rPr lang="fr-FR" sz="1600" dirty="0" err="1">
                <a:solidFill>
                  <a:schemeClr val="bg1"/>
                </a:solidFill>
                <a:latin typeface="Comic Sans MS" panose="030F0702030302020204" pitchFamily="66" charset="0"/>
                <a:ea typeface="Calibri" panose="020F0502020204030204" pitchFamily="34" charset="0"/>
                <a:cs typeface="Times New Roman" panose="02020603050405020304" pitchFamily="18" charset="0"/>
              </a:rPr>
              <a:t>CCT</a:t>
            </a:r>
            <a:r>
              <a:rPr lang="fr-FR" sz="1600"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a:t>
            </a:r>
            <a:r>
              <a:rPr lang="fr-FR" sz="1600" dirty="0" err="1">
                <a:solidFill>
                  <a:schemeClr val="bg1"/>
                </a:solidFill>
                <a:latin typeface="Comic Sans MS" panose="030F0702030302020204" pitchFamily="66" charset="0"/>
                <a:ea typeface="Calibri" panose="020F0502020204030204" pitchFamily="34" charset="0"/>
                <a:cs typeface="Times New Roman" panose="02020603050405020304" pitchFamily="18" charset="0"/>
              </a:rPr>
              <a:t>CGG</a:t>
            </a:r>
            <a:r>
              <a:rPr lang="fr-FR" sz="1600"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a:t>
            </a:r>
            <a:r>
              <a:rPr lang="fr-FR" sz="1600" dirty="0" err="1">
                <a:solidFill>
                  <a:schemeClr val="bg1"/>
                </a:solidFill>
                <a:latin typeface="Comic Sans MS" panose="030F0702030302020204" pitchFamily="66" charset="0"/>
                <a:ea typeface="Calibri" panose="020F0502020204030204" pitchFamily="34" charset="0"/>
                <a:cs typeface="Times New Roman" panose="02020603050405020304" pitchFamily="18" charset="0"/>
              </a:rPr>
              <a:t>CGG</a:t>
            </a:r>
            <a:r>
              <a:rPr lang="fr-FR" sz="1600"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-GC(A) </a:t>
            </a:r>
          </a:p>
          <a:p>
            <a:pPr lvl="4" algn="just"/>
            <a:r>
              <a:rPr lang="fr-FR" sz="1600"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         P       R       R    A</a:t>
            </a:r>
          </a:p>
        </p:txBody>
      </p:sp>
      <p:pic>
        <p:nvPicPr>
          <p:cNvPr id="11" name="Image 10">
            <a:extLst>
              <a:ext uri="{FF2B5EF4-FFF2-40B4-BE49-F238E27FC236}">
                <a16:creationId xmlns:a16="http://schemas.microsoft.com/office/drawing/2014/main" id="{AE7760E8-E970-5F50-4EB3-6B4E2278AB04}"/>
              </a:ext>
            </a:extLst>
          </p:cNvPr>
          <p:cNvPicPr>
            <a:picLocks noChangeAspect="1"/>
          </p:cNvPicPr>
          <p:nvPr/>
        </p:nvPicPr>
        <p:blipFill>
          <a:blip r:embed="rId5"/>
          <a:stretch>
            <a:fillRect/>
          </a:stretch>
        </p:blipFill>
        <p:spPr>
          <a:xfrm>
            <a:off x="6439304" y="2134412"/>
            <a:ext cx="2543384" cy="3273472"/>
          </a:xfrm>
          <a:prstGeom prst="rect">
            <a:avLst/>
          </a:prstGeom>
        </p:spPr>
      </p:pic>
      <p:sp>
        <p:nvSpPr>
          <p:cNvPr id="14" name="ZoneTexte 13">
            <a:extLst>
              <a:ext uri="{FF2B5EF4-FFF2-40B4-BE49-F238E27FC236}">
                <a16:creationId xmlns:a16="http://schemas.microsoft.com/office/drawing/2014/main" id="{3F012AC0-9C20-6FFB-A454-227722F4CB75}"/>
              </a:ext>
            </a:extLst>
          </p:cNvPr>
          <p:cNvSpPr txBox="1"/>
          <p:nvPr/>
        </p:nvSpPr>
        <p:spPr>
          <a:xfrm>
            <a:off x="6906074" y="5382944"/>
            <a:ext cx="2076614" cy="246221"/>
          </a:xfrm>
          <a:prstGeom prst="rect">
            <a:avLst/>
          </a:prstGeom>
          <a:noFill/>
        </p:spPr>
        <p:txBody>
          <a:bodyPr wrap="square" rtlCol="0">
            <a:spAutoFit/>
          </a:bodyPr>
          <a:lstStyle/>
          <a:p>
            <a:r>
              <a:rPr lang="fr-FR" sz="1000" dirty="0">
                <a:solidFill>
                  <a:schemeClr val="bg1"/>
                </a:solidFill>
                <a:effectLst/>
                <a:latin typeface="Comic Sans MS" panose="030F0702030302020204" pitchFamily="66" charset="0"/>
                <a:ea typeface="Calibri" panose="020F0502020204030204" pitchFamily="34" charset="0"/>
              </a:rPr>
              <a:t>β</a:t>
            </a:r>
            <a:r>
              <a:rPr lang="fr-FR" sz="1000" dirty="0">
                <a:solidFill>
                  <a:schemeClr val="bg1"/>
                </a:solidFill>
                <a:latin typeface="Comic Sans MS" panose="030F0702030302020204" pitchFamily="66" charset="0"/>
              </a:rPr>
              <a:t>-coronavirus (</a:t>
            </a:r>
            <a:r>
              <a:rPr lang="fr-FR" sz="1000" dirty="0" err="1">
                <a:solidFill>
                  <a:schemeClr val="bg1"/>
                </a:solidFill>
                <a:latin typeface="Comic Sans MS" panose="030F0702030302020204" pitchFamily="66" charset="0"/>
              </a:rPr>
              <a:t>sarbecovirus</a:t>
            </a:r>
            <a:r>
              <a:rPr lang="fr-FR" sz="1000" dirty="0">
                <a:solidFill>
                  <a:schemeClr val="bg1"/>
                </a:solidFill>
                <a:latin typeface="Comic Sans MS" panose="030F0702030302020204" pitchFamily="66" charset="0"/>
              </a:rPr>
              <a:t>)</a:t>
            </a:r>
          </a:p>
        </p:txBody>
      </p:sp>
      <p:sp>
        <p:nvSpPr>
          <p:cNvPr id="15" name="Flèche : bas 14">
            <a:extLst>
              <a:ext uri="{FF2B5EF4-FFF2-40B4-BE49-F238E27FC236}">
                <a16:creationId xmlns:a16="http://schemas.microsoft.com/office/drawing/2014/main" id="{0F371C24-BA91-E6A5-4115-D1F9EA002026}"/>
              </a:ext>
            </a:extLst>
          </p:cNvPr>
          <p:cNvSpPr/>
          <p:nvPr/>
        </p:nvSpPr>
        <p:spPr>
          <a:xfrm rot="5400000">
            <a:off x="8379048" y="3843068"/>
            <a:ext cx="152397" cy="12392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16" name="Flèche : bas 15">
            <a:extLst>
              <a:ext uri="{FF2B5EF4-FFF2-40B4-BE49-F238E27FC236}">
                <a16:creationId xmlns:a16="http://schemas.microsoft.com/office/drawing/2014/main" id="{DAEECECF-5772-306F-DC5F-2EA2E43DCCF6}"/>
              </a:ext>
            </a:extLst>
          </p:cNvPr>
          <p:cNvSpPr/>
          <p:nvPr/>
        </p:nvSpPr>
        <p:spPr>
          <a:xfrm rot="16200000">
            <a:off x="7674515" y="3862415"/>
            <a:ext cx="152397" cy="12392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17" name="ZoneTexte 16">
            <a:extLst>
              <a:ext uri="{FF2B5EF4-FFF2-40B4-BE49-F238E27FC236}">
                <a16:creationId xmlns:a16="http://schemas.microsoft.com/office/drawing/2014/main" id="{858189ED-D595-113E-A9EB-5630B4AEAEC4}"/>
              </a:ext>
            </a:extLst>
          </p:cNvPr>
          <p:cNvSpPr txBox="1"/>
          <p:nvPr/>
        </p:nvSpPr>
        <p:spPr>
          <a:xfrm>
            <a:off x="6906074" y="1843149"/>
            <a:ext cx="2471311" cy="246221"/>
          </a:xfrm>
          <a:prstGeom prst="rect">
            <a:avLst/>
          </a:prstGeom>
          <a:noFill/>
        </p:spPr>
        <p:txBody>
          <a:bodyPr wrap="square">
            <a:spAutoFit/>
          </a:bodyPr>
          <a:lstStyle/>
          <a:p>
            <a:r>
              <a:rPr lang="fr-FR" sz="1000" b="0" i="0" dirty="0">
                <a:solidFill>
                  <a:schemeClr val="bg1"/>
                </a:solidFill>
                <a:effectLst/>
                <a:latin typeface="Comic Sans MS" panose="030F0702030302020204" pitchFamily="66" charset="0"/>
              </a:rPr>
              <a:t>site de clivage </a:t>
            </a:r>
            <a:r>
              <a:rPr lang="fr-FR" sz="1000" b="0" i="0" dirty="0" err="1">
                <a:solidFill>
                  <a:schemeClr val="bg1"/>
                </a:solidFill>
                <a:effectLst/>
                <a:latin typeface="Comic Sans MS" panose="030F0702030302020204" pitchFamily="66" charset="0"/>
              </a:rPr>
              <a:t>furine</a:t>
            </a:r>
            <a:r>
              <a:rPr lang="fr-FR" sz="1000" b="0" i="0" dirty="0">
                <a:solidFill>
                  <a:schemeClr val="bg1"/>
                </a:solidFill>
                <a:effectLst/>
                <a:latin typeface="Comic Sans MS" panose="030F0702030302020204" pitchFamily="66" charset="0"/>
              </a:rPr>
              <a:t> </a:t>
            </a:r>
            <a:endParaRPr lang="fr-FR" sz="1000"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308825283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Objet 28">
            <a:extLst>
              <a:ext uri="{FF2B5EF4-FFF2-40B4-BE49-F238E27FC236}">
                <a16:creationId xmlns:a16="http://schemas.microsoft.com/office/drawing/2014/main" id="{C71C818C-DA88-EE50-E8E5-048F043ED611}"/>
              </a:ext>
            </a:extLst>
          </p:cNvPr>
          <p:cNvGraphicFramePr>
            <a:graphicFrameLocks noChangeAspect="1"/>
          </p:cNvGraphicFramePr>
          <p:nvPr/>
        </p:nvGraphicFramePr>
        <p:xfrm>
          <a:off x="1823857" y="812661"/>
          <a:ext cx="6604662" cy="1514916"/>
        </p:xfrm>
        <a:graphic>
          <a:graphicData uri="http://schemas.openxmlformats.org/presentationml/2006/ole">
            <mc:AlternateContent xmlns:mc="http://schemas.openxmlformats.org/markup-compatibility/2006">
              <mc:Choice xmlns:v="urn:schemas-microsoft-com:vml" Requires="v">
                <p:oleObj name="Image" r:id="rId3" imgW="11174400" imgH="3517200" progId="Photoshop.Image.17">
                  <p:embed/>
                </p:oleObj>
              </mc:Choice>
              <mc:Fallback>
                <p:oleObj name="Image" r:id="rId3" imgW="11174400" imgH="3517200" progId="Photoshop.Image.17">
                  <p:embed/>
                  <p:pic>
                    <p:nvPicPr>
                      <p:cNvPr id="29" name="Objet 28">
                        <a:extLst>
                          <a:ext uri="{FF2B5EF4-FFF2-40B4-BE49-F238E27FC236}">
                            <a16:creationId xmlns:a16="http://schemas.microsoft.com/office/drawing/2014/main" id="{C71C818C-DA88-EE50-E8E5-048F043ED611}"/>
                          </a:ext>
                        </a:extLst>
                      </p:cNvPr>
                      <p:cNvPicPr/>
                      <p:nvPr/>
                    </p:nvPicPr>
                    <p:blipFill>
                      <a:blip r:embed="rId4"/>
                      <a:stretch>
                        <a:fillRect/>
                      </a:stretch>
                    </p:blipFill>
                    <p:spPr>
                      <a:xfrm>
                        <a:off x="1823857" y="812661"/>
                        <a:ext cx="6604662" cy="1514916"/>
                      </a:xfrm>
                      <a:prstGeom prst="rect">
                        <a:avLst/>
                      </a:prstGeom>
                    </p:spPr>
                  </p:pic>
                </p:oleObj>
              </mc:Fallback>
            </mc:AlternateContent>
          </a:graphicData>
        </a:graphic>
      </p:graphicFrame>
      <p:sp>
        <p:nvSpPr>
          <p:cNvPr id="18" name="ZoneTexte 17">
            <a:extLst>
              <a:ext uri="{FF2B5EF4-FFF2-40B4-BE49-F238E27FC236}">
                <a16:creationId xmlns:a16="http://schemas.microsoft.com/office/drawing/2014/main" id="{32189819-4B20-2F8E-262F-0F6F581C118C}"/>
              </a:ext>
            </a:extLst>
          </p:cNvPr>
          <p:cNvSpPr txBox="1"/>
          <p:nvPr/>
        </p:nvSpPr>
        <p:spPr>
          <a:xfrm>
            <a:off x="2372518" y="4098629"/>
            <a:ext cx="1152880" cy="307777"/>
          </a:xfrm>
          <a:prstGeom prst="rect">
            <a:avLst/>
          </a:prstGeom>
          <a:solidFill>
            <a:schemeClr val="tx1"/>
          </a:solidFill>
        </p:spPr>
        <p:txBody>
          <a:bodyPr wrap="none" rtlCol="0">
            <a:spAutoFit/>
          </a:bodyPr>
          <a:lstStyle/>
          <a:p>
            <a:r>
              <a:rPr lang="fr-FR" sz="1400" dirty="0">
                <a:solidFill>
                  <a:schemeClr val="bg1"/>
                </a:solidFill>
                <a:latin typeface="Comic Sans MS" panose="030F0702030302020204" pitchFamily="66" charset="0"/>
              </a:rPr>
              <a:t>SARS-</a:t>
            </a:r>
            <a:r>
              <a:rPr lang="fr-FR" sz="1400" dirty="0" err="1">
                <a:solidFill>
                  <a:schemeClr val="bg1"/>
                </a:solidFill>
                <a:latin typeface="Comic Sans MS" panose="030F0702030302020204" pitchFamily="66" charset="0"/>
              </a:rPr>
              <a:t>CoV1</a:t>
            </a:r>
            <a:endParaRPr lang="fr-FR" sz="1400" dirty="0">
              <a:solidFill>
                <a:schemeClr val="bg1"/>
              </a:solidFill>
              <a:latin typeface="Comic Sans MS" panose="030F0702030302020204" pitchFamily="66" charset="0"/>
            </a:endParaRPr>
          </a:p>
        </p:txBody>
      </p:sp>
      <p:sp>
        <p:nvSpPr>
          <p:cNvPr id="19" name="ZoneTexte 18">
            <a:extLst>
              <a:ext uri="{FF2B5EF4-FFF2-40B4-BE49-F238E27FC236}">
                <a16:creationId xmlns:a16="http://schemas.microsoft.com/office/drawing/2014/main" id="{1C416699-2B26-50FA-F030-124202B76631}"/>
              </a:ext>
            </a:extLst>
          </p:cNvPr>
          <p:cNvSpPr txBox="1"/>
          <p:nvPr/>
        </p:nvSpPr>
        <p:spPr>
          <a:xfrm>
            <a:off x="4039031" y="4095503"/>
            <a:ext cx="1087157" cy="307777"/>
          </a:xfrm>
          <a:prstGeom prst="rect">
            <a:avLst/>
          </a:prstGeom>
          <a:solidFill>
            <a:schemeClr val="tx1"/>
          </a:solidFill>
        </p:spPr>
        <p:txBody>
          <a:bodyPr wrap="none" rtlCol="0">
            <a:spAutoFit/>
          </a:bodyPr>
          <a:lstStyle/>
          <a:p>
            <a:r>
              <a:rPr lang="fr-FR" sz="1400" dirty="0">
                <a:solidFill>
                  <a:schemeClr val="bg1"/>
                </a:solidFill>
                <a:latin typeface="Comic Sans MS" panose="030F0702030302020204" pitchFamily="66" charset="0"/>
              </a:rPr>
              <a:t>MERS-</a:t>
            </a:r>
            <a:r>
              <a:rPr lang="fr-FR" sz="1400" dirty="0" err="1">
                <a:solidFill>
                  <a:schemeClr val="bg1"/>
                </a:solidFill>
                <a:latin typeface="Comic Sans MS" panose="030F0702030302020204" pitchFamily="66" charset="0"/>
              </a:rPr>
              <a:t>CoV</a:t>
            </a:r>
            <a:endParaRPr lang="fr-FR" sz="1400" dirty="0">
              <a:solidFill>
                <a:schemeClr val="bg1"/>
              </a:solidFill>
              <a:latin typeface="Comic Sans MS" panose="030F0702030302020204" pitchFamily="66" charset="0"/>
            </a:endParaRPr>
          </a:p>
        </p:txBody>
      </p:sp>
      <p:sp>
        <p:nvSpPr>
          <p:cNvPr id="20" name="ZoneTexte 19">
            <a:extLst>
              <a:ext uri="{FF2B5EF4-FFF2-40B4-BE49-F238E27FC236}">
                <a16:creationId xmlns:a16="http://schemas.microsoft.com/office/drawing/2014/main" id="{E5890633-9BEA-993D-5DB3-8737011225B9}"/>
              </a:ext>
            </a:extLst>
          </p:cNvPr>
          <p:cNvSpPr txBox="1"/>
          <p:nvPr/>
        </p:nvSpPr>
        <p:spPr>
          <a:xfrm>
            <a:off x="5609949" y="4095617"/>
            <a:ext cx="1226618" cy="307777"/>
          </a:xfrm>
          <a:prstGeom prst="rect">
            <a:avLst/>
          </a:prstGeom>
          <a:solidFill>
            <a:schemeClr val="tx1"/>
          </a:solidFill>
        </p:spPr>
        <p:txBody>
          <a:bodyPr wrap="none" rtlCol="0">
            <a:spAutoFit/>
          </a:bodyPr>
          <a:lstStyle/>
          <a:p>
            <a:r>
              <a:rPr lang="fr-FR" sz="1400" dirty="0" err="1">
                <a:solidFill>
                  <a:schemeClr val="bg1"/>
                </a:solidFill>
                <a:latin typeface="Comic Sans MS" panose="030F0702030302020204" pitchFamily="66" charset="0"/>
              </a:rPr>
              <a:t>SARS-CoV2</a:t>
            </a:r>
            <a:endParaRPr lang="fr-FR" sz="1400" dirty="0">
              <a:solidFill>
                <a:schemeClr val="bg1"/>
              </a:solidFill>
              <a:latin typeface="Comic Sans MS" panose="030F0702030302020204" pitchFamily="66" charset="0"/>
            </a:endParaRPr>
          </a:p>
        </p:txBody>
      </p:sp>
      <p:sp>
        <p:nvSpPr>
          <p:cNvPr id="22" name="ZoneTexte 21">
            <a:extLst>
              <a:ext uri="{FF2B5EF4-FFF2-40B4-BE49-F238E27FC236}">
                <a16:creationId xmlns:a16="http://schemas.microsoft.com/office/drawing/2014/main" id="{AAF3CBC8-3288-830A-6B00-2689C3F4EF5D}"/>
              </a:ext>
            </a:extLst>
          </p:cNvPr>
          <p:cNvSpPr txBox="1"/>
          <p:nvPr/>
        </p:nvSpPr>
        <p:spPr>
          <a:xfrm>
            <a:off x="5291093" y="4619337"/>
            <a:ext cx="1754108" cy="523220"/>
          </a:xfrm>
          <a:prstGeom prst="rect">
            <a:avLst/>
          </a:prstGeom>
          <a:noFill/>
        </p:spPr>
        <p:txBody>
          <a:bodyPr wrap="square">
            <a:spAutoFit/>
          </a:bodyPr>
          <a:lstStyle/>
          <a:p>
            <a:pPr algn="ctr"/>
            <a:r>
              <a:rPr lang="fr-FR" sz="14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Pas d’hôte intermédiaire  </a:t>
            </a:r>
          </a:p>
        </p:txBody>
      </p:sp>
      <p:sp>
        <p:nvSpPr>
          <p:cNvPr id="26" name="Flèche : bas 25">
            <a:extLst>
              <a:ext uri="{FF2B5EF4-FFF2-40B4-BE49-F238E27FC236}">
                <a16:creationId xmlns:a16="http://schemas.microsoft.com/office/drawing/2014/main" id="{B99EAC8C-7FE8-B018-DEE7-A4ADC8A145B7}"/>
              </a:ext>
            </a:extLst>
          </p:cNvPr>
          <p:cNvSpPr/>
          <p:nvPr/>
        </p:nvSpPr>
        <p:spPr>
          <a:xfrm rot="3086898">
            <a:off x="3464270" y="3270862"/>
            <a:ext cx="204421" cy="820517"/>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7" name="Flèche : bas 26">
            <a:extLst>
              <a:ext uri="{FF2B5EF4-FFF2-40B4-BE49-F238E27FC236}">
                <a16:creationId xmlns:a16="http://schemas.microsoft.com/office/drawing/2014/main" id="{F10DE335-BB38-697E-D093-1E0E87A4E051}"/>
              </a:ext>
            </a:extLst>
          </p:cNvPr>
          <p:cNvSpPr/>
          <p:nvPr/>
        </p:nvSpPr>
        <p:spPr>
          <a:xfrm rot="18794512">
            <a:off x="5786630" y="3312603"/>
            <a:ext cx="225958" cy="680784"/>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8" name="Flèche : bas 27">
            <a:extLst>
              <a:ext uri="{FF2B5EF4-FFF2-40B4-BE49-F238E27FC236}">
                <a16:creationId xmlns:a16="http://schemas.microsoft.com/office/drawing/2014/main" id="{ECCB5B31-2920-3EAB-25C6-C23B4196419D}"/>
              </a:ext>
            </a:extLst>
          </p:cNvPr>
          <p:cNvSpPr/>
          <p:nvPr/>
        </p:nvSpPr>
        <p:spPr>
          <a:xfrm>
            <a:off x="4538922" y="3408401"/>
            <a:ext cx="267103" cy="609910"/>
          </a:xfrm>
          <a:prstGeom prst="downArrow">
            <a:avLst>
              <a:gd name="adj1" fmla="val 58151"/>
              <a:gd name="adj2"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 name="ZoneTexte 1">
            <a:extLst>
              <a:ext uri="{FF2B5EF4-FFF2-40B4-BE49-F238E27FC236}">
                <a16:creationId xmlns:a16="http://schemas.microsoft.com/office/drawing/2014/main" id="{1F0C321A-91A8-83D7-89F7-6805F278A567}"/>
              </a:ext>
            </a:extLst>
          </p:cNvPr>
          <p:cNvSpPr txBox="1"/>
          <p:nvPr/>
        </p:nvSpPr>
        <p:spPr>
          <a:xfrm>
            <a:off x="592094" y="684081"/>
            <a:ext cx="1077539" cy="369332"/>
          </a:xfrm>
          <a:prstGeom prst="rect">
            <a:avLst/>
          </a:prstGeom>
          <a:noFill/>
        </p:spPr>
        <p:txBody>
          <a:bodyPr wrap="none" rtlCol="0">
            <a:spAutoFit/>
          </a:bodyPr>
          <a:lstStyle/>
          <a:p>
            <a:r>
              <a:rPr lang="fr-FR" dirty="0">
                <a:latin typeface="Comic Sans MS" panose="030F0702030302020204" pitchFamily="66" charset="0"/>
              </a:rPr>
              <a:t>Figure 5</a:t>
            </a:r>
          </a:p>
        </p:txBody>
      </p:sp>
      <p:sp>
        <p:nvSpPr>
          <p:cNvPr id="7" name="Flèche : bas 6">
            <a:extLst>
              <a:ext uri="{FF2B5EF4-FFF2-40B4-BE49-F238E27FC236}">
                <a16:creationId xmlns:a16="http://schemas.microsoft.com/office/drawing/2014/main" id="{990272B9-3346-E049-88BC-8A794684F649}"/>
              </a:ext>
            </a:extLst>
          </p:cNvPr>
          <p:cNvSpPr/>
          <p:nvPr/>
        </p:nvSpPr>
        <p:spPr>
          <a:xfrm>
            <a:off x="2852275" y="5331780"/>
            <a:ext cx="267103" cy="454787"/>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9" name="Flèche : bas 8">
            <a:extLst>
              <a:ext uri="{FF2B5EF4-FFF2-40B4-BE49-F238E27FC236}">
                <a16:creationId xmlns:a16="http://schemas.microsoft.com/office/drawing/2014/main" id="{00C629D4-C940-5F5D-2592-EFCA4556DCEB}"/>
              </a:ext>
            </a:extLst>
          </p:cNvPr>
          <p:cNvSpPr/>
          <p:nvPr/>
        </p:nvSpPr>
        <p:spPr>
          <a:xfrm>
            <a:off x="4449057" y="5366322"/>
            <a:ext cx="267103" cy="454787"/>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0" name="Flèche : bas 9">
            <a:extLst>
              <a:ext uri="{FF2B5EF4-FFF2-40B4-BE49-F238E27FC236}">
                <a16:creationId xmlns:a16="http://schemas.microsoft.com/office/drawing/2014/main" id="{0EE78B7C-883E-CF1C-CBEC-F9865EE332A3}"/>
              </a:ext>
            </a:extLst>
          </p:cNvPr>
          <p:cNvSpPr/>
          <p:nvPr/>
        </p:nvSpPr>
        <p:spPr>
          <a:xfrm>
            <a:off x="6089706" y="5331780"/>
            <a:ext cx="267103" cy="454787"/>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aphicFrame>
        <p:nvGraphicFramePr>
          <p:cNvPr id="5" name="Objet 4">
            <a:extLst>
              <a:ext uri="{FF2B5EF4-FFF2-40B4-BE49-F238E27FC236}">
                <a16:creationId xmlns:a16="http://schemas.microsoft.com/office/drawing/2014/main" id="{58C40BED-FB48-3B6D-CD41-DA8330A4D83B}"/>
              </a:ext>
            </a:extLst>
          </p:cNvPr>
          <p:cNvGraphicFramePr>
            <a:graphicFrameLocks noChangeAspect="1"/>
          </p:cNvGraphicFramePr>
          <p:nvPr/>
        </p:nvGraphicFramePr>
        <p:xfrm>
          <a:off x="4263032" y="2516267"/>
          <a:ext cx="735732" cy="752453"/>
        </p:xfrm>
        <a:graphic>
          <a:graphicData uri="http://schemas.openxmlformats.org/presentationml/2006/ole">
            <mc:AlternateContent xmlns:mc="http://schemas.openxmlformats.org/markup-compatibility/2006">
              <mc:Choice xmlns:v="urn:schemas-microsoft-com:vml" Requires="v">
                <p:oleObj name="Image" r:id="rId5" imgW="1117440" imgH="1142640" progId="Photoshop.Image.17">
                  <p:embed/>
                </p:oleObj>
              </mc:Choice>
              <mc:Fallback>
                <p:oleObj name="Image" r:id="rId5" imgW="1117440" imgH="1142640" progId="Photoshop.Image.17">
                  <p:embed/>
                  <p:pic>
                    <p:nvPicPr>
                      <p:cNvPr id="5" name="Objet 4">
                        <a:extLst>
                          <a:ext uri="{FF2B5EF4-FFF2-40B4-BE49-F238E27FC236}">
                            <a16:creationId xmlns:a16="http://schemas.microsoft.com/office/drawing/2014/main" id="{58C40BED-FB48-3B6D-CD41-DA8330A4D83B}"/>
                          </a:ext>
                        </a:extLst>
                      </p:cNvPr>
                      <p:cNvPicPr/>
                      <p:nvPr/>
                    </p:nvPicPr>
                    <p:blipFill>
                      <a:blip r:embed="rId6"/>
                      <a:stretch>
                        <a:fillRect/>
                      </a:stretch>
                    </p:blipFill>
                    <p:spPr>
                      <a:xfrm>
                        <a:off x="4263032" y="2516267"/>
                        <a:ext cx="735732" cy="752453"/>
                      </a:xfrm>
                      <a:prstGeom prst="rect">
                        <a:avLst/>
                      </a:prstGeom>
                    </p:spPr>
                  </p:pic>
                </p:oleObj>
              </mc:Fallback>
            </mc:AlternateContent>
          </a:graphicData>
        </a:graphic>
      </p:graphicFrame>
      <p:graphicFrame>
        <p:nvGraphicFramePr>
          <p:cNvPr id="15" name="Objet 14">
            <a:extLst>
              <a:ext uri="{FF2B5EF4-FFF2-40B4-BE49-F238E27FC236}">
                <a16:creationId xmlns:a16="http://schemas.microsoft.com/office/drawing/2014/main" id="{514ABADB-7B82-D02A-69B3-C117430A8261}"/>
              </a:ext>
            </a:extLst>
          </p:cNvPr>
          <p:cNvGraphicFramePr>
            <a:graphicFrameLocks noChangeAspect="1"/>
          </p:cNvGraphicFramePr>
          <p:nvPr/>
        </p:nvGraphicFramePr>
        <p:xfrm>
          <a:off x="4179430" y="4510493"/>
          <a:ext cx="902937" cy="752447"/>
        </p:xfrm>
        <a:graphic>
          <a:graphicData uri="http://schemas.openxmlformats.org/presentationml/2006/ole">
            <mc:AlternateContent xmlns:mc="http://schemas.openxmlformats.org/markup-compatibility/2006">
              <mc:Choice xmlns:v="urn:schemas-microsoft-com:vml" Requires="v">
                <p:oleObj name="Image" r:id="rId7" imgW="1523520" imgH="1269720" progId="Photoshop.Image.17">
                  <p:embed/>
                </p:oleObj>
              </mc:Choice>
              <mc:Fallback>
                <p:oleObj name="Image" r:id="rId7" imgW="1523520" imgH="1269720" progId="Photoshop.Image.17">
                  <p:embed/>
                  <p:pic>
                    <p:nvPicPr>
                      <p:cNvPr id="15" name="Objet 14">
                        <a:extLst>
                          <a:ext uri="{FF2B5EF4-FFF2-40B4-BE49-F238E27FC236}">
                            <a16:creationId xmlns:a16="http://schemas.microsoft.com/office/drawing/2014/main" id="{514ABADB-7B82-D02A-69B3-C117430A8261}"/>
                          </a:ext>
                        </a:extLst>
                      </p:cNvPr>
                      <p:cNvPicPr/>
                      <p:nvPr/>
                    </p:nvPicPr>
                    <p:blipFill>
                      <a:blip r:embed="rId8"/>
                      <a:stretch>
                        <a:fillRect/>
                      </a:stretch>
                    </p:blipFill>
                    <p:spPr>
                      <a:xfrm>
                        <a:off x="4179430" y="4510493"/>
                        <a:ext cx="902937" cy="752447"/>
                      </a:xfrm>
                      <a:prstGeom prst="rect">
                        <a:avLst/>
                      </a:prstGeom>
                    </p:spPr>
                  </p:pic>
                </p:oleObj>
              </mc:Fallback>
            </mc:AlternateContent>
          </a:graphicData>
        </a:graphic>
      </p:graphicFrame>
      <p:graphicFrame>
        <p:nvGraphicFramePr>
          <p:cNvPr id="16" name="Objet 15">
            <a:extLst>
              <a:ext uri="{FF2B5EF4-FFF2-40B4-BE49-F238E27FC236}">
                <a16:creationId xmlns:a16="http://schemas.microsoft.com/office/drawing/2014/main" id="{38CD85E9-56E8-9AA6-4ACA-0836B694436A}"/>
              </a:ext>
            </a:extLst>
          </p:cNvPr>
          <p:cNvGraphicFramePr>
            <a:graphicFrameLocks noChangeAspect="1"/>
          </p:cNvGraphicFramePr>
          <p:nvPr/>
        </p:nvGraphicFramePr>
        <p:xfrm>
          <a:off x="2125125" y="4510324"/>
          <a:ext cx="1454300" cy="562612"/>
        </p:xfrm>
        <a:graphic>
          <a:graphicData uri="http://schemas.openxmlformats.org/presentationml/2006/ole">
            <mc:AlternateContent xmlns:mc="http://schemas.openxmlformats.org/markup-compatibility/2006">
              <mc:Choice xmlns:v="urn:schemas-microsoft-com:vml" Requires="v">
                <p:oleObj name="Image" r:id="rId9" imgW="1739520" imgH="672840" progId="Photoshop.Image.17">
                  <p:embed/>
                </p:oleObj>
              </mc:Choice>
              <mc:Fallback>
                <p:oleObj name="Image" r:id="rId9" imgW="1739520" imgH="672840" progId="Photoshop.Image.17">
                  <p:embed/>
                  <p:pic>
                    <p:nvPicPr>
                      <p:cNvPr id="16" name="Objet 15">
                        <a:extLst>
                          <a:ext uri="{FF2B5EF4-FFF2-40B4-BE49-F238E27FC236}">
                            <a16:creationId xmlns:a16="http://schemas.microsoft.com/office/drawing/2014/main" id="{38CD85E9-56E8-9AA6-4ACA-0836B694436A}"/>
                          </a:ext>
                        </a:extLst>
                      </p:cNvPr>
                      <p:cNvPicPr/>
                      <p:nvPr/>
                    </p:nvPicPr>
                    <p:blipFill>
                      <a:blip r:embed="rId10"/>
                      <a:stretch>
                        <a:fillRect/>
                      </a:stretch>
                    </p:blipFill>
                    <p:spPr>
                      <a:xfrm>
                        <a:off x="2125125" y="4510324"/>
                        <a:ext cx="1454300" cy="562612"/>
                      </a:xfrm>
                      <a:prstGeom prst="rect">
                        <a:avLst/>
                      </a:prstGeom>
                    </p:spPr>
                  </p:pic>
                </p:oleObj>
              </mc:Fallback>
            </mc:AlternateContent>
          </a:graphicData>
        </a:graphic>
      </p:graphicFrame>
      <p:sp>
        <p:nvSpPr>
          <p:cNvPr id="17" name="ZoneTexte 16">
            <a:extLst>
              <a:ext uri="{FF2B5EF4-FFF2-40B4-BE49-F238E27FC236}">
                <a16:creationId xmlns:a16="http://schemas.microsoft.com/office/drawing/2014/main" id="{62DA5C98-94B0-FD9F-A60F-C181708DEB39}"/>
              </a:ext>
            </a:extLst>
          </p:cNvPr>
          <p:cNvSpPr txBox="1"/>
          <p:nvPr/>
        </p:nvSpPr>
        <p:spPr>
          <a:xfrm>
            <a:off x="2168123" y="241488"/>
            <a:ext cx="5275803" cy="461665"/>
          </a:xfrm>
          <a:prstGeom prst="rect">
            <a:avLst/>
          </a:prstGeom>
          <a:noFill/>
        </p:spPr>
        <p:txBody>
          <a:bodyPr wrap="none" rtlCol="0">
            <a:spAutoFit/>
          </a:bodyPr>
          <a:lstStyle/>
          <a:p>
            <a:r>
              <a:rPr lang="fr-FR" sz="2400" dirty="0">
                <a:solidFill>
                  <a:schemeClr val="bg1"/>
                </a:solidFill>
                <a:latin typeface="Comic Sans MS" panose="030F0702030302020204" pitchFamily="66" charset="0"/>
              </a:rPr>
              <a:t>Origine des coronavirus pathogènes</a:t>
            </a:r>
          </a:p>
        </p:txBody>
      </p:sp>
      <p:sp>
        <p:nvSpPr>
          <p:cNvPr id="24" name="ZoneTexte 23">
            <a:extLst>
              <a:ext uri="{FF2B5EF4-FFF2-40B4-BE49-F238E27FC236}">
                <a16:creationId xmlns:a16="http://schemas.microsoft.com/office/drawing/2014/main" id="{8A69EEBE-A306-9FD1-5002-5EDCEBB672ED}"/>
              </a:ext>
            </a:extLst>
          </p:cNvPr>
          <p:cNvSpPr txBox="1"/>
          <p:nvPr/>
        </p:nvSpPr>
        <p:spPr>
          <a:xfrm>
            <a:off x="3951022" y="2151705"/>
            <a:ext cx="1986441" cy="307777"/>
          </a:xfrm>
          <a:prstGeom prst="rect">
            <a:avLst/>
          </a:prstGeom>
          <a:noFill/>
        </p:spPr>
        <p:txBody>
          <a:bodyPr wrap="none" rtlCol="0">
            <a:spAutoFit/>
          </a:bodyPr>
          <a:lstStyle/>
          <a:p>
            <a:pPr algn="ctr"/>
            <a:r>
              <a:rPr lang="fr-FR" sz="1400" dirty="0">
                <a:solidFill>
                  <a:schemeClr val="bg1"/>
                </a:solidFill>
                <a:latin typeface="Comic Sans MS" panose="030F0702030302020204" pitchFamily="66" charset="0"/>
              </a:rPr>
              <a:t>Circulation des virus  </a:t>
            </a:r>
          </a:p>
        </p:txBody>
      </p:sp>
      <p:sp>
        <p:nvSpPr>
          <p:cNvPr id="21" name="ZoneTexte 20">
            <a:extLst>
              <a:ext uri="{FF2B5EF4-FFF2-40B4-BE49-F238E27FC236}">
                <a16:creationId xmlns:a16="http://schemas.microsoft.com/office/drawing/2014/main" id="{73C9915B-F188-5922-430D-447C3F99B440}"/>
              </a:ext>
            </a:extLst>
          </p:cNvPr>
          <p:cNvSpPr txBox="1"/>
          <p:nvPr/>
        </p:nvSpPr>
        <p:spPr>
          <a:xfrm>
            <a:off x="7000456" y="4546428"/>
            <a:ext cx="2021626" cy="646331"/>
          </a:xfrm>
          <a:prstGeom prst="rect">
            <a:avLst/>
          </a:prstGeom>
          <a:noFill/>
        </p:spPr>
        <p:txBody>
          <a:bodyPr wrap="square">
            <a:spAutoFit/>
          </a:bodyPr>
          <a:lstStyle/>
          <a:p>
            <a:pPr algn="just"/>
            <a:r>
              <a:rPr lang="fr-FR" sz="12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&gt; 80000 prélèvements animaux (sauvages et domestiques en Chine)</a:t>
            </a:r>
          </a:p>
        </p:txBody>
      </p:sp>
      <p:sp>
        <p:nvSpPr>
          <p:cNvPr id="23" name="Rectangle : coins arrondis 22">
            <a:extLst>
              <a:ext uri="{FF2B5EF4-FFF2-40B4-BE49-F238E27FC236}">
                <a16:creationId xmlns:a16="http://schemas.microsoft.com/office/drawing/2014/main" id="{87C8608E-2896-67F0-02BB-220793066224}"/>
              </a:ext>
            </a:extLst>
          </p:cNvPr>
          <p:cNvSpPr/>
          <p:nvPr/>
        </p:nvSpPr>
        <p:spPr>
          <a:xfrm>
            <a:off x="6861117" y="4513103"/>
            <a:ext cx="2160965" cy="666161"/>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25" name="Objet 24">
            <a:extLst>
              <a:ext uri="{FF2B5EF4-FFF2-40B4-BE49-F238E27FC236}">
                <a16:creationId xmlns:a16="http://schemas.microsoft.com/office/drawing/2014/main" id="{AFB0F7A7-8502-BC9C-24E8-AD1DF952309D}"/>
              </a:ext>
            </a:extLst>
          </p:cNvPr>
          <p:cNvGraphicFramePr>
            <a:graphicFrameLocks noChangeAspect="1"/>
          </p:cNvGraphicFramePr>
          <p:nvPr/>
        </p:nvGraphicFramePr>
        <p:xfrm>
          <a:off x="1107440" y="5801936"/>
          <a:ext cx="7193280" cy="804863"/>
        </p:xfrm>
        <a:graphic>
          <a:graphicData uri="http://schemas.openxmlformats.org/presentationml/2006/ole">
            <mc:AlternateContent xmlns:mc="http://schemas.openxmlformats.org/markup-compatibility/2006">
              <mc:Choice xmlns:v="urn:schemas-microsoft-com:vml" Requires="v">
                <p:oleObj name="Image" r:id="rId11" imgW="30799080" imgH="4064040" progId="Photoshop.Image.17">
                  <p:embed/>
                </p:oleObj>
              </mc:Choice>
              <mc:Fallback>
                <p:oleObj name="Image" r:id="rId11" imgW="30799080" imgH="4064040" progId="Photoshop.Image.17">
                  <p:embed/>
                  <p:pic>
                    <p:nvPicPr>
                      <p:cNvPr id="25" name="Objet 24">
                        <a:extLst>
                          <a:ext uri="{FF2B5EF4-FFF2-40B4-BE49-F238E27FC236}">
                            <a16:creationId xmlns:a16="http://schemas.microsoft.com/office/drawing/2014/main" id="{AFB0F7A7-8502-BC9C-24E8-AD1DF952309D}"/>
                          </a:ext>
                        </a:extLst>
                      </p:cNvPr>
                      <p:cNvPicPr/>
                      <p:nvPr/>
                    </p:nvPicPr>
                    <p:blipFill>
                      <a:blip r:embed="rId12"/>
                      <a:stretch>
                        <a:fillRect/>
                      </a:stretch>
                    </p:blipFill>
                    <p:spPr>
                      <a:xfrm>
                        <a:off x="1107440" y="5801936"/>
                        <a:ext cx="7193280" cy="804863"/>
                      </a:xfrm>
                      <a:prstGeom prst="rect">
                        <a:avLst/>
                      </a:prstGeom>
                    </p:spPr>
                  </p:pic>
                </p:oleObj>
              </mc:Fallback>
            </mc:AlternateContent>
          </a:graphicData>
        </a:graphic>
      </p:graphicFrame>
    </p:spTree>
    <p:extLst>
      <p:ext uri="{BB962C8B-B14F-4D97-AF65-F5344CB8AC3E}">
        <p14:creationId xmlns:p14="http://schemas.microsoft.com/office/powerpoint/2010/main" val="428671960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69DBD1A-9261-D67A-79B0-82457E2127EB}"/>
              </a:ext>
            </a:extLst>
          </p:cNvPr>
          <p:cNvPicPr>
            <a:picLocks noChangeAspect="1"/>
          </p:cNvPicPr>
          <p:nvPr/>
        </p:nvPicPr>
        <p:blipFill>
          <a:blip r:embed="rId3"/>
          <a:stretch>
            <a:fillRect/>
          </a:stretch>
        </p:blipFill>
        <p:spPr>
          <a:xfrm>
            <a:off x="1890712" y="1624409"/>
            <a:ext cx="5362575" cy="4886325"/>
          </a:xfrm>
          <a:prstGeom prst="rect">
            <a:avLst/>
          </a:prstGeom>
        </p:spPr>
      </p:pic>
      <p:sp>
        <p:nvSpPr>
          <p:cNvPr id="4" name="ZoneTexte 3">
            <a:extLst>
              <a:ext uri="{FF2B5EF4-FFF2-40B4-BE49-F238E27FC236}">
                <a16:creationId xmlns:a16="http://schemas.microsoft.com/office/drawing/2014/main" id="{3AD8A27A-9E9E-CF4D-2C88-EE554A139563}"/>
              </a:ext>
            </a:extLst>
          </p:cNvPr>
          <p:cNvSpPr txBox="1"/>
          <p:nvPr/>
        </p:nvSpPr>
        <p:spPr>
          <a:xfrm>
            <a:off x="1773838" y="321866"/>
            <a:ext cx="5654112" cy="1107996"/>
          </a:xfrm>
          <a:prstGeom prst="rect">
            <a:avLst/>
          </a:prstGeom>
          <a:noFill/>
        </p:spPr>
        <p:txBody>
          <a:bodyPr wrap="none" rtlCol="0">
            <a:spAutoFit/>
          </a:bodyPr>
          <a:lstStyle/>
          <a:p>
            <a:pPr algn="ctr"/>
            <a:r>
              <a:rPr lang="fr-FR" sz="2400" dirty="0">
                <a:solidFill>
                  <a:schemeClr val="bg1"/>
                </a:solidFill>
                <a:latin typeface="Comic Sans MS" panose="030F0702030302020204" pitchFamily="66" charset="0"/>
              </a:rPr>
              <a:t>Les réservoirs animaux du </a:t>
            </a:r>
            <a:r>
              <a:rPr lang="fr-FR" sz="2400" dirty="0" err="1">
                <a:solidFill>
                  <a:schemeClr val="bg1"/>
                </a:solidFill>
                <a:latin typeface="Comic Sans MS" panose="030F0702030302020204" pitchFamily="66" charset="0"/>
              </a:rPr>
              <a:t>SARS-Cov2</a:t>
            </a:r>
            <a:endParaRPr lang="fr-FR" sz="2400" dirty="0">
              <a:solidFill>
                <a:schemeClr val="bg1"/>
              </a:solidFill>
              <a:latin typeface="Comic Sans MS" panose="030F0702030302020204" pitchFamily="66" charset="0"/>
            </a:endParaRPr>
          </a:p>
          <a:p>
            <a:pPr algn="ctr"/>
            <a:r>
              <a:rPr lang="fr-FR" sz="2400" dirty="0">
                <a:solidFill>
                  <a:schemeClr val="bg1"/>
                </a:solidFill>
                <a:latin typeface="Comic Sans MS" panose="030F0702030302020204" pitchFamily="66" charset="0"/>
              </a:rPr>
              <a:t> </a:t>
            </a:r>
          </a:p>
          <a:p>
            <a:pPr algn="ctr"/>
            <a:r>
              <a:rPr lang="fr-FR" dirty="0">
                <a:solidFill>
                  <a:schemeClr val="bg1"/>
                </a:solidFill>
                <a:latin typeface="Comic Sans MS" panose="030F0702030302020204" pitchFamily="66" charset="0"/>
              </a:rPr>
              <a:t>Chine du Sud et du Sud Est Asiatique </a:t>
            </a:r>
          </a:p>
        </p:txBody>
      </p:sp>
      <p:sp>
        <p:nvSpPr>
          <p:cNvPr id="5" name="Ellipse 4">
            <a:extLst>
              <a:ext uri="{FF2B5EF4-FFF2-40B4-BE49-F238E27FC236}">
                <a16:creationId xmlns:a16="http://schemas.microsoft.com/office/drawing/2014/main" id="{79CB6F27-348F-0E09-9CB5-7EAC09B5B74C}"/>
              </a:ext>
            </a:extLst>
          </p:cNvPr>
          <p:cNvSpPr/>
          <p:nvPr/>
        </p:nvSpPr>
        <p:spPr>
          <a:xfrm>
            <a:off x="5790248" y="3159760"/>
            <a:ext cx="1463039" cy="160528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9FC86D36-3082-76CD-1D6A-4A467ECC48B4}"/>
              </a:ext>
            </a:extLst>
          </p:cNvPr>
          <p:cNvSpPr txBox="1"/>
          <p:nvPr/>
        </p:nvSpPr>
        <p:spPr>
          <a:xfrm>
            <a:off x="233680" y="5917604"/>
            <a:ext cx="1442720" cy="707886"/>
          </a:xfrm>
          <a:prstGeom prst="rect">
            <a:avLst/>
          </a:prstGeom>
          <a:noFill/>
        </p:spPr>
        <p:txBody>
          <a:bodyPr wrap="square">
            <a:spAutoFit/>
          </a:bodyPr>
          <a:lstStyle/>
          <a:p>
            <a:r>
              <a:rPr lang="en-US" sz="800" dirty="0">
                <a:solidFill>
                  <a:schemeClr val="bg1"/>
                </a:solidFill>
                <a:latin typeface="Comic Sans MS" panose="030F0702030302020204" pitchFamily="66" charset="0"/>
              </a:rPr>
              <a:t>Cohen, Jon. (April 22, 2022). Looking for Trouble. Science. 2022: 376 (6590). 10.1126/</a:t>
            </a:r>
            <a:r>
              <a:rPr lang="en-US" sz="800" dirty="0" err="1">
                <a:solidFill>
                  <a:schemeClr val="bg1"/>
                </a:solidFill>
                <a:latin typeface="Comic Sans MS" panose="030F0702030302020204" pitchFamily="66" charset="0"/>
              </a:rPr>
              <a:t>science.abq2305</a:t>
            </a:r>
            <a:r>
              <a:rPr lang="en-US" sz="800" dirty="0">
                <a:solidFill>
                  <a:schemeClr val="bg1"/>
                </a:solidFill>
                <a:latin typeface="Comic Sans MS" panose="030F0702030302020204" pitchFamily="66" charset="0"/>
              </a:rPr>
              <a:t>. </a:t>
            </a:r>
            <a:endParaRPr lang="fr-FR" sz="800"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293869235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1FF1F7E-BEE3-44E4-A367-3304FD06F797}"/>
              </a:ext>
            </a:extLst>
          </p:cNvPr>
          <p:cNvSpPr txBox="1"/>
          <p:nvPr/>
        </p:nvSpPr>
        <p:spPr>
          <a:xfrm>
            <a:off x="2043084" y="445921"/>
            <a:ext cx="5065810" cy="461665"/>
          </a:xfrm>
          <a:prstGeom prst="rect">
            <a:avLst/>
          </a:prstGeom>
          <a:noFill/>
        </p:spPr>
        <p:txBody>
          <a:bodyPr wrap="none" rtlCol="0">
            <a:spAutoFit/>
          </a:bodyPr>
          <a:lstStyle/>
          <a:p>
            <a:r>
              <a:rPr lang="fr-FR" sz="2400" dirty="0">
                <a:solidFill>
                  <a:schemeClr val="bg1"/>
                </a:solidFill>
                <a:latin typeface="Comic Sans MS" panose="030F0702030302020204" pitchFamily="66" charset="0"/>
              </a:rPr>
              <a:t>Origine naturelle  du SARS-CoV-2</a:t>
            </a:r>
          </a:p>
        </p:txBody>
      </p:sp>
      <p:sp>
        <p:nvSpPr>
          <p:cNvPr id="4" name="ZoneTexte 3">
            <a:extLst>
              <a:ext uri="{FF2B5EF4-FFF2-40B4-BE49-F238E27FC236}">
                <a16:creationId xmlns:a16="http://schemas.microsoft.com/office/drawing/2014/main" id="{CBBA54CE-10D0-432F-87D7-07802231B216}"/>
              </a:ext>
            </a:extLst>
          </p:cNvPr>
          <p:cNvSpPr txBox="1"/>
          <p:nvPr/>
        </p:nvSpPr>
        <p:spPr>
          <a:xfrm>
            <a:off x="116446" y="4855953"/>
            <a:ext cx="8880542" cy="1815882"/>
          </a:xfrm>
          <a:prstGeom prst="rect">
            <a:avLst/>
          </a:prstGeom>
          <a:noFill/>
        </p:spPr>
        <p:txBody>
          <a:bodyPr wrap="square">
            <a:spAutoFit/>
          </a:bodyPr>
          <a:lstStyle/>
          <a:p>
            <a:pPr marL="342900" lvl="0" indent="-342900" algn="just">
              <a:buFont typeface="Wingdings" panose="05000000000000000000" pitchFamily="2" charset="2"/>
              <a:buChar char=""/>
            </a:pPr>
            <a:endParaRPr lang="fr-FR" sz="14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Ø"/>
            </a:pPr>
            <a:r>
              <a:rPr lang="fr-FR" sz="1400"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Hypothèse d’un prédécesseur du </a:t>
            </a:r>
            <a:r>
              <a:rPr lang="fr-FR" sz="1400" dirty="0" err="1">
                <a:solidFill>
                  <a:schemeClr val="bg1"/>
                </a:solidFill>
                <a:latin typeface="Comic Sans MS" panose="030F0702030302020204" pitchFamily="66" charset="0"/>
                <a:ea typeface="Calibri" panose="020F0502020204030204" pitchFamily="34" charset="0"/>
                <a:cs typeface="Times New Roman" panose="02020603050405020304" pitchFamily="18" charset="0"/>
              </a:rPr>
              <a:t>SARS-Cov-2</a:t>
            </a:r>
            <a:r>
              <a:rPr lang="fr-FR" sz="1400"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 qui aurait circulé dans les populations humaines pendant des années jusqu’à l’acquisition du site </a:t>
            </a:r>
            <a:r>
              <a:rPr lang="fr-FR" sz="1400" dirty="0" err="1">
                <a:solidFill>
                  <a:schemeClr val="bg1"/>
                </a:solidFill>
                <a:latin typeface="Comic Sans MS" panose="030F0702030302020204" pitchFamily="66" charset="0"/>
                <a:ea typeface="Calibri" panose="020F0502020204030204" pitchFamily="34" charset="0"/>
                <a:cs typeface="Times New Roman" panose="02020603050405020304" pitchFamily="18" charset="0"/>
              </a:rPr>
              <a:t>furine</a:t>
            </a:r>
            <a:r>
              <a:rPr lang="fr-FR" sz="1400"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 et devenant ainsi pandémique: pas de patients avec syndrome grippal dans les hôpitaux sentinelles de la province du Hubei ou ailleurs les derniers mois avant la pandémie. </a:t>
            </a:r>
          </a:p>
          <a:p>
            <a:pPr marL="285750" indent="-285750" algn="just">
              <a:buFont typeface="Wingdings" panose="05000000000000000000" pitchFamily="2" charset="2"/>
              <a:buChar char="Ø"/>
            </a:pPr>
            <a:r>
              <a:rPr lang="fr-FR" sz="1400"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A</a:t>
            </a:r>
            <a:r>
              <a:rPr lang="fr-FR" sz="14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cquisition du site </a:t>
            </a:r>
            <a:r>
              <a:rPr lang="fr-FR" sz="1400" dirty="0" err="1">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furine</a:t>
            </a:r>
            <a:r>
              <a:rPr lang="fr-FR" sz="14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 par cumul de mutations</a:t>
            </a:r>
            <a:r>
              <a:rPr lang="fr-FR" sz="1400"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 (</a:t>
            </a:r>
            <a:r>
              <a:rPr lang="fr-FR" sz="14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improbable: 4 </a:t>
            </a:r>
            <a:r>
              <a:rPr lang="fr-FR" sz="1400" dirty="0" err="1">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aa</a:t>
            </a:r>
            <a:r>
              <a:rPr lang="fr-FR" sz="14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 juxtaposés au bon endroit de la jonction </a:t>
            </a:r>
            <a:r>
              <a:rPr lang="fr-FR" sz="1400" dirty="0" err="1">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S1</a:t>
            </a:r>
            <a:r>
              <a:rPr lang="fr-FR" sz="14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a:t>
            </a:r>
            <a:r>
              <a:rPr lang="fr-FR" sz="1400" dirty="0" err="1">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S2</a:t>
            </a:r>
            <a:r>
              <a:rPr lang="fr-FR" sz="14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 ou </a:t>
            </a:r>
            <a:r>
              <a:rPr lang="fr-FR" sz="1400"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r</a:t>
            </a:r>
            <a:r>
              <a:rPr lang="fr-FR" sz="14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ecombinaison (improbable, survenant uniquement avec les génomes d’autres </a:t>
            </a:r>
            <a:r>
              <a:rPr lang="fr-FR" sz="1400" dirty="0" err="1">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sarbecovirus</a:t>
            </a:r>
            <a:r>
              <a:rPr lang="fr-FR" sz="14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 dépourvus de site </a:t>
            </a:r>
            <a:r>
              <a:rPr lang="fr-FR" sz="1400" dirty="0" err="1">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furine</a:t>
            </a:r>
            <a:r>
              <a:rPr lang="fr-FR" sz="14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 </a:t>
            </a:r>
          </a:p>
        </p:txBody>
      </p:sp>
      <p:sp>
        <p:nvSpPr>
          <p:cNvPr id="5" name="Ellipse 4">
            <a:extLst>
              <a:ext uri="{FF2B5EF4-FFF2-40B4-BE49-F238E27FC236}">
                <a16:creationId xmlns:a16="http://schemas.microsoft.com/office/drawing/2014/main" id="{F8A2CFFE-F6BF-BE68-8B42-F1FB9FD702B7}"/>
              </a:ext>
            </a:extLst>
          </p:cNvPr>
          <p:cNvSpPr/>
          <p:nvPr/>
        </p:nvSpPr>
        <p:spPr>
          <a:xfrm>
            <a:off x="121681" y="2677018"/>
            <a:ext cx="2249064" cy="2256189"/>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avec flèche 6">
            <a:extLst>
              <a:ext uri="{FF2B5EF4-FFF2-40B4-BE49-F238E27FC236}">
                <a16:creationId xmlns:a16="http://schemas.microsoft.com/office/drawing/2014/main" id="{73F47A79-58B8-2B7A-3C31-64351689A0D0}"/>
              </a:ext>
            </a:extLst>
          </p:cNvPr>
          <p:cNvCxnSpPr>
            <a:cxnSpLocks/>
          </p:cNvCxnSpPr>
          <p:nvPr/>
        </p:nvCxnSpPr>
        <p:spPr>
          <a:xfrm flipV="1">
            <a:off x="2370745" y="2458240"/>
            <a:ext cx="965051" cy="59992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6" name="Ellipse 15">
            <a:extLst>
              <a:ext uri="{FF2B5EF4-FFF2-40B4-BE49-F238E27FC236}">
                <a16:creationId xmlns:a16="http://schemas.microsoft.com/office/drawing/2014/main" id="{9C92293F-F98A-AF66-C4A3-97CE22FA770F}"/>
              </a:ext>
            </a:extLst>
          </p:cNvPr>
          <p:cNvSpPr/>
          <p:nvPr/>
        </p:nvSpPr>
        <p:spPr>
          <a:xfrm>
            <a:off x="1505531" y="2935456"/>
            <a:ext cx="99749" cy="12270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pic>
        <p:nvPicPr>
          <p:cNvPr id="18" name="Image 17">
            <a:extLst>
              <a:ext uri="{FF2B5EF4-FFF2-40B4-BE49-F238E27FC236}">
                <a16:creationId xmlns:a16="http://schemas.microsoft.com/office/drawing/2014/main" id="{6D4DDC82-34CA-F03C-0432-772BBDD34E36}"/>
              </a:ext>
            </a:extLst>
          </p:cNvPr>
          <p:cNvPicPr>
            <a:picLocks noChangeAspect="1"/>
          </p:cNvPicPr>
          <p:nvPr/>
        </p:nvPicPr>
        <p:blipFill>
          <a:blip r:embed="rId2"/>
          <a:stretch>
            <a:fillRect/>
          </a:stretch>
        </p:blipFill>
        <p:spPr>
          <a:xfrm>
            <a:off x="351852" y="1224721"/>
            <a:ext cx="1973806" cy="1300592"/>
          </a:xfrm>
          <a:prstGeom prst="rect">
            <a:avLst/>
          </a:prstGeom>
        </p:spPr>
      </p:pic>
      <p:sp>
        <p:nvSpPr>
          <p:cNvPr id="19" name="Ellipse 18">
            <a:extLst>
              <a:ext uri="{FF2B5EF4-FFF2-40B4-BE49-F238E27FC236}">
                <a16:creationId xmlns:a16="http://schemas.microsoft.com/office/drawing/2014/main" id="{6FB5CA94-F9F2-67E9-B5A8-3F2C92847177}"/>
              </a:ext>
            </a:extLst>
          </p:cNvPr>
          <p:cNvSpPr/>
          <p:nvPr/>
        </p:nvSpPr>
        <p:spPr>
          <a:xfrm>
            <a:off x="987371" y="2996808"/>
            <a:ext cx="99749" cy="12270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20" name="Ellipse 19">
            <a:extLst>
              <a:ext uri="{FF2B5EF4-FFF2-40B4-BE49-F238E27FC236}">
                <a16:creationId xmlns:a16="http://schemas.microsoft.com/office/drawing/2014/main" id="{686788F3-7FC6-B64C-0157-0661055222E0}"/>
              </a:ext>
            </a:extLst>
          </p:cNvPr>
          <p:cNvSpPr/>
          <p:nvPr/>
        </p:nvSpPr>
        <p:spPr>
          <a:xfrm>
            <a:off x="1196510" y="2935456"/>
            <a:ext cx="99749" cy="12270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21" name="Ellipse 20">
            <a:extLst>
              <a:ext uri="{FF2B5EF4-FFF2-40B4-BE49-F238E27FC236}">
                <a16:creationId xmlns:a16="http://schemas.microsoft.com/office/drawing/2014/main" id="{8081FC42-355B-920E-16F5-AED1C67119E7}"/>
              </a:ext>
            </a:extLst>
          </p:cNvPr>
          <p:cNvSpPr/>
          <p:nvPr/>
        </p:nvSpPr>
        <p:spPr>
          <a:xfrm>
            <a:off x="1800171" y="3067928"/>
            <a:ext cx="99749" cy="12270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22" name="Ellipse 21">
            <a:extLst>
              <a:ext uri="{FF2B5EF4-FFF2-40B4-BE49-F238E27FC236}">
                <a16:creationId xmlns:a16="http://schemas.microsoft.com/office/drawing/2014/main" id="{75F045EC-CCF4-E7BC-9C22-EEDABFB97AD5}"/>
              </a:ext>
            </a:extLst>
          </p:cNvPr>
          <p:cNvSpPr/>
          <p:nvPr/>
        </p:nvSpPr>
        <p:spPr>
          <a:xfrm>
            <a:off x="1555405" y="3363904"/>
            <a:ext cx="99749" cy="12270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23" name="Ellipse 22">
            <a:extLst>
              <a:ext uri="{FF2B5EF4-FFF2-40B4-BE49-F238E27FC236}">
                <a16:creationId xmlns:a16="http://schemas.microsoft.com/office/drawing/2014/main" id="{720BE170-0B07-5558-6FC2-F527FA56EBB9}"/>
              </a:ext>
            </a:extLst>
          </p:cNvPr>
          <p:cNvSpPr/>
          <p:nvPr/>
        </p:nvSpPr>
        <p:spPr>
          <a:xfrm>
            <a:off x="534226" y="3511687"/>
            <a:ext cx="99749" cy="12270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24" name="Ellipse 23">
            <a:extLst>
              <a:ext uri="{FF2B5EF4-FFF2-40B4-BE49-F238E27FC236}">
                <a16:creationId xmlns:a16="http://schemas.microsoft.com/office/drawing/2014/main" id="{A92BE5F7-6CEF-F159-7F63-6439EE57AC04}"/>
              </a:ext>
            </a:extLst>
          </p:cNvPr>
          <p:cNvSpPr/>
          <p:nvPr/>
        </p:nvSpPr>
        <p:spPr>
          <a:xfrm>
            <a:off x="1246384" y="3313104"/>
            <a:ext cx="99749" cy="12270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25" name="Ellipse 24">
            <a:extLst>
              <a:ext uri="{FF2B5EF4-FFF2-40B4-BE49-F238E27FC236}">
                <a16:creationId xmlns:a16="http://schemas.microsoft.com/office/drawing/2014/main" id="{4A2EB81D-BCC4-95FF-712D-66F6286C329F}"/>
              </a:ext>
            </a:extLst>
          </p:cNvPr>
          <p:cNvSpPr/>
          <p:nvPr/>
        </p:nvSpPr>
        <p:spPr>
          <a:xfrm>
            <a:off x="1068651" y="3695451"/>
            <a:ext cx="99749" cy="12270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26" name="Ellipse 25">
            <a:extLst>
              <a:ext uri="{FF2B5EF4-FFF2-40B4-BE49-F238E27FC236}">
                <a16:creationId xmlns:a16="http://schemas.microsoft.com/office/drawing/2014/main" id="{3AFDA5D8-9AE8-B754-53FC-114279591B44}"/>
              </a:ext>
            </a:extLst>
          </p:cNvPr>
          <p:cNvSpPr/>
          <p:nvPr/>
        </p:nvSpPr>
        <p:spPr>
          <a:xfrm>
            <a:off x="1346133" y="3687317"/>
            <a:ext cx="99749" cy="12270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27" name="Ellipse 26">
            <a:extLst>
              <a:ext uri="{FF2B5EF4-FFF2-40B4-BE49-F238E27FC236}">
                <a16:creationId xmlns:a16="http://schemas.microsoft.com/office/drawing/2014/main" id="{350386BD-8DA4-05E5-FADE-BBC0E1C3DD08}"/>
              </a:ext>
            </a:extLst>
          </p:cNvPr>
          <p:cNvSpPr/>
          <p:nvPr/>
        </p:nvSpPr>
        <p:spPr>
          <a:xfrm>
            <a:off x="1840810" y="3731011"/>
            <a:ext cx="99749" cy="12270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28" name="Ellipse 27">
            <a:extLst>
              <a:ext uri="{FF2B5EF4-FFF2-40B4-BE49-F238E27FC236}">
                <a16:creationId xmlns:a16="http://schemas.microsoft.com/office/drawing/2014/main" id="{897F7C27-DD71-2C28-ACE8-3AA682E430DF}"/>
              </a:ext>
            </a:extLst>
          </p:cNvPr>
          <p:cNvSpPr/>
          <p:nvPr/>
        </p:nvSpPr>
        <p:spPr>
          <a:xfrm rot="16691252">
            <a:off x="1657931" y="3087856"/>
            <a:ext cx="99749" cy="12270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29" name="Ellipse 28">
            <a:extLst>
              <a:ext uri="{FF2B5EF4-FFF2-40B4-BE49-F238E27FC236}">
                <a16:creationId xmlns:a16="http://schemas.microsoft.com/office/drawing/2014/main" id="{F92F80A3-C1E1-3845-1A08-333FC908EB42}"/>
              </a:ext>
            </a:extLst>
          </p:cNvPr>
          <p:cNvSpPr/>
          <p:nvPr/>
        </p:nvSpPr>
        <p:spPr>
          <a:xfrm rot="16691252">
            <a:off x="1139771" y="3149208"/>
            <a:ext cx="99749" cy="12270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30" name="Ellipse 29">
            <a:extLst>
              <a:ext uri="{FF2B5EF4-FFF2-40B4-BE49-F238E27FC236}">
                <a16:creationId xmlns:a16="http://schemas.microsoft.com/office/drawing/2014/main" id="{FBEC0C0B-0BC2-DDAE-9EEC-BD632A3C04CF}"/>
              </a:ext>
            </a:extLst>
          </p:cNvPr>
          <p:cNvSpPr/>
          <p:nvPr/>
        </p:nvSpPr>
        <p:spPr>
          <a:xfrm rot="16691252">
            <a:off x="1348910" y="3087856"/>
            <a:ext cx="99749" cy="12270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31" name="Ellipse 30">
            <a:extLst>
              <a:ext uri="{FF2B5EF4-FFF2-40B4-BE49-F238E27FC236}">
                <a16:creationId xmlns:a16="http://schemas.microsoft.com/office/drawing/2014/main" id="{85482C83-E943-7615-BCE9-064CA464A063}"/>
              </a:ext>
            </a:extLst>
          </p:cNvPr>
          <p:cNvSpPr/>
          <p:nvPr/>
        </p:nvSpPr>
        <p:spPr>
          <a:xfrm rot="16691252">
            <a:off x="1952571" y="3220328"/>
            <a:ext cx="99749" cy="12270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32" name="Ellipse 31">
            <a:extLst>
              <a:ext uri="{FF2B5EF4-FFF2-40B4-BE49-F238E27FC236}">
                <a16:creationId xmlns:a16="http://schemas.microsoft.com/office/drawing/2014/main" id="{207D9210-8101-5710-8531-26F9F8A20150}"/>
              </a:ext>
            </a:extLst>
          </p:cNvPr>
          <p:cNvSpPr/>
          <p:nvPr/>
        </p:nvSpPr>
        <p:spPr>
          <a:xfrm rot="16691252">
            <a:off x="1707805" y="3516304"/>
            <a:ext cx="99749" cy="12270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33" name="Ellipse 32">
            <a:extLst>
              <a:ext uri="{FF2B5EF4-FFF2-40B4-BE49-F238E27FC236}">
                <a16:creationId xmlns:a16="http://schemas.microsoft.com/office/drawing/2014/main" id="{F30CDDC8-CAAB-C9B7-4230-91E6B812836E}"/>
              </a:ext>
            </a:extLst>
          </p:cNvPr>
          <p:cNvSpPr/>
          <p:nvPr/>
        </p:nvSpPr>
        <p:spPr>
          <a:xfrm rot="16691252">
            <a:off x="1060793" y="3526856"/>
            <a:ext cx="99749" cy="12270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34" name="Ellipse 33">
            <a:extLst>
              <a:ext uri="{FF2B5EF4-FFF2-40B4-BE49-F238E27FC236}">
                <a16:creationId xmlns:a16="http://schemas.microsoft.com/office/drawing/2014/main" id="{496F7427-5FF8-661C-96C2-9592830A6E59}"/>
              </a:ext>
            </a:extLst>
          </p:cNvPr>
          <p:cNvSpPr/>
          <p:nvPr/>
        </p:nvSpPr>
        <p:spPr>
          <a:xfrm rot="16691252">
            <a:off x="1398784" y="3465504"/>
            <a:ext cx="99749" cy="12270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35" name="Ellipse 34">
            <a:extLst>
              <a:ext uri="{FF2B5EF4-FFF2-40B4-BE49-F238E27FC236}">
                <a16:creationId xmlns:a16="http://schemas.microsoft.com/office/drawing/2014/main" id="{18EE0A59-AB98-1697-ED72-EB956A54E9F7}"/>
              </a:ext>
            </a:extLst>
          </p:cNvPr>
          <p:cNvSpPr/>
          <p:nvPr/>
        </p:nvSpPr>
        <p:spPr>
          <a:xfrm rot="16691252">
            <a:off x="1221051" y="3847851"/>
            <a:ext cx="99749" cy="12270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36" name="Ellipse 35">
            <a:extLst>
              <a:ext uri="{FF2B5EF4-FFF2-40B4-BE49-F238E27FC236}">
                <a16:creationId xmlns:a16="http://schemas.microsoft.com/office/drawing/2014/main" id="{AB8E11D2-D56E-8775-3027-23CAD39FE3F2}"/>
              </a:ext>
            </a:extLst>
          </p:cNvPr>
          <p:cNvSpPr/>
          <p:nvPr/>
        </p:nvSpPr>
        <p:spPr>
          <a:xfrm rot="16691252">
            <a:off x="1498533" y="3839717"/>
            <a:ext cx="99749" cy="12270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37" name="Ellipse 36">
            <a:extLst>
              <a:ext uri="{FF2B5EF4-FFF2-40B4-BE49-F238E27FC236}">
                <a16:creationId xmlns:a16="http://schemas.microsoft.com/office/drawing/2014/main" id="{3CAFFDD8-4FF1-69DA-578E-97CC806FEE87}"/>
              </a:ext>
            </a:extLst>
          </p:cNvPr>
          <p:cNvSpPr/>
          <p:nvPr/>
        </p:nvSpPr>
        <p:spPr>
          <a:xfrm rot="16691252">
            <a:off x="1993210" y="3883411"/>
            <a:ext cx="99749" cy="12270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38" name="Ellipse 37">
            <a:extLst>
              <a:ext uri="{FF2B5EF4-FFF2-40B4-BE49-F238E27FC236}">
                <a16:creationId xmlns:a16="http://schemas.microsoft.com/office/drawing/2014/main" id="{E67DB05B-0FE1-D8C8-4603-5E439EBFDB5F}"/>
              </a:ext>
            </a:extLst>
          </p:cNvPr>
          <p:cNvSpPr/>
          <p:nvPr/>
        </p:nvSpPr>
        <p:spPr>
          <a:xfrm rot="18378642">
            <a:off x="1060793" y="3526856"/>
            <a:ext cx="99749" cy="12270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39" name="Ellipse 38">
            <a:extLst>
              <a:ext uri="{FF2B5EF4-FFF2-40B4-BE49-F238E27FC236}">
                <a16:creationId xmlns:a16="http://schemas.microsoft.com/office/drawing/2014/main" id="{200FB41B-6FAC-D1A8-8184-A2C195C39AB7}"/>
              </a:ext>
            </a:extLst>
          </p:cNvPr>
          <p:cNvSpPr/>
          <p:nvPr/>
        </p:nvSpPr>
        <p:spPr>
          <a:xfrm rot="18378642">
            <a:off x="1221051" y="3847851"/>
            <a:ext cx="99749" cy="12270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40" name="Ellipse 39">
            <a:extLst>
              <a:ext uri="{FF2B5EF4-FFF2-40B4-BE49-F238E27FC236}">
                <a16:creationId xmlns:a16="http://schemas.microsoft.com/office/drawing/2014/main" id="{73BB4194-97C6-E417-B523-B45D39D1A308}"/>
              </a:ext>
            </a:extLst>
          </p:cNvPr>
          <p:cNvSpPr/>
          <p:nvPr/>
        </p:nvSpPr>
        <p:spPr>
          <a:xfrm rot="18378642">
            <a:off x="1498533" y="3839717"/>
            <a:ext cx="99749" cy="12270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41" name="Ellipse 40">
            <a:extLst>
              <a:ext uri="{FF2B5EF4-FFF2-40B4-BE49-F238E27FC236}">
                <a16:creationId xmlns:a16="http://schemas.microsoft.com/office/drawing/2014/main" id="{AFE6CD14-75A6-BC36-C1BC-368BFCF0385C}"/>
              </a:ext>
            </a:extLst>
          </p:cNvPr>
          <p:cNvSpPr/>
          <p:nvPr/>
        </p:nvSpPr>
        <p:spPr>
          <a:xfrm rot="13469894">
            <a:off x="1213193" y="3679256"/>
            <a:ext cx="99749" cy="12270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3" name="Ellipse 2">
            <a:extLst>
              <a:ext uri="{FF2B5EF4-FFF2-40B4-BE49-F238E27FC236}">
                <a16:creationId xmlns:a16="http://schemas.microsoft.com/office/drawing/2014/main" id="{494076E1-6482-9F75-2D62-CCA1FB0EDD89}"/>
              </a:ext>
            </a:extLst>
          </p:cNvPr>
          <p:cNvSpPr/>
          <p:nvPr/>
        </p:nvSpPr>
        <p:spPr>
          <a:xfrm rot="13498978">
            <a:off x="964157" y="4047308"/>
            <a:ext cx="131247" cy="12882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6" name="Ellipse 5">
            <a:extLst>
              <a:ext uri="{FF2B5EF4-FFF2-40B4-BE49-F238E27FC236}">
                <a16:creationId xmlns:a16="http://schemas.microsoft.com/office/drawing/2014/main" id="{09A4362F-617D-5E1F-43D9-03039D4DCE91}"/>
              </a:ext>
            </a:extLst>
          </p:cNvPr>
          <p:cNvSpPr/>
          <p:nvPr/>
        </p:nvSpPr>
        <p:spPr>
          <a:xfrm rot="13498978">
            <a:off x="445997" y="4108660"/>
            <a:ext cx="131247" cy="12882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9" name="Ellipse 8">
            <a:extLst>
              <a:ext uri="{FF2B5EF4-FFF2-40B4-BE49-F238E27FC236}">
                <a16:creationId xmlns:a16="http://schemas.microsoft.com/office/drawing/2014/main" id="{74285683-A266-50FA-E127-1FD5FAD78922}"/>
              </a:ext>
            </a:extLst>
          </p:cNvPr>
          <p:cNvSpPr/>
          <p:nvPr/>
        </p:nvSpPr>
        <p:spPr>
          <a:xfrm rot="13498978">
            <a:off x="655136" y="4047308"/>
            <a:ext cx="131247" cy="12882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10" name="Ellipse 9">
            <a:extLst>
              <a:ext uri="{FF2B5EF4-FFF2-40B4-BE49-F238E27FC236}">
                <a16:creationId xmlns:a16="http://schemas.microsoft.com/office/drawing/2014/main" id="{7C5C84D2-CE12-F3DD-59A0-5F693B34E280}"/>
              </a:ext>
            </a:extLst>
          </p:cNvPr>
          <p:cNvSpPr/>
          <p:nvPr/>
        </p:nvSpPr>
        <p:spPr>
          <a:xfrm rot="13498978">
            <a:off x="1288397" y="4101551"/>
            <a:ext cx="131247" cy="12882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11" name="Ellipse 10">
            <a:extLst>
              <a:ext uri="{FF2B5EF4-FFF2-40B4-BE49-F238E27FC236}">
                <a16:creationId xmlns:a16="http://schemas.microsoft.com/office/drawing/2014/main" id="{598CD0C9-D1C2-7D9E-1C86-3EC6C8369E48}"/>
              </a:ext>
            </a:extLst>
          </p:cNvPr>
          <p:cNvSpPr/>
          <p:nvPr/>
        </p:nvSpPr>
        <p:spPr>
          <a:xfrm rot="8590230">
            <a:off x="1130915" y="4172873"/>
            <a:ext cx="104724" cy="16145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12" name="Ellipse 11">
            <a:extLst>
              <a:ext uri="{FF2B5EF4-FFF2-40B4-BE49-F238E27FC236}">
                <a16:creationId xmlns:a16="http://schemas.microsoft.com/office/drawing/2014/main" id="{45F1FDEE-AA86-E3EE-0655-584853016548}"/>
              </a:ext>
            </a:extLst>
          </p:cNvPr>
          <p:cNvSpPr/>
          <p:nvPr/>
        </p:nvSpPr>
        <p:spPr>
          <a:xfrm rot="8590230">
            <a:off x="1425555" y="4305345"/>
            <a:ext cx="104724" cy="1614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13" name="Ellipse 12">
            <a:extLst>
              <a:ext uri="{FF2B5EF4-FFF2-40B4-BE49-F238E27FC236}">
                <a16:creationId xmlns:a16="http://schemas.microsoft.com/office/drawing/2014/main" id="{E9755906-1DC2-CCA4-EDF5-FFF2147CA8BF}"/>
              </a:ext>
            </a:extLst>
          </p:cNvPr>
          <p:cNvSpPr/>
          <p:nvPr/>
        </p:nvSpPr>
        <p:spPr>
          <a:xfrm rot="8590230">
            <a:off x="855209" y="4316906"/>
            <a:ext cx="104724" cy="1614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14" name="Ellipse 13">
            <a:extLst>
              <a:ext uri="{FF2B5EF4-FFF2-40B4-BE49-F238E27FC236}">
                <a16:creationId xmlns:a16="http://schemas.microsoft.com/office/drawing/2014/main" id="{42CEBD90-8AA4-AF53-4942-F701B34EE0FA}"/>
              </a:ext>
            </a:extLst>
          </p:cNvPr>
          <p:cNvSpPr/>
          <p:nvPr/>
        </p:nvSpPr>
        <p:spPr>
          <a:xfrm rot="8590230">
            <a:off x="1609270" y="4135333"/>
            <a:ext cx="104724" cy="16145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15" name="Ellipse 14">
            <a:extLst>
              <a:ext uri="{FF2B5EF4-FFF2-40B4-BE49-F238E27FC236}">
                <a16:creationId xmlns:a16="http://schemas.microsoft.com/office/drawing/2014/main" id="{96787419-40F4-19AE-9A5F-D9A26AACC58C}"/>
              </a:ext>
            </a:extLst>
          </p:cNvPr>
          <p:cNvSpPr/>
          <p:nvPr/>
        </p:nvSpPr>
        <p:spPr>
          <a:xfrm>
            <a:off x="786304" y="3310945"/>
            <a:ext cx="99749" cy="12270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17" name="Ellipse 16">
            <a:extLst>
              <a:ext uri="{FF2B5EF4-FFF2-40B4-BE49-F238E27FC236}">
                <a16:creationId xmlns:a16="http://schemas.microsoft.com/office/drawing/2014/main" id="{0313DAA4-4979-C89C-34E3-02A1646882EB}"/>
              </a:ext>
            </a:extLst>
          </p:cNvPr>
          <p:cNvSpPr/>
          <p:nvPr/>
        </p:nvSpPr>
        <p:spPr>
          <a:xfrm>
            <a:off x="839026" y="3816487"/>
            <a:ext cx="99749" cy="12270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42" name="Ellipse 41">
            <a:extLst>
              <a:ext uri="{FF2B5EF4-FFF2-40B4-BE49-F238E27FC236}">
                <a16:creationId xmlns:a16="http://schemas.microsoft.com/office/drawing/2014/main" id="{E92C23F0-EF73-D8AD-6BED-4549644329DF}"/>
              </a:ext>
            </a:extLst>
          </p:cNvPr>
          <p:cNvSpPr/>
          <p:nvPr/>
        </p:nvSpPr>
        <p:spPr>
          <a:xfrm rot="18378642">
            <a:off x="1365593" y="3831656"/>
            <a:ext cx="99749" cy="12270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43" name="ZoneTexte 42">
            <a:extLst>
              <a:ext uri="{FF2B5EF4-FFF2-40B4-BE49-F238E27FC236}">
                <a16:creationId xmlns:a16="http://schemas.microsoft.com/office/drawing/2014/main" id="{F06B2040-CA07-767F-39AD-475B403B862F}"/>
              </a:ext>
            </a:extLst>
          </p:cNvPr>
          <p:cNvSpPr txBox="1"/>
          <p:nvPr/>
        </p:nvSpPr>
        <p:spPr>
          <a:xfrm>
            <a:off x="3290565" y="1910203"/>
            <a:ext cx="1452642" cy="400110"/>
          </a:xfrm>
          <a:prstGeom prst="rect">
            <a:avLst/>
          </a:prstGeom>
          <a:noFill/>
        </p:spPr>
        <p:txBody>
          <a:bodyPr wrap="none" rtlCol="0">
            <a:spAutoFit/>
          </a:bodyPr>
          <a:lstStyle/>
          <a:p>
            <a:r>
              <a:rPr lang="fr-FR" sz="1000" dirty="0">
                <a:solidFill>
                  <a:schemeClr val="bg1"/>
                </a:solidFill>
                <a:latin typeface="Comic Sans MS" panose="030F0702030302020204" pitchFamily="66" charset="0"/>
              </a:rPr>
              <a:t>Hôtes intermédiaires</a:t>
            </a:r>
          </a:p>
          <a:p>
            <a:r>
              <a:rPr lang="fr-FR" sz="1000" dirty="0">
                <a:solidFill>
                  <a:schemeClr val="bg1"/>
                </a:solidFill>
                <a:latin typeface="Comic Sans MS" panose="030F0702030302020204" pitchFamily="66" charset="0"/>
              </a:rPr>
              <a:t>non découverts</a:t>
            </a:r>
          </a:p>
        </p:txBody>
      </p:sp>
      <p:cxnSp>
        <p:nvCxnSpPr>
          <p:cNvPr id="45" name="Connecteur droit avec flèche 44">
            <a:extLst>
              <a:ext uri="{FF2B5EF4-FFF2-40B4-BE49-F238E27FC236}">
                <a16:creationId xmlns:a16="http://schemas.microsoft.com/office/drawing/2014/main" id="{2A995B95-742C-9E31-2606-52CD8C55D8CF}"/>
              </a:ext>
            </a:extLst>
          </p:cNvPr>
          <p:cNvCxnSpPr>
            <a:cxnSpLocks/>
          </p:cNvCxnSpPr>
          <p:nvPr/>
        </p:nvCxnSpPr>
        <p:spPr>
          <a:xfrm flipV="1">
            <a:off x="4743207" y="2143841"/>
            <a:ext cx="448553" cy="13071"/>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47" name="Objet 46">
            <a:extLst>
              <a:ext uri="{FF2B5EF4-FFF2-40B4-BE49-F238E27FC236}">
                <a16:creationId xmlns:a16="http://schemas.microsoft.com/office/drawing/2014/main" id="{338FBBBB-6C0E-5E6C-EF8A-DDC519385760}"/>
              </a:ext>
            </a:extLst>
          </p:cNvPr>
          <p:cNvGraphicFramePr>
            <a:graphicFrameLocks noChangeAspect="1"/>
          </p:cNvGraphicFramePr>
          <p:nvPr/>
        </p:nvGraphicFramePr>
        <p:xfrm>
          <a:off x="7139092" y="1274388"/>
          <a:ext cx="904213" cy="1524112"/>
        </p:xfrm>
        <a:graphic>
          <a:graphicData uri="http://schemas.openxmlformats.org/presentationml/2006/ole">
            <mc:AlternateContent xmlns:mc="http://schemas.openxmlformats.org/markup-compatibility/2006">
              <mc:Choice xmlns:v="urn:schemas-microsoft-com:vml" Requires="v">
                <p:oleObj name="Image" r:id="rId3" imgW="2463480" imgH="4152240" progId="Photoshop.Image.17">
                  <p:embed/>
                </p:oleObj>
              </mc:Choice>
              <mc:Fallback>
                <p:oleObj name="Image" r:id="rId3" imgW="2463480" imgH="4152240" progId="Photoshop.Image.17">
                  <p:embed/>
                  <p:pic>
                    <p:nvPicPr>
                      <p:cNvPr id="47" name="Objet 46">
                        <a:extLst>
                          <a:ext uri="{FF2B5EF4-FFF2-40B4-BE49-F238E27FC236}">
                            <a16:creationId xmlns:a16="http://schemas.microsoft.com/office/drawing/2014/main" id="{338FBBBB-6C0E-5E6C-EF8A-DDC519385760}"/>
                          </a:ext>
                        </a:extLst>
                      </p:cNvPr>
                      <p:cNvPicPr/>
                      <p:nvPr/>
                    </p:nvPicPr>
                    <p:blipFill>
                      <a:blip r:embed="rId4"/>
                      <a:stretch>
                        <a:fillRect/>
                      </a:stretch>
                    </p:blipFill>
                    <p:spPr>
                      <a:xfrm>
                        <a:off x="7139092" y="1274388"/>
                        <a:ext cx="904213" cy="1524112"/>
                      </a:xfrm>
                      <a:prstGeom prst="rect">
                        <a:avLst/>
                      </a:prstGeom>
                    </p:spPr>
                  </p:pic>
                </p:oleObj>
              </mc:Fallback>
            </mc:AlternateContent>
          </a:graphicData>
        </a:graphic>
      </p:graphicFrame>
      <p:graphicFrame>
        <p:nvGraphicFramePr>
          <p:cNvPr id="49" name="Objet 48">
            <a:extLst>
              <a:ext uri="{FF2B5EF4-FFF2-40B4-BE49-F238E27FC236}">
                <a16:creationId xmlns:a16="http://schemas.microsoft.com/office/drawing/2014/main" id="{22895001-33DA-5657-FB78-7591322775AC}"/>
              </a:ext>
            </a:extLst>
          </p:cNvPr>
          <p:cNvGraphicFramePr>
            <a:graphicFrameLocks noChangeAspect="1"/>
          </p:cNvGraphicFramePr>
          <p:nvPr/>
        </p:nvGraphicFramePr>
        <p:xfrm>
          <a:off x="3757981" y="2950740"/>
          <a:ext cx="1036812" cy="1747616"/>
        </p:xfrm>
        <a:graphic>
          <a:graphicData uri="http://schemas.openxmlformats.org/presentationml/2006/ole">
            <mc:AlternateContent xmlns:mc="http://schemas.openxmlformats.org/markup-compatibility/2006">
              <mc:Choice xmlns:v="urn:schemas-microsoft-com:vml" Requires="v">
                <p:oleObj name="Image" r:id="rId5" imgW="2463480" imgH="4152240" progId="Photoshop.Image.17">
                  <p:embed/>
                </p:oleObj>
              </mc:Choice>
              <mc:Fallback>
                <p:oleObj name="Image" r:id="rId5" imgW="2463480" imgH="4152240" progId="Photoshop.Image.17">
                  <p:embed/>
                  <p:pic>
                    <p:nvPicPr>
                      <p:cNvPr id="49" name="Objet 48">
                        <a:extLst>
                          <a:ext uri="{FF2B5EF4-FFF2-40B4-BE49-F238E27FC236}">
                            <a16:creationId xmlns:a16="http://schemas.microsoft.com/office/drawing/2014/main" id="{22895001-33DA-5657-FB78-7591322775AC}"/>
                          </a:ext>
                        </a:extLst>
                      </p:cNvPr>
                      <p:cNvPicPr/>
                      <p:nvPr/>
                    </p:nvPicPr>
                    <p:blipFill>
                      <a:blip r:embed="rId4"/>
                      <a:stretch>
                        <a:fillRect/>
                      </a:stretch>
                    </p:blipFill>
                    <p:spPr>
                      <a:xfrm>
                        <a:off x="3757981" y="2950740"/>
                        <a:ext cx="1036812" cy="1747616"/>
                      </a:xfrm>
                      <a:prstGeom prst="rect">
                        <a:avLst/>
                      </a:prstGeom>
                    </p:spPr>
                  </p:pic>
                </p:oleObj>
              </mc:Fallback>
            </mc:AlternateContent>
          </a:graphicData>
        </a:graphic>
      </p:graphicFrame>
      <p:cxnSp>
        <p:nvCxnSpPr>
          <p:cNvPr id="52" name="Connecteur droit avec flèche 51">
            <a:extLst>
              <a:ext uri="{FF2B5EF4-FFF2-40B4-BE49-F238E27FC236}">
                <a16:creationId xmlns:a16="http://schemas.microsoft.com/office/drawing/2014/main" id="{604AC036-4F7B-0E26-0C29-6CED81505577}"/>
              </a:ext>
            </a:extLst>
          </p:cNvPr>
          <p:cNvCxnSpPr>
            <a:cxnSpLocks/>
          </p:cNvCxnSpPr>
          <p:nvPr/>
        </p:nvCxnSpPr>
        <p:spPr>
          <a:xfrm flipV="1">
            <a:off x="2448467" y="3805112"/>
            <a:ext cx="1106091" cy="19436"/>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Connecteur droit avec flèche 52">
            <a:extLst>
              <a:ext uri="{FF2B5EF4-FFF2-40B4-BE49-F238E27FC236}">
                <a16:creationId xmlns:a16="http://schemas.microsoft.com/office/drawing/2014/main" id="{0969B3CE-AECB-15E6-818A-5E1200797D97}"/>
              </a:ext>
            </a:extLst>
          </p:cNvPr>
          <p:cNvCxnSpPr>
            <a:cxnSpLocks/>
          </p:cNvCxnSpPr>
          <p:nvPr/>
        </p:nvCxnSpPr>
        <p:spPr>
          <a:xfrm flipV="1">
            <a:off x="4941794" y="3773961"/>
            <a:ext cx="658792" cy="11899"/>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56" name="Objet 55">
            <a:extLst>
              <a:ext uri="{FF2B5EF4-FFF2-40B4-BE49-F238E27FC236}">
                <a16:creationId xmlns:a16="http://schemas.microsoft.com/office/drawing/2014/main" id="{E5CDCEDB-3125-E4DB-E97A-0129FB1F3E1C}"/>
              </a:ext>
            </a:extLst>
          </p:cNvPr>
          <p:cNvGraphicFramePr>
            <a:graphicFrameLocks noChangeAspect="1"/>
          </p:cNvGraphicFramePr>
          <p:nvPr/>
        </p:nvGraphicFramePr>
        <p:xfrm>
          <a:off x="5634811" y="2900153"/>
          <a:ext cx="1036812" cy="1747616"/>
        </p:xfrm>
        <a:graphic>
          <a:graphicData uri="http://schemas.openxmlformats.org/presentationml/2006/ole">
            <mc:AlternateContent xmlns:mc="http://schemas.openxmlformats.org/markup-compatibility/2006">
              <mc:Choice xmlns:v="urn:schemas-microsoft-com:vml" Requires="v">
                <p:oleObj name="Image" r:id="rId6" imgW="2463480" imgH="4152240" progId="Photoshop.Image.17">
                  <p:embed/>
                </p:oleObj>
              </mc:Choice>
              <mc:Fallback>
                <p:oleObj name="Image" r:id="rId6" imgW="2463480" imgH="4152240" progId="Photoshop.Image.17">
                  <p:embed/>
                  <p:pic>
                    <p:nvPicPr>
                      <p:cNvPr id="56" name="Objet 55">
                        <a:extLst>
                          <a:ext uri="{FF2B5EF4-FFF2-40B4-BE49-F238E27FC236}">
                            <a16:creationId xmlns:a16="http://schemas.microsoft.com/office/drawing/2014/main" id="{E5CDCEDB-3125-E4DB-E97A-0129FB1F3E1C}"/>
                          </a:ext>
                        </a:extLst>
                      </p:cNvPr>
                      <p:cNvPicPr/>
                      <p:nvPr/>
                    </p:nvPicPr>
                    <p:blipFill>
                      <a:blip r:embed="rId4"/>
                      <a:stretch>
                        <a:fillRect/>
                      </a:stretch>
                    </p:blipFill>
                    <p:spPr>
                      <a:xfrm>
                        <a:off x="5634811" y="2900153"/>
                        <a:ext cx="1036812" cy="1747616"/>
                      </a:xfrm>
                      <a:prstGeom prst="rect">
                        <a:avLst/>
                      </a:prstGeom>
                    </p:spPr>
                  </p:pic>
                </p:oleObj>
              </mc:Fallback>
            </mc:AlternateContent>
          </a:graphicData>
        </a:graphic>
      </p:graphicFrame>
      <p:graphicFrame>
        <p:nvGraphicFramePr>
          <p:cNvPr id="57" name="Objet 56">
            <a:extLst>
              <a:ext uri="{FF2B5EF4-FFF2-40B4-BE49-F238E27FC236}">
                <a16:creationId xmlns:a16="http://schemas.microsoft.com/office/drawing/2014/main" id="{92D697A9-AA9E-0B75-E087-C309E33F4C9E}"/>
              </a:ext>
            </a:extLst>
          </p:cNvPr>
          <p:cNvGraphicFramePr>
            <a:graphicFrameLocks noChangeAspect="1"/>
          </p:cNvGraphicFramePr>
          <p:nvPr/>
        </p:nvGraphicFramePr>
        <p:xfrm>
          <a:off x="7229705" y="2859479"/>
          <a:ext cx="1036812" cy="1747616"/>
        </p:xfrm>
        <a:graphic>
          <a:graphicData uri="http://schemas.openxmlformats.org/presentationml/2006/ole">
            <mc:AlternateContent xmlns:mc="http://schemas.openxmlformats.org/markup-compatibility/2006">
              <mc:Choice xmlns:v="urn:schemas-microsoft-com:vml" Requires="v">
                <p:oleObj name="Image" r:id="rId7" imgW="2463480" imgH="4152240" progId="Photoshop.Image.17">
                  <p:embed/>
                </p:oleObj>
              </mc:Choice>
              <mc:Fallback>
                <p:oleObj name="Image" r:id="rId7" imgW="2463480" imgH="4152240" progId="Photoshop.Image.17">
                  <p:embed/>
                  <p:pic>
                    <p:nvPicPr>
                      <p:cNvPr id="57" name="Objet 56">
                        <a:extLst>
                          <a:ext uri="{FF2B5EF4-FFF2-40B4-BE49-F238E27FC236}">
                            <a16:creationId xmlns:a16="http://schemas.microsoft.com/office/drawing/2014/main" id="{92D697A9-AA9E-0B75-E087-C309E33F4C9E}"/>
                          </a:ext>
                        </a:extLst>
                      </p:cNvPr>
                      <p:cNvPicPr/>
                      <p:nvPr/>
                    </p:nvPicPr>
                    <p:blipFill>
                      <a:blip r:embed="rId4"/>
                      <a:stretch>
                        <a:fillRect/>
                      </a:stretch>
                    </p:blipFill>
                    <p:spPr>
                      <a:xfrm>
                        <a:off x="7229705" y="2859479"/>
                        <a:ext cx="1036812" cy="1747616"/>
                      </a:xfrm>
                      <a:prstGeom prst="rect">
                        <a:avLst/>
                      </a:prstGeom>
                    </p:spPr>
                  </p:pic>
                </p:oleObj>
              </mc:Fallback>
            </mc:AlternateContent>
          </a:graphicData>
        </a:graphic>
      </p:graphicFrame>
      <p:cxnSp>
        <p:nvCxnSpPr>
          <p:cNvPr id="59" name="Connecteur droit avec flèche 58">
            <a:extLst>
              <a:ext uri="{FF2B5EF4-FFF2-40B4-BE49-F238E27FC236}">
                <a16:creationId xmlns:a16="http://schemas.microsoft.com/office/drawing/2014/main" id="{2FE010FA-2E1A-7BE5-4DE4-9EF763F4C040}"/>
              </a:ext>
            </a:extLst>
          </p:cNvPr>
          <p:cNvCxnSpPr>
            <a:cxnSpLocks/>
          </p:cNvCxnSpPr>
          <p:nvPr/>
        </p:nvCxnSpPr>
        <p:spPr>
          <a:xfrm flipV="1">
            <a:off x="6762236" y="3756432"/>
            <a:ext cx="376856" cy="23432"/>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024" name="ZoneTexte 1023">
            <a:extLst>
              <a:ext uri="{FF2B5EF4-FFF2-40B4-BE49-F238E27FC236}">
                <a16:creationId xmlns:a16="http://schemas.microsoft.com/office/drawing/2014/main" id="{33CCC9F7-9E5D-F41C-29E0-BBDC2D8CBA7D}"/>
              </a:ext>
            </a:extLst>
          </p:cNvPr>
          <p:cNvSpPr txBox="1"/>
          <p:nvPr/>
        </p:nvSpPr>
        <p:spPr>
          <a:xfrm>
            <a:off x="5184680" y="1936313"/>
            <a:ext cx="1452642" cy="400110"/>
          </a:xfrm>
          <a:prstGeom prst="rect">
            <a:avLst/>
          </a:prstGeom>
          <a:noFill/>
        </p:spPr>
        <p:txBody>
          <a:bodyPr wrap="none" rtlCol="0">
            <a:spAutoFit/>
          </a:bodyPr>
          <a:lstStyle/>
          <a:p>
            <a:r>
              <a:rPr lang="fr-FR" sz="1000" dirty="0">
                <a:solidFill>
                  <a:schemeClr val="bg1"/>
                </a:solidFill>
                <a:latin typeface="Comic Sans MS" panose="030F0702030302020204" pitchFamily="66" charset="0"/>
              </a:rPr>
              <a:t>Hôtes intermédiaires</a:t>
            </a:r>
          </a:p>
          <a:p>
            <a:r>
              <a:rPr lang="fr-FR" sz="1000" dirty="0">
                <a:solidFill>
                  <a:schemeClr val="bg1"/>
                </a:solidFill>
                <a:latin typeface="Comic Sans MS" panose="030F0702030302020204" pitchFamily="66" charset="0"/>
              </a:rPr>
              <a:t>non découverts</a:t>
            </a:r>
          </a:p>
        </p:txBody>
      </p:sp>
      <p:cxnSp>
        <p:nvCxnSpPr>
          <p:cNvPr id="1028" name="Connecteur droit avec flèche 1027">
            <a:extLst>
              <a:ext uri="{FF2B5EF4-FFF2-40B4-BE49-F238E27FC236}">
                <a16:creationId xmlns:a16="http://schemas.microsoft.com/office/drawing/2014/main" id="{31A73576-805D-31FD-DDAC-3AD3C96AACD3}"/>
              </a:ext>
            </a:extLst>
          </p:cNvPr>
          <p:cNvCxnSpPr>
            <a:cxnSpLocks/>
          </p:cNvCxnSpPr>
          <p:nvPr/>
        </p:nvCxnSpPr>
        <p:spPr>
          <a:xfrm flipV="1">
            <a:off x="6641069" y="2111796"/>
            <a:ext cx="448553" cy="13071"/>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71073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e coronavirus survit jusqu'à 3 heures dans les aérosols et 3 jours sur les  surfaces - Québec Science">
            <a:extLst>
              <a:ext uri="{FF2B5EF4-FFF2-40B4-BE49-F238E27FC236}">
                <a16:creationId xmlns:a16="http://schemas.microsoft.com/office/drawing/2014/main" id="{8CB28511-0EFF-495B-A965-FC7379E4C2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244" y="2094050"/>
            <a:ext cx="5612447" cy="37542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Description de cette image, également commentée ci-après">
            <a:extLst>
              <a:ext uri="{FF2B5EF4-FFF2-40B4-BE49-F238E27FC236}">
                <a16:creationId xmlns:a16="http://schemas.microsoft.com/office/drawing/2014/main" id="{00E368D5-1592-4326-9D9B-E4B7D4EF6A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2696" y="5072347"/>
            <a:ext cx="1698457" cy="1335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5">
            <a:extLst>
              <a:ext uri="{FF2B5EF4-FFF2-40B4-BE49-F238E27FC236}">
                <a16:creationId xmlns:a16="http://schemas.microsoft.com/office/drawing/2014/main" id="{0E31EE43-D57E-431A-A4F1-10D3941CA4BC}"/>
              </a:ext>
            </a:extLst>
          </p:cNvPr>
          <p:cNvSpPr txBox="1">
            <a:spLocks noChangeArrowheads="1"/>
          </p:cNvSpPr>
          <p:nvPr/>
        </p:nvSpPr>
        <p:spPr bwMode="auto">
          <a:xfrm>
            <a:off x="9041823" y="7269991"/>
            <a:ext cx="199321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fr-FR" altLang="fr-FR" sz="1000" dirty="0">
                <a:solidFill>
                  <a:schemeClr val="bg1"/>
                </a:solidFill>
                <a:latin typeface="Comic Sans MS" panose="030F0702030302020204" pitchFamily="66" charset="0"/>
              </a:rPr>
              <a:t>coronav</a:t>
            </a:r>
            <a:r>
              <a:rPr lang="fr-FR" altLang="fr-FR" sz="1000" i="0" dirty="0">
                <a:solidFill>
                  <a:schemeClr val="bg1"/>
                </a:solidFill>
                <a:latin typeface="Comic Sans MS" panose="030F0702030302020204" pitchFamily="66" charset="0"/>
              </a:rPr>
              <a:t>irus SARS-CoV-2</a:t>
            </a:r>
            <a:endParaRPr lang="fr-FR" altLang="fr-FR" sz="1000" dirty="0">
              <a:latin typeface="Arial" panose="020B0604020202020204" pitchFamily="34" charset="0"/>
            </a:endParaRPr>
          </a:p>
        </p:txBody>
      </p:sp>
      <p:sp>
        <p:nvSpPr>
          <p:cNvPr id="8" name="ZoneTexte 7">
            <a:extLst>
              <a:ext uri="{FF2B5EF4-FFF2-40B4-BE49-F238E27FC236}">
                <a16:creationId xmlns:a16="http://schemas.microsoft.com/office/drawing/2014/main" id="{B7A37201-DF6D-4CFF-A2D7-985269BAD077}"/>
              </a:ext>
            </a:extLst>
          </p:cNvPr>
          <p:cNvSpPr txBox="1"/>
          <p:nvPr/>
        </p:nvSpPr>
        <p:spPr>
          <a:xfrm>
            <a:off x="6499555" y="4716084"/>
            <a:ext cx="1449436" cy="246221"/>
          </a:xfrm>
          <a:prstGeom prst="rect">
            <a:avLst/>
          </a:prstGeom>
          <a:noFill/>
        </p:spPr>
        <p:txBody>
          <a:bodyPr wrap="none" rtlCol="0">
            <a:spAutoFit/>
          </a:bodyPr>
          <a:lstStyle/>
          <a:p>
            <a:r>
              <a:rPr lang="fr-FR" sz="1000" dirty="0">
                <a:solidFill>
                  <a:schemeClr val="bg1"/>
                </a:solidFill>
                <a:latin typeface="Comic Sans MS" panose="030F0702030302020204" pitchFamily="66" charset="0"/>
              </a:rPr>
              <a:t>Myxovirus influenzae</a:t>
            </a:r>
          </a:p>
        </p:txBody>
      </p:sp>
      <p:pic>
        <p:nvPicPr>
          <p:cNvPr id="5" name="Picture 5" descr="FluVirions">
            <a:extLst>
              <a:ext uri="{FF2B5EF4-FFF2-40B4-BE49-F238E27FC236}">
                <a16:creationId xmlns:a16="http://schemas.microsoft.com/office/drawing/2014/main" id="{0028AED9-056F-4E1A-BDE8-BAD684C145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3853" y="3270290"/>
            <a:ext cx="1717300" cy="14905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pic>
      <p:graphicFrame>
        <p:nvGraphicFramePr>
          <p:cNvPr id="10" name="Object 5">
            <a:extLst>
              <a:ext uri="{FF2B5EF4-FFF2-40B4-BE49-F238E27FC236}">
                <a16:creationId xmlns:a16="http://schemas.microsoft.com/office/drawing/2014/main" id="{0C0631AA-C630-4163-9E0E-7E8AAFF357AA}"/>
              </a:ext>
            </a:extLst>
          </p:cNvPr>
          <p:cNvGraphicFramePr>
            <a:graphicFrameLocks noChangeAspect="1"/>
          </p:cNvGraphicFramePr>
          <p:nvPr>
            <p:extLst>
              <p:ext uri="{D42A27DB-BD31-4B8C-83A1-F6EECF244321}">
                <p14:modId xmlns:p14="http://schemas.microsoft.com/office/powerpoint/2010/main" val="3307736964"/>
              </p:ext>
            </p:extLst>
          </p:nvPr>
        </p:nvGraphicFramePr>
        <p:xfrm>
          <a:off x="6350371" y="1481462"/>
          <a:ext cx="1886008" cy="1302953"/>
        </p:xfrm>
        <a:graphic>
          <a:graphicData uri="http://schemas.openxmlformats.org/presentationml/2006/ole">
            <mc:AlternateContent xmlns:mc="http://schemas.openxmlformats.org/markup-compatibility/2006">
              <mc:Choice xmlns:v="urn:schemas-microsoft-com:vml" Requires="v">
                <p:oleObj name="Image" r:id="rId5" imgW="5849166" imgH="4182059" progId="Photoshop.Image.6">
                  <p:embed/>
                </p:oleObj>
              </mc:Choice>
              <mc:Fallback>
                <p:oleObj name="Image" r:id="rId5" imgW="5849166" imgH="4182059" progId="Photoshop.Image.6">
                  <p:embed/>
                  <p:pic>
                    <p:nvPicPr>
                      <p:cNvPr id="10" name="Object 5">
                        <a:extLst>
                          <a:ext uri="{FF2B5EF4-FFF2-40B4-BE49-F238E27FC236}">
                            <a16:creationId xmlns:a16="http://schemas.microsoft.com/office/drawing/2014/main" id="{0C0631AA-C630-4163-9E0E-7E8AAFF357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0371" y="1481462"/>
                        <a:ext cx="1886008" cy="1302953"/>
                      </a:xfrm>
                      <a:prstGeom prst="rect">
                        <a:avLst/>
                      </a:prstGeom>
                      <a:noFill/>
                      <a:ln>
                        <a:noFill/>
                      </a:ln>
                    </p:spPr>
                  </p:pic>
                </p:oleObj>
              </mc:Fallback>
            </mc:AlternateContent>
          </a:graphicData>
        </a:graphic>
      </p:graphicFrame>
      <p:sp>
        <p:nvSpPr>
          <p:cNvPr id="13" name="ZoneTexte 12">
            <a:extLst>
              <a:ext uri="{FF2B5EF4-FFF2-40B4-BE49-F238E27FC236}">
                <a16:creationId xmlns:a16="http://schemas.microsoft.com/office/drawing/2014/main" id="{0F6EA0F5-57CF-4294-ADE6-5017BF54689A}"/>
              </a:ext>
            </a:extLst>
          </p:cNvPr>
          <p:cNvSpPr txBox="1"/>
          <p:nvPr/>
        </p:nvSpPr>
        <p:spPr>
          <a:xfrm>
            <a:off x="6752390" y="2890407"/>
            <a:ext cx="1085554" cy="246221"/>
          </a:xfrm>
          <a:prstGeom prst="rect">
            <a:avLst/>
          </a:prstGeom>
          <a:noFill/>
        </p:spPr>
        <p:txBody>
          <a:bodyPr wrap="none" rtlCol="0">
            <a:spAutoFit/>
          </a:bodyPr>
          <a:lstStyle/>
          <a:p>
            <a:r>
              <a:rPr lang="fr-FR" sz="1000" dirty="0" err="1">
                <a:solidFill>
                  <a:schemeClr val="bg1"/>
                </a:solidFill>
                <a:latin typeface="Comic Sans MS" panose="030F0702030302020204" pitchFamily="66" charset="0"/>
              </a:rPr>
              <a:t>Smallpox</a:t>
            </a:r>
            <a:r>
              <a:rPr lang="fr-FR" sz="1000" dirty="0">
                <a:solidFill>
                  <a:schemeClr val="bg1"/>
                </a:solidFill>
                <a:latin typeface="Comic Sans MS" panose="030F0702030302020204" pitchFamily="66" charset="0"/>
              </a:rPr>
              <a:t> virus </a:t>
            </a:r>
          </a:p>
        </p:txBody>
      </p:sp>
      <p:sp>
        <p:nvSpPr>
          <p:cNvPr id="16" name="ZoneTexte 15">
            <a:extLst>
              <a:ext uri="{FF2B5EF4-FFF2-40B4-BE49-F238E27FC236}">
                <a16:creationId xmlns:a16="http://schemas.microsoft.com/office/drawing/2014/main" id="{B6B28DA1-8DF3-4257-8FDA-40C33F8ECBC0}"/>
              </a:ext>
            </a:extLst>
          </p:cNvPr>
          <p:cNvSpPr txBox="1"/>
          <p:nvPr/>
        </p:nvSpPr>
        <p:spPr>
          <a:xfrm>
            <a:off x="2140857" y="285213"/>
            <a:ext cx="5246888" cy="830997"/>
          </a:xfrm>
          <a:prstGeom prst="rect">
            <a:avLst/>
          </a:prstGeom>
          <a:noFill/>
        </p:spPr>
        <p:txBody>
          <a:bodyPr wrap="square">
            <a:spAutoFit/>
          </a:bodyPr>
          <a:lstStyle/>
          <a:p>
            <a:pPr algn="ctr">
              <a:defRPr/>
            </a:pPr>
            <a:r>
              <a:rPr lang="fr-FR" altLang="fr-FR" sz="2400" i="0" dirty="0">
                <a:solidFill>
                  <a:schemeClr val="bg1"/>
                </a:solidFill>
                <a:effectLst>
                  <a:outerShdw blurRad="38100" dist="38100" dir="2700000" algn="tl">
                    <a:srgbClr val="000000">
                      <a:alpha val="43137"/>
                    </a:srgbClr>
                  </a:outerShdw>
                </a:effectLst>
                <a:latin typeface="Comic Sans MS" panose="030F0702030302020204" pitchFamily="66" charset="0"/>
              </a:rPr>
              <a:t>Les pandémies  contemporaines </a:t>
            </a:r>
          </a:p>
          <a:p>
            <a:pPr algn="ctr">
              <a:defRPr/>
            </a:pPr>
            <a:r>
              <a:rPr lang="fr-FR" altLang="fr-FR" sz="2400" i="0" dirty="0">
                <a:solidFill>
                  <a:schemeClr val="bg1"/>
                </a:solidFill>
                <a:effectLst>
                  <a:outerShdw blurRad="38100" dist="38100" dir="2700000" algn="tl">
                    <a:srgbClr val="000000">
                      <a:alpha val="43137"/>
                    </a:srgbClr>
                  </a:outerShdw>
                </a:effectLst>
                <a:latin typeface="Comic Sans MS" panose="030F0702030302020204" pitchFamily="66" charset="0"/>
              </a:rPr>
              <a:t>à transmission aérienne</a:t>
            </a:r>
          </a:p>
        </p:txBody>
      </p:sp>
      <p:sp>
        <p:nvSpPr>
          <p:cNvPr id="14" name="ZoneTexte 13">
            <a:extLst>
              <a:ext uri="{FF2B5EF4-FFF2-40B4-BE49-F238E27FC236}">
                <a16:creationId xmlns:a16="http://schemas.microsoft.com/office/drawing/2014/main" id="{A0566597-FD47-AA60-BFD6-7FA767DFCF09}"/>
              </a:ext>
            </a:extLst>
          </p:cNvPr>
          <p:cNvSpPr txBox="1"/>
          <p:nvPr/>
        </p:nvSpPr>
        <p:spPr>
          <a:xfrm>
            <a:off x="6752390" y="6408099"/>
            <a:ext cx="1039067" cy="276999"/>
          </a:xfrm>
          <a:prstGeom prst="rect">
            <a:avLst/>
          </a:prstGeom>
          <a:noFill/>
        </p:spPr>
        <p:txBody>
          <a:bodyPr wrap="none" rtlCol="0">
            <a:spAutoFit/>
          </a:bodyPr>
          <a:lstStyle/>
          <a:p>
            <a:r>
              <a:rPr lang="fr-FR" sz="1200" dirty="0" err="1">
                <a:solidFill>
                  <a:schemeClr val="bg1"/>
                </a:solidFill>
                <a:latin typeface="Comic Sans MS" panose="030F0702030302020204" pitchFamily="66" charset="0"/>
              </a:rPr>
              <a:t>SARS-CoV2</a:t>
            </a:r>
            <a:endParaRPr lang="fr-FR" sz="1200"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239280647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8EF67889-BB0B-4353-B43E-46DB73C97757}"/>
              </a:ext>
            </a:extLst>
          </p:cNvPr>
          <p:cNvSpPr txBox="1"/>
          <p:nvPr/>
        </p:nvSpPr>
        <p:spPr>
          <a:xfrm>
            <a:off x="133166" y="1460219"/>
            <a:ext cx="8703493" cy="5509200"/>
          </a:xfrm>
          <a:prstGeom prst="rect">
            <a:avLst/>
          </a:prstGeom>
          <a:noFill/>
        </p:spPr>
        <p:txBody>
          <a:bodyPr wrap="square">
            <a:spAutoFit/>
          </a:bodyPr>
          <a:lstStyle/>
          <a:p>
            <a:pPr marL="285750" indent="-285750" algn="just">
              <a:buFont typeface="Wingdings" panose="05000000000000000000" pitchFamily="2" charset="2"/>
              <a:buChar char="§"/>
            </a:pPr>
            <a:r>
              <a:rPr lang="fr-FR" sz="1600" dirty="0">
                <a:solidFill>
                  <a:srgbClr val="FFFF00"/>
                </a:solidFill>
                <a:effectLst/>
                <a:latin typeface="Comic Sans MS" panose="030F0702030302020204" pitchFamily="66" charset="0"/>
                <a:ea typeface="Calibri" panose="020F0502020204030204" pitchFamily="34" charset="0"/>
                <a:cs typeface="Times New Roman" panose="02020603050405020304" pitchFamily="18" charset="0"/>
              </a:rPr>
              <a:t>Un échappement </a:t>
            </a:r>
            <a:r>
              <a:rPr lang="fr-FR" sz="16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accidentel d’un laboratoire explique le lieu d’origine </a:t>
            </a:r>
            <a:r>
              <a:rPr lang="fr-FR" sz="1600"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à Wuhan, </a:t>
            </a:r>
            <a:r>
              <a:rPr lang="fr-FR" sz="16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principal centre de recherche d’excellence sur le coronavirus.</a:t>
            </a:r>
          </a:p>
          <a:p>
            <a:pPr marL="285750" indent="-285750" algn="just">
              <a:buFont typeface="Wingdings" panose="05000000000000000000" pitchFamily="2" charset="2"/>
              <a:buChar char="§"/>
            </a:pPr>
            <a:endParaRPr lang="fr-FR" sz="1600" dirty="0">
              <a:solidFill>
                <a:schemeClr val="bg1"/>
              </a:solidFill>
              <a:latin typeface="Comic Sans MS" panose="030F0702030302020204" pitchFamily="66" charset="0"/>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
            </a:pPr>
            <a:r>
              <a:rPr lang="fr-FR" sz="1600"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Nombreux laboratoires manipulant des coronavirus et problèmes de biosécurité : manipulations  en conditions </a:t>
            </a:r>
            <a:r>
              <a:rPr lang="fr-FR" sz="1600" dirty="0" err="1">
                <a:solidFill>
                  <a:schemeClr val="bg1"/>
                </a:solidFill>
                <a:latin typeface="Comic Sans MS" panose="030F0702030302020204" pitchFamily="66" charset="0"/>
                <a:ea typeface="Calibri" panose="020F0502020204030204" pitchFamily="34" charset="0"/>
                <a:cs typeface="Times New Roman" panose="02020603050405020304" pitchFamily="18" charset="0"/>
              </a:rPr>
              <a:t>BSL</a:t>
            </a:r>
            <a:r>
              <a:rPr lang="fr-FR" sz="1600"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-2, parfois </a:t>
            </a:r>
            <a:r>
              <a:rPr lang="fr-FR" sz="1600" dirty="0" err="1">
                <a:solidFill>
                  <a:schemeClr val="bg1"/>
                </a:solidFill>
                <a:latin typeface="Comic Sans MS" panose="030F0702030302020204" pitchFamily="66" charset="0"/>
                <a:ea typeface="Calibri" panose="020F0502020204030204" pitchFamily="34" charset="0"/>
                <a:cs typeface="Times New Roman" panose="02020603050405020304" pitchFamily="18" charset="0"/>
              </a:rPr>
              <a:t>BSL</a:t>
            </a:r>
            <a:r>
              <a:rPr lang="fr-FR" sz="1600"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-3 selon les auteurs. </a:t>
            </a:r>
          </a:p>
          <a:p>
            <a:pPr marL="285750" indent="-285750" algn="just">
              <a:buFont typeface="Wingdings" panose="05000000000000000000" pitchFamily="2" charset="2"/>
              <a:buChar char="§"/>
            </a:pPr>
            <a:endParaRPr lang="fr-FR" sz="1600" dirty="0">
              <a:solidFill>
                <a:schemeClr val="bg1"/>
              </a:solidFill>
              <a:latin typeface="Comic Sans MS" panose="030F0702030302020204" pitchFamily="66" charset="0"/>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
            </a:pPr>
            <a:r>
              <a:rPr lang="fr-FR" sz="1600"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Les expériences de gain-de-fonction à Wuhan sur SARS-like virus (2015, 2017…)</a:t>
            </a:r>
          </a:p>
          <a:p>
            <a:pPr marL="285750" indent="-285750" algn="just">
              <a:buFont typeface="Wingdings" panose="05000000000000000000" pitchFamily="2" charset="2"/>
              <a:buChar char="§"/>
            </a:pPr>
            <a:endParaRPr lang="fr-FR" sz="1600" dirty="0">
              <a:solidFill>
                <a:schemeClr val="bg1"/>
              </a:solidFill>
              <a:latin typeface="Comic Sans MS" panose="030F0702030302020204" pitchFamily="66" charset="0"/>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
            </a:pPr>
            <a:r>
              <a:rPr lang="fr-FR" sz="1600"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La  grande homogénéité génétique du virus initial, en faveur d’une origine très récente (</a:t>
            </a:r>
            <a:r>
              <a:rPr lang="fr-FR" sz="1600" dirty="0" err="1">
                <a:solidFill>
                  <a:schemeClr val="bg1"/>
                </a:solidFill>
                <a:latin typeface="Comic Sans MS" panose="030F0702030302020204" pitchFamily="66" charset="0"/>
                <a:ea typeface="Calibri" panose="020F0502020204030204" pitchFamily="34" charset="0"/>
                <a:cs typeface="Times New Roman" panose="02020603050405020304" pitchFamily="18" charset="0"/>
              </a:rPr>
              <a:t>nov-déc</a:t>
            </a:r>
            <a:r>
              <a:rPr lang="fr-FR" sz="1600"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 2019)</a:t>
            </a:r>
          </a:p>
          <a:p>
            <a:pPr marL="285750" indent="-285750" algn="just">
              <a:buFont typeface="Wingdings" panose="05000000000000000000" pitchFamily="2" charset="2"/>
              <a:buChar char="§"/>
            </a:pPr>
            <a:endParaRPr lang="fr-FR" sz="1600" dirty="0">
              <a:solidFill>
                <a:schemeClr val="bg1"/>
              </a:solidFill>
              <a:latin typeface="Comic Sans MS" panose="030F0702030302020204" pitchFamily="66" charset="0"/>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
            </a:pPr>
            <a:r>
              <a:rPr lang="fr-FR" sz="1600"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La forte affinité d’emblée du virus pour </a:t>
            </a:r>
            <a:r>
              <a:rPr lang="fr-FR" sz="1600" dirty="0" err="1">
                <a:solidFill>
                  <a:schemeClr val="bg1"/>
                </a:solidFill>
                <a:latin typeface="Comic Sans MS" panose="030F0702030302020204" pitchFamily="66" charset="0"/>
                <a:ea typeface="Calibri" panose="020F0502020204030204" pitchFamily="34" charset="0"/>
                <a:cs typeface="Times New Roman" panose="02020603050405020304" pitchFamily="18" charset="0"/>
              </a:rPr>
              <a:t>ACE-2</a:t>
            </a:r>
            <a:r>
              <a:rPr lang="fr-FR" sz="1600"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 humain</a:t>
            </a:r>
          </a:p>
          <a:p>
            <a:pPr marL="285750" indent="-285750" algn="just">
              <a:buFont typeface="Wingdings" panose="05000000000000000000" pitchFamily="2" charset="2"/>
              <a:buChar char="§"/>
            </a:pPr>
            <a:endParaRPr lang="fr-FR" sz="1600" dirty="0">
              <a:solidFill>
                <a:schemeClr val="bg1"/>
              </a:solidFill>
              <a:latin typeface="Comic Sans MS" panose="030F0702030302020204" pitchFamily="66" charset="0"/>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
            </a:pPr>
            <a:r>
              <a:rPr lang="fr-FR" sz="1600"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Réservoirs chauves-souris sans  d’hôtes intermédiaire</a:t>
            </a:r>
          </a:p>
          <a:p>
            <a:pPr marL="285750" indent="-285750" algn="just">
              <a:buFont typeface="Wingdings" panose="05000000000000000000" pitchFamily="2" charset="2"/>
              <a:buChar char="§"/>
            </a:pPr>
            <a:endParaRPr lang="fr-FR" sz="1600" dirty="0">
              <a:solidFill>
                <a:schemeClr val="bg1"/>
              </a:solidFill>
              <a:latin typeface="Comic Sans MS" panose="030F0702030302020204" pitchFamily="66" charset="0"/>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
            </a:pPr>
            <a:r>
              <a:rPr lang="fr-FR" sz="1600"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L’épidémiologie initiale : pas d’autres foyers épidémiques. </a:t>
            </a:r>
          </a:p>
          <a:p>
            <a:pPr algn="just"/>
            <a:endParaRPr lang="fr-FR" sz="1600" dirty="0">
              <a:solidFill>
                <a:schemeClr val="bg1"/>
              </a:solidFill>
              <a:latin typeface="Comic Sans MS" panose="030F0702030302020204" pitchFamily="66" charset="0"/>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
            </a:pPr>
            <a:r>
              <a:rPr lang="fr-FR" sz="1600"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Projet </a:t>
            </a:r>
            <a:r>
              <a:rPr lang="fr-FR" sz="1600" dirty="0" err="1">
                <a:solidFill>
                  <a:schemeClr val="bg1"/>
                </a:solidFill>
                <a:latin typeface="Comic Sans MS" panose="030F0702030302020204" pitchFamily="66" charset="0"/>
                <a:ea typeface="Calibri" panose="020F0502020204030204" pitchFamily="34" charset="0"/>
                <a:cs typeface="Times New Roman" panose="02020603050405020304" pitchFamily="18" charset="0"/>
              </a:rPr>
              <a:t>DARPA</a:t>
            </a:r>
            <a:r>
              <a:rPr lang="fr-FR" sz="1600"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 2018: (1) ajout du site </a:t>
            </a:r>
            <a:r>
              <a:rPr lang="fr-FR" sz="1600" dirty="0" err="1">
                <a:solidFill>
                  <a:schemeClr val="bg1"/>
                </a:solidFill>
                <a:latin typeface="Comic Sans MS" panose="030F0702030302020204" pitchFamily="66" charset="0"/>
                <a:ea typeface="Calibri" panose="020F0502020204030204" pitchFamily="34" charset="0"/>
                <a:cs typeface="Times New Roman" panose="02020603050405020304" pitchFamily="18" charset="0"/>
              </a:rPr>
              <a:t>furine</a:t>
            </a:r>
            <a:r>
              <a:rPr lang="fr-FR" sz="1600"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 par mutagénèse dirigée et insert  du gène </a:t>
            </a:r>
            <a:r>
              <a:rPr lang="fr-FR" sz="1600" i="1"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spike à un SARS-Like virus; </a:t>
            </a:r>
            <a:r>
              <a:rPr lang="fr-FR" sz="1600"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(2) Sélection par passages sur souris transgéniques exprimant  le récepteur humain </a:t>
            </a:r>
            <a:r>
              <a:rPr lang="fr-FR" sz="1600" dirty="0" err="1">
                <a:solidFill>
                  <a:schemeClr val="bg1"/>
                </a:solidFill>
                <a:latin typeface="Comic Sans MS" panose="030F0702030302020204" pitchFamily="66" charset="0"/>
                <a:ea typeface="Calibri" panose="020F0502020204030204" pitchFamily="34" charset="0"/>
                <a:cs typeface="Times New Roman" panose="02020603050405020304" pitchFamily="18" charset="0"/>
              </a:rPr>
              <a:t>ACE2</a:t>
            </a:r>
            <a:r>
              <a:rPr lang="fr-FR" sz="1600"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a:t>
            </a:r>
            <a:endParaRPr lang="fr-FR" sz="16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
            </a:pPr>
            <a:endParaRPr lang="fr-FR" sz="16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endParaRPr>
          </a:p>
          <a:p>
            <a:pPr algn="just"/>
            <a:endParaRPr lang="fr-FR" sz="16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endParaRPr>
          </a:p>
        </p:txBody>
      </p:sp>
      <p:sp>
        <p:nvSpPr>
          <p:cNvPr id="4" name="ZoneTexte 3">
            <a:extLst>
              <a:ext uri="{FF2B5EF4-FFF2-40B4-BE49-F238E27FC236}">
                <a16:creationId xmlns:a16="http://schemas.microsoft.com/office/drawing/2014/main" id="{2F8A5CA0-D349-42DB-B84B-302F327B10C6}"/>
              </a:ext>
            </a:extLst>
          </p:cNvPr>
          <p:cNvSpPr txBox="1"/>
          <p:nvPr/>
        </p:nvSpPr>
        <p:spPr>
          <a:xfrm>
            <a:off x="819255" y="478995"/>
            <a:ext cx="7505489" cy="769441"/>
          </a:xfrm>
          <a:prstGeom prst="rect">
            <a:avLst/>
          </a:prstGeom>
          <a:noFill/>
        </p:spPr>
        <p:txBody>
          <a:bodyPr wrap="square" rtlCol="0">
            <a:spAutoFit/>
          </a:bodyPr>
          <a:lstStyle/>
          <a:p>
            <a:pPr algn="ctr"/>
            <a:r>
              <a:rPr lang="fr-FR" sz="2400"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O</a:t>
            </a:r>
            <a:r>
              <a:rPr lang="fr-FR" sz="24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rigine accidentelle </a:t>
            </a:r>
          </a:p>
          <a:p>
            <a:pPr algn="ctr"/>
            <a:r>
              <a:rPr lang="fr-FR" sz="20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Le lieu, le virus, l’épidémiologie </a:t>
            </a:r>
          </a:p>
        </p:txBody>
      </p:sp>
    </p:spTree>
    <p:extLst>
      <p:ext uri="{BB962C8B-B14F-4D97-AF65-F5344CB8AC3E}">
        <p14:creationId xmlns:p14="http://schemas.microsoft.com/office/powerpoint/2010/main" val="422187745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
            <a:extLst>
              <a:ext uri="{FF2B5EF4-FFF2-40B4-BE49-F238E27FC236}">
                <a16:creationId xmlns:a16="http://schemas.microsoft.com/office/drawing/2014/main" id="{51FF2453-084D-072A-7AB2-19D6CFC0B5BD}"/>
              </a:ext>
            </a:extLst>
          </p:cNvPr>
          <p:cNvSpPr>
            <a:spLocks noChangeArrowheads="1"/>
          </p:cNvSpPr>
          <p:nvPr/>
        </p:nvSpPr>
        <p:spPr bwMode="auto">
          <a:xfrm>
            <a:off x="401638" y="5353050"/>
            <a:ext cx="45370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fr-FR" altLang="fr-FR" sz="1400">
                <a:solidFill>
                  <a:schemeClr val="bg1"/>
                </a:solidFill>
                <a:latin typeface="Comic Sans MS" panose="030F0702030302020204" pitchFamily="66" charset="0"/>
                <a:ea typeface="Calibri" panose="020F0502020204030204" pitchFamily="34" charset="0"/>
                <a:cs typeface="Times New Roman" panose="02020603050405020304" pitchFamily="18" charset="0"/>
              </a:rPr>
              <a:t>fièvre, fatigue, céphalées, toux sèche</a:t>
            </a:r>
          </a:p>
          <a:p>
            <a:pPr>
              <a:spcBef>
                <a:spcPct val="0"/>
              </a:spcBef>
              <a:buFontTx/>
              <a:buNone/>
            </a:pPr>
            <a:r>
              <a:rPr lang="fr-FR" altLang="fr-FR" sz="1400">
                <a:solidFill>
                  <a:schemeClr val="bg1"/>
                </a:solidFill>
                <a:latin typeface="Comic Sans MS" panose="030F0702030302020204" pitchFamily="66" charset="0"/>
                <a:ea typeface="Calibri" panose="020F0502020204030204" pitchFamily="34" charset="0"/>
                <a:cs typeface="Times New Roman" panose="02020603050405020304" pitchFamily="18" charset="0"/>
              </a:rPr>
              <a:t>mal de gorge, rhinite, éternuement</a:t>
            </a:r>
          </a:p>
          <a:p>
            <a:pPr>
              <a:spcBef>
                <a:spcPct val="0"/>
              </a:spcBef>
              <a:buFontTx/>
              <a:buNone/>
            </a:pPr>
            <a:r>
              <a:rPr lang="fr-FR" altLang="fr-FR" sz="1400">
                <a:solidFill>
                  <a:schemeClr val="bg1"/>
                </a:solidFill>
                <a:latin typeface="Comic Sans MS" panose="030F0702030302020204" pitchFamily="66" charset="0"/>
                <a:ea typeface="Calibri" panose="020F0502020204030204" pitchFamily="34" charset="0"/>
                <a:cs typeface="Times New Roman" panose="02020603050405020304" pitchFamily="18" charset="0"/>
              </a:rPr>
              <a:t>Anosmie, ageusie, diarrhée (5-10%)</a:t>
            </a:r>
          </a:p>
          <a:p>
            <a:pPr>
              <a:spcBef>
                <a:spcPct val="0"/>
              </a:spcBef>
              <a:buFontTx/>
              <a:buNone/>
            </a:pPr>
            <a:endParaRPr lang="fr-FR" altLang="fr-FR" sz="1400">
              <a:solidFill>
                <a:schemeClr val="bg1"/>
              </a:solidFill>
              <a:latin typeface="Comic Sans MS" panose="030F0702030302020204" pitchFamily="66" charset="0"/>
              <a:ea typeface="Calibri" panose="020F0502020204030204" pitchFamily="34" charset="0"/>
              <a:cs typeface="Times New Roman" panose="02020603050405020304" pitchFamily="18" charset="0"/>
            </a:endParaRPr>
          </a:p>
        </p:txBody>
      </p:sp>
      <p:sp>
        <p:nvSpPr>
          <p:cNvPr id="13315" name="ZoneTexte 1">
            <a:extLst>
              <a:ext uri="{FF2B5EF4-FFF2-40B4-BE49-F238E27FC236}">
                <a16:creationId xmlns:a16="http://schemas.microsoft.com/office/drawing/2014/main" id="{CFB1BB14-50EA-D9EB-2467-8D88A41E6C6F}"/>
              </a:ext>
            </a:extLst>
          </p:cNvPr>
          <p:cNvSpPr txBox="1">
            <a:spLocks noChangeArrowheads="1"/>
          </p:cNvSpPr>
          <p:nvPr/>
        </p:nvSpPr>
        <p:spPr bwMode="auto">
          <a:xfrm>
            <a:off x="2584450" y="14288"/>
            <a:ext cx="3328988"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2400">
                <a:solidFill>
                  <a:schemeClr val="bg1"/>
                </a:solidFill>
                <a:latin typeface="Comic Sans MS" panose="030F0702030302020204" pitchFamily="66" charset="0"/>
              </a:rPr>
              <a:t>Le Covid-19</a:t>
            </a:r>
          </a:p>
          <a:p>
            <a:pPr algn="ctr">
              <a:spcBef>
                <a:spcPct val="0"/>
              </a:spcBef>
              <a:buFontTx/>
              <a:buNone/>
            </a:pPr>
            <a:r>
              <a:rPr lang="fr-FR" altLang="fr-FR" sz="1400">
                <a:solidFill>
                  <a:schemeClr val="bg1"/>
                </a:solidFill>
                <a:latin typeface="Comic Sans MS" panose="030F0702030302020204" pitchFamily="66" charset="0"/>
              </a:rPr>
              <a:t>COronaVirus Infectious Disease 2019</a:t>
            </a:r>
          </a:p>
        </p:txBody>
      </p:sp>
      <p:sp>
        <p:nvSpPr>
          <p:cNvPr id="13316" name="Rectangle 1">
            <a:extLst>
              <a:ext uri="{FF2B5EF4-FFF2-40B4-BE49-F238E27FC236}">
                <a16:creationId xmlns:a16="http://schemas.microsoft.com/office/drawing/2014/main" id="{51C12839-14A0-D95D-7009-117EB7492BCF}"/>
              </a:ext>
            </a:extLst>
          </p:cNvPr>
          <p:cNvSpPr>
            <a:spLocks noChangeArrowheads="1"/>
          </p:cNvSpPr>
          <p:nvPr/>
        </p:nvSpPr>
        <p:spPr bwMode="auto">
          <a:xfrm>
            <a:off x="6315075" y="4005263"/>
            <a:ext cx="27035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fr-FR" altLang="fr-FR" sz="1800">
                <a:latin typeface="Comic Sans MS" panose="030F0702030302020204" pitchFamily="66" charset="0"/>
                <a:ea typeface="Calibri" panose="020F0502020204030204" pitchFamily="34" charset="0"/>
                <a:cs typeface="Times New Roman" panose="02020603050405020304" pitchFamily="18" charset="0"/>
              </a:rPr>
              <a:t>Taux d’hospitalisation </a:t>
            </a:r>
          </a:p>
        </p:txBody>
      </p:sp>
      <p:graphicFrame>
        <p:nvGraphicFramePr>
          <p:cNvPr id="13318" name="Objet 1">
            <a:extLst>
              <a:ext uri="{FF2B5EF4-FFF2-40B4-BE49-F238E27FC236}">
                <a16:creationId xmlns:a16="http://schemas.microsoft.com/office/drawing/2014/main" id="{04D389E4-ED65-E32B-12B3-A9B24077394E}"/>
              </a:ext>
            </a:extLst>
          </p:cNvPr>
          <p:cNvGraphicFramePr>
            <a:graphicFrameLocks noChangeAspect="1"/>
          </p:cNvGraphicFramePr>
          <p:nvPr/>
        </p:nvGraphicFramePr>
        <p:xfrm>
          <a:off x="4511675" y="2074863"/>
          <a:ext cx="3829050" cy="3098800"/>
        </p:xfrm>
        <a:graphic>
          <a:graphicData uri="http://schemas.openxmlformats.org/presentationml/2006/ole">
            <mc:AlternateContent xmlns:mc="http://schemas.openxmlformats.org/markup-compatibility/2006">
              <mc:Choice xmlns:v="urn:schemas-microsoft-com:vml" Requires="v">
                <p:oleObj name="Image" r:id="rId3" imgW="6057143" imgH="4901587" progId="Photoshop.Image.17">
                  <p:embed/>
                </p:oleObj>
              </mc:Choice>
              <mc:Fallback>
                <p:oleObj name="Image" r:id="rId3" imgW="6057143" imgH="4901587" progId="Photoshop.Image.17">
                  <p:embed/>
                  <p:pic>
                    <p:nvPicPr>
                      <p:cNvPr id="13318" name="Objet 1">
                        <a:extLst>
                          <a:ext uri="{FF2B5EF4-FFF2-40B4-BE49-F238E27FC236}">
                            <a16:creationId xmlns:a16="http://schemas.microsoft.com/office/drawing/2014/main" id="{04D389E4-ED65-E32B-12B3-A9B2407739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1675" y="2074863"/>
                        <a:ext cx="3829050" cy="30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319" name="ZoneTexte 2">
            <a:extLst>
              <a:ext uri="{FF2B5EF4-FFF2-40B4-BE49-F238E27FC236}">
                <a16:creationId xmlns:a16="http://schemas.microsoft.com/office/drawing/2014/main" id="{36D03053-019C-9A95-32E8-6E02083F20E0}"/>
              </a:ext>
            </a:extLst>
          </p:cNvPr>
          <p:cNvSpPr txBox="1">
            <a:spLocks noChangeArrowheads="1"/>
          </p:cNvSpPr>
          <p:nvPr/>
        </p:nvSpPr>
        <p:spPr bwMode="auto">
          <a:xfrm>
            <a:off x="4511675" y="1439069"/>
            <a:ext cx="3965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fr-FR" altLang="fr-FR" sz="1800" dirty="0">
                <a:solidFill>
                  <a:schemeClr val="bg1"/>
                </a:solidFill>
                <a:latin typeface="Comic Sans MS" panose="030F0702030302020204" pitchFamily="66" charset="0"/>
              </a:rPr>
              <a:t>Formes graves 15% (2-4 semaines) </a:t>
            </a:r>
          </a:p>
        </p:txBody>
      </p:sp>
      <p:sp>
        <p:nvSpPr>
          <p:cNvPr id="13320" name="Rectangle 3">
            <a:extLst>
              <a:ext uri="{FF2B5EF4-FFF2-40B4-BE49-F238E27FC236}">
                <a16:creationId xmlns:a16="http://schemas.microsoft.com/office/drawing/2014/main" id="{0D0F7A0E-411C-A6F9-7F0F-39F1E4A893F8}"/>
              </a:ext>
            </a:extLst>
          </p:cNvPr>
          <p:cNvSpPr>
            <a:spLocks noChangeArrowheads="1"/>
          </p:cNvSpPr>
          <p:nvPr/>
        </p:nvSpPr>
        <p:spPr bwMode="auto">
          <a:xfrm>
            <a:off x="4856163" y="5310188"/>
            <a:ext cx="385127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fr-FR" altLang="fr-FR" sz="1400">
                <a:solidFill>
                  <a:schemeClr val="bg1"/>
                </a:solidFill>
                <a:latin typeface="Comic Sans MS" panose="030F0702030302020204" pitchFamily="66" charset="0"/>
                <a:ea typeface="Calibri" panose="020F0502020204030204" pitchFamily="34" charset="0"/>
                <a:cs typeface="Times New Roman" panose="02020603050405020304" pitchFamily="18" charset="0"/>
              </a:rPr>
              <a:t>7-8</a:t>
            </a:r>
            <a:r>
              <a:rPr lang="fr-FR" altLang="fr-FR" sz="1400" baseline="30000">
                <a:solidFill>
                  <a:schemeClr val="bg1"/>
                </a:solidFill>
                <a:latin typeface="Comic Sans MS" panose="030F0702030302020204" pitchFamily="66" charset="0"/>
                <a:ea typeface="Calibri" panose="020F0502020204030204" pitchFamily="34" charset="0"/>
                <a:cs typeface="Times New Roman" panose="02020603050405020304" pitchFamily="18" charset="0"/>
              </a:rPr>
              <a:t>e</a:t>
            </a:r>
            <a:r>
              <a:rPr lang="fr-FR" altLang="fr-FR" sz="1400">
                <a:solidFill>
                  <a:schemeClr val="bg1"/>
                </a:solidFill>
                <a:latin typeface="Comic Sans MS" panose="030F0702030302020204" pitchFamily="66" charset="0"/>
                <a:ea typeface="Calibri" panose="020F0502020204030204" pitchFamily="34" charset="0"/>
                <a:cs typeface="Times New Roman" panose="02020603050405020304" pitchFamily="18" charset="0"/>
              </a:rPr>
              <a:t>  jour: ‘’orage cytokinique’’</a:t>
            </a:r>
          </a:p>
          <a:p>
            <a:pPr>
              <a:spcBef>
                <a:spcPct val="0"/>
              </a:spcBef>
              <a:buFontTx/>
              <a:buNone/>
            </a:pPr>
            <a:r>
              <a:rPr lang="fr-FR" altLang="fr-FR" sz="1400">
                <a:solidFill>
                  <a:schemeClr val="bg1"/>
                </a:solidFill>
                <a:latin typeface="Comic Sans MS" panose="030F0702030302020204" pitchFamily="66" charset="0"/>
                <a:ea typeface="Calibri" panose="020F0502020204030204" pitchFamily="34" charset="0"/>
                <a:cs typeface="Times New Roman" panose="02020603050405020304" pitchFamily="18" charset="0"/>
              </a:rPr>
              <a:t>Accidents thromboemboliques</a:t>
            </a:r>
          </a:p>
          <a:p>
            <a:pPr>
              <a:spcBef>
                <a:spcPct val="0"/>
              </a:spcBef>
              <a:buFontTx/>
              <a:buNone/>
            </a:pPr>
            <a:r>
              <a:rPr lang="fr-FR" altLang="fr-FR" sz="1400">
                <a:solidFill>
                  <a:schemeClr val="bg1"/>
                </a:solidFill>
                <a:latin typeface="Comic Sans MS" panose="030F0702030302020204" pitchFamily="66" charset="0"/>
                <a:ea typeface="Calibri" panose="020F0502020204030204" pitchFamily="34" charset="0"/>
                <a:cs typeface="Times New Roman" panose="02020603050405020304" pitchFamily="18" charset="0"/>
              </a:rPr>
              <a:t>défaillance multi-viscérale</a:t>
            </a:r>
          </a:p>
          <a:p>
            <a:pPr>
              <a:spcBef>
                <a:spcPct val="0"/>
              </a:spcBef>
              <a:buFontTx/>
              <a:buNone/>
            </a:pPr>
            <a:r>
              <a:rPr lang="fr-FR" altLang="fr-FR" sz="1400">
                <a:solidFill>
                  <a:schemeClr val="bg1"/>
                </a:solidFill>
                <a:latin typeface="Comic Sans MS" panose="030F0702030302020204" pitchFamily="66" charset="0"/>
                <a:ea typeface="Calibri" panose="020F0502020204030204" pitchFamily="34" charset="0"/>
                <a:cs typeface="Times New Roman" panose="02020603050405020304" pitchFamily="18" charset="0"/>
              </a:rPr>
              <a:t>Décès: 2/3 âgées avec ou sans co-morbidité </a:t>
            </a:r>
          </a:p>
        </p:txBody>
      </p:sp>
      <p:sp>
        <p:nvSpPr>
          <p:cNvPr id="13321" name="ZoneTexte 9">
            <a:extLst>
              <a:ext uri="{FF2B5EF4-FFF2-40B4-BE49-F238E27FC236}">
                <a16:creationId xmlns:a16="http://schemas.microsoft.com/office/drawing/2014/main" id="{2E4F6BDF-CA5C-1104-874A-8E240B0EFCEF}"/>
              </a:ext>
            </a:extLst>
          </p:cNvPr>
          <p:cNvSpPr txBox="1">
            <a:spLocks noChangeArrowheads="1"/>
          </p:cNvSpPr>
          <p:nvPr/>
        </p:nvSpPr>
        <p:spPr bwMode="auto">
          <a:xfrm>
            <a:off x="5207160" y="4824413"/>
            <a:ext cx="23558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fr-FR" altLang="fr-FR" sz="1600" dirty="0">
                <a:latin typeface="Comic Sans MS" panose="030F0702030302020204" pitchFamily="66" charset="0"/>
                <a:ea typeface="Calibri" panose="020F0502020204030204" pitchFamily="34" charset="0"/>
                <a:cs typeface="Times New Roman" panose="02020603050405020304" pitchFamily="18" charset="0"/>
              </a:rPr>
              <a:t>Pneumopathie aigue</a:t>
            </a:r>
          </a:p>
        </p:txBody>
      </p:sp>
      <p:sp>
        <p:nvSpPr>
          <p:cNvPr id="13322" name="ZoneTexte 11">
            <a:extLst>
              <a:ext uri="{FF2B5EF4-FFF2-40B4-BE49-F238E27FC236}">
                <a16:creationId xmlns:a16="http://schemas.microsoft.com/office/drawing/2014/main" id="{6CD0994B-33A1-E5FB-53C7-F5236A759762}"/>
              </a:ext>
            </a:extLst>
          </p:cNvPr>
          <p:cNvSpPr txBox="1">
            <a:spLocks noChangeArrowheads="1"/>
          </p:cNvSpPr>
          <p:nvPr/>
        </p:nvSpPr>
        <p:spPr bwMode="auto">
          <a:xfrm>
            <a:off x="395288" y="1466850"/>
            <a:ext cx="33289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Pct val="150000"/>
              <a:buFontTx/>
              <a:buNone/>
            </a:pPr>
            <a:r>
              <a:rPr lang="fr-FR" altLang="fr-FR" sz="1800">
                <a:solidFill>
                  <a:schemeClr val="bg1"/>
                </a:solidFill>
                <a:latin typeface="Comic Sans MS" panose="030F0702030302020204" pitchFamily="66" charset="0"/>
                <a:ea typeface="Calibri" panose="020F0502020204030204" pitchFamily="34" charset="0"/>
                <a:cs typeface="Times New Roman" panose="02020603050405020304" pitchFamily="18" charset="0"/>
              </a:rPr>
              <a:t>Formes bénins: 85% (7-10 j.)</a:t>
            </a:r>
          </a:p>
        </p:txBody>
      </p:sp>
      <p:sp>
        <p:nvSpPr>
          <p:cNvPr id="13323" name="ZoneTexte 13">
            <a:extLst>
              <a:ext uri="{FF2B5EF4-FFF2-40B4-BE49-F238E27FC236}">
                <a16:creationId xmlns:a16="http://schemas.microsoft.com/office/drawing/2014/main" id="{C19CBEAF-AE7A-EC82-ADD7-4EF0E0537D45}"/>
              </a:ext>
            </a:extLst>
          </p:cNvPr>
          <p:cNvSpPr txBox="1">
            <a:spLocks noChangeArrowheads="1"/>
          </p:cNvSpPr>
          <p:nvPr/>
        </p:nvSpPr>
        <p:spPr bwMode="auto">
          <a:xfrm>
            <a:off x="2225675" y="695325"/>
            <a:ext cx="69183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fr-FR" altLang="fr-FR" sz="1600">
                <a:solidFill>
                  <a:schemeClr val="bg1"/>
                </a:solidFill>
                <a:latin typeface="Comic Sans MS" panose="030F0702030302020204" pitchFamily="66" charset="0"/>
              </a:rPr>
              <a:t>incubation: 3-5 j &lt; 14 j, R0: 2,5 – 3,5</a:t>
            </a:r>
            <a:endParaRPr lang="fr-FR" altLang="fr-FR" sz="1600">
              <a:solidFill>
                <a:schemeClr val="bg1"/>
              </a:solidFill>
              <a:latin typeface="Comic Sans MS" panose="030F0702030302020204" pitchFamily="66" charset="0"/>
              <a:ea typeface="Calibri" panose="020F0502020204030204" pitchFamily="34" charset="0"/>
              <a:cs typeface="Times New Roman" panose="02020603050405020304" pitchFamily="18" charset="0"/>
            </a:endParaRPr>
          </a:p>
        </p:txBody>
      </p:sp>
      <p:pic>
        <p:nvPicPr>
          <p:cNvPr id="13324" name="Picture 2" descr="Le coronavirus survit jusqu'à 3 heures dans les aérosols et 3 jours sur les  surfaces - Québec Science">
            <a:extLst>
              <a:ext uri="{FF2B5EF4-FFF2-40B4-BE49-F238E27FC236}">
                <a16:creationId xmlns:a16="http://schemas.microsoft.com/office/drawing/2014/main" id="{9EB528D8-EB02-12FD-6815-D6B8AABD30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888" y="2166938"/>
            <a:ext cx="4024312" cy="291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520879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ACCA0696-F57D-36CD-BB95-BA0255881B9B}"/>
              </a:ext>
            </a:extLst>
          </p:cNvPr>
          <p:cNvSpPr txBox="1"/>
          <p:nvPr/>
        </p:nvSpPr>
        <p:spPr>
          <a:xfrm>
            <a:off x="2452497" y="983007"/>
            <a:ext cx="4546437" cy="584775"/>
          </a:xfrm>
          <a:prstGeom prst="rect">
            <a:avLst/>
          </a:prstGeom>
          <a:noFill/>
        </p:spPr>
        <p:txBody>
          <a:bodyPr wrap="none" rtlCol="0">
            <a:spAutoFit/>
          </a:bodyPr>
          <a:lstStyle/>
          <a:p>
            <a:r>
              <a:rPr lang="fr-FR" sz="3200" dirty="0">
                <a:solidFill>
                  <a:schemeClr val="bg1"/>
                </a:solidFill>
                <a:latin typeface="Comic Sans MS" panose="030F0702030302020204" pitchFamily="66" charset="0"/>
              </a:rPr>
              <a:t>Histoire de la Covid-19</a:t>
            </a:r>
          </a:p>
        </p:txBody>
      </p:sp>
      <p:sp>
        <p:nvSpPr>
          <p:cNvPr id="6" name="ZoneTexte 5">
            <a:extLst>
              <a:ext uri="{FF2B5EF4-FFF2-40B4-BE49-F238E27FC236}">
                <a16:creationId xmlns:a16="http://schemas.microsoft.com/office/drawing/2014/main" id="{AC73B6F7-9F32-3720-8F62-EC0ABB9FBC2B}"/>
              </a:ext>
            </a:extLst>
          </p:cNvPr>
          <p:cNvSpPr txBox="1"/>
          <p:nvPr/>
        </p:nvSpPr>
        <p:spPr>
          <a:xfrm>
            <a:off x="2531773" y="6013054"/>
            <a:ext cx="4239005" cy="461665"/>
          </a:xfrm>
          <a:prstGeom prst="rect">
            <a:avLst/>
          </a:prstGeom>
          <a:noFill/>
        </p:spPr>
        <p:txBody>
          <a:bodyPr wrap="square">
            <a:spAutoFit/>
          </a:bodyPr>
          <a:lstStyle/>
          <a:p>
            <a:pPr algn="ctr"/>
            <a:r>
              <a:rPr lang="fr-FR" sz="1200" dirty="0">
                <a:solidFill>
                  <a:schemeClr val="bg1"/>
                </a:solidFill>
                <a:latin typeface="Comic Sans MS" panose="030F0702030302020204" pitchFamily="66" charset="0"/>
              </a:rPr>
              <a:t>Patrick Berche </a:t>
            </a:r>
          </a:p>
          <a:p>
            <a:pPr algn="ctr"/>
            <a:r>
              <a:rPr lang="fr-FR" sz="1200" dirty="0">
                <a:solidFill>
                  <a:schemeClr val="bg1"/>
                </a:solidFill>
                <a:latin typeface="Comic Sans MS" panose="030F0702030302020204" pitchFamily="66" charset="0"/>
              </a:rPr>
              <a:t>Lille 9 mars 2023</a:t>
            </a:r>
          </a:p>
        </p:txBody>
      </p:sp>
      <p:pic>
        <p:nvPicPr>
          <p:cNvPr id="2" name="Picture 2" descr="Que sait-on du coronavirus SARS-CoV-2 ? | Institut de Duve">
            <a:extLst>
              <a:ext uri="{FF2B5EF4-FFF2-40B4-BE49-F238E27FC236}">
                <a16:creationId xmlns:a16="http://schemas.microsoft.com/office/drawing/2014/main" id="{9CD11174-163D-799B-E4E6-986FEA4A93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2497" y="1890800"/>
            <a:ext cx="4318281" cy="307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a:extLst>
              <a:ext uri="{FF2B5EF4-FFF2-40B4-BE49-F238E27FC236}">
                <a16:creationId xmlns:a16="http://schemas.microsoft.com/office/drawing/2014/main" id="{2F3E15D5-64F2-95FE-1549-E584CE65FCEA}"/>
              </a:ext>
            </a:extLst>
          </p:cNvPr>
          <p:cNvSpPr txBox="1"/>
          <p:nvPr/>
        </p:nvSpPr>
        <p:spPr>
          <a:xfrm>
            <a:off x="3525077" y="5212234"/>
            <a:ext cx="2093843" cy="369332"/>
          </a:xfrm>
          <a:prstGeom prst="rect">
            <a:avLst/>
          </a:prstGeom>
          <a:noFill/>
        </p:spPr>
        <p:txBody>
          <a:bodyPr wrap="none" rtlCol="0">
            <a:spAutoFit/>
          </a:bodyPr>
          <a:lstStyle/>
          <a:p>
            <a:r>
              <a:rPr lang="fr-FR" dirty="0">
                <a:solidFill>
                  <a:schemeClr val="bg1"/>
                </a:solidFill>
                <a:latin typeface="Comic Sans MS" panose="030F0702030302020204" pitchFamily="66" charset="0"/>
              </a:rPr>
              <a:t>Virus </a:t>
            </a:r>
            <a:r>
              <a:rPr lang="fr-FR" dirty="0" err="1">
                <a:solidFill>
                  <a:schemeClr val="bg1"/>
                </a:solidFill>
                <a:latin typeface="Comic Sans MS" panose="030F0702030302020204" pitchFamily="66" charset="0"/>
              </a:rPr>
              <a:t>SARS-CoV2</a:t>
            </a:r>
            <a:endParaRPr lang="fr-FR"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317150883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9090" name="Object 2">
            <a:extLst>
              <a:ext uri="{FF2B5EF4-FFF2-40B4-BE49-F238E27FC236}">
                <a16:creationId xmlns:a16="http://schemas.microsoft.com/office/drawing/2014/main" id="{ABDCA2F7-C235-48AF-B907-B3E89CA743CF}"/>
              </a:ext>
            </a:extLst>
          </p:cNvPr>
          <p:cNvGraphicFramePr>
            <a:graphicFrameLocks noChangeAspect="1"/>
          </p:cNvGraphicFramePr>
          <p:nvPr/>
        </p:nvGraphicFramePr>
        <p:xfrm>
          <a:off x="496887" y="1039585"/>
          <a:ext cx="8150225" cy="5019675"/>
        </p:xfrm>
        <a:graphic>
          <a:graphicData uri="http://schemas.openxmlformats.org/presentationml/2006/ole">
            <mc:AlternateContent xmlns:mc="http://schemas.openxmlformats.org/markup-compatibility/2006">
              <mc:Choice xmlns:v="urn:schemas-microsoft-com:vml" Requires="v">
                <p:oleObj name="Image" r:id="rId2" imgW="11009524" imgH="7009524" progId="Photoshop.Image.13">
                  <p:embed/>
                </p:oleObj>
              </mc:Choice>
              <mc:Fallback>
                <p:oleObj name="Image" r:id="rId2" imgW="11009524" imgH="7009524" progId="Photoshop.Image.13">
                  <p:embed/>
                  <p:pic>
                    <p:nvPicPr>
                      <p:cNvPr id="89090" name="Object 2">
                        <a:extLst>
                          <a:ext uri="{FF2B5EF4-FFF2-40B4-BE49-F238E27FC236}">
                            <a16:creationId xmlns:a16="http://schemas.microsoft.com/office/drawing/2014/main" id="{ABDCA2F7-C235-48AF-B907-B3E89CA743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887" y="1039585"/>
                        <a:ext cx="8150225" cy="501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9091" name="ZoneTexte 1">
            <a:extLst>
              <a:ext uri="{FF2B5EF4-FFF2-40B4-BE49-F238E27FC236}">
                <a16:creationId xmlns:a16="http://schemas.microsoft.com/office/drawing/2014/main" id="{23EF1CEB-E99D-40CC-9978-B07A593D643C}"/>
              </a:ext>
            </a:extLst>
          </p:cNvPr>
          <p:cNvSpPr txBox="1">
            <a:spLocks noChangeArrowheads="1"/>
          </p:cNvSpPr>
          <p:nvPr/>
        </p:nvSpPr>
        <p:spPr bwMode="auto">
          <a:xfrm>
            <a:off x="2843213" y="234950"/>
            <a:ext cx="36814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fr-FR" altLang="fr-FR" sz="2400" i="0">
                <a:solidFill>
                  <a:schemeClr val="bg1"/>
                </a:solidFill>
                <a:latin typeface="Comic Sans MS" panose="030F0702030302020204" pitchFamily="66" charset="0"/>
              </a:rPr>
              <a:t>La pandémie de Covid-19</a:t>
            </a:r>
          </a:p>
        </p:txBody>
      </p:sp>
      <p:sp>
        <p:nvSpPr>
          <p:cNvPr id="89092" name="TextBox 5">
            <a:extLst>
              <a:ext uri="{FF2B5EF4-FFF2-40B4-BE49-F238E27FC236}">
                <a16:creationId xmlns:a16="http://schemas.microsoft.com/office/drawing/2014/main" id="{127D6A84-7EA5-4811-B956-0B070EFD2292}"/>
              </a:ext>
            </a:extLst>
          </p:cNvPr>
          <p:cNvSpPr txBox="1">
            <a:spLocks noChangeArrowheads="1"/>
          </p:cNvSpPr>
          <p:nvPr/>
        </p:nvSpPr>
        <p:spPr bwMode="auto">
          <a:xfrm>
            <a:off x="3563938" y="6038275"/>
            <a:ext cx="25923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1600" i="0" dirty="0">
                <a:solidFill>
                  <a:schemeClr val="bg1"/>
                </a:solidFill>
                <a:latin typeface="Comic Sans MS" panose="030F0702030302020204" pitchFamily="66" charset="0"/>
              </a:rPr>
              <a:t>Cas déclarés 76 millions </a:t>
            </a:r>
          </a:p>
          <a:p>
            <a:pPr algn="ctr">
              <a:spcBef>
                <a:spcPct val="0"/>
              </a:spcBef>
              <a:buFontTx/>
              <a:buNone/>
            </a:pPr>
            <a:r>
              <a:rPr lang="fr-FR" altLang="fr-FR" sz="1600" i="0" dirty="0">
                <a:solidFill>
                  <a:schemeClr val="bg1"/>
                </a:solidFill>
                <a:latin typeface="Comic Sans MS" panose="030F0702030302020204" pitchFamily="66" charset="0"/>
              </a:rPr>
              <a:t>Décès  1,7 millions décès</a:t>
            </a:r>
          </a:p>
        </p:txBody>
      </p:sp>
      <p:sp>
        <p:nvSpPr>
          <p:cNvPr id="89093" name="Rectangle 1">
            <a:extLst>
              <a:ext uri="{FF2B5EF4-FFF2-40B4-BE49-F238E27FC236}">
                <a16:creationId xmlns:a16="http://schemas.microsoft.com/office/drawing/2014/main" id="{0290A6A8-70F7-4104-ACDF-B664F3FFDF61}"/>
              </a:ext>
            </a:extLst>
          </p:cNvPr>
          <p:cNvSpPr>
            <a:spLocks noChangeArrowheads="1"/>
          </p:cNvSpPr>
          <p:nvPr/>
        </p:nvSpPr>
        <p:spPr bwMode="auto">
          <a:xfrm>
            <a:off x="7975600" y="6350000"/>
            <a:ext cx="9255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800">
                <a:solidFill>
                  <a:schemeClr val="bg1"/>
                </a:solidFill>
                <a:latin typeface="Comic Sans MS" panose="030F0702030302020204" pitchFamily="66" charset="0"/>
              </a:rPr>
              <a:t>Patrick Berche </a:t>
            </a:r>
          </a:p>
        </p:txBody>
      </p:sp>
      <p:sp>
        <p:nvSpPr>
          <p:cNvPr id="3" name="ZoneTexte 2">
            <a:extLst>
              <a:ext uri="{FF2B5EF4-FFF2-40B4-BE49-F238E27FC236}">
                <a16:creationId xmlns:a16="http://schemas.microsoft.com/office/drawing/2014/main" id="{04EFDAFC-DC14-0CA5-AC45-AB75D723FF63}"/>
              </a:ext>
            </a:extLst>
          </p:cNvPr>
          <p:cNvSpPr txBox="1"/>
          <p:nvPr/>
        </p:nvSpPr>
        <p:spPr>
          <a:xfrm>
            <a:off x="2397919" y="1004987"/>
            <a:ext cx="4572000" cy="369332"/>
          </a:xfrm>
          <a:prstGeom prst="rect">
            <a:avLst/>
          </a:prstGeom>
          <a:noFill/>
        </p:spPr>
        <p:txBody>
          <a:bodyPr wrap="square">
            <a:spAutoFit/>
          </a:bodyPr>
          <a:lstStyle/>
          <a:p>
            <a:pPr algn="ctr">
              <a:spcBef>
                <a:spcPct val="0"/>
              </a:spcBef>
              <a:buFontTx/>
              <a:buNone/>
            </a:pPr>
            <a:r>
              <a:rPr lang="fr-FR" altLang="fr-FR" sz="1800" i="0" dirty="0">
                <a:solidFill>
                  <a:schemeClr val="bg1"/>
                </a:solidFill>
                <a:latin typeface="Comic Sans MS" panose="030F0702030302020204" pitchFamily="66" charset="0"/>
              </a:rPr>
              <a:t>Décembre 2020</a:t>
            </a:r>
          </a:p>
        </p:txBody>
      </p:sp>
    </p:spTree>
    <p:extLst>
      <p:ext uri="{BB962C8B-B14F-4D97-AF65-F5344CB8AC3E}">
        <p14:creationId xmlns:p14="http://schemas.microsoft.com/office/powerpoint/2010/main" val="243202333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A9C004EC-0723-B95F-6409-A25F38FF6654}"/>
              </a:ext>
            </a:extLst>
          </p:cNvPr>
          <p:cNvSpPr txBox="1"/>
          <p:nvPr/>
        </p:nvSpPr>
        <p:spPr>
          <a:xfrm>
            <a:off x="2037594" y="5831965"/>
            <a:ext cx="5973110" cy="954107"/>
          </a:xfrm>
          <a:prstGeom prst="rect">
            <a:avLst/>
          </a:prstGeom>
          <a:noFill/>
        </p:spPr>
        <p:txBody>
          <a:bodyPr wrap="none" rtlCol="0">
            <a:spAutoFit/>
          </a:bodyPr>
          <a:lstStyle/>
          <a:p>
            <a:pPr marL="285750" indent="-285750">
              <a:buFont typeface="Wingdings" panose="05000000000000000000" pitchFamily="2" charset="2"/>
              <a:buChar char="q"/>
            </a:pPr>
            <a:r>
              <a:rPr lang="fr-FR" sz="1400" dirty="0">
                <a:solidFill>
                  <a:schemeClr val="bg1"/>
                </a:solidFill>
                <a:latin typeface="Comic Sans MS" panose="030F0702030302020204" pitchFamily="66" charset="0"/>
              </a:rPr>
              <a:t>Décès déclarés dans le monde : 6,7 millions; décès </a:t>
            </a:r>
            <a:r>
              <a:rPr lang="fr-FR" sz="1400" dirty="0">
                <a:solidFill>
                  <a:srgbClr val="FFFF00"/>
                </a:solidFill>
                <a:latin typeface="Comic Sans MS" panose="030F0702030302020204" pitchFamily="66" charset="0"/>
              </a:rPr>
              <a:t>~ 17 millions</a:t>
            </a:r>
          </a:p>
          <a:p>
            <a:pPr marL="285750" indent="-285750">
              <a:buFont typeface="Wingdings" panose="05000000000000000000" pitchFamily="2" charset="2"/>
              <a:buChar char="q"/>
            </a:pPr>
            <a:r>
              <a:rPr lang="fr-FR" sz="1400" dirty="0">
                <a:solidFill>
                  <a:schemeClr val="bg1"/>
                </a:solidFill>
                <a:latin typeface="Comic Sans MS" panose="030F0702030302020204" pitchFamily="66" charset="0"/>
              </a:rPr>
              <a:t>Cas déclarés dans le monde : 666 millions </a:t>
            </a:r>
          </a:p>
          <a:p>
            <a:pPr marL="285750" indent="-285750">
              <a:buClr>
                <a:schemeClr val="bg1"/>
              </a:buClr>
              <a:buFont typeface="Wingdings" panose="05000000000000000000" pitchFamily="2" charset="2"/>
              <a:buChar char="q"/>
            </a:pPr>
            <a:r>
              <a:rPr lang="fr-FR" sz="1400" dirty="0">
                <a:solidFill>
                  <a:schemeClr val="bg1"/>
                </a:solidFill>
                <a:latin typeface="Comic Sans MS" panose="030F0702030302020204" pitchFamily="66" charset="0"/>
              </a:rPr>
              <a:t>Déclin global : nombreux foyers limités (Europe, Japon, Amérique)</a:t>
            </a:r>
          </a:p>
          <a:p>
            <a:pPr marL="285750" indent="-285750">
              <a:buClr>
                <a:schemeClr val="bg1"/>
              </a:buClr>
              <a:buFont typeface="Wingdings" panose="05000000000000000000" pitchFamily="2" charset="2"/>
              <a:buChar char="q"/>
            </a:pPr>
            <a:r>
              <a:rPr lang="fr-FR" sz="1400" dirty="0">
                <a:solidFill>
                  <a:schemeClr val="bg1"/>
                </a:solidFill>
                <a:latin typeface="Comic Sans MS" panose="030F0702030302020204" pitchFamily="66" charset="0"/>
              </a:rPr>
              <a:t>Chine: prévisions 260 millions cas/ 1,5 million de décès ? </a:t>
            </a:r>
          </a:p>
        </p:txBody>
      </p:sp>
      <p:graphicFrame>
        <p:nvGraphicFramePr>
          <p:cNvPr id="5" name="Objet 4">
            <a:extLst>
              <a:ext uri="{FF2B5EF4-FFF2-40B4-BE49-F238E27FC236}">
                <a16:creationId xmlns:a16="http://schemas.microsoft.com/office/drawing/2014/main" id="{30342CA3-03BD-C8D3-8EE1-17EA2D66561F}"/>
              </a:ext>
            </a:extLst>
          </p:cNvPr>
          <p:cNvGraphicFramePr>
            <a:graphicFrameLocks noChangeAspect="1"/>
          </p:cNvGraphicFramePr>
          <p:nvPr/>
        </p:nvGraphicFramePr>
        <p:xfrm>
          <a:off x="1071270" y="1038562"/>
          <a:ext cx="7427016" cy="4780876"/>
        </p:xfrm>
        <a:graphic>
          <a:graphicData uri="http://schemas.openxmlformats.org/presentationml/2006/ole">
            <mc:AlternateContent xmlns:mc="http://schemas.openxmlformats.org/markup-compatibility/2006">
              <mc:Choice xmlns:v="urn:schemas-microsoft-com:vml" Requires="v">
                <p:oleObj name="Image" r:id="rId3" imgW="9129960" imgH="6095160" progId="Photoshop.Image.17">
                  <p:embed/>
                </p:oleObj>
              </mc:Choice>
              <mc:Fallback>
                <p:oleObj name="Image" r:id="rId3" imgW="9129960" imgH="6095160" progId="Photoshop.Image.17">
                  <p:embed/>
                  <p:pic>
                    <p:nvPicPr>
                      <p:cNvPr id="5" name="Objet 4">
                        <a:extLst>
                          <a:ext uri="{FF2B5EF4-FFF2-40B4-BE49-F238E27FC236}">
                            <a16:creationId xmlns:a16="http://schemas.microsoft.com/office/drawing/2014/main" id="{30342CA3-03BD-C8D3-8EE1-17EA2D66561F}"/>
                          </a:ext>
                        </a:extLst>
                      </p:cNvPr>
                      <p:cNvPicPr/>
                      <p:nvPr/>
                    </p:nvPicPr>
                    <p:blipFill>
                      <a:blip r:embed="rId4"/>
                      <a:stretch>
                        <a:fillRect/>
                      </a:stretch>
                    </p:blipFill>
                    <p:spPr>
                      <a:xfrm>
                        <a:off x="1071270" y="1038562"/>
                        <a:ext cx="7427016" cy="4780876"/>
                      </a:xfrm>
                      <a:prstGeom prst="rect">
                        <a:avLst/>
                      </a:prstGeom>
                    </p:spPr>
                  </p:pic>
                </p:oleObj>
              </mc:Fallback>
            </mc:AlternateContent>
          </a:graphicData>
        </a:graphic>
      </p:graphicFrame>
      <p:sp>
        <p:nvSpPr>
          <p:cNvPr id="6" name="ZoneTexte 5">
            <a:extLst>
              <a:ext uri="{FF2B5EF4-FFF2-40B4-BE49-F238E27FC236}">
                <a16:creationId xmlns:a16="http://schemas.microsoft.com/office/drawing/2014/main" id="{79C959DC-C85C-F435-442D-186E5768ECF5}"/>
              </a:ext>
            </a:extLst>
          </p:cNvPr>
          <p:cNvSpPr txBox="1"/>
          <p:nvPr/>
        </p:nvSpPr>
        <p:spPr>
          <a:xfrm>
            <a:off x="2730612" y="295741"/>
            <a:ext cx="5501827" cy="461665"/>
          </a:xfrm>
          <a:prstGeom prst="rect">
            <a:avLst/>
          </a:prstGeom>
          <a:noFill/>
        </p:spPr>
        <p:txBody>
          <a:bodyPr wrap="none" rtlCol="0">
            <a:spAutoFit/>
          </a:bodyPr>
          <a:lstStyle/>
          <a:p>
            <a:r>
              <a:rPr lang="fr-FR" sz="2400" dirty="0">
                <a:solidFill>
                  <a:schemeClr val="bg1"/>
                </a:solidFill>
                <a:latin typeface="Comic Sans MS" panose="030F0702030302020204" pitchFamily="66" charset="0"/>
              </a:rPr>
              <a:t>Bilan mondial des décès par Covid-19 </a:t>
            </a:r>
          </a:p>
        </p:txBody>
      </p:sp>
      <p:sp>
        <p:nvSpPr>
          <p:cNvPr id="3" name="ZoneTexte 2">
            <a:extLst>
              <a:ext uri="{FF2B5EF4-FFF2-40B4-BE49-F238E27FC236}">
                <a16:creationId xmlns:a16="http://schemas.microsoft.com/office/drawing/2014/main" id="{1247A920-E569-D0D8-E114-AD6986A856B0}"/>
              </a:ext>
            </a:extLst>
          </p:cNvPr>
          <p:cNvSpPr txBox="1"/>
          <p:nvPr/>
        </p:nvSpPr>
        <p:spPr>
          <a:xfrm>
            <a:off x="4165973" y="1215409"/>
            <a:ext cx="1716353" cy="369332"/>
          </a:xfrm>
          <a:prstGeom prst="rect">
            <a:avLst/>
          </a:prstGeom>
          <a:noFill/>
        </p:spPr>
        <p:txBody>
          <a:bodyPr wrap="square">
            <a:spAutoFit/>
          </a:bodyPr>
          <a:lstStyle/>
          <a:p>
            <a:r>
              <a:rPr lang="fr-FR" dirty="0">
                <a:solidFill>
                  <a:schemeClr val="bg1"/>
                </a:solidFill>
                <a:latin typeface="Comic Sans MS" panose="030F0702030302020204" pitchFamily="66" charset="0"/>
              </a:rPr>
              <a:t>Janvier 2023</a:t>
            </a:r>
            <a:endParaRPr lang="fr-FR" dirty="0"/>
          </a:p>
        </p:txBody>
      </p:sp>
    </p:spTree>
    <p:extLst>
      <p:ext uri="{BB962C8B-B14F-4D97-AF65-F5344CB8AC3E}">
        <p14:creationId xmlns:p14="http://schemas.microsoft.com/office/powerpoint/2010/main" val="349566127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1378" name="Object 1">
            <a:extLst>
              <a:ext uri="{FF2B5EF4-FFF2-40B4-BE49-F238E27FC236}">
                <a16:creationId xmlns:a16="http://schemas.microsoft.com/office/drawing/2014/main" id="{E2F64BFA-C203-4ABF-9E25-8FF4EA0012F9}"/>
              </a:ext>
            </a:extLst>
          </p:cNvPr>
          <p:cNvGraphicFramePr>
            <a:graphicFrameLocks noChangeAspect="1"/>
          </p:cNvGraphicFramePr>
          <p:nvPr/>
        </p:nvGraphicFramePr>
        <p:xfrm>
          <a:off x="3519488" y="2963863"/>
          <a:ext cx="5613400" cy="3149600"/>
        </p:xfrm>
        <a:graphic>
          <a:graphicData uri="http://schemas.openxmlformats.org/presentationml/2006/ole">
            <mc:AlternateContent xmlns:mc="http://schemas.openxmlformats.org/markup-compatibility/2006">
              <mc:Choice xmlns:v="urn:schemas-microsoft-com:vml" Requires="v">
                <p:oleObj name="Image" r:id="rId2" imgW="6361905" imgH="3568254" progId="Photoshop.Image.13">
                  <p:embed/>
                </p:oleObj>
              </mc:Choice>
              <mc:Fallback>
                <p:oleObj name="Image" r:id="rId2" imgW="6361905" imgH="3568254" progId="Photoshop.Image.13">
                  <p:embed/>
                  <p:pic>
                    <p:nvPicPr>
                      <p:cNvPr id="101378" name="Object 1">
                        <a:extLst>
                          <a:ext uri="{FF2B5EF4-FFF2-40B4-BE49-F238E27FC236}">
                            <a16:creationId xmlns:a16="http://schemas.microsoft.com/office/drawing/2014/main" id="{E2F64BFA-C203-4ABF-9E25-8FF4EA0012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9488" y="2963863"/>
                        <a:ext cx="5613400" cy="314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1379" name="ZoneTexte 5">
            <a:extLst>
              <a:ext uri="{FF2B5EF4-FFF2-40B4-BE49-F238E27FC236}">
                <a16:creationId xmlns:a16="http://schemas.microsoft.com/office/drawing/2014/main" id="{2BA49E11-FBD2-4361-927E-773862BF34C5}"/>
              </a:ext>
            </a:extLst>
          </p:cNvPr>
          <p:cNvSpPr txBox="1">
            <a:spLocks noChangeArrowheads="1"/>
          </p:cNvSpPr>
          <p:nvPr/>
        </p:nvSpPr>
        <p:spPr bwMode="auto">
          <a:xfrm>
            <a:off x="-107950" y="2974975"/>
            <a:ext cx="3638550" cy="310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a:spcBef>
                <a:spcPct val="0"/>
              </a:spcBef>
              <a:buFontTx/>
              <a:buNone/>
            </a:pPr>
            <a:r>
              <a:rPr lang="fr-FR" altLang="fr-FR" sz="1600" i="0">
                <a:solidFill>
                  <a:srgbClr val="FFFFFF"/>
                </a:solidFill>
                <a:latin typeface="Comic Sans MS" panose="030F0702030302020204" pitchFamily="66" charset="0"/>
                <a:ea typeface="Calibri" panose="020F0502020204030204" pitchFamily="34" charset="0"/>
                <a:cs typeface="Times New Roman" panose="02020603050405020304" pitchFamily="18" charset="0"/>
              </a:rPr>
              <a:t>Cardiopathies ischémiques</a:t>
            </a:r>
            <a:endParaRPr lang="fr-FR" altLang="fr-FR" sz="400" i="0">
              <a:solidFill>
                <a:srgbClr val="FFFFFF"/>
              </a:solidFill>
              <a:latin typeface="Comic Sans MS" panose="030F0702030302020204" pitchFamily="66" charset="0"/>
              <a:ea typeface="Calibri" panose="020F0502020204030204" pitchFamily="34" charset="0"/>
              <a:cs typeface="Times New Roman" panose="02020603050405020304" pitchFamily="18" charset="0"/>
            </a:endParaRPr>
          </a:p>
          <a:p>
            <a:pPr algn="r">
              <a:spcBef>
                <a:spcPct val="0"/>
              </a:spcBef>
              <a:buFontTx/>
              <a:buNone/>
            </a:pPr>
            <a:endParaRPr lang="fr-FR" altLang="fr-FR" sz="200" i="0">
              <a:latin typeface="Comic Sans MS" panose="030F0702030302020204" pitchFamily="66" charset="0"/>
              <a:ea typeface="Calibri" panose="020F0502020204030204" pitchFamily="34" charset="0"/>
              <a:cs typeface="Times New Roman" panose="02020603050405020304" pitchFamily="18" charset="0"/>
            </a:endParaRPr>
          </a:p>
          <a:p>
            <a:pPr algn="r">
              <a:spcBef>
                <a:spcPct val="0"/>
              </a:spcBef>
              <a:buFontTx/>
              <a:buNone/>
            </a:pPr>
            <a:r>
              <a:rPr lang="fr-FR" altLang="fr-FR" sz="1600" i="0">
                <a:solidFill>
                  <a:srgbClr val="FFFFFF"/>
                </a:solidFill>
                <a:latin typeface="Comic Sans MS" panose="030F0702030302020204" pitchFamily="66" charset="0"/>
                <a:ea typeface="Calibri" panose="020F0502020204030204" pitchFamily="34" charset="0"/>
                <a:cs typeface="Times New Roman" panose="02020603050405020304" pitchFamily="18" charset="0"/>
              </a:rPr>
              <a:t>Accidents vasculaires cérébraux</a:t>
            </a:r>
          </a:p>
          <a:p>
            <a:pPr algn="r">
              <a:spcBef>
                <a:spcPct val="0"/>
              </a:spcBef>
              <a:buFontTx/>
              <a:buNone/>
            </a:pPr>
            <a:endParaRPr lang="fr-FR" altLang="fr-FR" sz="200" i="0">
              <a:latin typeface="Comic Sans MS" panose="030F0702030302020204" pitchFamily="66" charset="0"/>
              <a:ea typeface="Calibri" panose="020F0502020204030204" pitchFamily="34" charset="0"/>
              <a:cs typeface="Times New Roman" panose="02020603050405020304" pitchFamily="18" charset="0"/>
            </a:endParaRPr>
          </a:p>
          <a:p>
            <a:pPr algn="r">
              <a:spcBef>
                <a:spcPct val="0"/>
              </a:spcBef>
              <a:buFontTx/>
              <a:buNone/>
            </a:pPr>
            <a:r>
              <a:rPr lang="fr-FR" altLang="fr-FR" sz="1600" i="0">
                <a:solidFill>
                  <a:srgbClr val="FFFFFF"/>
                </a:solidFill>
                <a:latin typeface="Comic Sans MS" panose="030F0702030302020204" pitchFamily="66" charset="0"/>
                <a:ea typeface="Calibri" panose="020F0502020204030204" pitchFamily="34" charset="0"/>
                <a:cs typeface="Times New Roman" panose="02020603050405020304" pitchFamily="18" charset="0"/>
              </a:rPr>
              <a:t>Infections respiratoires aiguës</a:t>
            </a:r>
          </a:p>
          <a:p>
            <a:pPr algn="r">
              <a:spcBef>
                <a:spcPct val="0"/>
              </a:spcBef>
              <a:buFontTx/>
              <a:buNone/>
            </a:pPr>
            <a:endParaRPr lang="fr-FR" altLang="fr-FR" sz="400" i="0">
              <a:solidFill>
                <a:srgbClr val="FFFFFF"/>
              </a:solidFill>
              <a:latin typeface="Comic Sans MS" panose="030F0702030302020204" pitchFamily="66" charset="0"/>
              <a:ea typeface="Calibri" panose="020F0502020204030204" pitchFamily="34" charset="0"/>
              <a:cs typeface="Times New Roman" panose="02020603050405020304" pitchFamily="18" charset="0"/>
            </a:endParaRPr>
          </a:p>
          <a:p>
            <a:pPr algn="r">
              <a:spcBef>
                <a:spcPct val="0"/>
              </a:spcBef>
              <a:buFontTx/>
              <a:buNone/>
            </a:pPr>
            <a:endParaRPr lang="fr-FR" altLang="fr-FR" sz="200" i="0">
              <a:latin typeface="Comic Sans MS" panose="030F0702030302020204" pitchFamily="66" charset="0"/>
              <a:ea typeface="Calibri" panose="020F0502020204030204" pitchFamily="34" charset="0"/>
              <a:cs typeface="Times New Roman" panose="02020603050405020304" pitchFamily="18" charset="0"/>
            </a:endParaRPr>
          </a:p>
          <a:p>
            <a:pPr algn="r">
              <a:spcBef>
                <a:spcPct val="0"/>
              </a:spcBef>
              <a:buFontTx/>
              <a:buNone/>
            </a:pPr>
            <a:r>
              <a:rPr lang="fr-FR" altLang="fr-FR" sz="1600" i="0">
                <a:solidFill>
                  <a:srgbClr val="FFFFFF"/>
                </a:solidFill>
                <a:latin typeface="Comic Sans MS" panose="030F0702030302020204" pitchFamily="66" charset="0"/>
                <a:ea typeface="Calibri" panose="020F0502020204030204" pitchFamily="34" charset="0"/>
                <a:cs typeface="Times New Roman" panose="02020603050405020304" pitchFamily="18" charset="0"/>
              </a:rPr>
              <a:t>Bronchites chroniques obstructives</a:t>
            </a:r>
          </a:p>
          <a:p>
            <a:pPr algn="r">
              <a:spcBef>
                <a:spcPct val="0"/>
              </a:spcBef>
              <a:buFontTx/>
              <a:buNone/>
            </a:pPr>
            <a:endParaRPr lang="fr-FR" altLang="fr-FR" sz="300" i="0">
              <a:solidFill>
                <a:srgbClr val="FFFFFF"/>
              </a:solidFill>
              <a:latin typeface="Comic Sans MS" panose="030F0702030302020204" pitchFamily="66" charset="0"/>
              <a:ea typeface="Calibri" panose="020F0502020204030204" pitchFamily="34" charset="0"/>
              <a:cs typeface="Times New Roman" panose="02020603050405020304" pitchFamily="18" charset="0"/>
            </a:endParaRPr>
          </a:p>
          <a:p>
            <a:pPr algn="r">
              <a:spcBef>
                <a:spcPct val="0"/>
              </a:spcBef>
              <a:buFontTx/>
              <a:buNone/>
            </a:pPr>
            <a:r>
              <a:rPr lang="fr-FR" altLang="fr-FR" sz="1600" i="0">
                <a:solidFill>
                  <a:srgbClr val="FFFFFF"/>
                </a:solidFill>
                <a:latin typeface="Comic Sans MS" panose="030F0702030302020204" pitchFamily="66" charset="0"/>
                <a:ea typeface="Calibri" panose="020F0502020204030204" pitchFamily="34" charset="0"/>
                <a:cs typeface="Times New Roman" panose="02020603050405020304" pitchFamily="18" charset="0"/>
              </a:rPr>
              <a:t>Cancer pulmonaire</a:t>
            </a:r>
          </a:p>
          <a:p>
            <a:pPr algn="r">
              <a:spcBef>
                <a:spcPct val="0"/>
              </a:spcBef>
              <a:buFontTx/>
              <a:buNone/>
            </a:pPr>
            <a:endParaRPr lang="fr-FR" altLang="fr-FR" sz="400" i="0">
              <a:solidFill>
                <a:srgbClr val="FFFFFF"/>
              </a:solidFill>
              <a:latin typeface="Comic Sans MS" panose="030F0702030302020204" pitchFamily="66" charset="0"/>
              <a:ea typeface="Calibri" panose="020F0502020204030204" pitchFamily="34" charset="0"/>
              <a:cs typeface="Times New Roman" panose="02020603050405020304" pitchFamily="18" charset="0"/>
            </a:endParaRPr>
          </a:p>
          <a:p>
            <a:pPr algn="r">
              <a:spcBef>
                <a:spcPct val="0"/>
              </a:spcBef>
              <a:buFontTx/>
              <a:buNone/>
            </a:pPr>
            <a:endParaRPr lang="fr-FR" altLang="fr-FR" sz="300" i="0">
              <a:latin typeface="Comic Sans MS" panose="030F0702030302020204" pitchFamily="66" charset="0"/>
              <a:ea typeface="Calibri" panose="020F0502020204030204" pitchFamily="34" charset="0"/>
              <a:cs typeface="Times New Roman" panose="02020603050405020304" pitchFamily="18" charset="0"/>
            </a:endParaRPr>
          </a:p>
          <a:p>
            <a:pPr algn="r">
              <a:spcBef>
                <a:spcPct val="0"/>
              </a:spcBef>
              <a:buFontTx/>
              <a:buNone/>
            </a:pPr>
            <a:r>
              <a:rPr lang="fr-FR" altLang="fr-FR" sz="1600" i="0">
                <a:solidFill>
                  <a:srgbClr val="FFFFFF"/>
                </a:solidFill>
                <a:latin typeface="Comic Sans MS" panose="030F0702030302020204" pitchFamily="66" charset="0"/>
                <a:ea typeface="Calibri" panose="020F0502020204030204" pitchFamily="34" charset="0"/>
                <a:cs typeface="Times New Roman" panose="02020603050405020304" pitchFamily="18" charset="0"/>
              </a:rPr>
              <a:t>Diabète</a:t>
            </a:r>
          </a:p>
          <a:p>
            <a:pPr algn="r">
              <a:spcBef>
                <a:spcPct val="0"/>
              </a:spcBef>
              <a:buFontTx/>
              <a:buNone/>
            </a:pPr>
            <a:endParaRPr lang="fr-FR" altLang="fr-FR" sz="400" i="0">
              <a:latin typeface="Comic Sans MS" panose="030F0702030302020204" pitchFamily="66" charset="0"/>
              <a:ea typeface="Calibri" panose="020F0502020204030204" pitchFamily="34" charset="0"/>
              <a:cs typeface="Times New Roman" panose="02020603050405020304" pitchFamily="18" charset="0"/>
            </a:endParaRPr>
          </a:p>
          <a:p>
            <a:pPr algn="r">
              <a:spcBef>
                <a:spcPct val="0"/>
              </a:spcBef>
              <a:buFontTx/>
              <a:buNone/>
            </a:pPr>
            <a:r>
              <a:rPr lang="fr-FR" altLang="fr-FR" sz="1600" i="0">
                <a:solidFill>
                  <a:srgbClr val="FFFFFF"/>
                </a:solidFill>
                <a:latin typeface="Comic Sans MS" panose="030F0702030302020204" pitchFamily="66" charset="0"/>
                <a:ea typeface="Calibri" panose="020F0502020204030204" pitchFamily="34" charset="0"/>
                <a:cs typeface="Times New Roman" panose="02020603050405020304" pitchFamily="18" charset="0"/>
              </a:rPr>
              <a:t>Démences</a:t>
            </a:r>
          </a:p>
          <a:p>
            <a:pPr algn="r">
              <a:spcBef>
                <a:spcPct val="0"/>
              </a:spcBef>
              <a:buFontTx/>
              <a:buNone/>
            </a:pPr>
            <a:endParaRPr lang="fr-FR" altLang="fr-FR" sz="400" i="0">
              <a:latin typeface="Comic Sans MS" panose="030F0702030302020204" pitchFamily="66" charset="0"/>
              <a:ea typeface="Calibri" panose="020F0502020204030204" pitchFamily="34" charset="0"/>
              <a:cs typeface="Times New Roman" panose="02020603050405020304" pitchFamily="18" charset="0"/>
            </a:endParaRPr>
          </a:p>
          <a:p>
            <a:pPr algn="r">
              <a:spcBef>
                <a:spcPct val="0"/>
              </a:spcBef>
              <a:buFontTx/>
              <a:buNone/>
            </a:pPr>
            <a:r>
              <a:rPr lang="fr-FR" altLang="fr-FR" sz="1600" i="0">
                <a:solidFill>
                  <a:srgbClr val="FFFFFF"/>
                </a:solidFill>
                <a:latin typeface="Comic Sans MS" panose="030F0702030302020204" pitchFamily="66" charset="0"/>
                <a:ea typeface="Calibri" panose="020F0502020204030204" pitchFamily="34" charset="0"/>
                <a:cs typeface="Times New Roman" panose="02020603050405020304" pitchFamily="18" charset="0"/>
              </a:rPr>
              <a:t>Diarrhées</a:t>
            </a:r>
          </a:p>
          <a:p>
            <a:pPr algn="r">
              <a:spcBef>
                <a:spcPct val="0"/>
              </a:spcBef>
              <a:buFontTx/>
              <a:buNone/>
            </a:pPr>
            <a:endParaRPr lang="fr-FR" altLang="fr-FR" sz="400" i="0">
              <a:latin typeface="Comic Sans MS" panose="030F0702030302020204" pitchFamily="66" charset="0"/>
              <a:ea typeface="Calibri" panose="020F0502020204030204" pitchFamily="34" charset="0"/>
              <a:cs typeface="Times New Roman" panose="02020603050405020304" pitchFamily="18" charset="0"/>
            </a:endParaRPr>
          </a:p>
          <a:p>
            <a:pPr algn="r">
              <a:spcBef>
                <a:spcPct val="0"/>
              </a:spcBef>
              <a:buFontTx/>
              <a:buNone/>
            </a:pPr>
            <a:r>
              <a:rPr lang="fr-FR" altLang="fr-FR" sz="1600" i="0">
                <a:solidFill>
                  <a:srgbClr val="FFFFFF"/>
                </a:solidFill>
                <a:latin typeface="Comic Sans MS" panose="030F0702030302020204" pitchFamily="66" charset="0"/>
                <a:ea typeface="Calibri" panose="020F0502020204030204" pitchFamily="34" charset="0"/>
                <a:cs typeface="Times New Roman" panose="02020603050405020304" pitchFamily="18" charset="0"/>
              </a:rPr>
              <a:t>Tuberculose</a:t>
            </a:r>
          </a:p>
          <a:p>
            <a:pPr algn="r">
              <a:spcBef>
                <a:spcPct val="0"/>
              </a:spcBef>
              <a:buFontTx/>
              <a:buNone/>
            </a:pPr>
            <a:endParaRPr lang="fr-FR" altLang="fr-FR" sz="400" i="0">
              <a:latin typeface="Comic Sans MS" panose="030F0702030302020204" pitchFamily="66" charset="0"/>
              <a:ea typeface="Calibri" panose="020F0502020204030204" pitchFamily="34" charset="0"/>
              <a:cs typeface="Times New Roman" panose="02020603050405020304" pitchFamily="18" charset="0"/>
            </a:endParaRPr>
          </a:p>
          <a:p>
            <a:pPr algn="r">
              <a:spcBef>
                <a:spcPct val="0"/>
              </a:spcBef>
              <a:buFontTx/>
              <a:buNone/>
            </a:pPr>
            <a:r>
              <a:rPr lang="fr-FR" altLang="fr-FR" sz="1600" i="0">
                <a:solidFill>
                  <a:srgbClr val="FFFFFF"/>
                </a:solidFill>
                <a:latin typeface="Comic Sans MS" panose="030F0702030302020204" pitchFamily="66" charset="0"/>
                <a:ea typeface="Calibri" panose="020F0502020204030204" pitchFamily="34" charset="0"/>
                <a:cs typeface="Times New Roman" panose="02020603050405020304" pitchFamily="18" charset="0"/>
              </a:rPr>
              <a:t>Accidents de la route</a:t>
            </a:r>
            <a:endParaRPr lang="fr-FR" altLang="fr-FR" sz="1600" i="0">
              <a:latin typeface="Comic Sans MS" panose="030F0702030302020204" pitchFamily="66" charset="0"/>
              <a:ea typeface="Calibri" panose="020F0502020204030204" pitchFamily="34" charset="0"/>
              <a:cs typeface="Times New Roman" panose="02020603050405020304" pitchFamily="18" charset="0"/>
            </a:endParaRPr>
          </a:p>
        </p:txBody>
      </p:sp>
      <p:sp>
        <p:nvSpPr>
          <p:cNvPr id="4" name="ZoneTexte 15">
            <a:extLst>
              <a:ext uri="{FF2B5EF4-FFF2-40B4-BE49-F238E27FC236}">
                <a16:creationId xmlns:a16="http://schemas.microsoft.com/office/drawing/2014/main" id="{2B81C303-DDCD-4BEE-90A0-D922F8388A9E}"/>
              </a:ext>
            </a:extLst>
          </p:cNvPr>
          <p:cNvSpPr txBox="1"/>
          <p:nvPr/>
        </p:nvSpPr>
        <p:spPr>
          <a:xfrm>
            <a:off x="554038" y="881609"/>
            <a:ext cx="3816350" cy="954107"/>
          </a:xfrm>
          <a:prstGeom prst="rect">
            <a:avLst/>
          </a:prstGeom>
          <a:solidFill>
            <a:srgbClr val="FF0000"/>
          </a:solidFill>
        </p:spPr>
        <p:txBody>
          <a:bodyPr>
            <a:spAutoFit/>
          </a:bodyPr>
          <a:lstStyle/>
          <a:p>
            <a:pPr algn="ctr" eaLnBrk="1" hangingPunct="1">
              <a:defRPr/>
            </a:pPr>
            <a:r>
              <a:rPr lang="fr-FR" altLang="fr-FR" sz="1400" i="0" dirty="0">
                <a:solidFill>
                  <a:schemeClr val="bg1"/>
                </a:solidFill>
                <a:effectLst>
                  <a:outerShdw blurRad="38100" dist="38100" dir="2700000" algn="tl">
                    <a:srgbClr val="000000">
                      <a:alpha val="43137"/>
                    </a:srgbClr>
                  </a:outerShdw>
                </a:effectLst>
                <a:latin typeface="Comic Sans MS" panose="030F0702030302020204" pitchFamily="66" charset="0"/>
              </a:rPr>
              <a:t>Pandémies infectieuses</a:t>
            </a:r>
          </a:p>
          <a:p>
            <a:pPr algn="ctr" eaLnBrk="1" hangingPunct="1">
              <a:defRPr/>
            </a:pPr>
            <a:r>
              <a:rPr lang="fr-FR" altLang="fr-FR" sz="1400" i="0" dirty="0">
                <a:solidFill>
                  <a:schemeClr val="bg1"/>
                </a:solidFill>
                <a:effectLst>
                  <a:outerShdw blurRad="38100" dist="38100" dir="2700000" algn="tl">
                    <a:srgbClr val="000000">
                      <a:alpha val="43137"/>
                    </a:srgbClr>
                  </a:outerShdw>
                </a:effectLst>
                <a:latin typeface="Comic Sans MS" panose="030F0702030302020204" pitchFamily="66" charset="0"/>
              </a:rPr>
              <a:t>aigues ou chroniques</a:t>
            </a:r>
          </a:p>
          <a:p>
            <a:pPr algn="ctr" eaLnBrk="1" hangingPunct="1">
              <a:defRPr/>
            </a:pPr>
            <a:r>
              <a:rPr lang="fr-FR" altLang="fr-FR" sz="1400" i="0" dirty="0">
                <a:solidFill>
                  <a:schemeClr val="bg1"/>
                </a:solidFill>
                <a:effectLst>
                  <a:outerShdw blurRad="38100" dist="38100" dir="2700000" algn="tl">
                    <a:srgbClr val="000000">
                      <a:alpha val="43137"/>
                    </a:srgbClr>
                  </a:outerShdw>
                </a:effectLst>
                <a:latin typeface="Comic Sans MS" panose="030F0702030302020204" pitchFamily="66" charset="0"/>
              </a:rPr>
              <a:t>peste, variole, grippe, lèpre, </a:t>
            </a:r>
          </a:p>
          <a:p>
            <a:pPr algn="ctr" eaLnBrk="1" hangingPunct="1">
              <a:defRPr/>
            </a:pPr>
            <a:r>
              <a:rPr lang="fr-FR" altLang="fr-FR" sz="1400" i="0" dirty="0">
                <a:solidFill>
                  <a:schemeClr val="bg1"/>
                </a:solidFill>
                <a:effectLst>
                  <a:outerShdw blurRad="38100" dist="38100" dir="2700000" algn="tl">
                    <a:srgbClr val="000000">
                      <a:alpha val="43137"/>
                    </a:srgbClr>
                  </a:outerShdw>
                </a:effectLst>
                <a:latin typeface="Comic Sans MS" panose="030F0702030302020204" pitchFamily="66" charset="0"/>
              </a:rPr>
              <a:t>sida, tuberculose, covid-19…</a:t>
            </a:r>
            <a:endParaRPr lang="en-GB" altLang="fr-FR" sz="1400" i="0" dirty="0">
              <a:solidFill>
                <a:schemeClr val="bg1"/>
              </a:solidFill>
              <a:effectLst>
                <a:outerShdw blurRad="38100" dist="38100" dir="2700000" algn="tl">
                  <a:srgbClr val="000000">
                    <a:alpha val="43137"/>
                  </a:srgbClr>
                </a:outerShdw>
              </a:effectLst>
              <a:latin typeface="Comic Sans MS" panose="030F0702030302020204" pitchFamily="66" charset="0"/>
            </a:endParaRPr>
          </a:p>
        </p:txBody>
      </p:sp>
      <p:sp>
        <p:nvSpPr>
          <p:cNvPr id="101381" name="TextBox 2">
            <a:extLst>
              <a:ext uri="{FF2B5EF4-FFF2-40B4-BE49-F238E27FC236}">
                <a16:creationId xmlns:a16="http://schemas.microsoft.com/office/drawing/2014/main" id="{60D0B5D0-60C5-4940-8A38-60703DD8874B}"/>
              </a:ext>
            </a:extLst>
          </p:cNvPr>
          <p:cNvSpPr txBox="1">
            <a:spLocks noChangeArrowheads="1"/>
          </p:cNvSpPr>
          <p:nvPr/>
        </p:nvSpPr>
        <p:spPr bwMode="auto">
          <a:xfrm>
            <a:off x="4646613" y="902046"/>
            <a:ext cx="3654425" cy="954107"/>
          </a:xfrm>
          <a:prstGeom prst="rect">
            <a:avLst/>
          </a:prstGeom>
          <a:solidFill>
            <a:srgbClr val="FF0000"/>
          </a:solidFill>
          <a:ln w="9525">
            <a:solidFill>
              <a:srgbClr val="FF0000"/>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1400" i="0" dirty="0">
                <a:solidFill>
                  <a:schemeClr val="bg1"/>
                </a:solidFill>
                <a:latin typeface="Comic Sans MS" panose="030F0702030302020204" pitchFamily="66" charset="0"/>
              </a:rPr>
              <a:t>Pandémies silencieuses</a:t>
            </a:r>
          </a:p>
          <a:p>
            <a:pPr algn="ctr">
              <a:spcBef>
                <a:spcPct val="0"/>
              </a:spcBef>
              <a:buFontTx/>
              <a:buNone/>
            </a:pPr>
            <a:r>
              <a:rPr lang="fr-FR" altLang="fr-FR" sz="1400" i="0" dirty="0">
                <a:solidFill>
                  <a:schemeClr val="bg1"/>
                </a:solidFill>
                <a:latin typeface="Comic Sans MS" panose="030F0702030302020204" pitchFamily="66" charset="0"/>
              </a:rPr>
              <a:t>non communicables</a:t>
            </a:r>
          </a:p>
          <a:p>
            <a:pPr algn="ctr">
              <a:spcBef>
                <a:spcPct val="0"/>
              </a:spcBef>
              <a:buFontTx/>
              <a:buNone/>
            </a:pPr>
            <a:r>
              <a:rPr lang="fr-FR" altLang="fr-FR" sz="1400" i="0" dirty="0">
                <a:solidFill>
                  <a:schemeClr val="bg1"/>
                </a:solidFill>
                <a:latin typeface="Comic Sans MS" panose="030F0702030302020204" pitchFamily="66" charset="0"/>
              </a:rPr>
              <a:t>diabète, obésité, hypertension, </a:t>
            </a:r>
          </a:p>
          <a:p>
            <a:pPr algn="ctr">
              <a:spcBef>
                <a:spcPct val="0"/>
              </a:spcBef>
              <a:buFontTx/>
              <a:buNone/>
            </a:pPr>
            <a:r>
              <a:rPr lang="fr-FR" altLang="fr-FR" sz="1400" i="0" dirty="0">
                <a:solidFill>
                  <a:schemeClr val="bg1"/>
                </a:solidFill>
                <a:latin typeface="Comic Sans MS" panose="030F0702030302020204" pitchFamily="66" charset="0"/>
              </a:rPr>
              <a:t>maladies cardiovasculaires, cancer…</a:t>
            </a:r>
          </a:p>
        </p:txBody>
      </p:sp>
      <p:sp>
        <p:nvSpPr>
          <p:cNvPr id="101382" name="Ellipse 29">
            <a:extLst>
              <a:ext uri="{FF2B5EF4-FFF2-40B4-BE49-F238E27FC236}">
                <a16:creationId xmlns:a16="http://schemas.microsoft.com/office/drawing/2014/main" id="{B04CC927-954B-4AC4-88C5-212376F8268F}"/>
              </a:ext>
            </a:extLst>
          </p:cNvPr>
          <p:cNvSpPr>
            <a:spLocks noChangeArrowheads="1"/>
          </p:cNvSpPr>
          <p:nvPr/>
        </p:nvSpPr>
        <p:spPr bwMode="auto">
          <a:xfrm>
            <a:off x="344488" y="3541713"/>
            <a:ext cx="3135312" cy="368300"/>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fr-FR" altLang="fr-FR" sz="1600">
              <a:latin typeface="Arial" panose="020B0604020202020204" pitchFamily="34" charset="0"/>
            </a:endParaRPr>
          </a:p>
        </p:txBody>
      </p:sp>
      <p:sp>
        <p:nvSpPr>
          <p:cNvPr id="101383" name="Ellipse 30">
            <a:extLst>
              <a:ext uri="{FF2B5EF4-FFF2-40B4-BE49-F238E27FC236}">
                <a16:creationId xmlns:a16="http://schemas.microsoft.com/office/drawing/2014/main" id="{C00AF47B-83E0-43AA-B841-71EE86BFD4F0}"/>
              </a:ext>
            </a:extLst>
          </p:cNvPr>
          <p:cNvSpPr>
            <a:spLocks noChangeArrowheads="1"/>
          </p:cNvSpPr>
          <p:nvPr/>
        </p:nvSpPr>
        <p:spPr bwMode="auto">
          <a:xfrm>
            <a:off x="2374900" y="5148263"/>
            <a:ext cx="1155700" cy="296862"/>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fr-FR" altLang="fr-FR" sz="1600">
              <a:latin typeface="Arial" panose="020B0604020202020204" pitchFamily="34" charset="0"/>
            </a:endParaRPr>
          </a:p>
        </p:txBody>
      </p:sp>
      <p:sp>
        <p:nvSpPr>
          <p:cNvPr id="101384" name="Ellipse 31">
            <a:extLst>
              <a:ext uri="{FF2B5EF4-FFF2-40B4-BE49-F238E27FC236}">
                <a16:creationId xmlns:a16="http://schemas.microsoft.com/office/drawing/2014/main" id="{AF0D8DF3-0196-4BB3-B0FE-A142B014865B}"/>
              </a:ext>
            </a:extLst>
          </p:cNvPr>
          <p:cNvSpPr>
            <a:spLocks noChangeArrowheads="1"/>
          </p:cNvSpPr>
          <p:nvPr/>
        </p:nvSpPr>
        <p:spPr bwMode="auto">
          <a:xfrm>
            <a:off x="2124075" y="5445125"/>
            <a:ext cx="1406525" cy="296863"/>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fr-FR" altLang="fr-FR" sz="1600">
              <a:latin typeface="Arial" panose="020B0604020202020204" pitchFamily="34" charset="0"/>
            </a:endParaRPr>
          </a:p>
        </p:txBody>
      </p:sp>
      <p:sp>
        <p:nvSpPr>
          <p:cNvPr id="101385" name="TextBox 8">
            <a:extLst>
              <a:ext uri="{FF2B5EF4-FFF2-40B4-BE49-F238E27FC236}">
                <a16:creationId xmlns:a16="http://schemas.microsoft.com/office/drawing/2014/main" id="{C0C428BB-A158-44E9-B2D0-D45B80EC63BB}"/>
              </a:ext>
            </a:extLst>
          </p:cNvPr>
          <p:cNvSpPr txBox="1">
            <a:spLocks noChangeArrowheads="1"/>
          </p:cNvSpPr>
          <p:nvPr/>
        </p:nvSpPr>
        <p:spPr bwMode="auto">
          <a:xfrm>
            <a:off x="1417638" y="1867304"/>
            <a:ext cx="2127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fr-FR" altLang="fr-FR" sz="1400" i="0" dirty="0">
                <a:solidFill>
                  <a:schemeClr val="bg1"/>
                </a:solidFill>
                <a:latin typeface="Comic Sans MS" panose="030F0702030302020204" pitchFamily="66" charset="0"/>
              </a:rPr>
              <a:t>30% (17 millions décès)</a:t>
            </a:r>
          </a:p>
        </p:txBody>
      </p:sp>
      <p:sp>
        <p:nvSpPr>
          <p:cNvPr id="101386" name="TextBox 9">
            <a:extLst>
              <a:ext uri="{FF2B5EF4-FFF2-40B4-BE49-F238E27FC236}">
                <a16:creationId xmlns:a16="http://schemas.microsoft.com/office/drawing/2014/main" id="{74E42C5E-4BE6-4B16-A634-D487D419164A}"/>
              </a:ext>
            </a:extLst>
          </p:cNvPr>
          <p:cNvSpPr txBox="1">
            <a:spLocks noChangeArrowheads="1"/>
          </p:cNvSpPr>
          <p:nvPr/>
        </p:nvSpPr>
        <p:spPr bwMode="auto">
          <a:xfrm>
            <a:off x="5275263" y="1921997"/>
            <a:ext cx="21558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fr-FR" altLang="fr-FR" sz="1400" i="0" dirty="0">
                <a:solidFill>
                  <a:schemeClr val="bg1"/>
                </a:solidFill>
                <a:latin typeface="Comic Sans MS" panose="030F0702030302020204" pitchFamily="66" charset="0"/>
              </a:rPr>
              <a:t>70% (40 millions décès)</a:t>
            </a:r>
          </a:p>
        </p:txBody>
      </p:sp>
      <p:sp>
        <p:nvSpPr>
          <p:cNvPr id="101387" name="TextBox 10">
            <a:extLst>
              <a:ext uri="{FF2B5EF4-FFF2-40B4-BE49-F238E27FC236}">
                <a16:creationId xmlns:a16="http://schemas.microsoft.com/office/drawing/2014/main" id="{97D8BCF8-A29F-40AE-A97C-9318A6957DA8}"/>
              </a:ext>
            </a:extLst>
          </p:cNvPr>
          <p:cNvSpPr txBox="1">
            <a:spLocks noChangeArrowheads="1"/>
          </p:cNvSpPr>
          <p:nvPr/>
        </p:nvSpPr>
        <p:spPr bwMode="auto">
          <a:xfrm>
            <a:off x="5613402" y="4605780"/>
            <a:ext cx="2616200" cy="73866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1400" i="0" dirty="0">
                <a:solidFill>
                  <a:srgbClr val="FFFF99"/>
                </a:solidFill>
                <a:latin typeface="Comic Sans MS" panose="030F0702030302020204" pitchFamily="66" charset="0"/>
              </a:rPr>
              <a:t>Covid-19</a:t>
            </a:r>
          </a:p>
          <a:p>
            <a:pPr algn="ctr">
              <a:spcBef>
                <a:spcPct val="0"/>
              </a:spcBef>
              <a:buFontTx/>
              <a:buNone/>
            </a:pPr>
            <a:r>
              <a:rPr lang="fr-FR" altLang="fr-FR" sz="1400" dirty="0">
                <a:solidFill>
                  <a:srgbClr val="FFFF99"/>
                </a:solidFill>
                <a:latin typeface="Comic Sans MS" panose="030F0702030302020204" pitchFamily="66" charset="0"/>
              </a:rPr>
              <a:t>220 millions de cas</a:t>
            </a:r>
            <a:endParaRPr lang="fr-FR" altLang="fr-FR" sz="1400" i="0" dirty="0">
              <a:solidFill>
                <a:schemeClr val="bg1"/>
              </a:solidFill>
              <a:latin typeface="Comic Sans MS" panose="030F0702030302020204" pitchFamily="66" charset="0"/>
            </a:endParaRPr>
          </a:p>
          <a:p>
            <a:pPr algn="ctr">
              <a:spcBef>
                <a:spcPct val="0"/>
              </a:spcBef>
              <a:buFontTx/>
              <a:buNone/>
            </a:pPr>
            <a:r>
              <a:rPr lang="fr-FR" altLang="fr-FR" sz="1400" dirty="0">
                <a:solidFill>
                  <a:schemeClr val="bg1"/>
                </a:solidFill>
                <a:latin typeface="Comic Sans MS" panose="030F0702030302020204" pitchFamily="66" charset="0"/>
              </a:rPr>
              <a:t>4,5 millions </a:t>
            </a:r>
            <a:r>
              <a:rPr lang="fr-FR" altLang="fr-FR" sz="1000" dirty="0">
                <a:solidFill>
                  <a:schemeClr val="bg1"/>
                </a:solidFill>
                <a:latin typeface="Comic Sans MS" panose="030F0702030302020204" pitchFamily="66" charset="0"/>
              </a:rPr>
              <a:t>(septembre 2021)</a:t>
            </a:r>
          </a:p>
        </p:txBody>
      </p:sp>
      <p:sp>
        <p:nvSpPr>
          <p:cNvPr id="101388" name="Rectangle 1">
            <a:extLst>
              <a:ext uri="{FF2B5EF4-FFF2-40B4-BE49-F238E27FC236}">
                <a16:creationId xmlns:a16="http://schemas.microsoft.com/office/drawing/2014/main" id="{A6D9D7DA-4CFA-4CA3-89BA-003D4431842B}"/>
              </a:ext>
            </a:extLst>
          </p:cNvPr>
          <p:cNvSpPr>
            <a:spLocks noChangeArrowheads="1"/>
          </p:cNvSpPr>
          <p:nvPr/>
        </p:nvSpPr>
        <p:spPr bwMode="auto">
          <a:xfrm>
            <a:off x="3544888" y="6143625"/>
            <a:ext cx="465137" cy="265113"/>
          </a:xfrm>
          <a:prstGeom prst="rect">
            <a:avLst/>
          </a:prstGeom>
          <a:solidFill>
            <a:srgbClr val="FF0000"/>
          </a:solidFill>
          <a:ln w="9525" algn="ctr">
            <a:solidFill>
              <a:srgbClr val="FF0000"/>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fr-FR" altLang="fr-FR" sz="1600">
              <a:latin typeface="Arial" panose="020B0604020202020204" pitchFamily="34" charset="0"/>
            </a:endParaRPr>
          </a:p>
        </p:txBody>
      </p:sp>
      <p:sp>
        <p:nvSpPr>
          <p:cNvPr id="101389" name="TextBox 13">
            <a:extLst>
              <a:ext uri="{FF2B5EF4-FFF2-40B4-BE49-F238E27FC236}">
                <a16:creationId xmlns:a16="http://schemas.microsoft.com/office/drawing/2014/main" id="{A68B86C9-165E-41BA-AB64-2A6B096A3C30}"/>
              </a:ext>
            </a:extLst>
          </p:cNvPr>
          <p:cNvSpPr txBox="1">
            <a:spLocks noChangeArrowheads="1"/>
          </p:cNvSpPr>
          <p:nvPr/>
        </p:nvSpPr>
        <p:spPr bwMode="auto">
          <a:xfrm>
            <a:off x="2811463" y="6084888"/>
            <a:ext cx="695325" cy="33813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fr-FR" altLang="fr-FR" sz="1600" i="0">
                <a:solidFill>
                  <a:schemeClr val="bg1"/>
                </a:solidFill>
                <a:latin typeface="Comic Sans MS" panose="030F0702030302020204" pitchFamily="66" charset="0"/>
              </a:rPr>
              <a:t>Sida</a:t>
            </a:r>
            <a:endParaRPr lang="fr-FR" altLang="fr-FR" sz="1600">
              <a:latin typeface="Arial" panose="020B0604020202020204" pitchFamily="34" charset="0"/>
            </a:endParaRPr>
          </a:p>
        </p:txBody>
      </p:sp>
      <p:sp>
        <p:nvSpPr>
          <p:cNvPr id="101390" name="Ellipse 31">
            <a:extLst>
              <a:ext uri="{FF2B5EF4-FFF2-40B4-BE49-F238E27FC236}">
                <a16:creationId xmlns:a16="http://schemas.microsoft.com/office/drawing/2014/main" id="{8110197F-A2DD-4C9C-9B85-69DA3DA9085D}"/>
              </a:ext>
            </a:extLst>
          </p:cNvPr>
          <p:cNvSpPr>
            <a:spLocks noChangeArrowheads="1"/>
          </p:cNvSpPr>
          <p:nvPr/>
        </p:nvSpPr>
        <p:spPr bwMode="auto">
          <a:xfrm>
            <a:off x="2627313" y="6126163"/>
            <a:ext cx="852487" cy="255587"/>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fr-FR" altLang="fr-FR" sz="1600">
              <a:latin typeface="Arial" panose="020B0604020202020204" pitchFamily="34" charset="0"/>
            </a:endParaRPr>
          </a:p>
        </p:txBody>
      </p:sp>
      <p:sp>
        <p:nvSpPr>
          <p:cNvPr id="101391" name="TextBox 4">
            <a:extLst>
              <a:ext uri="{FF2B5EF4-FFF2-40B4-BE49-F238E27FC236}">
                <a16:creationId xmlns:a16="http://schemas.microsoft.com/office/drawing/2014/main" id="{5A802CC8-EC0A-44E7-B716-0C28CCC0EAAA}"/>
              </a:ext>
            </a:extLst>
          </p:cNvPr>
          <p:cNvSpPr txBox="1">
            <a:spLocks noChangeArrowheads="1"/>
          </p:cNvSpPr>
          <p:nvPr/>
        </p:nvSpPr>
        <p:spPr bwMode="auto">
          <a:xfrm>
            <a:off x="4094163" y="6126163"/>
            <a:ext cx="5524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fr-FR" altLang="fr-FR" sz="1600" i="0">
                <a:solidFill>
                  <a:schemeClr val="bg1"/>
                </a:solidFill>
                <a:latin typeface="Comic Sans MS" panose="030F0702030302020204" pitchFamily="66" charset="0"/>
              </a:rPr>
              <a:t>0,7 </a:t>
            </a:r>
          </a:p>
        </p:txBody>
      </p:sp>
      <p:sp>
        <p:nvSpPr>
          <p:cNvPr id="101392" name="TextBox 5">
            <a:extLst>
              <a:ext uri="{FF2B5EF4-FFF2-40B4-BE49-F238E27FC236}">
                <a16:creationId xmlns:a16="http://schemas.microsoft.com/office/drawing/2014/main" id="{186ABC8D-0F24-44F3-8517-F495B56F7D23}"/>
              </a:ext>
            </a:extLst>
          </p:cNvPr>
          <p:cNvSpPr txBox="1">
            <a:spLocks noChangeArrowheads="1"/>
          </p:cNvSpPr>
          <p:nvPr/>
        </p:nvSpPr>
        <p:spPr bwMode="auto">
          <a:xfrm>
            <a:off x="3506788" y="2636421"/>
            <a:ext cx="59182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fr-FR" altLang="fr-FR" sz="1400" i="0" dirty="0">
                <a:solidFill>
                  <a:schemeClr val="bg1"/>
                </a:solidFill>
                <a:latin typeface="Comic Sans MS" panose="030F0702030302020204" pitchFamily="66" charset="0"/>
              </a:rPr>
              <a:t>2019</a:t>
            </a:r>
          </a:p>
        </p:txBody>
      </p:sp>
      <p:sp>
        <p:nvSpPr>
          <p:cNvPr id="101393" name="TextBox 1">
            <a:extLst>
              <a:ext uri="{FF2B5EF4-FFF2-40B4-BE49-F238E27FC236}">
                <a16:creationId xmlns:a16="http://schemas.microsoft.com/office/drawing/2014/main" id="{4C6CD4AF-FC87-4099-9A4F-55BFDECDD4B3}"/>
              </a:ext>
            </a:extLst>
          </p:cNvPr>
          <p:cNvSpPr txBox="1">
            <a:spLocks noChangeArrowheads="1"/>
          </p:cNvSpPr>
          <p:nvPr/>
        </p:nvSpPr>
        <p:spPr bwMode="auto">
          <a:xfrm>
            <a:off x="2770697" y="2218823"/>
            <a:ext cx="3679825" cy="3079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1400" i="0" dirty="0">
                <a:latin typeface="Comic Sans MS" panose="030F0702030302020204" pitchFamily="66" charset="0"/>
              </a:rPr>
              <a:t>57 millions décès/an/ 7,8 milliard 2020</a:t>
            </a:r>
          </a:p>
        </p:txBody>
      </p:sp>
      <p:sp>
        <p:nvSpPr>
          <p:cNvPr id="2" name="ZoneTexte 1">
            <a:extLst>
              <a:ext uri="{FF2B5EF4-FFF2-40B4-BE49-F238E27FC236}">
                <a16:creationId xmlns:a16="http://schemas.microsoft.com/office/drawing/2014/main" id="{09350195-D6BF-43DB-97E5-74DF2304C803}"/>
              </a:ext>
            </a:extLst>
          </p:cNvPr>
          <p:cNvSpPr txBox="1"/>
          <p:nvPr/>
        </p:nvSpPr>
        <p:spPr>
          <a:xfrm>
            <a:off x="2723731" y="176152"/>
            <a:ext cx="4262705" cy="461665"/>
          </a:xfrm>
          <a:prstGeom prst="rect">
            <a:avLst/>
          </a:prstGeom>
          <a:noFill/>
        </p:spPr>
        <p:txBody>
          <a:bodyPr wrap="none" rtlCol="0">
            <a:spAutoFit/>
          </a:bodyPr>
          <a:lstStyle/>
          <a:p>
            <a:r>
              <a:rPr lang="fr-FR" sz="2400" dirty="0">
                <a:solidFill>
                  <a:schemeClr val="bg1"/>
                </a:solidFill>
                <a:latin typeface="Comic Sans MS" panose="030F0702030302020204" pitchFamily="66" charset="0"/>
              </a:rPr>
              <a:t>Causes de mortalité humaine</a:t>
            </a:r>
          </a:p>
        </p:txBody>
      </p:sp>
      <p:sp>
        <p:nvSpPr>
          <p:cNvPr id="3" name="Flèche : virage 2">
            <a:extLst>
              <a:ext uri="{FF2B5EF4-FFF2-40B4-BE49-F238E27FC236}">
                <a16:creationId xmlns:a16="http://schemas.microsoft.com/office/drawing/2014/main" id="{5E89FCEE-A8BF-4429-BCEA-1BCF87E8EEF1}"/>
              </a:ext>
            </a:extLst>
          </p:cNvPr>
          <p:cNvSpPr/>
          <p:nvPr/>
        </p:nvSpPr>
        <p:spPr>
          <a:xfrm flipH="1">
            <a:off x="5928356" y="3541713"/>
            <a:ext cx="670852" cy="1044402"/>
          </a:xfrm>
          <a:prstGeom prst="bentArrow">
            <a:avLst>
              <a:gd name="adj1" fmla="val 20663"/>
              <a:gd name="adj2" fmla="val 25000"/>
              <a:gd name="adj3" fmla="val 25000"/>
              <a:gd name="adj4" fmla="val 4375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1" name="Rectangle 1">
            <a:extLst>
              <a:ext uri="{FF2B5EF4-FFF2-40B4-BE49-F238E27FC236}">
                <a16:creationId xmlns:a16="http://schemas.microsoft.com/office/drawing/2014/main" id="{10076472-A197-4FBC-9436-D331103D63A8}"/>
              </a:ext>
            </a:extLst>
          </p:cNvPr>
          <p:cNvSpPr>
            <a:spLocks noChangeArrowheads="1"/>
          </p:cNvSpPr>
          <p:nvPr/>
        </p:nvSpPr>
        <p:spPr bwMode="auto">
          <a:xfrm>
            <a:off x="7885113" y="6430963"/>
            <a:ext cx="923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800" i="0" dirty="0">
                <a:solidFill>
                  <a:schemeClr val="bg1"/>
                </a:solidFill>
                <a:latin typeface="Comic Sans MS" panose="030F0702030302020204" pitchFamily="66" charset="0"/>
              </a:rPr>
              <a:t>Patrick Berche </a:t>
            </a:r>
          </a:p>
        </p:txBody>
      </p:sp>
    </p:spTree>
    <p:extLst>
      <p:ext uri="{BB962C8B-B14F-4D97-AF65-F5344CB8AC3E}">
        <p14:creationId xmlns:p14="http://schemas.microsoft.com/office/powerpoint/2010/main" val="37730139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
            <a:extLst>
              <a:ext uri="{FF2B5EF4-FFF2-40B4-BE49-F238E27FC236}">
                <a16:creationId xmlns:a16="http://schemas.microsoft.com/office/drawing/2014/main" id="{E7B05C0A-6ED5-A782-675A-24CB86586E51}"/>
              </a:ext>
            </a:extLst>
          </p:cNvPr>
          <p:cNvSpPr>
            <a:spLocks noChangeArrowheads="1"/>
          </p:cNvSpPr>
          <p:nvPr/>
        </p:nvSpPr>
        <p:spPr bwMode="auto">
          <a:xfrm>
            <a:off x="5508625" y="5732463"/>
            <a:ext cx="31670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fr-FR" altLang="fr-FR" sz="1200">
                <a:solidFill>
                  <a:schemeClr val="bg1"/>
                </a:solidFill>
                <a:latin typeface="Comic Sans MS" panose="030F0702030302020204" pitchFamily="66" charset="0"/>
              </a:rPr>
              <a:t>Li Wenliang 34 ans,  Covid 10 janv. 1</a:t>
            </a:r>
            <a:r>
              <a:rPr lang="fr-FR" altLang="fr-FR" sz="1200" baseline="30000">
                <a:solidFill>
                  <a:schemeClr val="bg1"/>
                </a:solidFill>
                <a:latin typeface="Comic Sans MS" panose="030F0702030302020204" pitchFamily="66" charset="0"/>
              </a:rPr>
              <a:t>e</a:t>
            </a:r>
            <a:r>
              <a:rPr lang="fr-FR" altLang="fr-FR" sz="1200">
                <a:solidFill>
                  <a:schemeClr val="bg1"/>
                </a:solidFill>
                <a:latin typeface="Comic Sans MS" panose="030F0702030302020204" pitchFamily="66" charset="0"/>
              </a:rPr>
              <a:t> signes, PCR </a:t>
            </a:r>
            <a:r>
              <a:rPr lang="fr-FR" altLang="fr-FR" sz="1200" i="1">
                <a:solidFill>
                  <a:schemeClr val="bg1"/>
                </a:solidFill>
                <a:latin typeface="Comic Sans MS" panose="030F0702030302020204" pitchFamily="66" charset="0"/>
              </a:rPr>
              <a:t>+ </a:t>
            </a:r>
            <a:r>
              <a:rPr lang="fr-FR" altLang="fr-FR" sz="1200">
                <a:solidFill>
                  <a:schemeClr val="bg1"/>
                </a:solidFill>
                <a:latin typeface="Comic Sans MS" panose="030F0702030302020204" pitchFamily="66" charset="0"/>
              </a:rPr>
              <a:t>1</a:t>
            </a:r>
            <a:r>
              <a:rPr lang="fr-FR" altLang="fr-FR" sz="1200" baseline="30000">
                <a:solidFill>
                  <a:schemeClr val="bg1"/>
                </a:solidFill>
                <a:latin typeface="Comic Sans MS" panose="030F0702030302020204" pitchFamily="66" charset="0"/>
              </a:rPr>
              <a:t>er</a:t>
            </a:r>
            <a:r>
              <a:rPr lang="fr-FR" altLang="fr-FR" sz="1200">
                <a:solidFill>
                  <a:schemeClr val="bg1"/>
                </a:solidFill>
                <a:latin typeface="Comic Sans MS" panose="030F0702030302020204" pitchFamily="66" charset="0"/>
              </a:rPr>
              <a:t> février</a:t>
            </a:r>
            <a:r>
              <a:rPr lang="fr-FR" altLang="fr-FR" sz="1200" i="1">
                <a:solidFill>
                  <a:schemeClr val="bg1"/>
                </a:solidFill>
                <a:latin typeface="Comic Sans MS" panose="030F0702030302020204" pitchFamily="66" charset="0"/>
              </a:rPr>
              <a:t>, d</a:t>
            </a:r>
            <a:r>
              <a:rPr lang="fr-FR" altLang="fr-FR" sz="1200">
                <a:solidFill>
                  <a:schemeClr val="bg1"/>
                </a:solidFill>
                <a:latin typeface="Comic Sans MS" panose="030F0702030302020204" pitchFamily="66" charset="0"/>
              </a:rPr>
              <a:t>écés 7 février</a:t>
            </a:r>
          </a:p>
        </p:txBody>
      </p:sp>
      <p:sp>
        <p:nvSpPr>
          <p:cNvPr id="7171" name="ZoneTexte 2">
            <a:extLst>
              <a:ext uri="{FF2B5EF4-FFF2-40B4-BE49-F238E27FC236}">
                <a16:creationId xmlns:a16="http://schemas.microsoft.com/office/drawing/2014/main" id="{89E287D8-A118-15C9-6C07-169BDAC2F178}"/>
              </a:ext>
            </a:extLst>
          </p:cNvPr>
          <p:cNvSpPr txBox="1">
            <a:spLocks noChangeArrowheads="1"/>
          </p:cNvSpPr>
          <p:nvPr/>
        </p:nvSpPr>
        <p:spPr bwMode="auto">
          <a:xfrm>
            <a:off x="3436938" y="166688"/>
            <a:ext cx="14128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fr-FR" altLang="fr-FR" sz="2400">
                <a:solidFill>
                  <a:schemeClr val="bg1"/>
                </a:solidFill>
                <a:latin typeface="Comic Sans MS" panose="030F0702030302020204" pitchFamily="66" charset="0"/>
              </a:rPr>
              <a:t>L’alerte </a:t>
            </a:r>
          </a:p>
        </p:txBody>
      </p:sp>
      <p:graphicFrame>
        <p:nvGraphicFramePr>
          <p:cNvPr id="7172" name="Objet 3">
            <a:extLst>
              <a:ext uri="{FF2B5EF4-FFF2-40B4-BE49-F238E27FC236}">
                <a16:creationId xmlns:a16="http://schemas.microsoft.com/office/drawing/2014/main" id="{EF92E3E9-57A7-D1BB-F30D-53F252ED5D5B}"/>
              </a:ext>
            </a:extLst>
          </p:cNvPr>
          <p:cNvGraphicFramePr>
            <a:graphicFrameLocks noChangeAspect="1"/>
          </p:cNvGraphicFramePr>
          <p:nvPr/>
        </p:nvGraphicFramePr>
        <p:xfrm>
          <a:off x="5219700" y="981075"/>
          <a:ext cx="3683000" cy="4679950"/>
        </p:xfrm>
        <a:graphic>
          <a:graphicData uri="http://schemas.openxmlformats.org/presentationml/2006/ole">
            <mc:AlternateContent xmlns:mc="http://schemas.openxmlformats.org/markup-compatibility/2006">
              <mc:Choice xmlns:v="urn:schemas-microsoft-com:vml" Requires="v">
                <p:oleObj name="Image" r:id="rId3" imgW="3238095" imgH="4114286" progId="Photoshop.Image.17">
                  <p:embed/>
                </p:oleObj>
              </mc:Choice>
              <mc:Fallback>
                <p:oleObj name="Image" r:id="rId3" imgW="3238095" imgH="4114286" progId="Photoshop.Image.17">
                  <p:embed/>
                  <p:pic>
                    <p:nvPicPr>
                      <p:cNvPr id="7172" name="Objet 3">
                        <a:extLst>
                          <a:ext uri="{FF2B5EF4-FFF2-40B4-BE49-F238E27FC236}">
                            <a16:creationId xmlns:a16="http://schemas.microsoft.com/office/drawing/2014/main" id="{EF92E3E9-57A7-D1BB-F30D-53F252ED5D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9700" y="981075"/>
                        <a:ext cx="3683000"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173" name="Rectangle 4">
            <a:extLst>
              <a:ext uri="{FF2B5EF4-FFF2-40B4-BE49-F238E27FC236}">
                <a16:creationId xmlns:a16="http://schemas.microsoft.com/office/drawing/2014/main" id="{CA702ADB-3221-D45C-165A-A4029DE46F70}"/>
              </a:ext>
            </a:extLst>
          </p:cNvPr>
          <p:cNvSpPr>
            <a:spLocks noChangeArrowheads="1"/>
          </p:cNvSpPr>
          <p:nvPr/>
        </p:nvSpPr>
        <p:spPr bwMode="auto">
          <a:xfrm>
            <a:off x="17463" y="981075"/>
            <a:ext cx="5059362" cy="5694363"/>
          </a:xfrm>
          <a:prstGeom prst="rect">
            <a:avLst/>
          </a:prstGeom>
          <a:noFill/>
          <a:ln>
            <a:noFill/>
          </a:ln>
        </p:spPr>
        <p:txBody>
          <a:bodyPr>
            <a:spAutoFit/>
          </a:bodyPr>
          <a:lstStyle>
            <a:lvl1pPr marL="171450" indent="-1714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Font typeface="Wingdings" panose="05000000000000000000" pitchFamily="2" charset="2"/>
              <a:buChar char="q"/>
              <a:defRPr/>
            </a:pPr>
            <a:r>
              <a:rPr lang="fr-FR" altLang="fr-FR" sz="1400" dirty="0">
                <a:solidFill>
                  <a:schemeClr val="bg1"/>
                </a:solidFill>
                <a:latin typeface="Comic Sans MS" panose="030F0702030302020204" pitchFamily="66" charset="0"/>
              </a:rPr>
              <a:t> 1</a:t>
            </a:r>
            <a:r>
              <a:rPr lang="fr-FR" altLang="fr-FR" sz="1400" baseline="30000" dirty="0">
                <a:solidFill>
                  <a:schemeClr val="bg1"/>
                </a:solidFill>
                <a:latin typeface="Comic Sans MS" panose="030F0702030302020204" pitchFamily="66" charset="0"/>
              </a:rPr>
              <a:t>er</a:t>
            </a:r>
            <a:r>
              <a:rPr lang="fr-FR" altLang="fr-FR" sz="1400" dirty="0">
                <a:solidFill>
                  <a:schemeClr val="bg1"/>
                </a:solidFill>
                <a:latin typeface="Comic Sans MS" panose="030F0702030302020204" pitchFamily="66" charset="0"/>
              </a:rPr>
              <a:t>déc. 2019  le 1</a:t>
            </a:r>
            <a:r>
              <a:rPr lang="fr-FR" altLang="fr-FR" sz="1400" baseline="30000" dirty="0">
                <a:solidFill>
                  <a:schemeClr val="bg1"/>
                </a:solidFill>
                <a:latin typeface="Comic Sans MS" panose="030F0702030302020204" pitchFamily="66" charset="0"/>
              </a:rPr>
              <a:t>er</a:t>
            </a:r>
            <a:r>
              <a:rPr lang="fr-FR" altLang="fr-FR" sz="1400" dirty="0">
                <a:solidFill>
                  <a:schemeClr val="bg1"/>
                </a:solidFill>
                <a:latin typeface="Comic Sans MS" panose="030F0702030302020204" pitchFamily="66" charset="0"/>
              </a:rPr>
              <a:t>  patient (officiel) reconnu au 8 décembre 2019</a:t>
            </a:r>
          </a:p>
          <a:p>
            <a:pPr algn="just">
              <a:spcBef>
                <a:spcPct val="0"/>
              </a:spcBef>
              <a:buFont typeface="Wingdings" panose="05000000000000000000" pitchFamily="2" charset="2"/>
              <a:buChar char="q"/>
              <a:defRPr/>
            </a:pPr>
            <a:endParaRPr lang="fr-FR" altLang="fr-FR" sz="1400" dirty="0">
              <a:solidFill>
                <a:schemeClr val="bg1"/>
              </a:solidFill>
              <a:latin typeface="Comic Sans MS" panose="030F0702030302020204" pitchFamily="66" charset="0"/>
            </a:endParaRPr>
          </a:p>
          <a:p>
            <a:pPr algn="just">
              <a:spcBef>
                <a:spcPct val="0"/>
              </a:spcBef>
              <a:buFont typeface="Wingdings" panose="05000000000000000000" pitchFamily="2" charset="2"/>
              <a:buChar char="q"/>
              <a:defRPr/>
            </a:pPr>
            <a:r>
              <a:rPr lang="fr-FR" altLang="fr-FR" sz="1400" dirty="0">
                <a:solidFill>
                  <a:schemeClr val="bg1"/>
                </a:solidFill>
                <a:latin typeface="Comic Sans MS" panose="030F0702030302020204" pitchFamily="66" charset="0"/>
              </a:rPr>
              <a:t> 20 déc. 2019, description d’une pneumonie inconnue. </a:t>
            </a:r>
          </a:p>
          <a:p>
            <a:pPr algn="just">
              <a:spcBef>
                <a:spcPct val="0"/>
              </a:spcBef>
              <a:buFont typeface="Wingdings" panose="05000000000000000000" pitchFamily="2" charset="2"/>
              <a:buChar char="q"/>
              <a:defRPr/>
            </a:pPr>
            <a:endParaRPr lang="fr-FR" altLang="fr-FR" sz="1400" dirty="0">
              <a:solidFill>
                <a:schemeClr val="bg1"/>
              </a:solidFill>
              <a:latin typeface="Comic Sans MS" panose="030F0702030302020204" pitchFamily="66" charset="0"/>
            </a:endParaRPr>
          </a:p>
          <a:p>
            <a:pPr algn="just">
              <a:spcBef>
                <a:spcPct val="0"/>
              </a:spcBef>
              <a:buFont typeface="Wingdings" panose="05000000000000000000" pitchFamily="2" charset="2"/>
              <a:buChar char="q"/>
              <a:defRPr/>
            </a:pPr>
            <a:r>
              <a:rPr lang="fr-FR" altLang="fr-FR" sz="1400" dirty="0">
                <a:solidFill>
                  <a:schemeClr val="bg1"/>
                </a:solidFill>
                <a:latin typeface="Comic Sans MS" panose="030F0702030302020204" pitchFamily="66" charset="0"/>
              </a:rPr>
              <a:t> 30 déc. 2019, Li </a:t>
            </a:r>
            <a:r>
              <a:rPr lang="fr-FR" altLang="fr-FR" sz="1400" dirty="0" err="1">
                <a:solidFill>
                  <a:schemeClr val="bg1"/>
                </a:solidFill>
                <a:latin typeface="Comic Sans MS" panose="030F0702030302020204" pitchFamily="66" charset="0"/>
              </a:rPr>
              <a:t>Wenliang</a:t>
            </a:r>
            <a:r>
              <a:rPr lang="fr-FR" altLang="fr-FR" sz="1400" dirty="0">
                <a:solidFill>
                  <a:schemeClr val="bg1"/>
                </a:solidFill>
                <a:latin typeface="Comic Sans MS" panose="030F0702030302020204" pitchFamily="66" charset="0"/>
              </a:rPr>
              <a:t> alerte 7 collègues médecins sur un groupe de discussion, leur conseillant de se protéger contre ce nouveau virus lors de leurs consultations. Arrestation. Plusieurs des médecins et journalistes qui ont signalé la propagation ont disparu</a:t>
            </a:r>
          </a:p>
          <a:p>
            <a:pPr algn="just">
              <a:spcBef>
                <a:spcPct val="0"/>
              </a:spcBef>
              <a:buFont typeface="Wingdings" panose="05000000000000000000" pitchFamily="2" charset="2"/>
              <a:buChar char="q"/>
              <a:defRPr/>
            </a:pPr>
            <a:endParaRPr lang="fr-FR" altLang="fr-FR" sz="1400" dirty="0">
              <a:solidFill>
                <a:schemeClr val="bg1"/>
              </a:solidFill>
              <a:latin typeface="Comic Sans MS" panose="030F0702030302020204" pitchFamily="66" charset="0"/>
            </a:endParaRPr>
          </a:p>
          <a:p>
            <a:pPr algn="just">
              <a:spcBef>
                <a:spcPct val="0"/>
              </a:spcBef>
              <a:buFont typeface="Wingdings" panose="05000000000000000000" pitchFamily="2" charset="2"/>
              <a:buChar char="q"/>
              <a:defRPr/>
            </a:pPr>
            <a:r>
              <a:rPr lang="fr-FR" altLang="fr-FR" sz="1400" dirty="0">
                <a:solidFill>
                  <a:schemeClr val="bg1"/>
                </a:solidFill>
                <a:latin typeface="Comic Sans MS" panose="030F0702030302020204" pitchFamily="66" charset="0"/>
              </a:rPr>
              <a:t> 2 janv. 2020, nouveau virus révélé par PCR: 41 cas/59 testés: 2/3 tiers ont fréquenté le marché de Wuhan</a:t>
            </a:r>
          </a:p>
          <a:p>
            <a:pPr algn="just">
              <a:spcBef>
                <a:spcPct val="0"/>
              </a:spcBef>
              <a:buFont typeface="Wingdings" panose="05000000000000000000" pitchFamily="2" charset="2"/>
              <a:buChar char="q"/>
              <a:defRPr/>
            </a:pPr>
            <a:endParaRPr lang="fr-FR" altLang="fr-FR" sz="1400" dirty="0">
              <a:solidFill>
                <a:schemeClr val="bg1"/>
              </a:solidFill>
              <a:latin typeface="Comic Sans MS" panose="030F0702030302020204" pitchFamily="66" charset="0"/>
            </a:endParaRPr>
          </a:p>
          <a:p>
            <a:pPr algn="just">
              <a:spcBef>
                <a:spcPct val="0"/>
              </a:spcBef>
              <a:buFont typeface="Wingdings" panose="05000000000000000000" pitchFamily="2" charset="2"/>
              <a:buChar char="q"/>
              <a:defRPr/>
            </a:pPr>
            <a:r>
              <a:rPr lang="fr-FR" altLang="fr-FR" sz="1400" dirty="0">
                <a:solidFill>
                  <a:schemeClr val="bg1"/>
                </a:solidFill>
                <a:latin typeface="Comic Sans MS" panose="030F0702030302020204" pitchFamily="66" charset="0"/>
              </a:rPr>
              <a:t> 7 janv. 2020 : identification du coronavirus</a:t>
            </a:r>
          </a:p>
          <a:p>
            <a:pPr algn="just">
              <a:spcBef>
                <a:spcPct val="0"/>
              </a:spcBef>
              <a:buFont typeface="Wingdings" panose="05000000000000000000" pitchFamily="2" charset="2"/>
              <a:buChar char="q"/>
              <a:defRPr/>
            </a:pPr>
            <a:endParaRPr lang="fr-FR" altLang="fr-FR" sz="1400" dirty="0">
              <a:solidFill>
                <a:schemeClr val="bg1"/>
              </a:solidFill>
              <a:latin typeface="Comic Sans MS" panose="030F0702030302020204" pitchFamily="66" charset="0"/>
            </a:endParaRPr>
          </a:p>
          <a:p>
            <a:pPr algn="just">
              <a:spcBef>
                <a:spcPct val="0"/>
              </a:spcBef>
              <a:buFont typeface="Wingdings" panose="05000000000000000000" pitchFamily="2" charset="2"/>
              <a:buChar char="q"/>
              <a:defRPr/>
            </a:pPr>
            <a:r>
              <a:rPr lang="fr-FR" altLang="fr-FR" sz="1400" dirty="0">
                <a:solidFill>
                  <a:schemeClr val="bg1"/>
                </a:solidFill>
                <a:latin typeface="Comic Sans MS" panose="030F0702030302020204" pitchFamily="66" charset="0"/>
              </a:rPr>
              <a:t> 9 janv. 2020, 1</a:t>
            </a:r>
            <a:r>
              <a:rPr lang="fr-FR" altLang="fr-FR" sz="1400" baseline="30000" dirty="0">
                <a:solidFill>
                  <a:schemeClr val="bg1"/>
                </a:solidFill>
                <a:latin typeface="Comic Sans MS" panose="030F0702030302020204" pitchFamily="66" charset="0"/>
              </a:rPr>
              <a:t>e</a:t>
            </a:r>
            <a:r>
              <a:rPr lang="fr-FR" altLang="fr-FR" sz="1400" dirty="0">
                <a:solidFill>
                  <a:schemeClr val="bg1"/>
                </a:solidFill>
                <a:latin typeface="Comic Sans MS" panose="030F0702030302020204" pitchFamily="66" charset="0"/>
              </a:rPr>
              <a:t> décès (61 ans), 14 janv. 2</a:t>
            </a:r>
            <a:r>
              <a:rPr lang="fr-FR" altLang="fr-FR" sz="1400" baseline="30000" dirty="0">
                <a:solidFill>
                  <a:schemeClr val="bg1"/>
                </a:solidFill>
                <a:latin typeface="Comic Sans MS" panose="030F0702030302020204" pitchFamily="66" charset="0"/>
              </a:rPr>
              <a:t>e</a:t>
            </a:r>
            <a:r>
              <a:rPr lang="fr-FR" altLang="fr-FR" sz="1400" dirty="0">
                <a:solidFill>
                  <a:schemeClr val="bg1"/>
                </a:solidFill>
                <a:latin typeface="Comic Sans MS" panose="030F0702030302020204" pitchFamily="66" charset="0"/>
              </a:rPr>
              <a:t> décès (69 ans) </a:t>
            </a:r>
          </a:p>
          <a:p>
            <a:pPr algn="just">
              <a:spcBef>
                <a:spcPct val="0"/>
              </a:spcBef>
              <a:buFont typeface="Wingdings" panose="05000000000000000000" pitchFamily="2" charset="2"/>
              <a:buChar char="q"/>
              <a:defRPr/>
            </a:pPr>
            <a:endParaRPr lang="fr-FR" altLang="fr-FR" sz="1400" dirty="0">
              <a:solidFill>
                <a:schemeClr val="bg1"/>
              </a:solidFill>
              <a:latin typeface="Comic Sans MS" panose="030F0702030302020204" pitchFamily="66" charset="0"/>
            </a:endParaRPr>
          </a:p>
          <a:p>
            <a:pPr algn="just">
              <a:spcBef>
                <a:spcPct val="0"/>
              </a:spcBef>
              <a:buFont typeface="Wingdings" panose="05000000000000000000" pitchFamily="2" charset="2"/>
              <a:buChar char="q"/>
              <a:defRPr/>
            </a:pPr>
            <a:r>
              <a:rPr lang="fr-FR" altLang="fr-FR" sz="1400" dirty="0">
                <a:solidFill>
                  <a:schemeClr val="bg1"/>
                </a:solidFill>
                <a:latin typeface="Comic Sans MS" panose="030F0702030302020204" pitchFamily="66" charset="0"/>
              </a:rPr>
              <a:t> 11 janv. 2020, publication du génome du coronavirus (Shanghai). Retrait de la publication et fermeture du laboratoire pour « rectification »,</a:t>
            </a:r>
            <a:r>
              <a:rPr lang="fr-FR" altLang="fr-FR" sz="1400" baseline="30000" dirty="0">
                <a:solidFill>
                  <a:schemeClr val="bg1"/>
                </a:solidFill>
                <a:latin typeface="Comic Sans MS" panose="030F0702030302020204" pitchFamily="66" charset="0"/>
              </a:rPr>
              <a:t> </a:t>
            </a:r>
            <a:r>
              <a:rPr lang="fr-FR" altLang="fr-FR" sz="1400" dirty="0">
                <a:solidFill>
                  <a:schemeClr val="bg1"/>
                </a:solidFill>
                <a:latin typeface="Comic Sans MS" panose="030F0702030302020204" pitchFamily="66" charset="0"/>
              </a:rPr>
              <a:t>instauration d’un l’accord préalable pour publier. </a:t>
            </a:r>
          </a:p>
          <a:p>
            <a:pPr marL="0" indent="0" algn="just">
              <a:spcBef>
                <a:spcPct val="0"/>
              </a:spcBef>
              <a:buFontTx/>
              <a:buNone/>
              <a:defRPr/>
            </a:pPr>
            <a:endParaRPr lang="fr-FR" altLang="fr-FR" sz="1400" dirty="0">
              <a:solidFill>
                <a:schemeClr val="bg1"/>
              </a:solidFill>
              <a:latin typeface="Comic Sans MS" panose="030F0702030302020204" pitchFamily="66" charset="0"/>
            </a:endParaRPr>
          </a:p>
          <a:p>
            <a:pPr algn="just">
              <a:spcBef>
                <a:spcPct val="0"/>
              </a:spcBef>
              <a:buFont typeface="Wingdings" panose="05000000000000000000" pitchFamily="2" charset="2"/>
              <a:buChar char="q"/>
              <a:defRPr/>
            </a:pPr>
            <a:r>
              <a:rPr lang="fr-FR" altLang="fr-FR" sz="1400" dirty="0">
                <a:solidFill>
                  <a:schemeClr val="bg1"/>
                </a:solidFill>
                <a:latin typeface="Comic Sans MS" panose="030F0702030302020204" pitchFamily="66" charset="0"/>
              </a:rPr>
              <a:t> 20 janv. 2020, annonce officielle, transmission </a:t>
            </a:r>
            <a:r>
              <a:rPr lang="fr-FR" altLang="fr-FR" sz="1400" dirty="0" err="1">
                <a:solidFill>
                  <a:schemeClr val="bg1"/>
                </a:solidFill>
                <a:latin typeface="Comic Sans MS" panose="030F0702030302020204" pitchFamily="66" charset="0"/>
              </a:rPr>
              <a:t>inter-humaine</a:t>
            </a:r>
            <a:r>
              <a:rPr lang="fr-FR" altLang="fr-FR" sz="1400" dirty="0">
                <a:solidFill>
                  <a:schemeClr val="bg1"/>
                </a:solidFill>
                <a:latin typeface="Comic Sans MS" panose="030F0702030302020204" pitchFamily="66" charset="0"/>
              </a:rPr>
              <a:t> confirmée  </a:t>
            </a:r>
          </a:p>
        </p:txBody>
      </p:sp>
    </p:spTree>
    <p:extLst>
      <p:ext uri="{BB962C8B-B14F-4D97-AF65-F5344CB8AC3E}">
        <p14:creationId xmlns:p14="http://schemas.microsoft.com/office/powerpoint/2010/main" val="320254333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72DC2FF-5DC2-DD31-B52A-A8E850EE9359}"/>
              </a:ext>
            </a:extLst>
          </p:cNvPr>
          <p:cNvPicPr>
            <a:picLocks noChangeAspect="1"/>
          </p:cNvPicPr>
          <p:nvPr/>
        </p:nvPicPr>
        <p:blipFill>
          <a:blip r:embed="rId2"/>
          <a:stretch>
            <a:fillRect/>
          </a:stretch>
        </p:blipFill>
        <p:spPr>
          <a:xfrm>
            <a:off x="432705" y="1798592"/>
            <a:ext cx="8278590" cy="3644265"/>
          </a:xfrm>
          <a:prstGeom prst="rect">
            <a:avLst/>
          </a:prstGeom>
        </p:spPr>
      </p:pic>
      <p:sp>
        <p:nvSpPr>
          <p:cNvPr id="5" name="ZoneTexte 4">
            <a:extLst>
              <a:ext uri="{FF2B5EF4-FFF2-40B4-BE49-F238E27FC236}">
                <a16:creationId xmlns:a16="http://schemas.microsoft.com/office/drawing/2014/main" id="{9F188780-B7AF-6039-6D03-1739875D6EA1}"/>
              </a:ext>
            </a:extLst>
          </p:cNvPr>
          <p:cNvSpPr txBox="1"/>
          <p:nvPr/>
        </p:nvSpPr>
        <p:spPr>
          <a:xfrm>
            <a:off x="1221066" y="675536"/>
            <a:ext cx="6968574" cy="461665"/>
          </a:xfrm>
          <a:prstGeom prst="rect">
            <a:avLst/>
          </a:prstGeom>
          <a:noFill/>
        </p:spPr>
        <p:txBody>
          <a:bodyPr wrap="none" rtlCol="0">
            <a:spAutoFit/>
          </a:bodyPr>
          <a:lstStyle/>
          <a:p>
            <a:r>
              <a:rPr lang="fr-FR" sz="2400" dirty="0">
                <a:solidFill>
                  <a:schemeClr val="bg1"/>
                </a:solidFill>
                <a:latin typeface="Comic Sans MS" panose="030F0702030302020204" pitchFamily="66" charset="0"/>
              </a:rPr>
              <a:t>Les pandémies de grippe depuis la Renaissance</a:t>
            </a:r>
          </a:p>
        </p:txBody>
      </p:sp>
    </p:spTree>
    <p:extLst>
      <p:ext uri="{BB962C8B-B14F-4D97-AF65-F5344CB8AC3E}">
        <p14:creationId xmlns:p14="http://schemas.microsoft.com/office/powerpoint/2010/main" val="324881831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3">
            <a:extLst>
              <a:ext uri="{FF2B5EF4-FFF2-40B4-BE49-F238E27FC236}">
                <a16:creationId xmlns:a16="http://schemas.microsoft.com/office/drawing/2014/main" id="{16AFBD68-A17B-4DF9-8408-AFD168398260}"/>
              </a:ext>
            </a:extLst>
          </p:cNvPr>
          <p:cNvSpPr>
            <a:spLocks noGrp="1" noChangeArrowheads="1"/>
          </p:cNvSpPr>
          <p:nvPr>
            <p:ph idx="1"/>
          </p:nvPr>
        </p:nvSpPr>
        <p:spPr>
          <a:xfrm>
            <a:off x="176213" y="7605713"/>
            <a:ext cx="9113837" cy="4538662"/>
          </a:xfrm>
        </p:spPr>
        <p:txBody>
          <a:bodyPr/>
          <a:lstStyle/>
          <a:p>
            <a:pPr marL="0" indent="0" eaLnBrk="1" fontAlgn="auto" hangingPunct="1">
              <a:spcAft>
                <a:spcPts val="0"/>
              </a:spcAft>
              <a:buFontTx/>
              <a:buNone/>
              <a:defRPr/>
            </a:pPr>
            <a:r>
              <a:rPr lang="fr-FR" altLang="fr-FR" sz="1200" dirty="0">
                <a:solidFill>
                  <a:schemeClr val="bg1"/>
                </a:solidFill>
              </a:rPr>
              <a:t>       </a:t>
            </a:r>
            <a:endParaRPr lang="fr-FR" altLang="fr-FR" sz="1200" dirty="0">
              <a:solidFill>
                <a:schemeClr val="bg1"/>
              </a:solidFill>
              <a:latin typeface="Comic Sans MS" pitchFamily="66" charset="0"/>
            </a:endParaRPr>
          </a:p>
        </p:txBody>
      </p:sp>
      <p:sp>
        <p:nvSpPr>
          <p:cNvPr id="99331" name="AutoShape 5" descr="Fig. 2">
            <a:extLst>
              <a:ext uri="{FF2B5EF4-FFF2-40B4-BE49-F238E27FC236}">
                <a16:creationId xmlns:a16="http://schemas.microsoft.com/office/drawing/2014/main" id="{8F419B00-A336-4C3B-ADB0-2C19272C81A9}"/>
              </a:ext>
            </a:extLst>
          </p:cNvPr>
          <p:cNvSpPr>
            <a:spLocks noChangeAspect="1" noChangeArrowheads="1"/>
          </p:cNvSpPr>
          <p:nvPr/>
        </p:nvSpPr>
        <p:spPr bwMode="auto">
          <a:xfrm>
            <a:off x="1603375" y="20605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omic Sans MS" panose="030F0702030302020204" pitchFamily="66" charset="0"/>
              </a:defRPr>
            </a:lvl1pPr>
            <a:lvl2pPr marL="742950" indent="-285750">
              <a:defRPr sz="1400">
                <a:solidFill>
                  <a:schemeClr val="tx1"/>
                </a:solidFill>
                <a:latin typeface="Comic Sans MS" panose="030F0702030302020204" pitchFamily="66" charset="0"/>
              </a:defRPr>
            </a:lvl2pPr>
            <a:lvl3pPr marL="1143000" indent="-228600">
              <a:defRPr sz="1400">
                <a:solidFill>
                  <a:schemeClr val="tx1"/>
                </a:solidFill>
                <a:latin typeface="Comic Sans MS" panose="030F0702030302020204" pitchFamily="66" charset="0"/>
              </a:defRPr>
            </a:lvl3pPr>
            <a:lvl4pPr marL="1600200" indent="-228600">
              <a:defRPr sz="1400">
                <a:solidFill>
                  <a:schemeClr val="tx1"/>
                </a:solidFill>
                <a:latin typeface="Comic Sans MS" panose="030F0702030302020204" pitchFamily="66" charset="0"/>
              </a:defRPr>
            </a:lvl4pPr>
            <a:lvl5pPr marL="2057400" indent="-228600">
              <a:defRPr sz="1400">
                <a:solidFill>
                  <a:schemeClr val="tx1"/>
                </a:solidFill>
                <a:latin typeface="Comic Sans MS" panose="030F0702030302020204" pitchFamily="66" charset="0"/>
              </a:defRPr>
            </a:lvl5pPr>
            <a:lvl6pPr marL="2514600" indent="-228600" eaLnBrk="0" fontAlgn="base" hangingPunct="0">
              <a:spcBef>
                <a:spcPct val="0"/>
              </a:spcBef>
              <a:spcAft>
                <a:spcPct val="0"/>
              </a:spcAft>
              <a:defRPr sz="1400">
                <a:solidFill>
                  <a:schemeClr val="tx1"/>
                </a:solidFill>
                <a:latin typeface="Comic Sans MS" panose="030F0702030302020204" pitchFamily="66" charset="0"/>
              </a:defRPr>
            </a:lvl6pPr>
            <a:lvl7pPr marL="2971800" indent="-228600" eaLnBrk="0" fontAlgn="base" hangingPunct="0">
              <a:spcBef>
                <a:spcPct val="0"/>
              </a:spcBef>
              <a:spcAft>
                <a:spcPct val="0"/>
              </a:spcAft>
              <a:defRPr sz="1400">
                <a:solidFill>
                  <a:schemeClr val="tx1"/>
                </a:solidFill>
                <a:latin typeface="Comic Sans MS" panose="030F0702030302020204" pitchFamily="66" charset="0"/>
              </a:defRPr>
            </a:lvl7pPr>
            <a:lvl8pPr marL="3429000" indent="-228600" eaLnBrk="0" fontAlgn="base" hangingPunct="0">
              <a:spcBef>
                <a:spcPct val="0"/>
              </a:spcBef>
              <a:spcAft>
                <a:spcPct val="0"/>
              </a:spcAft>
              <a:defRPr sz="1400">
                <a:solidFill>
                  <a:schemeClr val="tx1"/>
                </a:solidFill>
                <a:latin typeface="Comic Sans MS" panose="030F0702030302020204" pitchFamily="66" charset="0"/>
              </a:defRPr>
            </a:lvl8pPr>
            <a:lvl9pPr marL="3886200" indent="-228600" eaLnBrk="0" fontAlgn="base" hangingPunct="0">
              <a:spcBef>
                <a:spcPct val="0"/>
              </a:spcBef>
              <a:spcAft>
                <a:spcPct val="0"/>
              </a:spcAft>
              <a:defRPr sz="1400">
                <a:solidFill>
                  <a:schemeClr val="tx1"/>
                </a:solidFill>
                <a:latin typeface="Comic Sans MS" panose="030F0702030302020204" pitchFamily="66" charset="0"/>
              </a:defRPr>
            </a:lvl9pPr>
          </a:lstStyle>
          <a:p>
            <a:endParaRPr lang="fr-FR" altLang="fr-FR">
              <a:solidFill>
                <a:schemeClr val="bg1"/>
              </a:solidFill>
            </a:endParaRPr>
          </a:p>
        </p:txBody>
      </p:sp>
      <p:sp>
        <p:nvSpPr>
          <p:cNvPr id="99332" name="AutoShape 9" descr="Fig. 2">
            <a:extLst>
              <a:ext uri="{FF2B5EF4-FFF2-40B4-BE49-F238E27FC236}">
                <a16:creationId xmlns:a16="http://schemas.microsoft.com/office/drawing/2014/main" id="{89AE8724-492A-4454-A858-FE7AB26A306F}"/>
              </a:ext>
            </a:extLst>
          </p:cNvPr>
          <p:cNvSpPr>
            <a:spLocks noChangeAspect="1" noChangeArrowheads="1"/>
          </p:cNvSpPr>
          <p:nvPr/>
        </p:nvSpPr>
        <p:spPr bwMode="auto">
          <a:xfrm>
            <a:off x="296863"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omic Sans MS" panose="030F0702030302020204" pitchFamily="66" charset="0"/>
              </a:defRPr>
            </a:lvl1pPr>
            <a:lvl2pPr marL="742950" indent="-285750">
              <a:defRPr sz="1400">
                <a:solidFill>
                  <a:schemeClr val="tx1"/>
                </a:solidFill>
                <a:latin typeface="Comic Sans MS" panose="030F0702030302020204" pitchFamily="66" charset="0"/>
              </a:defRPr>
            </a:lvl2pPr>
            <a:lvl3pPr marL="1143000" indent="-228600">
              <a:defRPr sz="1400">
                <a:solidFill>
                  <a:schemeClr val="tx1"/>
                </a:solidFill>
                <a:latin typeface="Comic Sans MS" panose="030F0702030302020204" pitchFamily="66" charset="0"/>
              </a:defRPr>
            </a:lvl3pPr>
            <a:lvl4pPr marL="1600200" indent="-228600">
              <a:defRPr sz="1400">
                <a:solidFill>
                  <a:schemeClr val="tx1"/>
                </a:solidFill>
                <a:latin typeface="Comic Sans MS" panose="030F0702030302020204" pitchFamily="66" charset="0"/>
              </a:defRPr>
            </a:lvl4pPr>
            <a:lvl5pPr marL="2057400" indent="-228600">
              <a:defRPr sz="1400">
                <a:solidFill>
                  <a:schemeClr val="tx1"/>
                </a:solidFill>
                <a:latin typeface="Comic Sans MS" panose="030F0702030302020204" pitchFamily="66" charset="0"/>
              </a:defRPr>
            </a:lvl5pPr>
            <a:lvl6pPr marL="2514600" indent="-228600" eaLnBrk="0" fontAlgn="base" hangingPunct="0">
              <a:spcBef>
                <a:spcPct val="0"/>
              </a:spcBef>
              <a:spcAft>
                <a:spcPct val="0"/>
              </a:spcAft>
              <a:defRPr sz="1400">
                <a:solidFill>
                  <a:schemeClr val="tx1"/>
                </a:solidFill>
                <a:latin typeface="Comic Sans MS" panose="030F0702030302020204" pitchFamily="66" charset="0"/>
              </a:defRPr>
            </a:lvl6pPr>
            <a:lvl7pPr marL="2971800" indent="-228600" eaLnBrk="0" fontAlgn="base" hangingPunct="0">
              <a:spcBef>
                <a:spcPct val="0"/>
              </a:spcBef>
              <a:spcAft>
                <a:spcPct val="0"/>
              </a:spcAft>
              <a:defRPr sz="1400">
                <a:solidFill>
                  <a:schemeClr val="tx1"/>
                </a:solidFill>
                <a:latin typeface="Comic Sans MS" panose="030F0702030302020204" pitchFamily="66" charset="0"/>
              </a:defRPr>
            </a:lvl7pPr>
            <a:lvl8pPr marL="3429000" indent="-228600" eaLnBrk="0" fontAlgn="base" hangingPunct="0">
              <a:spcBef>
                <a:spcPct val="0"/>
              </a:spcBef>
              <a:spcAft>
                <a:spcPct val="0"/>
              </a:spcAft>
              <a:defRPr sz="1400">
                <a:solidFill>
                  <a:schemeClr val="tx1"/>
                </a:solidFill>
                <a:latin typeface="Comic Sans MS" panose="030F0702030302020204" pitchFamily="66" charset="0"/>
              </a:defRPr>
            </a:lvl8pPr>
            <a:lvl9pPr marL="3886200" indent="-228600" eaLnBrk="0" fontAlgn="base" hangingPunct="0">
              <a:spcBef>
                <a:spcPct val="0"/>
              </a:spcBef>
              <a:spcAft>
                <a:spcPct val="0"/>
              </a:spcAft>
              <a:defRPr sz="1400">
                <a:solidFill>
                  <a:schemeClr val="tx1"/>
                </a:solidFill>
                <a:latin typeface="Comic Sans MS" panose="030F0702030302020204" pitchFamily="66" charset="0"/>
              </a:defRPr>
            </a:lvl9pPr>
          </a:lstStyle>
          <a:p>
            <a:endParaRPr lang="fr-FR" altLang="fr-FR">
              <a:solidFill>
                <a:schemeClr val="bg1"/>
              </a:solidFill>
            </a:endParaRPr>
          </a:p>
        </p:txBody>
      </p:sp>
      <p:sp>
        <p:nvSpPr>
          <p:cNvPr id="99333" name="ZoneTexte 5">
            <a:extLst>
              <a:ext uri="{FF2B5EF4-FFF2-40B4-BE49-F238E27FC236}">
                <a16:creationId xmlns:a16="http://schemas.microsoft.com/office/drawing/2014/main" id="{6D9E87BA-C27E-4E9F-A15E-5B2BDD308509}"/>
              </a:ext>
            </a:extLst>
          </p:cNvPr>
          <p:cNvSpPr txBox="1">
            <a:spLocks noChangeArrowheads="1"/>
          </p:cNvSpPr>
          <p:nvPr/>
        </p:nvSpPr>
        <p:spPr bwMode="auto">
          <a:xfrm>
            <a:off x="1917700" y="149225"/>
            <a:ext cx="5299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Comic Sans MS" panose="030F0702030302020204" pitchFamily="66" charset="0"/>
              </a:defRPr>
            </a:lvl1pPr>
            <a:lvl2pPr marL="742950" indent="-285750">
              <a:defRPr sz="1400">
                <a:solidFill>
                  <a:schemeClr val="tx1"/>
                </a:solidFill>
                <a:latin typeface="Comic Sans MS" panose="030F0702030302020204" pitchFamily="66" charset="0"/>
              </a:defRPr>
            </a:lvl2pPr>
            <a:lvl3pPr marL="1143000" indent="-228600">
              <a:defRPr sz="1400">
                <a:solidFill>
                  <a:schemeClr val="tx1"/>
                </a:solidFill>
                <a:latin typeface="Comic Sans MS" panose="030F0702030302020204" pitchFamily="66" charset="0"/>
              </a:defRPr>
            </a:lvl3pPr>
            <a:lvl4pPr marL="1600200" indent="-228600">
              <a:defRPr sz="1400">
                <a:solidFill>
                  <a:schemeClr val="tx1"/>
                </a:solidFill>
                <a:latin typeface="Comic Sans MS" panose="030F0702030302020204" pitchFamily="66" charset="0"/>
              </a:defRPr>
            </a:lvl4pPr>
            <a:lvl5pPr marL="2057400" indent="-228600">
              <a:defRPr sz="1400">
                <a:solidFill>
                  <a:schemeClr val="tx1"/>
                </a:solidFill>
                <a:latin typeface="Comic Sans MS" panose="030F0702030302020204" pitchFamily="66" charset="0"/>
              </a:defRPr>
            </a:lvl5pPr>
            <a:lvl6pPr marL="2514600" indent="-228600" eaLnBrk="0" fontAlgn="base" hangingPunct="0">
              <a:spcBef>
                <a:spcPct val="0"/>
              </a:spcBef>
              <a:spcAft>
                <a:spcPct val="0"/>
              </a:spcAft>
              <a:defRPr sz="1400">
                <a:solidFill>
                  <a:schemeClr val="tx1"/>
                </a:solidFill>
                <a:latin typeface="Comic Sans MS" panose="030F0702030302020204" pitchFamily="66" charset="0"/>
              </a:defRPr>
            </a:lvl6pPr>
            <a:lvl7pPr marL="2971800" indent="-228600" eaLnBrk="0" fontAlgn="base" hangingPunct="0">
              <a:spcBef>
                <a:spcPct val="0"/>
              </a:spcBef>
              <a:spcAft>
                <a:spcPct val="0"/>
              </a:spcAft>
              <a:defRPr sz="1400">
                <a:solidFill>
                  <a:schemeClr val="tx1"/>
                </a:solidFill>
                <a:latin typeface="Comic Sans MS" panose="030F0702030302020204" pitchFamily="66" charset="0"/>
              </a:defRPr>
            </a:lvl7pPr>
            <a:lvl8pPr marL="3429000" indent="-228600" eaLnBrk="0" fontAlgn="base" hangingPunct="0">
              <a:spcBef>
                <a:spcPct val="0"/>
              </a:spcBef>
              <a:spcAft>
                <a:spcPct val="0"/>
              </a:spcAft>
              <a:defRPr sz="1400">
                <a:solidFill>
                  <a:schemeClr val="tx1"/>
                </a:solidFill>
                <a:latin typeface="Comic Sans MS" panose="030F0702030302020204" pitchFamily="66" charset="0"/>
              </a:defRPr>
            </a:lvl8pPr>
            <a:lvl9pPr marL="3886200" indent="-228600" eaLnBrk="0" fontAlgn="base" hangingPunct="0">
              <a:spcBef>
                <a:spcPct val="0"/>
              </a:spcBef>
              <a:spcAft>
                <a:spcPct val="0"/>
              </a:spcAft>
              <a:defRPr sz="1400">
                <a:solidFill>
                  <a:schemeClr val="tx1"/>
                </a:solidFill>
                <a:latin typeface="Comic Sans MS" panose="030F0702030302020204" pitchFamily="66" charset="0"/>
              </a:defRPr>
            </a:lvl9pPr>
          </a:lstStyle>
          <a:p>
            <a:r>
              <a:rPr lang="fr-FR" altLang="fr-FR" sz="2400">
                <a:solidFill>
                  <a:schemeClr val="bg1"/>
                </a:solidFill>
              </a:rPr>
              <a:t>Emergence du sida à Kinshasa 1920 </a:t>
            </a:r>
          </a:p>
        </p:txBody>
      </p:sp>
      <p:sp>
        <p:nvSpPr>
          <p:cNvPr id="2" name="Rectangle 1">
            <a:extLst>
              <a:ext uri="{FF2B5EF4-FFF2-40B4-BE49-F238E27FC236}">
                <a16:creationId xmlns:a16="http://schemas.microsoft.com/office/drawing/2014/main" id="{AE485E05-8AF5-46CD-8A71-5A6F5F461277}"/>
              </a:ext>
            </a:extLst>
          </p:cNvPr>
          <p:cNvSpPr/>
          <p:nvPr/>
        </p:nvSpPr>
        <p:spPr>
          <a:xfrm>
            <a:off x="449263" y="6462712"/>
            <a:ext cx="2648500" cy="246063"/>
          </a:xfrm>
          <a:prstGeom prst="rect">
            <a:avLst/>
          </a:prstGeom>
        </p:spPr>
        <p:txBody>
          <a:bodyPr wrap="square">
            <a:spAutoFit/>
          </a:bodyPr>
          <a:lstStyle/>
          <a:p>
            <a:pPr eaLnBrk="1" fontAlgn="auto" hangingPunct="1">
              <a:spcBef>
                <a:spcPct val="20000"/>
              </a:spcBef>
              <a:spcAft>
                <a:spcPts val="0"/>
              </a:spcAft>
              <a:buSzPct val="60000"/>
              <a:defRPr/>
            </a:pPr>
            <a:r>
              <a:rPr lang="fr-FR" altLang="fr-FR" sz="1000" dirty="0">
                <a:solidFill>
                  <a:schemeClr val="bg1"/>
                </a:solidFill>
                <a:effectLst>
                  <a:outerShdw blurRad="38100" dist="38100" dir="2700000" algn="tl">
                    <a:srgbClr val="000000">
                      <a:alpha val="43137"/>
                    </a:srgbClr>
                  </a:outerShdw>
                </a:effectLst>
              </a:rPr>
              <a:t>Faria NR, et al. (2014). </a:t>
            </a:r>
            <a:r>
              <a:rPr lang="fr-FR" altLang="fr-FR" sz="1000" i="1" dirty="0">
                <a:solidFill>
                  <a:schemeClr val="bg1"/>
                </a:solidFill>
                <a:effectLst>
                  <a:outerShdw blurRad="38100" dist="38100" dir="2700000" algn="tl">
                    <a:srgbClr val="000000">
                      <a:alpha val="43137"/>
                    </a:srgbClr>
                  </a:outerShdw>
                </a:effectLst>
              </a:rPr>
              <a:t>Science</a:t>
            </a:r>
            <a:r>
              <a:rPr lang="fr-FR" altLang="fr-FR" sz="1000" dirty="0">
                <a:solidFill>
                  <a:schemeClr val="bg1"/>
                </a:solidFill>
                <a:effectLst>
                  <a:outerShdw blurRad="38100" dist="38100" dir="2700000" algn="tl">
                    <a:srgbClr val="000000">
                      <a:alpha val="43137"/>
                    </a:srgbClr>
                  </a:outerShdw>
                </a:effectLst>
              </a:rPr>
              <a:t> 346:56-61</a:t>
            </a:r>
          </a:p>
        </p:txBody>
      </p:sp>
      <p:pic>
        <p:nvPicPr>
          <p:cNvPr id="99335" name="Picture 15">
            <a:extLst>
              <a:ext uri="{FF2B5EF4-FFF2-40B4-BE49-F238E27FC236}">
                <a16:creationId xmlns:a16="http://schemas.microsoft.com/office/drawing/2014/main" id="{808F1030-6554-422E-8E8A-2DE79E77A9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0650" y="759618"/>
            <a:ext cx="6684962" cy="5554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9336" name="Rectangle 2">
            <a:extLst>
              <a:ext uri="{FF2B5EF4-FFF2-40B4-BE49-F238E27FC236}">
                <a16:creationId xmlns:a16="http://schemas.microsoft.com/office/drawing/2014/main" id="{F02B8A5C-1C3F-4D4D-B5B9-92D11FD2ED1E}"/>
              </a:ext>
            </a:extLst>
          </p:cNvPr>
          <p:cNvSpPr>
            <a:spLocks noChangeArrowheads="1"/>
          </p:cNvSpPr>
          <p:nvPr/>
        </p:nvSpPr>
        <p:spPr bwMode="auto">
          <a:xfrm>
            <a:off x="3286125" y="1841500"/>
            <a:ext cx="54768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Comic Sans MS" panose="030F0702030302020204" pitchFamily="66" charset="0"/>
              </a:defRPr>
            </a:lvl1pPr>
            <a:lvl2pPr marL="742950" indent="-285750">
              <a:defRPr sz="1400">
                <a:solidFill>
                  <a:schemeClr val="tx1"/>
                </a:solidFill>
                <a:latin typeface="Comic Sans MS" panose="030F0702030302020204" pitchFamily="66" charset="0"/>
              </a:defRPr>
            </a:lvl2pPr>
            <a:lvl3pPr marL="1143000" indent="-228600">
              <a:defRPr sz="1400">
                <a:solidFill>
                  <a:schemeClr val="tx1"/>
                </a:solidFill>
                <a:latin typeface="Comic Sans MS" panose="030F0702030302020204" pitchFamily="66" charset="0"/>
              </a:defRPr>
            </a:lvl3pPr>
            <a:lvl4pPr marL="1600200" indent="-228600">
              <a:defRPr sz="1400">
                <a:solidFill>
                  <a:schemeClr val="tx1"/>
                </a:solidFill>
                <a:latin typeface="Comic Sans MS" panose="030F0702030302020204" pitchFamily="66" charset="0"/>
              </a:defRPr>
            </a:lvl4pPr>
            <a:lvl5pPr marL="2057400" indent="-228600">
              <a:defRPr sz="1400">
                <a:solidFill>
                  <a:schemeClr val="tx1"/>
                </a:solidFill>
                <a:latin typeface="Comic Sans MS" panose="030F0702030302020204" pitchFamily="66" charset="0"/>
              </a:defRPr>
            </a:lvl5pPr>
            <a:lvl6pPr marL="2514600" indent="-228600" eaLnBrk="0" fontAlgn="base" hangingPunct="0">
              <a:spcBef>
                <a:spcPct val="0"/>
              </a:spcBef>
              <a:spcAft>
                <a:spcPct val="0"/>
              </a:spcAft>
              <a:defRPr sz="1400">
                <a:solidFill>
                  <a:schemeClr val="tx1"/>
                </a:solidFill>
                <a:latin typeface="Comic Sans MS" panose="030F0702030302020204" pitchFamily="66" charset="0"/>
              </a:defRPr>
            </a:lvl6pPr>
            <a:lvl7pPr marL="2971800" indent="-228600" eaLnBrk="0" fontAlgn="base" hangingPunct="0">
              <a:spcBef>
                <a:spcPct val="0"/>
              </a:spcBef>
              <a:spcAft>
                <a:spcPct val="0"/>
              </a:spcAft>
              <a:defRPr sz="1400">
                <a:solidFill>
                  <a:schemeClr val="tx1"/>
                </a:solidFill>
                <a:latin typeface="Comic Sans MS" panose="030F0702030302020204" pitchFamily="66" charset="0"/>
              </a:defRPr>
            </a:lvl7pPr>
            <a:lvl8pPr marL="3429000" indent="-228600" eaLnBrk="0" fontAlgn="base" hangingPunct="0">
              <a:spcBef>
                <a:spcPct val="0"/>
              </a:spcBef>
              <a:spcAft>
                <a:spcPct val="0"/>
              </a:spcAft>
              <a:defRPr sz="1400">
                <a:solidFill>
                  <a:schemeClr val="tx1"/>
                </a:solidFill>
                <a:latin typeface="Comic Sans MS" panose="030F0702030302020204" pitchFamily="66" charset="0"/>
              </a:defRPr>
            </a:lvl8pPr>
            <a:lvl9pPr marL="3886200" indent="-228600" eaLnBrk="0" fontAlgn="base" hangingPunct="0">
              <a:spcBef>
                <a:spcPct val="0"/>
              </a:spcBef>
              <a:spcAft>
                <a:spcPct val="0"/>
              </a:spcAft>
              <a:defRPr sz="1400">
                <a:solidFill>
                  <a:schemeClr val="tx1"/>
                </a:solidFill>
                <a:latin typeface="Comic Sans MS" panose="030F0702030302020204" pitchFamily="66" charset="0"/>
              </a:defRPr>
            </a:lvl9pPr>
          </a:lstStyle>
          <a:p>
            <a:pPr algn="ctr" eaLnBrk="1" hangingPunct="1"/>
            <a:r>
              <a:rPr lang="fr-FR" altLang="fr-FR" sz="800">
                <a:solidFill>
                  <a:schemeClr val="bg1"/>
                </a:solidFill>
              </a:rPr>
              <a:t>Rivière </a:t>
            </a:r>
          </a:p>
          <a:p>
            <a:pPr algn="ctr" eaLnBrk="1" hangingPunct="1"/>
            <a:r>
              <a:rPr lang="fr-FR" altLang="fr-FR" sz="800">
                <a:solidFill>
                  <a:schemeClr val="bg1"/>
                </a:solidFill>
              </a:rPr>
              <a:t>Ngoko</a:t>
            </a:r>
          </a:p>
        </p:txBody>
      </p:sp>
      <p:sp>
        <p:nvSpPr>
          <p:cNvPr id="3" name="Ellipse 2">
            <a:extLst>
              <a:ext uri="{FF2B5EF4-FFF2-40B4-BE49-F238E27FC236}">
                <a16:creationId xmlns:a16="http://schemas.microsoft.com/office/drawing/2014/main" id="{B4B5283D-AB43-FF0C-4F68-19B48F2465DA}"/>
              </a:ext>
            </a:extLst>
          </p:cNvPr>
          <p:cNvSpPr/>
          <p:nvPr/>
        </p:nvSpPr>
        <p:spPr>
          <a:xfrm>
            <a:off x="3016069" y="1389063"/>
            <a:ext cx="443995" cy="339725"/>
          </a:xfrm>
          <a:prstGeom prst="ellipse">
            <a:avLst/>
          </a:prstGeom>
          <a:gradFill flip="none" rotWithShape="1">
            <a:gsLst>
              <a:gs pos="0">
                <a:srgbClr val="FFCC99">
                  <a:shade val="30000"/>
                  <a:satMod val="115000"/>
                </a:srgbClr>
              </a:gs>
              <a:gs pos="50000">
                <a:srgbClr val="FFCC99">
                  <a:shade val="67500"/>
                  <a:satMod val="115000"/>
                </a:srgbClr>
              </a:gs>
              <a:gs pos="100000">
                <a:srgbClr val="FFCC99">
                  <a:shade val="100000"/>
                  <a:satMod val="115000"/>
                </a:srgbClr>
              </a:gs>
            </a:gsLst>
            <a:lin ang="10800000" scaled="1"/>
            <a:tileRect/>
          </a:gra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llipse 3">
            <a:extLst>
              <a:ext uri="{FF2B5EF4-FFF2-40B4-BE49-F238E27FC236}">
                <a16:creationId xmlns:a16="http://schemas.microsoft.com/office/drawing/2014/main" id="{FB51ABF9-B5DE-BC4F-BC17-4BC1CCDCEA95}"/>
              </a:ext>
            </a:extLst>
          </p:cNvPr>
          <p:cNvSpPr/>
          <p:nvPr/>
        </p:nvSpPr>
        <p:spPr>
          <a:xfrm>
            <a:off x="3190009" y="1496291"/>
            <a:ext cx="96116" cy="8009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2758481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2.xml><?xml version="1.0" encoding="utf-8"?>
<p:tagLst xmlns:a="http://schemas.openxmlformats.org/drawingml/2006/main" xmlns:r="http://schemas.openxmlformats.org/officeDocument/2006/relationships" xmlns:p="http://schemas.openxmlformats.org/presentationml/2006/main">
  <p:tag name="NUM" val="1"/>
</p:tagLst>
</file>

<file path=ppt/tags/tag3.xml><?xml version="1.0" encoding="utf-8"?>
<p:tagLst xmlns:a="http://schemas.openxmlformats.org/drawingml/2006/main" xmlns:r="http://schemas.openxmlformats.org/officeDocument/2006/relationships" xmlns:p="http://schemas.openxmlformats.org/presentationml/2006/main">
  <p:tag name="NUM" val="2"/>
</p:tagLst>
</file>

<file path=ppt/tags/tag4.xml><?xml version="1.0" encoding="utf-8"?>
<p:tagLst xmlns:a="http://schemas.openxmlformats.org/drawingml/2006/main" xmlns:r="http://schemas.openxmlformats.org/officeDocument/2006/relationships" xmlns:p="http://schemas.openxmlformats.org/presentationml/2006/main">
  <p:tag name="NUM" val="3"/>
</p:tagLst>
</file>

<file path=ppt/tags/tag5.xml><?xml version="1.0" encoding="utf-8"?>
<p:tagLst xmlns:a="http://schemas.openxmlformats.org/drawingml/2006/main" xmlns:r="http://schemas.openxmlformats.org/officeDocument/2006/relationships" xmlns:p="http://schemas.openxmlformats.org/presentationml/2006/main">
  <p:tag name="NUM" val="12"/>
</p:tagLst>
</file>

<file path=ppt/tags/tag6.xml><?xml version="1.0" encoding="utf-8"?>
<p:tagLst xmlns:a="http://schemas.openxmlformats.org/drawingml/2006/main" xmlns:r="http://schemas.openxmlformats.org/officeDocument/2006/relationships" xmlns:p="http://schemas.openxmlformats.org/presentationml/2006/main">
  <p:tag name="NUM" val="12"/>
</p:tagLst>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311</TotalTime>
  <Words>11936</Words>
  <Application>Microsoft Office PowerPoint</Application>
  <PresentationFormat>Affichage à l'écran (4:3)</PresentationFormat>
  <Paragraphs>933</Paragraphs>
  <Slides>98</Slides>
  <Notes>32</Notes>
  <HiddenSlides>0</HiddenSlides>
  <MMClips>0</MMClips>
  <ScaleCrop>false</ScaleCrop>
  <HeadingPairs>
    <vt:vector size="8" baseType="variant">
      <vt:variant>
        <vt:lpstr>Polices utilisées</vt:lpstr>
      </vt:variant>
      <vt:variant>
        <vt:i4>13</vt:i4>
      </vt:variant>
      <vt:variant>
        <vt:lpstr>Thème</vt:lpstr>
      </vt:variant>
      <vt:variant>
        <vt:i4>1</vt:i4>
      </vt:variant>
      <vt:variant>
        <vt:lpstr>Serveurs OLE incorporés</vt:lpstr>
      </vt:variant>
      <vt:variant>
        <vt:i4>2</vt:i4>
      </vt:variant>
      <vt:variant>
        <vt:lpstr>Titres des diapositives</vt:lpstr>
      </vt:variant>
      <vt:variant>
        <vt:i4>98</vt:i4>
      </vt:variant>
    </vt:vector>
  </HeadingPairs>
  <TitlesOfParts>
    <vt:vector size="114" baseType="lpstr">
      <vt:lpstr>-apple-system</vt:lpstr>
      <vt:lpstr>Arial</vt:lpstr>
      <vt:lpstr>Calibri</vt:lpstr>
      <vt:lpstr>Calibri Light</vt:lpstr>
      <vt:lpstr>Comic Sans MS</vt:lpstr>
      <vt:lpstr>Harding</vt:lpstr>
      <vt:lpstr>Lato</vt:lpstr>
      <vt:lpstr>PT Serif</vt:lpstr>
      <vt:lpstr>Roboto</vt:lpstr>
      <vt:lpstr>Times New Roman</vt:lpstr>
      <vt:lpstr>var(--font-family-sans-serif)</vt:lpstr>
      <vt:lpstr>Verdana</vt:lpstr>
      <vt:lpstr>Wingdings</vt:lpstr>
      <vt:lpstr>Thème Office</vt:lpstr>
      <vt:lpstr>Image</vt:lpstr>
      <vt:lpstr>Image Photo Editor</vt:lpstr>
      <vt:lpstr>Présentation PowerPoint</vt:lpstr>
      <vt:lpstr>Émergence des épidémies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Virus de l’immunodéficience acquise VIH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patrick berche</dc:creator>
  <cp:lastModifiedBy>patrick berche</cp:lastModifiedBy>
  <cp:revision>11</cp:revision>
  <dcterms:created xsi:type="dcterms:W3CDTF">2023-04-28T06:38:28Z</dcterms:created>
  <dcterms:modified xsi:type="dcterms:W3CDTF">2023-11-22T18:50:29Z</dcterms:modified>
</cp:coreProperties>
</file>