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5.xml" ContentType="application/vnd.openxmlformats-officedocument.presentationml.notesSlide+xml"/>
  <Override PartName="/ppt/comments/comment5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87" r:id="rId2"/>
    <p:sldId id="309" r:id="rId3"/>
    <p:sldId id="312" r:id="rId4"/>
    <p:sldId id="258" r:id="rId5"/>
    <p:sldId id="327" r:id="rId6"/>
    <p:sldId id="270" r:id="rId7"/>
    <p:sldId id="308" r:id="rId8"/>
    <p:sldId id="326" r:id="rId9"/>
    <p:sldId id="328" r:id="rId10"/>
    <p:sldId id="330" r:id="rId11"/>
    <p:sldId id="300" r:id="rId12"/>
    <p:sldId id="297" r:id="rId13"/>
    <p:sldId id="294" r:id="rId14"/>
    <p:sldId id="288" r:id="rId15"/>
    <p:sldId id="260" r:id="rId16"/>
    <p:sldId id="334" r:id="rId17"/>
    <p:sldId id="331" r:id="rId18"/>
    <p:sldId id="340" r:id="rId19"/>
    <p:sldId id="259" r:id="rId20"/>
    <p:sldId id="263" r:id="rId21"/>
    <p:sldId id="266" r:id="rId22"/>
    <p:sldId id="271" r:id="rId23"/>
    <p:sldId id="276" r:id="rId24"/>
    <p:sldId id="282" r:id="rId25"/>
    <p:sldId id="422" r:id="rId26"/>
    <p:sldId id="417" r:id="rId27"/>
    <p:sldId id="341" r:id="rId28"/>
    <p:sldId id="425" r:id="rId29"/>
    <p:sldId id="428" r:id="rId30"/>
    <p:sldId id="301" r:id="rId31"/>
    <p:sldId id="423" r:id="rId32"/>
    <p:sldId id="293" r:id="rId33"/>
    <p:sldId id="427" r:id="rId34"/>
    <p:sldId id="336" r:id="rId35"/>
    <p:sldId id="272" r:id="rId36"/>
    <p:sldId id="273" r:id="rId37"/>
    <p:sldId id="274" r:id="rId38"/>
    <p:sldId id="275" r:id="rId39"/>
    <p:sldId id="279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ques van Helden" initials="" lastIdx="23" clrIdx="0"/>
  <p:cmAuthor id="2" name="Etienne Decroly" initials="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80"/>
    <p:restoredTop sz="94699"/>
  </p:normalViewPr>
  <p:slideViewPr>
    <p:cSldViewPr snapToGrid="0" snapToObjects="1">
      <p:cViewPr>
        <p:scale>
          <a:sx n="99" d="100"/>
          <a:sy n="99" d="100"/>
        </p:scale>
        <p:origin x="3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09T08:06:04.753" idx="17">
    <p:pos x="654" y="61"/>
    <p:text>est-ce que cette diapo-ci ne devrait pas venir avant celle du triangle des risques (dont la partie inférieure gauche reprend cette liste) ?</p:text>
    <p:extLst>
      <p:ext uri="{C676402C-5697-4E1C-873F-D02D1690AC5C}">
        <p15:threadingInfo xmlns:p15="http://schemas.microsoft.com/office/powerpoint/2012/main" timeZoneBias="0"/>
      </p:ext>
    </p:extLst>
  </p:cm>
  <p:cm authorId="2" dt="2023-10-09T08:06:04.753" idx="5">
    <p:pos x="654" y="61"/>
    <p:text>@Jacques.van-Helden@univ-amu.fr  l'ordre n'est pas encore complètement clair pour moi..</p:text>
    <p:extLst>
      <p:ext uri="{C676402C-5697-4E1C-873F-D02D1690AC5C}">
        <p15:threadingInfo xmlns:p15="http://schemas.microsoft.com/office/powerpoint/2012/main" timeZoneBias="0">
          <p15:parentCm authorId="1" idx="17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08T21:04:43.104" idx="18">
    <p:pos x="824" y="3299"/>
    <p:text>pathogénèse ou pathogénicité ?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09T08:07:16.252" idx="19">
    <p:pos x="1673" y="3270"/>
    <p:text>@etienne.decroly@gmail.com
Pourquoi est-il indispensable de trouver des mécanismes d'échappement aux antiviraux pour débuter des essais en modèles animaux ? 
Est-ce qu'on n'a pas d'abord testé les antiviraux sur les virus non modifiés ?</p:text>
    <p:extLst>
      <p:ext uri="{C676402C-5697-4E1C-873F-D02D1690AC5C}">
        <p15:threadingInfo xmlns:p15="http://schemas.microsoft.com/office/powerpoint/2012/main" timeZoneBias="0"/>
      </p:ext>
    </p:extLst>
  </p:cm>
  <p:cm authorId="2" dt="2023-10-09T08:07:16.252" idx="6">
    <p:pos x="1673" y="3270"/>
    <p:text>@Jacques.van-Helden@univ-amu.fr  oui on teste les virus non modifier et en identifiant les mutations de résistance on comprends les modes d'action des antiviraux</p:text>
    <p:extLst>
      <p:ext uri="{C676402C-5697-4E1C-873F-D02D1690AC5C}">
        <p15:threadingInfo xmlns:p15="http://schemas.microsoft.com/office/powerpoint/2012/main" timeZoneBias="0">
          <p15:parentCm authorId="1" idx="19"/>
        </p15:threadingInfo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08T21:04:43.844" idx="20">
    <p:pos x="1070" y="2819"/>
    <p:text>pourquoi des guillemets autour de générés ?</p:text>
    <p:extLst>
      <p:ext uri="{C676402C-5697-4E1C-873F-D02D1690AC5C}">
        <p15:threadingInfo xmlns:p15="http://schemas.microsoft.com/office/powerpoint/2012/main" timeZoneBias="0"/>
      </p:ext>
    </p:extLst>
  </p:cm>
  <p:cm authorId="1" dt="2023-10-08T21:04:44.250" idx="21">
    <p:pos x="1070" y="2719"/>
    <p:text>pourquoi des guillemets autour de s'adapter ? Il s'agit bien d'une adaptation au sens darwinien (par mutation aléatoire + sélection)</p:text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09T08:10:00.181" idx="22">
    <p:pos x="5184" y="3096"/>
    <p:text>les nombres indiquent-ils le nombre d'individus (taille des échantillons) ?
Ils ont vraiment utilisé 2 à 4 furets par groupe ?</p:text>
    <p:extLst>
      <p:ext uri="{C676402C-5697-4E1C-873F-D02D1690AC5C}">
        <p15:threadingInfo xmlns:p15="http://schemas.microsoft.com/office/powerpoint/2012/main" timeZoneBias="0"/>
      </p:ext>
    </p:extLst>
  </p:cm>
  <p:cm authorId="2" dt="2023-10-09T08:10:00.181" idx="7">
    <p:pos x="5184" y="3096"/>
    <p:text>oui.. un nombre limité d'animaux!</p:text>
    <p:extLst>
      <p:ext uri="{C676402C-5697-4E1C-873F-D02D1690AC5C}">
        <p15:threadingInfo xmlns:p15="http://schemas.microsoft.com/office/powerpoint/2012/main" timeZoneBias="0">
          <p15:parentCm authorId="1" idx="22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9F7D2-1FB5-6B4E-879A-2748DD27F3F9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482F3-1DD9-E946-94E9-7A45855770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819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F8AAC-B1BB-1048-8302-009B65694FB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80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5105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1798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7027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9422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1151B-202E-2946-8DB3-2F68669D9F5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270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1151B-202E-2946-8DB3-2F68669D9F51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170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1151B-202E-2946-8DB3-2F68669D9F5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739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1151B-202E-2946-8DB3-2F68669D9F51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06727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1151B-202E-2946-8DB3-2F68669D9F51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3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1151B-202E-2946-8DB3-2F68669D9F51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1548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45096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4824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The problem is that the next emerging virus can’t be predicted. So there </a:t>
            </a:r>
            <a:endParaRPr/>
          </a:p>
        </p:txBody>
      </p:sp>
      <p:sp>
        <p:nvSpPr>
          <p:cNvPr id="588" name="Google Shape;588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3416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42D5-980F-0C45-98CA-A8A86754FF1F}" type="slidenum">
              <a:rPr lang="x-none" smtClean="0"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9335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1151B-202E-2946-8DB3-2F68669D9F5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6241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1151B-202E-2946-8DB3-2F68669D9F51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5168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1151B-202E-2946-8DB3-2F68669D9F5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101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1151B-202E-2946-8DB3-2F68669D9F5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000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22D5600C-1B54-8243-8B7E-D7987906D7BB}" type="slidenum">
              <a:rPr lang="fr-FR" altLang="x-none" sz="1200"/>
              <a:pPr/>
              <a:t>8</a:t>
            </a:fld>
            <a:endParaRPr lang="fr-FR" altLang="x-none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fr-FR" altLang="x-none"/>
              <a:t>Once</a:t>
            </a:r>
            <a:r>
              <a:rPr lang="fr-FR" altLang="x-none" baseline="0"/>
              <a:t> </a:t>
            </a:r>
            <a:r>
              <a:rPr lang="fr-FR" altLang="x-none" baseline="0" err="1"/>
              <a:t>upon</a:t>
            </a:r>
            <a:r>
              <a:rPr lang="fr-FR" altLang="x-none" baseline="0"/>
              <a:t> a time, </a:t>
            </a:r>
            <a:r>
              <a:rPr lang="fr-FR" altLang="x-none" baseline="0" err="1"/>
              <a:t>there</a:t>
            </a:r>
            <a:r>
              <a:rPr lang="fr-FR" altLang="x-none" baseline="0"/>
              <a:t> </a:t>
            </a:r>
            <a:r>
              <a:rPr lang="fr-FR" altLang="x-none" baseline="0" err="1"/>
              <a:t>was</a:t>
            </a:r>
            <a:r>
              <a:rPr lang="fr-FR" altLang="x-none" baseline="0"/>
              <a:t> a </a:t>
            </a:r>
            <a:r>
              <a:rPr lang="fr-FR" altLang="x-none" baseline="0" err="1"/>
              <a:t>small</a:t>
            </a:r>
            <a:r>
              <a:rPr lang="fr-FR" altLang="x-none" baseline="0"/>
              <a:t> world of happy </a:t>
            </a:r>
            <a:r>
              <a:rPr lang="fr-FR" altLang="x-none" baseline="0" err="1"/>
              <a:t>scientists</a:t>
            </a:r>
            <a:r>
              <a:rPr lang="fr-FR" altLang="x-none" baseline="0"/>
              <a:t> </a:t>
            </a:r>
            <a:r>
              <a:rPr lang="fr-FR" altLang="x-none" baseline="0" err="1"/>
              <a:t>working</a:t>
            </a:r>
            <a:r>
              <a:rPr lang="fr-FR" altLang="x-none" baseline="0"/>
              <a:t> on « </a:t>
            </a:r>
            <a:r>
              <a:rPr lang="fr-FR" altLang="x-none" baseline="0" err="1"/>
              <a:t>useless</a:t>
            </a:r>
            <a:r>
              <a:rPr lang="fr-FR" altLang="x-none" baseline="0"/>
              <a:t> » </a:t>
            </a:r>
            <a:r>
              <a:rPr lang="fr-FR" altLang="x-none" baseline="0" err="1"/>
              <a:t>viruses</a:t>
            </a:r>
            <a:r>
              <a:rPr lang="fr-FR" altLang="x-none" baseline="0"/>
              <a:t>.</a:t>
            </a:r>
          </a:p>
          <a:p>
            <a:pPr eaLnBrk="1" hangingPunct="1"/>
            <a:r>
              <a:rPr lang="fr-FR" altLang="x-none" baseline="0"/>
              <a:t>There </a:t>
            </a:r>
            <a:r>
              <a:rPr lang="fr-FR" altLang="x-none" baseline="0" err="1"/>
              <a:t>were</a:t>
            </a:r>
            <a:r>
              <a:rPr lang="fr-FR" altLang="x-none" baseline="0"/>
              <a:t> </a:t>
            </a:r>
            <a:r>
              <a:rPr lang="fr-FR" altLang="x-none" baseline="0" err="1"/>
              <a:t>many</a:t>
            </a:r>
            <a:r>
              <a:rPr lang="fr-FR" altLang="x-none" baseline="0"/>
              <a:t> </a:t>
            </a:r>
            <a:r>
              <a:rPr lang="fr-FR" altLang="x-none" baseline="0" err="1"/>
              <a:t>unknown</a:t>
            </a:r>
            <a:r>
              <a:rPr lang="fr-FR" altLang="x-none" baseline="0"/>
              <a:t> </a:t>
            </a:r>
            <a:r>
              <a:rPr lang="fr-FR" altLang="x-none" baseline="0" err="1"/>
              <a:t>genes</a:t>
            </a:r>
            <a:r>
              <a:rPr lang="fr-FR" altLang="x-none" baseline="0"/>
              <a:t>, </a:t>
            </a:r>
          </a:p>
          <a:p>
            <a:pPr eaLnBrk="1" hangingPunct="1"/>
            <a:r>
              <a:rPr lang="fr-FR" altLang="x-none" baseline="0"/>
              <a:t>2003 </a:t>
            </a:r>
            <a:r>
              <a:rPr lang="fr-FR" altLang="x-none" baseline="0" err="1"/>
              <a:t>was</a:t>
            </a:r>
            <a:r>
              <a:rPr lang="fr-FR" altLang="x-none" baseline="0"/>
              <a:t> an </a:t>
            </a:r>
            <a:r>
              <a:rPr lang="fr-FR" altLang="x-none" baseline="0" err="1"/>
              <a:t>earthquake</a:t>
            </a:r>
            <a:endParaRPr lang="x-none" altLang="x-none"/>
          </a:p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293477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1151B-202E-2946-8DB3-2F68669D9F5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087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41151B-202E-2946-8DB3-2F68669D9F5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939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19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90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215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 bwMode="auto"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AU" sz="5321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 bwMode="auto">
          <a:xfrm>
            <a:off x="609562" y="1604399"/>
            <a:ext cx="10972120" cy="397725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defRPr/>
            </a:pPr>
            <a:endParaRPr lang="en-AU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mb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 hasCustomPrompt="1"/>
          </p:nvPr>
        </p:nvSpPr>
        <p:spPr>
          <a:xfrm>
            <a:off x="682707" y="703873"/>
            <a:ext cx="1697077" cy="796680"/>
          </a:xfrm>
          <a:prstGeom prst="rect">
            <a:avLst/>
          </a:prstGeom>
        </p:spPr>
        <p:txBody>
          <a:bodyPr wrap="square" lIns="0" tIns="0" rIns="0" bIns="0" anchor="ctr"/>
          <a:lstStyle>
            <a:lvl1pPr marL="0" indent="0" algn="l">
              <a:buNone/>
              <a:defRPr sz="10000" b="1" i="0">
                <a:solidFill>
                  <a:schemeClr val="bg1">
                    <a:lumMod val="85000"/>
                  </a:schemeClr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9" name="Marcador de texto 7"/>
          <p:cNvSpPr>
            <a:spLocks noGrp="1"/>
          </p:cNvSpPr>
          <p:nvPr>
            <p:ph type="body" sz="quarter" idx="11" hasCustomPrompt="1"/>
          </p:nvPr>
        </p:nvSpPr>
        <p:spPr>
          <a:xfrm>
            <a:off x="670984" y="1123501"/>
            <a:ext cx="5425016" cy="564619"/>
          </a:xfrm>
          <a:prstGeom prst="rect">
            <a:avLst/>
          </a:prstGeom>
          <a:solidFill>
            <a:schemeClr val="bg1"/>
          </a:solidFill>
        </p:spPr>
        <p:txBody>
          <a:bodyPr vert="horz" lIns="0" tIns="72000" rIns="0" bIns="0" anchor="t"/>
          <a:lstStyle>
            <a:lvl1pPr marL="0" indent="0" algn="l">
              <a:buNone/>
              <a:defRPr sz="1600" b="1" i="0">
                <a:solidFill>
                  <a:schemeClr val="tx1">
                    <a:lumMod val="85000"/>
                    <a:lumOff val="15000"/>
                  </a:schemeClr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</a:lstStyle>
          <a:p>
            <a:pPr lvl="0"/>
            <a:r>
              <a:rPr lang="es-ES_tradnl"/>
              <a:t>ABOUT US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0537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17">
          <p15:clr>
            <a:srgbClr val="FBAE40"/>
          </p15:clr>
        </p15:guide>
        <p15:guide id="3" pos="5534">
          <p15:clr>
            <a:srgbClr val="FBAE40"/>
          </p15:clr>
        </p15:guide>
        <p15:guide id="4" orient="horz" pos="32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370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729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18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600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873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075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5873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93A6-DB7D-6349-9F7D-29DAFE19FAF9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97DF4-B893-ED4D-AB17-DD99753286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470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593A6-DB7D-6349-9F7D-29DAFE19FAF9}" type="datetimeFigureOut">
              <a:rPr lang="fr-FR" smtClean="0"/>
              <a:t>20/11/2023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97DF4-B893-ED4D-AB17-DD997532860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42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3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3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75.jpg"/><Relationship Id="rId13" Type="http://schemas.openxmlformats.org/officeDocument/2006/relationships/image" Target="../media/image76.png"/><Relationship Id="rId14" Type="http://schemas.openxmlformats.org/officeDocument/2006/relationships/image" Target="../media/image77.png"/><Relationship Id="rId15" Type="http://schemas.openxmlformats.org/officeDocument/2006/relationships/image" Target="../media/image78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6.png"/><Relationship Id="rId4" Type="http://schemas.openxmlformats.org/officeDocument/2006/relationships/image" Target="../media/image67.wmf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jpg"/><Relationship Id="rId9" Type="http://schemas.openxmlformats.org/officeDocument/2006/relationships/image" Target="../media/image72.png"/><Relationship Id="rId10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46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47.png"/><Relationship Id="rId8" Type="http://schemas.openxmlformats.org/officeDocument/2006/relationships/comments" Target="../comments/comment2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46.png"/><Relationship Id="rId7" Type="http://schemas.openxmlformats.org/officeDocument/2006/relationships/image" Target="../media/image51.png"/><Relationship Id="rId8" Type="http://schemas.openxmlformats.org/officeDocument/2006/relationships/comments" Target="../comments/comment3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83.png"/><Relationship Id="rId5" Type="http://schemas.openxmlformats.org/officeDocument/2006/relationships/image" Target="../media/image80.png"/><Relationship Id="rId6" Type="http://schemas.openxmlformats.org/officeDocument/2006/relationships/image" Target="../media/image46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47.png"/><Relationship Id="rId8" Type="http://schemas.openxmlformats.org/officeDocument/2006/relationships/comments" Target="../comments/comment4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comments" Target="../comments/comment5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80" y="1175711"/>
            <a:ext cx="12299980" cy="6123986"/>
          </a:xfrm>
          <a:prstGeom prst="rect">
            <a:avLst/>
          </a:prstGeom>
        </p:spPr>
      </p:pic>
      <p:pic>
        <p:nvPicPr>
          <p:cNvPr id="4" name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1" y="5977065"/>
            <a:ext cx="956091" cy="937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2466" y="6196563"/>
            <a:ext cx="2427752" cy="59213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ZoneTexte 5"/>
          <p:cNvSpPr txBox="1"/>
          <p:nvPr/>
        </p:nvSpPr>
        <p:spPr>
          <a:xfrm>
            <a:off x="1463960" y="3652929"/>
            <a:ext cx="10666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 pandémiques : les défis de l'anticipation scientifique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709204" y="5660803"/>
            <a:ext cx="419794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Bruno CANARD, PhD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CNRS et Aix-Marseille Université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</a:rPr>
              <a:t>23</a:t>
            </a:r>
            <a:r>
              <a:rPr lang="fr-FR" sz="2000" dirty="0" smtClean="0">
                <a:solidFill>
                  <a:schemeClr val="bg1"/>
                </a:solidFill>
              </a:rPr>
              <a:t> Novembre </a:t>
            </a:r>
            <a:r>
              <a:rPr lang="fr-FR" sz="2000" dirty="0">
                <a:solidFill>
                  <a:schemeClr val="bg1"/>
                </a:solidFill>
              </a:rPr>
              <a:t>2023</a:t>
            </a:r>
          </a:p>
        </p:txBody>
      </p:sp>
      <p:cxnSp>
        <p:nvCxnSpPr>
          <p:cNvPr id="9" name="Conector recto 8"/>
          <p:cNvCxnSpPr/>
          <p:nvPr/>
        </p:nvCxnSpPr>
        <p:spPr>
          <a:xfrm>
            <a:off x="96001" y="1132550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1" y="0"/>
            <a:ext cx="6858591" cy="115413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756025" y="51669"/>
            <a:ext cx="543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Interdépendance</a:t>
            </a:r>
            <a:r>
              <a:rPr lang="en-US" dirty="0" smtClean="0"/>
              <a:t>, </a:t>
            </a:r>
            <a:r>
              <a:rPr lang="en-US" dirty="0" err="1" smtClean="0"/>
              <a:t>Pandémies</a:t>
            </a:r>
            <a:r>
              <a:rPr lang="en-US" dirty="0"/>
              <a:t> </a:t>
            </a:r>
            <a:r>
              <a:rPr lang="en-US" dirty="0" smtClean="0"/>
              <a:t>et </a:t>
            </a:r>
            <a:r>
              <a:rPr lang="en-US" dirty="0" err="1"/>
              <a:t>C</a:t>
            </a:r>
            <a:r>
              <a:rPr lang="en-US" dirty="0" err="1" smtClean="0"/>
              <a:t>hangement</a:t>
            </a:r>
            <a:r>
              <a:rPr lang="en-US" dirty="0" smtClean="0"/>
              <a:t> </a:t>
            </a:r>
            <a:r>
              <a:rPr lang="en-US" dirty="0" err="1" smtClean="0"/>
              <a:t>climatique</a:t>
            </a:r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751" y="493603"/>
            <a:ext cx="3314521" cy="57916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18953" y="309339"/>
            <a:ext cx="915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AEIS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06373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1"/>
          </p:nvPr>
        </p:nvSpPr>
        <p:spPr>
          <a:xfrm>
            <a:off x="5286882" y="72439"/>
            <a:ext cx="4857712" cy="564619"/>
          </a:xfrm>
        </p:spPr>
        <p:txBody>
          <a:bodyPr>
            <a:noAutofit/>
          </a:bodyPr>
          <a:lstStyle/>
          <a:p>
            <a:r>
              <a:rPr lang="vi-VN" sz="3200" b="0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Coronavirus</a:t>
            </a:r>
            <a:endParaRPr lang="en-US" sz="3200" b="0" dirty="0">
              <a:solidFill>
                <a:schemeClr val="tx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526EAA4-A4FA-31E5-1234-D3C6BF43A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9271"/>
            <a:ext cx="9093200" cy="5834478"/>
          </a:xfrm>
          <a:prstGeom prst="rect">
            <a:avLst/>
          </a:prstGeom>
        </p:spPr>
      </p:pic>
      <p:grpSp>
        <p:nvGrpSpPr>
          <p:cNvPr id="4" name="Google Shape;124;p4">
            <a:extLst>
              <a:ext uri="{FF2B5EF4-FFF2-40B4-BE49-F238E27FC236}">
                <a16:creationId xmlns:a16="http://schemas.microsoft.com/office/drawing/2014/main" xmlns="" id="{F6BCEF34-4208-B452-999B-59C05E25D86C}"/>
              </a:ext>
            </a:extLst>
          </p:cNvPr>
          <p:cNvGrpSpPr/>
          <p:nvPr/>
        </p:nvGrpSpPr>
        <p:grpSpPr>
          <a:xfrm>
            <a:off x="9306168" y="799271"/>
            <a:ext cx="3108570" cy="2714660"/>
            <a:chOff x="2216434" y="1752525"/>
            <a:chExt cx="3293997" cy="2852701"/>
          </a:xfrm>
        </p:grpSpPr>
        <p:pic>
          <p:nvPicPr>
            <p:cNvPr id="5" name="Google Shape;125;p4">
              <a:extLst>
                <a:ext uri="{FF2B5EF4-FFF2-40B4-BE49-F238E27FC236}">
                  <a16:creationId xmlns:a16="http://schemas.microsoft.com/office/drawing/2014/main" xmlns="" id="{A0464BDF-C495-A93D-4EF8-2C1350FF19B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16434" y="1752525"/>
              <a:ext cx="2935463" cy="24553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26;p4">
              <a:extLst>
                <a:ext uri="{FF2B5EF4-FFF2-40B4-BE49-F238E27FC236}">
                  <a16:creationId xmlns:a16="http://schemas.microsoft.com/office/drawing/2014/main" xmlns="" id="{7FD87CEC-BDA5-C195-337A-932D1C52283F}"/>
                </a:ext>
              </a:extLst>
            </p:cNvPr>
            <p:cNvSpPr txBox="1"/>
            <p:nvPr/>
          </p:nvSpPr>
          <p:spPr>
            <a:xfrm>
              <a:off x="4093134" y="4235894"/>
              <a:ext cx="141729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fr-FR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100 nm</a:t>
              </a:r>
              <a:endParaRPr>
                <a:latin typeface="+mj-lt"/>
              </a:endParaRPr>
            </a:p>
          </p:txBody>
        </p:sp>
      </p:grpSp>
      <p:sp>
        <p:nvSpPr>
          <p:cNvPr id="7" name="Google Shape;127;p4">
            <a:extLst>
              <a:ext uri="{FF2B5EF4-FFF2-40B4-BE49-F238E27FC236}">
                <a16:creationId xmlns:a16="http://schemas.microsoft.com/office/drawing/2014/main" xmlns="" id="{72E2E7F9-8B13-56C6-FBDB-6D543F4CEF39}"/>
              </a:ext>
            </a:extLst>
          </p:cNvPr>
          <p:cNvSpPr/>
          <p:nvPr/>
        </p:nvSpPr>
        <p:spPr>
          <a:xfrm>
            <a:off x="9249731" y="4267510"/>
            <a:ext cx="3416072" cy="179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endParaRPr lang="fr-CA" sz="12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>
              <a:lnSpc>
                <a:spcPct val="120000"/>
              </a:lnSpc>
              <a:buClr>
                <a:schemeClr val="dk1"/>
              </a:buClr>
              <a:buSzPts val="2800"/>
            </a:pPr>
            <a:r>
              <a:rPr lang="fr-CA" sz="1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- Virus enveloppé</a:t>
            </a:r>
          </a:p>
          <a:p>
            <a:pPr>
              <a:lnSpc>
                <a:spcPct val="120000"/>
              </a:lnSpc>
              <a:buClr>
                <a:schemeClr val="dk1"/>
              </a:buClr>
              <a:buSzPts val="2800"/>
            </a:pPr>
            <a:r>
              <a:rPr lang="fr-CA" sz="1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- Génome ARN+</a:t>
            </a:r>
            <a:endParaRPr lang="fr-CA" sz="1200" dirty="0">
              <a:latin typeface="+mj-lt"/>
            </a:endParaRPr>
          </a:p>
          <a:p>
            <a:pPr>
              <a:lnSpc>
                <a:spcPct val="120000"/>
              </a:lnSpc>
              <a:buClr>
                <a:schemeClr val="dk1"/>
              </a:buClr>
              <a:buSzPts val="2800"/>
            </a:pPr>
            <a:r>
              <a:rPr lang="fr-CA" sz="1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- Génome de 30 000 nucléotides</a:t>
            </a:r>
            <a:endParaRPr lang="fr-CA" sz="1200" dirty="0">
              <a:latin typeface="+mj-lt"/>
            </a:endParaRPr>
          </a:p>
          <a:p>
            <a:pPr>
              <a:lnSpc>
                <a:spcPct val="120000"/>
              </a:lnSpc>
              <a:buClr>
                <a:schemeClr val="dk1"/>
              </a:buClr>
              <a:buSzPts val="2800"/>
            </a:pPr>
            <a:r>
              <a:rPr lang="fr-CA" sz="1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- Virus  entérique et respiratoire</a:t>
            </a:r>
            <a:endParaRPr lang="fr-CA" sz="1200" dirty="0">
              <a:latin typeface="+mj-lt"/>
            </a:endParaRPr>
          </a:p>
          <a:p>
            <a:pPr>
              <a:lnSpc>
                <a:spcPct val="120000"/>
              </a:lnSpc>
              <a:buClr>
                <a:schemeClr val="dk1"/>
              </a:buClr>
              <a:buSzPts val="2800"/>
            </a:pPr>
            <a:r>
              <a:rPr lang="fr-CA" sz="1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- Infecte de nombreuses  espèces animales</a:t>
            </a:r>
          </a:p>
          <a:p>
            <a:pPr>
              <a:lnSpc>
                <a:spcPct val="120000"/>
              </a:lnSpc>
              <a:buClr>
                <a:schemeClr val="dk1"/>
              </a:buClr>
              <a:buSzPts val="2800"/>
            </a:pPr>
            <a:endParaRPr lang="fr-CA" sz="12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2800"/>
            </a:pPr>
            <a:endParaRPr lang="fr-C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353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1"/>
          <p:cNvSpPr txBox="1"/>
          <p:nvPr/>
        </p:nvSpPr>
        <p:spPr>
          <a:xfrm>
            <a:off x="2810361" y="0"/>
            <a:ext cx="907003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CA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Mécanismes d’émergence des  </a:t>
            </a:r>
            <a:r>
              <a:rPr lang="fr-CA" sz="32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CoV</a:t>
            </a:r>
            <a:r>
              <a:rPr lang="fr-CA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humains</a:t>
            </a:r>
          </a:p>
        </p:txBody>
      </p:sp>
      <p:pic>
        <p:nvPicPr>
          <p:cNvPr id="296" name="Google Shape;29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5779" y="1059495"/>
            <a:ext cx="4186240" cy="56031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7828011" y="6370698"/>
            <a:ext cx="5105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+mj-lt"/>
              </a:rPr>
              <a:t>Origin and </a:t>
            </a:r>
            <a:r>
              <a:rPr lang="fr-FR" sz="1000" dirty="0" err="1">
                <a:latin typeface="+mj-lt"/>
              </a:rPr>
              <a:t>evolution</a:t>
            </a:r>
            <a:r>
              <a:rPr lang="fr-FR" sz="1000" dirty="0">
                <a:latin typeface="+mj-lt"/>
              </a:rPr>
              <a:t> of </a:t>
            </a:r>
            <a:r>
              <a:rPr lang="fr-FR" sz="1000" dirty="0" err="1">
                <a:latin typeface="+mj-lt"/>
              </a:rPr>
              <a:t>pathogenic</a:t>
            </a:r>
            <a:r>
              <a:rPr lang="fr-FR" sz="1000" dirty="0">
                <a:latin typeface="+mj-lt"/>
              </a:rPr>
              <a:t> </a:t>
            </a:r>
            <a:r>
              <a:rPr lang="fr-FR" sz="1000" dirty="0" err="1">
                <a:latin typeface="+mj-lt"/>
              </a:rPr>
              <a:t>coronaviruses</a:t>
            </a:r>
            <a:r>
              <a:rPr lang="fr-FR" sz="1000" dirty="0">
                <a:latin typeface="+mj-lt"/>
              </a:rPr>
              <a:t>. Jie Cui, Fang Li &amp; Zheng-Li Shi </a:t>
            </a:r>
          </a:p>
          <a:p>
            <a:r>
              <a:rPr lang="fr-FR" sz="1000" dirty="0">
                <a:latin typeface="+mj-lt"/>
              </a:rPr>
              <a:t>Nature </a:t>
            </a:r>
            <a:r>
              <a:rPr lang="fr-FR" sz="1000" dirty="0" err="1">
                <a:latin typeface="+mj-lt"/>
              </a:rPr>
              <a:t>Reviews</a:t>
            </a:r>
            <a:r>
              <a:rPr lang="fr-FR" sz="1000" dirty="0">
                <a:latin typeface="+mj-lt"/>
              </a:rPr>
              <a:t> </a:t>
            </a:r>
            <a:r>
              <a:rPr lang="fr-FR" sz="1000" dirty="0" err="1">
                <a:latin typeface="+mj-lt"/>
              </a:rPr>
              <a:t>Microbiology</a:t>
            </a:r>
            <a:r>
              <a:rPr lang="fr-FR" sz="1000" dirty="0">
                <a:latin typeface="+mj-lt"/>
              </a:rPr>
              <a:t> volume 17, pages181–192(2019)</a:t>
            </a:r>
          </a:p>
        </p:txBody>
      </p:sp>
      <p:cxnSp>
        <p:nvCxnSpPr>
          <p:cNvPr id="6" name="Conector recto 8"/>
          <p:cNvCxnSpPr/>
          <p:nvPr/>
        </p:nvCxnSpPr>
        <p:spPr>
          <a:xfrm>
            <a:off x="506360" y="805326"/>
            <a:ext cx="11685640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07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1"/>
          <p:cNvSpPr txBox="1">
            <a:spLocks noGrp="1"/>
          </p:cNvSpPr>
          <p:nvPr>
            <p:ph type="ctrTitle"/>
          </p:nvPr>
        </p:nvSpPr>
        <p:spPr>
          <a:xfrm>
            <a:off x="2209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endParaRPr/>
          </a:p>
        </p:txBody>
      </p:sp>
      <p:sp>
        <p:nvSpPr>
          <p:cNvPr id="583" name="Google Shape;583;p31"/>
          <p:cNvSpPr txBox="1">
            <a:spLocks noGrp="1"/>
          </p:cNvSpPr>
          <p:nvPr>
            <p:ph type="subTitle" idx="1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>
              <a:spcBef>
                <a:spcPts val="0"/>
              </a:spcBef>
              <a:buClr>
                <a:srgbClr val="888888"/>
              </a:buClr>
              <a:buSzPts val="3200"/>
            </a:pPr>
            <a:endParaRPr/>
          </a:p>
        </p:txBody>
      </p:sp>
      <p:sp>
        <p:nvSpPr>
          <p:cNvPr id="7" name="Google Shape;562;p28"/>
          <p:cNvSpPr txBox="1"/>
          <p:nvPr/>
        </p:nvSpPr>
        <p:spPr>
          <a:xfrm>
            <a:off x="2840072" y="17942"/>
            <a:ext cx="848916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AU" sz="3200" dirty="0">
                <a:solidFill>
                  <a:schemeClr val="dk1"/>
                </a:solidFill>
                <a:latin typeface="Calibri Light" charset="0"/>
                <a:ea typeface="Calibri Light" charset="0"/>
                <a:cs typeface="Calibri Light" charset="0"/>
                <a:sym typeface="Calibri"/>
              </a:rPr>
              <a:t>Cycle de </a:t>
            </a:r>
            <a:r>
              <a:rPr lang="en-AU" sz="3200" dirty="0" err="1">
                <a:solidFill>
                  <a:schemeClr val="dk1"/>
                </a:solidFill>
                <a:latin typeface="Calibri Light" charset="0"/>
                <a:ea typeface="Calibri Light" charset="0"/>
                <a:cs typeface="Calibri Light" charset="0"/>
                <a:sym typeface="Calibri"/>
              </a:rPr>
              <a:t>réplication</a:t>
            </a:r>
            <a:r>
              <a:rPr lang="en-AU" sz="3200" dirty="0">
                <a:solidFill>
                  <a:schemeClr val="dk1"/>
                </a:solidFill>
                <a:latin typeface="Calibri Light" charset="0"/>
                <a:ea typeface="Calibri Light" charset="0"/>
                <a:cs typeface="Calibri Light" charset="0"/>
                <a:sym typeface="Calibri"/>
              </a:rPr>
              <a:t> des Coronavirus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767268"/>
            <a:ext cx="8458200" cy="5920740"/>
          </a:xfrm>
          <a:prstGeom prst="rect">
            <a:avLst/>
          </a:prstGeom>
        </p:spPr>
      </p:pic>
      <p:cxnSp>
        <p:nvCxnSpPr>
          <p:cNvPr id="6" name="Conector recto 8"/>
          <p:cNvCxnSpPr/>
          <p:nvPr/>
        </p:nvCxnSpPr>
        <p:spPr>
          <a:xfrm flipV="1">
            <a:off x="184627" y="602677"/>
            <a:ext cx="12227506" cy="82295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67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62;p28"/>
          <p:cNvSpPr txBox="1"/>
          <p:nvPr/>
        </p:nvSpPr>
        <p:spPr>
          <a:xfrm>
            <a:off x="2345402" y="94342"/>
            <a:ext cx="850886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fr-FR" sz="3200" dirty="0">
                <a:latin typeface="+mj-lt"/>
              </a:rPr>
              <a:t>Comment un virus rentre-t-il dans une cellule?</a:t>
            </a:r>
            <a:endParaRPr lang="en-AU" sz="32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82" y="1445450"/>
            <a:ext cx="7895968" cy="30796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48602" y="5277603"/>
            <a:ext cx="14902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latin typeface="+mj-lt"/>
              </a:rPr>
              <a:t>Recepteur</a:t>
            </a:r>
            <a:endParaRPr lang="fr-FR" sz="2400" dirty="0">
              <a:latin typeface="+mj-lt"/>
            </a:endParaRPr>
          </a:p>
          <a:p>
            <a:endParaRPr lang="fr-FR" sz="2400" dirty="0">
              <a:latin typeface="+mj-lt"/>
            </a:endParaRPr>
          </a:p>
          <a:p>
            <a:r>
              <a:rPr lang="fr-FR" sz="2400" dirty="0">
                <a:latin typeface="+mj-lt"/>
              </a:rPr>
              <a:t>ACE2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77467" y="4955060"/>
            <a:ext cx="28028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+mj-lt"/>
              </a:rPr>
              <a:t>Protéine virale </a:t>
            </a:r>
          </a:p>
          <a:p>
            <a:r>
              <a:rPr lang="fr-FR" sz="2400" dirty="0">
                <a:latin typeface="+mj-lt"/>
              </a:rPr>
              <a:t>se liant au récepteur</a:t>
            </a:r>
          </a:p>
          <a:p>
            <a:endParaRPr lang="fr-FR" sz="2400" dirty="0">
              <a:latin typeface="+mj-lt"/>
            </a:endParaRPr>
          </a:p>
          <a:p>
            <a:r>
              <a:rPr lang="fr-FR" sz="2400" dirty="0">
                <a:latin typeface="+mj-lt"/>
              </a:rPr>
              <a:t>S, Spike, spicule,</a:t>
            </a:r>
            <a:r>
              <a:rPr lang="is-IS" sz="2400" dirty="0">
                <a:latin typeface="+mj-lt"/>
              </a:rPr>
              <a:t>…</a:t>
            </a:r>
            <a:endParaRPr lang="fr-FR" sz="2400" dirty="0">
              <a:latin typeface="+mj-lt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H="1" flipV="1">
            <a:off x="7603524" y="3954163"/>
            <a:ext cx="88146" cy="11199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3523323" y="3954163"/>
            <a:ext cx="570882" cy="13289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99;p2"/>
          <p:cNvSpPr txBox="1"/>
          <p:nvPr/>
        </p:nvSpPr>
        <p:spPr>
          <a:xfrm>
            <a:off x="9242340" y="112638"/>
            <a:ext cx="2088232" cy="30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1400" b="1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L’entrée</a:t>
            </a:r>
            <a:endParaRPr sz="1400" b="1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184627" y="684972"/>
            <a:ext cx="12142840" cy="26228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82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0F06CB4A-3C21-4C68-A809-28512F04C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 bwMode="auto">
          <a:xfrm>
            <a:off x="0" y="2661084"/>
            <a:ext cx="7437654" cy="419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04B0BF5E-20F0-4C5A-B004-7DB19BAB9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4" y="1054222"/>
            <a:ext cx="1314349" cy="13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xmlns="" id="{A4B5A3B4-6E23-414B-969E-FA91FE8D1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" b="12822"/>
          <a:stretch/>
        </p:blipFill>
        <p:spPr bwMode="auto">
          <a:xfrm>
            <a:off x="5638130" y="1242871"/>
            <a:ext cx="1621970" cy="102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xmlns="" id="{961DEED4-B775-40FB-84B6-40FC924E1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628" y="1554462"/>
            <a:ext cx="452996" cy="45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3C7CDC90-7D63-4B06-8571-25668A9FC605}"/>
              </a:ext>
            </a:extLst>
          </p:cNvPr>
          <p:cNvCxnSpPr/>
          <p:nvPr/>
        </p:nvCxnSpPr>
        <p:spPr>
          <a:xfrm>
            <a:off x="2235338" y="1711396"/>
            <a:ext cx="293850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73A7B8B-2F0C-4FDE-8222-81FABB6DF659}"/>
              </a:ext>
            </a:extLst>
          </p:cNvPr>
          <p:cNvSpPr txBox="1"/>
          <p:nvPr/>
        </p:nvSpPr>
        <p:spPr>
          <a:xfrm>
            <a:off x="1771055" y="2088021"/>
            <a:ext cx="1621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Cleavage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DFC5D5A-AFA4-4A26-9130-63BD2BE280B5}"/>
              </a:ext>
            </a:extLst>
          </p:cNvPr>
          <p:cNvSpPr/>
          <p:nvPr/>
        </p:nvSpPr>
        <p:spPr>
          <a:xfrm>
            <a:off x="62144" y="4163627"/>
            <a:ext cx="967666" cy="3258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>
                <a:solidFill>
                  <a:schemeClr val="tx1"/>
                </a:solidFill>
              </a:rPr>
              <a:t>Cleavage</a:t>
            </a:r>
            <a:r>
              <a:rPr lang="fr-FR" sz="1200" dirty="0">
                <a:solidFill>
                  <a:schemeClr val="tx1"/>
                </a:solidFill>
              </a:rPr>
              <a:t> site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653" y="23759"/>
            <a:ext cx="2348956" cy="9161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13EAD0E-FB98-FE5F-71DD-D1ADFB20CC99}"/>
              </a:ext>
            </a:extLst>
          </p:cNvPr>
          <p:cNvSpPr txBox="1"/>
          <p:nvPr/>
        </p:nvSpPr>
        <p:spPr>
          <a:xfrm>
            <a:off x="749173" y="98593"/>
            <a:ext cx="99771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AU" altLang="fr-FR" sz="3200" dirty="0" smtClean="0">
                <a:solidFill>
                  <a:srgbClr val="000000"/>
                </a:solidFill>
                <a:latin typeface="Calibri Light" charset="0"/>
                <a:ea typeface="Calibri Light" charset="0"/>
                <a:cs typeface="Calibri Light" charset="0"/>
                <a:sym typeface="Calibri" panose="020F0502020204030204" pitchFamily="34" charset="0"/>
              </a:rPr>
              <a:t>La </a:t>
            </a:r>
            <a:r>
              <a:rPr lang="en-AU" altLang="fr-FR" sz="3200" dirty="0" err="1" smtClean="0">
                <a:solidFill>
                  <a:srgbClr val="000000"/>
                </a:solidFill>
                <a:latin typeface="Calibri Light" charset="0"/>
                <a:ea typeface="Calibri Light" charset="0"/>
                <a:cs typeface="Calibri Light" charset="0"/>
                <a:sym typeface="Calibri" panose="020F0502020204030204" pitchFamily="34" charset="0"/>
              </a:rPr>
              <a:t>protéine</a:t>
            </a:r>
            <a:r>
              <a:rPr lang="en-AU" altLang="fr-FR" sz="3200" dirty="0" smtClean="0">
                <a:solidFill>
                  <a:srgbClr val="000000"/>
                </a:solidFill>
                <a:latin typeface="Calibri Light" charset="0"/>
                <a:ea typeface="Calibri Light" charset="0"/>
                <a:cs typeface="Calibri Light" charset="0"/>
                <a:sym typeface="Calibri" panose="020F0502020204030204" pitchFamily="34" charset="0"/>
              </a:rPr>
              <a:t> S </a:t>
            </a:r>
            <a:r>
              <a:rPr lang="en-AU" altLang="fr-FR" sz="3200" dirty="0" err="1" smtClean="0">
                <a:solidFill>
                  <a:srgbClr val="000000"/>
                </a:solidFill>
                <a:latin typeface="Calibri Light" charset="0"/>
                <a:ea typeface="Calibri Light" charset="0"/>
                <a:cs typeface="Calibri Light" charset="0"/>
                <a:sym typeface="Calibri" panose="020F0502020204030204" pitchFamily="34" charset="0"/>
              </a:rPr>
              <a:t>doit</a:t>
            </a:r>
            <a:r>
              <a:rPr lang="en-AU" altLang="fr-FR" sz="3200" dirty="0" smtClean="0">
                <a:solidFill>
                  <a:srgbClr val="000000"/>
                </a:solidFill>
                <a:latin typeface="Calibri Light" charset="0"/>
                <a:ea typeface="Calibri Light" charset="0"/>
                <a:cs typeface="Calibri Light" charset="0"/>
                <a:sym typeface="Calibri" panose="020F0502020204030204" pitchFamily="34" charset="0"/>
              </a:rPr>
              <a:t> </a:t>
            </a:r>
            <a:r>
              <a:rPr lang="en-AU" altLang="fr-FR" sz="3200" dirty="0" err="1" smtClean="0">
                <a:solidFill>
                  <a:srgbClr val="000000"/>
                </a:solidFill>
                <a:latin typeface="Calibri Light" charset="0"/>
                <a:ea typeface="Calibri Light" charset="0"/>
                <a:cs typeface="Calibri Light" charset="0"/>
                <a:sym typeface="Calibri" panose="020F0502020204030204" pitchFamily="34" charset="0"/>
              </a:rPr>
              <a:t>être</a:t>
            </a:r>
            <a:r>
              <a:rPr lang="en-AU" altLang="fr-FR" sz="3200" dirty="0" smtClean="0">
                <a:solidFill>
                  <a:srgbClr val="000000"/>
                </a:solidFill>
                <a:latin typeface="Calibri Light" charset="0"/>
                <a:ea typeface="Calibri Light" charset="0"/>
                <a:cs typeface="Calibri Light" charset="0"/>
                <a:sym typeface="Calibri" panose="020F0502020204030204" pitchFamily="34" charset="0"/>
              </a:rPr>
              <a:t> </a:t>
            </a:r>
            <a:r>
              <a:rPr lang="en-AU" altLang="fr-FR" sz="3200" dirty="0" err="1" smtClean="0">
                <a:solidFill>
                  <a:srgbClr val="000000"/>
                </a:solidFill>
                <a:latin typeface="Calibri Light" charset="0"/>
                <a:ea typeface="Calibri Light" charset="0"/>
                <a:cs typeface="Calibri Light" charset="0"/>
                <a:sym typeface="Calibri" panose="020F0502020204030204" pitchFamily="34" charset="0"/>
              </a:rPr>
              <a:t>activée</a:t>
            </a:r>
            <a:r>
              <a:rPr lang="en-AU" altLang="fr-FR" sz="3200" dirty="0" smtClean="0">
                <a:solidFill>
                  <a:srgbClr val="000000"/>
                </a:solidFill>
                <a:latin typeface="Calibri Light" charset="0"/>
                <a:ea typeface="Calibri Light" charset="0"/>
                <a:cs typeface="Calibri Light" charset="0"/>
                <a:sym typeface="Calibri" panose="020F0502020204030204" pitchFamily="34" charset="0"/>
              </a:rPr>
              <a:t> “pour que la </a:t>
            </a:r>
            <a:r>
              <a:rPr lang="en-AU" altLang="fr-FR" sz="3200" dirty="0" err="1" smtClean="0">
                <a:solidFill>
                  <a:srgbClr val="000000"/>
                </a:solidFill>
                <a:latin typeface="Calibri Light" charset="0"/>
                <a:ea typeface="Calibri Light" charset="0"/>
                <a:cs typeface="Calibri Light" charset="0"/>
                <a:sym typeface="Calibri" panose="020F0502020204030204" pitchFamily="34" charset="0"/>
              </a:rPr>
              <a:t>clé</a:t>
            </a:r>
            <a:r>
              <a:rPr lang="en-AU" altLang="fr-FR" sz="3200" dirty="0" smtClean="0">
                <a:solidFill>
                  <a:srgbClr val="000000"/>
                </a:solidFill>
                <a:latin typeface="Calibri Light" charset="0"/>
                <a:ea typeface="Calibri Light" charset="0"/>
                <a:cs typeface="Calibri Light" charset="0"/>
                <a:sym typeface="Calibri" panose="020F0502020204030204" pitchFamily="34" charset="0"/>
              </a:rPr>
              <a:t> </a:t>
            </a:r>
            <a:r>
              <a:rPr lang="en-AU" altLang="fr-FR" sz="3200" dirty="0" err="1" smtClean="0">
                <a:solidFill>
                  <a:srgbClr val="000000"/>
                </a:solidFill>
                <a:latin typeface="Calibri Light" charset="0"/>
                <a:ea typeface="Calibri Light" charset="0"/>
                <a:cs typeface="Calibri Light" charset="0"/>
                <a:sym typeface="Calibri" panose="020F0502020204030204" pitchFamily="34" charset="0"/>
              </a:rPr>
              <a:t>tourne</a:t>
            </a:r>
            <a:r>
              <a:rPr lang="en-AU" altLang="fr-FR" sz="3200" dirty="0" smtClean="0">
                <a:solidFill>
                  <a:srgbClr val="000000"/>
                </a:solidFill>
                <a:latin typeface="Calibri Light" charset="0"/>
                <a:ea typeface="Calibri Light" charset="0"/>
                <a:cs typeface="Calibri Light" charset="0"/>
                <a:sym typeface="Calibri" panose="020F0502020204030204" pitchFamily="34" charset="0"/>
              </a:rPr>
              <a:t>”</a:t>
            </a:r>
            <a:endParaRPr lang="en-AU" altLang="fr-FR" sz="3200" dirty="0">
              <a:solidFill>
                <a:srgbClr val="000000"/>
              </a:solidFill>
              <a:latin typeface="Calibri Light" charset="0"/>
              <a:ea typeface="Calibri Light" charset="0"/>
              <a:cs typeface="Calibri Light" charset="0"/>
              <a:sym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863C663-5895-7A89-4FA1-38E668BB38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9328" y="1411323"/>
            <a:ext cx="3476088" cy="5228820"/>
          </a:xfrm>
          <a:prstGeom prst="rect">
            <a:avLst/>
          </a:prstGeom>
        </p:spPr>
      </p:pic>
      <p:cxnSp>
        <p:nvCxnSpPr>
          <p:cNvPr id="13" name="Conector recto 8"/>
          <p:cNvCxnSpPr/>
          <p:nvPr/>
        </p:nvCxnSpPr>
        <p:spPr>
          <a:xfrm>
            <a:off x="184627" y="939928"/>
            <a:ext cx="12142840" cy="26228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40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62;p28"/>
          <p:cNvSpPr txBox="1"/>
          <p:nvPr/>
        </p:nvSpPr>
        <p:spPr>
          <a:xfrm>
            <a:off x="1750269" y="-10095"/>
            <a:ext cx="1007498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AU" sz="32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Connaître</a:t>
            </a:r>
            <a:r>
              <a:rPr lang="en-AU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le virus pour savoir </a:t>
            </a:r>
            <a:r>
              <a:rPr lang="en-AU" sz="32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où</a:t>
            </a:r>
            <a:r>
              <a:rPr lang="en-AU"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et comment </a:t>
            </a:r>
            <a:r>
              <a:rPr lang="en-AU" sz="3200" dirty="0" err="1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l’attaquer</a:t>
            </a:r>
            <a:endParaRPr lang="en-AU" sz="32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874" y="1077178"/>
            <a:ext cx="8090047" cy="5625379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1497732" y="4374931"/>
            <a:ext cx="4159150" cy="2483069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.ai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4895" y="2810751"/>
            <a:ext cx="158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Entrée du virus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329921" y="6333225"/>
            <a:ext cx="166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+mj-lt"/>
              </a:rPr>
              <a:t>Valle et al. 2020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43672">
            <a:off x="223612" y="863761"/>
            <a:ext cx="1350617" cy="1254443"/>
          </a:xfrm>
          <a:prstGeom prst="rect">
            <a:avLst/>
          </a:prstGeom>
        </p:spPr>
      </p:pic>
      <p:cxnSp>
        <p:nvCxnSpPr>
          <p:cNvPr id="10" name="Conector recto 8"/>
          <p:cNvCxnSpPr/>
          <p:nvPr/>
        </p:nvCxnSpPr>
        <p:spPr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807319" y="682699"/>
            <a:ext cx="1885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latin typeface="+mj-lt"/>
              </a:rPr>
              <a:t>Anticorps monoclonaux</a:t>
            </a:r>
          </a:p>
        </p:txBody>
      </p:sp>
      <p:sp>
        <p:nvSpPr>
          <p:cNvPr id="11" name="Flèche vers le bas 10"/>
          <p:cNvSpPr/>
          <p:nvPr/>
        </p:nvSpPr>
        <p:spPr>
          <a:xfrm rot="16977354">
            <a:off x="2302610" y="712178"/>
            <a:ext cx="375911" cy="14327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6B87F019-4DDA-D9E3-6530-D232CFB20AB0}"/>
              </a:ext>
            </a:extLst>
          </p:cNvPr>
          <p:cNvSpPr/>
          <p:nvPr/>
        </p:nvSpPr>
        <p:spPr>
          <a:xfrm>
            <a:off x="0" y="513315"/>
            <a:ext cx="4017652" cy="2286000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.ai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6EFC1D3-BAC3-230E-D86B-7BE989E750DC}"/>
              </a:ext>
            </a:extLst>
          </p:cNvPr>
          <p:cNvSpPr txBox="1"/>
          <p:nvPr/>
        </p:nvSpPr>
        <p:spPr>
          <a:xfrm>
            <a:off x="97493" y="4646106"/>
            <a:ext cx="1764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+mj-lt"/>
              </a:rPr>
              <a:t>Replication</a:t>
            </a:r>
            <a:r>
              <a:rPr lang="fr-FR" dirty="0">
                <a:latin typeface="+mj-lt"/>
              </a:rPr>
              <a:t> virale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2605CB2-A21C-4A3C-07DD-5AE75A016940}"/>
              </a:ext>
            </a:extLst>
          </p:cNvPr>
          <p:cNvSpPr txBox="1"/>
          <p:nvPr/>
        </p:nvSpPr>
        <p:spPr>
          <a:xfrm>
            <a:off x="209238" y="5052526"/>
            <a:ext cx="910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latin typeface="+mj-lt"/>
              </a:rPr>
              <a:t>Antiviraux</a:t>
            </a:r>
          </a:p>
        </p:txBody>
      </p:sp>
    </p:spTree>
    <p:extLst>
      <p:ext uri="{BB962C8B-B14F-4D97-AF65-F5344CB8AC3E}">
        <p14:creationId xmlns:p14="http://schemas.microsoft.com/office/powerpoint/2010/main" val="47260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Shape 1250"/>
          <p:cNvSpPr/>
          <p:nvPr/>
        </p:nvSpPr>
        <p:spPr>
          <a:xfrm>
            <a:off x="3275416" y="3448760"/>
            <a:ext cx="533403" cy="2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tailEnd type="triangle" w="med" len="med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sp>
        <p:nvSpPr>
          <p:cNvPr id="1292" name="Shape 1292"/>
          <p:cNvSpPr/>
          <p:nvPr/>
        </p:nvSpPr>
        <p:spPr>
          <a:xfrm>
            <a:off x="8537271" y="4600782"/>
            <a:ext cx="548563" cy="4572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083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00"/>
          </a:p>
        </p:txBody>
      </p:sp>
      <p:sp>
        <p:nvSpPr>
          <p:cNvPr id="1294" name="Shape 1294"/>
          <p:cNvSpPr/>
          <p:nvPr/>
        </p:nvSpPr>
        <p:spPr>
          <a:xfrm>
            <a:off x="3155370" y="120792"/>
            <a:ext cx="8877863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457059">
              <a:defRPr sz="21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en-US" sz="3200" dirty="0"/>
              <a:t>Comment </a:t>
            </a:r>
            <a:r>
              <a:rPr lang="en-US" sz="3200" dirty="0" err="1"/>
              <a:t>réagir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début de </a:t>
            </a:r>
            <a:r>
              <a:rPr lang="en-US" sz="3200" dirty="0" err="1"/>
              <a:t>pandémie</a:t>
            </a:r>
            <a:r>
              <a:rPr lang="en-US" sz="3200" dirty="0"/>
              <a:t>?</a:t>
            </a:r>
            <a:endParaRPr sz="3200" dirty="0"/>
          </a:p>
        </p:txBody>
      </p:sp>
      <p:sp>
        <p:nvSpPr>
          <p:cNvPr id="68" name="Shape 1250"/>
          <p:cNvSpPr/>
          <p:nvPr/>
        </p:nvSpPr>
        <p:spPr>
          <a:xfrm>
            <a:off x="4820930" y="3443970"/>
            <a:ext cx="533403" cy="2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tailEnd type="triangle" w="med" len="med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sp>
        <p:nvSpPr>
          <p:cNvPr id="82" name="Shape 1250"/>
          <p:cNvSpPr/>
          <p:nvPr/>
        </p:nvSpPr>
        <p:spPr>
          <a:xfrm>
            <a:off x="6968225" y="3408514"/>
            <a:ext cx="533403" cy="2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tailEnd type="triangle" w="med" len="med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925" y="2837374"/>
            <a:ext cx="724549" cy="169684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15" y="2957679"/>
            <a:ext cx="768386" cy="1543228"/>
          </a:xfrm>
          <a:prstGeom prst="rect">
            <a:avLst/>
          </a:prstGeom>
        </p:spPr>
      </p:pic>
      <p:sp>
        <p:nvSpPr>
          <p:cNvPr id="85" name="Shape 1294"/>
          <p:cNvSpPr/>
          <p:nvPr/>
        </p:nvSpPr>
        <p:spPr>
          <a:xfrm>
            <a:off x="3275416" y="1727823"/>
            <a:ext cx="1707323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059">
              <a:defRPr sz="21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fr-FR" sz="3200" dirty="0"/>
              <a:t>Détection</a:t>
            </a:r>
            <a:endParaRPr sz="3200" dirty="0"/>
          </a:p>
        </p:txBody>
      </p:sp>
      <p:sp>
        <p:nvSpPr>
          <p:cNvPr id="95" name="Shape 1294"/>
          <p:cNvSpPr/>
          <p:nvPr/>
        </p:nvSpPr>
        <p:spPr>
          <a:xfrm>
            <a:off x="7446044" y="998920"/>
            <a:ext cx="3452480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457059">
              <a:defRPr sz="21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fr-FR" sz="3200" dirty="0"/>
              <a:t>Médicament:</a:t>
            </a:r>
          </a:p>
          <a:p>
            <a:r>
              <a:rPr lang="fr-FR" sz="2000" dirty="0"/>
              <a:t>- Conçu / stocké en amont</a:t>
            </a:r>
          </a:p>
          <a:p>
            <a:r>
              <a:rPr lang="fr-FR" sz="2000" dirty="0"/>
              <a:t>- Spectre large</a:t>
            </a:r>
            <a:endParaRPr sz="2000" dirty="0"/>
          </a:p>
        </p:txBody>
      </p:sp>
      <p:sp>
        <p:nvSpPr>
          <p:cNvPr id="10" name="Flèche vers le bas 9"/>
          <p:cNvSpPr/>
          <p:nvPr/>
        </p:nvSpPr>
        <p:spPr>
          <a:xfrm>
            <a:off x="4016384" y="2373911"/>
            <a:ext cx="412189" cy="54443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lèche vers le bas 95"/>
          <p:cNvSpPr/>
          <p:nvPr/>
        </p:nvSpPr>
        <p:spPr>
          <a:xfrm>
            <a:off x="5974980" y="2411299"/>
            <a:ext cx="412189" cy="54443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9" name="Grouper 38"/>
          <p:cNvGrpSpPr/>
          <p:nvPr/>
        </p:nvGrpSpPr>
        <p:grpSpPr>
          <a:xfrm>
            <a:off x="5827263" y="2957679"/>
            <a:ext cx="1051569" cy="1456240"/>
            <a:chOff x="4110726" y="3475921"/>
            <a:chExt cx="869492" cy="1204095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726" y="3475921"/>
              <a:ext cx="552364" cy="1204095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4469380" y="3902279"/>
              <a:ext cx="510838" cy="536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77"/>
            </a:p>
          </p:txBody>
        </p:sp>
      </p:grpSp>
      <p:pic>
        <p:nvPicPr>
          <p:cNvPr id="27" name="image82.png">
            <a:extLst>
              <a:ext uri="{FF2B5EF4-FFF2-40B4-BE49-F238E27FC236}">
                <a16:creationId xmlns:a16="http://schemas.microsoft.com/office/drawing/2014/main" xmlns="" id="{D355BB86-9CFC-409D-A9DA-6CA834EE5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381305" y="3251481"/>
            <a:ext cx="257540" cy="26694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8" name="Shape 1249">
            <a:extLst>
              <a:ext uri="{FF2B5EF4-FFF2-40B4-BE49-F238E27FC236}">
                <a16:creationId xmlns:a16="http://schemas.microsoft.com/office/drawing/2014/main" xmlns="" id="{CA7BF521-458B-4BF8-8364-CEE224FF9D0A}"/>
              </a:ext>
            </a:extLst>
          </p:cNvPr>
          <p:cNvSpPr/>
          <p:nvPr/>
        </p:nvSpPr>
        <p:spPr>
          <a:xfrm>
            <a:off x="1909327" y="2544988"/>
            <a:ext cx="1246043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 numCol="1" anchor="t">
            <a:spAutoFit/>
          </a:bodyPr>
          <a:lstStyle/>
          <a:p>
            <a:pPr defTabSz="457083"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lang="fr-FR" sz="1600" dirty="0"/>
              <a:t>Viral infection</a:t>
            </a:r>
          </a:p>
        </p:txBody>
      </p:sp>
      <p:sp>
        <p:nvSpPr>
          <p:cNvPr id="29" name="Shape 1249">
            <a:extLst>
              <a:ext uri="{FF2B5EF4-FFF2-40B4-BE49-F238E27FC236}">
                <a16:creationId xmlns:a16="http://schemas.microsoft.com/office/drawing/2014/main" xmlns="" id="{D34073FD-83D2-455D-B2F2-CB12CC8264CE}"/>
              </a:ext>
            </a:extLst>
          </p:cNvPr>
          <p:cNvSpPr/>
          <p:nvPr/>
        </p:nvSpPr>
        <p:spPr>
          <a:xfrm>
            <a:off x="1933266" y="3610616"/>
            <a:ext cx="925890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 numCol="1" anchor="t">
            <a:spAutoFit/>
          </a:bodyPr>
          <a:lstStyle/>
          <a:p>
            <a:pPr defTabSz="457083"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lang="fr-FR" sz="1600" dirty="0"/>
              <a:t>RNA Virus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20389A83-C319-40B4-CC54-B7FC5A7D396F}"/>
              </a:ext>
            </a:extLst>
          </p:cNvPr>
          <p:cNvGrpSpPr/>
          <p:nvPr/>
        </p:nvGrpSpPr>
        <p:grpSpPr>
          <a:xfrm>
            <a:off x="3155370" y="4498984"/>
            <a:ext cx="2160944" cy="2140756"/>
            <a:chOff x="2925406" y="3851259"/>
            <a:chExt cx="2611586" cy="2702488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xmlns="" id="{551D2261-3B3F-B05B-B4BC-B7C8E7D30872}"/>
                </a:ext>
              </a:extLst>
            </p:cNvPr>
            <p:cNvSpPr/>
            <p:nvPr/>
          </p:nvSpPr>
          <p:spPr>
            <a:xfrm>
              <a:off x="2925406" y="3851259"/>
              <a:ext cx="2611586" cy="2599906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xmlns="" id="{E97B969E-9238-61D6-08BB-60C2440BEF78}"/>
                </a:ext>
              </a:extLst>
            </p:cNvPr>
            <p:cNvSpPr/>
            <p:nvPr/>
          </p:nvSpPr>
          <p:spPr>
            <a:xfrm rot="5400000">
              <a:off x="4154540" y="6279715"/>
              <a:ext cx="243265" cy="304800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162D018-11AA-3B85-50FC-72D8F4F22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604" y="4575348"/>
            <a:ext cx="1240322" cy="1888102"/>
          </a:xfrm>
          <a:prstGeom prst="rect">
            <a:avLst/>
          </a:prstGeom>
        </p:spPr>
      </p:pic>
      <p:sp>
        <p:nvSpPr>
          <p:cNvPr id="11" name="Shape 1294">
            <a:extLst>
              <a:ext uri="{FF2B5EF4-FFF2-40B4-BE49-F238E27FC236}">
                <a16:creationId xmlns:a16="http://schemas.microsoft.com/office/drawing/2014/main" xmlns="" id="{4A4A2FF1-E597-67CA-378D-684D889B8295}"/>
              </a:ext>
            </a:extLst>
          </p:cNvPr>
          <p:cNvSpPr/>
          <p:nvPr/>
        </p:nvSpPr>
        <p:spPr>
          <a:xfrm>
            <a:off x="3229709" y="5174791"/>
            <a:ext cx="2002980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059">
              <a:defRPr sz="21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fr-FR" sz="2000" dirty="0"/>
              <a:t>- Diagnostic rapide</a:t>
            </a:r>
          </a:p>
          <a:p>
            <a:r>
              <a:rPr lang="fr-FR" sz="2000" dirty="0"/>
              <a:t>- Vaccin ARNm</a:t>
            </a:r>
            <a:endParaRPr sz="20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8AB43DF-3C97-FB6D-C4C3-517B2B821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0559" y="981911"/>
            <a:ext cx="1418274" cy="1369890"/>
          </a:xfrm>
          <a:prstGeom prst="rect">
            <a:avLst/>
          </a:prstGeom>
        </p:spPr>
      </p:pic>
      <p:sp>
        <p:nvSpPr>
          <p:cNvPr id="18" name="Shape 1294">
            <a:extLst>
              <a:ext uri="{FF2B5EF4-FFF2-40B4-BE49-F238E27FC236}">
                <a16:creationId xmlns:a16="http://schemas.microsoft.com/office/drawing/2014/main" xmlns="" id="{9BEFFB79-1FCE-C563-6E61-07CE48635CEE}"/>
              </a:ext>
            </a:extLst>
          </p:cNvPr>
          <p:cNvSpPr/>
          <p:nvPr/>
        </p:nvSpPr>
        <p:spPr>
          <a:xfrm>
            <a:off x="7446044" y="5356235"/>
            <a:ext cx="4537328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059">
              <a:defRPr sz="21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fr-FR" sz="2000" dirty="0"/>
              <a:t>- Diagnostic rapide:  séquence (2 semaines)</a:t>
            </a:r>
          </a:p>
          <a:p>
            <a:r>
              <a:rPr lang="fr-FR" sz="2000" dirty="0"/>
              <a:t>- Vaccin ARNm:  6 mois</a:t>
            </a:r>
            <a:endParaRPr sz="2000" dirty="0"/>
          </a:p>
        </p:txBody>
      </p:sp>
      <p:cxnSp>
        <p:nvCxnSpPr>
          <p:cNvPr id="30" name="Conector recto 8"/>
          <p:cNvCxnSpPr/>
          <p:nvPr/>
        </p:nvCxnSpPr>
        <p:spPr>
          <a:xfrm>
            <a:off x="506360" y="805326"/>
            <a:ext cx="11685640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0878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1"/>
          </p:nvPr>
        </p:nvSpPr>
        <p:spPr>
          <a:xfrm>
            <a:off x="2825449" y="99237"/>
            <a:ext cx="8642063" cy="564619"/>
          </a:xfrm>
        </p:spPr>
        <p:txBody>
          <a:bodyPr>
            <a:noAutofit/>
          </a:bodyPr>
          <a:lstStyle/>
          <a:p>
            <a:r>
              <a:rPr lang="vi-VN" sz="3200" b="0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Le temps long, l’urgence, et le lien entre les deux</a:t>
            </a:r>
          </a:p>
          <a:p>
            <a:endParaRPr lang="en-US" sz="3200" b="0" dirty="0">
              <a:solidFill>
                <a:schemeClr val="tx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FF2E7051-CC84-237A-218D-30D2DAE6528B}"/>
              </a:ext>
            </a:extLst>
          </p:cNvPr>
          <p:cNvGrpSpPr/>
          <p:nvPr/>
        </p:nvGrpSpPr>
        <p:grpSpPr>
          <a:xfrm>
            <a:off x="474784" y="1109455"/>
            <a:ext cx="11531191" cy="4677232"/>
            <a:chOff x="457200" y="2050231"/>
            <a:chExt cx="11531191" cy="467723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2C1B62FD-C4FE-1A32-5349-6BDCBE9C5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204" y="2050231"/>
              <a:ext cx="10179725" cy="3662308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12EBC35A-1E64-965C-2654-AE980D1D5FB6}"/>
                </a:ext>
              </a:extLst>
            </p:cNvPr>
            <p:cNvSpPr/>
            <p:nvPr/>
          </p:nvSpPr>
          <p:spPr>
            <a:xfrm>
              <a:off x="457200" y="5442433"/>
              <a:ext cx="11531191" cy="1285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71557A4F-2061-D6E4-C20D-BA9EA43B408C}"/>
              </a:ext>
            </a:extLst>
          </p:cNvPr>
          <p:cNvGrpSpPr/>
          <p:nvPr/>
        </p:nvGrpSpPr>
        <p:grpSpPr>
          <a:xfrm>
            <a:off x="263769" y="2592502"/>
            <a:ext cx="5735160" cy="2377046"/>
            <a:chOff x="263769" y="2891439"/>
            <a:chExt cx="5735160" cy="2377046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B69BF6B7-A064-35E9-7367-324905B5900F}"/>
                </a:ext>
              </a:extLst>
            </p:cNvPr>
            <p:cNvSpPr txBox="1"/>
            <p:nvPr/>
          </p:nvSpPr>
          <p:spPr>
            <a:xfrm>
              <a:off x="263769" y="4622154"/>
              <a:ext cx="57351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40 </a:t>
              </a:r>
              <a:r>
                <a:rPr lang="en-US" dirty="0" err="1">
                  <a:latin typeface="+mj-lt"/>
                </a:rPr>
                <a:t>ans</a:t>
              </a:r>
              <a:r>
                <a:rPr lang="en-US" dirty="0">
                  <a:latin typeface="+mj-lt"/>
                </a:rPr>
                <a:t> de </a:t>
              </a:r>
              <a:r>
                <a:rPr lang="en-US" dirty="0" err="1">
                  <a:latin typeface="+mj-lt"/>
                </a:rPr>
                <a:t>recherches</a:t>
              </a:r>
              <a:r>
                <a:rPr lang="en-US" dirty="0">
                  <a:latin typeface="+mj-lt"/>
                </a:rPr>
                <a:t> sur un </a:t>
              </a:r>
              <a:r>
                <a:rPr lang="en-US" dirty="0" err="1">
                  <a:latin typeface="+mj-lt"/>
                </a:rPr>
                <a:t>bactériophage</a:t>
              </a:r>
              <a:r>
                <a:rPr lang="en-US" dirty="0">
                  <a:latin typeface="+mj-lt"/>
                </a:rPr>
                <a:t> </a:t>
              </a:r>
              <a:r>
                <a:rPr lang="en-US" dirty="0" err="1">
                  <a:latin typeface="+mj-lt"/>
                </a:rPr>
                <a:t>anodin</a:t>
              </a:r>
              <a:r>
                <a:rPr lang="en-US" dirty="0">
                  <a:latin typeface="+mj-lt"/>
                </a:rPr>
                <a:t>, </a:t>
              </a:r>
            </a:p>
            <a:p>
              <a:r>
                <a:rPr lang="en-US" dirty="0">
                  <a:latin typeface="+mj-lt"/>
                </a:rPr>
                <a:t>qui ne </a:t>
              </a:r>
              <a:r>
                <a:rPr lang="en-US" dirty="0" err="1">
                  <a:latin typeface="+mj-lt"/>
                </a:rPr>
                <a:t>seraient</a:t>
              </a:r>
              <a:r>
                <a:rPr lang="en-US" dirty="0">
                  <a:latin typeface="+mj-lt"/>
                </a:rPr>
                <a:t> </a:t>
              </a:r>
              <a:r>
                <a:rPr lang="en-US" dirty="0" err="1">
                  <a:latin typeface="+mj-lt"/>
                </a:rPr>
                <a:t>probablement</a:t>
              </a:r>
              <a:r>
                <a:rPr lang="en-US" dirty="0">
                  <a:latin typeface="+mj-lt"/>
                </a:rPr>
                <a:t> pas </a:t>
              </a:r>
              <a:r>
                <a:rPr lang="en-US" dirty="0" err="1">
                  <a:latin typeface="+mj-lt"/>
                </a:rPr>
                <a:t>soutenues</a:t>
              </a:r>
              <a:r>
                <a:rPr lang="en-US" dirty="0">
                  <a:latin typeface="+mj-lt"/>
                </a:rPr>
                <a:t> </a:t>
              </a:r>
              <a:r>
                <a:rPr lang="en-US" dirty="0" err="1">
                  <a:latin typeface="+mj-lt"/>
                </a:rPr>
                <a:t>aujourd’hui</a:t>
              </a:r>
              <a:r>
                <a:rPr lang="en-US" dirty="0">
                  <a:latin typeface="+mj-lt"/>
                </a:rPr>
                <a:t>… </a:t>
              </a:r>
            </a:p>
          </p:txBody>
        </p:sp>
        <p:sp>
          <p:nvSpPr>
            <p:cNvPr id="6" name="Virage 5">
              <a:extLst>
                <a:ext uri="{FF2B5EF4-FFF2-40B4-BE49-F238E27FC236}">
                  <a16:creationId xmlns:a16="http://schemas.microsoft.com/office/drawing/2014/main" xmlns="" id="{E2022CFC-2A76-56B2-5A83-A57EC204A6B9}"/>
                </a:ext>
              </a:extLst>
            </p:cNvPr>
            <p:cNvSpPr/>
            <p:nvPr/>
          </p:nvSpPr>
          <p:spPr>
            <a:xfrm>
              <a:off x="399764" y="2891439"/>
              <a:ext cx="888024" cy="1547446"/>
            </a:xfrm>
            <a:prstGeom prst="ben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39DDB68-47D5-FB6E-0748-455D02C79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728" y="4401550"/>
            <a:ext cx="3196016" cy="175535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A9A9DB7-F82C-A53D-02CE-7BF56310C013}"/>
              </a:ext>
            </a:extLst>
          </p:cNvPr>
          <p:cNvSpPr txBox="1"/>
          <p:nvPr/>
        </p:nvSpPr>
        <p:spPr>
          <a:xfrm>
            <a:off x="8178978" y="6287465"/>
            <a:ext cx="401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Prix Nobel </a:t>
            </a:r>
            <a:r>
              <a:rPr lang="en-US" dirty="0" err="1">
                <a:latin typeface="+mj-lt"/>
              </a:rPr>
              <a:t>Médecine</a:t>
            </a:r>
            <a:r>
              <a:rPr lang="en-US" dirty="0">
                <a:latin typeface="+mj-lt"/>
              </a:rPr>
              <a:t> et </a:t>
            </a:r>
            <a:r>
              <a:rPr lang="en-US" dirty="0" err="1">
                <a:latin typeface="+mj-lt"/>
              </a:rPr>
              <a:t>Physiologie</a:t>
            </a:r>
            <a:r>
              <a:rPr lang="en-US" dirty="0">
                <a:latin typeface="+mj-lt"/>
              </a:rPr>
              <a:t> 2023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4F1E333-97D6-4B2C-3012-CDD271472D58}"/>
              </a:ext>
            </a:extLst>
          </p:cNvPr>
          <p:cNvSpPr txBox="1"/>
          <p:nvPr/>
        </p:nvSpPr>
        <p:spPr>
          <a:xfrm>
            <a:off x="8940357" y="4104750"/>
            <a:ext cx="230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 Weissman  K. </a:t>
            </a:r>
            <a:r>
              <a:rPr lang="en-US" dirty="0" err="1"/>
              <a:t>Kariko</a:t>
            </a:r>
            <a:endParaRPr lang="en-US" dirty="0"/>
          </a:p>
        </p:txBody>
      </p:sp>
      <p:cxnSp>
        <p:nvCxnSpPr>
          <p:cNvPr id="13" name="Conector recto 8"/>
          <p:cNvCxnSpPr/>
          <p:nvPr/>
        </p:nvCxnSpPr>
        <p:spPr>
          <a:xfrm>
            <a:off x="506360" y="805326"/>
            <a:ext cx="11685640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09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>
            <a:off x="184627" y="684972"/>
            <a:ext cx="12312173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50E07D6-8D1B-46E4-7B49-89144550F1F5}"/>
              </a:ext>
            </a:extLst>
          </p:cNvPr>
          <p:cNvSpPr txBox="1"/>
          <p:nvPr/>
        </p:nvSpPr>
        <p:spPr>
          <a:xfrm>
            <a:off x="3473970" y="-146025"/>
            <a:ext cx="6022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+mj-lt"/>
              </a:rPr>
              <a:t>Le temps des questions</a:t>
            </a:r>
          </a:p>
        </p:txBody>
      </p:sp>
      <p:sp>
        <p:nvSpPr>
          <p:cNvPr id="5" name="Marcador de texto 15">
            <a:extLst>
              <a:ext uri="{FF2B5EF4-FFF2-40B4-BE49-F238E27FC236}">
                <a16:creationId xmlns:a16="http://schemas.microsoft.com/office/drawing/2014/main" xmlns="" id="{B66E52A4-D9E2-1CC1-B759-2018B83C9412}"/>
              </a:ext>
            </a:extLst>
          </p:cNvPr>
          <p:cNvSpPr txBox="1">
            <a:spLocks/>
          </p:cNvSpPr>
          <p:nvPr/>
        </p:nvSpPr>
        <p:spPr>
          <a:xfrm>
            <a:off x="2298801" y="1998014"/>
            <a:ext cx="9762617" cy="564619"/>
          </a:xfrm>
          <a:prstGeom prst="rect">
            <a:avLst/>
          </a:prstGeom>
          <a:solidFill>
            <a:schemeClr val="bg1"/>
          </a:solidFill>
        </p:spPr>
        <p:txBody>
          <a:bodyPr vert="horz" lIns="0" tIns="7200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alibri" panose="020F0502020204030204" pitchFamily="34" charset="0"/>
              <a:buChar char="-"/>
            </a:pPr>
            <a:r>
              <a:rPr lang="fr-FR" sz="6000" b="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D’où vient ce virus ?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fr-FR" sz="6000" b="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Aurait-on pu s’y préparer ?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fr-FR" sz="6000" b="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Comment?</a:t>
            </a:r>
          </a:p>
          <a:p>
            <a:endParaRPr lang="en-US" sz="6000" b="0" dirty="0">
              <a:solidFill>
                <a:schemeClr val="tx1"/>
              </a:solidFill>
              <a:latin typeface="+mj-lt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56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 txBox="1"/>
          <p:nvPr/>
        </p:nvSpPr>
        <p:spPr>
          <a:xfrm>
            <a:off x="3274133" y="447513"/>
            <a:ext cx="1219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33333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7707137" y="96875"/>
            <a:ext cx="513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Cadre éthique et réglementaire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733504" y="-147853"/>
            <a:ext cx="12192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48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Questions clés de la recherche en virologie</a:t>
            </a:r>
            <a:endParaRPr sz="4800" i="0" u="none" strike="noStrike" cap="none" dirty="0">
              <a:solidFill>
                <a:srgbClr val="0070C0"/>
              </a:solidFill>
              <a:highlight>
                <a:schemeClr val="lt1"/>
              </a:highlight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733504" y="1155513"/>
            <a:ext cx="1080996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930369" y="877287"/>
            <a:ext cx="10158616" cy="196818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Comprendre les fonctions des gènes viraux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Identifier les mécanismes de virulence, pathogenèse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Développer des contre mesures : </a:t>
            </a:r>
            <a:r>
              <a:rPr lang="fr-F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vaccins</a:t>
            </a: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ou </a:t>
            </a:r>
            <a:r>
              <a:rPr lang="fr-F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antiviraux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Comprendre les mécanismes d’émergence virale et de franchissement de la barrière d’espèce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709808" y="4391180"/>
            <a:ext cx="1922220" cy="1871834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3124411" y="4453810"/>
            <a:ext cx="2554785" cy="1871834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6157274" y="4453810"/>
            <a:ext cx="1922220" cy="1871834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8815237" y="4391180"/>
            <a:ext cx="2554784" cy="1871834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707528" y="3698310"/>
            <a:ext cx="185980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Culture de virus 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modèles cellulaires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3334955" y="3836096"/>
            <a:ext cx="202651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Clonage des génomes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6229954" y="3698310"/>
            <a:ext cx="181171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Développement de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modèles animaux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 txBox="1"/>
          <p:nvPr/>
        </p:nvSpPr>
        <p:spPr>
          <a:xfrm>
            <a:off x="9224372" y="3672689"/>
            <a:ext cx="18646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Expériences de gain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fr-FR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fonction (</a:t>
            </a:r>
            <a:r>
              <a:rPr lang="fr-FR" sz="1600" b="1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GoF</a:t>
            </a:r>
            <a:r>
              <a:rPr lang="fr-FR" sz="16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/>
          <p:nvPr/>
        </p:nvSpPr>
        <p:spPr>
          <a:xfrm>
            <a:off x="4605299" y="2975082"/>
            <a:ext cx="2981402" cy="54118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64341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Outils de recherche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 flipH="1">
            <a:off x="1415438" y="6216625"/>
            <a:ext cx="10009119" cy="578746"/>
          </a:xfrm>
          <a:prstGeom prst="rtTriangle">
            <a:avLst/>
          </a:prstGeom>
          <a:solidFill>
            <a:schemeClr val="accent4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Risques biologiques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 rot="-5400002">
            <a:off x="5882848" y="-1515369"/>
            <a:ext cx="355798" cy="10463687"/>
          </a:xfrm>
          <a:prstGeom prst="rightBrace">
            <a:avLst>
              <a:gd name="adj1" fmla="val 8333"/>
              <a:gd name="adj2" fmla="val 50496"/>
            </a:avLst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4" descr="Panneaux de danger &quot;Risque biologique&quot; | Seton F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31930" y="6149980"/>
            <a:ext cx="728370" cy="6453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Conector recto 8"/>
          <p:cNvCxnSpPr/>
          <p:nvPr/>
        </p:nvCxnSpPr>
        <p:spPr>
          <a:xfrm>
            <a:off x="184627" y="684972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1"/>
          </p:nvPr>
        </p:nvSpPr>
        <p:spPr>
          <a:xfrm>
            <a:off x="1158293" y="0"/>
            <a:ext cx="10229373" cy="564619"/>
          </a:xfrm>
        </p:spPr>
        <p:txBody>
          <a:bodyPr>
            <a:noAutofit/>
          </a:bodyPr>
          <a:lstStyle/>
          <a:p>
            <a:r>
              <a:rPr lang="vi-VN" sz="4800" b="0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LES VIRUS EMERGENTS:  UN DEFI GLOBAL</a:t>
            </a:r>
            <a:endParaRPr lang="en-US" sz="4800" b="0" dirty="0">
              <a:solidFill>
                <a:schemeClr val="tx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1" name="Picture 2" descr="Sexually Transmitted Infections Update">
            <a:extLst>
              <a:ext uri="{FF2B5EF4-FFF2-40B4-BE49-F238E27FC236}">
                <a16:creationId xmlns:a16="http://schemas.microsoft.com/office/drawing/2014/main" xmlns="" id="{B4CB0B7A-3043-E640-85EE-3B12D54B6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b="6492"/>
          <a:stretch/>
        </p:blipFill>
        <p:spPr bwMode="auto">
          <a:xfrm>
            <a:off x="980136" y="1514679"/>
            <a:ext cx="10247140" cy="516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8"/>
          <p:cNvCxnSpPr/>
          <p:nvPr/>
        </p:nvCxnSpPr>
        <p:spPr>
          <a:xfrm>
            <a:off x="184626" y="806402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30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 txBox="1"/>
          <p:nvPr/>
        </p:nvSpPr>
        <p:spPr>
          <a:xfrm>
            <a:off x="7707137" y="96875"/>
            <a:ext cx="513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Cadre éthique et réglementaire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 txBox="1"/>
          <p:nvPr/>
        </p:nvSpPr>
        <p:spPr>
          <a:xfrm>
            <a:off x="1039403" y="96875"/>
            <a:ext cx="121920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32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Les expériences de </a:t>
            </a:r>
            <a:r>
              <a:rPr lang="fr-FR" sz="3200" i="0" u="none" strike="noStrike" cap="none" dirty="0" err="1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Gof</a:t>
            </a:r>
            <a:r>
              <a:rPr lang="fr-FR" sz="32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 ne concernent pas que la virologie :</a:t>
            </a:r>
            <a:endParaRPr sz="3200"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3200" i="0" u="none" strike="noStrike" cap="none" dirty="0" smtClean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       </a:t>
            </a:r>
            <a:endParaRPr sz="3200" i="0" u="none" strike="noStrike" cap="none" dirty="0">
              <a:solidFill>
                <a:srgbClr val="0070C0"/>
              </a:solidFill>
              <a:highlight>
                <a:schemeClr val="lt1"/>
              </a:highlight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8" descr="page19image51658176"/>
          <p:cNvPicPr preferRelativeResize="0"/>
          <p:nvPr/>
        </p:nvPicPr>
        <p:blipFill rotWithShape="1">
          <a:blip r:embed="rId3">
            <a:alphaModFix/>
          </a:blip>
          <a:srcRect t="13387"/>
          <a:stretch/>
        </p:blipFill>
        <p:spPr>
          <a:xfrm>
            <a:off x="602750" y="1234189"/>
            <a:ext cx="6293234" cy="5574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6424" y="4303002"/>
            <a:ext cx="4409269" cy="12833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Conector recto 8"/>
          <p:cNvCxnSpPr/>
          <p:nvPr/>
        </p:nvCxnSpPr>
        <p:spPr>
          <a:xfrm>
            <a:off x="184627" y="684972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oogle Shape;187;p9" descr="Panneaux de danger &quot;Risque biologique&quot; | Seton F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3125" y="1510814"/>
            <a:ext cx="1950049" cy="16521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9111395" y="1053612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</a:t>
            </a:r>
            <a:r>
              <a:rPr lang="fr-FR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irus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10119532" y="3190835"/>
            <a:ext cx="11359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14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Confinement</a:t>
            </a:r>
            <a:endParaRPr lang="fr-FR" sz="1400" dirty="0"/>
          </a:p>
        </p:txBody>
      </p:sp>
      <p:sp>
        <p:nvSpPr>
          <p:cNvPr id="11" name="Rectangle 10"/>
          <p:cNvSpPr/>
          <p:nvPr/>
        </p:nvSpPr>
        <p:spPr>
          <a:xfrm>
            <a:off x="7707137" y="3250795"/>
            <a:ext cx="1059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1400" dirty="0" smtClean="0"/>
              <a:t>Expériences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"/>
          <p:cNvSpPr txBox="1"/>
          <p:nvPr/>
        </p:nvSpPr>
        <p:spPr>
          <a:xfrm>
            <a:off x="3274133" y="447513"/>
            <a:ext cx="1219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33333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1"/>
          <p:cNvSpPr txBox="1"/>
          <p:nvPr/>
        </p:nvSpPr>
        <p:spPr>
          <a:xfrm>
            <a:off x="7707137" y="96875"/>
            <a:ext cx="513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Cadre éthique et réglementaire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1"/>
          <p:cNvSpPr txBox="1"/>
          <p:nvPr/>
        </p:nvSpPr>
        <p:spPr>
          <a:xfrm>
            <a:off x="767371" y="-35756"/>
            <a:ext cx="121920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40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Accidents de recherche décrits dans la </a:t>
            </a:r>
            <a:r>
              <a:rPr lang="fr-FR" sz="4000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</a:rPr>
              <a:t>littérature</a:t>
            </a:r>
            <a:endParaRPr sz="4000" i="0" u="none" strike="noStrike" cap="none" dirty="0">
              <a:solidFill>
                <a:srgbClr val="0070C0"/>
              </a:solidFill>
              <a:highlight>
                <a:schemeClr val="lt1"/>
              </a:highlight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>
            <a:off x="1265765" y="1063113"/>
            <a:ext cx="9059335" cy="4147747"/>
          </a:xfrm>
          <a:prstGeom prst="roundRect">
            <a:avLst>
              <a:gd name="adj" fmla="val 16667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 txBox="1"/>
          <p:nvPr/>
        </p:nvSpPr>
        <p:spPr>
          <a:xfrm>
            <a:off x="-21416" y="6527267"/>
            <a:ext cx="119983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b="0" i="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Heymann DL, Aylward RB, Wolff C.</a:t>
            </a: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-FR" sz="1000" b="0" i="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Dangerous pathogens in the laboratory: from smallpox to today's SARS setbacks and tomorrow's polio-free world.</a:t>
            </a: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000" b="0" i="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Lancet. 2004 May 15;363(9421):1566-8. PMID: 15145625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 txBox="1"/>
          <p:nvPr/>
        </p:nvSpPr>
        <p:spPr>
          <a:xfrm>
            <a:off x="1702197" y="5191218"/>
            <a:ext cx="97713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600" b="1" i="0" u="none" strike="noStrike" cap="none">
                <a:solidFill>
                  <a:srgbClr val="115588"/>
                </a:solidFill>
                <a:latin typeface="Calibri"/>
                <a:ea typeface="Calibri"/>
                <a:cs typeface="Calibri"/>
                <a:sym typeface="Calibri"/>
              </a:rPr>
              <a:t>■ </a:t>
            </a:r>
            <a:r>
              <a:rPr lang="fr-FR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</a:t>
            </a:r>
            <a:r>
              <a:rPr lang="fr-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incidents</a:t>
            </a:r>
            <a:r>
              <a:rPr lang="fr-FR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sont fréquents.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600" b="1" i="0" u="none" strike="noStrike" cap="none">
                <a:solidFill>
                  <a:srgbClr val="115588"/>
                </a:solidFill>
                <a:latin typeface="Calibri"/>
                <a:ea typeface="Calibri"/>
                <a:cs typeface="Calibri"/>
                <a:sym typeface="Calibri"/>
              </a:rPr>
              <a:t>■ </a:t>
            </a:r>
            <a:r>
              <a:rPr lang="fr-FR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accidents sont </a:t>
            </a:r>
            <a:r>
              <a:rPr lang="fr-F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occasionnellement</a:t>
            </a:r>
            <a:r>
              <a:rPr lang="fr-FR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répertoriés/identifiés.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600" b="1" i="0" u="none" strike="noStrike" cap="none">
                <a:solidFill>
                  <a:srgbClr val="115588"/>
                </a:solidFill>
                <a:latin typeface="Calibri"/>
                <a:ea typeface="Calibri"/>
                <a:cs typeface="Calibri"/>
                <a:sym typeface="Calibri"/>
              </a:rPr>
              <a:t>■ </a:t>
            </a:r>
            <a:r>
              <a:rPr lang="fr-FR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Comprendre les processus des accidents est essentiel pour adapter les pratiques de biosécurité.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Conector recto 8"/>
          <p:cNvCxnSpPr/>
          <p:nvPr/>
        </p:nvCxnSpPr>
        <p:spPr>
          <a:xfrm>
            <a:off x="184627" y="684972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"/>
          <p:cNvSpPr txBox="1"/>
          <p:nvPr/>
        </p:nvSpPr>
        <p:spPr>
          <a:xfrm>
            <a:off x="7707137" y="96875"/>
            <a:ext cx="513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Cadre éthique et réglementaire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4"/>
          <p:cNvSpPr txBox="1"/>
          <p:nvPr/>
        </p:nvSpPr>
        <p:spPr>
          <a:xfrm>
            <a:off x="1141003" y="-1725"/>
            <a:ext cx="12192000" cy="138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32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Méthodes des expériences de </a:t>
            </a:r>
            <a:r>
              <a:rPr lang="fr-FR" sz="3200" i="0" u="none" strike="noStrike" cap="none" dirty="0" err="1" smtClean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GoF</a:t>
            </a:r>
            <a:r>
              <a:rPr lang="fr-FR" sz="3200" i="0" u="none" strike="noStrike" cap="none" dirty="0" smtClean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/</a:t>
            </a:r>
            <a:r>
              <a:rPr lang="fr-FR" sz="3200" i="0" u="none" strike="noStrike" cap="none" dirty="0" err="1" smtClean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LoF</a:t>
            </a:r>
            <a:r>
              <a:rPr lang="fr-FR" sz="3200" i="0" u="none" strike="noStrike" cap="none" dirty="0" smtClean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 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dirty="0">
              <a:latin typeface="+mj-l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       </a:t>
            </a:r>
            <a:r>
              <a:rPr lang="fr-FR" sz="18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Quelques exemples d’expériences à risques </a:t>
            </a:r>
            <a:endParaRPr dirty="0">
              <a:latin typeface="+mj-lt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595858" y="1524000"/>
            <a:ext cx="10853884" cy="42992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000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fr-F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Passage en série sur cellules humaines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marR="0" lvl="0" indent="-28575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fr-F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identification de mutants d'échappement viraux (vaccins, antiviraux)</a:t>
            </a:r>
            <a:endParaRPr/>
          </a:p>
          <a:p>
            <a:pPr marL="400050" marR="0" lvl="0" indent="-28575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fr-F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expériences en modèles animaux (transgéniques humanisés)</a:t>
            </a:r>
            <a:endParaRPr/>
          </a:p>
          <a:p>
            <a:pPr marL="400050" marR="0" lvl="0" indent="-28575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fr-F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Génétique inverse (LOF/ GOF)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marR="0" lvl="0" indent="-28575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fr-F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Reconstruction de virus éradiqués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fr-FR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Gains de fonctions (virus à potentiel pandémique PPP)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7480092" y="3399708"/>
            <a:ext cx="3487711" cy="1863778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Conector recto 8"/>
          <p:cNvCxnSpPr/>
          <p:nvPr/>
        </p:nvCxnSpPr>
        <p:spPr>
          <a:xfrm>
            <a:off x="201559" y="798438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1"/>
          <p:cNvSpPr txBox="1"/>
          <p:nvPr/>
        </p:nvSpPr>
        <p:spPr>
          <a:xfrm>
            <a:off x="7151953" y="96876"/>
            <a:ext cx="3849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Expériences de Gain de fonction 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1"/>
          <p:cNvSpPr txBox="1"/>
          <p:nvPr/>
        </p:nvSpPr>
        <p:spPr>
          <a:xfrm>
            <a:off x="514728" y="96939"/>
            <a:ext cx="11378527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4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Expériences de Gain de fonction chez un virus de la famille de la Variole</a:t>
            </a:r>
            <a:r>
              <a:rPr lang="fr-FR" sz="2400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</a:rPr>
              <a:t> </a:t>
            </a:r>
            <a:r>
              <a:rPr lang="fr-FR" sz="24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: </a:t>
            </a:r>
            <a:br>
              <a:rPr lang="fr-FR" sz="24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</a:br>
            <a:r>
              <a:rPr lang="fr-FR" sz="24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un virus qui exprime le gène de l’Il4 provoque des infections fulminantes </a:t>
            </a:r>
            <a:endParaRPr dirty="0">
              <a:latin typeface="+mj-lt"/>
            </a:endParaRPr>
          </a:p>
        </p:txBody>
      </p:sp>
      <p:sp>
        <p:nvSpPr>
          <p:cNvPr id="373" name="Google Shape;373;p21"/>
          <p:cNvSpPr/>
          <p:nvPr/>
        </p:nvSpPr>
        <p:spPr>
          <a:xfrm>
            <a:off x="2229700" y="4526743"/>
            <a:ext cx="8293395" cy="196635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1"/>
          <p:cNvSpPr txBox="1"/>
          <p:nvPr/>
        </p:nvSpPr>
        <p:spPr>
          <a:xfrm>
            <a:off x="2323474" y="4586603"/>
            <a:ext cx="83460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Comprendre les mécanismes de régulation de la réponse immune par l’IL4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Déterminer si des virus hyper-virulents exacerbent la réponse immune</a:t>
            </a:r>
            <a:endParaRPr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Biocontrôle des souris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1400"/>
              <a:buFont typeface="Calibri"/>
              <a:buChar char="●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Risques : propager des virus résistants aux vaccins</a:t>
            </a:r>
            <a:endParaRPr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1400"/>
              <a:buFont typeface="Calibri"/>
              <a:buChar char="●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Risque de franchissement de la barrière d’espèce ?</a:t>
            </a:r>
            <a:endParaRPr/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1400"/>
              <a:buFont typeface="Calibri"/>
              <a:buChar char="●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DURC : feuille de route pour faire un virus humain de la variole hyper-pathogène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1"/>
          <p:cNvSpPr txBox="1"/>
          <p:nvPr/>
        </p:nvSpPr>
        <p:spPr>
          <a:xfrm>
            <a:off x="514728" y="6479760"/>
            <a:ext cx="1122263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b="0" i="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Jackson RJ, Ramsay AJ, Christensen CD, Beaton S, Hall DF, Ramshaw IA. Expression of mouse interleukin-4 by a recombinant ectromelia virus suppresses cytolytic lymphocyte responses and overcomes genetic resistance to mousepox. J Virol. 2001 Feb;75(3):1205-10. PMID: 11152493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1"/>
          <p:cNvSpPr txBox="1"/>
          <p:nvPr/>
        </p:nvSpPr>
        <p:spPr>
          <a:xfrm>
            <a:off x="533993" y="2083150"/>
            <a:ext cx="172513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Virus sauvage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21"/>
          <p:cNvPicPr preferRelativeResize="0"/>
          <p:nvPr/>
        </p:nvPicPr>
        <p:blipFill rotWithShape="1">
          <a:blip r:embed="rId3">
            <a:alphaModFix/>
          </a:blip>
          <a:srcRect l="10606" r="12811"/>
          <a:stretch/>
        </p:blipFill>
        <p:spPr>
          <a:xfrm rot="10800000">
            <a:off x="11000953" y="3527374"/>
            <a:ext cx="864750" cy="6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1"/>
          <p:cNvPicPr preferRelativeResize="0"/>
          <p:nvPr/>
        </p:nvPicPr>
        <p:blipFill rotWithShape="1">
          <a:blip r:embed="rId3">
            <a:alphaModFix/>
          </a:blip>
          <a:srcRect l="10606" r="12811"/>
          <a:stretch/>
        </p:blipFill>
        <p:spPr>
          <a:xfrm rot="10800000">
            <a:off x="10168078" y="3527374"/>
            <a:ext cx="864750" cy="6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1"/>
          <p:cNvPicPr preferRelativeResize="0"/>
          <p:nvPr/>
        </p:nvPicPr>
        <p:blipFill rotWithShape="1">
          <a:blip r:embed="rId3">
            <a:alphaModFix/>
          </a:blip>
          <a:srcRect l="10606" r="12811"/>
          <a:stretch/>
        </p:blipFill>
        <p:spPr>
          <a:xfrm rot="10800000">
            <a:off x="9303328" y="3527374"/>
            <a:ext cx="864750" cy="6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1"/>
          <p:cNvPicPr preferRelativeResize="0"/>
          <p:nvPr/>
        </p:nvPicPr>
        <p:blipFill rotWithShape="1">
          <a:blip r:embed="rId3">
            <a:alphaModFix/>
          </a:blip>
          <a:srcRect l="12449" r="11590"/>
          <a:stretch/>
        </p:blipFill>
        <p:spPr>
          <a:xfrm flipH="1">
            <a:off x="11172678" y="1862938"/>
            <a:ext cx="857726" cy="6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1"/>
          <p:cNvPicPr preferRelativeResize="0"/>
          <p:nvPr/>
        </p:nvPicPr>
        <p:blipFill rotWithShape="1">
          <a:blip r:embed="rId3">
            <a:alphaModFix/>
          </a:blip>
          <a:srcRect l="12449" r="11590"/>
          <a:stretch/>
        </p:blipFill>
        <p:spPr>
          <a:xfrm flipH="1">
            <a:off x="9109020" y="1859257"/>
            <a:ext cx="857726" cy="6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1"/>
          <p:cNvPicPr preferRelativeResize="0"/>
          <p:nvPr/>
        </p:nvPicPr>
        <p:blipFill rotWithShape="1">
          <a:blip r:embed="rId3">
            <a:alphaModFix/>
          </a:blip>
          <a:srcRect l="12449" r="11590"/>
          <a:stretch/>
        </p:blipFill>
        <p:spPr>
          <a:xfrm flipH="1">
            <a:off x="10163021" y="1859258"/>
            <a:ext cx="857726" cy="6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100" y="1080404"/>
            <a:ext cx="1162195" cy="113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101" y="2756374"/>
            <a:ext cx="1162195" cy="1132494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1"/>
          <p:cNvSpPr txBox="1"/>
          <p:nvPr/>
        </p:nvSpPr>
        <p:spPr>
          <a:xfrm>
            <a:off x="656153" y="3897507"/>
            <a:ext cx="172513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Virus IL4+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21"/>
          <p:cNvPicPr preferRelativeResize="0"/>
          <p:nvPr/>
        </p:nvPicPr>
        <p:blipFill rotWithShape="1">
          <a:blip r:embed="rId6">
            <a:alphaModFix/>
          </a:blip>
          <a:srcRect t="27864" r="79414" b="35006"/>
          <a:stretch/>
        </p:blipFill>
        <p:spPr>
          <a:xfrm>
            <a:off x="3003280" y="1259173"/>
            <a:ext cx="1395949" cy="1298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1"/>
          <p:cNvPicPr preferRelativeResize="0"/>
          <p:nvPr/>
        </p:nvPicPr>
        <p:blipFill rotWithShape="1">
          <a:blip r:embed="rId6">
            <a:alphaModFix/>
          </a:blip>
          <a:srcRect t="27864" r="79414" b="35006"/>
          <a:stretch/>
        </p:blipFill>
        <p:spPr>
          <a:xfrm>
            <a:off x="2893278" y="2956923"/>
            <a:ext cx="1395949" cy="12989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21"/>
          <p:cNvCxnSpPr/>
          <p:nvPr/>
        </p:nvCxnSpPr>
        <p:spPr>
          <a:xfrm>
            <a:off x="2080639" y="1619278"/>
            <a:ext cx="1402076" cy="11748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89" name="Google Shape;389;p21"/>
          <p:cNvCxnSpPr/>
          <p:nvPr/>
        </p:nvCxnSpPr>
        <p:spPr>
          <a:xfrm>
            <a:off x="2042493" y="3295762"/>
            <a:ext cx="1402076" cy="11748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0" name="Google Shape;390;p21"/>
          <p:cNvCxnSpPr/>
          <p:nvPr/>
        </p:nvCxnSpPr>
        <p:spPr>
          <a:xfrm>
            <a:off x="4625485" y="2342247"/>
            <a:ext cx="4203722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91" name="Google Shape;391;p21"/>
          <p:cNvCxnSpPr/>
          <p:nvPr/>
        </p:nvCxnSpPr>
        <p:spPr>
          <a:xfrm rot="10800000" flipH="1">
            <a:off x="4676774" y="3936133"/>
            <a:ext cx="4152433" cy="17934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92" name="Google Shape;392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4275" y="2466041"/>
            <a:ext cx="2699694" cy="14056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Conector recto 8"/>
          <p:cNvCxnSpPr/>
          <p:nvPr/>
        </p:nvCxnSpPr>
        <p:spPr>
          <a:xfrm>
            <a:off x="115638" y="1023938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3998" y="3431760"/>
            <a:ext cx="1162194" cy="1132494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7"/>
          <p:cNvSpPr/>
          <p:nvPr/>
        </p:nvSpPr>
        <p:spPr>
          <a:xfrm>
            <a:off x="335818" y="1120127"/>
            <a:ext cx="11720939" cy="172601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27"/>
          <p:cNvSpPr txBox="1"/>
          <p:nvPr/>
        </p:nvSpPr>
        <p:spPr>
          <a:xfrm>
            <a:off x="7151953" y="96876"/>
            <a:ext cx="3849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Expériences de Gain de fonction 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7" name="Google Shape;477;p27"/>
          <p:cNvCxnSpPr/>
          <p:nvPr/>
        </p:nvCxnSpPr>
        <p:spPr>
          <a:xfrm rot="10800000" flipH="1">
            <a:off x="3013062" y="4478788"/>
            <a:ext cx="1383325" cy="833838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78" name="Google Shape;478;p27"/>
          <p:cNvSpPr txBox="1"/>
          <p:nvPr/>
        </p:nvSpPr>
        <p:spPr>
          <a:xfrm>
            <a:off x="397653" y="1083984"/>
            <a:ext cx="11458500" cy="21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■ </a:t>
            </a:r>
            <a:r>
              <a:rPr lang="fr-FR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Objectif </a:t>
            </a:r>
            <a:r>
              <a:rPr lang="fr-FR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fr-F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identifier s'il existe chez les chauves souris des coronavirus  potentiellement infectieux chez l’homme pour pouvoir mettre en place des politiques de surveillance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■ </a:t>
            </a:r>
            <a:r>
              <a:rPr lang="fr-FR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Difficulté </a:t>
            </a:r>
            <a:r>
              <a:rPr lang="fr-FR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fr-F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 collecte de virus infectieux est difficile, alors que que le séquençage des protéines Spike (les clés) est facile. Les  virus chimériques infectieux présentent un risque accru de transmission vers l’homme. 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■ </a:t>
            </a:r>
            <a:r>
              <a:rPr lang="fr-FR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Méthode</a:t>
            </a:r>
            <a:r>
              <a:rPr lang="fr-FR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: </a:t>
            </a:r>
            <a:r>
              <a:rPr lang="fr-F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construction de virus chimères.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27"/>
          <p:cNvSpPr txBox="1"/>
          <p:nvPr/>
        </p:nvSpPr>
        <p:spPr>
          <a:xfrm>
            <a:off x="477654" y="47337"/>
            <a:ext cx="11378527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Expériences de Gain de fonction pour identifier des Coronavirus potentiellement pathogènes chez l’homme </a:t>
            </a:r>
            <a:endParaRPr sz="1400" i="0" u="none" strike="noStrike" cap="none" dirty="0">
              <a:solidFill>
                <a:srgbClr val="0070C0"/>
              </a:solidFill>
              <a:highlight>
                <a:schemeClr val="lt1"/>
              </a:highlight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7"/>
          <p:cNvSpPr txBox="1"/>
          <p:nvPr/>
        </p:nvSpPr>
        <p:spPr>
          <a:xfrm>
            <a:off x="48299" y="6248543"/>
            <a:ext cx="1214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21212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Hu B, et al.. Discovery of a rich gene pool of bat SARS-related coronaviruses provides new insights into the origin of SARS coronavirus. </a:t>
            </a:r>
            <a:r>
              <a:rPr lang="fr-FR" sz="1200" b="1" i="0" u="none" strike="noStrike" cap="none">
                <a:solidFill>
                  <a:srgbClr val="21212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PLoS Pathog. 2017 </a:t>
            </a:r>
            <a:r>
              <a:rPr lang="fr-FR" sz="1200" b="0" i="0" u="none" strike="noStrike" cap="none">
                <a:solidFill>
                  <a:srgbClr val="21212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Nov 30;13(11):</a:t>
            </a:r>
            <a:endParaRPr sz="1200" b="0" i="0" u="none" strike="noStrike" cap="none">
              <a:solidFill>
                <a:srgbClr val="21212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rgbClr val="21212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Menachery VD, et al . A SARS-like cluster of circulating bat coronaviruses shows potential for human emergence. </a:t>
            </a:r>
            <a:r>
              <a:rPr lang="fr-FR" sz="1200" b="1" i="0" u="none" strike="noStrike" cap="none">
                <a:solidFill>
                  <a:srgbClr val="21212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Nat Med. 2015 </a:t>
            </a:r>
            <a:r>
              <a:rPr lang="fr-FR" sz="1200" b="0" i="0" u="none" strike="noStrike" cap="none">
                <a:solidFill>
                  <a:srgbClr val="21212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Dec;21(12):1508-13. d</a:t>
            </a:r>
            <a:endParaRPr sz="1200" b="0" i="0" u="none" strike="noStrike" cap="none">
              <a:solidFill>
                <a:srgbClr val="21212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1" name="Google Shape;481;p27"/>
          <p:cNvSpPr/>
          <p:nvPr/>
        </p:nvSpPr>
        <p:spPr>
          <a:xfrm>
            <a:off x="4561813" y="3209611"/>
            <a:ext cx="2554784" cy="1871834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27"/>
          <p:cNvSpPr txBox="1"/>
          <p:nvPr/>
        </p:nvSpPr>
        <p:spPr>
          <a:xfrm>
            <a:off x="4200636" y="5121807"/>
            <a:ext cx="359497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Expérience de « gain de fonction »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3" name="Google Shape;483;p27"/>
          <p:cNvCxnSpPr/>
          <p:nvPr/>
        </p:nvCxnSpPr>
        <p:spPr>
          <a:xfrm>
            <a:off x="2739416" y="3892902"/>
            <a:ext cx="1560081" cy="17163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84" name="Google Shape;484;p27"/>
          <p:cNvSpPr txBox="1"/>
          <p:nvPr/>
        </p:nvSpPr>
        <p:spPr>
          <a:xfrm>
            <a:off x="477654" y="4953229"/>
            <a:ext cx="2554784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Séquences de protéines « spike » se liant aux récepteur ACE2 humain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27"/>
          <p:cNvSpPr txBox="1"/>
          <p:nvPr/>
        </p:nvSpPr>
        <p:spPr>
          <a:xfrm>
            <a:off x="9406175" y="5312625"/>
            <a:ext cx="2137350" cy="457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Virus chimérique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6" name="Google Shape;486;p27"/>
          <p:cNvCxnSpPr/>
          <p:nvPr/>
        </p:nvCxnSpPr>
        <p:spPr>
          <a:xfrm>
            <a:off x="7378913" y="4109255"/>
            <a:ext cx="1394368" cy="1463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87" name="Google Shape;487;p27"/>
          <p:cNvSpPr txBox="1"/>
          <p:nvPr/>
        </p:nvSpPr>
        <p:spPr>
          <a:xfrm>
            <a:off x="540599" y="3087552"/>
            <a:ext cx="1725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Virus sauvage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8" name="Google Shape;48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5078" y="2851588"/>
            <a:ext cx="1162195" cy="113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71870" y="4023532"/>
            <a:ext cx="1162195" cy="113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41819" y="3209610"/>
            <a:ext cx="1162195" cy="11324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Conector recto 8"/>
          <p:cNvCxnSpPr/>
          <p:nvPr/>
        </p:nvCxnSpPr>
        <p:spPr>
          <a:xfrm>
            <a:off x="107934" y="1006053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3"/>
          <p:cNvSpPr txBox="1"/>
          <p:nvPr/>
        </p:nvSpPr>
        <p:spPr>
          <a:xfrm>
            <a:off x="7151953" y="96876"/>
            <a:ext cx="3849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Expériences de Gain de fonction 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3"/>
          <p:cNvSpPr txBox="1"/>
          <p:nvPr/>
        </p:nvSpPr>
        <p:spPr>
          <a:xfrm>
            <a:off x="514728" y="96939"/>
            <a:ext cx="1137852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32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Le projet </a:t>
            </a:r>
            <a:r>
              <a:rPr lang="fr-FR" sz="3200" dirty="0" err="1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D</a:t>
            </a:r>
            <a:r>
              <a:rPr lang="fr-FR" sz="3200" i="0" u="none" strike="noStrike" cap="none" dirty="0" err="1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efuse</a:t>
            </a:r>
            <a:endParaRPr sz="3200" i="0" u="none" strike="noStrike" cap="none" dirty="0">
              <a:solidFill>
                <a:srgbClr val="0070C0"/>
              </a:solidFill>
              <a:highlight>
                <a:schemeClr val="lt1"/>
              </a:highlight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555" name="Google Shape;555;p33"/>
          <p:cNvPicPr preferRelativeResize="0"/>
          <p:nvPr/>
        </p:nvPicPr>
        <p:blipFill rotWithShape="1">
          <a:blip r:embed="rId3">
            <a:alphaModFix/>
          </a:blip>
          <a:srcRect b="43302"/>
          <a:stretch/>
        </p:blipFill>
        <p:spPr>
          <a:xfrm>
            <a:off x="7639665" y="1041107"/>
            <a:ext cx="3626759" cy="271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3"/>
          <p:cNvPicPr preferRelativeResize="0"/>
          <p:nvPr/>
        </p:nvPicPr>
        <p:blipFill rotWithShape="1">
          <a:blip r:embed="rId3">
            <a:alphaModFix/>
          </a:blip>
          <a:srcRect t="56436"/>
          <a:stretch/>
        </p:blipFill>
        <p:spPr>
          <a:xfrm>
            <a:off x="7639665" y="4022699"/>
            <a:ext cx="3834581" cy="2835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Conector recto 8"/>
          <p:cNvCxnSpPr/>
          <p:nvPr/>
        </p:nvCxnSpPr>
        <p:spPr>
          <a:xfrm>
            <a:off x="115638" y="733257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54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728" y="1410335"/>
            <a:ext cx="5797582" cy="4841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1"/>
          </p:nvPr>
        </p:nvSpPr>
        <p:spPr>
          <a:xfrm>
            <a:off x="3212406" y="18753"/>
            <a:ext cx="7099993" cy="564619"/>
          </a:xfrm>
        </p:spPr>
        <p:txBody>
          <a:bodyPr>
            <a:noAutofit/>
          </a:bodyPr>
          <a:lstStyle/>
          <a:p>
            <a:r>
              <a:rPr lang="fr-FR" sz="4800" b="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L’hypothèse Zoonotique</a:t>
            </a:r>
            <a:endParaRPr lang="en-US" sz="4800" b="0" dirty="0">
              <a:solidFill>
                <a:schemeClr val="tx1"/>
              </a:solidFill>
              <a:latin typeface="+mj-lt"/>
              <a:ea typeface="Calibri Light" charset="0"/>
              <a:cs typeface="Calibri Light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C5BABA08-5AF2-7A5D-D9DD-6150B068825B}"/>
              </a:ext>
            </a:extLst>
          </p:cNvPr>
          <p:cNvGrpSpPr/>
          <p:nvPr/>
        </p:nvGrpSpPr>
        <p:grpSpPr>
          <a:xfrm>
            <a:off x="4279207" y="814119"/>
            <a:ext cx="7709184" cy="5856739"/>
            <a:chOff x="4279207" y="814119"/>
            <a:chExt cx="7709184" cy="585673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F92465C4-4181-F560-FF47-FBA82915A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9207" y="814119"/>
              <a:ext cx="7489787" cy="585673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8A54DEA-6C5D-0D7F-F1A6-F1DF0DDCF3C6}"/>
                </a:ext>
              </a:extLst>
            </p:cNvPr>
            <p:cNvSpPr/>
            <p:nvPr/>
          </p:nvSpPr>
          <p:spPr>
            <a:xfrm>
              <a:off x="8234076" y="906976"/>
              <a:ext cx="3754315" cy="5671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4707467" y="814119"/>
            <a:ext cx="2506133" cy="447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ector recto 8"/>
          <p:cNvCxnSpPr/>
          <p:nvPr/>
        </p:nvCxnSpPr>
        <p:spPr>
          <a:xfrm>
            <a:off x="506360" y="805326"/>
            <a:ext cx="11685640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/>
          <p:cNvSpPr/>
          <p:nvPr/>
        </p:nvSpPr>
        <p:spPr>
          <a:xfrm>
            <a:off x="4059810" y="2857200"/>
            <a:ext cx="2150533" cy="22182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3409578" y="3458501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?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8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1"/>
          </p:nvPr>
        </p:nvSpPr>
        <p:spPr>
          <a:xfrm>
            <a:off x="3441008" y="-37206"/>
            <a:ext cx="6464992" cy="564619"/>
          </a:xfrm>
        </p:spPr>
        <p:txBody>
          <a:bodyPr>
            <a:noAutofit/>
          </a:bodyPr>
          <a:lstStyle/>
          <a:p>
            <a:r>
              <a:rPr lang="fr-FR" sz="4800" b="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L’hypothèse </a:t>
            </a:r>
            <a:r>
              <a:rPr lang="fr-FR" sz="4800" b="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4800" b="0" kern="1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ccidentelle</a:t>
            </a:r>
            <a:endParaRPr lang="en-US" sz="4800" b="0" dirty="0">
              <a:solidFill>
                <a:schemeClr val="tx1"/>
              </a:solidFill>
              <a:latin typeface="+mj-lt"/>
              <a:ea typeface="Calibri Light" charset="0"/>
              <a:cs typeface="Calibri Light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0F687762-BA28-95C2-B3C9-00F93A949A1B}"/>
              </a:ext>
            </a:extLst>
          </p:cNvPr>
          <p:cNvGrpSpPr/>
          <p:nvPr/>
        </p:nvGrpSpPr>
        <p:grpSpPr>
          <a:xfrm>
            <a:off x="119443" y="805326"/>
            <a:ext cx="7554971" cy="5856739"/>
            <a:chOff x="119443" y="805326"/>
            <a:chExt cx="7554971" cy="585673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509D6536-D33E-1B21-01BE-00864DD5C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627" y="805326"/>
              <a:ext cx="7489787" cy="585673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4FE2E4B-718E-6DB9-E6EB-80DEB07BBC37}"/>
                </a:ext>
              </a:extLst>
            </p:cNvPr>
            <p:cNvSpPr/>
            <p:nvPr/>
          </p:nvSpPr>
          <p:spPr>
            <a:xfrm>
              <a:off x="119443" y="898183"/>
              <a:ext cx="3754315" cy="5671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4050609" y="814119"/>
            <a:ext cx="3688990" cy="447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ector recto 8"/>
          <p:cNvCxnSpPr/>
          <p:nvPr/>
        </p:nvCxnSpPr>
        <p:spPr>
          <a:xfrm>
            <a:off x="506360" y="805326"/>
            <a:ext cx="11685640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3938942" y="2852804"/>
            <a:ext cx="2150533" cy="22182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3288710" y="3454105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?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50E07D6-8D1B-46E4-7B49-89144550F1F5}"/>
              </a:ext>
            </a:extLst>
          </p:cNvPr>
          <p:cNvSpPr txBox="1"/>
          <p:nvPr/>
        </p:nvSpPr>
        <p:spPr>
          <a:xfrm>
            <a:off x="3473970" y="-146025"/>
            <a:ext cx="61232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+mj-lt"/>
              </a:rPr>
              <a:t>Le temps des questions</a:t>
            </a:r>
          </a:p>
        </p:txBody>
      </p:sp>
      <p:sp>
        <p:nvSpPr>
          <p:cNvPr id="5" name="Marcador de texto 15">
            <a:extLst>
              <a:ext uri="{FF2B5EF4-FFF2-40B4-BE49-F238E27FC236}">
                <a16:creationId xmlns:a16="http://schemas.microsoft.com/office/drawing/2014/main" xmlns="" id="{B66E52A4-D9E2-1CC1-B759-2018B83C9412}"/>
              </a:ext>
            </a:extLst>
          </p:cNvPr>
          <p:cNvSpPr txBox="1">
            <a:spLocks/>
          </p:cNvSpPr>
          <p:nvPr/>
        </p:nvSpPr>
        <p:spPr>
          <a:xfrm>
            <a:off x="2036660" y="1427165"/>
            <a:ext cx="9762617" cy="564619"/>
          </a:xfrm>
          <a:prstGeom prst="rect">
            <a:avLst/>
          </a:prstGeom>
          <a:solidFill>
            <a:schemeClr val="bg1"/>
          </a:solidFill>
        </p:spPr>
        <p:txBody>
          <a:bodyPr vert="horz" lIns="0" tIns="7200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Calibri" panose="020F0502020204030204" pitchFamily="34" charset="0"/>
              <a:buChar char="-"/>
            </a:pPr>
            <a:r>
              <a:rPr lang="fr-FR" sz="4000" b="0" kern="100" dirty="0">
                <a:solidFill>
                  <a:schemeClr val="bg1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D’où vient ce virus ?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fr-FR" sz="4000" b="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Aurait-on pu s’y préparer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5ABDC2A-F46A-D8E7-F093-60194F041C7D}"/>
              </a:ext>
            </a:extLst>
          </p:cNvPr>
          <p:cNvSpPr txBox="1"/>
          <p:nvPr/>
        </p:nvSpPr>
        <p:spPr>
          <a:xfrm>
            <a:off x="738554" y="3859823"/>
            <a:ext cx="107024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“In the future, the rapid development of vaccines, therapies, and diagnostics for emerging viruses </a:t>
            </a:r>
          </a:p>
          <a:p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will be dependent on the reconstruction and the 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in vitro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in vivo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adaptation of these viruses in the laboratory.”</a:t>
            </a:r>
          </a:p>
          <a:p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endParaRPr lang="fr-FR" dirty="0">
              <a:latin typeface="+mj-lt"/>
              <a:ea typeface="Times New Roman" panose="02020603050405020304" pitchFamily="18" charset="0"/>
            </a:endParaRPr>
          </a:p>
          <a:p>
            <a:r>
              <a:rPr lang="en-US" sz="1800" dirty="0" err="1" smtClean="0">
                <a:effectLst/>
                <a:latin typeface="+mj-lt"/>
                <a:ea typeface="Times New Roman" panose="02020603050405020304" pitchFamily="18" charset="0"/>
              </a:rPr>
              <a:t>Sheahan</a:t>
            </a:r>
            <a:r>
              <a:rPr lang="en-US" sz="1800" dirty="0" smtClean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et al.,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Sci. Transl. Med.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9, eaal3653 (2017) 28 June 2017 </a:t>
            </a:r>
            <a:endParaRPr lang="fr-FR" sz="1800" dirty="0">
              <a:effectLst/>
              <a:latin typeface="+mj-lt"/>
              <a:ea typeface="Times New Roman" panose="02020603050405020304" pitchFamily="18" charset="0"/>
            </a:endParaRPr>
          </a:p>
          <a:p>
            <a:endParaRPr lang="en-US" dirty="0">
              <a:latin typeface="+mj-lt"/>
            </a:endParaRPr>
          </a:p>
        </p:txBody>
      </p:sp>
      <p:cxnSp>
        <p:nvCxnSpPr>
          <p:cNvPr id="6" name="Conector recto 8"/>
          <p:cNvCxnSpPr/>
          <p:nvPr/>
        </p:nvCxnSpPr>
        <p:spPr>
          <a:xfrm>
            <a:off x="184627" y="684972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503932" y="5718873"/>
            <a:ext cx="11538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rgbClr val="FF0000"/>
                </a:solidFill>
              </a:rPr>
              <a:t>Il </a:t>
            </a:r>
            <a:r>
              <a:rPr lang="en-US" sz="4000" i="1" dirty="0" err="1" smtClean="0">
                <a:solidFill>
                  <a:srgbClr val="FF0000"/>
                </a:solidFill>
              </a:rPr>
              <a:t>est</a:t>
            </a:r>
            <a:r>
              <a:rPr lang="en-US" sz="4000" i="1" dirty="0" smtClean="0">
                <a:solidFill>
                  <a:srgbClr val="FF0000"/>
                </a:solidFill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</a:rPr>
              <a:t>peut-être</a:t>
            </a:r>
            <a:r>
              <a:rPr lang="en-US" sz="4000" i="1" dirty="0" smtClean="0">
                <a:solidFill>
                  <a:srgbClr val="FF0000"/>
                </a:solidFill>
              </a:rPr>
              <a:t> temps de </a:t>
            </a:r>
            <a:r>
              <a:rPr lang="en-US" sz="4000" i="1" dirty="0" err="1" smtClean="0">
                <a:solidFill>
                  <a:srgbClr val="FF0000"/>
                </a:solidFill>
              </a:rPr>
              <a:t>reconsidérer</a:t>
            </a:r>
            <a:r>
              <a:rPr lang="en-US" sz="4000" i="1" dirty="0" smtClean="0">
                <a:solidFill>
                  <a:srgbClr val="FF0000"/>
                </a:solidFill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</a:rPr>
              <a:t>cette</a:t>
            </a:r>
            <a:r>
              <a:rPr lang="en-US" sz="4000" i="1" dirty="0" smtClean="0">
                <a:solidFill>
                  <a:srgbClr val="FF0000"/>
                </a:solidFill>
              </a:rPr>
              <a:t> affirmation</a:t>
            </a:r>
            <a:endParaRPr lang="en-US" sz="4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7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3"/>
          <p:cNvSpPr txBox="1"/>
          <p:nvPr/>
        </p:nvSpPr>
        <p:spPr>
          <a:xfrm>
            <a:off x="7151953" y="96876"/>
            <a:ext cx="3849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Expériences de Gain de fonction 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3"/>
          <p:cNvSpPr txBox="1"/>
          <p:nvPr/>
        </p:nvSpPr>
        <p:spPr>
          <a:xfrm>
            <a:off x="514728" y="96939"/>
            <a:ext cx="1137852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32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Le </a:t>
            </a:r>
            <a:r>
              <a:rPr lang="fr-FR" sz="3200" dirty="0" smtClean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futur de la virologie synthétique ne manque pas d’avenir!</a:t>
            </a:r>
            <a:endParaRPr sz="3200" i="0" u="none" strike="noStrike" cap="none" dirty="0">
              <a:solidFill>
                <a:srgbClr val="0070C0"/>
              </a:solidFill>
              <a:highlight>
                <a:schemeClr val="lt1"/>
              </a:highlight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7" name="Conector recto 8"/>
          <p:cNvCxnSpPr/>
          <p:nvPr/>
        </p:nvCxnSpPr>
        <p:spPr>
          <a:xfrm>
            <a:off x="115638" y="733257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30" y="3924070"/>
            <a:ext cx="3562500" cy="19784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675" y="1041107"/>
            <a:ext cx="3013860" cy="22586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10" y="4533284"/>
            <a:ext cx="2704371" cy="178782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97" y="1041107"/>
            <a:ext cx="3468282" cy="239061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316369" y="3431717"/>
            <a:ext cx="3505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Isoler</a:t>
            </a:r>
            <a:r>
              <a:rPr lang="en-US" dirty="0" smtClean="0">
                <a:solidFill>
                  <a:srgbClr val="FF0000"/>
                </a:solidFill>
              </a:rPr>
              <a:t> de nouveaux virus </a:t>
            </a:r>
            <a:r>
              <a:rPr lang="en-US" dirty="0" err="1" smtClean="0">
                <a:solidFill>
                  <a:srgbClr val="FF0000"/>
                </a:solidFill>
              </a:rPr>
              <a:t>dangereux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878199" y="3427229"/>
            <a:ext cx="3441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Séquencer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leur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matériel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génétique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2547627" y="3327769"/>
            <a:ext cx="3441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Séquencer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leur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matériel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mtClean="0">
                <a:solidFill>
                  <a:srgbClr val="FF0000"/>
                </a:solidFill>
              </a:rPr>
              <a:t>génétique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105166" y="6136445"/>
            <a:ext cx="355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Synthétiser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leur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matériel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génétique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210158" y="6220403"/>
            <a:ext cx="401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Fabriquer</a:t>
            </a:r>
            <a:r>
              <a:rPr lang="en-US" dirty="0" smtClean="0">
                <a:solidFill>
                  <a:srgbClr val="FF0000"/>
                </a:solidFill>
              </a:rPr>
              <a:t> le </a:t>
            </a:r>
            <a:r>
              <a:rPr lang="en-US" dirty="0" err="1" smtClean="0">
                <a:solidFill>
                  <a:srgbClr val="FF0000"/>
                </a:solidFill>
              </a:rPr>
              <a:t>vaccin</a:t>
            </a:r>
            <a:r>
              <a:rPr lang="en-US" dirty="0" smtClean="0">
                <a:solidFill>
                  <a:srgbClr val="FF0000"/>
                </a:solidFill>
              </a:rPr>
              <a:t> mRNA </a:t>
            </a:r>
            <a:r>
              <a:rPr lang="en-US" dirty="0" err="1" smtClean="0">
                <a:solidFill>
                  <a:srgbClr val="FF0000"/>
                </a:solidFill>
              </a:rPr>
              <a:t>correspondant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20389A83-C319-40B4-CC54-B7FC5A7D396F}"/>
              </a:ext>
            </a:extLst>
          </p:cNvPr>
          <p:cNvGrpSpPr/>
          <p:nvPr/>
        </p:nvGrpSpPr>
        <p:grpSpPr>
          <a:xfrm flipV="1">
            <a:off x="4723937" y="2932439"/>
            <a:ext cx="2160944" cy="2227087"/>
            <a:chOff x="2925406" y="3748676"/>
            <a:chExt cx="2611586" cy="280507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xmlns="" id="{551D2261-3B3F-B05B-B4BC-B7C8E7D30872}"/>
                </a:ext>
              </a:extLst>
            </p:cNvPr>
            <p:cNvSpPr/>
            <p:nvPr/>
          </p:nvSpPr>
          <p:spPr>
            <a:xfrm>
              <a:off x="2925406" y="3851259"/>
              <a:ext cx="2611586" cy="2599906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xmlns="" id="{E97B969E-9238-61D6-08BB-60C2440BEF78}"/>
                </a:ext>
              </a:extLst>
            </p:cNvPr>
            <p:cNvSpPr/>
            <p:nvPr/>
          </p:nvSpPr>
          <p:spPr>
            <a:xfrm rot="5400000">
              <a:off x="4154540" y="6279714"/>
              <a:ext cx="243266" cy="304800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xmlns="" id="{E97B969E-9238-61D6-08BB-60C2440BEF78}"/>
                </a:ext>
              </a:extLst>
            </p:cNvPr>
            <p:cNvSpPr/>
            <p:nvPr/>
          </p:nvSpPr>
          <p:spPr>
            <a:xfrm rot="5400000" flipH="1" flipV="1">
              <a:off x="4016159" y="3692196"/>
              <a:ext cx="215229" cy="328189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996" y="3182374"/>
            <a:ext cx="1152826" cy="109281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175070" y="4228067"/>
            <a:ext cx="12586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help?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AI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9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1"/>
          </p:nvPr>
        </p:nvSpPr>
        <p:spPr>
          <a:xfrm>
            <a:off x="2838489" y="2735035"/>
            <a:ext cx="7456979" cy="564619"/>
          </a:xfrm>
        </p:spPr>
        <p:txBody>
          <a:bodyPr>
            <a:noAutofit/>
          </a:bodyPr>
          <a:lstStyle/>
          <a:p>
            <a:r>
              <a:rPr lang="vi-VN" sz="9600" b="0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Qui </a:t>
            </a:r>
            <a:r>
              <a:rPr lang="vi-VN" sz="9600" b="0" dirty="0" smtClean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sont-ils</a:t>
            </a:r>
            <a:r>
              <a:rPr lang="vi-VN" sz="9600" b="0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?</a:t>
            </a:r>
            <a:endParaRPr lang="en-US" sz="9600" b="0" dirty="0">
              <a:solidFill>
                <a:schemeClr val="tx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B10E230-CC18-C342-CAB2-EA19AFE82888}"/>
              </a:ext>
            </a:extLst>
          </p:cNvPr>
          <p:cNvSpPr txBox="1"/>
          <p:nvPr/>
        </p:nvSpPr>
        <p:spPr>
          <a:xfrm>
            <a:off x="4121616" y="0"/>
            <a:ext cx="2902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Virus </a:t>
            </a:r>
            <a:r>
              <a:rPr lang="en-US" sz="3200" dirty="0" err="1"/>
              <a:t>émergents</a:t>
            </a:r>
            <a:endParaRPr lang="en-US" sz="3200" dirty="0"/>
          </a:p>
        </p:txBody>
      </p:sp>
      <p:cxnSp>
        <p:nvCxnSpPr>
          <p:cNvPr id="5" name="Conector recto 8"/>
          <p:cNvCxnSpPr/>
          <p:nvPr/>
        </p:nvCxnSpPr>
        <p:spPr>
          <a:xfrm>
            <a:off x="184627" y="684972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41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649" y="997058"/>
            <a:ext cx="8223110" cy="586094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661471"/>
            <a:ext cx="2011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Résultats Cryo-EM :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5860942"/>
            <a:ext cx="2505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Une </a:t>
            </a:r>
            <a:r>
              <a:rPr lang="fr-FR" dirty="0" err="1"/>
              <a:t>intéraction</a:t>
            </a:r>
            <a:r>
              <a:rPr lang="fr-FR" dirty="0"/>
              <a:t> détaillée</a:t>
            </a:r>
          </a:p>
          <a:p>
            <a:r>
              <a:rPr lang="fr-FR" dirty="0"/>
              <a:t> au niveau atomique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704675" y="1477660"/>
            <a:ext cx="2042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Interface « adhésive 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563358" y="4640449"/>
            <a:ext cx="2830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Prediction</a:t>
            </a:r>
            <a:r>
              <a:rPr lang="fr-FR" dirty="0"/>
              <a:t> de l’infectivité des variants et anticipation du succès vaccinal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759762" y="959424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RBD</a:t>
            </a: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3317956" y="1218963"/>
            <a:ext cx="399021" cy="412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313125" y="2855265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ACE2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2969702" y="2880957"/>
            <a:ext cx="696507" cy="158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023518" y="1424993"/>
            <a:ext cx="676894" cy="617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2023518" y="3515888"/>
            <a:ext cx="657831" cy="485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5724079" y="1388288"/>
            <a:ext cx="320461" cy="464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5724078" y="3463265"/>
            <a:ext cx="320461" cy="464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0328989" y="6477460"/>
            <a:ext cx="18630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>
                <a:latin typeface="Helvetica" charset="0"/>
              </a:rPr>
              <a:t>Zahradník</a:t>
            </a:r>
            <a:r>
              <a:rPr lang="fr-FR" sz="1000" dirty="0">
                <a:latin typeface="Helvetica" charset="0"/>
              </a:rPr>
              <a:t> et al, </a:t>
            </a:r>
            <a:r>
              <a:rPr lang="fr-FR" sz="1000" dirty="0" err="1">
                <a:latin typeface="Helvetica" charset="0"/>
              </a:rPr>
              <a:t>bioRXiv</a:t>
            </a:r>
            <a:r>
              <a:rPr lang="fr-FR" sz="1000" dirty="0">
                <a:latin typeface="Helvetica" charset="0"/>
              </a:rPr>
              <a:t> 2021</a:t>
            </a:r>
            <a:endParaRPr lang="fr-FR" sz="1000" dirty="0">
              <a:effectLst/>
              <a:latin typeface="Helvetica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22C2FCB6-F31D-7394-2250-35432259DD85}"/>
              </a:ext>
            </a:extLst>
          </p:cNvPr>
          <p:cNvSpPr txBox="1"/>
          <p:nvPr/>
        </p:nvSpPr>
        <p:spPr>
          <a:xfrm>
            <a:off x="925257" y="130772"/>
            <a:ext cx="10553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+mj-lt"/>
              </a:rPr>
              <a:t>L’apport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irremplacable</a:t>
            </a:r>
            <a:r>
              <a:rPr lang="en-US" sz="2400" dirty="0">
                <a:latin typeface="+mj-lt"/>
              </a:rPr>
              <a:t> de la </a:t>
            </a:r>
            <a:r>
              <a:rPr lang="en-US" sz="2400" dirty="0" err="1">
                <a:latin typeface="+mj-lt"/>
              </a:rPr>
              <a:t>Biologie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Structurale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devenue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une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faiblesse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Européenne</a:t>
            </a:r>
            <a:endParaRPr lang="en-US" sz="2400" dirty="0">
              <a:latin typeface="+mj-lt"/>
            </a:endParaRPr>
          </a:p>
        </p:txBody>
      </p:sp>
      <p:cxnSp>
        <p:nvCxnSpPr>
          <p:cNvPr id="21" name="Conector recto 8"/>
          <p:cNvCxnSpPr/>
          <p:nvPr/>
        </p:nvCxnSpPr>
        <p:spPr>
          <a:xfrm>
            <a:off x="184627" y="684972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6" y="1213448"/>
            <a:ext cx="2181641" cy="2249817"/>
          </a:xfrm>
          <a:prstGeom prst="rect">
            <a:avLst/>
          </a:prstGeom>
        </p:spPr>
      </p:pic>
      <p:cxnSp>
        <p:nvCxnSpPr>
          <p:cNvPr id="19" name="Connecteur droit avec flèche 18"/>
          <p:cNvCxnSpPr/>
          <p:nvPr/>
        </p:nvCxnSpPr>
        <p:spPr>
          <a:xfrm flipH="1">
            <a:off x="1221367" y="1122725"/>
            <a:ext cx="1517265" cy="354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62132" y="3059148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SPIKE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3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8"/>
          <p:cNvSpPr txBox="1"/>
          <p:nvPr/>
        </p:nvSpPr>
        <p:spPr>
          <a:xfrm>
            <a:off x="8519315" y="96888"/>
            <a:ext cx="249385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1400" b="1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rPr>
              <a:t>SARS-CoV-2 origin</a:t>
            </a:r>
            <a:endParaRPr sz="1400" b="1">
              <a:solidFill>
                <a:schemeClr val="l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958C99D-3D51-C233-FC9E-1CCDED853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258" y="993772"/>
            <a:ext cx="7772400" cy="40215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AB08354-4E9C-DECC-EB1F-2E258E2D3C42}"/>
              </a:ext>
            </a:extLst>
          </p:cNvPr>
          <p:cNvSpPr txBox="1"/>
          <p:nvPr/>
        </p:nvSpPr>
        <p:spPr>
          <a:xfrm>
            <a:off x="1261455" y="132297"/>
            <a:ext cx="10454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Ceux qui ont </a:t>
            </a:r>
            <a:r>
              <a:rPr lang="fr-CA" sz="2400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obtenu </a:t>
            </a:r>
            <a:r>
              <a:rPr lang="fr-CA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ces résultats en Cryo-EM ont gagné la course au </a:t>
            </a:r>
            <a:r>
              <a:rPr lang="fr-CA" sz="2400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vaccin</a:t>
            </a:r>
            <a:r>
              <a:rPr lang="is-IS" sz="240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…</a:t>
            </a:r>
            <a:endParaRPr lang="fr-CA" sz="24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B97FBC8C-C1AE-B66D-791A-1D854EBB1576}"/>
              </a:ext>
            </a:extLst>
          </p:cNvPr>
          <p:cNvGrpSpPr/>
          <p:nvPr/>
        </p:nvGrpSpPr>
        <p:grpSpPr>
          <a:xfrm>
            <a:off x="3239709" y="5281794"/>
            <a:ext cx="5055578" cy="1469661"/>
            <a:chOff x="457200" y="2050231"/>
            <a:chExt cx="11531191" cy="467723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D51EE35D-AA9B-AFD6-26CB-0C2278293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204" y="2050231"/>
              <a:ext cx="10179725" cy="366230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00FDBE7B-14A9-5D82-F618-D8F9D46CC6A6}"/>
                </a:ext>
              </a:extLst>
            </p:cNvPr>
            <p:cNvSpPr/>
            <p:nvPr/>
          </p:nvSpPr>
          <p:spPr>
            <a:xfrm>
              <a:off x="457200" y="5442433"/>
              <a:ext cx="11531191" cy="1285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EF94857C-86FE-5524-AABD-70C4033C0E9E}"/>
              </a:ext>
            </a:extLst>
          </p:cNvPr>
          <p:cNvCxnSpPr/>
          <p:nvPr/>
        </p:nvCxnSpPr>
        <p:spPr>
          <a:xfrm>
            <a:off x="6488941" y="4862915"/>
            <a:ext cx="0" cy="408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8"/>
          <p:cNvCxnSpPr/>
          <p:nvPr/>
        </p:nvCxnSpPr>
        <p:spPr>
          <a:xfrm>
            <a:off x="274937" y="783259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39DDB68-47D5-FB6E-0748-455D02C79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211" y="5345939"/>
            <a:ext cx="1009672" cy="55454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8A9A9DB7-F82C-A53D-02CE-7BF56310C013}"/>
              </a:ext>
            </a:extLst>
          </p:cNvPr>
          <p:cNvSpPr txBox="1"/>
          <p:nvPr/>
        </p:nvSpPr>
        <p:spPr>
          <a:xfrm>
            <a:off x="8190769" y="5825099"/>
            <a:ext cx="400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j-lt"/>
              </a:rPr>
              <a:t>Prix </a:t>
            </a:r>
            <a:r>
              <a:rPr lang="en-US" smtClean="0">
                <a:latin typeface="+mj-lt"/>
              </a:rPr>
              <a:t>Nobel 2023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651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2"/>
          <p:cNvSpPr txBox="1">
            <a:spLocks noGrp="1"/>
          </p:cNvSpPr>
          <p:nvPr>
            <p:ph type="title"/>
          </p:nvPr>
        </p:nvSpPr>
        <p:spPr>
          <a:xfrm>
            <a:off x="1212474" y="-66737"/>
            <a:ext cx="10056618" cy="8016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520"/>
            </a:pPr>
            <a:r>
              <a:rPr lang="fr-FR" sz="2520" dirty="0">
                <a:ea typeface="Cambria" charset="0"/>
                <a:cs typeface="Cambria" charset="0"/>
                <a:sym typeface="Arial"/>
              </a:rPr>
              <a:t>L’anticipation et la préparation des possibles futures émergences </a:t>
            </a:r>
            <a:endParaRPr sz="2520" dirty="0">
              <a:ea typeface="Cambria" charset="0"/>
              <a:cs typeface="Cambria" charset="0"/>
              <a:sym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1" y="2285465"/>
            <a:ext cx="3920752" cy="250679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73" y="2285465"/>
            <a:ext cx="3379204" cy="250679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990697" y="1674570"/>
            <a:ext cx="125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  <a:ea typeface="Cambria" charset="0"/>
                <a:cs typeface="Cambria" charset="0"/>
              </a:rPr>
              <a:t>Vaccination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80898" y="1682375"/>
            <a:ext cx="2584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  <a:ea typeface="Cambria" charset="0"/>
                <a:cs typeface="Cambria" charset="0"/>
              </a:rPr>
              <a:t>Agriculture et biodiversité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926861" y="4850018"/>
            <a:ext cx="2882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  <a:ea typeface="Cambria" charset="0"/>
                <a:cs typeface="Cambria" charset="0"/>
              </a:rPr>
              <a:t>Observation, compréhension, respect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912637" y="4909078"/>
            <a:ext cx="2878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  <a:ea typeface="Cambria" charset="0"/>
                <a:cs typeface="Cambria" charset="0"/>
              </a:rPr>
              <a:t>Défis technologiques, chronologiques</a:t>
            </a:r>
          </a:p>
        </p:txBody>
      </p:sp>
      <p:pic>
        <p:nvPicPr>
          <p:cNvPr id="14" name="Google Shape;590;p32"/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93457" y="2285465"/>
            <a:ext cx="3199704" cy="25067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ZoneTexte 14"/>
          <p:cNvSpPr txBox="1"/>
          <p:nvPr/>
        </p:nvSpPr>
        <p:spPr>
          <a:xfrm>
            <a:off x="8693244" y="1682375"/>
            <a:ext cx="145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latin typeface="+mj-lt"/>
                <a:ea typeface="Cambria" charset="0"/>
                <a:cs typeface="Cambria" charset="0"/>
              </a:rPr>
              <a:t>Médicaments</a:t>
            </a:r>
            <a:endParaRPr lang="fr-FR" dirty="0">
              <a:latin typeface="+mj-lt"/>
              <a:ea typeface="Cambria" charset="0"/>
              <a:cs typeface="Cambria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924174" y="5726804"/>
            <a:ext cx="8061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1" dirty="0">
                <a:latin typeface="+mj-lt"/>
                <a:ea typeface="Cambria" charset="0"/>
                <a:cs typeface="Cambria" charset="0"/>
              </a:rPr>
              <a:t>POUVONS NOUS NOUS PASSER DE LA SCIENCE ?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526194" y="4871581"/>
            <a:ext cx="2334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+mj-lt"/>
                <a:ea typeface="Cambria" charset="0"/>
                <a:cs typeface="Cambria" charset="0"/>
              </a:rPr>
              <a:t>Diagnostic précoce, voie orale</a:t>
            </a:r>
            <a:endParaRPr lang="fr-FR" sz="1400" dirty="0">
              <a:latin typeface="+mj-lt"/>
              <a:ea typeface="Cambria" charset="0"/>
              <a:cs typeface="Cambria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98174" y="981589"/>
            <a:ext cx="7522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latin typeface="+mj-lt"/>
                <a:ea typeface="Cambria" charset="0"/>
                <a:cs typeface="Cambria" charset="0"/>
              </a:rPr>
              <a:t>Quelles sont les réponses scientifiques, médicales, sociétales, et politiques? </a:t>
            </a:r>
          </a:p>
        </p:txBody>
      </p:sp>
      <p:cxnSp>
        <p:nvCxnSpPr>
          <p:cNvPr id="18" name="Conector recto 8"/>
          <p:cNvCxnSpPr>
            <a:cxnSpLocks/>
          </p:cNvCxnSpPr>
          <p:nvPr/>
        </p:nvCxnSpPr>
        <p:spPr>
          <a:xfrm>
            <a:off x="497990" y="712878"/>
            <a:ext cx="11694010" cy="10753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24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8639AF6-C565-D1D5-EA75-3D560A06A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F8D98D5-690C-0611-A267-8B6F6A29C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441" y="6026998"/>
            <a:ext cx="686004" cy="686004"/>
          </a:xfrm>
          <a:prstGeom prst="rect">
            <a:avLst/>
          </a:prstGeom>
        </p:spPr>
      </p:pic>
      <p:pic>
        <p:nvPicPr>
          <p:cNvPr id="30" name="Picture 15">
            <a:extLst>
              <a:ext uri="{FF2B5EF4-FFF2-40B4-BE49-F238E27FC236}">
                <a16:creationId xmlns:a16="http://schemas.microsoft.com/office/drawing/2014/main" xmlns="" id="{3413FA37-481D-22F7-4228-2CA2F9BBD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7844" y="6180646"/>
            <a:ext cx="1319803" cy="349284"/>
          </a:xfrm>
          <a:prstGeom prst="rect">
            <a:avLst/>
          </a:prstGeom>
        </p:spPr>
      </p:pic>
      <p:pic>
        <p:nvPicPr>
          <p:cNvPr id="31" name="Picture 17">
            <a:extLst>
              <a:ext uri="{FF2B5EF4-FFF2-40B4-BE49-F238E27FC236}">
                <a16:creationId xmlns:a16="http://schemas.microsoft.com/office/drawing/2014/main" xmlns="" id="{23EA0A58-77F4-BAAF-2EFD-609ABF362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099" y="6083540"/>
            <a:ext cx="1746091" cy="59849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42" y="12641"/>
            <a:ext cx="12229593" cy="588199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5666" y="180683"/>
            <a:ext cx="4582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+mj-lt"/>
              </a:rPr>
              <a:t>REMERCIEMENTS - FINANCEMENTS</a:t>
            </a:r>
          </a:p>
        </p:txBody>
      </p:sp>
      <p:cxnSp>
        <p:nvCxnSpPr>
          <p:cNvPr id="8" name="Conector recto 8"/>
          <p:cNvCxnSpPr/>
          <p:nvPr/>
        </p:nvCxnSpPr>
        <p:spPr bwMode="auto">
          <a:xfrm>
            <a:off x="193351" y="816392"/>
            <a:ext cx="11941822" cy="5018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3596" y="1370676"/>
            <a:ext cx="1723097" cy="5672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9335" y="1318053"/>
            <a:ext cx="1138083" cy="76952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038" y="1318053"/>
            <a:ext cx="1967269" cy="61421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 bwMode="auto">
          <a:xfrm>
            <a:off x="9776332" y="3410408"/>
            <a:ext cx="1237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/>
              <a:t>ANR</a:t>
            </a:r>
          </a:p>
          <a:p>
            <a:r>
              <a:rPr lang="fr-FR" sz="2000" i="1" dirty="0"/>
              <a:t>ANRS-MIE</a:t>
            </a:r>
          </a:p>
          <a:p>
            <a:r>
              <a:rPr lang="fr-FR" sz="2000" i="1" dirty="0" err="1"/>
              <a:t>REACTing</a:t>
            </a:r>
            <a:endParaRPr lang="fr-FR" sz="2000" i="1" dirty="0"/>
          </a:p>
        </p:txBody>
      </p:sp>
      <p:pic>
        <p:nvPicPr>
          <p:cNvPr id="19" name="Image 18"/>
          <p:cNvPicPr/>
          <p:nvPr/>
        </p:nvPicPr>
        <p:blipFill>
          <a:blip r:embed="rId11"/>
          <a:stretch/>
        </p:blipFill>
        <p:spPr>
          <a:xfrm>
            <a:off x="1663556" y="2243612"/>
            <a:ext cx="1561680" cy="1079280"/>
          </a:xfrm>
          <a:prstGeom prst="rect">
            <a:avLst/>
          </a:prstGeom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193351" y="4618495"/>
            <a:ext cx="109201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  <a:latin typeface="+mj-lt"/>
              </a:rPr>
              <a:t>International collaborations</a:t>
            </a:r>
            <a:r>
              <a:rPr lang="fr-FR" dirty="0">
                <a:latin typeface="+mj-lt"/>
              </a:rPr>
              <a:t>: </a:t>
            </a:r>
            <a:r>
              <a:rPr lang="fr-FR" dirty="0" err="1">
                <a:latin typeface="+mj-lt"/>
              </a:rPr>
              <a:t>Partners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European</a:t>
            </a:r>
            <a:r>
              <a:rPr lang="fr-FR" dirty="0">
                <a:latin typeface="+mj-lt"/>
              </a:rPr>
              <a:t> networks (</a:t>
            </a:r>
            <a:r>
              <a:rPr lang="fr-FR" i="1" u="sng" dirty="0">
                <a:latin typeface="+mj-lt"/>
              </a:rPr>
              <a:t>Academic</a:t>
            </a:r>
            <a:r>
              <a:rPr lang="fr-FR" dirty="0">
                <a:latin typeface="+mj-lt"/>
              </a:rPr>
              <a:t>: LUMC and U. </a:t>
            </a:r>
            <a:r>
              <a:rPr lang="fr-FR" dirty="0" err="1">
                <a:latin typeface="+mj-lt"/>
              </a:rPr>
              <a:t>Utrech</a:t>
            </a:r>
            <a:r>
              <a:rPr lang="fr-FR" dirty="0">
                <a:latin typeface="+mj-lt"/>
              </a:rPr>
              <a:t>, Holland; </a:t>
            </a:r>
            <a:r>
              <a:rPr lang="fr-FR" dirty="0" err="1">
                <a:latin typeface="+mj-lt"/>
              </a:rPr>
              <a:t>U.Lübeck</a:t>
            </a:r>
            <a:r>
              <a:rPr lang="fr-FR" dirty="0">
                <a:latin typeface="+mj-lt"/>
              </a:rPr>
              <a:t>; </a:t>
            </a:r>
          </a:p>
          <a:p>
            <a:r>
              <a:rPr lang="fr-FR" dirty="0">
                <a:latin typeface="+mj-lt"/>
              </a:rPr>
              <a:t>KU-Leuven, </a:t>
            </a:r>
            <a:r>
              <a:rPr lang="fr-FR" dirty="0" err="1">
                <a:latin typeface="+mj-lt"/>
              </a:rPr>
              <a:t>Belgium</a:t>
            </a:r>
            <a:r>
              <a:rPr lang="fr-FR" dirty="0">
                <a:latin typeface="+mj-lt"/>
              </a:rPr>
              <a:t>; </a:t>
            </a:r>
            <a:r>
              <a:rPr lang="fr-FR" i="1" u="sng" dirty="0" err="1">
                <a:latin typeface="+mj-lt"/>
              </a:rPr>
              <a:t>Corporate</a:t>
            </a:r>
            <a:r>
              <a:rPr lang="fr-FR" dirty="0">
                <a:latin typeface="+mj-lt"/>
              </a:rPr>
              <a:t>: Takeda, USA; Janssen, </a:t>
            </a:r>
            <a:r>
              <a:rPr lang="fr-FR" dirty="0" err="1">
                <a:latin typeface="+mj-lt"/>
              </a:rPr>
              <a:t>Belgium</a:t>
            </a:r>
            <a:r>
              <a:rPr lang="fr-FR" dirty="0">
                <a:latin typeface="+mj-lt"/>
              </a:rPr>
              <a:t>; Pfizer, USA; Merck, USA.)</a:t>
            </a:r>
          </a:p>
          <a:p>
            <a:r>
              <a:rPr lang="fr-FR" dirty="0">
                <a:latin typeface="+mj-lt"/>
              </a:rPr>
              <a:t>Colorado State </a:t>
            </a:r>
            <a:r>
              <a:rPr lang="fr-FR" dirty="0" err="1">
                <a:latin typeface="+mj-lt"/>
              </a:rPr>
              <a:t>University</a:t>
            </a:r>
            <a:r>
              <a:rPr lang="fr-FR" dirty="0">
                <a:latin typeface="+mj-lt"/>
              </a:rPr>
              <a:t>, USA; U. California-Berkeley, USA; UTMB, USA; </a:t>
            </a:r>
            <a:r>
              <a:rPr lang="fr-FR" dirty="0" err="1">
                <a:latin typeface="+mj-lt"/>
              </a:rPr>
              <a:t>Nan-Yang</a:t>
            </a:r>
            <a:r>
              <a:rPr lang="fr-FR" dirty="0">
                <a:latin typeface="+mj-lt"/>
              </a:rPr>
              <a:t> U. Singapore; Hong-Kong U.;</a:t>
            </a:r>
          </a:p>
          <a:p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WuxiBiortus</a:t>
            </a:r>
            <a:r>
              <a:rPr lang="fr-FR" dirty="0">
                <a:latin typeface="+mj-lt"/>
              </a:rPr>
              <a:t>, China; IRC </a:t>
            </a:r>
            <a:r>
              <a:rPr lang="fr-FR" dirty="0" err="1">
                <a:latin typeface="+mj-lt"/>
              </a:rPr>
              <a:t>Montreal</a:t>
            </a:r>
            <a:r>
              <a:rPr lang="fr-FR" dirty="0">
                <a:latin typeface="+mj-lt"/>
              </a:rPr>
              <a:t>, Canada. </a:t>
            </a:r>
          </a:p>
        </p:txBody>
      </p:sp>
      <p:pic>
        <p:nvPicPr>
          <p:cNvPr id="23" name="Image 246" descr="Logo_plateforme.jpg"/>
          <p:cNvPicPr>
            <a:picLocks noChangeAspect="1"/>
          </p:cNvPicPr>
          <p:nvPr/>
        </p:nvPicPr>
        <p:blipFill>
          <a:blip r:embed="rId12"/>
          <a:srcRect l="2206" t="16657" r="2481" b="18870"/>
          <a:stretch/>
        </p:blipFill>
        <p:spPr bwMode="auto">
          <a:xfrm>
            <a:off x="2363548" y="3718483"/>
            <a:ext cx="1723376" cy="53775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97636" y="3163379"/>
            <a:ext cx="1033238" cy="98351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69" y="2558087"/>
            <a:ext cx="1715572" cy="9495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A5DD49F-0378-F69F-B089-2B7308A580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841" y="825674"/>
            <a:ext cx="1793358" cy="112084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40B3546-7AF2-9757-8D57-32ED6BE901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091" y="2183404"/>
            <a:ext cx="1826643" cy="107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6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>
            <a:off x="184627" y="684972"/>
            <a:ext cx="11042649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61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/>
          <p:nvPr/>
        </p:nvSpPr>
        <p:spPr>
          <a:xfrm>
            <a:off x="849444" y="4875092"/>
            <a:ext cx="10679036" cy="179857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5"/>
          <p:cNvSpPr txBox="1"/>
          <p:nvPr/>
        </p:nvSpPr>
        <p:spPr>
          <a:xfrm>
            <a:off x="7151953" y="96876"/>
            <a:ext cx="3849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Méthodes de la virologie moléculaire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2462" y="2619549"/>
            <a:ext cx="1711525" cy="10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5"/>
          <p:cNvSpPr txBox="1"/>
          <p:nvPr/>
        </p:nvSpPr>
        <p:spPr>
          <a:xfrm>
            <a:off x="1476593" y="3845314"/>
            <a:ext cx="637139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Culture de virus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9554" y="2563557"/>
            <a:ext cx="1711525" cy="10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5"/>
          <p:cNvSpPr txBox="1"/>
          <p:nvPr/>
        </p:nvSpPr>
        <p:spPr>
          <a:xfrm>
            <a:off x="4128811" y="3870271"/>
            <a:ext cx="637139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Sélection progressive de virus adapté aux cellules</a:t>
            </a:r>
            <a:endParaRPr/>
          </a:p>
        </p:txBody>
      </p:sp>
      <p:sp>
        <p:nvSpPr>
          <p:cNvPr id="277" name="Google Shape;277;p15"/>
          <p:cNvSpPr txBox="1"/>
          <p:nvPr/>
        </p:nvSpPr>
        <p:spPr>
          <a:xfrm>
            <a:off x="1308270" y="5238249"/>
            <a:ext cx="9902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Adapter un virus à une culture cellulaire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Atténuer les virus pour limiter leur </a:t>
            </a: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pathogénèse</a:t>
            </a: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développement de souches vaccinales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1400"/>
              <a:buFont typeface="Calibri"/>
              <a:buChar char="●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Risques : adaptation du virus a un nouveau récepteur humain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5"/>
          <p:cNvSpPr txBox="1"/>
          <p:nvPr/>
        </p:nvSpPr>
        <p:spPr>
          <a:xfrm>
            <a:off x="514728" y="96939"/>
            <a:ext cx="1137852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32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Passage en série sur cellules humaines </a:t>
            </a:r>
            <a:endParaRPr sz="3200" i="0" u="none" strike="noStrike" cap="none" dirty="0">
              <a:solidFill>
                <a:srgbClr val="0070C0"/>
              </a:solidFill>
              <a:highlight>
                <a:schemeClr val="lt1"/>
              </a:highlight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19" y="1204836"/>
            <a:ext cx="1162195" cy="113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0690" y="2519744"/>
            <a:ext cx="1711525" cy="1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90990" y="1158490"/>
            <a:ext cx="1162195" cy="113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63618" y="1276370"/>
            <a:ext cx="1162195" cy="113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53058" y="1228581"/>
            <a:ext cx="1162195" cy="11324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4" name="Google Shape;284;p15"/>
          <p:cNvCxnSpPr/>
          <p:nvPr/>
        </p:nvCxnSpPr>
        <p:spPr>
          <a:xfrm rot="10800000" flipH="1">
            <a:off x="2508195" y="1981704"/>
            <a:ext cx="663300" cy="488400"/>
          </a:xfrm>
          <a:prstGeom prst="curvedConnector3">
            <a:avLst>
              <a:gd name="adj1" fmla="val -7304"/>
            </a:avLst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85" name="Google Shape;285;p15"/>
          <p:cNvCxnSpPr/>
          <p:nvPr/>
        </p:nvCxnSpPr>
        <p:spPr>
          <a:xfrm rot="10800000" flipH="1">
            <a:off x="5927966" y="1911641"/>
            <a:ext cx="663300" cy="488400"/>
          </a:xfrm>
          <a:prstGeom prst="curvedConnector3">
            <a:avLst>
              <a:gd name="adj1" fmla="val -7304"/>
            </a:avLst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86" name="Google Shape;286;p15"/>
          <p:cNvCxnSpPr/>
          <p:nvPr/>
        </p:nvCxnSpPr>
        <p:spPr>
          <a:xfrm rot="10800000" flipH="1">
            <a:off x="9600518" y="1937105"/>
            <a:ext cx="663300" cy="488400"/>
          </a:xfrm>
          <a:prstGeom prst="curvedConnector3">
            <a:avLst>
              <a:gd name="adj1" fmla="val -7304"/>
            </a:avLst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87" name="Google Shape;287;p15"/>
          <p:cNvCxnSpPr/>
          <p:nvPr/>
        </p:nvCxnSpPr>
        <p:spPr>
          <a:xfrm>
            <a:off x="534322" y="2444947"/>
            <a:ext cx="690600" cy="590400"/>
          </a:xfrm>
          <a:prstGeom prst="curvedConnector3">
            <a:avLst>
              <a:gd name="adj1" fmla="val -3558"/>
            </a:avLst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88" name="Google Shape;288;p15"/>
          <p:cNvCxnSpPr/>
          <p:nvPr/>
        </p:nvCxnSpPr>
        <p:spPr>
          <a:xfrm>
            <a:off x="3747682" y="2453785"/>
            <a:ext cx="690600" cy="590400"/>
          </a:xfrm>
          <a:prstGeom prst="curvedConnector3">
            <a:avLst>
              <a:gd name="adj1" fmla="val -3558"/>
            </a:avLst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89" name="Google Shape;289;p15"/>
          <p:cNvCxnSpPr/>
          <p:nvPr/>
        </p:nvCxnSpPr>
        <p:spPr>
          <a:xfrm>
            <a:off x="7264981" y="2453785"/>
            <a:ext cx="690600" cy="590400"/>
          </a:xfrm>
          <a:prstGeom prst="curvedConnector3">
            <a:avLst>
              <a:gd name="adj1" fmla="val -3558"/>
            </a:avLst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1" name="Conector recto 8"/>
          <p:cNvCxnSpPr/>
          <p:nvPr/>
        </p:nvCxnSpPr>
        <p:spPr>
          <a:xfrm>
            <a:off x="184627" y="684972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6"/>
          <p:cNvSpPr/>
          <p:nvPr/>
        </p:nvSpPr>
        <p:spPr>
          <a:xfrm>
            <a:off x="2393429" y="5159673"/>
            <a:ext cx="7555043" cy="147729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16"/>
          <p:cNvSpPr txBox="1"/>
          <p:nvPr/>
        </p:nvSpPr>
        <p:spPr>
          <a:xfrm>
            <a:off x="7151953" y="96876"/>
            <a:ext cx="3849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Méthodes de la virologie moléculaire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0626" y="3264125"/>
            <a:ext cx="1711525" cy="10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6"/>
          <p:cNvSpPr txBox="1"/>
          <p:nvPr/>
        </p:nvSpPr>
        <p:spPr>
          <a:xfrm>
            <a:off x="2552925" y="4361226"/>
            <a:ext cx="637139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Culture de virus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47150" y="1355450"/>
            <a:ext cx="888050" cy="10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6"/>
          <p:cNvSpPr txBox="1"/>
          <p:nvPr/>
        </p:nvSpPr>
        <p:spPr>
          <a:xfrm>
            <a:off x="2330475" y="2307501"/>
            <a:ext cx="637139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Molécule anti-virale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9126" y="2149401"/>
            <a:ext cx="1711525" cy="1079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Google Shape;301;p16"/>
          <p:cNvCxnSpPr/>
          <p:nvPr/>
        </p:nvCxnSpPr>
        <p:spPr>
          <a:xfrm>
            <a:off x="3745525" y="1940474"/>
            <a:ext cx="1661400" cy="389100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02" name="Google Shape;302;p16"/>
          <p:cNvCxnSpPr/>
          <p:nvPr/>
        </p:nvCxnSpPr>
        <p:spPr>
          <a:xfrm rot="10800000" flipH="1">
            <a:off x="4032150" y="2893800"/>
            <a:ext cx="1396800" cy="535200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03" name="Google Shape;303;p16"/>
          <p:cNvSpPr txBox="1"/>
          <p:nvPr/>
        </p:nvSpPr>
        <p:spPr>
          <a:xfrm>
            <a:off x="5385850" y="3228901"/>
            <a:ext cx="6371399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Sélection de virus résistants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(Mutants)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4" name="Google Shape;304;p16"/>
          <p:cNvCxnSpPr/>
          <p:nvPr/>
        </p:nvCxnSpPr>
        <p:spPr>
          <a:xfrm rot="10800000" flipH="1">
            <a:off x="7305075" y="2650512"/>
            <a:ext cx="966600" cy="900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05" name="Google Shape;30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18971" y="1355450"/>
            <a:ext cx="1910799" cy="272107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6"/>
          <p:cNvSpPr txBox="1"/>
          <p:nvPr/>
        </p:nvSpPr>
        <p:spPr>
          <a:xfrm>
            <a:off x="9376647" y="4166972"/>
            <a:ext cx="6371399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Séquençage &amp; identification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 mutations de résistance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6"/>
          <p:cNvSpPr txBox="1"/>
          <p:nvPr/>
        </p:nvSpPr>
        <p:spPr>
          <a:xfrm>
            <a:off x="2656931" y="5191514"/>
            <a:ext cx="7631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Comprendre les principes d’action des médicaments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Optimiser les antiviraux et découvrir de nouvelles molécules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Etape indispensable pour débuter des essais en modèles animaux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1400"/>
              <a:buFont typeface="Calibri"/>
              <a:buChar char="●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Risques : propager des virus résistants aux médicaments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6"/>
          <p:cNvSpPr txBox="1"/>
          <p:nvPr/>
        </p:nvSpPr>
        <p:spPr>
          <a:xfrm>
            <a:off x="-230339" y="-52640"/>
            <a:ext cx="12422339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M</a:t>
            </a:r>
            <a:r>
              <a:rPr lang="fr-FR" sz="28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utants d’échappement aux </a:t>
            </a:r>
            <a:r>
              <a:rPr lang="fr-FR" sz="2800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</a:rPr>
              <a:t>antiviraux</a:t>
            </a:r>
            <a:r>
              <a:rPr lang="fr-FR" sz="28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 pour identifier les cibles thérapeutiques </a:t>
            </a:r>
            <a:endParaRPr sz="1400" i="0" u="none" strike="noStrike" cap="none" dirty="0">
              <a:solidFill>
                <a:srgbClr val="0070C0"/>
              </a:solidFill>
              <a:highlight>
                <a:schemeClr val="lt1"/>
              </a:highlight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4153" y="3283748"/>
            <a:ext cx="1162195" cy="11324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" name="Google Shape;310;p16"/>
          <p:cNvCxnSpPr/>
          <p:nvPr/>
        </p:nvCxnSpPr>
        <p:spPr>
          <a:xfrm>
            <a:off x="1654887" y="3895114"/>
            <a:ext cx="528310" cy="1666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11" name="Google Shape;31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82655" y="2043575"/>
            <a:ext cx="1162195" cy="11324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Conector recto 8"/>
          <p:cNvCxnSpPr/>
          <p:nvPr/>
        </p:nvCxnSpPr>
        <p:spPr>
          <a:xfrm>
            <a:off x="132869" y="735614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7"/>
          <p:cNvSpPr/>
          <p:nvPr/>
        </p:nvSpPr>
        <p:spPr>
          <a:xfrm>
            <a:off x="2229700" y="4850503"/>
            <a:ext cx="8293395" cy="179857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7"/>
          <p:cNvSpPr txBox="1"/>
          <p:nvPr/>
        </p:nvSpPr>
        <p:spPr>
          <a:xfrm>
            <a:off x="7151953" y="96876"/>
            <a:ext cx="3849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Méthodes de la virologie moléculaire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7"/>
          <p:cNvSpPr txBox="1"/>
          <p:nvPr/>
        </p:nvSpPr>
        <p:spPr>
          <a:xfrm>
            <a:off x="2229700" y="1412751"/>
            <a:ext cx="637139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Vaccination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9" name="Google Shape;319;p17"/>
          <p:cNvCxnSpPr/>
          <p:nvPr/>
        </p:nvCxnSpPr>
        <p:spPr>
          <a:xfrm>
            <a:off x="3329675" y="3058425"/>
            <a:ext cx="1340296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20" name="Google Shape;320;p17"/>
          <p:cNvPicPr preferRelativeResize="0"/>
          <p:nvPr/>
        </p:nvPicPr>
        <p:blipFill rotWithShape="1">
          <a:blip r:embed="rId3">
            <a:alphaModFix/>
          </a:blip>
          <a:srcRect t="27864" r="79414" b="35006"/>
          <a:stretch/>
        </p:blipFill>
        <p:spPr>
          <a:xfrm>
            <a:off x="1812026" y="1863850"/>
            <a:ext cx="1395949" cy="1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7"/>
          <p:cNvPicPr preferRelativeResize="0"/>
          <p:nvPr/>
        </p:nvPicPr>
        <p:blipFill rotWithShape="1">
          <a:blip r:embed="rId4">
            <a:alphaModFix/>
          </a:blip>
          <a:srcRect l="22941" t="48166" r="55261" b="34551"/>
          <a:stretch/>
        </p:blipFill>
        <p:spPr>
          <a:xfrm>
            <a:off x="4417150" y="2638425"/>
            <a:ext cx="152645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7"/>
          <p:cNvSpPr/>
          <p:nvPr/>
        </p:nvSpPr>
        <p:spPr>
          <a:xfrm>
            <a:off x="4236700" y="2394775"/>
            <a:ext cx="619500" cy="55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7"/>
          <p:cNvSpPr/>
          <p:nvPr/>
        </p:nvSpPr>
        <p:spPr>
          <a:xfrm>
            <a:off x="3117050" y="2300250"/>
            <a:ext cx="619500" cy="55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7"/>
          <p:cNvSpPr txBox="1"/>
          <p:nvPr/>
        </p:nvSpPr>
        <p:spPr>
          <a:xfrm>
            <a:off x="3473475" y="2650401"/>
            <a:ext cx="637139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jours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5" name="Google Shape;325;p17"/>
          <p:cNvCxnSpPr/>
          <p:nvPr/>
        </p:nvCxnSpPr>
        <p:spPr>
          <a:xfrm>
            <a:off x="6193675" y="3103925"/>
            <a:ext cx="1343099" cy="11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26" name="Google Shape;32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0601" y="2326376"/>
            <a:ext cx="1711525" cy="107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7"/>
          <p:cNvSpPr txBox="1"/>
          <p:nvPr/>
        </p:nvSpPr>
        <p:spPr>
          <a:xfrm>
            <a:off x="7717325" y="3405875"/>
            <a:ext cx="6371399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Sélection de virus résistants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virus mutants capables d'échapper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aux vaccins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7"/>
          <p:cNvSpPr txBox="1"/>
          <p:nvPr/>
        </p:nvSpPr>
        <p:spPr>
          <a:xfrm>
            <a:off x="6037325" y="2720430"/>
            <a:ext cx="1711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Prélèvement des anticorps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7"/>
          <p:cNvSpPr txBox="1"/>
          <p:nvPr/>
        </p:nvSpPr>
        <p:spPr>
          <a:xfrm>
            <a:off x="2333468" y="5018816"/>
            <a:ext cx="8346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Comprendre les mécanismes d'échappement aux vaccins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Identifier les risques associés à certaines mutations et surveiller leur apparition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 préparer au futur en élaborant des nouveaux vaccins plus robustes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1400"/>
              <a:buFont typeface="Calibri"/>
              <a:buChar char="●"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Risques : propager des virus résistants aux vaccins.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7"/>
          <p:cNvSpPr txBox="1"/>
          <p:nvPr/>
        </p:nvSpPr>
        <p:spPr>
          <a:xfrm>
            <a:off x="514728" y="96939"/>
            <a:ext cx="1137852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Comprendre les mécanismes d’échappement aux vaccins</a:t>
            </a:r>
            <a:endParaRPr sz="1400" i="0" u="none" strike="noStrike" cap="none" dirty="0">
              <a:solidFill>
                <a:srgbClr val="0070C0"/>
              </a:solidFill>
              <a:highlight>
                <a:schemeClr val="lt1"/>
              </a:highlight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2353" y="966471"/>
            <a:ext cx="1162195" cy="113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29680" y="2217027"/>
            <a:ext cx="1162195" cy="11324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17"/>
          <p:cNvCxnSpPr/>
          <p:nvPr/>
        </p:nvCxnSpPr>
        <p:spPr>
          <a:xfrm>
            <a:off x="9816714" y="2947209"/>
            <a:ext cx="528310" cy="1666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" name="Conector recto 8"/>
          <p:cNvCxnSpPr/>
          <p:nvPr/>
        </p:nvCxnSpPr>
        <p:spPr>
          <a:xfrm>
            <a:off x="184627" y="684972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8"/>
          <p:cNvSpPr/>
          <p:nvPr/>
        </p:nvSpPr>
        <p:spPr>
          <a:xfrm>
            <a:off x="1476161" y="4245404"/>
            <a:ext cx="10362594" cy="232403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8"/>
          <p:cNvSpPr txBox="1"/>
          <p:nvPr/>
        </p:nvSpPr>
        <p:spPr>
          <a:xfrm>
            <a:off x="7151953" y="96876"/>
            <a:ext cx="3849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Expériences de Gain de fonction 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8"/>
          <p:cNvSpPr txBox="1"/>
          <p:nvPr/>
        </p:nvSpPr>
        <p:spPr>
          <a:xfrm>
            <a:off x="1699337" y="4317194"/>
            <a:ext cx="9776100" cy="2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■ Ces outils permettent de comprendre les mécanismes de franchissement de la barrière d’espèce.</a:t>
            </a:r>
            <a:endParaRPr/>
          </a:p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■ Ces expériences “accélèrent” l’évolution des virus.</a:t>
            </a:r>
            <a:endParaRPr/>
          </a:p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■ En utilisant des animaux “humanisés” les virus peuvent “</a:t>
            </a: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s'adapter</a:t>
            </a: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 aux récepteurs humains.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■ Les virus ainsi “</a:t>
            </a: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  </a:ext>
                </a:extLst>
              </a:rPr>
              <a:t>générés</a:t>
            </a: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 n’existent pas dans la nature.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■ Il est difficile de prédire quelle serait la trajectoire d’un tel virus s'il infectait un expérimentateur.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■ Le risque biologique est important car on adapte les virus aux récepteurs humains.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8"/>
          <p:cNvSpPr txBox="1"/>
          <p:nvPr/>
        </p:nvSpPr>
        <p:spPr>
          <a:xfrm>
            <a:off x="1570883" y="2673899"/>
            <a:ext cx="172513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Virus sauvage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2" name="Google Shape;342;p18"/>
          <p:cNvCxnSpPr/>
          <p:nvPr/>
        </p:nvCxnSpPr>
        <p:spPr>
          <a:xfrm flipH="1">
            <a:off x="2437113" y="3095699"/>
            <a:ext cx="6599" cy="474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43" name="Google Shape;343;p18"/>
          <p:cNvPicPr preferRelativeResize="0"/>
          <p:nvPr/>
        </p:nvPicPr>
        <p:blipFill rotWithShape="1">
          <a:blip r:embed="rId3">
            <a:alphaModFix/>
          </a:blip>
          <a:srcRect l="12449" r="11590"/>
          <a:stretch/>
        </p:blipFill>
        <p:spPr>
          <a:xfrm flipH="1">
            <a:off x="3608599" y="1765313"/>
            <a:ext cx="857726" cy="6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8"/>
          <p:cNvPicPr preferRelativeResize="0"/>
          <p:nvPr/>
        </p:nvPicPr>
        <p:blipFill rotWithShape="1">
          <a:blip r:embed="rId3">
            <a:alphaModFix/>
          </a:blip>
          <a:srcRect l="10606" r="12811"/>
          <a:stretch/>
        </p:blipFill>
        <p:spPr>
          <a:xfrm rot="10800000">
            <a:off x="4178500" y="3496262"/>
            <a:ext cx="864750" cy="6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8"/>
          <p:cNvPicPr preferRelativeResize="0"/>
          <p:nvPr/>
        </p:nvPicPr>
        <p:blipFill rotWithShape="1">
          <a:blip r:embed="rId3">
            <a:alphaModFix/>
          </a:blip>
          <a:srcRect l="12449" r="11590"/>
          <a:stretch/>
        </p:blipFill>
        <p:spPr>
          <a:xfrm flipH="1">
            <a:off x="4693274" y="1765313"/>
            <a:ext cx="857726" cy="6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8"/>
          <p:cNvPicPr preferRelativeResize="0"/>
          <p:nvPr/>
        </p:nvPicPr>
        <p:blipFill rotWithShape="1">
          <a:blip r:embed="rId3">
            <a:alphaModFix/>
          </a:blip>
          <a:srcRect l="12449" r="11590"/>
          <a:stretch/>
        </p:blipFill>
        <p:spPr>
          <a:xfrm flipH="1">
            <a:off x="5742199" y="1765313"/>
            <a:ext cx="857726" cy="6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8"/>
          <p:cNvPicPr preferRelativeResize="0"/>
          <p:nvPr/>
        </p:nvPicPr>
        <p:blipFill rotWithShape="1">
          <a:blip r:embed="rId3">
            <a:alphaModFix/>
          </a:blip>
          <a:srcRect l="12449" r="11590"/>
          <a:stretch/>
        </p:blipFill>
        <p:spPr>
          <a:xfrm flipH="1">
            <a:off x="7151948" y="3575994"/>
            <a:ext cx="857726" cy="6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8"/>
          <p:cNvPicPr preferRelativeResize="0"/>
          <p:nvPr/>
        </p:nvPicPr>
        <p:blipFill rotWithShape="1">
          <a:blip r:embed="rId3">
            <a:alphaModFix/>
          </a:blip>
          <a:srcRect l="10606" r="12811"/>
          <a:stretch/>
        </p:blipFill>
        <p:spPr>
          <a:xfrm rot="10800000">
            <a:off x="9707300" y="3499794"/>
            <a:ext cx="864750" cy="6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8"/>
          <p:cNvPicPr preferRelativeResize="0"/>
          <p:nvPr/>
        </p:nvPicPr>
        <p:blipFill rotWithShape="1">
          <a:blip r:embed="rId3">
            <a:alphaModFix/>
          </a:blip>
          <a:srcRect l="10606" r="12811"/>
          <a:stretch/>
        </p:blipFill>
        <p:spPr>
          <a:xfrm rot="10800000">
            <a:off x="8874425" y="3499794"/>
            <a:ext cx="864750" cy="6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8"/>
          <p:cNvPicPr preferRelativeResize="0"/>
          <p:nvPr/>
        </p:nvPicPr>
        <p:blipFill rotWithShape="1">
          <a:blip r:embed="rId3">
            <a:alphaModFix/>
          </a:blip>
          <a:srcRect l="10606" r="12811"/>
          <a:stretch/>
        </p:blipFill>
        <p:spPr>
          <a:xfrm rot="10800000">
            <a:off x="8009675" y="3499794"/>
            <a:ext cx="864750" cy="63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8"/>
          <p:cNvSpPr txBox="1"/>
          <p:nvPr/>
        </p:nvSpPr>
        <p:spPr>
          <a:xfrm>
            <a:off x="8728723" y="2836757"/>
            <a:ext cx="2131541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Virus adapté (muté)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2" name="Google Shape;352;p18"/>
          <p:cNvCxnSpPr/>
          <p:nvPr/>
        </p:nvCxnSpPr>
        <p:spPr>
          <a:xfrm>
            <a:off x="9766424" y="3223259"/>
            <a:ext cx="54499" cy="30933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53" name="Google Shape;353;p18"/>
          <p:cNvPicPr preferRelativeResize="0"/>
          <p:nvPr/>
        </p:nvPicPr>
        <p:blipFill rotWithShape="1">
          <a:blip r:embed="rId3">
            <a:alphaModFix/>
          </a:blip>
          <a:srcRect l="12449" r="11590"/>
          <a:stretch/>
        </p:blipFill>
        <p:spPr>
          <a:xfrm flipH="1">
            <a:off x="6808999" y="1765313"/>
            <a:ext cx="857726" cy="6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8"/>
          <p:cNvPicPr preferRelativeResize="0"/>
          <p:nvPr/>
        </p:nvPicPr>
        <p:blipFill rotWithShape="1">
          <a:blip r:embed="rId3">
            <a:alphaModFix/>
          </a:blip>
          <a:srcRect l="12449" r="11590"/>
          <a:stretch/>
        </p:blipFill>
        <p:spPr>
          <a:xfrm flipH="1">
            <a:off x="7893673" y="1765313"/>
            <a:ext cx="857726" cy="6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8"/>
          <p:cNvPicPr preferRelativeResize="0"/>
          <p:nvPr/>
        </p:nvPicPr>
        <p:blipFill rotWithShape="1">
          <a:blip r:embed="rId3">
            <a:alphaModFix/>
          </a:blip>
          <a:srcRect l="12449" r="11590"/>
          <a:stretch/>
        </p:blipFill>
        <p:spPr>
          <a:xfrm flipH="1">
            <a:off x="1558924" y="3577962"/>
            <a:ext cx="857726" cy="6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8"/>
          <p:cNvPicPr preferRelativeResize="0"/>
          <p:nvPr/>
        </p:nvPicPr>
        <p:blipFill rotWithShape="1">
          <a:blip r:embed="rId3">
            <a:alphaModFix/>
          </a:blip>
          <a:srcRect l="12449" r="11590"/>
          <a:stretch/>
        </p:blipFill>
        <p:spPr>
          <a:xfrm flipH="1">
            <a:off x="2414999" y="3577962"/>
            <a:ext cx="857726" cy="63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8"/>
          <p:cNvPicPr preferRelativeResize="0"/>
          <p:nvPr/>
        </p:nvPicPr>
        <p:blipFill rotWithShape="1">
          <a:blip r:embed="rId3">
            <a:alphaModFix/>
          </a:blip>
          <a:srcRect l="12449" r="11590"/>
          <a:stretch/>
        </p:blipFill>
        <p:spPr>
          <a:xfrm flipH="1">
            <a:off x="3311524" y="3577962"/>
            <a:ext cx="857726" cy="63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8"/>
          <p:cNvSpPr/>
          <p:nvPr/>
        </p:nvSpPr>
        <p:spPr>
          <a:xfrm>
            <a:off x="4106425" y="1580925"/>
            <a:ext cx="857700" cy="1683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8"/>
          <p:cNvSpPr/>
          <p:nvPr/>
        </p:nvSpPr>
        <p:spPr>
          <a:xfrm>
            <a:off x="5311625" y="1580925"/>
            <a:ext cx="857700" cy="1683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8"/>
          <p:cNvSpPr/>
          <p:nvPr/>
        </p:nvSpPr>
        <p:spPr>
          <a:xfrm>
            <a:off x="6533300" y="1580925"/>
            <a:ext cx="857700" cy="1683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8"/>
          <p:cNvSpPr/>
          <p:nvPr/>
        </p:nvSpPr>
        <p:spPr>
          <a:xfrm>
            <a:off x="7578250" y="1580925"/>
            <a:ext cx="857700" cy="1683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18"/>
          <p:cNvSpPr txBox="1"/>
          <p:nvPr/>
        </p:nvSpPr>
        <p:spPr>
          <a:xfrm>
            <a:off x="514728" y="96939"/>
            <a:ext cx="1137852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32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Expérience de passage en série en modèle animal humanisé</a:t>
            </a:r>
            <a:endParaRPr sz="3200" i="0" u="none" strike="noStrike" cap="none" dirty="0">
              <a:solidFill>
                <a:srgbClr val="0070C0"/>
              </a:solidFill>
              <a:highlight>
                <a:schemeClr val="lt1"/>
              </a:highlight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2327" y="1346439"/>
            <a:ext cx="1162195" cy="113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77478" y="1303875"/>
            <a:ext cx="1162195" cy="113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39674" y="632817"/>
            <a:ext cx="1162195" cy="113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13219" y="1831840"/>
            <a:ext cx="1162195" cy="11324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Conector recto 8"/>
          <p:cNvCxnSpPr/>
          <p:nvPr/>
        </p:nvCxnSpPr>
        <p:spPr>
          <a:xfrm>
            <a:off x="184627" y="684972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4"/>
          <p:cNvSpPr txBox="1"/>
          <p:nvPr/>
        </p:nvSpPr>
        <p:spPr>
          <a:xfrm>
            <a:off x="8485812" y="92750"/>
            <a:ext cx="513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Expériences de Gain de fonction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Google Shape;419;p24"/>
          <p:cNvPicPr preferRelativeResize="0"/>
          <p:nvPr/>
        </p:nvPicPr>
        <p:blipFill rotWithShape="1">
          <a:blip r:embed="rId3">
            <a:alphaModFix/>
          </a:blip>
          <a:srcRect l="42003" t="2152" r="29679" b="74320"/>
          <a:stretch/>
        </p:blipFill>
        <p:spPr>
          <a:xfrm>
            <a:off x="351500" y="3348675"/>
            <a:ext cx="2039567" cy="123304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4"/>
          <p:cNvSpPr txBox="1"/>
          <p:nvPr/>
        </p:nvSpPr>
        <p:spPr>
          <a:xfrm>
            <a:off x="226800" y="6173474"/>
            <a:ext cx="3127259" cy="60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H5N1 Muté  (5 mutations)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(transmission par aérosol)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24"/>
          <p:cNvPicPr preferRelativeResize="0"/>
          <p:nvPr/>
        </p:nvPicPr>
        <p:blipFill rotWithShape="1">
          <a:blip r:embed="rId3">
            <a:alphaModFix/>
          </a:blip>
          <a:srcRect l="41306" t="2150" r="29676" b="74322"/>
          <a:stretch/>
        </p:blipFill>
        <p:spPr>
          <a:xfrm>
            <a:off x="244167" y="4981475"/>
            <a:ext cx="2089799" cy="1233049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24"/>
          <p:cNvSpPr txBox="1"/>
          <p:nvPr/>
        </p:nvSpPr>
        <p:spPr>
          <a:xfrm>
            <a:off x="910133" y="5220288"/>
            <a:ext cx="57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24"/>
          <p:cNvSpPr txBox="1"/>
          <p:nvPr/>
        </p:nvSpPr>
        <p:spPr>
          <a:xfrm>
            <a:off x="1113333" y="5372688"/>
            <a:ext cx="57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24"/>
          <p:cNvSpPr txBox="1"/>
          <p:nvPr/>
        </p:nvSpPr>
        <p:spPr>
          <a:xfrm>
            <a:off x="779300" y="5420375"/>
            <a:ext cx="57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4"/>
          <p:cNvSpPr txBox="1"/>
          <p:nvPr/>
        </p:nvSpPr>
        <p:spPr>
          <a:xfrm>
            <a:off x="779300" y="5420378"/>
            <a:ext cx="57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4"/>
          <p:cNvSpPr txBox="1"/>
          <p:nvPr/>
        </p:nvSpPr>
        <p:spPr>
          <a:xfrm>
            <a:off x="910133" y="5420375"/>
            <a:ext cx="57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4"/>
          <p:cNvSpPr txBox="1"/>
          <p:nvPr/>
        </p:nvSpPr>
        <p:spPr>
          <a:xfrm>
            <a:off x="1003267" y="5351975"/>
            <a:ext cx="57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4"/>
          <p:cNvSpPr txBox="1"/>
          <p:nvPr/>
        </p:nvSpPr>
        <p:spPr>
          <a:xfrm>
            <a:off x="352667" y="4471575"/>
            <a:ext cx="977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H5N1 sauvage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24"/>
          <p:cNvPicPr preferRelativeResize="0"/>
          <p:nvPr/>
        </p:nvPicPr>
        <p:blipFill rotWithShape="1">
          <a:blip r:embed="rId4">
            <a:alphaModFix/>
          </a:blip>
          <a:srcRect l="12140" t="31246" r="6702"/>
          <a:stretch/>
        </p:blipFill>
        <p:spPr>
          <a:xfrm>
            <a:off x="3497533" y="3507250"/>
            <a:ext cx="1696067" cy="107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4"/>
          <p:cNvPicPr preferRelativeResize="0"/>
          <p:nvPr/>
        </p:nvPicPr>
        <p:blipFill rotWithShape="1">
          <a:blip r:embed="rId4">
            <a:alphaModFix/>
          </a:blip>
          <a:srcRect l="12140" t="31246" r="6702"/>
          <a:stretch/>
        </p:blipFill>
        <p:spPr>
          <a:xfrm>
            <a:off x="3497533" y="5183650"/>
            <a:ext cx="1696067" cy="107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4"/>
          <p:cNvPicPr preferRelativeResize="0"/>
          <p:nvPr/>
        </p:nvPicPr>
        <p:blipFill rotWithShape="1">
          <a:blip r:embed="rId4">
            <a:alphaModFix/>
          </a:blip>
          <a:srcRect l="12140" t="31246" r="6702"/>
          <a:stretch/>
        </p:blipFill>
        <p:spPr>
          <a:xfrm>
            <a:off x="5935933" y="3507250"/>
            <a:ext cx="1696067" cy="107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4"/>
          <p:cNvPicPr preferRelativeResize="0"/>
          <p:nvPr/>
        </p:nvPicPr>
        <p:blipFill rotWithShape="1">
          <a:blip r:embed="rId4">
            <a:alphaModFix/>
          </a:blip>
          <a:srcRect l="12140" t="31246" r="6702"/>
          <a:stretch/>
        </p:blipFill>
        <p:spPr>
          <a:xfrm>
            <a:off x="5935933" y="5183650"/>
            <a:ext cx="1696067" cy="107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4"/>
          <p:cNvPicPr preferRelativeResize="0"/>
          <p:nvPr/>
        </p:nvPicPr>
        <p:blipFill rotWithShape="1">
          <a:blip r:embed="rId4">
            <a:alphaModFix/>
          </a:blip>
          <a:srcRect l="12140" t="31246" r="6702"/>
          <a:stretch/>
        </p:blipFill>
        <p:spPr>
          <a:xfrm>
            <a:off x="8577533" y="3507250"/>
            <a:ext cx="1696067" cy="107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4"/>
          <p:cNvPicPr preferRelativeResize="0"/>
          <p:nvPr/>
        </p:nvPicPr>
        <p:blipFill rotWithShape="1">
          <a:blip r:embed="rId4">
            <a:alphaModFix/>
          </a:blip>
          <a:srcRect l="12140" t="31246" r="6702"/>
          <a:stretch/>
        </p:blipFill>
        <p:spPr>
          <a:xfrm>
            <a:off x="8577533" y="5183650"/>
            <a:ext cx="1696067" cy="107447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4"/>
          <p:cNvSpPr txBox="1"/>
          <p:nvPr/>
        </p:nvSpPr>
        <p:spPr>
          <a:xfrm>
            <a:off x="4030133" y="3177025"/>
            <a:ext cx="83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2/2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4"/>
          <p:cNvSpPr txBox="1"/>
          <p:nvPr/>
        </p:nvSpPr>
        <p:spPr>
          <a:xfrm>
            <a:off x="6411167" y="3183250"/>
            <a:ext cx="73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2/2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4"/>
          <p:cNvSpPr txBox="1"/>
          <p:nvPr/>
        </p:nvSpPr>
        <p:spPr>
          <a:xfrm>
            <a:off x="9110133" y="3177025"/>
            <a:ext cx="73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0/2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4"/>
          <p:cNvSpPr txBox="1"/>
          <p:nvPr/>
        </p:nvSpPr>
        <p:spPr>
          <a:xfrm>
            <a:off x="4030133" y="4853424"/>
            <a:ext cx="83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4/4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4"/>
          <p:cNvSpPr txBox="1"/>
          <p:nvPr/>
        </p:nvSpPr>
        <p:spPr>
          <a:xfrm>
            <a:off x="6411167" y="4859650"/>
            <a:ext cx="73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4/4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4"/>
          <p:cNvSpPr txBox="1"/>
          <p:nvPr/>
        </p:nvSpPr>
        <p:spPr>
          <a:xfrm>
            <a:off x="9110133" y="4853424"/>
            <a:ext cx="73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3/4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4"/>
          <p:cNvSpPr/>
          <p:nvPr/>
        </p:nvSpPr>
        <p:spPr>
          <a:xfrm>
            <a:off x="3232067" y="3239699"/>
            <a:ext cx="4565100" cy="1233000"/>
          </a:xfrm>
          <a:prstGeom prst="rect">
            <a:avLst/>
          </a:prstGeom>
          <a:noFill/>
          <a:ln w="3810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24"/>
          <p:cNvSpPr/>
          <p:nvPr/>
        </p:nvSpPr>
        <p:spPr>
          <a:xfrm>
            <a:off x="3232067" y="4916100"/>
            <a:ext cx="4565100" cy="1233000"/>
          </a:xfrm>
          <a:prstGeom prst="rect">
            <a:avLst/>
          </a:prstGeom>
          <a:noFill/>
          <a:ln w="3810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4"/>
          <p:cNvSpPr/>
          <p:nvPr/>
        </p:nvSpPr>
        <p:spPr>
          <a:xfrm>
            <a:off x="8230467" y="3239699"/>
            <a:ext cx="2356500" cy="1233000"/>
          </a:xfrm>
          <a:prstGeom prst="rect">
            <a:avLst/>
          </a:prstGeom>
          <a:noFill/>
          <a:ln w="3810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24"/>
          <p:cNvSpPr/>
          <p:nvPr/>
        </p:nvSpPr>
        <p:spPr>
          <a:xfrm>
            <a:off x="8230467" y="4916100"/>
            <a:ext cx="2356500" cy="1233000"/>
          </a:xfrm>
          <a:prstGeom prst="rect">
            <a:avLst/>
          </a:prstGeom>
          <a:noFill/>
          <a:ln w="3810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24"/>
          <p:cNvSpPr/>
          <p:nvPr/>
        </p:nvSpPr>
        <p:spPr>
          <a:xfrm>
            <a:off x="7695667" y="3239699"/>
            <a:ext cx="571500" cy="1233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33333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24"/>
          <p:cNvSpPr/>
          <p:nvPr/>
        </p:nvSpPr>
        <p:spPr>
          <a:xfrm>
            <a:off x="7695667" y="4916100"/>
            <a:ext cx="571500" cy="1233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33333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4"/>
          <p:cNvSpPr/>
          <p:nvPr/>
        </p:nvSpPr>
        <p:spPr>
          <a:xfrm>
            <a:off x="2155433" y="3260442"/>
            <a:ext cx="1445331" cy="366400"/>
          </a:xfrm>
          <a:custGeom>
            <a:avLst/>
            <a:gdLst/>
            <a:ahLst/>
            <a:cxnLst/>
            <a:rect l="l" t="t" r="r" b="b"/>
            <a:pathLst>
              <a:path w="43361" h="14656" extrusionOk="0">
                <a:moveTo>
                  <a:pt x="0" y="12001"/>
                </a:moveTo>
                <a:cubicBezTo>
                  <a:pt x="2655" y="10010"/>
                  <a:pt x="8702" y="-387"/>
                  <a:pt x="15929" y="55"/>
                </a:cubicBezTo>
                <a:cubicBezTo>
                  <a:pt x="23156" y="498"/>
                  <a:pt x="38789" y="12223"/>
                  <a:pt x="43361" y="14656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8" name="Google Shape;448;p24"/>
          <p:cNvCxnSpPr/>
          <p:nvPr/>
        </p:nvCxnSpPr>
        <p:spPr>
          <a:xfrm>
            <a:off x="3261567" y="3438800"/>
            <a:ext cx="394800" cy="199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49" name="Google Shape;449;p24"/>
          <p:cNvSpPr/>
          <p:nvPr/>
        </p:nvSpPr>
        <p:spPr>
          <a:xfrm>
            <a:off x="2155433" y="4936842"/>
            <a:ext cx="1445331" cy="366400"/>
          </a:xfrm>
          <a:custGeom>
            <a:avLst/>
            <a:gdLst/>
            <a:ahLst/>
            <a:cxnLst/>
            <a:rect l="l" t="t" r="r" b="b"/>
            <a:pathLst>
              <a:path w="43361" h="14656" extrusionOk="0">
                <a:moveTo>
                  <a:pt x="0" y="12001"/>
                </a:moveTo>
                <a:cubicBezTo>
                  <a:pt x="2655" y="10010"/>
                  <a:pt x="8702" y="-387"/>
                  <a:pt x="15929" y="55"/>
                </a:cubicBezTo>
                <a:cubicBezTo>
                  <a:pt x="23156" y="498"/>
                  <a:pt x="38789" y="12223"/>
                  <a:pt x="43361" y="14656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0" name="Google Shape;450;p24"/>
          <p:cNvCxnSpPr/>
          <p:nvPr/>
        </p:nvCxnSpPr>
        <p:spPr>
          <a:xfrm>
            <a:off x="3261567" y="5115200"/>
            <a:ext cx="394800" cy="199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51" name="Google Shape;451;p24"/>
          <p:cNvSpPr txBox="1"/>
          <p:nvPr/>
        </p:nvSpPr>
        <p:spPr>
          <a:xfrm>
            <a:off x="4854400" y="6204686"/>
            <a:ext cx="8495100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95273" algn="l" rtl="0">
              <a:lnSpc>
                <a:spcPct val="114999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AutoNum type="arabicPeriod"/>
            </a:pPr>
            <a:r>
              <a:rPr lang="fr-FR" sz="105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Russell CA, Fonville JM, Brown AEX, </a:t>
            </a:r>
            <a:r>
              <a:rPr lang="fr-FR" sz="1050" b="0" i="1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et al.</a:t>
            </a:r>
            <a:r>
              <a:rPr lang="fr-FR" sz="105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 Science 2012 ; 336 : 1541–1547. </a:t>
            </a:r>
            <a:endParaRPr sz="105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5273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AutoNum type="arabicPeriod"/>
            </a:pPr>
            <a:r>
              <a:rPr lang="fr-FR" sz="105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Imai M, Watanabe T, Hatta M, </a:t>
            </a:r>
            <a:r>
              <a:rPr lang="fr-FR" sz="1050" b="0" i="1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et al.</a:t>
            </a:r>
            <a:r>
              <a:rPr lang="fr-FR" sz="105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Nature 2012 ; 486 : 420–428. 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2" name="Google Shape;452;p24"/>
          <p:cNvPicPr preferRelativeResize="0"/>
          <p:nvPr/>
        </p:nvPicPr>
        <p:blipFill rotWithShape="1">
          <a:blip r:embed="rId5">
            <a:alphaModFix/>
          </a:blip>
          <a:srcRect l="7584" r="7854" b="49179"/>
          <a:stretch/>
        </p:blipFill>
        <p:spPr>
          <a:xfrm flipH="1">
            <a:off x="3110767" y="1274150"/>
            <a:ext cx="7476100" cy="169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4"/>
          <p:cNvPicPr preferRelativeResize="0"/>
          <p:nvPr/>
        </p:nvPicPr>
        <p:blipFill rotWithShape="1">
          <a:blip r:embed="rId3">
            <a:alphaModFix/>
          </a:blip>
          <a:srcRect l="4667" t="2152" r="71784" b="74320"/>
          <a:stretch/>
        </p:blipFill>
        <p:spPr>
          <a:xfrm>
            <a:off x="336233" y="1645775"/>
            <a:ext cx="1272050" cy="123304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24"/>
          <p:cNvSpPr txBox="1"/>
          <p:nvPr/>
        </p:nvSpPr>
        <p:spPr>
          <a:xfrm>
            <a:off x="477653" y="47336"/>
            <a:ext cx="11378886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i="0" u="none" strike="noStrike" cap="none" dirty="0">
                <a:solidFill>
                  <a:srgbClr val="0070C0"/>
                </a:solidFill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Expériences de Gain de fonction pour construire un virus optimisé pour la transmission chez les mammifères par aérosol</a:t>
            </a:r>
            <a:endParaRPr sz="2800" i="0" u="none" strike="noStrike" cap="none" dirty="0">
              <a:solidFill>
                <a:srgbClr val="0070C0"/>
              </a:solidFill>
              <a:highlight>
                <a:schemeClr val="lt1"/>
              </a:highlight>
              <a:latin typeface="+mj-lt"/>
              <a:ea typeface="Arial"/>
              <a:cs typeface="Arial"/>
              <a:sym typeface="Arial"/>
            </a:endParaRPr>
          </a:p>
        </p:txBody>
      </p:sp>
      <p:cxnSp>
        <p:nvCxnSpPr>
          <p:cNvPr id="39" name="Conector recto 8"/>
          <p:cNvCxnSpPr/>
          <p:nvPr/>
        </p:nvCxnSpPr>
        <p:spPr>
          <a:xfrm>
            <a:off x="226800" y="1056164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/>
          <p:nvPr/>
        </p:nvSpPr>
        <p:spPr>
          <a:xfrm>
            <a:off x="3274133" y="447513"/>
            <a:ext cx="1219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33333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7707137" y="96875"/>
            <a:ext cx="513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Cadre éthique et réglementaire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184627" y="105402"/>
            <a:ext cx="1219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i="0" u="none" strike="noStrike" cap="none" dirty="0" smtClean="0"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Les virus émergents accompagnent les hommes et les animaux depuis longtemps</a:t>
            </a:r>
            <a:r>
              <a:rPr lang="is-IS" sz="2800" i="0" u="none" strike="noStrike" cap="none" dirty="0" smtClean="0">
                <a:highlight>
                  <a:schemeClr val="lt1"/>
                </a:highlight>
                <a:latin typeface="+mj-lt"/>
                <a:ea typeface="Arial"/>
                <a:cs typeface="Arial"/>
                <a:sym typeface="Arial"/>
              </a:rPr>
              <a:t>…</a:t>
            </a:r>
            <a:endParaRPr sz="1400" i="0" u="none" strike="noStrike" cap="none" dirty="0">
              <a:highlight>
                <a:schemeClr val="lt1"/>
              </a:highlight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3" descr="A chart showing a history of pandemics."/>
          <p:cNvPicPr preferRelativeResize="0"/>
          <p:nvPr/>
        </p:nvPicPr>
        <p:blipFill rotWithShape="1">
          <a:blip r:embed="rId3">
            <a:alphaModFix/>
          </a:blip>
          <a:srcRect b="51598"/>
          <a:stretch/>
        </p:blipFill>
        <p:spPr>
          <a:xfrm>
            <a:off x="597054" y="772147"/>
            <a:ext cx="5164492" cy="583715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/>
          <p:nvPr/>
        </p:nvSpPr>
        <p:spPr>
          <a:xfrm>
            <a:off x="1383321" y="6631777"/>
            <a:ext cx="336342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https://www.weforum.org/agenda/2020/03/a-visual-history-of-pandemics/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"/>
          <p:cNvSpPr/>
          <p:nvPr/>
        </p:nvSpPr>
        <p:spPr>
          <a:xfrm>
            <a:off x="6209567" y="963141"/>
            <a:ext cx="5816252" cy="64203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 virus sont la deuxième cause d’émergence infectieuse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9" name="Google Shape;119;p3"/>
          <p:cNvCxnSpPr/>
          <p:nvPr/>
        </p:nvCxnSpPr>
        <p:spPr>
          <a:xfrm flipH="1">
            <a:off x="4935527" y="5645839"/>
            <a:ext cx="129229" cy="20818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0" name="Google Shape;120;p3"/>
          <p:cNvSpPr txBox="1"/>
          <p:nvPr/>
        </p:nvSpPr>
        <p:spPr>
          <a:xfrm>
            <a:off x="4595639" y="5279720"/>
            <a:ext cx="1656426" cy="366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à 20 M (2023)</a:t>
            </a: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4378292" y="5829093"/>
            <a:ext cx="736899" cy="745899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340px-Polio_Egyptian_Stele.jpg">
            <a:extLst>
              <a:ext uri="{FF2B5EF4-FFF2-40B4-BE49-F238E27FC236}">
                <a16:creationId xmlns:a16="http://schemas.microsoft.com/office/drawing/2014/main" xmlns="" id="{183725C3-DB33-2357-1124-BACC8384D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137" y="1832584"/>
            <a:ext cx="3107981" cy="436945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E2520D5-C854-557F-F9A9-28E0121B77F8}"/>
              </a:ext>
            </a:extLst>
          </p:cNvPr>
          <p:cNvSpPr txBox="1"/>
          <p:nvPr/>
        </p:nvSpPr>
        <p:spPr>
          <a:xfrm>
            <a:off x="6829504" y="6286137"/>
            <a:ext cx="5509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+mj-lt"/>
                <a:ea typeface="Cambria" charset="0"/>
                <a:cs typeface="Cambria" charset="0"/>
              </a:rPr>
              <a:t>Stèle</a:t>
            </a:r>
            <a:r>
              <a:rPr lang="en-US" sz="1800" dirty="0">
                <a:latin typeface="+mj-lt"/>
                <a:ea typeface="Cambria" charset="0"/>
                <a:cs typeface="Cambria" charset="0"/>
              </a:rPr>
              <a:t> </a:t>
            </a:r>
            <a:r>
              <a:rPr lang="en-US" sz="1800" dirty="0" err="1">
                <a:latin typeface="+mj-lt"/>
                <a:ea typeface="Cambria" charset="0"/>
                <a:cs typeface="Cambria" charset="0"/>
              </a:rPr>
              <a:t>Egyptienne</a:t>
            </a:r>
            <a:r>
              <a:rPr lang="en-US" sz="1800" dirty="0">
                <a:latin typeface="+mj-lt"/>
                <a:ea typeface="Cambria" charset="0"/>
                <a:cs typeface="Cambria" charset="0"/>
              </a:rPr>
              <a:t> 18e </a:t>
            </a:r>
            <a:r>
              <a:rPr lang="en-US" sz="1800" dirty="0" err="1">
                <a:latin typeface="+mj-lt"/>
                <a:ea typeface="Cambria" charset="0"/>
                <a:cs typeface="Cambria" charset="0"/>
              </a:rPr>
              <a:t>Dynastie</a:t>
            </a:r>
            <a:r>
              <a:rPr lang="en-US" sz="1800" dirty="0">
                <a:latin typeface="+mj-lt"/>
                <a:ea typeface="Cambria" charset="0"/>
                <a:cs typeface="Cambria" charset="0"/>
              </a:rPr>
              <a:t> (1580–1350 </a:t>
            </a:r>
            <a:r>
              <a:rPr lang="en-US" sz="1800" dirty="0" err="1">
                <a:latin typeface="+mj-lt"/>
                <a:ea typeface="Cambria" charset="0"/>
                <a:cs typeface="Cambria" charset="0"/>
              </a:rPr>
              <a:t>avant</a:t>
            </a:r>
            <a:r>
              <a:rPr lang="en-US" sz="1800" dirty="0">
                <a:latin typeface="+mj-lt"/>
                <a:ea typeface="Cambria" charset="0"/>
                <a:cs typeface="Cambria" charset="0"/>
              </a:rPr>
              <a:t> JC) </a:t>
            </a:r>
            <a:endParaRPr lang="fr-FR" sz="1800" dirty="0">
              <a:latin typeface="+mj-lt"/>
            </a:endParaRPr>
          </a:p>
          <a:p>
            <a:endParaRPr lang="en-US" dirty="0"/>
          </a:p>
        </p:txBody>
      </p:sp>
      <p:cxnSp>
        <p:nvCxnSpPr>
          <p:cNvPr id="13" name="Conector recto 8"/>
          <p:cNvCxnSpPr/>
          <p:nvPr/>
        </p:nvCxnSpPr>
        <p:spPr>
          <a:xfrm>
            <a:off x="184627" y="684972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1"/>
          </p:nvPr>
        </p:nvSpPr>
        <p:spPr>
          <a:xfrm>
            <a:off x="97623" y="907345"/>
            <a:ext cx="12503113" cy="564619"/>
          </a:xfrm>
        </p:spPr>
        <p:txBody>
          <a:bodyPr>
            <a:noAutofit/>
          </a:bodyPr>
          <a:lstStyle/>
          <a:p>
            <a:pPr algn="ctr"/>
            <a:r>
              <a:rPr lang="fr-FR" sz="8000" b="0" dirty="0" smtClean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Préparation Scientifique</a:t>
            </a:r>
            <a:endParaRPr lang="en-US" sz="8000" b="0" dirty="0">
              <a:solidFill>
                <a:schemeClr val="tx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B3B78FA-D6D6-71C6-9482-518AA0AFA956}"/>
              </a:ext>
            </a:extLst>
          </p:cNvPr>
          <p:cNvSpPr txBox="1"/>
          <p:nvPr/>
        </p:nvSpPr>
        <p:spPr>
          <a:xfrm>
            <a:off x="4340392" y="118533"/>
            <a:ext cx="3297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+mj-lt"/>
              </a:rPr>
              <a:t>En temps de paix</a:t>
            </a:r>
            <a:r>
              <a:rPr lang="is-IS" sz="3200" dirty="0" smtClean="0">
                <a:latin typeface="+mj-lt"/>
              </a:rPr>
              <a:t>…</a:t>
            </a:r>
            <a:endParaRPr lang="en-US" sz="3200" dirty="0">
              <a:latin typeface="+mj-lt"/>
            </a:endParaRPr>
          </a:p>
        </p:txBody>
      </p:sp>
      <p:cxnSp>
        <p:nvCxnSpPr>
          <p:cNvPr id="5" name="Conector recto 8"/>
          <p:cNvCxnSpPr/>
          <p:nvPr/>
        </p:nvCxnSpPr>
        <p:spPr>
          <a:xfrm>
            <a:off x="506360" y="805326"/>
            <a:ext cx="11685640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240505" y="4315327"/>
            <a:ext cx="458907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smtClean="0">
                <a:latin typeface="+mj-lt"/>
              </a:rPr>
              <a:t>Conditions </a:t>
            </a:r>
            <a:r>
              <a:rPr lang="en-US" sz="3200" dirty="0" err="1" smtClean="0">
                <a:latin typeface="+mj-lt"/>
              </a:rPr>
              <a:t>d’émergence</a:t>
            </a:r>
            <a:endParaRPr lang="en-US" sz="3200" dirty="0" smtClean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+mj-lt"/>
              </a:rPr>
              <a:t>Diagnostics</a:t>
            </a: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+mj-lt"/>
              </a:rPr>
              <a:t>Vaccins</a:t>
            </a:r>
            <a:endParaRPr lang="en-US" sz="3200" dirty="0" smtClean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3200" dirty="0" err="1" smtClean="0">
                <a:latin typeface="+mj-lt"/>
              </a:rPr>
              <a:t>Antiviraux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324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827961" y="2776012"/>
            <a:ext cx="257540" cy="26694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49" name="Shape 1249"/>
          <p:cNvSpPr/>
          <p:nvPr/>
        </p:nvSpPr>
        <p:spPr>
          <a:xfrm>
            <a:off x="1355983" y="2069519"/>
            <a:ext cx="1329399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 numCol="1" anchor="t">
            <a:spAutoFit/>
          </a:bodyPr>
          <a:lstStyle/>
          <a:p>
            <a:pPr defTabSz="457083"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/>
              <a:t>Infection</a:t>
            </a:r>
            <a:r>
              <a:rPr lang="fr-FR" sz="1600" dirty="0"/>
              <a:t> virale</a:t>
            </a:r>
          </a:p>
        </p:txBody>
      </p:sp>
      <p:sp>
        <p:nvSpPr>
          <p:cNvPr id="1250" name="Shape 1250"/>
          <p:cNvSpPr/>
          <p:nvPr/>
        </p:nvSpPr>
        <p:spPr>
          <a:xfrm>
            <a:off x="2685397" y="2899150"/>
            <a:ext cx="533403" cy="2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tailEnd type="triangle" w="med" len="med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sp>
        <p:nvSpPr>
          <p:cNvPr id="1292" name="Shape 1292"/>
          <p:cNvSpPr/>
          <p:nvPr/>
        </p:nvSpPr>
        <p:spPr>
          <a:xfrm>
            <a:off x="7811325" y="4051172"/>
            <a:ext cx="548563" cy="4572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083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00"/>
          </a:p>
        </p:txBody>
      </p:sp>
      <p:sp>
        <p:nvSpPr>
          <p:cNvPr id="1294" name="Shape 1294"/>
          <p:cNvSpPr/>
          <p:nvPr/>
        </p:nvSpPr>
        <p:spPr>
          <a:xfrm>
            <a:off x="1212689" y="4415"/>
            <a:ext cx="1025729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059">
              <a:defRPr sz="21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fr-FR" sz="3200" dirty="0"/>
              <a:t>Depuis longtemps, les infections virales posent un problème</a:t>
            </a:r>
            <a:r>
              <a:rPr lang="is-IS" sz="3200" dirty="0"/>
              <a:t>…</a:t>
            </a:r>
            <a:endParaRPr sz="3200" dirty="0"/>
          </a:p>
        </p:txBody>
      </p:sp>
      <p:pic>
        <p:nvPicPr>
          <p:cNvPr id="52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05" y="2558130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3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619" y="2742444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4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446" y="2945435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5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877" y="2175486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6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191" y="2359800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7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018" y="2562791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8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191" y="2359800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9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504" y="2544113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0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355" y="2747105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1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504" y="2544113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2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818" y="2728427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645" y="2931418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4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737" y="2871574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5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050" y="3055888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6" name="image8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877" y="3258880"/>
            <a:ext cx="244016" cy="2529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8" name="Shape 1250"/>
          <p:cNvSpPr/>
          <p:nvPr/>
        </p:nvSpPr>
        <p:spPr>
          <a:xfrm>
            <a:off x="4094984" y="2894360"/>
            <a:ext cx="533403" cy="2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tailEnd type="triangle" w="med" len="med"/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wrap="square" lIns="45718" tIns="45718" rIns="45718" bIns="45718" numCol="1" anchor="t">
            <a:noAutofit/>
          </a:bodyPr>
          <a:lstStyle/>
          <a:p>
            <a:endParaRPr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68" y="3196345"/>
            <a:ext cx="574667" cy="1345835"/>
          </a:xfrm>
          <a:prstGeom prst="rect">
            <a:avLst/>
          </a:prstGeom>
        </p:spPr>
      </p:pic>
      <p:grpSp>
        <p:nvGrpSpPr>
          <p:cNvPr id="7" name="Grouper 6"/>
          <p:cNvGrpSpPr/>
          <p:nvPr/>
        </p:nvGrpSpPr>
        <p:grpSpPr>
          <a:xfrm>
            <a:off x="5975763" y="3385342"/>
            <a:ext cx="860591" cy="1097800"/>
            <a:chOff x="4110726" y="3475921"/>
            <a:chExt cx="869492" cy="120409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726" y="3475921"/>
              <a:ext cx="552364" cy="120409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469380" y="3902279"/>
              <a:ext cx="510838" cy="536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177"/>
            </a:p>
          </p:txBody>
        </p:sp>
      </p:grpSp>
      <p:grpSp>
        <p:nvGrpSpPr>
          <p:cNvPr id="3" name="Grouper 2"/>
          <p:cNvGrpSpPr/>
          <p:nvPr/>
        </p:nvGrpSpPr>
        <p:grpSpPr>
          <a:xfrm>
            <a:off x="4359826" y="868540"/>
            <a:ext cx="7421026" cy="2818064"/>
            <a:chOff x="4359826" y="868540"/>
            <a:chExt cx="7421026" cy="2818064"/>
          </a:xfrm>
        </p:grpSpPr>
        <p:pic>
          <p:nvPicPr>
            <p:cNvPr id="71" name="image8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24388" y="2698718"/>
              <a:ext cx="244016" cy="2529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" name="Grouper 1"/>
            <p:cNvGrpSpPr/>
            <p:nvPr/>
          </p:nvGrpSpPr>
          <p:grpSpPr>
            <a:xfrm>
              <a:off x="4359826" y="868540"/>
              <a:ext cx="7421026" cy="2818064"/>
              <a:chOff x="4359826" y="868540"/>
              <a:chExt cx="7421026" cy="2818064"/>
            </a:xfrm>
          </p:grpSpPr>
          <p:pic>
            <p:nvPicPr>
              <p:cNvPr id="70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92561" y="2495727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376875" y="2680040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4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08702" y="2883032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1" name="Shape 1250"/>
              <p:cNvSpPr/>
              <p:nvPr/>
            </p:nvSpPr>
            <p:spPr>
              <a:xfrm>
                <a:off x="6061329" y="2854885"/>
                <a:ext cx="533403" cy="2"/>
              </a:xfrm>
              <a:prstGeom prst="line">
                <a:avLst/>
              </a:prstGeom>
              <a:noFill/>
              <a:ln w="12700" cap="flat">
                <a:solidFill>
                  <a:srgbClr val="4F81BD"/>
                </a:solidFill>
                <a:prstDash val="solid"/>
                <a:round/>
                <a:tailEnd type="triangle" w="med" len="med"/>
              </a:ln>
              <a:effectLst>
                <a:outerShdw blurRad="25400" dist="127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Shape 1250"/>
              <p:cNvSpPr/>
              <p:nvPr/>
            </p:nvSpPr>
            <p:spPr>
              <a:xfrm>
                <a:off x="8459479" y="2782380"/>
                <a:ext cx="533403" cy="2"/>
              </a:xfrm>
              <a:prstGeom prst="line">
                <a:avLst/>
              </a:prstGeom>
              <a:noFill/>
              <a:ln w="12700" cap="flat">
                <a:solidFill>
                  <a:srgbClr val="4F81BD"/>
                </a:solidFill>
                <a:prstDash val="solid"/>
                <a:round/>
                <a:tailEnd type="triangle" w="med" len="med"/>
              </a:ln>
              <a:effectLst>
                <a:outerShdw blurRad="25400" dist="127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Shape 1294"/>
              <p:cNvSpPr/>
              <p:nvPr/>
            </p:nvSpPr>
            <p:spPr>
              <a:xfrm>
                <a:off x="4359826" y="868540"/>
                <a:ext cx="1893976" cy="8925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8" tIns="45718" rIns="45718" bIns="45718">
                <a:spAutoFit/>
              </a:bodyPr>
              <a:lstStyle>
                <a:lvl1pPr defTabSz="457059">
                  <a:defRPr sz="2100">
                    <a:latin typeface="+mj-lt"/>
                    <a:ea typeface="+mj-ea"/>
                    <a:cs typeface="+mj-cs"/>
                    <a:sym typeface="Arial"/>
                  </a:defRPr>
                </a:lvl1pPr>
              </a:lstStyle>
              <a:p>
                <a:r>
                  <a:rPr lang="fr-FR" sz="3200" dirty="0"/>
                  <a:t>Diagnostic</a:t>
                </a:r>
              </a:p>
              <a:p>
                <a:r>
                  <a:rPr lang="fr-FR" sz="2000" i="1" dirty="0"/>
                  <a:t>Mauvais ou tardif</a:t>
                </a:r>
                <a:endParaRPr sz="2000" i="1" dirty="0"/>
              </a:p>
            </p:txBody>
          </p:sp>
          <p:sp>
            <p:nvSpPr>
              <p:cNvPr id="95" name="Shape 1294"/>
              <p:cNvSpPr/>
              <p:nvPr/>
            </p:nvSpPr>
            <p:spPr>
              <a:xfrm>
                <a:off x="6750166" y="908703"/>
                <a:ext cx="2184825" cy="8925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8" tIns="45718" rIns="45718" bIns="45718">
                <a:spAutoFit/>
              </a:bodyPr>
              <a:lstStyle>
                <a:lvl1pPr defTabSz="457059">
                  <a:defRPr sz="2100">
                    <a:latin typeface="+mj-lt"/>
                    <a:ea typeface="+mj-ea"/>
                    <a:cs typeface="+mj-cs"/>
                    <a:sym typeface="Arial"/>
                  </a:defRPr>
                </a:lvl1pPr>
              </a:lstStyle>
              <a:p>
                <a:r>
                  <a:rPr lang="fr-FR" sz="3200" dirty="0"/>
                  <a:t>Médicament</a:t>
                </a:r>
              </a:p>
              <a:p>
                <a:pPr algn="ctr"/>
                <a:r>
                  <a:rPr lang="fr-FR" sz="2000" i="1" dirty="0"/>
                  <a:t>Absence de</a:t>
                </a:r>
                <a:r>
                  <a:rPr lang="is-IS" sz="2000" i="1" dirty="0"/>
                  <a:t>…</a:t>
                </a:r>
                <a:endParaRPr sz="2000" i="1" dirty="0"/>
              </a:p>
            </p:txBody>
          </p:sp>
          <p:sp>
            <p:nvSpPr>
              <p:cNvPr id="10" name="Flèche vers le bas 9"/>
              <p:cNvSpPr/>
              <p:nvPr/>
            </p:nvSpPr>
            <p:spPr>
              <a:xfrm>
                <a:off x="5284952" y="1824301"/>
                <a:ext cx="412189" cy="544432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" name="Flèche vers le bas 95"/>
              <p:cNvSpPr/>
              <p:nvPr/>
            </p:nvSpPr>
            <p:spPr>
              <a:xfrm>
                <a:off x="7318620" y="1828961"/>
                <a:ext cx="412189" cy="544432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9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23987" y="2327886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908301" y="2512200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40128" y="2715191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908301" y="2512200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92614" y="2696513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886476" y="2915183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092614" y="2696513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276928" y="2880827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08755" y="3083818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8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34261" y="3133751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9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892160" y="3208288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0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23987" y="3411280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1" name="Grouper 50"/>
              <p:cNvGrpSpPr/>
              <p:nvPr/>
            </p:nvGrpSpPr>
            <p:grpSpPr>
              <a:xfrm>
                <a:off x="9285931" y="2176663"/>
                <a:ext cx="1051569" cy="1456240"/>
                <a:chOff x="4110726" y="3475921"/>
                <a:chExt cx="869492" cy="1204095"/>
              </a:xfrm>
            </p:grpSpPr>
            <p:pic>
              <p:nvPicPr>
                <p:cNvPr id="67" name="Image 6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0726" y="3475921"/>
                  <a:ext cx="552364" cy="1204095"/>
                </a:xfrm>
                <a:prstGeom prst="rect">
                  <a:avLst/>
                </a:prstGeom>
              </p:spPr>
            </p:pic>
            <p:sp>
              <p:nvSpPr>
                <p:cNvPr id="69" name="Rectangle 68"/>
                <p:cNvSpPr/>
                <p:nvPr/>
              </p:nvSpPr>
              <p:spPr>
                <a:xfrm>
                  <a:off x="4469380" y="3902279"/>
                  <a:ext cx="510838" cy="536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177"/>
                </a:p>
              </p:txBody>
            </p:sp>
          </p:grpSp>
          <p:pic>
            <p:nvPicPr>
              <p:cNvPr id="72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364449" y="3158356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5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82742" y="2395793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6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63831" y="3433680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7" name="image82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74649" y="2940884"/>
                <a:ext cx="244016" cy="2529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8" name="Shape 1294"/>
              <p:cNvSpPr/>
              <p:nvPr/>
            </p:nvSpPr>
            <p:spPr>
              <a:xfrm>
                <a:off x="10059038" y="2388105"/>
                <a:ext cx="1721814" cy="58477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8" tIns="45718" rIns="45718" bIns="45718">
                <a:spAutoFit/>
              </a:bodyPr>
              <a:lstStyle>
                <a:lvl1pPr defTabSz="457059">
                  <a:defRPr sz="2100">
                    <a:latin typeface="+mj-lt"/>
                    <a:ea typeface="+mj-ea"/>
                    <a:cs typeface="+mj-cs"/>
                    <a:sym typeface="Arial"/>
                  </a:defRPr>
                </a:lvl1pPr>
              </a:lstStyle>
              <a:p>
                <a:r>
                  <a:rPr lang="fr-FR" sz="3200"/>
                  <a:t>Trop tard!</a:t>
                </a:r>
                <a:endParaRPr sz="3200" dirty="0"/>
              </a:p>
            </p:txBody>
          </p:sp>
        </p:grpSp>
      </p:grpSp>
      <p:sp>
        <p:nvSpPr>
          <p:cNvPr id="80" name="Shape 1294"/>
          <p:cNvSpPr/>
          <p:nvPr/>
        </p:nvSpPr>
        <p:spPr>
          <a:xfrm>
            <a:off x="2625036" y="5217084"/>
            <a:ext cx="8250259" cy="1708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457059">
              <a:defRPr sz="21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lang="fr-FR" dirty="0"/>
              <a:t>Réponse immunitaire </a:t>
            </a:r>
            <a:r>
              <a:rPr lang="fr-FR" b="1" u="sng" dirty="0"/>
              <a:t>immédiate</a:t>
            </a:r>
            <a:r>
              <a:rPr lang="fr-FR" dirty="0"/>
              <a:t> (innée) </a:t>
            </a:r>
          </a:p>
          <a:p>
            <a:r>
              <a:rPr lang="fr-FR" dirty="0"/>
              <a:t>Réponse Immunitaire </a:t>
            </a:r>
            <a:r>
              <a:rPr lang="fr-FR" b="1" u="sng" dirty="0"/>
              <a:t>différée</a:t>
            </a:r>
            <a:r>
              <a:rPr lang="fr-FR" dirty="0"/>
              <a:t> (adaptative, mémoire) </a:t>
            </a:r>
          </a:p>
          <a:p>
            <a:endParaRPr lang="fr-FR" dirty="0"/>
          </a:p>
          <a:p>
            <a:endParaRPr lang="fr-FR" dirty="0"/>
          </a:p>
          <a:p>
            <a:endParaRPr dirty="0"/>
          </a:p>
        </p:txBody>
      </p:sp>
      <p:sp>
        <p:nvSpPr>
          <p:cNvPr id="83" name="Shape 1249"/>
          <p:cNvSpPr/>
          <p:nvPr/>
        </p:nvSpPr>
        <p:spPr>
          <a:xfrm>
            <a:off x="1379922" y="3135147"/>
            <a:ext cx="1070161" cy="338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 numCol="1" anchor="t">
            <a:spAutoFit/>
          </a:bodyPr>
          <a:lstStyle/>
          <a:p>
            <a:pPr defTabSz="457083"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rPr lang="fr-FR" sz="1600" dirty="0"/>
              <a:t>Virus à ARN</a:t>
            </a:r>
          </a:p>
        </p:txBody>
      </p:sp>
      <p:cxnSp>
        <p:nvCxnSpPr>
          <p:cNvPr id="79" name="Conector recto 8"/>
          <p:cNvCxnSpPr/>
          <p:nvPr/>
        </p:nvCxnSpPr>
        <p:spPr>
          <a:xfrm>
            <a:off x="184627" y="684972"/>
            <a:ext cx="12176706" cy="43161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6194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04" y="250685"/>
            <a:ext cx="7591287" cy="572787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97565" y="2405269"/>
            <a:ext cx="1115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*nouveau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97565" y="3114622"/>
            <a:ext cx="1115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*nouveau</a:t>
            </a:r>
          </a:p>
        </p:txBody>
      </p:sp>
      <p:cxnSp>
        <p:nvCxnSpPr>
          <p:cNvPr id="8" name="Connecteur droit 7"/>
          <p:cNvCxnSpPr>
            <a:stCxn id="2" idx="3"/>
          </p:cNvCxnSpPr>
          <p:nvPr/>
        </p:nvCxnSpPr>
        <p:spPr>
          <a:xfrm flipV="1">
            <a:off x="1513127" y="2584173"/>
            <a:ext cx="1011412" cy="57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1535214" y="3293526"/>
            <a:ext cx="1011412" cy="57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er 14"/>
          <p:cNvGrpSpPr/>
          <p:nvPr/>
        </p:nvGrpSpPr>
        <p:grpSpPr>
          <a:xfrm>
            <a:off x="8098972" y="2927014"/>
            <a:ext cx="3260249" cy="1415772"/>
            <a:chOff x="8098972" y="3384215"/>
            <a:chExt cx="3260249" cy="1415772"/>
          </a:xfrm>
        </p:grpSpPr>
        <p:sp>
          <p:nvSpPr>
            <p:cNvPr id="5" name="ZoneTexte 4"/>
            <p:cNvSpPr txBox="1"/>
            <p:nvPr/>
          </p:nvSpPr>
          <p:spPr>
            <a:xfrm>
              <a:off x="10135809" y="3384215"/>
              <a:ext cx="1223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2019</a:t>
              </a:r>
            </a:p>
          </p:txBody>
        </p:sp>
        <p:sp>
          <p:nvSpPr>
            <p:cNvPr id="10" name="Flèche vers la gauche 9"/>
            <p:cNvSpPr/>
            <p:nvPr/>
          </p:nvSpPr>
          <p:spPr>
            <a:xfrm>
              <a:off x="8098972" y="3571823"/>
              <a:ext cx="1875657" cy="332671"/>
            </a:xfrm>
            <a:prstGeom prst="leftArrow">
              <a:avLst>
                <a:gd name="adj1" fmla="val 50000"/>
                <a:gd name="adj2" fmla="val 141622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Flèche vers la gauche 10"/>
            <p:cNvSpPr/>
            <p:nvPr/>
          </p:nvSpPr>
          <p:spPr>
            <a:xfrm>
              <a:off x="8098972" y="3941155"/>
              <a:ext cx="1875657" cy="332671"/>
            </a:xfrm>
            <a:prstGeom prst="leftArrow">
              <a:avLst>
                <a:gd name="adj1" fmla="val 50000"/>
                <a:gd name="adj2" fmla="val 141622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lèche vers la gauche 11"/>
            <p:cNvSpPr/>
            <p:nvPr/>
          </p:nvSpPr>
          <p:spPr>
            <a:xfrm>
              <a:off x="8098972" y="4310487"/>
              <a:ext cx="1875657" cy="332671"/>
            </a:xfrm>
            <a:prstGeom prst="leftArrow">
              <a:avLst>
                <a:gd name="adj1" fmla="val 50000"/>
                <a:gd name="adj2" fmla="val 141622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0135809" y="3738158"/>
              <a:ext cx="1223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2022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0135809" y="4092101"/>
              <a:ext cx="1223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2014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C65C9B3-2913-2E64-6F19-02E9AD35B177}"/>
              </a:ext>
            </a:extLst>
          </p:cNvPr>
          <p:cNvSpPr txBox="1"/>
          <p:nvPr/>
        </p:nvSpPr>
        <p:spPr>
          <a:xfrm>
            <a:off x="-10825" y="6396335"/>
            <a:ext cx="4059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/>
              <a:t>Cette diapositive date de 2006</a:t>
            </a:r>
          </a:p>
        </p:txBody>
      </p:sp>
    </p:spTree>
    <p:extLst>
      <p:ext uri="{BB962C8B-B14F-4D97-AF65-F5344CB8AC3E}">
        <p14:creationId xmlns:p14="http://schemas.microsoft.com/office/powerpoint/2010/main" val="290468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13" y="768501"/>
            <a:ext cx="9617099" cy="3774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1" y="3570667"/>
            <a:ext cx="11980381" cy="30089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4" name="Grouper 3"/>
          <p:cNvGrpSpPr/>
          <p:nvPr/>
        </p:nvGrpSpPr>
        <p:grpSpPr>
          <a:xfrm>
            <a:off x="731556" y="4737153"/>
            <a:ext cx="3877985" cy="1866702"/>
            <a:chOff x="604712" y="2516624"/>
            <a:chExt cx="3206519" cy="1543485"/>
          </a:xfrm>
        </p:grpSpPr>
        <p:sp>
          <p:nvSpPr>
            <p:cNvPr id="3" name="ZoneTexte 2"/>
            <p:cNvSpPr txBox="1"/>
            <p:nvPr/>
          </p:nvSpPr>
          <p:spPr>
            <a:xfrm>
              <a:off x="604712" y="3525689"/>
              <a:ext cx="3206519" cy="534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177" dirty="0"/>
                <a:t>	</a:t>
              </a:r>
              <a:r>
                <a:rPr lang="fr-FR" sz="3600" b="1" dirty="0">
                  <a:solidFill>
                    <a:srgbClr val="FF0000"/>
                  </a:solidFill>
                </a:rPr>
                <a:t>2016: </a:t>
              </a:r>
              <a:r>
                <a:rPr lang="fr-FR" sz="3600" b="1" dirty="0" err="1">
                  <a:solidFill>
                    <a:srgbClr val="FF0000"/>
                  </a:solidFill>
                </a:rPr>
                <a:t>Zika</a:t>
              </a:r>
              <a:r>
                <a:rPr lang="fr-FR" sz="2177" dirty="0"/>
                <a:t>	</a:t>
              </a:r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 flipH="1" flipV="1">
              <a:off x="1053244" y="2516624"/>
              <a:ext cx="346640" cy="12193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r 6"/>
          <p:cNvGrpSpPr/>
          <p:nvPr/>
        </p:nvGrpSpPr>
        <p:grpSpPr>
          <a:xfrm>
            <a:off x="3599187" y="4608059"/>
            <a:ext cx="3975823" cy="2106755"/>
            <a:chOff x="2975818" y="2409883"/>
            <a:chExt cx="3287417" cy="1741973"/>
          </a:xfrm>
        </p:grpSpPr>
        <p:cxnSp>
          <p:nvCxnSpPr>
            <p:cNvPr id="13" name="Connecteur droit avec flèche 12"/>
            <p:cNvCxnSpPr/>
            <p:nvPr/>
          </p:nvCxnSpPr>
          <p:spPr>
            <a:xfrm flipH="1" flipV="1">
              <a:off x="2975818" y="2409883"/>
              <a:ext cx="475191" cy="1250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3451009" y="3617436"/>
              <a:ext cx="2812226" cy="5344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600" b="1" dirty="0">
                  <a:solidFill>
                    <a:srgbClr val="FF0000"/>
                  </a:solidFill>
                </a:rPr>
                <a:t>2019: SARS-Cov2</a:t>
              </a: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2963109" y="84159"/>
            <a:ext cx="6974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/>
              <a:t>2015:   A </a:t>
            </a:r>
            <a:r>
              <a:rPr lang="fr-FR" sz="2400" b="1" dirty="0"/>
              <a:t>warning sent to the </a:t>
            </a:r>
            <a:r>
              <a:rPr lang="fr-FR" sz="2400" b="1" dirty="0" smtClean="0"/>
              <a:t>EC </a:t>
            </a:r>
            <a:r>
              <a:rPr lang="fr-FR" sz="2400" b="1" dirty="0"/>
              <a:t>– </a:t>
            </a:r>
            <a:r>
              <a:rPr lang="fr-FR" sz="2400" b="1" dirty="0" smtClean="0"/>
              <a:t>FP </a:t>
            </a:r>
            <a:r>
              <a:rPr lang="fr-FR" sz="2400" b="1" dirty="0" err="1" smtClean="0"/>
              <a:t>after</a:t>
            </a:r>
            <a:r>
              <a:rPr lang="fr-FR" sz="2400" b="1" dirty="0" smtClean="0"/>
              <a:t> Ebola 2014</a:t>
            </a:r>
            <a:endParaRPr lang="fr-FR" sz="2400" b="1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6082564" y="4737155"/>
            <a:ext cx="7393024" cy="1706022"/>
            <a:chOff x="3024090" y="2516626"/>
            <a:chExt cx="6112938" cy="1410627"/>
          </a:xfrm>
        </p:grpSpPr>
        <p:cxnSp>
          <p:nvCxnSpPr>
            <p:cNvPr id="17" name="Connecteur droit avec flèche 16"/>
            <p:cNvCxnSpPr/>
            <p:nvPr/>
          </p:nvCxnSpPr>
          <p:spPr>
            <a:xfrm flipH="1" flipV="1">
              <a:off x="3024090" y="2516626"/>
              <a:ext cx="1628326" cy="11434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4652416" y="3392833"/>
              <a:ext cx="4484612" cy="534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600" b="1" dirty="0">
                  <a:solidFill>
                    <a:srgbClr val="FF0000"/>
                  </a:solidFill>
                </a:rPr>
                <a:t>2022: Polio-</a:t>
              </a:r>
              <a:r>
                <a:rPr lang="fr-FR" sz="3600" b="1" dirty="0" err="1">
                  <a:solidFill>
                    <a:srgbClr val="FF0000"/>
                  </a:solidFill>
                </a:rPr>
                <a:t>Entero</a:t>
              </a:r>
              <a:endParaRPr lang="fr-FR" sz="36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1" name="Conector recto 8"/>
          <p:cNvCxnSpPr/>
          <p:nvPr/>
        </p:nvCxnSpPr>
        <p:spPr>
          <a:xfrm>
            <a:off x="506360" y="709072"/>
            <a:ext cx="11685640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83166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/>
          <p:cNvSpPr>
            <a:spLocks noGrp="1"/>
          </p:cNvSpPr>
          <p:nvPr>
            <p:ph type="body" sz="quarter" idx="11"/>
          </p:nvPr>
        </p:nvSpPr>
        <p:spPr>
          <a:xfrm>
            <a:off x="4970383" y="120353"/>
            <a:ext cx="3115186" cy="564619"/>
          </a:xfrm>
        </p:spPr>
        <p:txBody>
          <a:bodyPr>
            <a:noAutofit/>
          </a:bodyPr>
          <a:lstStyle/>
          <a:p>
            <a:r>
              <a:rPr lang="vi-VN" sz="2800" b="0" dirty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2020 :  </a:t>
            </a:r>
            <a:r>
              <a:rPr lang="vi-VN" sz="2800" b="0" dirty="0" smtClean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L’</a:t>
            </a:r>
            <a:r>
              <a:rPr lang="vi-VN" sz="2800" b="0" dirty="0" smtClean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rPr>
              <a:t>ALERTE</a:t>
            </a:r>
            <a:endParaRPr lang="en-US" sz="2800" b="0" dirty="0">
              <a:solidFill>
                <a:schemeClr val="tx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3" name="Google Shape;229;p13" descr="Capture d’écran 2020-01-28 à 22.43.36.png">
            <a:extLst>
              <a:ext uri="{FF2B5EF4-FFF2-40B4-BE49-F238E27FC236}">
                <a16:creationId xmlns:a16="http://schemas.microsoft.com/office/drawing/2014/main" xmlns="" id="{1BA50C03-1D9A-B093-C866-4EE0E0BC99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27976" y="1723206"/>
            <a:ext cx="5427767" cy="37460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219;p12">
            <a:extLst>
              <a:ext uri="{FF2B5EF4-FFF2-40B4-BE49-F238E27FC236}">
                <a16:creationId xmlns:a16="http://schemas.microsoft.com/office/drawing/2014/main" xmlns="" id="{6D2217B2-EBB5-8998-351D-FB4CA5303BF6}"/>
              </a:ext>
            </a:extLst>
          </p:cNvPr>
          <p:cNvGrpSpPr/>
          <p:nvPr/>
        </p:nvGrpSpPr>
        <p:grpSpPr>
          <a:xfrm>
            <a:off x="236257" y="2241764"/>
            <a:ext cx="5859743" cy="3227528"/>
            <a:chOff x="0" y="-1"/>
            <a:chExt cx="9144000" cy="3829129"/>
          </a:xfrm>
        </p:grpSpPr>
        <p:pic>
          <p:nvPicPr>
            <p:cNvPr id="5" name="Google Shape;220;p12">
              <a:extLst>
                <a:ext uri="{FF2B5EF4-FFF2-40B4-BE49-F238E27FC236}">
                  <a16:creationId xmlns:a16="http://schemas.microsoft.com/office/drawing/2014/main" xmlns="" id="{59DAACE3-F0F2-3378-905E-95E777B17D7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-1"/>
              <a:ext cx="9144000" cy="38291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221;p12">
              <a:extLst>
                <a:ext uri="{FF2B5EF4-FFF2-40B4-BE49-F238E27FC236}">
                  <a16:creationId xmlns:a16="http://schemas.microsoft.com/office/drawing/2014/main" xmlns="" id="{0752A36E-C201-B3F4-7112-F673DAF7278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6816" y="159209"/>
              <a:ext cx="4089087" cy="35638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ZoneTexte 1"/>
          <p:cNvSpPr txBox="1"/>
          <p:nvPr/>
        </p:nvSpPr>
        <p:spPr>
          <a:xfrm>
            <a:off x="3747889" y="926425"/>
            <a:ext cx="218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@</a:t>
            </a:r>
            <a:r>
              <a:rPr lang="en-US" dirty="0" err="1" smtClean="0">
                <a:latin typeface="+mj-lt"/>
              </a:rPr>
              <a:t>edecroly</a:t>
            </a:r>
            <a:r>
              <a:rPr lang="en-US" dirty="0" smtClean="0">
                <a:latin typeface="+mj-lt"/>
              </a:rPr>
              <a:t>: Jan 2020: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6096000" y="1723206"/>
            <a:ext cx="1202267" cy="1873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8"/>
          <p:cNvCxnSpPr/>
          <p:nvPr/>
        </p:nvCxnSpPr>
        <p:spPr>
          <a:xfrm>
            <a:off x="506360" y="805326"/>
            <a:ext cx="11685640" cy="0"/>
          </a:xfrm>
          <a:prstGeom prst="line">
            <a:avLst/>
          </a:prstGeom>
          <a:ln w="9525">
            <a:solidFill>
              <a:schemeClr val="accent2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96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1650</Words>
  <Application>Microsoft Macintosh PowerPoint</Application>
  <PresentationFormat>Grand écran</PresentationFormat>
  <Paragraphs>290</Paragraphs>
  <Slides>39</Slides>
  <Notes>35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50" baseType="lpstr">
      <vt:lpstr>Calibri</vt:lpstr>
      <vt:lpstr>Calibri Light</vt:lpstr>
      <vt:lpstr>Cambria</vt:lpstr>
      <vt:lpstr>Helvetica</vt:lpstr>
      <vt:lpstr>ＭＳ Ｐゴシック</vt:lpstr>
      <vt:lpstr>Raleway Black</vt:lpstr>
      <vt:lpstr>Roboto</vt:lpstr>
      <vt:lpstr>Times</vt:lpstr>
      <vt:lpstr>Times New Roman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L’anticipation et la préparation des possibles futures émergences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Development of antiviral strategies targeting Coronaviruses</dc:title>
  <dc:creator>Utilisateur de Microsoft Office</dc:creator>
  <cp:lastModifiedBy>Utilisateur de Microsoft Office</cp:lastModifiedBy>
  <cp:revision>187</cp:revision>
  <dcterms:created xsi:type="dcterms:W3CDTF">2021-09-07T13:27:00Z</dcterms:created>
  <dcterms:modified xsi:type="dcterms:W3CDTF">2023-11-20T15:54:35Z</dcterms:modified>
</cp:coreProperties>
</file>