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86" r:id="rId2"/>
    <p:sldId id="289" r:id="rId3"/>
    <p:sldId id="1696" r:id="rId4"/>
    <p:sldId id="1729" r:id="rId5"/>
    <p:sldId id="1728" r:id="rId6"/>
    <p:sldId id="1754" r:id="rId7"/>
    <p:sldId id="1689" r:id="rId8"/>
    <p:sldId id="1690" r:id="rId9"/>
    <p:sldId id="1691" r:id="rId10"/>
    <p:sldId id="1732" r:id="rId11"/>
    <p:sldId id="1692" r:id="rId12"/>
    <p:sldId id="1731" r:id="rId13"/>
    <p:sldId id="1755" r:id="rId14"/>
    <p:sldId id="1733" r:id="rId15"/>
    <p:sldId id="1603" r:id="rId16"/>
    <p:sldId id="1742" r:id="rId17"/>
    <p:sldId id="1743" r:id="rId18"/>
    <p:sldId id="1756" r:id="rId19"/>
    <p:sldId id="1757" r:id="rId20"/>
    <p:sldId id="1758" r:id="rId21"/>
    <p:sldId id="1759" r:id="rId22"/>
    <p:sldId id="1760" r:id="rId23"/>
    <p:sldId id="1753" r:id="rId24"/>
    <p:sldId id="307" r:id="rId25"/>
    <p:sldId id="2134806974" r:id="rId26"/>
    <p:sldId id="1761" r:id="rId27"/>
    <p:sldId id="1762" r:id="rId28"/>
    <p:sldId id="1763" r:id="rId29"/>
    <p:sldId id="1764" r:id="rId30"/>
    <p:sldId id="1765" r:id="rId31"/>
    <p:sldId id="1766" r:id="rId32"/>
    <p:sldId id="1767" r:id="rId33"/>
    <p:sldId id="1768" r:id="rId34"/>
    <p:sldId id="1769" r:id="rId35"/>
    <p:sldId id="978" r:id="rId36"/>
    <p:sldId id="1596" r:id="rId37"/>
    <p:sldId id="1770" r:id="rId38"/>
    <p:sldId id="1771" r:id="rId39"/>
    <p:sldId id="1772" r:id="rId40"/>
    <p:sldId id="1773" r:id="rId41"/>
    <p:sldId id="1774" r:id="rId42"/>
    <p:sldId id="1775" r:id="rId43"/>
    <p:sldId id="1776" r:id="rId44"/>
    <p:sldId id="2134806933" r:id="rId45"/>
    <p:sldId id="1777" r:id="rId46"/>
    <p:sldId id="2134807060" r:id="rId47"/>
    <p:sldId id="1750" r:id="rId48"/>
    <p:sldId id="2134807061" r:id="rId49"/>
    <p:sldId id="2134807062" r:id="rId50"/>
    <p:sldId id="2134807063" r:id="rId51"/>
    <p:sldId id="2134807065" r:id="rId52"/>
    <p:sldId id="2134807064" r:id="rId53"/>
    <p:sldId id="2134807074" r:id="rId54"/>
    <p:sldId id="1645" r:id="rId55"/>
    <p:sldId id="2134807067" r:id="rId56"/>
    <p:sldId id="2134807068" r:id="rId57"/>
    <p:sldId id="2134807069" r:id="rId58"/>
    <p:sldId id="2134807070" r:id="rId59"/>
    <p:sldId id="2134807071" r:id="rId60"/>
    <p:sldId id="2134807072" r:id="rId61"/>
    <p:sldId id="2134807073" r:id="rId62"/>
    <p:sldId id="2134807079" r:id="rId63"/>
    <p:sldId id="2134807066" r:id="rId64"/>
    <p:sldId id="1739" r:id="rId65"/>
    <p:sldId id="1703" r:id="rId66"/>
    <p:sldId id="2134807059" r:id="rId67"/>
    <p:sldId id="1706" r:id="rId68"/>
    <p:sldId id="1710" r:id="rId69"/>
    <p:sldId id="1707" r:id="rId70"/>
  </p:sldIdLst>
  <p:sldSz cx="12192000" cy="6858000"/>
  <p:notesSz cx="6797675" cy="99282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4275"/>
    <a:srgbClr val="FF9900"/>
    <a:srgbClr val="FF00FF"/>
    <a:srgbClr val="D34435"/>
    <a:srgbClr val="66FF66"/>
    <a:srgbClr val="0D3348"/>
    <a:srgbClr val="F8F4D7"/>
    <a:srgbClr val="F3EE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34603" autoAdjust="0"/>
    <p:restoredTop sz="86427" autoAdjust="0"/>
  </p:normalViewPr>
  <p:slideViewPr>
    <p:cSldViewPr snapToGrid="0">
      <p:cViewPr varScale="1">
        <p:scale>
          <a:sx n="94" d="100"/>
          <a:sy n="94" d="100"/>
        </p:scale>
        <p:origin x="108" y="210"/>
      </p:cViewPr>
      <p:guideLst/>
    </p:cSldViewPr>
  </p:slideViewPr>
  <p:outlineViewPr>
    <p:cViewPr>
      <p:scale>
        <a:sx n="33" d="100"/>
        <a:sy n="33" d="100"/>
      </p:scale>
      <p:origin x="0" y="-18462"/>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CB05A871-52BB-4BAF-98F8-646A332BCE3E}" type="datetimeFigureOut">
              <a:rPr lang="fr-FR" smtClean="0"/>
              <a:t>22/11/2023</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3E1EC0C9-7066-49A9-8EAC-27B65EE72113}" type="slidenum">
              <a:rPr lang="fr-FR" smtClean="0"/>
              <a:t>‹N°›</a:t>
            </a:fld>
            <a:endParaRPr lang="fr-FR"/>
          </a:p>
        </p:txBody>
      </p:sp>
    </p:spTree>
    <p:extLst>
      <p:ext uri="{BB962C8B-B14F-4D97-AF65-F5344CB8AC3E}">
        <p14:creationId xmlns:p14="http://schemas.microsoft.com/office/powerpoint/2010/main" val="3835574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As </a:t>
            </a:r>
            <a:r>
              <a:rPr lang="fr-FR" dirty="0" err="1"/>
              <a:t>you</a:t>
            </a:r>
            <a:r>
              <a:rPr lang="fr-FR" dirty="0"/>
              <a:t> all know</a:t>
            </a:r>
          </a:p>
        </p:txBody>
      </p:sp>
      <p:sp>
        <p:nvSpPr>
          <p:cNvPr id="4" name="Espace réservé du numéro de diapositive 3"/>
          <p:cNvSpPr>
            <a:spLocks noGrp="1"/>
          </p:cNvSpPr>
          <p:nvPr>
            <p:ph type="sldNum" sz="quarter" idx="10"/>
          </p:nvPr>
        </p:nvSpPr>
        <p:spPr/>
        <p:txBody>
          <a:bodyPr/>
          <a:lstStyle/>
          <a:p>
            <a:fld id="{74274E2E-0E1E-43AF-A048-9EFAE69E93BB}" type="slidenum">
              <a:rPr lang="fr-FR" smtClean="0"/>
              <a:pPr/>
              <a:t>3</a:t>
            </a:fld>
            <a:endParaRPr lang="fr-FR"/>
          </a:p>
        </p:txBody>
      </p:sp>
    </p:spTree>
    <p:extLst>
      <p:ext uri="{BB962C8B-B14F-4D97-AF65-F5344CB8AC3E}">
        <p14:creationId xmlns:p14="http://schemas.microsoft.com/office/powerpoint/2010/main" val="1648711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a:solidFill>
                  <a:schemeClr val="tx1"/>
                </a:solidFill>
                <a:effectLst/>
                <a:latin typeface="+mn-lt"/>
                <a:ea typeface="+mn-ea"/>
                <a:cs typeface="+mn-cs"/>
              </a:rPr>
              <a:t>So far, I have said that we owe a lot to microbes: they built our basic cells, and they interact with our body. This last point is another revolution. Some of our traits, that we sought of as typically humans, possibly come from interactions with our microbial partner. Who we are comes in part from outside our lineage. In other words: we are both microbes and human.</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508609C3-A982-4B62-8788-BEBF2D613A60}" type="slidenum">
              <a:rPr lang="fr-FR" smtClean="0"/>
              <a:t>41</a:t>
            </a:fld>
            <a:endParaRPr lang="fr-FR"/>
          </a:p>
        </p:txBody>
      </p:sp>
    </p:spTree>
    <p:extLst>
      <p:ext uri="{BB962C8B-B14F-4D97-AF65-F5344CB8AC3E}">
        <p14:creationId xmlns:p14="http://schemas.microsoft.com/office/powerpoint/2010/main" val="1088467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a:solidFill>
                  <a:schemeClr val="tx1"/>
                </a:solidFill>
                <a:effectLst/>
                <a:latin typeface="+mn-lt"/>
                <a:ea typeface="+mn-ea"/>
                <a:cs typeface="+mn-cs"/>
              </a:rPr>
              <a:t>Here, microbiology studies is in the process of unraveling a fundamental complexity of our human nature: we are co-constructed. Each of us is not merely human. We are all associations of a cosmos of microbes with our own body. I call this association </a:t>
            </a:r>
            <a:r>
              <a:rPr lang="en-US" sz="1200" kern="1200" dirty="0" err="1">
                <a:solidFill>
                  <a:schemeClr val="tx1"/>
                </a:solidFill>
                <a:effectLst/>
                <a:latin typeface="+mn-lt"/>
                <a:ea typeface="+mn-ea"/>
                <a:cs typeface="+mn-cs"/>
              </a:rPr>
              <a:t>Chosmo</a:t>
            </a:r>
            <a:r>
              <a:rPr lang="en-US" sz="1200" kern="1200" dirty="0">
                <a:solidFill>
                  <a:schemeClr val="tx1"/>
                </a:solidFill>
                <a:effectLst/>
                <a:latin typeface="+mn-lt"/>
                <a:ea typeface="+mn-ea"/>
                <a:cs typeface="+mn-cs"/>
              </a:rPr>
              <a:t> sapiens to highlight the intertwining of our human and microbial components.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508609C3-A982-4B62-8788-BEBF2D613A60}" type="slidenum">
              <a:rPr lang="fr-FR" smtClean="0"/>
              <a:t>42</a:t>
            </a:fld>
            <a:endParaRPr lang="fr-FR"/>
          </a:p>
        </p:txBody>
      </p:sp>
    </p:spTree>
    <p:extLst>
      <p:ext uri="{BB962C8B-B14F-4D97-AF65-F5344CB8AC3E}">
        <p14:creationId xmlns:p14="http://schemas.microsoft.com/office/powerpoint/2010/main" val="1575615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a:solidFill>
                  <a:schemeClr val="tx1"/>
                </a:solidFill>
                <a:effectLst/>
                <a:latin typeface="+mn-lt"/>
                <a:ea typeface="+mn-ea"/>
                <a:cs typeface="+mn-cs"/>
              </a:rPr>
              <a:t>Scientists are now starting to investigate what traits might be influenced not only by our human DNA, but also by our interactions with microbes. This is a very debated area of research. But the literature suggests that our microbes could impact a diversity of our traits: from the development of our bones, blood vessels, of our immune system, of our body weight, of our digestion, and possibly to some extent of our behavior. It remains to be determined, over a life time, what proportion of our traits are co-constructed by microbes. If this co-construction is massive as shown to the right, we will have to learn again a lot about human biology. Yet, I bet that it would be much worse for your health to loose all your microbes than to loose your hand or your feet.</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508609C3-A982-4B62-8788-BEBF2D613A60}" type="slidenum">
              <a:rPr lang="fr-FR" smtClean="0"/>
              <a:t>43</a:t>
            </a:fld>
            <a:endParaRPr lang="fr-FR"/>
          </a:p>
        </p:txBody>
      </p:sp>
    </p:spTree>
    <p:extLst>
      <p:ext uri="{BB962C8B-B14F-4D97-AF65-F5344CB8AC3E}">
        <p14:creationId xmlns:p14="http://schemas.microsoft.com/office/powerpoint/2010/main" val="2400506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conclusion selon moi finira par s’imposer: il va falloir étendre le cadre théorique pour penser l’évolution en reconnaissant la part des interactions entre espèces</a:t>
            </a:r>
          </a:p>
          <a:p>
            <a:endParaRPr lang="fr-FR" dirty="0"/>
          </a:p>
          <a:p>
            <a:r>
              <a:rPr lang="fr-FR" dirty="0"/>
              <a:t>Les fonctions d’« organes symbiotiques » sont décrits chez un nombre croissant d’animaux et de plantes.</a:t>
            </a:r>
          </a:p>
          <a:p>
            <a:r>
              <a:rPr lang="fr-FR" dirty="0"/>
              <a:t>Il s’agit de structures d’accueil pour microbes, souvent </a:t>
            </a:r>
            <a:r>
              <a:rPr lang="fr-FR" dirty="0" err="1"/>
              <a:t>co-construites</a:t>
            </a:r>
            <a:r>
              <a:rPr lang="fr-FR" dirty="0"/>
              <a:t> par les deux partenaires. Elles servent à stabiliser des symbioses bénéfiques.</a:t>
            </a:r>
          </a:p>
        </p:txBody>
      </p:sp>
      <p:sp>
        <p:nvSpPr>
          <p:cNvPr id="4" name="Espace réservé du numéro de diapositive 3"/>
          <p:cNvSpPr>
            <a:spLocks noGrp="1"/>
          </p:cNvSpPr>
          <p:nvPr>
            <p:ph type="sldNum" sz="quarter" idx="5"/>
          </p:nvPr>
        </p:nvSpPr>
        <p:spPr/>
        <p:txBody>
          <a:bodyPr/>
          <a:lstStyle/>
          <a:p>
            <a:fld id="{7C3FC4FA-8EAF-40FB-AF45-1AAB60647367}" type="slidenum">
              <a:rPr lang="fr-FR" smtClean="0"/>
              <a:t>44</a:t>
            </a:fld>
            <a:endParaRPr lang="fr-FR"/>
          </a:p>
        </p:txBody>
      </p:sp>
    </p:spTree>
    <p:extLst>
      <p:ext uri="{BB962C8B-B14F-4D97-AF65-F5344CB8AC3E}">
        <p14:creationId xmlns:p14="http://schemas.microsoft.com/office/powerpoint/2010/main" val="419183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All the </a:t>
            </a:r>
            <a:r>
              <a:rPr lang="fr-FR" dirty="0" err="1"/>
              <a:t>above</a:t>
            </a:r>
            <a:r>
              <a:rPr lang="fr-FR" dirty="0"/>
              <a:t> </a:t>
            </a:r>
            <a:r>
              <a:rPr lang="fr-FR" dirty="0" err="1"/>
              <a:t>suggests</a:t>
            </a:r>
            <a:r>
              <a:rPr lang="fr-FR" dirty="0"/>
              <a:t> </a:t>
            </a:r>
            <a:r>
              <a:rPr lang="fr-FR" dirty="0" err="1"/>
              <a:t>that</a:t>
            </a:r>
            <a:r>
              <a:rPr lang="fr-FR" dirty="0"/>
              <a:t> </a:t>
            </a:r>
            <a:r>
              <a:rPr lang="fr-FR" dirty="0" err="1"/>
              <a:t>evolution</a:t>
            </a:r>
            <a:r>
              <a:rPr lang="fr-FR" dirty="0"/>
              <a:t> </a:t>
            </a:r>
            <a:r>
              <a:rPr lang="fr-FR" dirty="0" err="1"/>
              <a:t>is</a:t>
            </a:r>
            <a:r>
              <a:rPr lang="fr-FR" dirty="0"/>
              <a:t> more </a:t>
            </a:r>
            <a:r>
              <a:rPr lang="fr-FR" dirty="0" err="1"/>
              <a:t>complex</a:t>
            </a:r>
            <a:r>
              <a:rPr lang="fr-FR" dirty="0"/>
              <a:t> </a:t>
            </a:r>
            <a:r>
              <a:rPr lang="fr-FR" dirty="0" err="1"/>
              <a:t>than</a:t>
            </a:r>
            <a:r>
              <a:rPr lang="fr-FR" dirty="0"/>
              <a:t> vertical </a:t>
            </a:r>
            <a:r>
              <a:rPr lang="fr-FR" dirty="0" err="1"/>
              <a:t>descent</a:t>
            </a:r>
            <a:r>
              <a:rPr lang="fr-FR" dirty="0"/>
              <a:t> and </a:t>
            </a:r>
            <a:r>
              <a:rPr lang="fr-FR" dirty="0" err="1"/>
              <a:t>cannot</a:t>
            </a:r>
            <a:r>
              <a:rPr lang="fr-FR" dirty="0"/>
              <a:t> </a:t>
            </a:r>
            <a:r>
              <a:rPr lang="fr-FR" dirty="0" err="1"/>
              <a:t>be</a:t>
            </a:r>
            <a:r>
              <a:rPr lang="fr-FR" dirty="0"/>
              <a:t> </a:t>
            </a:r>
            <a:r>
              <a:rPr lang="fr-FR" dirty="0" err="1"/>
              <a:t>fully</a:t>
            </a:r>
            <a:r>
              <a:rPr lang="fr-FR" dirty="0"/>
              <a:t> </a:t>
            </a:r>
            <a:r>
              <a:rPr lang="fr-FR" dirty="0" err="1"/>
              <a:t>described</a:t>
            </a:r>
            <a:r>
              <a:rPr lang="fr-FR" dirty="0"/>
              <a:t> </a:t>
            </a:r>
            <a:r>
              <a:rPr lang="fr-FR" dirty="0" err="1"/>
              <a:t>using</a:t>
            </a:r>
            <a:r>
              <a:rPr lang="fr-FR" dirty="0"/>
              <a:t> </a:t>
            </a:r>
            <a:r>
              <a:rPr lang="fr-FR" dirty="0" err="1"/>
              <a:t>only</a:t>
            </a:r>
            <a:r>
              <a:rPr lang="fr-FR" dirty="0"/>
              <a:t> a </a:t>
            </a:r>
            <a:r>
              <a:rPr lang="fr-FR" dirty="0" err="1"/>
              <a:t>tree</a:t>
            </a:r>
            <a:r>
              <a:rPr lang="fr-FR" dirty="0"/>
              <a:t> </a:t>
            </a:r>
            <a:r>
              <a:rPr lang="fr-FR" dirty="0" err="1"/>
              <a:t>model.s</a:t>
            </a:r>
            <a:endParaRPr lang="fr-FR" dirty="0"/>
          </a:p>
        </p:txBody>
      </p:sp>
      <p:sp>
        <p:nvSpPr>
          <p:cNvPr id="4" name="Espace réservé du numéro de diapositive 3"/>
          <p:cNvSpPr>
            <a:spLocks noGrp="1"/>
          </p:cNvSpPr>
          <p:nvPr>
            <p:ph type="sldNum" sz="quarter" idx="10"/>
          </p:nvPr>
        </p:nvSpPr>
        <p:spPr/>
        <p:txBody>
          <a:bodyPr/>
          <a:lstStyle/>
          <a:p>
            <a:fld id="{74274E2E-0E1E-43AF-A048-9EFAE69E93BB}" type="slidenum">
              <a:rPr lang="fr-FR" smtClean="0"/>
              <a:pPr/>
              <a:t>46</a:t>
            </a:fld>
            <a:endParaRPr lang="fr-FR"/>
          </a:p>
        </p:txBody>
      </p:sp>
    </p:spTree>
    <p:extLst>
      <p:ext uri="{BB962C8B-B14F-4D97-AF65-F5344CB8AC3E}">
        <p14:creationId xmlns:p14="http://schemas.microsoft.com/office/powerpoint/2010/main" val="3273886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 </a:t>
            </a:r>
            <a:r>
              <a:rPr lang="fr-FR" dirty="0" err="1"/>
              <a:t>blue</a:t>
            </a:r>
            <a:r>
              <a:rPr lang="fr-FR" dirty="0"/>
              <a:t>, the </a:t>
            </a:r>
            <a:r>
              <a:rPr lang="fr-FR" dirty="0" err="1"/>
              <a:t>winning</a:t>
            </a:r>
            <a:r>
              <a:rPr lang="fr-FR" dirty="0"/>
              <a:t> pattern: </a:t>
            </a:r>
            <a:r>
              <a:rPr lang="fr-FR" dirty="0" err="1"/>
              <a:t>its</a:t>
            </a:r>
            <a:r>
              <a:rPr lang="fr-FR" dirty="0"/>
              <a:t> </a:t>
            </a:r>
            <a:r>
              <a:rPr lang="fr-FR" dirty="0" err="1"/>
              <a:t>nodess</a:t>
            </a:r>
            <a:r>
              <a:rPr lang="fr-FR" dirty="0"/>
              <a:t> </a:t>
            </a:r>
            <a:r>
              <a:rPr lang="fr-FR" dirty="0" err="1"/>
              <a:t>become</a:t>
            </a:r>
            <a:r>
              <a:rPr lang="fr-FR" dirty="0"/>
              <a:t> more </a:t>
            </a:r>
            <a:r>
              <a:rPr lang="fr-FR" dirty="0" err="1"/>
              <a:t>abundant</a:t>
            </a:r>
            <a:r>
              <a:rPr lang="fr-FR" dirty="0"/>
              <a:t> </a:t>
            </a:r>
            <a:r>
              <a:rPr lang="fr-FR" dirty="0" err="1"/>
              <a:t>than</a:t>
            </a:r>
            <a:r>
              <a:rPr lang="fr-FR" dirty="0"/>
              <a:t> </a:t>
            </a:r>
            <a:r>
              <a:rPr lang="fr-FR" dirty="0" err="1"/>
              <a:t>others</a:t>
            </a:r>
            <a:r>
              <a:rPr lang="fr-FR" dirty="0"/>
              <a:t> in the initial populations</a:t>
            </a:r>
          </a:p>
        </p:txBody>
      </p:sp>
      <p:sp>
        <p:nvSpPr>
          <p:cNvPr id="4" name="Espace réservé du numéro de diapositive 3"/>
          <p:cNvSpPr>
            <a:spLocks noGrp="1"/>
          </p:cNvSpPr>
          <p:nvPr>
            <p:ph type="sldNum" sz="quarter" idx="5"/>
          </p:nvPr>
        </p:nvSpPr>
        <p:spPr/>
        <p:txBody>
          <a:bodyPr/>
          <a:lstStyle/>
          <a:p>
            <a:fld id="{3E1EC0C9-7066-49A9-8EAC-27B65EE72113}" type="slidenum">
              <a:rPr lang="fr-FR" smtClean="0"/>
              <a:t>50</a:t>
            </a:fld>
            <a:endParaRPr lang="fr-FR"/>
          </a:p>
        </p:txBody>
      </p:sp>
    </p:spTree>
    <p:extLst>
      <p:ext uri="{BB962C8B-B14F-4D97-AF65-F5344CB8AC3E}">
        <p14:creationId xmlns:p14="http://schemas.microsoft.com/office/powerpoint/2010/main" val="1031873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E1EC0C9-7066-49A9-8EAC-27B65EE72113}" type="slidenum">
              <a:rPr lang="fr-FR" smtClean="0"/>
              <a:t>52</a:t>
            </a:fld>
            <a:endParaRPr lang="fr-FR"/>
          </a:p>
        </p:txBody>
      </p:sp>
    </p:spTree>
    <p:extLst>
      <p:ext uri="{BB962C8B-B14F-4D97-AF65-F5344CB8AC3E}">
        <p14:creationId xmlns:p14="http://schemas.microsoft.com/office/powerpoint/2010/main" val="3261628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Let me </a:t>
            </a:r>
            <a:r>
              <a:rPr lang="fr-FR" dirty="0" err="1"/>
              <a:t>give</a:t>
            </a:r>
            <a:r>
              <a:rPr lang="fr-FR" dirty="0"/>
              <a:t> </a:t>
            </a:r>
            <a:r>
              <a:rPr lang="fr-FR" dirty="0" err="1"/>
              <a:t>you</a:t>
            </a:r>
            <a:r>
              <a:rPr lang="fr-FR" dirty="0"/>
              <a:t> an </a:t>
            </a:r>
            <a:r>
              <a:rPr lang="fr-FR" dirty="0" err="1"/>
              <a:t>example</a:t>
            </a:r>
            <a:r>
              <a:rPr lang="fr-FR" dirty="0"/>
              <a:t> of a </a:t>
            </a:r>
            <a:r>
              <a:rPr lang="fr-FR" dirty="0" err="1"/>
              <a:t>functional</a:t>
            </a:r>
            <a:r>
              <a:rPr lang="fr-FR" dirty="0"/>
              <a:t> group: the </a:t>
            </a:r>
            <a:r>
              <a:rPr lang="fr-FR" dirty="0" err="1"/>
              <a:t>genes</a:t>
            </a:r>
            <a:r>
              <a:rPr lang="fr-FR" dirty="0"/>
              <a:t> are not all </a:t>
            </a:r>
            <a:r>
              <a:rPr lang="fr-FR" dirty="0" err="1"/>
              <a:t>coming</a:t>
            </a:r>
            <a:r>
              <a:rPr lang="fr-FR" dirty="0"/>
              <a:t> </a:t>
            </a:r>
            <a:r>
              <a:rPr lang="fr-FR" dirty="0" err="1"/>
              <a:t>from</a:t>
            </a:r>
            <a:r>
              <a:rPr lang="fr-FR" dirty="0"/>
              <a:t> the </a:t>
            </a:r>
            <a:r>
              <a:rPr lang="fr-FR" dirty="0" err="1"/>
              <a:t>same</a:t>
            </a:r>
            <a:r>
              <a:rPr lang="fr-FR" dirty="0"/>
              <a:t> </a:t>
            </a:r>
            <a:r>
              <a:rPr lang="fr-FR" dirty="0" err="1"/>
              <a:t>donors</a:t>
            </a:r>
            <a:r>
              <a:rPr lang="fr-FR" dirty="0"/>
              <a:t>, </a:t>
            </a:r>
            <a:r>
              <a:rPr lang="fr-FR" dirty="0" err="1"/>
              <a:t>they</a:t>
            </a:r>
            <a:r>
              <a:rPr lang="fr-FR" dirty="0"/>
              <a:t> do not </a:t>
            </a:r>
            <a:r>
              <a:rPr lang="fr-FR" dirty="0" err="1"/>
              <a:t>form</a:t>
            </a:r>
            <a:r>
              <a:rPr lang="fr-FR" dirty="0"/>
              <a:t> </a:t>
            </a:r>
            <a:r>
              <a:rPr lang="fr-FR" dirty="0" err="1"/>
              <a:t>lieanges</a:t>
            </a:r>
            <a:r>
              <a:rPr lang="fr-FR" dirty="0"/>
              <a:t> of </a:t>
            </a:r>
            <a:r>
              <a:rPr lang="fr-FR" dirty="0" err="1"/>
              <a:t>genes</a:t>
            </a:r>
            <a:r>
              <a:rPr lang="fr-FR" dirty="0"/>
              <a:t>, </a:t>
            </a:r>
            <a:r>
              <a:rPr lang="fr-FR" dirty="0" err="1"/>
              <a:t>yet</a:t>
            </a:r>
            <a:r>
              <a:rPr lang="fr-FR" dirty="0"/>
              <a:t> </a:t>
            </a:r>
            <a:r>
              <a:rPr lang="fr-FR" dirty="0" err="1"/>
              <a:t>various</a:t>
            </a:r>
            <a:r>
              <a:rPr lang="fr-FR" dirty="0"/>
              <a:t> combinations of </a:t>
            </a:r>
            <a:r>
              <a:rPr lang="fr-FR" dirty="0" err="1"/>
              <a:t>genes</a:t>
            </a:r>
            <a:r>
              <a:rPr lang="fr-FR" dirty="0"/>
              <a:t> </a:t>
            </a:r>
            <a:r>
              <a:rPr lang="fr-FR" dirty="0" err="1"/>
              <a:t>from</a:t>
            </a:r>
            <a:r>
              <a:rPr lang="fr-FR" dirty="0"/>
              <a:t> </a:t>
            </a:r>
            <a:r>
              <a:rPr lang="fr-FR" dirty="0" err="1"/>
              <a:t>different</a:t>
            </a:r>
            <a:r>
              <a:rPr lang="fr-FR" dirty="0"/>
              <a:t> parental host can </a:t>
            </a:r>
            <a:r>
              <a:rPr lang="fr-FR" dirty="0" err="1"/>
              <a:t>still</a:t>
            </a:r>
            <a:r>
              <a:rPr lang="fr-FR" dirty="0"/>
              <a:t> </a:t>
            </a:r>
            <a:r>
              <a:rPr lang="fr-FR" dirty="0" err="1"/>
              <a:t>be</a:t>
            </a:r>
            <a:r>
              <a:rPr lang="fr-FR" dirty="0"/>
              <a:t> </a:t>
            </a:r>
            <a:r>
              <a:rPr lang="fr-FR" dirty="0" err="1"/>
              <a:t>selected</a:t>
            </a:r>
            <a:r>
              <a:rPr lang="fr-FR" dirty="0"/>
              <a:t> as </a:t>
            </a:r>
            <a:r>
              <a:rPr lang="fr-FR" dirty="0" err="1"/>
              <a:t>these</a:t>
            </a:r>
            <a:r>
              <a:rPr lang="fr-FR" dirty="0"/>
              <a:t> associations </a:t>
            </a:r>
            <a:r>
              <a:rPr lang="fr-FR" dirty="0" err="1"/>
              <a:t>achieve</a:t>
            </a:r>
            <a:r>
              <a:rPr lang="fr-FR" dirty="0"/>
              <a:t> a </a:t>
            </a:r>
            <a:r>
              <a:rPr lang="fr-FR" dirty="0" err="1"/>
              <a:t>particular</a:t>
            </a:r>
            <a:r>
              <a:rPr lang="fr-FR" dirty="0"/>
              <a:t> </a:t>
            </a:r>
            <a:r>
              <a:rPr lang="fr-FR" dirty="0" err="1"/>
              <a:t>function</a:t>
            </a:r>
            <a:r>
              <a:rPr lang="fr-FR" dirty="0"/>
              <a:t> </a:t>
            </a:r>
            <a:r>
              <a:rPr lang="fr-FR" dirty="0" err="1"/>
              <a:t>that</a:t>
            </a:r>
            <a:r>
              <a:rPr lang="fr-FR" dirty="0"/>
              <a:t> </a:t>
            </a:r>
            <a:r>
              <a:rPr lang="fr-FR" dirty="0" err="1"/>
              <a:t>enhances</a:t>
            </a:r>
            <a:r>
              <a:rPr lang="fr-FR" dirty="0"/>
              <a:t> the </a:t>
            </a:r>
            <a:r>
              <a:rPr lang="fr-FR" dirty="0" err="1"/>
              <a:t>potential</a:t>
            </a:r>
            <a:r>
              <a:rPr lang="fr-FR" dirty="0"/>
              <a:t> of the </a:t>
            </a:r>
            <a:r>
              <a:rPr lang="fr-FR" dirty="0" err="1"/>
              <a:t>underlying</a:t>
            </a:r>
            <a:r>
              <a:rPr lang="fr-FR" dirty="0"/>
              <a:t> interactions to </a:t>
            </a:r>
            <a:r>
              <a:rPr lang="fr-FR" dirty="0" err="1"/>
              <a:t>be</a:t>
            </a:r>
            <a:r>
              <a:rPr lang="fr-FR" dirty="0"/>
              <a:t> re-</a:t>
            </a:r>
            <a:r>
              <a:rPr lang="fr-FR" dirty="0" err="1"/>
              <a:t>produced</a:t>
            </a:r>
            <a:r>
              <a:rPr lang="fr-FR" dirty="0"/>
              <a:t>.</a:t>
            </a:r>
          </a:p>
        </p:txBody>
      </p:sp>
      <p:sp>
        <p:nvSpPr>
          <p:cNvPr id="4" name="Espace réservé du numéro de diapositive 3"/>
          <p:cNvSpPr>
            <a:spLocks noGrp="1"/>
          </p:cNvSpPr>
          <p:nvPr>
            <p:ph type="sldNum" sz="quarter" idx="5"/>
          </p:nvPr>
        </p:nvSpPr>
        <p:spPr/>
        <p:txBody>
          <a:bodyPr/>
          <a:lstStyle/>
          <a:p>
            <a:fld id="{3E1EC0C9-7066-49A9-8EAC-27B65EE72113}" type="slidenum">
              <a:rPr lang="fr-FR" smtClean="0"/>
              <a:t>53</a:t>
            </a:fld>
            <a:endParaRPr lang="fr-FR"/>
          </a:p>
        </p:txBody>
      </p:sp>
    </p:spTree>
    <p:extLst>
      <p:ext uri="{BB962C8B-B14F-4D97-AF65-F5344CB8AC3E}">
        <p14:creationId xmlns:p14="http://schemas.microsoft.com/office/powerpoint/2010/main" val="3154392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the same time we realize our profound microbial nature, evolutionary studies expands. They now use both trees and networks, which describe different aspects of life and of its evolution. 160 years ago, Darwin started a quest to understand the origins and evolution of species with a tree of species; nowadays, evolutionary biologists try to understand the origins and evolution of entire ecosystems with networks of interaction. Indeed, it is good but not sufficient to know what dinosaurs were cousins to what other dinosaurs to understand how the diversity on Earth shifts over time. To understand how we went from this ecosystem to that ecosystem, we also need to know about the network of interactions between species and their environments. </a:t>
            </a:r>
            <a:endParaRPr lang="fr-FR" sz="1200" kern="1200" dirty="0">
              <a:solidFill>
                <a:schemeClr val="tx1"/>
              </a:solidFill>
              <a:effectLst/>
              <a:latin typeface="+mn-lt"/>
              <a:ea typeface="+mn-ea"/>
              <a:cs typeface="+mn-cs"/>
            </a:endParaRP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508609C3-A982-4B62-8788-BEBF2D613A60}" type="slidenum">
              <a:rPr lang="fr-FR" smtClean="0"/>
              <a:t>54</a:t>
            </a:fld>
            <a:endParaRPr lang="fr-FR"/>
          </a:p>
        </p:txBody>
      </p:sp>
    </p:spTree>
    <p:extLst>
      <p:ext uri="{BB962C8B-B14F-4D97-AF65-F5344CB8AC3E}">
        <p14:creationId xmlns:p14="http://schemas.microsoft.com/office/powerpoint/2010/main" val="1361850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This has been </a:t>
            </a:r>
            <a:r>
              <a:rPr lang="fr-FR" dirty="0" err="1"/>
              <a:t>further</a:t>
            </a:r>
            <a:r>
              <a:rPr lang="fr-FR" dirty="0"/>
              <a:t> </a:t>
            </a:r>
            <a:r>
              <a:rPr lang="fr-FR" dirty="0" err="1"/>
              <a:t>generalized</a:t>
            </a:r>
            <a:r>
              <a:rPr lang="fr-FR" dirty="0"/>
              <a:t> to </a:t>
            </a:r>
            <a:r>
              <a:rPr lang="fr-FR" dirty="0" err="1"/>
              <a:t>consider</a:t>
            </a:r>
            <a:r>
              <a:rPr lang="fr-FR" dirty="0"/>
              <a:t> not </a:t>
            </a:r>
            <a:r>
              <a:rPr lang="fr-FR" dirty="0" err="1"/>
              <a:t>only</a:t>
            </a:r>
            <a:r>
              <a:rPr lang="fr-FR" dirty="0"/>
              <a:t> patterns of interactions </a:t>
            </a:r>
            <a:r>
              <a:rPr lang="fr-FR" dirty="0" err="1"/>
              <a:t>between</a:t>
            </a:r>
            <a:r>
              <a:rPr lang="fr-FR" dirty="0"/>
              <a:t> </a:t>
            </a:r>
            <a:r>
              <a:rPr lang="fr-FR" dirty="0" err="1"/>
              <a:t>given</a:t>
            </a:r>
            <a:r>
              <a:rPr lang="fr-FR" dirty="0"/>
              <a:t> </a:t>
            </a:r>
            <a:r>
              <a:rPr lang="fr-FR" dirty="0" err="1"/>
              <a:t>nodes</a:t>
            </a:r>
            <a:r>
              <a:rPr lang="fr-FR" dirty="0"/>
              <a:t> </a:t>
            </a:r>
            <a:r>
              <a:rPr lang="fr-FR" dirty="0" err="1"/>
              <a:t>that</a:t>
            </a:r>
            <a:r>
              <a:rPr lang="fr-FR" dirty="0"/>
              <a:t> </a:t>
            </a:r>
            <a:r>
              <a:rPr lang="fr-FR" dirty="0" err="1"/>
              <a:t>increase</a:t>
            </a:r>
            <a:r>
              <a:rPr lang="fr-FR" dirty="0"/>
              <a:t> in </a:t>
            </a:r>
            <a:r>
              <a:rPr lang="fr-FR" dirty="0" err="1"/>
              <a:t>frequency</a:t>
            </a:r>
            <a:r>
              <a:rPr lang="fr-FR" dirty="0"/>
              <a:t> but </a:t>
            </a:r>
            <a:r>
              <a:rPr lang="fr-FR" dirty="0" err="1"/>
              <a:t>also</a:t>
            </a:r>
            <a:r>
              <a:rPr lang="fr-FR" dirty="0"/>
              <a:t> patterns of interactions </a:t>
            </a:r>
            <a:r>
              <a:rPr lang="fr-FR" dirty="0" err="1"/>
              <a:t>involving</a:t>
            </a:r>
            <a:r>
              <a:rPr lang="fr-FR" dirty="0"/>
              <a:t> </a:t>
            </a:r>
            <a:r>
              <a:rPr lang="fr-FR" dirty="0" err="1"/>
              <a:t>given</a:t>
            </a:r>
            <a:r>
              <a:rPr lang="fr-FR" dirty="0"/>
              <a:t> </a:t>
            </a:r>
            <a:r>
              <a:rPr lang="fr-FR" dirty="0" err="1"/>
              <a:t>kinds</a:t>
            </a:r>
            <a:r>
              <a:rPr lang="fr-FR" dirty="0"/>
              <a:t> of </a:t>
            </a:r>
            <a:r>
              <a:rPr lang="fr-FR" dirty="0" err="1"/>
              <a:t>edges.s</a:t>
            </a:r>
            <a:endParaRPr lang="fr-FR" dirty="0"/>
          </a:p>
        </p:txBody>
      </p:sp>
      <p:sp>
        <p:nvSpPr>
          <p:cNvPr id="4" name="Espace réservé du numéro de diapositive 3"/>
          <p:cNvSpPr>
            <a:spLocks noGrp="1"/>
          </p:cNvSpPr>
          <p:nvPr>
            <p:ph type="sldNum" sz="quarter" idx="5"/>
          </p:nvPr>
        </p:nvSpPr>
        <p:spPr/>
        <p:txBody>
          <a:bodyPr/>
          <a:lstStyle/>
          <a:p>
            <a:fld id="{3E1EC0C9-7066-49A9-8EAC-27B65EE72113}" type="slidenum">
              <a:rPr lang="fr-FR" smtClean="0"/>
              <a:t>62</a:t>
            </a:fld>
            <a:endParaRPr lang="fr-FR"/>
          </a:p>
        </p:txBody>
      </p:sp>
    </p:spTree>
    <p:extLst>
      <p:ext uri="{BB962C8B-B14F-4D97-AF65-F5344CB8AC3E}">
        <p14:creationId xmlns:p14="http://schemas.microsoft.com/office/powerpoint/2010/main" val="804276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rPr>
              <a:t>we used ancestral protein-interaction networks that included </a:t>
            </a:r>
            <a:r>
              <a:rPr lang="en-GB" sz="1200" dirty="0" err="1">
                <a:effectLst/>
                <a:latin typeface="Calibri" panose="020F0502020204030204" pitchFamily="34" charset="0"/>
                <a:ea typeface="Calibri" panose="020F0502020204030204" pitchFamily="34" charset="0"/>
              </a:rPr>
              <a:t>i</a:t>
            </a:r>
            <a:r>
              <a:rPr lang="en-GB" sz="1200" dirty="0">
                <a:effectLst/>
                <a:latin typeface="Calibri" panose="020F0502020204030204" pitchFamily="34" charset="0"/>
                <a:ea typeface="Calibri" panose="020F0502020204030204" pitchFamily="34" charset="0"/>
              </a:rPr>
              <a:t>) the ageing network of the last common ancestor of Bilateria (≈708 Mya), ii) the ageing network of the last common ancestor of </a:t>
            </a:r>
            <a:r>
              <a:rPr lang="en-GB" sz="1200" dirty="0" err="1">
                <a:effectLst/>
                <a:latin typeface="Calibri" panose="020F0502020204030204" pitchFamily="34" charset="0"/>
                <a:ea typeface="Calibri" panose="020F0502020204030204" pitchFamily="34" charset="0"/>
              </a:rPr>
              <a:t>Ecdisozoans</a:t>
            </a:r>
            <a:r>
              <a:rPr lang="en-GB" sz="1200" dirty="0">
                <a:effectLst/>
                <a:latin typeface="Calibri" panose="020F0502020204030204" pitchFamily="34" charset="0"/>
                <a:ea typeface="Calibri" panose="020F0502020204030204" pitchFamily="34" charset="0"/>
              </a:rPr>
              <a:t> (≈663 Mya) and iii) the ageing network of the last common ancestor of </a:t>
            </a:r>
            <a:r>
              <a:rPr lang="en-GB" sz="1200" dirty="0" err="1">
                <a:effectLst/>
                <a:latin typeface="Calibri" panose="020F0502020204030204" pitchFamily="34" charset="0"/>
                <a:ea typeface="Calibri" panose="020F0502020204030204" pitchFamily="34" charset="0"/>
              </a:rPr>
              <a:t>Euarchontoglires</a:t>
            </a:r>
            <a:r>
              <a:rPr lang="en-GB" sz="1200" dirty="0">
                <a:effectLst/>
                <a:latin typeface="Calibri" panose="020F0502020204030204" pitchFamily="34" charset="0"/>
                <a:ea typeface="Calibri" panose="020F0502020204030204" pitchFamily="34" charset="0"/>
              </a:rPr>
              <a:t> (≈87 Mya). </a:t>
            </a:r>
          </a:p>
          <a:p>
            <a:endParaRPr lang="en-GB" sz="1200" dirty="0">
              <a:latin typeface="Calibri" panose="020F0502020204030204" pitchFamily="34" charset="0"/>
            </a:endParaRPr>
          </a:p>
          <a:p>
            <a:r>
              <a:rPr lang="en-GB" sz="1200" dirty="0">
                <a:effectLst/>
                <a:latin typeface="Calibri" panose="020F0502020204030204" pitchFamily="34" charset="0"/>
                <a:ea typeface="Calibri" panose="020F0502020204030204" pitchFamily="34" charset="0"/>
              </a:rPr>
              <a:t>further classify all their edges into ‘interactions between old nodes’ (for edges involving two proteins older than the phylogenetic branch leading to the ancestor taxa under consideration); into ‘interactions involving a novel node’ (for edges involving at least one protein born along the phylogenetic branch leading to the ancestral taxa under consideration);</a:t>
            </a:r>
          </a:p>
          <a:p>
            <a:endParaRPr lang="en-GB" sz="1200" dirty="0">
              <a:latin typeface="Calibri" panose="020F0502020204030204" pitchFamily="34" charset="0"/>
            </a:endParaRPr>
          </a:p>
          <a:p>
            <a:r>
              <a:rPr lang="en-GB" sz="1200" dirty="0">
                <a:effectLst/>
                <a:latin typeface="Calibri" panose="020F0502020204030204" pitchFamily="34" charset="0"/>
                <a:ea typeface="Calibri" panose="020F0502020204030204" pitchFamily="34" charset="0"/>
              </a:rPr>
              <a:t>focused on the ‘novel interactions’ that evolved in the last common ancestor of Bilateria (≈708 Mya), ii) in the last common ancestor of </a:t>
            </a:r>
            <a:r>
              <a:rPr lang="en-GB" sz="1200" dirty="0" err="1">
                <a:effectLst/>
                <a:latin typeface="Calibri" panose="020F0502020204030204" pitchFamily="34" charset="0"/>
                <a:ea typeface="Calibri" panose="020F0502020204030204" pitchFamily="34" charset="0"/>
              </a:rPr>
              <a:t>Ecdisozoans</a:t>
            </a:r>
            <a:r>
              <a:rPr lang="en-GB" sz="1200" dirty="0">
                <a:effectLst/>
                <a:latin typeface="Calibri" panose="020F0502020204030204" pitchFamily="34" charset="0"/>
                <a:ea typeface="Calibri" panose="020F0502020204030204" pitchFamily="34" charset="0"/>
              </a:rPr>
              <a:t> (≈663 Mya) and iii) in the last common ancestor of </a:t>
            </a:r>
            <a:r>
              <a:rPr lang="en-GB" sz="1200" dirty="0" err="1">
                <a:effectLst/>
                <a:latin typeface="Calibri" panose="020F0502020204030204" pitchFamily="34" charset="0"/>
                <a:ea typeface="Calibri" panose="020F0502020204030204" pitchFamily="34" charset="0"/>
              </a:rPr>
              <a:t>Euarchontoglires</a:t>
            </a:r>
            <a:r>
              <a:rPr lang="en-GB" sz="1200" dirty="0">
                <a:effectLst/>
                <a:latin typeface="Calibri" panose="020F0502020204030204" pitchFamily="34" charset="0"/>
                <a:ea typeface="Calibri" panose="020F0502020204030204" pitchFamily="34" charset="0"/>
              </a:rPr>
              <a:t> (≈87 Mya) to quantify the contribution of ageing genes older than these time points, hence of possible </a:t>
            </a:r>
            <a:r>
              <a:rPr lang="en-GB" sz="1200" dirty="0" err="1">
                <a:effectLst/>
                <a:latin typeface="Calibri" panose="020F0502020204030204" pitchFamily="34" charset="0"/>
                <a:ea typeface="Calibri" panose="020F0502020204030204" pitchFamily="34" charset="0"/>
              </a:rPr>
              <a:t>cooptions</a:t>
            </a:r>
            <a:r>
              <a:rPr lang="en-GB" sz="1200" dirty="0">
                <a:effectLst/>
                <a:latin typeface="Calibri" panose="020F0502020204030204" pitchFamily="34" charset="0"/>
                <a:ea typeface="Calibri" panose="020F0502020204030204" pitchFamily="34" charset="0"/>
              </a:rPr>
              <a:t>, to these new interactions.</a:t>
            </a:r>
            <a:endParaRPr lang="fr-FR" dirty="0"/>
          </a:p>
          <a:p>
            <a:pPr algn="l"/>
            <a:endParaRPr lang="fr-FR" dirty="0"/>
          </a:p>
        </p:txBody>
      </p:sp>
      <p:sp>
        <p:nvSpPr>
          <p:cNvPr id="4" name="Espace réservé du numéro de diapositive 3"/>
          <p:cNvSpPr>
            <a:spLocks noGrp="1"/>
          </p:cNvSpPr>
          <p:nvPr>
            <p:ph type="sldNum" sz="quarter" idx="5"/>
          </p:nvPr>
        </p:nvSpPr>
        <p:spPr/>
        <p:txBody>
          <a:bodyPr/>
          <a:lstStyle/>
          <a:p>
            <a:fld id="{2E0095E5-509E-4349-9434-BBCC06AA7DDC}" type="slidenum">
              <a:rPr lang="fr-FR" smtClean="0"/>
              <a:t>25</a:t>
            </a:fld>
            <a:endParaRPr lang="fr-FR"/>
          </a:p>
        </p:txBody>
      </p:sp>
    </p:spTree>
    <p:extLst>
      <p:ext uri="{BB962C8B-B14F-4D97-AF65-F5344CB8AC3E}">
        <p14:creationId xmlns:p14="http://schemas.microsoft.com/office/powerpoint/2010/main" val="132259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And </a:t>
            </a:r>
            <a:r>
              <a:rPr lang="fr-FR" dirty="0" err="1"/>
              <a:t>is</a:t>
            </a:r>
            <a:r>
              <a:rPr lang="fr-FR" dirty="0"/>
              <a:t> </a:t>
            </a:r>
            <a:r>
              <a:rPr lang="fr-FR" dirty="0" err="1"/>
              <a:t>further</a:t>
            </a:r>
            <a:r>
              <a:rPr lang="fr-FR" dirty="0"/>
              <a:t> </a:t>
            </a:r>
            <a:r>
              <a:rPr lang="fr-FR" dirty="0" err="1"/>
              <a:t>discussed</a:t>
            </a:r>
            <a:r>
              <a:rPr lang="fr-FR" dirty="0"/>
              <a:t> </a:t>
            </a:r>
            <a:r>
              <a:rPr lang="fr-FR" dirty="0" err="1"/>
              <a:t>here</a:t>
            </a:r>
            <a:r>
              <a:rPr lang="fr-FR" dirty="0"/>
              <a:t> for </a:t>
            </a:r>
            <a:r>
              <a:rPr lang="fr-FR" dirty="0" err="1"/>
              <a:t>those</a:t>
            </a:r>
            <a:r>
              <a:rPr lang="fr-FR" dirty="0"/>
              <a:t> </a:t>
            </a:r>
            <a:r>
              <a:rPr lang="fr-FR" dirty="0" err="1"/>
              <a:t>who</a:t>
            </a:r>
            <a:r>
              <a:rPr lang="fr-FR" dirty="0"/>
              <a:t> </a:t>
            </a:r>
            <a:r>
              <a:rPr lang="fr-FR" dirty="0" err="1"/>
              <a:t>care.s</a:t>
            </a:r>
            <a:endParaRPr lang="fr-FR" dirty="0"/>
          </a:p>
        </p:txBody>
      </p:sp>
      <p:sp>
        <p:nvSpPr>
          <p:cNvPr id="4" name="Espace réservé du numéro de diapositive 3"/>
          <p:cNvSpPr>
            <a:spLocks noGrp="1"/>
          </p:cNvSpPr>
          <p:nvPr>
            <p:ph type="sldNum" sz="quarter" idx="5"/>
          </p:nvPr>
        </p:nvSpPr>
        <p:spPr/>
        <p:txBody>
          <a:bodyPr/>
          <a:lstStyle/>
          <a:p>
            <a:fld id="{3E1EC0C9-7066-49A9-8EAC-27B65EE72113}" type="slidenum">
              <a:rPr lang="fr-FR" smtClean="0"/>
              <a:t>63</a:t>
            </a:fld>
            <a:endParaRPr lang="fr-FR"/>
          </a:p>
        </p:txBody>
      </p:sp>
    </p:spTree>
    <p:extLst>
      <p:ext uri="{BB962C8B-B14F-4D97-AF65-F5344CB8AC3E}">
        <p14:creationId xmlns:p14="http://schemas.microsoft.com/office/powerpoint/2010/main" val="3290002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Classic</a:t>
            </a:r>
            <a:r>
              <a:rPr lang="fr-FR" dirty="0"/>
              <a:t> model do not focus interactions and on the </a:t>
            </a:r>
            <a:r>
              <a:rPr lang="fr-FR" dirty="0" err="1"/>
              <a:t>evolution</a:t>
            </a:r>
            <a:r>
              <a:rPr lang="fr-FR" dirty="0"/>
              <a:t> of interactions</a:t>
            </a:r>
          </a:p>
          <a:p>
            <a:endParaRPr lang="fr-FR" dirty="0"/>
          </a:p>
          <a:p>
            <a:pPr algn="ctr"/>
            <a:r>
              <a:rPr lang="fr-FR" sz="1200" b="1" dirty="0">
                <a:solidFill>
                  <a:schemeClr val="bg1"/>
                </a:solidFill>
              </a:rPr>
              <a:t>A </a:t>
            </a:r>
            <a:r>
              <a:rPr lang="fr-FR" sz="1200" b="1" dirty="0" err="1">
                <a:solidFill>
                  <a:schemeClr val="bg1"/>
                </a:solidFill>
              </a:rPr>
              <a:t>contemporary</a:t>
            </a:r>
            <a:r>
              <a:rPr lang="fr-FR" sz="1200" b="1" dirty="0">
                <a:solidFill>
                  <a:schemeClr val="bg1"/>
                </a:solidFill>
              </a:rPr>
              <a:t> </a:t>
            </a:r>
            <a:r>
              <a:rPr lang="fr-FR" sz="1200" b="1" dirty="0" err="1">
                <a:solidFill>
                  <a:schemeClr val="bg1"/>
                </a:solidFill>
              </a:rPr>
              <a:t>evolution</a:t>
            </a:r>
            <a:r>
              <a:rPr lang="fr-FR" sz="1200" b="1" dirty="0">
                <a:solidFill>
                  <a:schemeClr val="bg1"/>
                </a:solidFill>
              </a:rPr>
              <a:t> </a:t>
            </a:r>
            <a:r>
              <a:rPr lang="fr-FR" sz="1200" b="1" dirty="0" err="1">
                <a:solidFill>
                  <a:schemeClr val="bg1"/>
                </a:solidFill>
              </a:rPr>
              <a:t>theory</a:t>
            </a:r>
            <a:r>
              <a:rPr lang="fr-FR" sz="1200" b="1" dirty="0">
                <a:solidFill>
                  <a:schemeClr val="bg1"/>
                </a:solidFill>
              </a:rPr>
              <a:t> proposes to </a:t>
            </a:r>
            <a:r>
              <a:rPr lang="fr-FR" sz="1200" b="1" dirty="0" err="1">
                <a:solidFill>
                  <a:schemeClr val="bg1"/>
                </a:solidFill>
              </a:rPr>
              <a:t>explain</a:t>
            </a:r>
            <a:r>
              <a:rPr lang="fr-FR" sz="1200" b="1" dirty="0">
                <a:solidFill>
                  <a:schemeClr val="bg1"/>
                </a:solidFill>
              </a:rPr>
              <a:t> </a:t>
            </a:r>
            <a:r>
              <a:rPr lang="fr-FR" sz="1200" b="1" dirty="0" err="1">
                <a:solidFill>
                  <a:schemeClr val="bg1"/>
                </a:solidFill>
              </a:rPr>
              <a:t>such</a:t>
            </a:r>
            <a:r>
              <a:rPr lang="fr-FR" sz="1200" b="1" dirty="0">
                <a:solidFill>
                  <a:schemeClr val="bg1"/>
                </a:solidFill>
              </a:rPr>
              <a:t> </a:t>
            </a:r>
            <a:r>
              <a:rPr lang="fr-FR" sz="1200" b="1" dirty="0" err="1">
                <a:solidFill>
                  <a:schemeClr val="bg1"/>
                </a:solidFill>
              </a:rPr>
              <a:t>phenomena</a:t>
            </a:r>
            <a:endParaRPr lang="fr-FR" sz="1200" b="1" dirty="0">
              <a:solidFill>
                <a:schemeClr val="bg1"/>
              </a:solidFill>
            </a:endParaRPr>
          </a:p>
          <a:p>
            <a:pPr marL="285750" indent="-285750" algn="ctr">
              <a:buFont typeface="Arial" panose="020B0604020202020204" pitchFamily="34" charset="0"/>
              <a:buChar char="•"/>
            </a:pPr>
            <a:r>
              <a:rPr lang="fr-FR" sz="1200" b="1" dirty="0">
                <a:solidFill>
                  <a:schemeClr val="bg1"/>
                </a:solidFill>
              </a:rPr>
              <a:t>Invisible, if one </a:t>
            </a:r>
            <a:r>
              <a:rPr lang="fr-FR" sz="1200" b="1" dirty="0" err="1">
                <a:solidFill>
                  <a:schemeClr val="bg1"/>
                </a:solidFill>
              </a:rPr>
              <a:t>does</a:t>
            </a:r>
            <a:r>
              <a:rPr lang="fr-FR" sz="1200" b="1" dirty="0">
                <a:solidFill>
                  <a:schemeClr val="bg1"/>
                </a:solidFill>
              </a:rPr>
              <a:t> not </a:t>
            </a:r>
            <a:r>
              <a:rPr lang="fr-FR" sz="1200" b="1" dirty="0" err="1">
                <a:solidFill>
                  <a:schemeClr val="bg1"/>
                </a:solidFill>
              </a:rPr>
              <a:t>consider</a:t>
            </a:r>
            <a:r>
              <a:rPr lang="fr-FR" sz="1200" b="1" dirty="0">
                <a:solidFill>
                  <a:schemeClr val="bg1"/>
                </a:solidFill>
              </a:rPr>
              <a:t> interactions </a:t>
            </a:r>
            <a:r>
              <a:rPr lang="fr-FR" sz="1200" b="1" dirty="0" err="1">
                <a:solidFill>
                  <a:schemeClr val="bg1"/>
                </a:solidFill>
              </a:rPr>
              <a:t>between</a:t>
            </a:r>
            <a:r>
              <a:rPr lang="fr-FR" sz="1200" b="1" dirty="0">
                <a:solidFill>
                  <a:schemeClr val="bg1"/>
                </a:solidFill>
              </a:rPr>
              <a:t> </a:t>
            </a:r>
            <a:r>
              <a:rPr lang="fr-FR" sz="1200" b="1" dirty="0" err="1">
                <a:solidFill>
                  <a:schemeClr val="bg1"/>
                </a:solidFill>
              </a:rPr>
              <a:t>individuals</a:t>
            </a:r>
            <a:r>
              <a:rPr lang="fr-FR" sz="1200" b="1" dirty="0">
                <a:solidFill>
                  <a:schemeClr val="bg1"/>
                </a:solidFill>
              </a:rPr>
              <a:t>,</a:t>
            </a:r>
          </a:p>
          <a:p>
            <a:pPr marL="285750" indent="-285750" algn="ctr">
              <a:buFont typeface="Arial" panose="020B0604020202020204" pitchFamily="34" charset="0"/>
              <a:buChar char="•"/>
            </a:pPr>
            <a:r>
              <a:rPr lang="fr-FR" sz="1200" b="1" dirty="0" err="1">
                <a:solidFill>
                  <a:schemeClr val="bg1"/>
                </a:solidFill>
              </a:rPr>
              <a:t>Ubiquitous</a:t>
            </a:r>
            <a:r>
              <a:rPr lang="fr-FR" sz="1200" b="1" dirty="0">
                <a:solidFill>
                  <a:schemeClr val="bg1"/>
                </a:solidFill>
              </a:rPr>
              <a:t>, if one </a:t>
            </a:r>
            <a:r>
              <a:rPr lang="fr-FR" sz="1200" b="1" dirty="0" err="1">
                <a:solidFill>
                  <a:schemeClr val="bg1"/>
                </a:solidFill>
              </a:rPr>
              <a:t>considers</a:t>
            </a:r>
            <a:r>
              <a:rPr lang="fr-FR" sz="1200" b="1" dirty="0">
                <a:solidFill>
                  <a:schemeClr val="bg1"/>
                </a:solidFill>
              </a:rPr>
              <a:t> </a:t>
            </a:r>
            <a:r>
              <a:rPr lang="fr-FR" sz="1200" b="1" dirty="0" err="1">
                <a:solidFill>
                  <a:schemeClr val="bg1"/>
                </a:solidFill>
              </a:rPr>
              <a:t>these</a:t>
            </a:r>
            <a:r>
              <a:rPr lang="fr-FR" sz="1200" b="1" dirty="0">
                <a:solidFill>
                  <a:schemeClr val="bg1"/>
                </a:solidFill>
              </a:rPr>
              <a:t> interactions.</a:t>
            </a:r>
          </a:p>
          <a:p>
            <a:endParaRPr lang="fr-FR" dirty="0"/>
          </a:p>
        </p:txBody>
      </p:sp>
      <p:sp>
        <p:nvSpPr>
          <p:cNvPr id="4" name="Espace réservé du numéro de diapositive 3"/>
          <p:cNvSpPr>
            <a:spLocks noGrp="1"/>
          </p:cNvSpPr>
          <p:nvPr>
            <p:ph type="sldNum" sz="quarter" idx="5"/>
          </p:nvPr>
        </p:nvSpPr>
        <p:spPr/>
        <p:txBody>
          <a:bodyPr/>
          <a:lstStyle/>
          <a:p>
            <a:fld id="{3E1EC0C9-7066-49A9-8EAC-27B65EE72113}" type="slidenum">
              <a:rPr lang="fr-FR" smtClean="0"/>
              <a:t>64</a:t>
            </a:fld>
            <a:endParaRPr lang="fr-FR"/>
          </a:p>
        </p:txBody>
      </p:sp>
    </p:spTree>
    <p:extLst>
      <p:ext uri="{BB962C8B-B14F-4D97-AF65-F5344CB8AC3E}">
        <p14:creationId xmlns:p14="http://schemas.microsoft.com/office/powerpoint/2010/main" val="4001326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a:solidFill>
                  <a:schemeClr val="tx1"/>
                </a:solidFill>
                <a:effectLst/>
                <a:latin typeface="+mn-lt"/>
                <a:ea typeface="+mn-ea"/>
                <a:cs typeface="+mn-cs"/>
              </a:rPr>
              <a:t>This is very important, because thinking about the position of our species in a tree shows that we are very distant from microbes. Microbes are far away from our species in the species tree. They are nothing like us. They do not think, suffer, behave in ways that resemble our human ways. And for this reason, because we are so different, in our policies and ethical considerations, we are prone to forget our too distant cousins. When thinking in terms of network however, we realize that some microbes can be very close to us: without them, we would not feel, think and suffer the way we do. In terms of networks, some microbes definitely matter, irrespective of how distant we are in genealogical terms. </a:t>
            </a:r>
            <a:endParaRPr lang="fr-FR" dirty="0"/>
          </a:p>
        </p:txBody>
      </p:sp>
      <p:sp>
        <p:nvSpPr>
          <p:cNvPr id="4" name="Espace réservé du numéro de diapositive 3"/>
          <p:cNvSpPr>
            <a:spLocks noGrp="1"/>
          </p:cNvSpPr>
          <p:nvPr>
            <p:ph type="sldNum" sz="quarter" idx="10"/>
          </p:nvPr>
        </p:nvSpPr>
        <p:spPr/>
        <p:txBody>
          <a:bodyPr/>
          <a:lstStyle/>
          <a:p>
            <a:fld id="{508609C3-A982-4B62-8788-BEBF2D613A60}" type="slidenum">
              <a:rPr lang="fr-FR" smtClean="0"/>
              <a:t>65</a:t>
            </a:fld>
            <a:endParaRPr lang="fr-FR"/>
          </a:p>
        </p:txBody>
      </p:sp>
    </p:spTree>
    <p:extLst>
      <p:ext uri="{BB962C8B-B14F-4D97-AF65-F5344CB8AC3E}">
        <p14:creationId xmlns:p14="http://schemas.microsoft.com/office/powerpoint/2010/main" val="2125643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Mais pour faire un retour très nombriliste, au-delà de ces développements théoriques abstraits,</a:t>
            </a:r>
          </a:p>
          <a:p>
            <a:endParaRPr lang="fr-FR" dirty="0"/>
          </a:p>
          <a:p>
            <a:r>
              <a:rPr lang="fr-FR" dirty="0"/>
              <a:t>Il me semble qu’il y en a un et c est notre vieillissement</a:t>
            </a:r>
          </a:p>
        </p:txBody>
      </p:sp>
      <p:sp>
        <p:nvSpPr>
          <p:cNvPr id="4" name="Espace réservé du numéro de diapositive 3"/>
          <p:cNvSpPr>
            <a:spLocks noGrp="1"/>
          </p:cNvSpPr>
          <p:nvPr>
            <p:ph type="sldNum" sz="quarter" idx="5"/>
          </p:nvPr>
        </p:nvSpPr>
        <p:spPr/>
        <p:txBody>
          <a:bodyPr/>
          <a:lstStyle/>
          <a:p>
            <a:fld id="{7C3FC4FA-8EAF-40FB-AF45-1AAB60647367}" type="slidenum">
              <a:rPr lang="fr-FR" smtClean="0"/>
              <a:t>66</a:t>
            </a:fld>
            <a:endParaRPr lang="fr-FR"/>
          </a:p>
        </p:txBody>
      </p:sp>
    </p:spTree>
    <p:extLst>
      <p:ext uri="{BB962C8B-B14F-4D97-AF65-F5344CB8AC3E}">
        <p14:creationId xmlns:p14="http://schemas.microsoft.com/office/powerpoint/2010/main" val="220531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conclude, the future of our species could resemble its past. Our species is chimeric, owes a lot to microbes and is part of a network. For these reasons, our future could very well also be contingent, evolvable, and depends on what ties we will pull, create or destroy between our species and the rest of the network of life.</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508609C3-A982-4B62-8788-BEBF2D613A60}" type="slidenum">
              <a:rPr lang="fr-FR" smtClean="0"/>
              <a:t>67</a:t>
            </a:fld>
            <a:endParaRPr lang="fr-FR"/>
          </a:p>
        </p:txBody>
      </p:sp>
    </p:spTree>
    <p:extLst>
      <p:ext uri="{BB962C8B-B14F-4D97-AF65-F5344CB8AC3E}">
        <p14:creationId xmlns:p14="http://schemas.microsoft.com/office/powerpoint/2010/main" val="1980484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107000"/>
              </a:lnSpc>
              <a:spcAft>
                <a:spcPts val="800"/>
              </a:spcAft>
            </a:pPr>
            <a:r>
              <a:rPr lang="en-US" sz="1200" kern="1200" dirty="0">
                <a:solidFill>
                  <a:schemeClr val="tx1"/>
                </a:solidFill>
                <a:effectLst/>
                <a:latin typeface="+mn-lt"/>
                <a:ea typeface="+mn-ea"/>
                <a:cs typeface="+mn-cs"/>
              </a:rPr>
              <a:t>However, in as much as we could be technologically creative with our microbial partners, we should remember that it is not only our species that is part of this big interaction network: our microbes also interact with the microbes co-constructing the other species of animals and of plants. So, most importantly, we should be responsible if we start transforming our microbes, and the network of life.</a:t>
            </a:r>
            <a:endParaRPr lang="fr-FR" dirty="0"/>
          </a:p>
        </p:txBody>
      </p:sp>
      <p:sp>
        <p:nvSpPr>
          <p:cNvPr id="4" name="Espace réservé du numéro de diapositive 3"/>
          <p:cNvSpPr>
            <a:spLocks noGrp="1"/>
          </p:cNvSpPr>
          <p:nvPr>
            <p:ph type="sldNum" sz="quarter" idx="10"/>
          </p:nvPr>
        </p:nvSpPr>
        <p:spPr/>
        <p:txBody>
          <a:bodyPr/>
          <a:lstStyle/>
          <a:p>
            <a:fld id="{508609C3-A982-4B62-8788-BEBF2D613A60}" type="slidenum">
              <a:rPr lang="fr-FR" smtClean="0"/>
              <a:t>68</a:t>
            </a:fld>
            <a:endParaRPr lang="fr-FR"/>
          </a:p>
        </p:txBody>
      </p:sp>
    </p:spTree>
    <p:extLst>
      <p:ext uri="{BB962C8B-B14F-4D97-AF65-F5344CB8AC3E}">
        <p14:creationId xmlns:p14="http://schemas.microsoft.com/office/powerpoint/2010/main" val="211932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critically, not only microbes have been everywhere for billion years, but they have been pretty active too. Microbes have competed with each other, cooperated as teams, and communicated. And they still do all of this.</a:t>
            </a:r>
            <a:endParaRPr lang="fr-FR" sz="1200" kern="1200" dirty="0">
              <a:solidFill>
                <a:schemeClr val="tx1"/>
              </a:solidFill>
              <a:effectLst/>
              <a:latin typeface="+mn-lt"/>
              <a:ea typeface="+mn-ea"/>
              <a:cs typeface="+mn-cs"/>
            </a:endParaRPr>
          </a:p>
          <a:p>
            <a:endParaRPr lang="fr-FR" dirty="0"/>
          </a:p>
          <a:p>
            <a:endParaRPr lang="fr-FR" dirty="0"/>
          </a:p>
          <a:p>
            <a:r>
              <a:rPr lang="fr-FR" dirty="0"/>
              <a:t>https://www.newscientist.com/article/2120273-vicious-microbial-warfare-helps-bacteria-evolve-cooperation/</a:t>
            </a:r>
          </a:p>
        </p:txBody>
      </p:sp>
      <p:sp>
        <p:nvSpPr>
          <p:cNvPr id="4" name="Espace réservé du numéro de diapositive 3"/>
          <p:cNvSpPr>
            <a:spLocks noGrp="1"/>
          </p:cNvSpPr>
          <p:nvPr>
            <p:ph type="sldNum" sz="quarter" idx="10"/>
          </p:nvPr>
        </p:nvSpPr>
        <p:spPr/>
        <p:txBody>
          <a:bodyPr/>
          <a:lstStyle/>
          <a:p>
            <a:fld id="{508609C3-A982-4B62-8788-BEBF2D613A60}" type="slidenum">
              <a:rPr lang="fr-FR" smtClean="0"/>
              <a:t>27</a:t>
            </a:fld>
            <a:endParaRPr lang="fr-FR"/>
          </a:p>
        </p:txBody>
      </p:sp>
    </p:spTree>
    <p:extLst>
      <p:ext uri="{BB962C8B-B14F-4D97-AF65-F5344CB8AC3E}">
        <p14:creationId xmlns:p14="http://schemas.microsoft.com/office/powerpoint/2010/main" val="1308457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107000"/>
              </a:lnSpc>
              <a:spcAft>
                <a:spcPts val="800"/>
              </a:spcAft>
            </a:pP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D9 :This </a:t>
            </a:r>
            <a:r>
              <a:rPr lang="fr-FR"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is</a:t>
            </a: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 important </a:t>
            </a:r>
            <a:r>
              <a:rPr lang="fr-FR"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because</a:t>
            </a: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 a </a:t>
            </a:r>
            <a:r>
              <a:rPr lang="fr-FR"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gene</a:t>
            </a: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can</a:t>
            </a: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 encode a </a:t>
            </a:r>
            <a:r>
              <a:rPr lang="fr-FR"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property</a:t>
            </a: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 a trait</a:t>
            </a:r>
          </a:p>
          <a:p>
            <a:pPr>
              <a:lnSpc>
                <a:spcPct val="107000"/>
              </a:lnSpc>
              <a:spcAft>
                <a:spcPts val="800"/>
              </a:spcAft>
            </a:pP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D10 :So </a:t>
            </a:r>
            <a:r>
              <a:rPr lang="fr-FR"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exchanging</a:t>
            </a: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 a </a:t>
            </a:r>
            <a:r>
              <a:rPr lang="fr-FR"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gene</a:t>
            </a: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can</a:t>
            </a: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 change an </a:t>
            </a:r>
            <a:r>
              <a:rPr lang="fr-FR"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organism</a:t>
            </a: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p>
          <a:p>
            <a:endParaRPr lang="fr-FR" dirty="0"/>
          </a:p>
        </p:txBody>
      </p:sp>
      <p:sp>
        <p:nvSpPr>
          <p:cNvPr id="4" name="Espace réservé du numéro de diapositive 3"/>
          <p:cNvSpPr>
            <a:spLocks noGrp="1"/>
          </p:cNvSpPr>
          <p:nvPr>
            <p:ph type="sldNum" sz="quarter" idx="10"/>
          </p:nvPr>
        </p:nvSpPr>
        <p:spPr/>
        <p:txBody>
          <a:bodyPr/>
          <a:lstStyle/>
          <a:p>
            <a:fld id="{508609C3-A982-4B62-8788-BEBF2D613A60}" type="slidenum">
              <a:rPr lang="fr-FR" smtClean="0"/>
              <a:t>33</a:t>
            </a:fld>
            <a:endParaRPr lang="fr-FR"/>
          </a:p>
        </p:txBody>
      </p:sp>
    </p:spTree>
    <p:extLst>
      <p:ext uri="{BB962C8B-B14F-4D97-AF65-F5344CB8AC3E}">
        <p14:creationId xmlns:p14="http://schemas.microsoft.com/office/powerpoint/2010/main" val="1612877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08609C3-A982-4B62-8788-BEBF2D613A60}" type="slidenum">
              <a:rPr lang="fr-FR" smtClean="0"/>
              <a:t>35</a:t>
            </a:fld>
            <a:endParaRPr lang="fr-FR"/>
          </a:p>
        </p:txBody>
      </p:sp>
    </p:spTree>
    <p:extLst>
      <p:ext uri="{BB962C8B-B14F-4D97-AF65-F5344CB8AC3E}">
        <p14:creationId xmlns:p14="http://schemas.microsoft.com/office/powerpoint/2010/main" val="2728798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a:solidFill>
                  <a:schemeClr val="tx1"/>
                </a:solidFill>
                <a:effectLst/>
                <a:latin typeface="+mn-lt"/>
                <a:ea typeface="+mn-ea"/>
                <a:cs typeface="+mn-cs"/>
              </a:rPr>
              <a:t>This discovery on our origins contrasts very much with classic evolutionary scenarios: in the classic model, species diverge from a single ancestor and form a tree of species; in the new model, 2 different ancestors merged inside a network to give birth to a new species. Yet, there is no doubt about this: we owe a lot to microbes. Our own body cell history started from a merger, a co-construction operated by 2 sorts of microbes, 2 billion years ago.</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508609C3-A982-4B62-8788-BEBF2D613A60}" type="slidenum">
              <a:rPr lang="fr-FR" smtClean="0"/>
              <a:t>36</a:t>
            </a:fld>
            <a:endParaRPr lang="fr-FR"/>
          </a:p>
        </p:txBody>
      </p:sp>
    </p:spTree>
    <p:extLst>
      <p:ext uri="{BB962C8B-B14F-4D97-AF65-F5344CB8AC3E}">
        <p14:creationId xmlns:p14="http://schemas.microsoft.com/office/powerpoint/2010/main" val="466821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let’s make a big jump in time, getting closer to our future. Microbiologists have also come up with a very different discovery: our body cells do not live alone. They are surrounded by contemporary microbes which inhabit our body, as they live on our skin, in our guts, etc.</a:t>
            </a:r>
            <a:endParaRPr lang="fr-FR" dirty="0"/>
          </a:p>
        </p:txBody>
      </p:sp>
      <p:sp>
        <p:nvSpPr>
          <p:cNvPr id="4" name="Espace réservé du numéro de diapositive 3"/>
          <p:cNvSpPr>
            <a:spLocks noGrp="1"/>
          </p:cNvSpPr>
          <p:nvPr>
            <p:ph type="sldNum" sz="quarter" idx="10"/>
          </p:nvPr>
        </p:nvSpPr>
        <p:spPr/>
        <p:txBody>
          <a:bodyPr/>
          <a:lstStyle/>
          <a:p>
            <a:fld id="{508609C3-A982-4B62-8788-BEBF2D613A60}" type="slidenum">
              <a:rPr lang="fr-FR" smtClean="0"/>
              <a:t>38</a:t>
            </a:fld>
            <a:endParaRPr lang="fr-FR"/>
          </a:p>
        </p:txBody>
      </p:sp>
    </p:spTree>
    <p:extLst>
      <p:ext uri="{BB962C8B-B14F-4D97-AF65-F5344CB8AC3E}">
        <p14:creationId xmlns:p14="http://schemas.microsoft.com/office/powerpoint/2010/main" val="3485410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Overall, your body hosts the same number of human and microbial cells. However, the number of genetic instructions carried by your microbes is 150 times larger than the number of genetic instructions carried by your human cells. This finding may have profound impact on the understanding of the human biology, and how our species could change.</a:t>
            </a:r>
            <a:endParaRPr lang="fr-FR" sz="1200" kern="1200" dirty="0">
              <a:solidFill>
                <a:schemeClr val="tx1"/>
              </a:solidFill>
              <a:effectLst/>
              <a:latin typeface="+mn-lt"/>
              <a:ea typeface="+mn-ea"/>
              <a:cs typeface="+mn-cs"/>
            </a:endParaRP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508609C3-A982-4B62-8788-BEBF2D613A60}" type="slidenum">
              <a:rPr lang="fr-FR" smtClean="0"/>
              <a:t>39</a:t>
            </a:fld>
            <a:endParaRPr lang="fr-FR"/>
          </a:p>
        </p:txBody>
      </p:sp>
    </p:spTree>
    <p:extLst>
      <p:ext uri="{BB962C8B-B14F-4D97-AF65-F5344CB8AC3E}">
        <p14:creationId xmlns:p14="http://schemas.microsoft.com/office/powerpoint/2010/main" val="3108777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Indeed, the microbes inhabiting us do not only interact together: some of them can also interact with our human cells.</a:t>
            </a:r>
            <a:endParaRPr lang="fr-FR" sz="1200" kern="1200" dirty="0">
              <a:solidFill>
                <a:schemeClr val="tx1"/>
              </a:solidFill>
              <a:effectLst/>
              <a:latin typeface="+mn-lt"/>
              <a:ea typeface="+mn-ea"/>
              <a:cs typeface="+mn-cs"/>
            </a:endParaRP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508609C3-A982-4B62-8788-BEBF2D613A60}" type="slidenum">
              <a:rPr lang="fr-FR" smtClean="0"/>
              <a:t>40</a:t>
            </a:fld>
            <a:endParaRPr lang="fr-FR"/>
          </a:p>
        </p:txBody>
      </p:sp>
    </p:spTree>
    <p:extLst>
      <p:ext uri="{BB962C8B-B14F-4D97-AF65-F5344CB8AC3E}">
        <p14:creationId xmlns:p14="http://schemas.microsoft.com/office/powerpoint/2010/main" val="1499821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B03384-CE90-4933-9DE4-57D9EF8AF11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903717A-9843-44F8-9D5E-FA99C71B91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6312FD7-0DBB-4C49-8E7C-D275023168CB}"/>
              </a:ext>
            </a:extLst>
          </p:cNvPr>
          <p:cNvSpPr>
            <a:spLocks noGrp="1"/>
          </p:cNvSpPr>
          <p:nvPr>
            <p:ph type="dt" sz="half" idx="10"/>
          </p:nvPr>
        </p:nvSpPr>
        <p:spPr/>
        <p:txBody>
          <a:bodyPr/>
          <a:lstStyle/>
          <a:p>
            <a:fld id="{7162DEAB-D133-4ABA-9DE7-55DBB6A11C18}" type="datetimeFigureOut">
              <a:rPr lang="fr-FR" smtClean="0"/>
              <a:t>22/11/2023</a:t>
            </a:fld>
            <a:endParaRPr lang="fr-FR"/>
          </a:p>
        </p:txBody>
      </p:sp>
      <p:sp>
        <p:nvSpPr>
          <p:cNvPr id="5" name="Espace réservé du pied de page 4">
            <a:extLst>
              <a:ext uri="{FF2B5EF4-FFF2-40B4-BE49-F238E27FC236}">
                <a16:creationId xmlns:a16="http://schemas.microsoft.com/office/drawing/2014/main" id="{9D5F4FC8-9506-4119-8855-78829322A13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8E4E709-DA27-4749-9E2F-8F5599A5D65F}"/>
              </a:ext>
            </a:extLst>
          </p:cNvPr>
          <p:cNvSpPr>
            <a:spLocks noGrp="1"/>
          </p:cNvSpPr>
          <p:nvPr>
            <p:ph type="sldNum" sz="quarter" idx="12"/>
          </p:nvPr>
        </p:nvSpPr>
        <p:spPr/>
        <p:txBody>
          <a:bodyPr/>
          <a:lstStyle/>
          <a:p>
            <a:fld id="{B807D651-3598-479A-BF7F-F81A9E808354}" type="slidenum">
              <a:rPr lang="fr-FR" smtClean="0"/>
              <a:t>‹N°›</a:t>
            </a:fld>
            <a:endParaRPr lang="fr-FR"/>
          </a:p>
        </p:txBody>
      </p:sp>
    </p:spTree>
    <p:extLst>
      <p:ext uri="{BB962C8B-B14F-4D97-AF65-F5344CB8AC3E}">
        <p14:creationId xmlns:p14="http://schemas.microsoft.com/office/powerpoint/2010/main" val="2282479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D9F276-799E-4ADB-839E-85C22B096DA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370F627-F5F4-4965-9AC9-9F0314536AC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17440B9-287A-4CC8-9AD1-2EE08EF4A00E}"/>
              </a:ext>
            </a:extLst>
          </p:cNvPr>
          <p:cNvSpPr>
            <a:spLocks noGrp="1"/>
          </p:cNvSpPr>
          <p:nvPr>
            <p:ph type="dt" sz="half" idx="10"/>
          </p:nvPr>
        </p:nvSpPr>
        <p:spPr/>
        <p:txBody>
          <a:bodyPr/>
          <a:lstStyle/>
          <a:p>
            <a:fld id="{7162DEAB-D133-4ABA-9DE7-55DBB6A11C18}" type="datetimeFigureOut">
              <a:rPr lang="fr-FR" smtClean="0"/>
              <a:t>22/11/2023</a:t>
            </a:fld>
            <a:endParaRPr lang="fr-FR"/>
          </a:p>
        </p:txBody>
      </p:sp>
      <p:sp>
        <p:nvSpPr>
          <p:cNvPr id="5" name="Espace réservé du pied de page 4">
            <a:extLst>
              <a:ext uri="{FF2B5EF4-FFF2-40B4-BE49-F238E27FC236}">
                <a16:creationId xmlns:a16="http://schemas.microsoft.com/office/drawing/2014/main" id="{961CEAB4-3E2F-4B7E-8237-0991FED9A95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BAF37A0-6EE1-4F53-B749-E708C2C1F90A}"/>
              </a:ext>
            </a:extLst>
          </p:cNvPr>
          <p:cNvSpPr>
            <a:spLocks noGrp="1"/>
          </p:cNvSpPr>
          <p:nvPr>
            <p:ph type="sldNum" sz="quarter" idx="12"/>
          </p:nvPr>
        </p:nvSpPr>
        <p:spPr/>
        <p:txBody>
          <a:bodyPr/>
          <a:lstStyle/>
          <a:p>
            <a:fld id="{B807D651-3598-479A-BF7F-F81A9E808354}" type="slidenum">
              <a:rPr lang="fr-FR" smtClean="0"/>
              <a:t>‹N°›</a:t>
            </a:fld>
            <a:endParaRPr lang="fr-FR"/>
          </a:p>
        </p:txBody>
      </p:sp>
    </p:spTree>
    <p:extLst>
      <p:ext uri="{BB962C8B-B14F-4D97-AF65-F5344CB8AC3E}">
        <p14:creationId xmlns:p14="http://schemas.microsoft.com/office/powerpoint/2010/main" val="4278302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F74195F-8079-4A98-96EE-5CA72A9ECB0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8C0035F-4C0C-493F-B413-8305C11F70F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12FB0F2-79C9-4738-A31B-885277B40CA4}"/>
              </a:ext>
            </a:extLst>
          </p:cNvPr>
          <p:cNvSpPr>
            <a:spLocks noGrp="1"/>
          </p:cNvSpPr>
          <p:nvPr>
            <p:ph type="dt" sz="half" idx="10"/>
          </p:nvPr>
        </p:nvSpPr>
        <p:spPr/>
        <p:txBody>
          <a:bodyPr/>
          <a:lstStyle/>
          <a:p>
            <a:fld id="{7162DEAB-D133-4ABA-9DE7-55DBB6A11C18}" type="datetimeFigureOut">
              <a:rPr lang="fr-FR" smtClean="0"/>
              <a:t>22/11/2023</a:t>
            </a:fld>
            <a:endParaRPr lang="fr-FR"/>
          </a:p>
        </p:txBody>
      </p:sp>
      <p:sp>
        <p:nvSpPr>
          <p:cNvPr id="5" name="Espace réservé du pied de page 4">
            <a:extLst>
              <a:ext uri="{FF2B5EF4-FFF2-40B4-BE49-F238E27FC236}">
                <a16:creationId xmlns:a16="http://schemas.microsoft.com/office/drawing/2014/main" id="{CBDC988B-6E59-4FFA-BB5E-4F3AE487664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C1E47CC-67CD-44F4-B9B5-F15660C8813A}"/>
              </a:ext>
            </a:extLst>
          </p:cNvPr>
          <p:cNvSpPr>
            <a:spLocks noGrp="1"/>
          </p:cNvSpPr>
          <p:nvPr>
            <p:ph type="sldNum" sz="quarter" idx="12"/>
          </p:nvPr>
        </p:nvSpPr>
        <p:spPr/>
        <p:txBody>
          <a:bodyPr/>
          <a:lstStyle/>
          <a:p>
            <a:fld id="{B807D651-3598-479A-BF7F-F81A9E808354}" type="slidenum">
              <a:rPr lang="fr-FR" smtClean="0"/>
              <a:t>‹N°›</a:t>
            </a:fld>
            <a:endParaRPr lang="fr-FR"/>
          </a:p>
        </p:txBody>
      </p:sp>
    </p:spTree>
    <p:extLst>
      <p:ext uri="{BB962C8B-B14F-4D97-AF65-F5344CB8AC3E}">
        <p14:creationId xmlns:p14="http://schemas.microsoft.com/office/powerpoint/2010/main" val="2062118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46C59F-0267-4762-90B1-08DC49C6D35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0FA8331-0F4F-491D-B5ED-286C5DA4B5E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34D7664-746E-4507-AAD5-2ADB1F743510}"/>
              </a:ext>
            </a:extLst>
          </p:cNvPr>
          <p:cNvSpPr>
            <a:spLocks noGrp="1"/>
          </p:cNvSpPr>
          <p:nvPr>
            <p:ph type="dt" sz="half" idx="10"/>
          </p:nvPr>
        </p:nvSpPr>
        <p:spPr/>
        <p:txBody>
          <a:bodyPr/>
          <a:lstStyle/>
          <a:p>
            <a:fld id="{7162DEAB-D133-4ABA-9DE7-55DBB6A11C18}" type="datetimeFigureOut">
              <a:rPr lang="fr-FR" smtClean="0"/>
              <a:t>22/11/2023</a:t>
            </a:fld>
            <a:endParaRPr lang="fr-FR"/>
          </a:p>
        </p:txBody>
      </p:sp>
      <p:sp>
        <p:nvSpPr>
          <p:cNvPr id="5" name="Espace réservé du pied de page 4">
            <a:extLst>
              <a:ext uri="{FF2B5EF4-FFF2-40B4-BE49-F238E27FC236}">
                <a16:creationId xmlns:a16="http://schemas.microsoft.com/office/drawing/2014/main" id="{691348EB-D93E-4809-8206-D862BBFB731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AD8DE0E-E658-4A6A-A881-AA8D567711A9}"/>
              </a:ext>
            </a:extLst>
          </p:cNvPr>
          <p:cNvSpPr>
            <a:spLocks noGrp="1"/>
          </p:cNvSpPr>
          <p:nvPr>
            <p:ph type="sldNum" sz="quarter" idx="12"/>
          </p:nvPr>
        </p:nvSpPr>
        <p:spPr/>
        <p:txBody>
          <a:bodyPr/>
          <a:lstStyle/>
          <a:p>
            <a:fld id="{B807D651-3598-479A-BF7F-F81A9E808354}" type="slidenum">
              <a:rPr lang="fr-FR" smtClean="0"/>
              <a:t>‹N°›</a:t>
            </a:fld>
            <a:endParaRPr lang="fr-FR"/>
          </a:p>
        </p:txBody>
      </p:sp>
    </p:spTree>
    <p:extLst>
      <p:ext uri="{BB962C8B-B14F-4D97-AF65-F5344CB8AC3E}">
        <p14:creationId xmlns:p14="http://schemas.microsoft.com/office/powerpoint/2010/main" val="2793244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31A101-880E-4A69-B95F-DFD6C47F016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20136F7-1536-49F5-8179-950B301485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053D6EA-E33B-4457-9A25-37CDC3133197}"/>
              </a:ext>
            </a:extLst>
          </p:cNvPr>
          <p:cNvSpPr>
            <a:spLocks noGrp="1"/>
          </p:cNvSpPr>
          <p:nvPr>
            <p:ph type="dt" sz="half" idx="10"/>
          </p:nvPr>
        </p:nvSpPr>
        <p:spPr/>
        <p:txBody>
          <a:bodyPr/>
          <a:lstStyle/>
          <a:p>
            <a:fld id="{7162DEAB-D133-4ABA-9DE7-55DBB6A11C18}" type="datetimeFigureOut">
              <a:rPr lang="fr-FR" smtClean="0"/>
              <a:t>22/11/2023</a:t>
            </a:fld>
            <a:endParaRPr lang="fr-FR"/>
          </a:p>
        </p:txBody>
      </p:sp>
      <p:sp>
        <p:nvSpPr>
          <p:cNvPr id="5" name="Espace réservé du pied de page 4">
            <a:extLst>
              <a:ext uri="{FF2B5EF4-FFF2-40B4-BE49-F238E27FC236}">
                <a16:creationId xmlns:a16="http://schemas.microsoft.com/office/drawing/2014/main" id="{9AE5F744-65A4-4915-80CD-998D0FE30DE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DB32EE-415D-4C4E-B8CA-D66799EDB7CD}"/>
              </a:ext>
            </a:extLst>
          </p:cNvPr>
          <p:cNvSpPr>
            <a:spLocks noGrp="1"/>
          </p:cNvSpPr>
          <p:nvPr>
            <p:ph type="sldNum" sz="quarter" idx="12"/>
          </p:nvPr>
        </p:nvSpPr>
        <p:spPr/>
        <p:txBody>
          <a:bodyPr/>
          <a:lstStyle/>
          <a:p>
            <a:fld id="{B807D651-3598-479A-BF7F-F81A9E808354}" type="slidenum">
              <a:rPr lang="fr-FR" smtClean="0"/>
              <a:t>‹N°›</a:t>
            </a:fld>
            <a:endParaRPr lang="fr-FR"/>
          </a:p>
        </p:txBody>
      </p:sp>
    </p:spTree>
    <p:extLst>
      <p:ext uri="{BB962C8B-B14F-4D97-AF65-F5344CB8AC3E}">
        <p14:creationId xmlns:p14="http://schemas.microsoft.com/office/powerpoint/2010/main" val="105152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9D0AFD-B62C-48E2-B2A5-466733EA5A6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6DA269B-92DD-4460-99B2-FF29BD7C490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84D3ED0-5CCD-4F66-85B2-7D577FC8C69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601B7AF-4CA2-45AF-A124-0FDE41E30147}"/>
              </a:ext>
            </a:extLst>
          </p:cNvPr>
          <p:cNvSpPr>
            <a:spLocks noGrp="1"/>
          </p:cNvSpPr>
          <p:nvPr>
            <p:ph type="dt" sz="half" idx="10"/>
          </p:nvPr>
        </p:nvSpPr>
        <p:spPr/>
        <p:txBody>
          <a:bodyPr/>
          <a:lstStyle/>
          <a:p>
            <a:fld id="{7162DEAB-D133-4ABA-9DE7-55DBB6A11C18}" type="datetimeFigureOut">
              <a:rPr lang="fr-FR" smtClean="0"/>
              <a:t>22/11/2023</a:t>
            </a:fld>
            <a:endParaRPr lang="fr-FR"/>
          </a:p>
        </p:txBody>
      </p:sp>
      <p:sp>
        <p:nvSpPr>
          <p:cNvPr id="6" name="Espace réservé du pied de page 5">
            <a:extLst>
              <a:ext uri="{FF2B5EF4-FFF2-40B4-BE49-F238E27FC236}">
                <a16:creationId xmlns:a16="http://schemas.microsoft.com/office/drawing/2014/main" id="{61359F56-15A6-4DBB-8F46-1278741357B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98F45DB-41FF-41AD-9F71-C9512238A8F1}"/>
              </a:ext>
            </a:extLst>
          </p:cNvPr>
          <p:cNvSpPr>
            <a:spLocks noGrp="1"/>
          </p:cNvSpPr>
          <p:nvPr>
            <p:ph type="sldNum" sz="quarter" idx="12"/>
          </p:nvPr>
        </p:nvSpPr>
        <p:spPr/>
        <p:txBody>
          <a:bodyPr/>
          <a:lstStyle/>
          <a:p>
            <a:fld id="{B807D651-3598-479A-BF7F-F81A9E808354}" type="slidenum">
              <a:rPr lang="fr-FR" smtClean="0"/>
              <a:t>‹N°›</a:t>
            </a:fld>
            <a:endParaRPr lang="fr-FR"/>
          </a:p>
        </p:txBody>
      </p:sp>
    </p:spTree>
    <p:extLst>
      <p:ext uri="{BB962C8B-B14F-4D97-AF65-F5344CB8AC3E}">
        <p14:creationId xmlns:p14="http://schemas.microsoft.com/office/powerpoint/2010/main" val="1887317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FD9155-0BCA-4FE6-A212-AA91A3F13B5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1994FF2-974F-4958-AD3E-1CC82492DF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7A3D75C-7692-4EE3-84F4-7733E96BF59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9515F2C-9229-495C-9506-1C51F9CF42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B985F7C-EED6-4674-AFF1-0DC3C5469F5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E6702C3-C55E-4B5C-8D7F-C51C49CF6971}"/>
              </a:ext>
            </a:extLst>
          </p:cNvPr>
          <p:cNvSpPr>
            <a:spLocks noGrp="1"/>
          </p:cNvSpPr>
          <p:nvPr>
            <p:ph type="dt" sz="half" idx="10"/>
          </p:nvPr>
        </p:nvSpPr>
        <p:spPr/>
        <p:txBody>
          <a:bodyPr/>
          <a:lstStyle/>
          <a:p>
            <a:fld id="{7162DEAB-D133-4ABA-9DE7-55DBB6A11C18}" type="datetimeFigureOut">
              <a:rPr lang="fr-FR" smtClean="0"/>
              <a:t>22/11/2023</a:t>
            </a:fld>
            <a:endParaRPr lang="fr-FR"/>
          </a:p>
        </p:txBody>
      </p:sp>
      <p:sp>
        <p:nvSpPr>
          <p:cNvPr id="8" name="Espace réservé du pied de page 7">
            <a:extLst>
              <a:ext uri="{FF2B5EF4-FFF2-40B4-BE49-F238E27FC236}">
                <a16:creationId xmlns:a16="http://schemas.microsoft.com/office/drawing/2014/main" id="{DC2F1AE8-413C-4A17-AA93-36DF1430E8D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B314FF8-42BC-44AA-B7DA-7F3506241555}"/>
              </a:ext>
            </a:extLst>
          </p:cNvPr>
          <p:cNvSpPr>
            <a:spLocks noGrp="1"/>
          </p:cNvSpPr>
          <p:nvPr>
            <p:ph type="sldNum" sz="quarter" idx="12"/>
          </p:nvPr>
        </p:nvSpPr>
        <p:spPr/>
        <p:txBody>
          <a:bodyPr/>
          <a:lstStyle/>
          <a:p>
            <a:fld id="{B807D651-3598-479A-BF7F-F81A9E808354}" type="slidenum">
              <a:rPr lang="fr-FR" smtClean="0"/>
              <a:t>‹N°›</a:t>
            </a:fld>
            <a:endParaRPr lang="fr-FR"/>
          </a:p>
        </p:txBody>
      </p:sp>
    </p:spTree>
    <p:extLst>
      <p:ext uri="{BB962C8B-B14F-4D97-AF65-F5344CB8AC3E}">
        <p14:creationId xmlns:p14="http://schemas.microsoft.com/office/powerpoint/2010/main" val="1388062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33DB98-3437-4889-9925-C006ACD2BDE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80B6661-DBFC-4B5B-91FE-8970774F5931}"/>
              </a:ext>
            </a:extLst>
          </p:cNvPr>
          <p:cNvSpPr>
            <a:spLocks noGrp="1"/>
          </p:cNvSpPr>
          <p:nvPr>
            <p:ph type="dt" sz="half" idx="10"/>
          </p:nvPr>
        </p:nvSpPr>
        <p:spPr/>
        <p:txBody>
          <a:bodyPr/>
          <a:lstStyle/>
          <a:p>
            <a:fld id="{7162DEAB-D133-4ABA-9DE7-55DBB6A11C18}" type="datetimeFigureOut">
              <a:rPr lang="fr-FR" smtClean="0"/>
              <a:t>22/11/2023</a:t>
            </a:fld>
            <a:endParaRPr lang="fr-FR"/>
          </a:p>
        </p:txBody>
      </p:sp>
      <p:sp>
        <p:nvSpPr>
          <p:cNvPr id="4" name="Espace réservé du pied de page 3">
            <a:extLst>
              <a:ext uri="{FF2B5EF4-FFF2-40B4-BE49-F238E27FC236}">
                <a16:creationId xmlns:a16="http://schemas.microsoft.com/office/drawing/2014/main" id="{41335760-A101-4316-9777-B3266D0C0CA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EB1E030-AF87-40C9-9C63-66763037AE79}"/>
              </a:ext>
            </a:extLst>
          </p:cNvPr>
          <p:cNvSpPr>
            <a:spLocks noGrp="1"/>
          </p:cNvSpPr>
          <p:nvPr>
            <p:ph type="sldNum" sz="quarter" idx="12"/>
          </p:nvPr>
        </p:nvSpPr>
        <p:spPr/>
        <p:txBody>
          <a:bodyPr/>
          <a:lstStyle/>
          <a:p>
            <a:fld id="{B807D651-3598-479A-BF7F-F81A9E808354}" type="slidenum">
              <a:rPr lang="fr-FR" smtClean="0"/>
              <a:t>‹N°›</a:t>
            </a:fld>
            <a:endParaRPr lang="fr-FR"/>
          </a:p>
        </p:txBody>
      </p:sp>
    </p:spTree>
    <p:extLst>
      <p:ext uri="{BB962C8B-B14F-4D97-AF65-F5344CB8AC3E}">
        <p14:creationId xmlns:p14="http://schemas.microsoft.com/office/powerpoint/2010/main" val="34439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E91A2C9-F2F7-4EC7-8686-2F4461255B33}"/>
              </a:ext>
            </a:extLst>
          </p:cNvPr>
          <p:cNvSpPr>
            <a:spLocks noGrp="1"/>
          </p:cNvSpPr>
          <p:nvPr>
            <p:ph type="dt" sz="half" idx="10"/>
          </p:nvPr>
        </p:nvSpPr>
        <p:spPr/>
        <p:txBody>
          <a:bodyPr/>
          <a:lstStyle/>
          <a:p>
            <a:fld id="{7162DEAB-D133-4ABA-9DE7-55DBB6A11C18}" type="datetimeFigureOut">
              <a:rPr lang="fr-FR" smtClean="0"/>
              <a:t>22/11/2023</a:t>
            </a:fld>
            <a:endParaRPr lang="fr-FR"/>
          </a:p>
        </p:txBody>
      </p:sp>
      <p:sp>
        <p:nvSpPr>
          <p:cNvPr id="3" name="Espace réservé du pied de page 2">
            <a:extLst>
              <a:ext uri="{FF2B5EF4-FFF2-40B4-BE49-F238E27FC236}">
                <a16:creationId xmlns:a16="http://schemas.microsoft.com/office/drawing/2014/main" id="{572E24DD-8F28-4574-B321-33747C737DB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86EE023-27E8-461F-B613-DDE797235701}"/>
              </a:ext>
            </a:extLst>
          </p:cNvPr>
          <p:cNvSpPr>
            <a:spLocks noGrp="1"/>
          </p:cNvSpPr>
          <p:nvPr>
            <p:ph type="sldNum" sz="quarter" idx="12"/>
          </p:nvPr>
        </p:nvSpPr>
        <p:spPr/>
        <p:txBody>
          <a:bodyPr/>
          <a:lstStyle/>
          <a:p>
            <a:fld id="{B807D651-3598-479A-BF7F-F81A9E808354}" type="slidenum">
              <a:rPr lang="fr-FR" smtClean="0"/>
              <a:t>‹N°›</a:t>
            </a:fld>
            <a:endParaRPr lang="fr-FR"/>
          </a:p>
        </p:txBody>
      </p:sp>
    </p:spTree>
    <p:extLst>
      <p:ext uri="{BB962C8B-B14F-4D97-AF65-F5344CB8AC3E}">
        <p14:creationId xmlns:p14="http://schemas.microsoft.com/office/powerpoint/2010/main" val="1422530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2E12A4-23A9-425D-9E3D-E65F0444BE5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DB84996-9795-46DE-A83C-2D3C080B1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01930B0-EA68-4ABE-B20F-4D51249E70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C82E368-D21E-42CF-8D8D-C5D61C7FD66B}"/>
              </a:ext>
            </a:extLst>
          </p:cNvPr>
          <p:cNvSpPr>
            <a:spLocks noGrp="1"/>
          </p:cNvSpPr>
          <p:nvPr>
            <p:ph type="dt" sz="half" idx="10"/>
          </p:nvPr>
        </p:nvSpPr>
        <p:spPr/>
        <p:txBody>
          <a:bodyPr/>
          <a:lstStyle/>
          <a:p>
            <a:fld id="{7162DEAB-D133-4ABA-9DE7-55DBB6A11C18}" type="datetimeFigureOut">
              <a:rPr lang="fr-FR" smtClean="0"/>
              <a:t>22/11/2023</a:t>
            </a:fld>
            <a:endParaRPr lang="fr-FR"/>
          </a:p>
        </p:txBody>
      </p:sp>
      <p:sp>
        <p:nvSpPr>
          <p:cNvPr id="6" name="Espace réservé du pied de page 5">
            <a:extLst>
              <a:ext uri="{FF2B5EF4-FFF2-40B4-BE49-F238E27FC236}">
                <a16:creationId xmlns:a16="http://schemas.microsoft.com/office/drawing/2014/main" id="{C5432818-B7E7-415C-8260-405860D3649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E70B89F-B6AE-4E1B-9A36-D809C2D13380}"/>
              </a:ext>
            </a:extLst>
          </p:cNvPr>
          <p:cNvSpPr>
            <a:spLocks noGrp="1"/>
          </p:cNvSpPr>
          <p:nvPr>
            <p:ph type="sldNum" sz="quarter" idx="12"/>
          </p:nvPr>
        </p:nvSpPr>
        <p:spPr/>
        <p:txBody>
          <a:bodyPr/>
          <a:lstStyle/>
          <a:p>
            <a:fld id="{B807D651-3598-479A-BF7F-F81A9E808354}" type="slidenum">
              <a:rPr lang="fr-FR" smtClean="0"/>
              <a:t>‹N°›</a:t>
            </a:fld>
            <a:endParaRPr lang="fr-FR"/>
          </a:p>
        </p:txBody>
      </p:sp>
    </p:spTree>
    <p:extLst>
      <p:ext uri="{BB962C8B-B14F-4D97-AF65-F5344CB8AC3E}">
        <p14:creationId xmlns:p14="http://schemas.microsoft.com/office/powerpoint/2010/main" val="2174546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9F23BF-1D61-47A0-8B01-DB9AE77A595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EC9CF1F-B4D4-458B-A186-37B8A4FE00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14DA2AD-3060-42C4-A0C5-1DE9A7A620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85A3FD8-215A-45FE-87C4-394A2E1DF2BF}"/>
              </a:ext>
            </a:extLst>
          </p:cNvPr>
          <p:cNvSpPr>
            <a:spLocks noGrp="1"/>
          </p:cNvSpPr>
          <p:nvPr>
            <p:ph type="dt" sz="half" idx="10"/>
          </p:nvPr>
        </p:nvSpPr>
        <p:spPr/>
        <p:txBody>
          <a:bodyPr/>
          <a:lstStyle/>
          <a:p>
            <a:fld id="{7162DEAB-D133-4ABA-9DE7-55DBB6A11C18}" type="datetimeFigureOut">
              <a:rPr lang="fr-FR" smtClean="0"/>
              <a:t>22/11/2023</a:t>
            </a:fld>
            <a:endParaRPr lang="fr-FR"/>
          </a:p>
        </p:txBody>
      </p:sp>
      <p:sp>
        <p:nvSpPr>
          <p:cNvPr id="6" name="Espace réservé du pied de page 5">
            <a:extLst>
              <a:ext uri="{FF2B5EF4-FFF2-40B4-BE49-F238E27FC236}">
                <a16:creationId xmlns:a16="http://schemas.microsoft.com/office/drawing/2014/main" id="{60AAE763-D715-4842-866C-234427B83D7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A894F97-79BE-40F1-B932-AAD7641ADDBD}"/>
              </a:ext>
            </a:extLst>
          </p:cNvPr>
          <p:cNvSpPr>
            <a:spLocks noGrp="1"/>
          </p:cNvSpPr>
          <p:nvPr>
            <p:ph type="sldNum" sz="quarter" idx="12"/>
          </p:nvPr>
        </p:nvSpPr>
        <p:spPr/>
        <p:txBody>
          <a:bodyPr/>
          <a:lstStyle/>
          <a:p>
            <a:fld id="{B807D651-3598-479A-BF7F-F81A9E808354}" type="slidenum">
              <a:rPr lang="fr-FR" smtClean="0"/>
              <a:t>‹N°›</a:t>
            </a:fld>
            <a:endParaRPr lang="fr-FR"/>
          </a:p>
        </p:txBody>
      </p:sp>
    </p:spTree>
    <p:extLst>
      <p:ext uri="{BB962C8B-B14F-4D97-AF65-F5344CB8AC3E}">
        <p14:creationId xmlns:p14="http://schemas.microsoft.com/office/powerpoint/2010/main" val="2726409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37E6F8F-025E-426D-830D-6B57751495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22148E3-B7C9-48AF-82E5-989E9A1037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97D11F8-CC4D-47BD-BB0F-F5DB76D08C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62DEAB-D133-4ABA-9DE7-55DBB6A11C18}" type="datetimeFigureOut">
              <a:rPr lang="fr-FR" smtClean="0"/>
              <a:t>22/11/2023</a:t>
            </a:fld>
            <a:endParaRPr lang="fr-FR"/>
          </a:p>
        </p:txBody>
      </p:sp>
      <p:sp>
        <p:nvSpPr>
          <p:cNvPr id="5" name="Espace réservé du pied de page 4">
            <a:extLst>
              <a:ext uri="{FF2B5EF4-FFF2-40B4-BE49-F238E27FC236}">
                <a16:creationId xmlns:a16="http://schemas.microsoft.com/office/drawing/2014/main" id="{53326B00-4165-411C-AAE3-4812484CFA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73DDA16-610D-41B6-98B1-DE297C76CC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7D651-3598-479A-BF7F-F81A9E808354}" type="slidenum">
              <a:rPr lang="fr-FR" smtClean="0"/>
              <a:t>‹N°›</a:t>
            </a:fld>
            <a:endParaRPr lang="fr-FR"/>
          </a:p>
        </p:txBody>
      </p:sp>
    </p:spTree>
    <p:extLst>
      <p:ext uri="{BB962C8B-B14F-4D97-AF65-F5344CB8AC3E}">
        <p14:creationId xmlns:p14="http://schemas.microsoft.com/office/powerpoint/2010/main" val="3394651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50.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25F3A55-0F89-43B9-87B1-2DEE60727B87}"/>
              </a:ext>
            </a:extLst>
          </p:cNvPr>
          <p:cNvPicPr>
            <a:picLocks noChangeAspect="1"/>
          </p:cNvPicPr>
          <p:nvPr/>
        </p:nvPicPr>
        <p:blipFill>
          <a:blip r:embed="rId2"/>
          <a:stretch>
            <a:fillRect/>
          </a:stretch>
        </p:blipFill>
        <p:spPr>
          <a:xfrm>
            <a:off x="0" y="5480"/>
            <a:ext cx="12192000" cy="6847039"/>
          </a:xfrm>
          <a:prstGeom prst="rect">
            <a:avLst/>
          </a:prstGeom>
        </p:spPr>
      </p:pic>
      <p:sp>
        <p:nvSpPr>
          <p:cNvPr id="4" name="ZoneTexte 3">
            <a:extLst>
              <a:ext uri="{FF2B5EF4-FFF2-40B4-BE49-F238E27FC236}">
                <a16:creationId xmlns:a16="http://schemas.microsoft.com/office/drawing/2014/main" id="{EEC881C1-EDC5-41CB-8684-8279EA70DAE7}"/>
              </a:ext>
            </a:extLst>
          </p:cNvPr>
          <p:cNvSpPr txBox="1"/>
          <p:nvPr/>
        </p:nvSpPr>
        <p:spPr>
          <a:xfrm>
            <a:off x="218779" y="837574"/>
            <a:ext cx="11902335" cy="954107"/>
          </a:xfrm>
          <a:prstGeom prst="rect">
            <a:avLst/>
          </a:prstGeom>
          <a:solidFill>
            <a:srgbClr val="0D3348"/>
          </a:solidFill>
        </p:spPr>
        <p:txBody>
          <a:bodyPr wrap="square" rtlCol="0">
            <a:spAutoFit/>
          </a:bodyPr>
          <a:lstStyle/>
          <a:p>
            <a:pPr algn="ctr"/>
            <a:r>
              <a:rPr lang="fr-FR" sz="2800" dirty="0">
                <a:solidFill>
                  <a:schemeClr val="bg1"/>
                </a:solidFill>
                <a:effectLst/>
                <a:latin typeface="Times New Roman" panose="02020603050405020304" pitchFamily="18" charset="0"/>
                <a:cs typeface="Times New Roman" panose="02020603050405020304" pitchFamily="18" charset="0"/>
              </a:rPr>
              <a:t>(Inter)</a:t>
            </a:r>
            <a:r>
              <a:rPr lang="fr-FR" sz="2800" dirty="0" err="1">
                <a:solidFill>
                  <a:schemeClr val="bg1"/>
                </a:solidFill>
                <a:effectLst/>
                <a:latin typeface="Times New Roman" panose="02020603050405020304" pitchFamily="18" charset="0"/>
                <a:cs typeface="Times New Roman" panose="02020603050405020304" pitchFamily="18" charset="0"/>
              </a:rPr>
              <a:t>dependency</a:t>
            </a:r>
            <a:r>
              <a:rPr lang="fr-FR" sz="2800" dirty="0">
                <a:solidFill>
                  <a:schemeClr val="bg1"/>
                </a:solidFill>
                <a:effectLst/>
                <a:latin typeface="Times New Roman" panose="02020603050405020304" pitchFamily="18" charset="0"/>
                <a:cs typeface="Times New Roman" panose="02020603050405020304" pitchFamily="18" charset="0"/>
              </a:rPr>
              <a:t> and </a:t>
            </a:r>
            <a:r>
              <a:rPr lang="fr-FR" sz="2800" dirty="0" err="1">
                <a:solidFill>
                  <a:schemeClr val="bg1"/>
                </a:solidFill>
                <a:effectLst/>
                <a:latin typeface="Times New Roman" panose="02020603050405020304" pitchFamily="18" charset="0"/>
                <a:cs typeface="Times New Roman" panose="02020603050405020304" pitchFamily="18" charset="0"/>
              </a:rPr>
              <a:t>resilience</a:t>
            </a:r>
            <a:r>
              <a:rPr lang="fr-FR" sz="2800" dirty="0">
                <a:solidFill>
                  <a:schemeClr val="bg1"/>
                </a:solidFill>
                <a:effectLst/>
                <a:latin typeface="Times New Roman" panose="02020603050405020304" pitchFamily="18" charset="0"/>
                <a:cs typeface="Times New Roman" panose="02020603050405020304" pitchFamily="18" charset="0"/>
              </a:rPr>
              <a:t> in the living world: </a:t>
            </a:r>
          </a:p>
          <a:p>
            <a:pPr algn="ctr"/>
            <a:r>
              <a:rPr lang="fr-FR" sz="2800" dirty="0">
                <a:solidFill>
                  <a:schemeClr val="bg1"/>
                </a:solidFill>
                <a:effectLst/>
                <a:latin typeface="Times New Roman" panose="02020603050405020304" pitchFamily="18" charset="0"/>
                <a:cs typeface="Times New Roman" panose="02020603050405020304" pitchFamily="18" charset="0"/>
              </a:rPr>
              <a:t>An </a:t>
            </a:r>
            <a:r>
              <a:rPr lang="fr-FR" sz="2800" dirty="0" err="1">
                <a:solidFill>
                  <a:schemeClr val="bg1"/>
                </a:solidFill>
                <a:effectLst/>
                <a:latin typeface="Times New Roman" panose="02020603050405020304" pitchFamily="18" charset="0"/>
                <a:cs typeface="Times New Roman" panose="02020603050405020304" pitchFamily="18" charset="0"/>
              </a:rPr>
              <a:t>evolutionary</a:t>
            </a:r>
            <a:r>
              <a:rPr lang="fr-FR" sz="2800" dirty="0">
                <a:solidFill>
                  <a:schemeClr val="bg1"/>
                </a:solidFill>
                <a:effectLst/>
                <a:latin typeface="Times New Roman" panose="02020603050405020304" pitchFamily="18" charset="0"/>
                <a:cs typeface="Times New Roman" panose="02020603050405020304" pitchFamily="18" charset="0"/>
              </a:rPr>
              <a:t> </a:t>
            </a:r>
            <a:r>
              <a:rPr lang="fr-FR" sz="2800" dirty="0" err="1">
                <a:solidFill>
                  <a:schemeClr val="bg1"/>
                </a:solidFill>
                <a:effectLst/>
                <a:latin typeface="Times New Roman" panose="02020603050405020304" pitchFamily="18" charset="0"/>
                <a:cs typeface="Times New Roman" panose="02020603050405020304" pitchFamily="18" charset="0"/>
              </a:rPr>
              <a:t>biology</a:t>
            </a:r>
            <a:r>
              <a:rPr lang="fr-FR" sz="2800" dirty="0">
                <a:solidFill>
                  <a:schemeClr val="bg1"/>
                </a:solidFill>
                <a:effectLst/>
                <a:latin typeface="Times New Roman" panose="02020603050405020304" pitchFamily="18" charset="0"/>
                <a:cs typeface="Times New Roman" panose="02020603050405020304" pitchFamily="18" charset="0"/>
              </a:rPr>
              <a:t> perspective </a:t>
            </a:r>
            <a:endParaRPr lang="en-US" sz="2800" dirty="0">
              <a:solidFill>
                <a:schemeClr val="bg1"/>
              </a:solidFill>
              <a:effectLst/>
              <a:latin typeface="Times New Roman" panose="02020603050405020304" pitchFamily="18" charset="0"/>
              <a:cs typeface="Times New Roman" panose="02020603050405020304" pitchFamily="18" charset="0"/>
            </a:endParaRPr>
          </a:p>
        </p:txBody>
      </p:sp>
      <p:sp>
        <p:nvSpPr>
          <p:cNvPr id="3" name="ZoneTexte 2">
            <a:extLst>
              <a:ext uri="{FF2B5EF4-FFF2-40B4-BE49-F238E27FC236}">
                <a16:creationId xmlns:a16="http://schemas.microsoft.com/office/drawing/2014/main" id="{83123A5D-292E-447F-BDC2-DCA6CD867DFD}"/>
              </a:ext>
            </a:extLst>
          </p:cNvPr>
          <p:cNvSpPr txBox="1"/>
          <p:nvPr/>
        </p:nvSpPr>
        <p:spPr>
          <a:xfrm>
            <a:off x="4785000" y="3161381"/>
            <a:ext cx="2622000" cy="523220"/>
          </a:xfrm>
          <a:prstGeom prst="rect">
            <a:avLst/>
          </a:prstGeom>
          <a:solidFill>
            <a:srgbClr val="0D3348"/>
          </a:solidFill>
        </p:spPr>
        <p:txBody>
          <a:bodyPr wrap="none" rtlCol="0">
            <a:spAutoFit/>
          </a:bodyPr>
          <a:lstStyle/>
          <a:p>
            <a:pPr algn="ctr"/>
            <a:r>
              <a:rPr lang="fr-FR" sz="2800" b="1" dirty="0">
                <a:solidFill>
                  <a:schemeClr val="bg1"/>
                </a:solidFill>
              </a:rPr>
              <a:t>Dr. Eric </a:t>
            </a:r>
            <a:r>
              <a:rPr lang="fr-FR" sz="2800" b="1" dirty="0" err="1">
                <a:solidFill>
                  <a:schemeClr val="bg1"/>
                </a:solidFill>
              </a:rPr>
              <a:t>Bapteste</a:t>
            </a:r>
            <a:endParaRPr lang="fr-FR" sz="2800" b="1" dirty="0">
              <a:solidFill>
                <a:schemeClr val="bg1"/>
              </a:solidFill>
            </a:endParaRPr>
          </a:p>
        </p:txBody>
      </p:sp>
      <p:pic>
        <p:nvPicPr>
          <p:cNvPr id="5" name="Image 4">
            <a:extLst>
              <a:ext uri="{FF2B5EF4-FFF2-40B4-BE49-F238E27FC236}">
                <a16:creationId xmlns:a16="http://schemas.microsoft.com/office/drawing/2014/main" id="{9ADB9754-C8E7-4E49-A3ED-E05D820F51D4}"/>
              </a:ext>
            </a:extLst>
          </p:cNvPr>
          <p:cNvPicPr>
            <a:picLocks noChangeAspect="1"/>
          </p:cNvPicPr>
          <p:nvPr/>
        </p:nvPicPr>
        <p:blipFill>
          <a:blip r:embed="rId3"/>
          <a:stretch>
            <a:fillRect/>
          </a:stretch>
        </p:blipFill>
        <p:spPr>
          <a:xfrm>
            <a:off x="5570810" y="4061246"/>
            <a:ext cx="1567074" cy="1764723"/>
          </a:xfrm>
          <a:prstGeom prst="rect">
            <a:avLst/>
          </a:prstGeom>
        </p:spPr>
      </p:pic>
      <p:pic>
        <p:nvPicPr>
          <p:cNvPr id="6" name="Image 5">
            <a:extLst>
              <a:ext uri="{FF2B5EF4-FFF2-40B4-BE49-F238E27FC236}">
                <a16:creationId xmlns:a16="http://schemas.microsoft.com/office/drawing/2014/main" id="{4BB4FF0A-FD19-4FED-8FF7-B6A929CFE46F}"/>
              </a:ext>
            </a:extLst>
          </p:cNvPr>
          <p:cNvPicPr>
            <a:picLocks noChangeAspect="1"/>
          </p:cNvPicPr>
          <p:nvPr/>
        </p:nvPicPr>
        <p:blipFill>
          <a:blip r:embed="rId4"/>
          <a:stretch>
            <a:fillRect/>
          </a:stretch>
        </p:blipFill>
        <p:spPr>
          <a:xfrm>
            <a:off x="3606425" y="4097504"/>
            <a:ext cx="1783195" cy="1714611"/>
          </a:xfrm>
          <a:prstGeom prst="rect">
            <a:avLst/>
          </a:prstGeom>
        </p:spPr>
      </p:pic>
      <p:pic>
        <p:nvPicPr>
          <p:cNvPr id="7" name="Image 6">
            <a:extLst>
              <a:ext uri="{FF2B5EF4-FFF2-40B4-BE49-F238E27FC236}">
                <a16:creationId xmlns:a16="http://schemas.microsoft.com/office/drawing/2014/main" id="{D6B726D7-7609-4E7D-8F73-5202EC2EE525}"/>
              </a:ext>
            </a:extLst>
          </p:cNvPr>
          <p:cNvPicPr>
            <a:picLocks noChangeAspect="1"/>
          </p:cNvPicPr>
          <p:nvPr/>
        </p:nvPicPr>
        <p:blipFill>
          <a:blip r:embed="rId5"/>
          <a:stretch>
            <a:fillRect/>
          </a:stretch>
        </p:blipFill>
        <p:spPr>
          <a:xfrm>
            <a:off x="7255698" y="4094198"/>
            <a:ext cx="1692208" cy="1692208"/>
          </a:xfrm>
          <a:prstGeom prst="rect">
            <a:avLst/>
          </a:prstGeom>
        </p:spPr>
      </p:pic>
    </p:spTree>
    <p:extLst>
      <p:ext uri="{BB962C8B-B14F-4D97-AF65-F5344CB8AC3E}">
        <p14:creationId xmlns:p14="http://schemas.microsoft.com/office/powerpoint/2010/main" val="3396195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A916BF7-A8E9-D3A9-5D21-D487F08DCF0E}"/>
              </a:ext>
            </a:extLst>
          </p:cNvPr>
          <p:cNvSpPr txBox="1"/>
          <p:nvPr/>
        </p:nvSpPr>
        <p:spPr>
          <a:xfrm>
            <a:off x="584791" y="2370506"/>
            <a:ext cx="11302409" cy="954107"/>
          </a:xfrm>
          <a:prstGeom prst="rect">
            <a:avLst/>
          </a:prstGeom>
          <a:noFill/>
        </p:spPr>
        <p:txBody>
          <a:bodyPr wrap="square" rtlCol="0">
            <a:spAutoFit/>
          </a:bodyPr>
          <a:lstStyle/>
          <a:p>
            <a:pPr algn="ctr"/>
            <a:r>
              <a:rPr lang="fr-FR" sz="2800" b="1" dirty="0">
                <a:solidFill>
                  <a:schemeClr val="bg1"/>
                </a:solidFill>
              </a:rPr>
              <a:t>The </a:t>
            </a:r>
            <a:r>
              <a:rPr lang="fr-FR" sz="2800" b="1" dirty="0" err="1">
                <a:solidFill>
                  <a:schemeClr val="bg1"/>
                </a:solidFill>
              </a:rPr>
              <a:t>bottom</a:t>
            </a:r>
            <a:r>
              <a:rPr lang="fr-FR" sz="2800" b="1" dirty="0">
                <a:solidFill>
                  <a:schemeClr val="bg1"/>
                </a:solidFill>
              </a:rPr>
              <a:t> line </a:t>
            </a:r>
            <a:r>
              <a:rPr lang="fr-FR" sz="2800" b="1" dirty="0" err="1">
                <a:solidFill>
                  <a:schemeClr val="bg1"/>
                </a:solidFill>
              </a:rPr>
              <a:t>is</a:t>
            </a:r>
            <a:r>
              <a:rPr lang="fr-FR" sz="2800" b="1" dirty="0">
                <a:solidFill>
                  <a:schemeClr val="bg1"/>
                </a:solidFill>
              </a:rPr>
              <a:t> </a:t>
            </a:r>
            <a:r>
              <a:rPr lang="fr-FR" sz="2800" b="1" dirty="0" err="1">
                <a:solidFill>
                  <a:schemeClr val="bg1"/>
                </a:solidFill>
              </a:rPr>
              <a:t>that</a:t>
            </a:r>
            <a:r>
              <a:rPr lang="fr-FR" sz="2800" b="1" dirty="0">
                <a:solidFill>
                  <a:schemeClr val="bg1"/>
                </a:solidFill>
              </a:rPr>
              <a:t> </a:t>
            </a:r>
          </a:p>
          <a:p>
            <a:pPr algn="ctr"/>
            <a:r>
              <a:rPr lang="fr-FR" sz="2800" b="1" dirty="0">
                <a:solidFill>
                  <a:schemeClr val="bg1"/>
                </a:solidFill>
              </a:rPr>
              <a:t>« </a:t>
            </a:r>
            <a:r>
              <a:rPr lang="fr-FR" sz="2800" b="1" dirty="0" err="1">
                <a:solidFill>
                  <a:schemeClr val="bg1"/>
                </a:solidFill>
              </a:rPr>
              <a:t>genes</a:t>
            </a:r>
            <a:r>
              <a:rPr lang="fr-FR" sz="2800" b="1" dirty="0">
                <a:solidFill>
                  <a:schemeClr val="bg1"/>
                </a:solidFill>
              </a:rPr>
              <a:t> </a:t>
            </a:r>
            <a:r>
              <a:rPr lang="fr-FR" sz="2800" b="1" dirty="0" err="1">
                <a:solidFill>
                  <a:schemeClr val="bg1"/>
                </a:solidFill>
              </a:rPr>
              <a:t>mutate</a:t>
            </a:r>
            <a:r>
              <a:rPr lang="fr-FR" sz="2800" b="1" dirty="0">
                <a:solidFill>
                  <a:schemeClr val="bg1"/>
                </a:solidFill>
              </a:rPr>
              <a:t>, </a:t>
            </a:r>
            <a:r>
              <a:rPr lang="fr-FR" sz="2800" b="1" dirty="0" err="1">
                <a:solidFill>
                  <a:schemeClr val="bg1"/>
                </a:solidFill>
              </a:rPr>
              <a:t>organism</a:t>
            </a:r>
            <a:r>
              <a:rPr lang="fr-FR" sz="2800" b="1" dirty="0">
                <a:solidFill>
                  <a:schemeClr val="bg1"/>
                </a:solidFill>
              </a:rPr>
              <a:t> change and population or </a:t>
            </a:r>
            <a:r>
              <a:rPr lang="fr-FR" sz="2800" b="1" dirty="0" err="1">
                <a:solidFill>
                  <a:schemeClr val="bg1"/>
                </a:solidFill>
              </a:rPr>
              <a:t>species</a:t>
            </a:r>
            <a:r>
              <a:rPr lang="fr-FR" sz="2800" b="1" dirty="0">
                <a:solidFill>
                  <a:schemeClr val="bg1"/>
                </a:solidFill>
              </a:rPr>
              <a:t> </a:t>
            </a:r>
            <a:r>
              <a:rPr lang="fr-FR" sz="2800" b="1" dirty="0" err="1">
                <a:solidFill>
                  <a:schemeClr val="bg1"/>
                </a:solidFill>
              </a:rPr>
              <a:t>evolve</a:t>
            </a:r>
            <a:r>
              <a:rPr lang="fr-FR" sz="2800" b="1" dirty="0">
                <a:solidFill>
                  <a:schemeClr val="bg1"/>
                </a:solidFill>
              </a:rPr>
              <a:t>».</a:t>
            </a:r>
          </a:p>
        </p:txBody>
      </p:sp>
    </p:spTree>
    <p:extLst>
      <p:ext uri="{BB962C8B-B14F-4D97-AF65-F5344CB8AC3E}">
        <p14:creationId xmlns:p14="http://schemas.microsoft.com/office/powerpoint/2010/main" val="3104054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8296017" y="861791"/>
            <a:ext cx="1998176" cy="461665"/>
          </a:xfrm>
          <a:prstGeom prst="rect">
            <a:avLst/>
          </a:prstGeom>
          <a:noFill/>
        </p:spPr>
        <p:txBody>
          <a:bodyPr wrap="none" rtlCol="0">
            <a:spAutoFit/>
          </a:bodyPr>
          <a:lstStyle/>
          <a:p>
            <a:r>
              <a:rPr lang="fr-FR" sz="2400" b="1" dirty="0" err="1">
                <a:solidFill>
                  <a:schemeClr val="accent6">
                    <a:lumMod val="75000"/>
                  </a:schemeClr>
                </a:solidFill>
              </a:rPr>
              <a:t>Extant</a:t>
            </a:r>
            <a:r>
              <a:rPr lang="fr-FR" sz="2400" b="1" dirty="0">
                <a:solidFill>
                  <a:schemeClr val="accent6">
                    <a:lumMod val="75000"/>
                  </a:schemeClr>
                </a:solidFill>
              </a:rPr>
              <a:t> </a:t>
            </a:r>
            <a:r>
              <a:rPr lang="fr-FR" sz="2400" b="1" dirty="0" err="1">
                <a:solidFill>
                  <a:schemeClr val="accent6">
                    <a:lumMod val="75000"/>
                  </a:schemeClr>
                </a:solidFill>
              </a:rPr>
              <a:t>species</a:t>
            </a:r>
            <a:endParaRPr lang="fr-FR" sz="2400" b="1" dirty="0">
              <a:solidFill>
                <a:schemeClr val="accent6">
                  <a:lumMod val="75000"/>
                </a:schemeClr>
              </a:solidFill>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3790" y="1375378"/>
            <a:ext cx="8249697" cy="52798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cxnSp>
        <p:nvCxnSpPr>
          <p:cNvPr id="9" name="Connecteur droit avec flèche 8"/>
          <p:cNvCxnSpPr/>
          <p:nvPr/>
        </p:nvCxnSpPr>
        <p:spPr>
          <a:xfrm flipV="1">
            <a:off x="1348536" y="1294992"/>
            <a:ext cx="0" cy="5114611"/>
          </a:xfrm>
          <a:prstGeom prst="straightConnector1">
            <a:avLst/>
          </a:prstGeom>
          <a:ln w="603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926204" y="888066"/>
            <a:ext cx="1017586" cy="369332"/>
          </a:xfrm>
          <a:prstGeom prst="rect">
            <a:avLst/>
          </a:prstGeom>
          <a:noFill/>
        </p:spPr>
        <p:txBody>
          <a:bodyPr wrap="none" rtlCol="0">
            <a:spAutoFit/>
          </a:bodyPr>
          <a:lstStyle/>
          <a:p>
            <a:r>
              <a:rPr lang="fr-FR" cap="all" dirty="0" err="1">
                <a:solidFill>
                  <a:schemeClr val="bg1"/>
                </a:solidFill>
              </a:rPr>
              <a:t>Present</a:t>
            </a:r>
            <a:endParaRPr lang="fr-FR" cap="all" dirty="0">
              <a:solidFill>
                <a:schemeClr val="bg1"/>
              </a:solidFill>
            </a:endParaRPr>
          </a:p>
        </p:txBody>
      </p:sp>
      <p:sp>
        <p:nvSpPr>
          <p:cNvPr id="12" name="ZoneTexte 11"/>
          <p:cNvSpPr txBox="1"/>
          <p:nvPr/>
        </p:nvSpPr>
        <p:spPr>
          <a:xfrm>
            <a:off x="1010412" y="6447197"/>
            <a:ext cx="635751" cy="369332"/>
          </a:xfrm>
          <a:prstGeom prst="rect">
            <a:avLst/>
          </a:prstGeom>
          <a:noFill/>
        </p:spPr>
        <p:txBody>
          <a:bodyPr wrap="none" rtlCol="0">
            <a:spAutoFit/>
          </a:bodyPr>
          <a:lstStyle/>
          <a:p>
            <a:r>
              <a:rPr lang="fr-FR" cap="all" dirty="0" err="1">
                <a:solidFill>
                  <a:schemeClr val="bg1"/>
                </a:solidFill>
              </a:rPr>
              <a:t>Past</a:t>
            </a:r>
            <a:endParaRPr lang="fr-FR" cap="all" dirty="0">
              <a:solidFill>
                <a:schemeClr val="bg1"/>
              </a:solidFill>
            </a:endParaRPr>
          </a:p>
        </p:txBody>
      </p:sp>
      <p:sp>
        <p:nvSpPr>
          <p:cNvPr id="13" name="Ellipse 12"/>
          <p:cNvSpPr/>
          <p:nvPr/>
        </p:nvSpPr>
        <p:spPr>
          <a:xfrm>
            <a:off x="2104565" y="1546201"/>
            <a:ext cx="160774" cy="12058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2548367" y="1547875"/>
            <a:ext cx="160774" cy="12058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2972063" y="1529459"/>
            <a:ext cx="160774" cy="12058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4038863" y="1500989"/>
            <a:ext cx="160774" cy="12058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4603245" y="1522761"/>
            <a:ext cx="160774" cy="12058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5227917" y="1514387"/>
            <a:ext cx="160774" cy="12058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5711913" y="1526110"/>
            <a:ext cx="160774" cy="12058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6055232" y="1517736"/>
            <a:ext cx="160774" cy="12058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6298067" y="1519411"/>
            <a:ext cx="160774" cy="12058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7736656" y="1541182"/>
            <a:ext cx="160774" cy="12058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nvSpPr>
        <p:spPr>
          <a:xfrm>
            <a:off x="8090023" y="1532808"/>
            <a:ext cx="160774" cy="12058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p:cNvSpPr/>
          <p:nvPr/>
        </p:nvSpPr>
        <p:spPr>
          <a:xfrm>
            <a:off x="8413245" y="1534483"/>
            <a:ext cx="160774" cy="12058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p:cNvSpPr/>
          <p:nvPr/>
        </p:nvSpPr>
        <p:spPr>
          <a:xfrm>
            <a:off x="8903940" y="1552905"/>
            <a:ext cx="160774" cy="12058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p:cNvSpPr/>
          <p:nvPr/>
        </p:nvSpPr>
        <p:spPr>
          <a:xfrm>
            <a:off x="9257307" y="1544531"/>
            <a:ext cx="160774" cy="12058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p:cNvSpPr/>
          <p:nvPr/>
        </p:nvSpPr>
        <p:spPr>
          <a:xfrm>
            <a:off x="9600625" y="1526110"/>
            <a:ext cx="160774" cy="12058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rot="3893537">
            <a:off x="2175202" y="4577287"/>
            <a:ext cx="1792670" cy="461665"/>
          </a:xfrm>
          <a:prstGeom prst="rect">
            <a:avLst/>
          </a:prstGeom>
          <a:solidFill>
            <a:schemeClr val="bg1"/>
          </a:solidFill>
        </p:spPr>
        <p:txBody>
          <a:bodyPr wrap="none" rtlCol="0">
            <a:spAutoFit/>
          </a:bodyPr>
          <a:lstStyle/>
          <a:p>
            <a:r>
              <a:rPr lang="fr-FR" sz="2400" dirty="0" err="1">
                <a:solidFill>
                  <a:schemeClr val="accent5"/>
                </a:solidFill>
              </a:rPr>
              <a:t>Past</a:t>
            </a:r>
            <a:r>
              <a:rPr lang="fr-FR" sz="2400" dirty="0">
                <a:solidFill>
                  <a:schemeClr val="accent5"/>
                </a:solidFill>
              </a:rPr>
              <a:t> </a:t>
            </a:r>
            <a:r>
              <a:rPr lang="fr-FR" sz="2400" dirty="0" err="1">
                <a:solidFill>
                  <a:schemeClr val="accent5"/>
                </a:solidFill>
              </a:rPr>
              <a:t>lineages</a:t>
            </a:r>
            <a:endParaRPr lang="fr-FR" sz="2400" dirty="0">
              <a:solidFill>
                <a:schemeClr val="accent5"/>
              </a:solidFill>
            </a:endParaRPr>
          </a:p>
        </p:txBody>
      </p:sp>
      <p:cxnSp>
        <p:nvCxnSpPr>
          <p:cNvPr id="29" name="Connecteur droit 28"/>
          <p:cNvCxnSpPr/>
          <p:nvPr/>
        </p:nvCxnSpPr>
        <p:spPr>
          <a:xfrm>
            <a:off x="2576836" y="2822341"/>
            <a:ext cx="241161" cy="371789"/>
          </a:xfrm>
          <a:prstGeom prst="line">
            <a:avLst/>
          </a:prstGeom>
          <a:ln w="349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2829720" y="3195805"/>
            <a:ext cx="229437" cy="269631"/>
          </a:xfrm>
          <a:prstGeom prst="line">
            <a:avLst/>
          </a:prstGeom>
          <a:ln w="349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3059157" y="3465436"/>
            <a:ext cx="120580" cy="311499"/>
          </a:xfrm>
          <a:prstGeom prst="line">
            <a:avLst/>
          </a:prstGeom>
          <a:ln w="349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a:off x="3191460" y="3778610"/>
            <a:ext cx="38519" cy="309824"/>
          </a:xfrm>
          <a:prstGeom prst="line">
            <a:avLst/>
          </a:prstGeom>
          <a:ln w="349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3219931" y="4058289"/>
            <a:ext cx="301450" cy="331595"/>
          </a:xfrm>
          <a:prstGeom prst="line">
            <a:avLst/>
          </a:prstGeom>
          <a:ln w="349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a:off x="3502960" y="4371462"/>
            <a:ext cx="159098" cy="299776"/>
          </a:xfrm>
          <a:prstGeom prst="line">
            <a:avLst/>
          </a:prstGeom>
          <a:ln w="349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3665408" y="4664538"/>
            <a:ext cx="159098" cy="299776"/>
          </a:xfrm>
          <a:prstGeom prst="line">
            <a:avLst/>
          </a:prstGeom>
          <a:ln w="349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a:off x="3837904" y="4967664"/>
            <a:ext cx="159098" cy="299776"/>
          </a:xfrm>
          <a:prstGeom prst="line">
            <a:avLst/>
          </a:prstGeom>
          <a:ln w="349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a:off x="3973557" y="5264091"/>
            <a:ext cx="241161" cy="301450"/>
          </a:xfrm>
          <a:prstGeom prst="line">
            <a:avLst/>
          </a:prstGeom>
          <a:ln w="349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a:off x="4226441" y="5577264"/>
            <a:ext cx="219389" cy="269631"/>
          </a:xfrm>
          <a:prstGeom prst="line">
            <a:avLst/>
          </a:prstGeom>
          <a:ln w="3492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2204068" y="5917514"/>
            <a:ext cx="1946174" cy="461665"/>
          </a:xfrm>
          <a:prstGeom prst="rect">
            <a:avLst/>
          </a:prstGeom>
          <a:noFill/>
          <a:ln>
            <a:noFill/>
          </a:ln>
        </p:spPr>
        <p:txBody>
          <a:bodyPr wrap="none" rtlCol="0">
            <a:spAutoFit/>
          </a:bodyPr>
          <a:lstStyle/>
          <a:p>
            <a:r>
              <a:rPr lang="fr-FR" sz="2400" dirty="0" err="1">
                <a:solidFill>
                  <a:schemeClr val="accent3">
                    <a:lumMod val="75000"/>
                  </a:schemeClr>
                </a:solidFill>
              </a:rPr>
              <a:t>Past</a:t>
            </a:r>
            <a:r>
              <a:rPr lang="fr-FR" sz="2400" dirty="0">
                <a:solidFill>
                  <a:schemeClr val="accent3">
                    <a:lumMod val="75000"/>
                  </a:schemeClr>
                </a:solidFill>
              </a:rPr>
              <a:t> life </a:t>
            </a:r>
            <a:r>
              <a:rPr lang="fr-FR" sz="2400" dirty="0" err="1">
                <a:solidFill>
                  <a:schemeClr val="accent3">
                    <a:lumMod val="75000"/>
                  </a:schemeClr>
                </a:solidFill>
              </a:rPr>
              <a:t>forms</a:t>
            </a:r>
            <a:endParaRPr lang="fr-FR" sz="2400" dirty="0">
              <a:solidFill>
                <a:schemeClr val="accent3">
                  <a:lumMod val="75000"/>
                </a:schemeClr>
              </a:solidFill>
            </a:endParaRPr>
          </a:p>
        </p:txBody>
      </p:sp>
      <p:sp>
        <p:nvSpPr>
          <p:cNvPr id="50" name="Ellipse 49"/>
          <p:cNvSpPr/>
          <p:nvPr/>
        </p:nvSpPr>
        <p:spPr>
          <a:xfrm>
            <a:off x="4437457" y="6155885"/>
            <a:ext cx="160774" cy="12058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4750631" y="6155885"/>
            <a:ext cx="160774" cy="12058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5013553" y="6155885"/>
            <a:ext cx="160774" cy="12058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p:cNvSpPr/>
          <p:nvPr/>
        </p:nvSpPr>
        <p:spPr>
          <a:xfrm>
            <a:off x="5326726" y="6155885"/>
            <a:ext cx="160774" cy="12058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p:nvPr/>
        </p:nvSpPr>
        <p:spPr>
          <a:xfrm>
            <a:off x="5971495" y="6155885"/>
            <a:ext cx="160774" cy="12058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p:cNvSpPr/>
          <p:nvPr/>
        </p:nvSpPr>
        <p:spPr>
          <a:xfrm>
            <a:off x="6244475" y="6155885"/>
            <a:ext cx="160774" cy="12058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p:cNvSpPr/>
          <p:nvPr/>
        </p:nvSpPr>
        <p:spPr>
          <a:xfrm>
            <a:off x="6979679" y="6155885"/>
            <a:ext cx="160774" cy="12058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p:cNvSpPr/>
          <p:nvPr/>
        </p:nvSpPr>
        <p:spPr>
          <a:xfrm>
            <a:off x="7282806" y="6155885"/>
            <a:ext cx="160774" cy="12058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p:cNvSpPr/>
          <p:nvPr/>
        </p:nvSpPr>
        <p:spPr>
          <a:xfrm>
            <a:off x="7639521" y="6155885"/>
            <a:ext cx="160774" cy="12058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p:cNvSpPr/>
          <p:nvPr/>
        </p:nvSpPr>
        <p:spPr>
          <a:xfrm>
            <a:off x="7912504" y="6155885"/>
            <a:ext cx="160774" cy="12058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p:cNvSpPr/>
          <p:nvPr/>
        </p:nvSpPr>
        <p:spPr>
          <a:xfrm>
            <a:off x="8215630" y="6155885"/>
            <a:ext cx="160774" cy="12058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ZoneTexte 60"/>
          <p:cNvSpPr txBox="1"/>
          <p:nvPr/>
        </p:nvSpPr>
        <p:spPr>
          <a:xfrm>
            <a:off x="10286549" y="6353224"/>
            <a:ext cx="1635128" cy="369332"/>
          </a:xfrm>
          <a:prstGeom prst="rect">
            <a:avLst/>
          </a:prstGeom>
          <a:noFill/>
        </p:spPr>
        <p:txBody>
          <a:bodyPr wrap="none" rtlCol="0">
            <a:spAutoFit/>
          </a:bodyPr>
          <a:lstStyle/>
          <a:p>
            <a:r>
              <a:rPr lang="fr-FR" b="1" dirty="0">
                <a:solidFill>
                  <a:schemeClr val="bg1"/>
                </a:solidFill>
              </a:rPr>
              <a:t>C. Darwin 1859</a:t>
            </a:r>
          </a:p>
        </p:txBody>
      </p:sp>
      <p:sp>
        <p:nvSpPr>
          <p:cNvPr id="62" name="ZoneTexte 61"/>
          <p:cNvSpPr txBox="1"/>
          <p:nvPr/>
        </p:nvSpPr>
        <p:spPr>
          <a:xfrm>
            <a:off x="3074817" y="-894793"/>
            <a:ext cx="7322418" cy="415498"/>
          </a:xfrm>
          <a:prstGeom prst="rect">
            <a:avLst/>
          </a:prstGeom>
          <a:noFill/>
        </p:spPr>
        <p:txBody>
          <a:bodyPr wrap="none" rtlCol="0">
            <a:spAutoFit/>
          </a:bodyPr>
          <a:lstStyle/>
          <a:p>
            <a:r>
              <a:rPr lang="fr-FR" sz="2100" b="1" dirty="0">
                <a:solidFill>
                  <a:srgbClr val="FF0000"/>
                </a:solidFill>
              </a:rPr>
              <a:t>Un processus évolutif central: la descendance avec modification</a:t>
            </a:r>
          </a:p>
        </p:txBody>
      </p:sp>
      <p:sp>
        <p:nvSpPr>
          <p:cNvPr id="28" name="Rectangle 27">
            <a:extLst>
              <a:ext uri="{FF2B5EF4-FFF2-40B4-BE49-F238E27FC236}">
                <a16:creationId xmlns:a16="http://schemas.microsoft.com/office/drawing/2014/main" id="{6EEF9149-D757-46E8-A912-16E93E49F5EC}"/>
              </a:ext>
            </a:extLst>
          </p:cNvPr>
          <p:cNvSpPr/>
          <p:nvPr/>
        </p:nvSpPr>
        <p:spPr>
          <a:xfrm>
            <a:off x="1966592" y="6436899"/>
            <a:ext cx="2784039" cy="201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a:extLst>
              <a:ext uri="{FF2B5EF4-FFF2-40B4-BE49-F238E27FC236}">
                <a16:creationId xmlns:a16="http://schemas.microsoft.com/office/drawing/2014/main" id="{29D05D10-4A7D-4B74-9206-2C5EB56DE603}"/>
              </a:ext>
            </a:extLst>
          </p:cNvPr>
          <p:cNvSpPr txBox="1"/>
          <p:nvPr/>
        </p:nvSpPr>
        <p:spPr>
          <a:xfrm flipH="1">
            <a:off x="-52255" y="-67974"/>
            <a:ext cx="12470674" cy="892552"/>
          </a:xfrm>
          <a:prstGeom prst="rect">
            <a:avLst/>
          </a:prstGeom>
          <a:noFill/>
        </p:spPr>
        <p:txBody>
          <a:bodyPr wrap="square" rtlCol="0">
            <a:spAutoFit/>
          </a:bodyPr>
          <a:lstStyle/>
          <a:p>
            <a:pPr algn="ctr"/>
            <a:r>
              <a:rPr lang="fr-FR" sz="2600" dirty="0" err="1">
                <a:solidFill>
                  <a:schemeClr val="bg1"/>
                </a:solidFill>
              </a:rPr>
              <a:t>Furthermore</a:t>
            </a:r>
            <a:r>
              <a:rPr lang="fr-FR" sz="2600" dirty="0">
                <a:solidFill>
                  <a:schemeClr val="bg1"/>
                </a:solidFill>
              </a:rPr>
              <a:t>, Darwin </a:t>
            </a:r>
            <a:r>
              <a:rPr lang="fr-FR" sz="2600" dirty="0" err="1">
                <a:solidFill>
                  <a:schemeClr val="bg1"/>
                </a:solidFill>
              </a:rPr>
              <a:t>extrapolated</a:t>
            </a:r>
            <a:r>
              <a:rPr lang="fr-FR" sz="2600" dirty="0">
                <a:solidFill>
                  <a:schemeClr val="bg1"/>
                </a:solidFill>
              </a:rPr>
              <a:t> </a:t>
            </a:r>
            <a:r>
              <a:rPr lang="fr-FR" sz="2600" dirty="0" err="1">
                <a:solidFill>
                  <a:schemeClr val="bg1"/>
                </a:solidFill>
              </a:rPr>
              <a:t>this</a:t>
            </a:r>
            <a:r>
              <a:rPr lang="fr-FR" sz="2600" dirty="0">
                <a:solidFill>
                  <a:schemeClr val="bg1"/>
                </a:solidFill>
              </a:rPr>
              <a:t> </a:t>
            </a:r>
            <a:r>
              <a:rPr lang="fr-FR" sz="2600" dirty="0" err="1">
                <a:solidFill>
                  <a:schemeClr val="bg1"/>
                </a:solidFill>
              </a:rPr>
              <a:t>logic</a:t>
            </a:r>
            <a:r>
              <a:rPr lang="fr-FR" sz="2600" dirty="0">
                <a:solidFill>
                  <a:schemeClr val="bg1"/>
                </a:solidFill>
              </a:rPr>
              <a:t> to </a:t>
            </a:r>
            <a:r>
              <a:rPr lang="fr-FR" sz="2600" dirty="0" err="1">
                <a:solidFill>
                  <a:schemeClr val="bg1"/>
                </a:solidFill>
              </a:rPr>
              <a:t>explain</a:t>
            </a:r>
            <a:r>
              <a:rPr lang="fr-FR" sz="2600" dirty="0">
                <a:solidFill>
                  <a:schemeClr val="bg1"/>
                </a:solidFill>
              </a:rPr>
              <a:t> the </a:t>
            </a:r>
            <a:r>
              <a:rPr lang="fr-FR" sz="2600" dirty="0" err="1">
                <a:solidFill>
                  <a:schemeClr val="bg1"/>
                </a:solidFill>
              </a:rPr>
              <a:t>evolution</a:t>
            </a:r>
            <a:r>
              <a:rPr lang="fr-FR" sz="2600" dirty="0">
                <a:solidFill>
                  <a:schemeClr val="bg1"/>
                </a:solidFill>
              </a:rPr>
              <a:t> of all </a:t>
            </a:r>
            <a:r>
              <a:rPr lang="fr-FR" sz="2600" b="1" dirty="0" err="1">
                <a:solidFill>
                  <a:schemeClr val="bg1"/>
                </a:solidFill>
              </a:rPr>
              <a:t>organismal</a:t>
            </a:r>
            <a:r>
              <a:rPr lang="fr-FR" sz="2600" dirty="0">
                <a:solidFill>
                  <a:schemeClr val="bg1"/>
                </a:solidFill>
              </a:rPr>
              <a:t> </a:t>
            </a:r>
            <a:r>
              <a:rPr lang="fr-FR" sz="2600" dirty="0" err="1">
                <a:solidFill>
                  <a:schemeClr val="bg1"/>
                </a:solidFill>
              </a:rPr>
              <a:t>lineages</a:t>
            </a:r>
            <a:r>
              <a:rPr lang="fr-FR" sz="2600" dirty="0">
                <a:solidFill>
                  <a:schemeClr val="bg1"/>
                </a:solidFill>
              </a:rPr>
              <a:t> on </a:t>
            </a:r>
            <a:r>
              <a:rPr lang="fr-FR" sz="2600" dirty="0" err="1">
                <a:solidFill>
                  <a:schemeClr val="bg1"/>
                </a:solidFill>
              </a:rPr>
              <a:t>Earth</a:t>
            </a:r>
            <a:r>
              <a:rPr lang="fr-FR" sz="2600" dirty="0">
                <a:solidFill>
                  <a:schemeClr val="bg1"/>
                </a:solidFill>
              </a:rPr>
              <a:t>.</a:t>
            </a:r>
          </a:p>
        </p:txBody>
      </p:sp>
    </p:spTree>
    <p:extLst>
      <p:ext uri="{BB962C8B-B14F-4D97-AF65-F5344CB8AC3E}">
        <p14:creationId xmlns:p14="http://schemas.microsoft.com/office/powerpoint/2010/main" val="3040908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EB0E2AC-D9D0-0D39-2E16-D958CA97F3E8}"/>
              </a:ext>
            </a:extLst>
          </p:cNvPr>
          <p:cNvSpPr txBox="1"/>
          <p:nvPr/>
        </p:nvSpPr>
        <p:spPr>
          <a:xfrm>
            <a:off x="1483368" y="2704974"/>
            <a:ext cx="9225263" cy="954107"/>
          </a:xfrm>
          <a:prstGeom prst="rect">
            <a:avLst/>
          </a:prstGeom>
          <a:noFill/>
        </p:spPr>
        <p:txBody>
          <a:bodyPr wrap="square" rtlCol="0">
            <a:spAutoFit/>
          </a:bodyPr>
          <a:lstStyle/>
          <a:p>
            <a:pPr algn="ctr"/>
            <a:r>
              <a:rPr lang="fr-FR" sz="2800" dirty="0">
                <a:solidFill>
                  <a:schemeClr val="bg1"/>
                </a:solidFill>
              </a:rPr>
              <a:t>There are </a:t>
            </a:r>
            <a:r>
              <a:rPr lang="fr-FR" sz="2800" dirty="0" err="1">
                <a:solidFill>
                  <a:schemeClr val="bg1"/>
                </a:solidFill>
              </a:rPr>
              <a:t>indeed</a:t>
            </a:r>
            <a:r>
              <a:rPr lang="fr-FR" sz="2800" dirty="0">
                <a:solidFill>
                  <a:schemeClr val="bg1"/>
                </a:solidFill>
              </a:rPr>
              <a:t> </a:t>
            </a:r>
            <a:r>
              <a:rPr lang="fr-FR" sz="2800" b="1" dirty="0" err="1">
                <a:solidFill>
                  <a:schemeClr val="bg1"/>
                </a:solidFill>
              </a:rPr>
              <a:t>many</a:t>
            </a:r>
            <a:r>
              <a:rPr lang="fr-FR" sz="2800" b="1" dirty="0">
                <a:solidFill>
                  <a:schemeClr val="bg1"/>
                </a:solidFill>
              </a:rPr>
              <a:t> good </a:t>
            </a:r>
            <a:r>
              <a:rPr lang="fr-FR" sz="2800" b="1" dirty="0" err="1">
                <a:solidFill>
                  <a:schemeClr val="bg1"/>
                </a:solidFill>
              </a:rPr>
              <a:t>reasons</a:t>
            </a:r>
            <a:r>
              <a:rPr lang="fr-FR" sz="2800" b="1" dirty="0">
                <a:solidFill>
                  <a:schemeClr val="bg1"/>
                </a:solidFill>
              </a:rPr>
              <a:t> to use a </a:t>
            </a:r>
            <a:r>
              <a:rPr lang="fr-FR" sz="2800" b="1" dirty="0" err="1">
                <a:solidFill>
                  <a:schemeClr val="bg1"/>
                </a:solidFill>
              </a:rPr>
              <a:t>tree</a:t>
            </a:r>
            <a:r>
              <a:rPr lang="fr-FR" sz="2800" b="1" dirty="0">
                <a:solidFill>
                  <a:schemeClr val="bg1"/>
                </a:solidFill>
              </a:rPr>
              <a:t> model </a:t>
            </a:r>
            <a:r>
              <a:rPr lang="fr-FR" sz="2800" dirty="0">
                <a:solidFill>
                  <a:schemeClr val="bg1"/>
                </a:solidFill>
              </a:rPr>
              <a:t>to </a:t>
            </a:r>
            <a:r>
              <a:rPr lang="fr-FR" sz="2800" dirty="0" err="1">
                <a:solidFill>
                  <a:schemeClr val="bg1"/>
                </a:solidFill>
              </a:rPr>
              <a:t>study</a:t>
            </a:r>
            <a:r>
              <a:rPr lang="fr-FR" sz="2800" dirty="0">
                <a:solidFill>
                  <a:schemeClr val="bg1"/>
                </a:solidFill>
              </a:rPr>
              <a:t> the </a:t>
            </a:r>
            <a:r>
              <a:rPr lang="fr-FR" sz="2800" dirty="0" err="1">
                <a:solidFill>
                  <a:schemeClr val="bg1"/>
                </a:solidFill>
              </a:rPr>
              <a:t>biological</a:t>
            </a:r>
            <a:r>
              <a:rPr lang="fr-FR" sz="2800" dirty="0">
                <a:solidFill>
                  <a:schemeClr val="bg1"/>
                </a:solidFill>
              </a:rPr>
              <a:t> world and </a:t>
            </a:r>
            <a:r>
              <a:rPr lang="fr-FR" sz="2800" dirty="0" err="1">
                <a:solidFill>
                  <a:schemeClr val="bg1"/>
                </a:solidFill>
              </a:rPr>
              <a:t>its</a:t>
            </a:r>
            <a:r>
              <a:rPr lang="fr-FR" sz="2800" dirty="0">
                <a:solidFill>
                  <a:schemeClr val="bg1"/>
                </a:solidFill>
              </a:rPr>
              <a:t> </a:t>
            </a:r>
            <a:r>
              <a:rPr lang="fr-FR" sz="2800" dirty="0" err="1">
                <a:solidFill>
                  <a:schemeClr val="bg1"/>
                </a:solidFill>
              </a:rPr>
              <a:t>evolution</a:t>
            </a:r>
            <a:r>
              <a:rPr lang="fr-FR" sz="2800" dirty="0">
                <a:solidFill>
                  <a:schemeClr val="bg1"/>
                </a:solidFill>
              </a:rPr>
              <a:t>. </a:t>
            </a:r>
          </a:p>
        </p:txBody>
      </p:sp>
    </p:spTree>
    <p:extLst>
      <p:ext uri="{BB962C8B-B14F-4D97-AF65-F5344CB8AC3E}">
        <p14:creationId xmlns:p14="http://schemas.microsoft.com/office/powerpoint/2010/main" val="116058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DE72FAE-4E6C-4B9C-8448-0B6F35CDF92E}"/>
              </a:ext>
            </a:extLst>
          </p:cNvPr>
          <p:cNvSpPr/>
          <p:nvPr/>
        </p:nvSpPr>
        <p:spPr>
          <a:xfrm>
            <a:off x="745951" y="756776"/>
            <a:ext cx="10854645" cy="6086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140134E-321E-477F-8B95-E0F1D4919B10}"/>
              </a:ext>
            </a:extLst>
          </p:cNvPr>
          <p:cNvSpPr txBox="1"/>
          <p:nvPr/>
        </p:nvSpPr>
        <p:spPr>
          <a:xfrm>
            <a:off x="55206" y="-123762"/>
            <a:ext cx="11977136" cy="1384995"/>
          </a:xfrm>
          <a:prstGeom prst="rect">
            <a:avLst/>
          </a:prstGeom>
          <a:noFill/>
        </p:spPr>
        <p:txBody>
          <a:bodyPr wrap="square" rtlCol="0">
            <a:spAutoFit/>
          </a:bodyPr>
          <a:lstStyle/>
          <a:p>
            <a:pPr algn="ctr"/>
            <a:r>
              <a:rPr lang="fr-FR" sz="2800" dirty="0">
                <a:solidFill>
                  <a:schemeClr val="bg1"/>
                </a:solidFill>
              </a:rPr>
              <a:t>It </a:t>
            </a:r>
            <a:r>
              <a:rPr lang="fr-FR" sz="2800" dirty="0" err="1">
                <a:solidFill>
                  <a:schemeClr val="bg1"/>
                </a:solidFill>
              </a:rPr>
              <a:t>offers</a:t>
            </a:r>
            <a:r>
              <a:rPr lang="fr-FR" sz="2800" dirty="0">
                <a:solidFill>
                  <a:schemeClr val="bg1"/>
                </a:solidFill>
              </a:rPr>
              <a:t> a </a:t>
            </a:r>
            <a:r>
              <a:rPr lang="fr-FR" sz="2800" dirty="0" err="1">
                <a:solidFill>
                  <a:schemeClr val="bg1"/>
                </a:solidFill>
              </a:rPr>
              <a:t>popular</a:t>
            </a:r>
            <a:r>
              <a:rPr lang="fr-FR" sz="2800" dirty="0">
                <a:solidFill>
                  <a:schemeClr val="bg1"/>
                </a:solidFill>
              </a:rPr>
              <a:t> </a:t>
            </a:r>
            <a:r>
              <a:rPr lang="fr-FR" sz="2800" dirty="0" err="1">
                <a:solidFill>
                  <a:schemeClr val="bg1"/>
                </a:solidFill>
              </a:rPr>
              <a:t>way</a:t>
            </a:r>
            <a:r>
              <a:rPr lang="fr-FR" sz="2800" dirty="0">
                <a:solidFill>
                  <a:schemeClr val="bg1"/>
                </a:solidFill>
              </a:rPr>
              <a:t> to </a:t>
            </a:r>
            <a:r>
              <a:rPr lang="fr-FR" sz="2800" dirty="0" err="1">
                <a:solidFill>
                  <a:schemeClr val="bg1"/>
                </a:solidFill>
              </a:rPr>
              <a:t>classify</a:t>
            </a:r>
            <a:r>
              <a:rPr lang="fr-FR" sz="2800" dirty="0">
                <a:solidFill>
                  <a:schemeClr val="bg1"/>
                </a:solidFill>
              </a:rPr>
              <a:t> living </a:t>
            </a:r>
            <a:r>
              <a:rPr lang="fr-FR" sz="2800" dirty="0" err="1">
                <a:solidFill>
                  <a:schemeClr val="bg1"/>
                </a:solidFill>
              </a:rPr>
              <a:t>beingss</a:t>
            </a:r>
            <a:r>
              <a:rPr lang="fr-FR" sz="2800" dirty="0">
                <a:solidFill>
                  <a:schemeClr val="bg1"/>
                </a:solidFill>
              </a:rPr>
              <a:t> and to </a:t>
            </a:r>
            <a:r>
              <a:rPr lang="fr-FR" sz="2800" dirty="0" err="1">
                <a:solidFill>
                  <a:schemeClr val="bg1"/>
                </a:solidFill>
              </a:rPr>
              <a:t>infer</a:t>
            </a:r>
            <a:r>
              <a:rPr lang="fr-FR" sz="2800" dirty="0">
                <a:solidFill>
                  <a:schemeClr val="bg1"/>
                </a:solidFill>
              </a:rPr>
              <a:t> </a:t>
            </a:r>
            <a:r>
              <a:rPr lang="fr-FR" sz="2800" dirty="0" err="1">
                <a:solidFill>
                  <a:schemeClr val="bg1"/>
                </a:solidFill>
              </a:rPr>
              <a:t>shared</a:t>
            </a:r>
            <a:r>
              <a:rPr lang="fr-FR" sz="2800" dirty="0">
                <a:solidFill>
                  <a:schemeClr val="bg1"/>
                </a:solidFill>
              </a:rPr>
              <a:t> </a:t>
            </a:r>
            <a:r>
              <a:rPr lang="fr-FR" sz="2800" dirty="0" err="1">
                <a:solidFill>
                  <a:schemeClr val="bg1"/>
                </a:solidFill>
              </a:rPr>
              <a:t>derived</a:t>
            </a:r>
            <a:r>
              <a:rPr lang="fr-FR" sz="2800" dirty="0">
                <a:solidFill>
                  <a:schemeClr val="bg1"/>
                </a:solidFill>
              </a:rPr>
              <a:t> traits </a:t>
            </a:r>
            <a:r>
              <a:rPr lang="fr-FR" sz="2800" dirty="0" err="1">
                <a:solidFill>
                  <a:schemeClr val="bg1"/>
                </a:solidFill>
              </a:rPr>
              <a:t>inherited</a:t>
            </a:r>
            <a:r>
              <a:rPr lang="fr-FR" sz="2800" dirty="0">
                <a:solidFill>
                  <a:schemeClr val="bg1"/>
                </a:solidFill>
              </a:rPr>
              <a:t> </a:t>
            </a:r>
            <a:r>
              <a:rPr lang="fr-FR" sz="2800" dirty="0" err="1">
                <a:solidFill>
                  <a:schemeClr val="bg1"/>
                </a:solidFill>
              </a:rPr>
              <a:t>from</a:t>
            </a:r>
            <a:r>
              <a:rPr lang="fr-FR" sz="2800" dirty="0">
                <a:solidFill>
                  <a:schemeClr val="bg1"/>
                </a:solidFill>
              </a:rPr>
              <a:t> an </a:t>
            </a:r>
            <a:r>
              <a:rPr lang="fr-FR" sz="2800" dirty="0" err="1">
                <a:solidFill>
                  <a:schemeClr val="bg1"/>
                </a:solidFill>
              </a:rPr>
              <a:t>ancestor</a:t>
            </a:r>
            <a:r>
              <a:rPr lang="fr-FR" sz="2800" dirty="0">
                <a:solidFill>
                  <a:schemeClr val="bg1"/>
                </a:solidFill>
              </a:rPr>
              <a:t>. </a:t>
            </a:r>
          </a:p>
          <a:p>
            <a:pPr algn="ctr"/>
            <a:r>
              <a:rPr lang="fr-FR" sz="2800" dirty="0">
                <a:solidFill>
                  <a:schemeClr val="bg1"/>
                </a:solidFill>
              </a:rPr>
              <a:t>s</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2022" y="809521"/>
            <a:ext cx="5951150" cy="5695187"/>
          </a:xfrm>
          <a:prstGeom prst="rect">
            <a:avLst/>
          </a:prstGeom>
        </p:spPr>
      </p:pic>
      <p:pic>
        <p:nvPicPr>
          <p:cNvPr id="5" name="Image 4"/>
          <p:cNvPicPr>
            <a:picLocks noChangeAspect="1"/>
          </p:cNvPicPr>
          <p:nvPr/>
        </p:nvPicPr>
        <p:blipFill>
          <a:blip r:embed="rId3"/>
          <a:stretch>
            <a:fillRect/>
          </a:stretch>
        </p:blipFill>
        <p:spPr>
          <a:xfrm>
            <a:off x="1625943" y="982969"/>
            <a:ext cx="8410685" cy="5745726"/>
          </a:xfrm>
          <a:prstGeom prst="rect">
            <a:avLst/>
          </a:prstGeom>
        </p:spPr>
      </p:pic>
    </p:spTree>
    <p:extLst>
      <p:ext uri="{BB962C8B-B14F-4D97-AF65-F5344CB8AC3E}">
        <p14:creationId xmlns:p14="http://schemas.microsoft.com/office/powerpoint/2010/main" val="4126088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C498288-2F0C-EE3C-C508-A1B9AD108FFC}"/>
              </a:ext>
            </a:extLst>
          </p:cNvPr>
          <p:cNvSpPr txBox="1"/>
          <p:nvPr/>
        </p:nvSpPr>
        <p:spPr>
          <a:xfrm>
            <a:off x="547160" y="2645020"/>
            <a:ext cx="11297132" cy="954107"/>
          </a:xfrm>
          <a:prstGeom prst="rect">
            <a:avLst/>
          </a:prstGeom>
          <a:noFill/>
        </p:spPr>
        <p:txBody>
          <a:bodyPr wrap="none" rtlCol="0">
            <a:spAutoFit/>
          </a:bodyPr>
          <a:lstStyle/>
          <a:p>
            <a:pPr algn="ctr"/>
            <a:r>
              <a:rPr lang="fr-FR" sz="2800" dirty="0">
                <a:solidFill>
                  <a:schemeClr val="bg1"/>
                </a:solidFill>
              </a:rPr>
              <a:t>But </a:t>
            </a:r>
            <a:r>
              <a:rPr lang="fr-FR" sz="2800" dirty="0" err="1">
                <a:solidFill>
                  <a:schemeClr val="bg1"/>
                </a:solidFill>
              </a:rPr>
              <a:t>this</a:t>
            </a:r>
            <a:r>
              <a:rPr lang="fr-FR" sz="2800" dirty="0">
                <a:solidFill>
                  <a:schemeClr val="bg1"/>
                </a:solidFill>
              </a:rPr>
              <a:t> </a:t>
            </a:r>
            <a:r>
              <a:rPr lang="fr-FR" sz="2800" dirty="0" err="1">
                <a:solidFill>
                  <a:schemeClr val="bg1"/>
                </a:solidFill>
              </a:rPr>
              <a:t>tree-based</a:t>
            </a:r>
            <a:r>
              <a:rPr lang="fr-FR" sz="2800" dirty="0">
                <a:solidFill>
                  <a:schemeClr val="bg1"/>
                </a:solidFill>
              </a:rPr>
              <a:t> </a:t>
            </a:r>
            <a:r>
              <a:rPr lang="fr-FR" sz="2800" dirty="0" err="1">
                <a:solidFill>
                  <a:schemeClr val="bg1"/>
                </a:solidFill>
              </a:rPr>
              <a:t>picture</a:t>
            </a:r>
            <a:r>
              <a:rPr lang="fr-FR" sz="2800" dirty="0">
                <a:solidFill>
                  <a:schemeClr val="bg1"/>
                </a:solidFill>
              </a:rPr>
              <a:t> </a:t>
            </a:r>
            <a:r>
              <a:rPr lang="fr-FR" sz="2800" b="1" dirty="0" err="1">
                <a:solidFill>
                  <a:schemeClr val="bg1"/>
                </a:solidFill>
              </a:rPr>
              <a:t>should</a:t>
            </a:r>
            <a:r>
              <a:rPr lang="fr-FR" sz="2800" b="1" dirty="0">
                <a:solidFill>
                  <a:schemeClr val="bg1"/>
                </a:solidFill>
              </a:rPr>
              <a:t> not </a:t>
            </a:r>
            <a:r>
              <a:rPr lang="fr-FR" sz="2800" b="1" dirty="0" err="1">
                <a:solidFill>
                  <a:schemeClr val="bg1"/>
                </a:solidFill>
              </a:rPr>
              <a:t>hide</a:t>
            </a:r>
            <a:r>
              <a:rPr lang="fr-FR" sz="2800" b="1" dirty="0">
                <a:solidFill>
                  <a:schemeClr val="bg1"/>
                </a:solidFill>
              </a:rPr>
              <a:t> </a:t>
            </a:r>
            <a:r>
              <a:rPr lang="fr-FR" sz="2800" b="1" dirty="0" err="1">
                <a:solidFill>
                  <a:schemeClr val="bg1"/>
                </a:solidFill>
              </a:rPr>
              <a:t>another</a:t>
            </a:r>
            <a:r>
              <a:rPr lang="fr-FR" sz="2800" b="1" dirty="0">
                <a:solidFill>
                  <a:schemeClr val="bg1"/>
                </a:solidFill>
              </a:rPr>
              <a:t> </a:t>
            </a:r>
            <a:r>
              <a:rPr lang="fr-FR" sz="2800" b="1" dirty="0" err="1">
                <a:solidFill>
                  <a:schemeClr val="bg1"/>
                </a:solidFill>
              </a:rPr>
              <a:t>biological</a:t>
            </a:r>
            <a:r>
              <a:rPr lang="fr-FR" sz="2800" b="1" dirty="0">
                <a:solidFill>
                  <a:schemeClr val="bg1"/>
                </a:solidFill>
              </a:rPr>
              <a:t> observation</a:t>
            </a:r>
            <a:r>
              <a:rPr lang="fr-FR" sz="2800" dirty="0">
                <a:solidFill>
                  <a:schemeClr val="bg1"/>
                </a:solidFill>
              </a:rPr>
              <a:t>: </a:t>
            </a:r>
          </a:p>
          <a:p>
            <a:pPr algn="ctr"/>
            <a:r>
              <a:rPr lang="fr-FR" sz="2800" dirty="0" err="1">
                <a:solidFill>
                  <a:schemeClr val="bg1"/>
                </a:solidFill>
              </a:rPr>
              <a:t>there</a:t>
            </a:r>
            <a:r>
              <a:rPr lang="fr-FR" sz="2800" dirty="0">
                <a:solidFill>
                  <a:schemeClr val="bg1"/>
                </a:solidFill>
              </a:rPr>
              <a:t> are </a:t>
            </a:r>
            <a:r>
              <a:rPr lang="fr-FR" sz="2800" b="1" dirty="0">
                <a:solidFill>
                  <a:schemeClr val="bg1"/>
                </a:solidFill>
              </a:rPr>
              <a:t>interactions </a:t>
            </a:r>
            <a:r>
              <a:rPr lang="fr-FR" sz="2800" b="1" dirty="0" err="1">
                <a:solidFill>
                  <a:schemeClr val="bg1"/>
                </a:solidFill>
              </a:rPr>
              <a:t>everywhere</a:t>
            </a:r>
            <a:r>
              <a:rPr lang="fr-FR" sz="2800" b="1" dirty="0">
                <a:solidFill>
                  <a:schemeClr val="bg1"/>
                </a:solidFill>
              </a:rPr>
              <a:t> in the </a:t>
            </a:r>
            <a:r>
              <a:rPr lang="fr-FR" sz="2800" b="1" dirty="0" err="1">
                <a:solidFill>
                  <a:schemeClr val="bg1"/>
                </a:solidFill>
              </a:rPr>
              <a:t>biological</a:t>
            </a:r>
            <a:r>
              <a:rPr lang="fr-FR" sz="2800" b="1" dirty="0">
                <a:solidFill>
                  <a:schemeClr val="bg1"/>
                </a:solidFill>
              </a:rPr>
              <a:t> world</a:t>
            </a:r>
            <a:r>
              <a:rPr lang="fr-FR" sz="2800" dirty="0">
                <a:solidFill>
                  <a:schemeClr val="bg1"/>
                </a:solidFill>
              </a:rPr>
              <a:t>.</a:t>
            </a:r>
          </a:p>
        </p:txBody>
      </p:sp>
    </p:spTree>
    <p:extLst>
      <p:ext uri="{BB962C8B-B14F-4D97-AF65-F5344CB8AC3E}">
        <p14:creationId xmlns:p14="http://schemas.microsoft.com/office/powerpoint/2010/main" val="1214381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518155"/>
            <a:ext cx="12192000" cy="6529735"/>
          </a:xfrm>
          <a:prstGeom prst="rect">
            <a:avLst/>
          </a:prstGeom>
        </p:spPr>
      </p:pic>
      <p:sp>
        <p:nvSpPr>
          <p:cNvPr id="5" name="Rectangle 4"/>
          <p:cNvSpPr/>
          <p:nvPr/>
        </p:nvSpPr>
        <p:spPr>
          <a:xfrm>
            <a:off x="9296399" y="6305576"/>
            <a:ext cx="3131128" cy="369332"/>
          </a:xfrm>
          <a:prstGeom prst="rect">
            <a:avLst/>
          </a:prstGeom>
        </p:spPr>
        <p:txBody>
          <a:bodyPr wrap="square">
            <a:spAutoFit/>
          </a:bodyPr>
          <a:lstStyle/>
          <a:p>
            <a:r>
              <a:rPr lang="fr-FR" dirty="0"/>
              <a:t>https://systemsbiology.org/</a:t>
            </a:r>
          </a:p>
        </p:txBody>
      </p:sp>
      <p:sp>
        <p:nvSpPr>
          <p:cNvPr id="6" name="Rectangle 5">
            <a:extLst>
              <a:ext uri="{FF2B5EF4-FFF2-40B4-BE49-F238E27FC236}">
                <a16:creationId xmlns:a16="http://schemas.microsoft.com/office/drawing/2014/main" id="{E3CE7111-34B9-4DBB-A0D3-CE1E5B2F57D6}"/>
              </a:ext>
            </a:extLst>
          </p:cNvPr>
          <p:cNvSpPr/>
          <p:nvPr/>
        </p:nvSpPr>
        <p:spPr>
          <a:xfrm>
            <a:off x="2149445" y="-13855"/>
            <a:ext cx="8114722" cy="523220"/>
          </a:xfrm>
          <a:prstGeom prst="rect">
            <a:avLst/>
          </a:prstGeom>
        </p:spPr>
        <p:txBody>
          <a:bodyPr wrap="none">
            <a:spAutoFit/>
          </a:bodyPr>
          <a:lstStyle/>
          <a:p>
            <a:r>
              <a:rPr lang="fr-FR" sz="2800" b="1" dirty="0" err="1">
                <a:solidFill>
                  <a:schemeClr val="bg1"/>
                </a:solidFill>
              </a:rPr>
              <a:t>We</a:t>
            </a:r>
            <a:r>
              <a:rPr lang="fr-FR" sz="2800" b="1" dirty="0">
                <a:solidFill>
                  <a:schemeClr val="bg1"/>
                </a:solidFill>
              </a:rPr>
              <a:t> are </a:t>
            </a:r>
            <a:r>
              <a:rPr lang="fr-FR" sz="2800" b="1" dirty="0" err="1">
                <a:solidFill>
                  <a:schemeClr val="bg1"/>
                </a:solidFill>
              </a:rPr>
              <a:t>composed</a:t>
            </a:r>
            <a:r>
              <a:rPr lang="fr-FR" sz="2800" b="1" dirty="0">
                <a:solidFill>
                  <a:schemeClr val="bg1"/>
                </a:solidFill>
              </a:rPr>
              <a:t> of networks and part of networks. </a:t>
            </a:r>
            <a:endParaRPr lang="fr-FR" sz="2800" dirty="0">
              <a:solidFill>
                <a:schemeClr val="bg1"/>
              </a:solidFill>
            </a:endParaRPr>
          </a:p>
        </p:txBody>
      </p:sp>
    </p:spTree>
    <p:extLst>
      <p:ext uri="{BB962C8B-B14F-4D97-AF65-F5344CB8AC3E}">
        <p14:creationId xmlns:p14="http://schemas.microsoft.com/office/powerpoint/2010/main" val="2636588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281E5D3-75EA-6D39-09ED-F70E7E4A9897}"/>
              </a:ext>
            </a:extLst>
          </p:cNvPr>
          <p:cNvSpPr txBox="1"/>
          <p:nvPr/>
        </p:nvSpPr>
        <p:spPr>
          <a:xfrm>
            <a:off x="386316" y="2615610"/>
            <a:ext cx="11419367" cy="1815882"/>
          </a:xfrm>
          <a:prstGeom prst="rect">
            <a:avLst/>
          </a:prstGeom>
          <a:noFill/>
        </p:spPr>
        <p:txBody>
          <a:bodyPr wrap="square" rtlCol="0">
            <a:spAutoFit/>
          </a:bodyPr>
          <a:lstStyle/>
          <a:p>
            <a:pPr algn="ctr"/>
            <a:r>
              <a:rPr lang="fr-FR" sz="2800" dirty="0" err="1">
                <a:solidFill>
                  <a:schemeClr val="bg1"/>
                </a:solidFill>
              </a:rPr>
              <a:t>Importantly</a:t>
            </a:r>
            <a:r>
              <a:rPr lang="fr-FR" sz="2800" dirty="0">
                <a:solidFill>
                  <a:schemeClr val="bg1"/>
                </a:solidFill>
              </a:rPr>
              <a:t>, </a:t>
            </a:r>
            <a:r>
              <a:rPr lang="fr-FR" sz="2800" dirty="0" err="1">
                <a:solidFill>
                  <a:schemeClr val="bg1"/>
                </a:solidFill>
              </a:rPr>
              <a:t>these</a:t>
            </a:r>
            <a:r>
              <a:rPr lang="fr-FR" sz="2800" dirty="0">
                <a:solidFill>
                  <a:schemeClr val="bg1"/>
                </a:solidFill>
              </a:rPr>
              <a:t> networks </a:t>
            </a:r>
            <a:r>
              <a:rPr lang="fr-FR" sz="2800" b="1" dirty="0" err="1">
                <a:solidFill>
                  <a:schemeClr val="bg1"/>
                </a:solidFill>
              </a:rPr>
              <a:t>introduce</a:t>
            </a:r>
            <a:r>
              <a:rPr lang="fr-FR" sz="2800" b="1" dirty="0">
                <a:solidFill>
                  <a:schemeClr val="bg1"/>
                </a:solidFill>
              </a:rPr>
              <a:t> </a:t>
            </a:r>
            <a:r>
              <a:rPr lang="fr-FR" sz="2800" b="1" dirty="0" err="1">
                <a:solidFill>
                  <a:schemeClr val="bg1"/>
                </a:solidFill>
              </a:rPr>
              <a:t>dependences</a:t>
            </a:r>
            <a:r>
              <a:rPr lang="fr-FR" sz="2800" b="1" dirty="0">
                <a:solidFill>
                  <a:schemeClr val="bg1"/>
                </a:solidFill>
              </a:rPr>
              <a:t>/</a:t>
            </a:r>
            <a:r>
              <a:rPr lang="fr-FR" sz="2800" b="1" dirty="0" err="1">
                <a:solidFill>
                  <a:schemeClr val="bg1"/>
                </a:solidFill>
              </a:rPr>
              <a:t>interdependences</a:t>
            </a:r>
            <a:r>
              <a:rPr lang="fr-FR" sz="2800" dirty="0">
                <a:solidFill>
                  <a:schemeClr val="bg1"/>
                </a:solidFill>
              </a:rPr>
              <a:t> </a:t>
            </a:r>
          </a:p>
          <a:p>
            <a:pPr algn="ctr"/>
            <a:endParaRPr lang="fr-FR" sz="2800" dirty="0">
              <a:solidFill>
                <a:schemeClr val="bg1"/>
              </a:solidFill>
            </a:endParaRPr>
          </a:p>
          <a:p>
            <a:pPr algn="ctr"/>
            <a:endParaRPr lang="fr-FR" sz="2800" dirty="0">
              <a:solidFill>
                <a:schemeClr val="bg1"/>
              </a:solidFill>
            </a:endParaRPr>
          </a:p>
          <a:p>
            <a:pPr algn="ctr"/>
            <a:r>
              <a:rPr lang="fr-FR" sz="2800" dirty="0">
                <a:solidFill>
                  <a:schemeClr val="bg1"/>
                </a:solidFill>
              </a:rPr>
              <a:t>and </a:t>
            </a:r>
            <a:r>
              <a:rPr lang="fr-FR" sz="2800" dirty="0" err="1">
                <a:solidFill>
                  <a:schemeClr val="bg1"/>
                </a:solidFill>
              </a:rPr>
              <a:t>their</a:t>
            </a:r>
            <a:r>
              <a:rPr lang="fr-FR" sz="2800" dirty="0">
                <a:solidFill>
                  <a:schemeClr val="bg1"/>
                </a:solidFill>
              </a:rPr>
              <a:t> structure and </a:t>
            </a:r>
            <a:r>
              <a:rPr lang="fr-FR" sz="2800" dirty="0" err="1">
                <a:solidFill>
                  <a:schemeClr val="bg1"/>
                </a:solidFill>
              </a:rPr>
              <a:t>evolvability</a:t>
            </a:r>
            <a:r>
              <a:rPr lang="fr-FR" sz="2800" dirty="0">
                <a:solidFill>
                  <a:schemeClr val="bg1"/>
                </a:solidFill>
              </a:rPr>
              <a:t> </a:t>
            </a:r>
            <a:r>
              <a:rPr lang="fr-FR" sz="2800" b="1" dirty="0" err="1">
                <a:solidFill>
                  <a:schemeClr val="bg1"/>
                </a:solidFill>
              </a:rPr>
              <a:t>may</a:t>
            </a:r>
            <a:r>
              <a:rPr lang="fr-FR" sz="2800" b="1" dirty="0">
                <a:solidFill>
                  <a:schemeClr val="bg1"/>
                </a:solidFill>
              </a:rPr>
              <a:t> </a:t>
            </a:r>
            <a:r>
              <a:rPr lang="fr-FR" sz="2800" b="1" dirty="0" err="1">
                <a:solidFill>
                  <a:schemeClr val="bg1"/>
                </a:solidFill>
              </a:rPr>
              <a:t>explain</a:t>
            </a:r>
            <a:r>
              <a:rPr lang="fr-FR" sz="2800" b="1" dirty="0">
                <a:solidFill>
                  <a:schemeClr val="bg1"/>
                </a:solidFill>
              </a:rPr>
              <a:t> the </a:t>
            </a:r>
            <a:r>
              <a:rPr lang="fr-FR" sz="2800" b="1" dirty="0" err="1">
                <a:solidFill>
                  <a:schemeClr val="bg1"/>
                </a:solidFill>
              </a:rPr>
              <a:t>stability</a:t>
            </a:r>
            <a:r>
              <a:rPr lang="fr-FR" sz="2800" b="1" dirty="0">
                <a:solidFill>
                  <a:schemeClr val="bg1"/>
                </a:solidFill>
              </a:rPr>
              <a:t> of Life on </a:t>
            </a:r>
            <a:r>
              <a:rPr lang="fr-FR" sz="2800" b="1" dirty="0" err="1">
                <a:solidFill>
                  <a:schemeClr val="bg1"/>
                </a:solidFill>
              </a:rPr>
              <a:t>Earth</a:t>
            </a:r>
            <a:r>
              <a:rPr lang="fr-FR" sz="2800" dirty="0">
                <a:solidFill>
                  <a:schemeClr val="bg1"/>
                </a:solidFill>
              </a:rPr>
              <a:t>. </a:t>
            </a:r>
          </a:p>
        </p:txBody>
      </p:sp>
    </p:spTree>
    <p:extLst>
      <p:ext uri="{BB962C8B-B14F-4D97-AF65-F5344CB8AC3E}">
        <p14:creationId xmlns:p14="http://schemas.microsoft.com/office/powerpoint/2010/main" val="3113130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0653BDC-60A6-88D8-AB4F-9F9D09619430}"/>
              </a:ext>
            </a:extLst>
          </p:cNvPr>
          <p:cNvSpPr txBox="1"/>
          <p:nvPr/>
        </p:nvSpPr>
        <p:spPr>
          <a:xfrm>
            <a:off x="1975475" y="2801633"/>
            <a:ext cx="7850483" cy="954107"/>
          </a:xfrm>
          <a:prstGeom prst="rect">
            <a:avLst/>
          </a:prstGeom>
          <a:noFill/>
        </p:spPr>
        <p:txBody>
          <a:bodyPr wrap="none" rtlCol="0">
            <a:spAutoFit/>
          </a:bodyPr>
          <a:lstStyle/>
          <a:p>
            <a:pPr algn="ctr"/>
            <a:r>
              <a:rPr lang="fr-FR" sz="2800" b="1" dirty="0" err="1">
                <a:solidFill>
                  <a:schemeClr val="bg1"/>
                </a:solidFill>
              </a:rPr>
              <a:t>Let’s</a:t>
            </a:r>
            <a:r>
              <a:rPr lang="fr-FR" sz="2800" b="1" dirty="0">
                <a:solidFill>
                  <a:schemeClr val="bg1"/>
                </a:solidFill>
              </a:rPr>
              <a:t> </a:t>
            </a:r>
            <a:r>
              <a:rPr lang="fr-FR" sz="2800" b="1" dirty="0" err="1">
                <a:solidFill>
                  <a:schemeClr val="bg1"/>
                </a:solidFill>
              </a:rPr>
              <a:t>now</a:t>
            </a:r>
            <a:r>
              <a:rPr lang="fr-FR" sz="2800" b="1" dirty="0">
                <a:solidFill>
                  <a:schemeClr val="bg1"/>
                </a:solidFill>
              </a:rPr>
              <a:t> </a:t>
            </a:r>
            <a:r>
              <a:rPr lang="fr-FR" sz="2800" b="1" dirty="0" err="1">
                <a:solidFill>
                  <a:schemeClr val="bg1"/>
                </a:solidFill>
              </a:rPr>
              <a:t>consider</a:t>
            </a:r>
            <a:r>
              <a:rPr lang="fr-FR" sz="2800" b="1" dirty="0">
                <a:solidFill>
                  <a:schemeClr val="bg1"/>
                </a:solidFill>
              </a:rPr>
              <a:t> the </a:t>
            </a:r>
            <a:r>
              <a:rPr lang="fr-FR" sz="2800" b="1" dirty="0" err="1">
                <a:solidFill>
                  <a:schemeClr val="bg1"/>
                </a:solidFill>
              </a:rPr>
              <a:t>biology</a:t>
            </a:r>
            <a:r>
              <a:rPr lang="fr-FR" sz="2800" b="1" dirty="0">
                <a:solidFill>
                  <a:schemeClr val="bg1"/>
                </a:solidFill>
              </a:rPr>
              <a:t> in a bit more </a:t>
            </a:r>
            <a:r>
              <a:rPr lang="fr-FR" sz="2800" b="1" dirty="0" err="1">
                <a:solidFill>
                  <a:schemeClr val="bg1"/>
                </a:solidFill>
              </a:rPr>
              <a:t>details</a:t>
            </a:r>
            <a:r>
              <a:rPr lang="fr-FR" sz="2800" b="1" dirty="0">
                <a:solidFill>
                  <a:schemeClr val="bg1"/>
                </a:solidFill>
              </a:rPr>
              <a:t>.</a:t>
            </a:r>
          </a:p>
          <a:p>
            <a:pPr algn="ctr"/>
            <a:r>
              <a:rPr lang="fr-FR" sz="2800" b="1" dirty="0">
                <a:solidFill>
                  <a:schemeClr val="bg1"/>
                </a:solidFill>
              </a:rPr>
              <a:t> </a:t>
            </a:r>
            <a:r>
              <a:rPr lang="fr-FR" sz="2800" b="1" dirty="0" err="1">
                <a:solidFill>
                  <a:schemeClr val="bg1"/>
                </a:solidFill>
              </a:rPr>
              <a:t>What</a:t>
            </a:r>
            <a:r>
              <a:rPr lang="fr-FR" sz="2800" b="1" dirty="0">
                <a:solidFill>
                  <a:schemeClr val="bg1"/>
                </a:solidFill>
              </a:rPr>
              <a:t> are </a:t>
            </a:r>
            <a:r>
              <a:rPr lang="fr-FR" sz="2800" b="1" dirty="0" err="1">
                <a:solidFill>
                  <a:schemeClr val="bg1"/>
                </a:solidFill>
              </a:rPr>
              <a:t>these</a:t>
            </a:r>
            <a:r>
              <a:rPr lang="fr-FR" sz="2800" b="1" dirty="0">
                <a:solidFill>
                  <a:schemeClr val="bg1"/>
                </a:solidFill>
              </a:rPr>
              <a:t> interaction networks?</a:t>
            </a:r>
          </a:p>
        </p:txBody>
      </p:sp>
    </p:spTree>
    <p:extLst>
      <p:ext uri="{BB962C8B-B14F-4D97-AF65-F5344CB8AC3E}">
        <p14:creationId xmlns:p14="http://schemas.microsoft.com/office/powerpoint/2010/main" val="2271303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E3E3F68-058B-4483-A44C-EBDAECA44463}"/>
              </a:ext>
            </a:extLst>
          </p:cNvPr>
          <p:cNvPicPr>
            <a:picLocks noChangeAspect="1"/>
          </p:cNvPicPr>
          <p:nvPr/>
        </p:nvPicPr>
        <p:blipFill>
          <a:blip r:embed="rId2"/>
          <a:stretch>
            <a:fillRect/>
          </a:stretch>
        </p:blipFill>
        <p:spPr>
          <a:xfrm>
            <a:off x="4145180" y="2405879"/>
            <a:ext cx="4818452" cy="3854762"/>
          </a:xfrm>
          <a:prstGeom prst="rect">
            <a:avLst/>
          </a:prstGeom>
        </p:spPr>
      </p:pic>
      <p:sp>
        <p:nvSpPr>
          <p:cNvPr id="2" name="Rectangle 1">
            <a:extLst>
              <a:ext uri="{FF2B5EF4-FFF2-40B4-BE49-F238E27FC236}">
                <a16:creationId xmlns:a16="http://schemas.microsoft.com/office/drawing/2014/main" id="{49E76948-581F-4C2F-B7F6-B062FA9434FC}"/>
              </a:ext>
            </a:extLst>
          </p:cNvPr>
          <p:cNvSpPr/>
          <p:nvPr/>
        </p:nvSpPr>
        <p:spPr>
          <a:xfrm>
            <a:off x="5845021" y="6472967"/>
            <a:ext cx="1512081" cy="369332"/>
          </a:xfrm>
          <a:prstGeom prst="rect">
            <a:avLst/>
          </a:prstGeom>
        </p:spPr>
        <p:txBody>
          <a:bodyPr wrap="none">
            <a:spAutoFit/>
          </a:bodyPr>
          <a:lstStyle/>
          <a:p>
            <a:r>
              <a:rPr lang="fr-FR" dirty="0">
                <a:solidFill>
                  <a:schemeClr val="bg1"/>
                </a:solidFill>
              </a:rPr>
              <a:t>A. </a:t>
            </a:r>
            <a:r>
              <a:rPr lang="fr-FR" dirty="0" err="1">
                <a:solidFill>
                  <a:schemeClr val="bg1"/>
                </a:solidFill>
              </a:rPr>
              <a:t>Malakhova</a:t>
            </a:r>
            <a:r>
              <a:rPr lang="fr-FR" dirty="0">
                <a:solidFill>
                  <a:schemeClr val="bg1"/>
                </a:solidFill>
              </a:rPr>
              <a:t> </a:t>
            </a:r>
          </a:p>
        </p:txBody>
      </p:sp>
      <p:sp>
        <p:nvSpPr>
          <p:cNvPr id="6" name="Rectangle 5">
            <a:extLst>
              <a:ext uri="{FF2B5EF4-FFF2-40B4-BE49-F238E27FC236}">
                <a16:creationId xmlns:a16="http://schemas.microsoft.com/office/drawing/2014/main" id="{B314BEB4-0FE3-4098-96E2-3EC996310DF1}"/>
              </a:ext>
            </a:extLst>
          </p:cNvPr>
          <p:cNvSpPr/>
          <p:nvPr/>
        </p:nvSpPr>
        <p:spPr>
          <a:xfrm>
            <a:off x="355511" y="942808"/>
            <a:ext cx="11724522" cy="1138773"/>
          </a:xfrm>
          <a:prstGeom prst="rect">
            <a:avLst/>
          </a:prstGeom>
        </p:spPr>
        <p:txBody>
          <a:bodyPr wrap="square">
            <a:spAutoFit/>
          </a:bodyPr>
          <a:lstStyle/>
          <a:p>
            <a:pPr algn="ctr"/>
            <a:r>
              <a:rPr lang="fr-FR" sz="3400" dirty="0">
                <a:solidFill>
                  <a:schemeClr val="bg1"/>
                </a:solidFill>
              </a:rPr>
              <a:t>There are </a:t>
            </a:r>
            <a:r>
              <a:rPr lang="fr-FR" sz="3400" b="1" dirty="0">
                <a:solidFill>
                  <a:schemeClr val="bg1"/>
                </a:solidFill>
              </a:rPr>
              <a:t>interactions </a:t>
            </a:r>
            <a:r>
              <a:rPr lang="fr-FR" sz="3400" b="1" dirty="0" err="1">
                <a:solidFill>
                  <a:schemeClr val="bg1"/>
                </a:solidFill>
              </a:rPr>
              <a:t>everywhere</a:t>
            </a:r>
            <a:r>
              <a:rPr lang="fr-FR" sz="3400" b="1" dirty="0">
                <a:solidFill>
                  <a:schemeClr val="bg1"/>
                </a:solidFill>
              </a:rPr>
              <a:t> in </a:t>
            </a:r>
            <a:r>
              <a:rPr lang="fr-FR" sz="3400" b="1" dirty="0" err="1">
                <a:solidFill>
                  <a:schemeClr val="bg1"/>
                </a:solidFill>
              </a:rPr>
              <a:t>organisms</a:t>
            </a:r>
            <a:r>
              <a:rPr lang="fr-FR" sz="3400" dirty="0">
                <a:solidFill>
                  <a:schemeClr val="bg1"/>
                </a:solidFill>
              </a:rPr>
              <a:t>, </a:t>
            </a:r>
          </a:p>
          <a:p>
            <a:pPr algn="ctr"/>
            <a:r>
              <a:rPr lang="fr-FR" sz="3400" dirty="0" err="1">
                <a:solidFill>
                  <a:schemeClr val="bg1"/>
                </a:solidFill>
              </a:rPr>
              <a:t>even</a:t>
            </a:r>
            <a:r>
              <a:rPr lang="fr-FR" sz="3400" dirty="0">
                <a:solidFill>
                  <a:schemeClr val="bg1"/>
                </a:solidFill>
              </a:rPr>
              <a:t> in simple </a:t>
            </a:r>
            <a:r>
              <a:rPr lang="fr-FR" sz="3400" dirty="0" err="1">
                <a:solidFill>
                  <a:schemeClr val="bg1"/>
                </a:solidFill>
              </a:rPr>
              <a:t>cells</a:t>
            </a:r>
            <a:r>
              <a:rPr lang="fr-FR" sz="3400" dirty="0">
                <a:solidFill>
                  <a:schemeClr val="bg1"/>
                </a:solidFill>
              </a:rPr>
              <a:t>.</a:t>
            </a:r>
          </a:p>
        </p:txBody>
      </p:sp>
    </p:spTree>
    <p:extLst>
      <p:ext uri="{BB962C8B-B14F-4D97-AF65-F5344CB8AC3E}">
        <p14:creationId xmlns:p14="http://schemas.microsoft.com/office/powerpoint/2010/main" val="3163318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7401AC1-E697-4339-8463-85FEBCEF89B4}"/>
              </a:ext>
            </a:extLst>
          </p:cNvPr>
          <p:cNvSpPr/>
          <p:nvPr/>
        </p:nvSpPr>
        <p:spPr>
          <a:xfrm>
            <a:off x="0" y="-452854"/>
            <a:ext cx="7651535" cy="104442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1D1068B7-7D64-424E-AE02-38D87946C930}"/>
              </a:ext>
            </a:extLst>
          </p:cNvPr>
          <p:cNvPicPr>
            <a:picLocks noChangeAspect="1"/>
          </p:cNvPicPr>
          <p:nvPr/>
        </p:nvPicPr>
        <p:blipFill>
          <a:blip r:embed="rId2"/>
          <a:stretch>
            <a:fillRect/>
          </a:stretch>
        </p:blipFill>
        <p:spPr>
          <a:xfrm rot="5400000">
            <a:off x="-1300858" y="1021941"/>
            <a:ext cx="7651535" cy="4633282"/>
          </a:xfrm>
          <a:prstGeom prst="rect">
            <a:avLst/>
          </a:prstGeom>
        </p:spPr>
      </p:pic>
      <p:pic>
        <p:nvPicPr>
          <p:cNvPr id="2" name="Image 1">
            <a:extLst>
              <a:ext uri="{FF2B5EF4-FFF2-40B4-BE49-F238E27FC236}">
                <a16:creationId xmlns:a16="http://schemas.microsoft.com/office/drawing/2014/main" id="{8FE75845-507E-4953-BC1E-AF08B99F43CB}"/>
              </a:ext>
            </a:extLst>
          </p:cNvPr>
          <p:cNvPicPr>
            <a:picLocks noChangeAspect="1"/>
          </p:cNvPicPr>
          <p:nvPr/>
        </p:nvPicPr>
        <p:blipFill>
          <a:blip r:embed="rId3"/>
          <a:stretch>
            <a:fillRect/>
          </a:stretch>
        </p:blipFill>
        <p:spPr>
          <a:xfrm>
            <a:off x="5221356" y="565155"/>
            <a:ext cx="6506818" cy="5807843"/>
          </a:xfrm>
          <a:prstGeom prst="rect">
            <a:avLst/>
          </a:prstGeom>
        </p:spPr>
      </p:pic>
      <p:sp>
        <p:nvSpPr>
          <p:cNvPr id="16" name="Rectangle 15">
            <a:extLst>
              <a:ext uri="{FF2B5EF4-FFF2-40B4-BE49-F238E27FC236}">
                <a16:creationId xmlns:a16="http://schemas.microsoft.com/office/drawing/2014/main" id="{0B50C468-7F44-4D58-8EE2-36DD4E6AB8BC}"/>
              </a:ext>
            </a:extLst>
          </p:cNvPr>
          <p:cNvSpPr/>
          <p:nvPr/>
        </p:nvSpPr>
        <p:spPr>
          <a:xfrm rot="5400000">
            <a:off x="-2614620" y="3466318"/>
            <a:ext cx="6315064" cy="104442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32F2A19C-7D44-4332-B525-C4C3E29A3A46}"/>
              </a:ext>
            </a:extLst>
          </p:cNvPr>
          <p:cNvSpPr/>
          <p:nvPr/>
        </p:nvSpPr>
        <p:spPr>
          <a:xfrm>
            <a:off x="463826" y="6388442"/>
            <a:ext cx="7651535" cy="5188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0506B438-5CE1-4477-AB6F-F9E1E1574554}"/>
              </a:ext>
            </a:extLst>
          </p:cNvPr>
          <p:cNvSpPr/>
          <p:nvPr/>
        </p:nvSpPr>
        <p:spPr>
          <a:xfrm>
            <a:off x="6816279" y="6372998"/>
            <a:ext cx="3493791" cy="369332"/>
          </a:xfrm>
          <a:prstGeom prst="rect">
            <a:avLst/>
          </a:prstGeom>
          <a:solidFill>
            <a:schemeClr val="tx1"/>
          </a:solidFill>
        </p:spPr>
        <p:txBody>
          <a:bodyPr wrap="square">
            <a:spAutoFit/>
          </a:bodyPr>
          <a:lstStyle/>
          <a:p>
            <a:r>
              <a:rPr lang="en-US" b="1" dirty="0">
                <a:solidFill>
                  <a:srgbClr val="FF0000"/>
                </a:solidFill>
              </a:rPr>
              <a:t>Regulators        </a:t>
            </a:r>
            <a:r>
              <a:rPr lang="en-US" b="1" dirty="0">
                <a:solidFill>
                  <a:srgbClr val="0070C0"/>
                </a:solidFill>
              </a:rPr>
              <a:t>Other genes</a:t>
            </a:r>
            <a:endParaRPr lang="fr-FR" dirty="0">
              <a:solidFill>
                <a:srgbClr val="0070C0"/>
              </a:solidFill>
            </a:endParaRPr>
          </a:p>
        </p:txBody>
      </p:sp>
      <p:sp>
        <p:nvSpPr>
          <p:cNvPr id="4" name="ZoneTexte 3">
            <a:extLst>
              <a:ext uri="{FF2B5EF4-FFF2-40B4-BE49-F238E27FC236}">
                <a16:creationId xmlns:a16="http://schemas.microsoft.com/office/drawing/2014/main" id="{A828B3C2-E181-4C5A-8FDF-6CB6416B1EA5}"/>
              </a:ext>
            </a:extLst>
          </p:cNvPr>
          <p:cNvSpPr txBox="1"/>
          <p:nvPr/>
        </p:nvSpPr>
        <p:spPr>
          <a:xfrm>
            <a:off x="31891" y="0"/>
            <a:ext cx="11717079" cy="830997"/>
          </a:xfrm>
          <a:prstGeom prst="rect">
            <a:avLst/>
          </a:prstGeom>
          <a:solidFill>
            <a:schemeClr val="tx1"/>
          </a:solidFill>
        </p:spPr>
        <p:txBody>
          <a:bodyPr wrap="square" rtlCol="0">
            <a:spAutoFit/>
          </a:bodyPr>
          <a:lstStyle/>
          <a:p>
            <a:r>
              <a:rPr lang="fr-FR" sz="2400" b="1" i="1" dirty="0">
                <a:solidFill>
                  <a:schemeClr val="bg1"/>
                </a:solidFill>
              </a:rPr>
              <a:t>                                                    </a:t>
            </a:r>
            <a:r>
              <a:rPr lang="fr-FR" sz="2400" b="1" dirty="0">
                <a:solidFill>
                  <a:schemeClr val="bg1"/>
                </a:solidFill>
              </a:rPr>
              <a:t>For instance, 2 </a:t>
            </a:r>
            <a:r>
              <a:rPr lang="fr-FR" sz="2400" b="1" dirty="0" err="1">
                <a:solidFill>
                  <a:schemeClr val="bg1"/>
                </a:solidFill>
              </a:rPr>
              <a:t>representations</a:t>
            </a:r>
            <a:r>
              <a:rPr lang="fr-FR" sz="2400" b="1" dirty="0">
                <a:solidFill>
                  <a:schemeClr val="bg1"/>
                </a:solidFill>
              </a:rPr>
              <a:t> of </a:t>
            </a:r>
            <a:r>
              <a:rPr lang="fr-FR" sz="2400" b="1" i="1" dirty="0">
                <a:solidFill>
                  <a:schemeClr val="bg1"/>
                </a:solidFill>
              </a:rPr>
              <a:t>E. coli</a:t>
            </a:r>
          </a:p>
          <a:p>
            <a:r>
              <a:rPr lang="fr-FR" sz="2400" b="1" i="1" dirty="0">
                <a:solidFill>
                  <a:schemeClr val="bg1"/>
                </a:solidFill>
              </a:rPr>
              <a:t>                        </a:t>
            </a:r>
            <a:r>
              <a:rPr lang="fr-FR" sz="2400" b="1" dirty="0" err="1">
                <a:solidFill>
                  <a:schemeClr val="bg1"/>
                </a:solidFill>
              </a:rPr>
              <a:t>left</a:t>
            </a:r>
            <a:r>
              <a:rPr lang="fr-FR" sz="2400" b="1" dirty="0">
                <a:solidFill>
                  <a:schemeClr val="bg1"/>
                </a:solidFill>
              </a:rPr>
              <a:t> </a:t>
            </a:r>
            <a:r>
              <a:rPr lang="fr-FR" sz="2400" b="1" dirty="0" err="1">
                <a:solidFill>
                  <a:schemeClr val="bg1"/>
                </a:solidFill>
              </a:rPr>
              <a:t>morphological</a:t>
            </a:r>
            <a:r>
              <a:rPr lang="fr-FR" sz="2400" b="1" dirty="0">
                <a:solidFill>
                  <a:schemeClr val="bg1"/>
                </a:solidFill>
              </a:rPr>
              <a:t>;                  right:  </a:t>
            </a:r>
            <a:r>
              <a:rPr lang="fr-FR" sz="2400" b="1" dirty="0" err="1">
                <a:solidFill>
                  <a:schemeClr val="bg1"/>
                </a:solidFill>
              </a:rPr>
              <a:t>emerging</a:t>
            </a:r>
            <a:r>
              <a:rPr lang="fr-FR" sz="2400" b="1" dirty="0">
                <a:solidFill>
                  <a:schemeClr val="bg1"/>
                </a:solidFill>
              </a:rPr>
              <a:t> </a:t>
            </a:r>
            <a:r>
              <a:rPr lang="fr-FR" sz="2400" b="1" dirty="0" err="1">
                <a:solidFill>
                  <a:schemeClr val="bg1"/>
                </a:solidFill>
              </a:rPr>
              <a:t>from</a:t>
            </a:r>
            <a:r>
              <a:rPr lang="fr-FR" sz="2400" b="1" dirty="0">
                <a:solidFill>
                  <a:schemeClr val="bg1"/>
                </a:solidFill>
              </a:rPr>
              <a:t> </a:t>
            </a:r>
            <a:r>
              <a:rPr lang="fr-FR" sz="2400" b="1" dirty="0" err="1">
                <a:solidFill>
                  <a:schemeClr val="bg1"/>
                </a:solidFill>
              </a:rPr>
              <a:t>gene</a:t>
            </a:r>
            <a:r>
              <a:rPr lang="fr-FR" sz="2400" b="1" dirty="0">
                <a:solidFill>
                  <a:schemeClr val="bg1"/>
                </a:solidFill>
              </a:rPr>
              <a:t> </a:t>
            </a:r>
            <a:r>
              <a:rPr lang="fr-FR" sz="2400" b="1" dirty="0" err="1">
                <a:solidFill>
                  <a:schemeClr val="bg1"/>
                </a:solidFill>
              </a:rPr>
              <a:t>regulatory</a:t>
            </a:r>
            <a:r>
              <a:rPr lang="fr-FR" sz="2400" b="1" dirty="0">
                <a:solidFill>
                  <a:schemeClr val="bg1"/>
                </a:solidFill>
              </a:rPr>
              <a:t> networks</a:t>
            </a:r>
          </a:p>
        </p:txBody>
      </p:sp>
    </p:spTree>
    <p:extLst>
      <p:ext uri="{BB962C8B-B14F-4D97-AF65-F5344CB8AC3E}">
        <p14:creationId xmlns:p14="http://schemas.microsoft.com/office/powerpoint/2010/main" val="2520370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D16D0090-9849-4981-B4C7-049FB1E52BE9}"/>
              </a:ext>
            </a:extLst>
          </p:cNvPr>
          <p:cNvGrpSpPr/>
          <p:nvPr/>
        </p:nvGrpSpPr>
        <p:grpSpPr>
          <a:xfrm>
            <a:off x="-1" y="197219"/>
            <a:ext cx="12207862" cy="6858000"/>
            <a:chOff x="-1" y="197219"/>
            <a:chExt cx="12207862" cy="6858000"/>
          </a:xfrm>
        </p:grpSpPr>
        <p:pic>
          <p:nvPicPr>
            <p:cNvPr id="3" name="Image 2">
              <a:extLst>
                <a:ext uri="{FF2B5EF4-FFF2-40B4-BE49-F238E27FC236}">
                  <a16:creationId xmlns:a16="http://schemas.microsoft.com/office/drawing/2014/main" id="{DE36A52E-4AB3-414F-9EE1-067855494FB2}"/>
                </a:ext>
              </a:extLst>
            </p:cNvPr>
            <p:cNvPicPr>
              <a:picLocks noChangeAspect="1"/>
            </p:cNvPicPr>
            <p:nvPr/>
          </p:nvPicPr>
          <p:blipFill>
            <a:blip r:embed="rId2"/>
            <a:stretch>
              <a:fillRect/>
            </a:stretch>
          </p:blipFill>
          <p:spPr>
            <a:xfrm>
              <a:off x="3478026" y="197219"/>
              <a:ext cx="5235948" cy="6858000"/>
            </a:xfrm>
            <a:prstGeom prst="rect">
              <a:avLst/>
            </a:prstGeom>
          </p:spPr>
        </p:pic>
        <p:sp>
          <p:nvSpPr>
            <p:cNvPr id="2" name="ZoneTexte 1"/>
            <p:cNvSpPr txBox="1"/>
            <p:nvPr/>
          </p:nvSpPr>
          <p:spPr>
            <a:xfrm flipH="1">
              <a:off x="-1" y="6036294"/>
              <a:ext cx="12192001" cy="507831"/>
            </a:xfrm>
            <a:prstGeom prst="rect">
              <a:avLst/>
            </a:prstGeom>
            <a:solidFill>
              <a:schemeClr val="tx1"/>
            </a:solidFill>
          </p:spPr>
          <p:txBody>
            <a:bodyPr wrap="square" lIns="0" tIns="0" rIns="0" bIns="0" rtlCol="0">
              <a:spAutoFit/>
            </a:bodyPr>
            <a:lstStyle/>
            <a:p>
              <a:pPr algn="ctr"/>
              <a:r>
                <a:rPr lang="fr-FR" sz="3300" b="1" dirty="0" err="1">
                  <a:solidFill>
                    <a:schemeClr val="bg1"/>
                  </a:solidFill>
                </a:rPr>
                <a:t>Evolutionary</a:t>
              </a:r>
              <a:r>
                <a:rPr lang="fr-FR" sz="3300" b="1" dirty="0">
                  <a:solidFill>
                    <a:schemeClr val="bg1"/>
                  </a:solidFill>
                </a:rPr>
                <a:t> </a:t>
              </a:r>
              <a:r>
                <a:rPr lang="fr-FR" sz="3300" b="1" dirty="0" err="1">
                  <a:solidFill>
                    <a:schemeClr val="bg1"/>
                  </a:solidFill>
                </a:rPr>
                <a:t>biology</a:t>
              </a:r>
              <a:r>
                <a:rPr lang="fr-FR" sz="3300" b="1" dirty="0">
                  <a:solidFill>
                    <a:schemeClr val="bg1"/>
                  </a:solidFill>
                </a:rPr>
                <a:t> tries to </a:t>
              </a:r>
              <a:r>
                <a:rPr lang="fr-FR" sz="3300" b="1" dirty="0" err="1">
                  <a:solidFill>
                    <a:schemeClr val="bg1"/>
                  </a:solidFill>
                </a:rPr>
                <a:t>explain</a:t>
              </a:r>
              <a:r>
                <a:rPr lang="fr-FR" sz="3300" b="1" dirty="0">
                  <a:solidFill>
                    <a:schemeClr val="bg1"/>
                  </a:solidFill>
                </a:rPr>
                <a:t> the </a:t>
              </a:r>
              <a:r>
                <a:rPr lang="fr-FR" sz="3300" b="1" dirty="0" err="1">
                  <a:solidFill>
                    <a:schemeClr val="bg1"/>
                  </a:solidFill>
                </a:rPr>
                <a:t>history</a:t>
              </a:r>
              <a:r>
                <a:rPr lang="fr-FR" sz="3300" b="1" dirty="0">
                  <a:solidFill>
                    <a:schemeClr val="bg1"/>
                  </a:solidFill>
                </a:rPr>
                <a:t> and </a:t>
              </a:r>
              <a:r>
                <a:rPr lang="fr-FR" sz="3300" b="1" dirty="0" err="1">
                  <a:solidFill>
                    <a:schemeClr val="bg1"/>
                  </a:solidFill>
                </a:rPr>
                <a:t>diversity</a:t>
              </a:r>
              <a:r>
                <a:rPr lang="fr-FR" sz="3300" b="1" dirty="0">
                  <a:solidFill>
                    <a:schemeClr val="bg1"/>
                  </a:solidFill>
                </a:rPr>
                <a:t> of life.</a:t>
              </a:r>
            </a:p>
          </p:txBody>
        </p:sp>
        <p:sp>
          <p:nvSpPr>
            <p:cNvPr id="4" name="ZoneTexte 3">
              <a:extLst>
                <a:ext uri="{FF2B5EF4-FFF2-40B4-BE49-F238E27FC236}">
                  <a16:creationId xmlns:a16="http://schemas.microsoft.com/office/drawing/2014/main" id="{68F96711-1AAC-48D3-9DFF-DB26DB6519CB}"/>
                </a:ext>
              </a:extLst>
            </p:cNvPr>
            <p:cNvSpPr txBox="1"/>
            <p:nvPr/>
          </p:nvSpPr>
          <p:spPr>
            <a:xfrm>
              <a:off x="7476566" y="5325034"/>
              <a:ext cx="4731295" cy="615553"/>
            </a:xfrm>
            <a:prstGeom prst="rect">
              <a:avLst/>
            </a:prstGeom>
            <a:noFill/>
          </p:spPr>
          <p:txBody>
            <a:bodyPr wrap="none" rtlCol="0">
              <a:spAutoFit/>
            </a:bodyPr>
            <a:lstStyle/>
            <a:p>
              <a:r>
                <a:rPr lang="fr-FR" sz="3400" b="1" dirty="0">
                  <a:solidFill>
                    <a:srgbClr val="FF0000"/>
                  </a:solidFill>
                </a:rPr>
                <a:t>An </a:t>
              </a:r>
              <a:r>
                <a:rPr lang="fr-FR" sz="3400" b="1" dirty="0" err="1">
                  <a:solidFill>
                    <a:srgbClr val="FF0000"/>
                  </a:solidFill>
                </a:rPr>
                <a:t>evolutionary</a:t>
              </a:r>
              <a:r>
                <a:rPr lang="fr-FR" sz="3400" b="1" dirty="0">
                  <a:solidFill>
                    <a:srgbClr val="FF0000"/>
                  </a:solidFill>
                </a:rPr>
                <a:t> </a:t>
              </a:r>
              <a:r>
                <a:rPr lang="fr-FR" sz="3400" b="1" dirty="0" err="1">
                  <a:solidFill>
                    <a:srgbClr val="FF0000"/>
                  </a:solidFill>
                </a:rPr>
                <a:t>biologist</a:t>
              </a:r>
              <a:endParaRPr lang="fr-FR" sz="3400" b="1" dirty="0">
                <a:solidFill>
                  <a:srgbClr val="FF0000"/>
                </a:solidFill>
              </a:endParaRPr>
            </a:p>
          </p:txBody>
        </p:sp>
        <p:sp>
          <p:nvSpPr>
            <p:cNvPr id="5" name="Flèche : droite 4">
              <a:extLst>
                <a:ext uri="{FF2B5EF4-FFF2-40B4-BE49-F238E27FC236}">
                  <a16:creationId xmlns:a16="http://schemas.microsoft.com/office/drawing/2014/main" id="{EF0C6B4D-E630-4DBF-BC32-6EF8B3CC5877}"/>
                </a:ext>
              </a:extLst>
            </p:cNvPr>
            <p:cNvSpPr/>
            <p:nvPr/>
          </p:nvSpPr>
          <p:spPr>
            <a:xfrm rot="16200000">
              <a:off x="7853132" y="5038165"/>
              <a:ext cx="412377" cy="28687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 name="Rectangle 6"/>
          <p:cNvSpPr/>
          <p:nvPr/>
        </p:nvSpPr>
        <p:spPr>
          <a:xfrm>
            <a:off x="-3214777" y="6396335"/>
            <a:ext cx="2835215" cy="1754326"/>
          </a:xfrm>
          <a:prstGeom prst="rect">
            <a:avLst/>
          </a:prstGeom>
        </p:spPr>
        <p:txBody>
          <a:bodyPr wrap="square">
            <a:spAutoFit/>
          </a:bodyPr>
          <a:lstStyle/>
          <a:p>
            <a:r>
              <a:rPr lang="fr-FR"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what</a:t>
            </a: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evolutionary</a:t>
            </a: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biologist</a:t>
            </a: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 do : </a:t>
            </a:r>
            <a:r>
              <a:rPr lang="fr-FR"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explaining</a:t>
            </a: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 the </a:t>
            </a:r>
            <a:r>
              <a:rPr lang="fr-FR"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origin</a:t>
            </a: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 of </a:t>
            </a:r>
            <a:r>
              <a:rPr lang="fr-FR"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diversity</a:t>
            </a: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 of traits, by </a:t>
            </a:r>
            <a:r>
              <a:rPr lang="fr-FR"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understanding</a:t>
            </a: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processes</a:t>
            </a: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 of stases and </a:t>
            </a:r>
            <a:r>
              <a:rPr lang="fr-FR"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processes</a:t>
            </a:r>
            <a:r>
              <a:rPr lang="fr-FR" dirty="0">
                <a:solidFill>
                  <a:schemeClr val="bg1"/>
                </a:solidFill>
                <a:latin typeface="Calibri" panose="020F0502020204030204" pitchFamily="34" charset="0"/>
                <a:ea typeface="Calibri" panose="020F0502020204030204" pitchFamily="34" charset="0"/>
                <a:cs typeface="Times New Roman" panose="02020603050405020304" pitchFamily="18" charset="0"/>
              </a:rPr>
              <a:t> of change</a:t>
            </a:r>
            <a:endParaRPr lang="fr-FR" dirty="0"/>
          </a:p>
        </p:txBody>
      </p:sp>
      <p:sp>
        <p:nvSpPr>
          <p:cNvPr id="8" name="ZoneTexte 7">
            <a:extLst>
              <a:ext uri="{FF2B5EF4-FFF2-40B4-BE49-F238E27FC236}">
                <a16:creationId xmlns:a16="http://schemas.microsoft.com/office/drawing/2014/main" id="{1B6356C0-7A13-42B8-8EE6-2595ABD689BC}"/>
              </a:ext>
            </a:extLst>
          </p:cNvPr>
          <p:cNvSpPr txBox="1"/>
          <p:nvPr/>
        </p:nvSpPr>
        <p:spPr>
          <a:xfrm flipH="1">
            <a:off x="15860" y="54295"/>
            <a:ext cx="12192001" cy="507831"/>
          </a:xfrm>
          <a:prstGeom prst="rect">
            <a:avLst/>
          </a:prstGeom>
          <a:solidFill>
            <a:schemeClr val="tx1"/>
          </a:solidFill>
        </p:spPr>
        <p:txBody>
          <a:bodyPr wrap="square" lIns="0" tIns="0" rIns="0" bIns="0" rtlCol="0">
            <a:spAutoFit/>
          </a:bodyPr>
          <a:lstStyle/>
          <a:p>
            <a:pPr algn="ctr"/>
            <a:r>
              <a:rPr lang="fr-FR" sz="3300" b="1" dirty="0">
                <a:solidFill>
                  <a:schemeClr val="bg1"/>
                </a:solidFill>
              </a:rPr>
              <a:t>I </a:t>
            </a:r>
            <a:r>
              <a:rPr lang="fr-FR" sz="3300" b="1" dirty="0" err="1">
                <a:solidFill>
                  <a:schemeClr val="bg1"/>
                </a:solidFill>
              </a:rPr>
              <a:t>am</a:t>
            </a:r>
            <a:r>
              <a:rPr lang="fr-FR" sz="3300" b="1" dirty="0">
                <a:solidFill>
                  <a:schemeClr val="bg1"/>
                </a:solidFill>
              </a:rPr>
              <a:t> an </a:t>
            </a:r>
            <a:r>
              <a:rPr lang="fr-FR" sz="3300" b="1" dirty="0" err="1">
                <a:solidFill>
                  <a:schemeClr val="bg1"/>
                </a:solidFill>
              </a:rPr>
              <a:t>evolutionary</a:t>
            </a:r>
            <a:r>
              <a:rPr lang="fr-FR" sz="3300" b="1" dirty="0">
                <a:solidFill>
                  <a:schemeClr val="bg1"/>
                </a:solidFill>
              </a:rPr>
              <a:t> </a:t>
            </a:r>
            <a:r>
              <a:rPr lang="fr-FR" sz="3300" b="1" dirty="0" err="1">
                <a:solidFill>
                  <a:schemeClr val="bg1"/>
                </a:solidFill>
              </a:rPr>
              <a:t>biologist</a:t>
            </a:r>
            <a:r>
              <a:rPr lang="fr-FR" sz="3300" b="1" dirty="0">
                <a:solidFill>
                  <a:schemeClr val="bg1"/>
                </a:solidFill>
              </a:rPr>
              <a:t>.</a:t>
            </a:r>
          </a:p>
        </p:txBody>
      </p:sp>
    </p:spTree>
    <p:extLst>
      <p:ext uri="{BB962C8B-B14F-4D97-AF65-F5344CB8AC3E}">
        <p14:creationId xmlns:p14="http://schemas.microsoft.com/office/powerpoint/2010/main" val="3106599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3" name="Groupe 22"/>
          <p:cNvGrpSpPr/>
          <p:nvPr/>
        </p:nvGrpSpPr>
        <p:grpSpPr>
          <a:xfrm>
            <a:off x="-5512526" y="3004458"/>
            <a:ext cx="4019428" cy="2318594"/>
            <a:chOff x="3822630" y="1526507"/>
            <a:chExt cx="4747016" cy="3911350"/>
          </a:xfrm>
        </p:grpSpPr>
        <p:sp>
          <p:nvSpPr>
            <p:cNvPr id="2" name="Éclair 1"/>
            <p:cNvSpPr/>
            <p:nvPr/>
          </p:nvSpPr>
          <p:spPr>
            <a:xfrm rot="2145748">
              <a:off x="4855598" y="2225571"/>
              <a:ext cx="872983" cy="1965059"/>
            </a:xfrm>
            <a:prstGeom prst="lightningBol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Éclair 2"/>
            <p:cNvSpPr/>
            <p:nvPr/>
          </p:nvSpPr>
          <p:spPr>
            <a:xfrm>
              <a:off x="6088065" y="2101779"/>
              <a:ext cx="821635" cy="1046922"/>
            </a:xfrm>
            <a:prstGeom prst="lightningBol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A92C7477-DEE4-468C-B451-D97A82340971}"/>
                </a:ext>
              </a:extLst>
            </p:cNvPr>
            <p:cNvSpPr/>
            <p:nvPr/>
          </p:nvSpPr>
          <p:spPr>
            <a:xfrm>
              <a:off x="6464397" y="3190029"/>
              <a:ext cx="752674" cy="36933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5851C604-F2FB-40E2-B7CE-9E16AB3053BE}"/>
                </a:ext>
              </a:extLst>
            </p:cNvPr>
            <p:cNvSpPr/>
            <p:nvPr/>
          </p:nvSpPr>
          <p:spPr>
            <a:xfrm>
              <a:off x="7226398" y="3195673"/>
              <a:ext cx="752674" cy="36933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46B9E0E2-ED1E-46D4-AB92-29BE22C8B9E7}"/>
                </a:ext>
              </a:extLst>
            </p:cNvPr>
            <p:cNvSpPr txBox="1"/>
            <p:nvPr/>
          </p:nvSpPr>
          <p:spPr>
            <a:xfrm>
              <a:off x="6065700" y="3570725"/>
              <a:ext cx="1219373" cy="369332"/>
            </a:xfrm>
            <a:prstGeom prst="rect">
              <a:avLst/>
            </a:prstGeom>
            <a:noFill/>
          </p:spPr>
          <p:txBody>
            <a:bodyPr wrap="none" rtlCol="0">
              <a:spAutoFit/>
            </a:bodyPr>
            <a:lstStyle/>
            <a:p>
              <a:r>
                <a:rPr lang="fr-FR" b="1" dirty="0">
                  <a:solidFill>
                    <a:srgbClr val="FF0000"/>
                  </a:solidFill>
                </a:rPr>
                <a:t>Promoteur</a:t>
              </a:r>
            </a:p>
          </p:txBody>
        </p:sp>
        <p:sp>
          <p:nvSpPr>
            <p:cNvPr id="7" name="ZoneTexte 6">
              <a:extLst>
                <a:ext uri="{FF2B5EF4-FFF2-40B4-BE49-F238E27FC236}">
                  <a16:creationId xmlns:a16="http://schemas.microsoft.com/office/drawing/2014/main" id="{33E619AD-E753-40CE-AA70-CB5122DC242C}"/>
                </a:ext>
              </a:extLst>
            </p:cNvPr>
            <p:cNvSpPr txBox="1"/>
            <p:nvPr/>
          </p:nvSpPr>
          <p:spPr>
            <a:xfrm>
              <a:off x="7173173" y="3576722"/>
              <a:ext cx="1396473" cy="369332"/>
            </a:xfrm>
            <a:prstGeom prst="rect">
              <a:avLst/>
            </a:prstGeom>
            <a:noFill/>
          </p:spPr>
          <p:txBody>
            <a:bodyPr wrap="none" rtlCol="0">
              <a:spAutoFit/>
            </a:bodyPr>
            <a:lstStyle/>
            <a:p>
              <a:r>
                <a:rPr lang="fr-FR" b="1" dirty="0">
                  <a:solidFill>
                    <a:srgbClr val="7030A0"/>
                  </a:solidFill>
                </a:rPr>
                <a:t>Gène codant</a:t>
              </a:r>
            </a:p>
          </p:txBody>
        </p:sp>
        <p:sp>
          <p:nvSpPr>
            <p:cNvPr id="8" name="Rectangle 7">
              <a:extLst>
                <a:ext uri="{FF2B5EF4-FFF2-40B4-BE49-F238E27FC236}">
                  <a16:creationId xmlns:a16="http://schemas.microsoft.com/office/drawing/2014/main" id="{A92C7477-DEE4-468C-B451-D97A82340971}"/>
                </a:ext>
              </a:extLst>
            </p:cNvPr>
            <p:cNvSpPr/>
            <p:nvPr/>
          </p:nvSpPr>
          <p:spPr>
            <a:xfrm>
              <a:off x="4221327" y="1526507"/>
              <a:ext cx="752674" cy="36933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5851C604-F2FB-40E2-B7CE-9E16AB3053BE}"/>
                </a:ext>
              </a:extLst>
            </p:cNvPr>
            <p:cNvSpPr/>
            <p:nvPr/>
          </p:nvSpPr>
          <p:spPr>
            <a:xfrm>
              <a:off x="4983328" y="1532151"/>
              <a:ext cx="752674" cy="36933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46B9E0E2-ED1E-46D4-AB92-29BE22C8B9E7}"/>
                </a:ext>
              </a:extLst>
            </p:cNvPr>
            <p:cNvSpPr txBox="1"/>
            <p:nvPr/>
          </p:nvSpPr>
          <p:spPr>
            <a:xfrm>
              <a:off x="3822630" y="1907203"/>
              <a:ext cx="1219373" cy="369332"/>
            </a:xfrm>
            <a:prstGeom prst="rect">
              <a:avLst/>
            </a:prstGeom>
            <a:noFill/>
          </p:spPr>
          <p:txBody>
            <a:bodyPr wrap="none" rtlCol="0">
              <a:spAutoFit/>
            </a:bodyPr>
            <a:lstStyle/>
            <a:p>
              <a:r>
                <a:rPr lang="fr-FR" b="1" dirty="0">
                  <a:solidFill>
                    <a:srgbClr val="FF0000"/>
                  </a:solidFill>
                </a:rPr>
                <a:t>Promoteur</a:t>
              </a:r>
            </a:p>
          </p:txBody>
        </p:sp>
        <p:sp>
          <p:nvSpPr>
            <p:cNvPr id="11" name="ZoneTexte 10">
              <a:extLst>
                <a:ext uri="{FF2B5EF4-FFF2-40B4-BE49-F238E27FC236}">
                  <a16:creationId xmlns:a16="http://schemas.microsoft.com/office/drawing/2014/main" id="{33E619AD-E753-40CE-AA70-CB5122DC242C}"/>
                </a:ext>
              </a:extLst>
            </p:cNvPr>
            <p:cNvSpPr txBox="1"/>
            <p:nvPr/>
          </p:nvSpPr>
          <p:spPr>
            <a:xfrm>
              <a:off x="4930103" y="1913200"/>
              <a:ext cx="1396473" cy="369332"/>
            </a:xfrm>
            <a:prstGeom prst="rect">
              <a:avLst/>
            </a:prstGeom>
            <a:noFill/>
          </p:spPr>
          <p:txBody>
            <a:bodyPr wrap="none" rtlCol="0">
              <a:spAutoFit/>
            </a:bodyPr>
            <a:lstStyle/>
            <a:p>
              <a:r>
                <a:rPr lang="fr-FR" b="1" dirty="0">
                  <a:solidFill>
                    <a:srgbClr val="7030A0"/>
                  </a:solidFill>
                </a:rPr>
                <a:t>Gène codant</a:t>
              </a:r>
            </a:p>
          </p:txBody>
        </p:sp>
        <p:sp>
          <p:nvSpPr>
            <p:cNvPr id="12" name="Rectangle 11">
              <a:extLst>
                <a:ext uri="{FF2B5EF4-FFF2-40B4-BE49-F238E27FC236}">
                  <a16:creationId xmlns:a16="http://schemas.microsoft.com/office/drawing/2014/main" id="{A92C7477-DEE4-468C-B451-D97A82340971}"/>
                </a:ext>
              </a:extLst>
            </p:cNvPr>
            <p:cNvSpPr/>
            <p:nvPr/>
          </p:nvSpPr>
          <p:spPr>
            <a:xfrm>
              <a:off x="4646330" y="4681832"/>
              <a:ext cx="752674" cy="36933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5851C604-F2FB-40E2-B7CE-9E16AB3053BE}"/>
                </a:ext>
              </a:extLst>
            </p:cNvPr>
            <p:cNvSpPr/>
            <p:nvPr/>
          </p:nvSpPr>
          <p:spPr>
            <a:xfrm>
              <a:off x="5408331" y="4687476"/>
              <a:ext cx="752674" cy="36933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46B9E0E2-ED1E-46D4-AB92-29BE22C8B9E7}"/>
                </a:ext>
              </a:extLst>
            </p:cNvPr>
            <p:cNvSpPr txBox="1"/>
            <p:nvPr/>
          </p:nvSpPr>
          <p:spPr>
            <a:xfrm>
              <a:off x="4247633" y="5062528"/>
              <a:ext cx="1219373" cy="369332"/>
            </a:xfrm>
            <a:prstGeom prst="rect">
              <a:avLst/>
            </a:prstGeom>
            <a:noFill/>
          </p:spPr>
          <p:txBody>
            <a:bodyPr wrap="none" rtlCol="0">
              <a:spAutoFit/>
            </a:bodyPr>
            <a:lstStyle/>
            <a:p>
              <a:r>
                <a:rPr lang="fr-FR" b="1" dirty="0">
                  <a:solidFill>
                    <a:srgbClr val="FF0000"/>
                  </a:solidFill>
                </a:rPr>
                <a:t>Promoteur</a:t>
              </a:r>
            </a:p>
          </p:txBody>
        </p:sp>
        <p:sp>
          <p:nvSpPr>
            <p:cNvPr id="15" name="ZoneTexte 14">
              <a:extLst>
                <a:ext uri="{FF2B5EF4-FFF2-40B4-BE49-F238E27FC236}">
                  <a16:creationId xmlns:a16="http://schemas.microsoft.com/office/drawing/2014/main" id="{33E619AD-E753-40CE-AA70-CB5122DC242C}"/>
                </a:ext>
              </a:extLst>
            </p:cNvPr>
            <p:cNvSpPr txBox="1"/>
            <p:nvPr/>
          </p:nvSpPr>
          <p:spPr>
            <a:xfrm>
              <a:off x="5355106" y="5068525"/>
              <a:ext cx="1396473" cy="369332"/>
            </a:xfrm>
            <a:prstGeom prst="rect">
              <a:avLst/>
            </a:prstGeom>
            <a:noFill/>
          </p:spPr>
          <p:txBody>
            <a:bodyPr wrap="none" rtlCol="0">
              <a:spAutoFit/>
            </a:bodyPr>
            <a:lstStyle/>
            <a:p>
              <a:r>
                <a:rPr lang="fr-FR" b="1" dirty="0">
                  <a:solidFill>
                    <a:srgbClr val="7030A0"/>
                  </a:solidFill>
                </a:rPr>
                <a:t>Gène codant</a:t>
              </a:r>
            </a:p>
          </p:txBody>
        </p:sp>
        <p:sp>
          <p:nvSpPr>
            <p:cNvPr id="16" name="Éclair 15"/>
            <p:cNvSpPr/>
            <p:nvPr/>
          </p:nvSpPr>
          <p:spPr>
            <a:xfrm rot="4975314">
              <a:off x="6078669" y="3015916"/>
              <a:ext cx="462077" cy="2339568"/>
            </a:xfrm>
            <a:prstGeom prst="lightningBol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Ellipse 17"/>
          <p:cNvSpPr/>
          <p:nvPr/>
        </p:nvSpPr>
        <p:spPr>
          <a:xfrm>
            <a:off x="5285191" y="2328649"/>
            <a:ext cx="463639" cy="437881"/>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6532294" y="2326501"/>
            <a:ext cx="463639" cy="437881"/>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5886206" y="3303149"/>
            <a:ext cx="463639" cy="437881"/>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avec flèche 21"/>
          <p:cNvCxnSpPr>
            <a:stCxn id="18" idx="6"/>
            <a:endCxn id="19" idx="2"/>
          </p:cNvCxnSpPr>
          <p:nvPr/>
        </p:nvCxnSpPr>
        <p:spPr>
          <a:xfrm flipV="1">
            <a:off x="5748830" y="2545442"/>
            <a:ext cx="783464" cy="2148"/>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a:stCxn id="18" idx="5"/>
            <a:endCxn id="20" idx="1"/>
          </p:cNvCxnSpPr>
          <p:nvPr/>
        </p:nvCxnSpPr>
        <p:spPr>
          <a:xfrm>
            <a:off x="5680932" y="2702404"/>
            <a:ext cx="273172" cy="66487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a:stCxn id="19" idx="4"/>
            <a:endCxn id="20" idx="7"/>
          </p:cNvCxnSpPr>
          <p:nvPr/>
        </p:nvCxnSpPr>
        <p:spPr>
          <a:xfrm flipH="1">
            <a:off x="6281947" y="2764382"/>
            <a:ext cx="482167" cy="602893"/>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064436" y="7223444"/>
            <a:ext cx="10753859" cy="3352328"/>
          </a:xfrm>
          <a:prstGeom prst="rect">
            <a:avLst/>
          </a:prstGeom>
        </p:spPr>
        <p:txBody>
          <a:bodyPr wrap="square">
            <a:spAutoFit/>
          </a:bodyPr>
          <a:lstStyle/>
          <a:p>
            <a:pPr algn="just">
              <a:lnSpc>
                <a:spcPct val="107000"/>
              </a:lnSpc>
              <a:spcAft>
                <a:spcPts val="0"/>
              </a:spcAft>
            </a:pPr>
            <a:r>
              <a:rPr lang="fr-FR" i="1" dirty="0">
                <a:latin typeface="Times New Roman" panose="02020603050405020304" pitchFamily="18" charset="0"/>
                <a:ea typeface="Calibri" panose="020F0502020204030204" pitchFamily="34" charset="0"/>
                <a:cs typeface="Times New Roman" panose="02020603050405020304" pitchFamily="18" charset="0"/>
              </a:rPr>
              <a:t>Manager, assistant et employé </a:t>
            </a:r>
            <a:r>
              <a:rPr lang="fr-FR" dirty="0">
                <a:latin typeface="Times New Roman" panose="02020603050405020304" pitchFamily="18" charset="0"/>
                <a:ea typeface="Calibri" panose="020F0502020204030204" pitchFamily="34" charset="0"/>
                <a:cs typeface="Times New Roman" panose="02020603050405020304" pitchFamily="18" charset="0"/>
              </a:rPr>
              <a:t>Certaines interactions entre molécules ont des conséquences prévisibles. C’est le cas de la boucle de </a:t>
            </a:r>
            <a:r>
              <a:rPr lang="fr-FR" dirty="0" err="1">
                <a:latin typeface="Times New Roman" panose="02020603050405020304" pitchFamily="18" charset="0"/>
                <a:ea typeface="Calibri" panose="020F0502020204030204" pitchFamily="34" charset="0"/>
                <a:cs typeface="Times New Roman" panose="02020603050405020304" pitchFamily="18" charset="0"/>
              </a:rPr>
              <a:t>préalimentation</a:t>
            </a:r>
            <a:r>
              <a:rPr lang="fr-FR" dirty="0">
                <a:latin typeface="Times New Roman" panose="02020603050405020304" pitchFamily="18" charset="0"/>
                <a:ea typeface="Calibri" panose="020F0502020204030204" pitchFamily="34" charset="0"/>
                <a:cs typeface="Times New Roman" panose="02020603050405020304" pitchFamily="18" charset="0"/>
              </a:rPr>
              <a:t>. Cette organisation implique 3 éléments : 3 gènes, un « manager », X ; un « manager assistant », Y ; et un « employé », Z.</a:t>
            </a:r>
            <a:r>
              <a:rPr lang="fr-FR" b="1" u="sng" dirty="0">
                <a:latin typeface="Times New Roman" panose="02020603050405020304" pitchFamily="18" charset="0"/>
                <a:ea typeface="Calibri" panose="020F0502020204030204" pitchFamily="34" charset="0"/>
                <a:cs typeface="Times New Roman" panose="02020603050405020304" pitchFamily="18" charset="0"/>
              </a:rPr>
              <a:t>  </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fr-FR" b="1" u="sng" dirty="0">
                <a:latin typeface="Times New Roman" panose="02020603050405020304" pitchFamily="18" charset="0"/>
                <a:ea typeface="Calibri" panose="020F0502020204030204" pitchFamily="34" charset="0"/>
                <a:cs typeface="Times New Roman" panose="02020603050405020304" pitchFamily="18" charset="0"/>
              </a:rPr>
              <a:t> </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fr-FR" dirty="0">
                <a:latin typeface="Times New Roman" panose="02020603050405020304" pitchFamily="18" charset="0"/>
                <a:ea typeface="Calibri" panose="020F0502020204030204" pitchFamily="34" charset="0"/>
                <a:cs typeface="Times New Roman" panose="02020603050405020304" pitchFamily="18" charset="0"/>
              </a:rPr>
              <a:t>La transmission de l’ordre du « manager » au « manager assistant » introduit donc un délai qui évite bien du gâchis quand l’employé a besoin d’une double autorité pour agir. Pourquoi dépenser de l’énergie pour produire un robot inutile38 ? Pour sa part, l’architecture par boucle de </a:t>
            </a:r>
            <a:r>
              <a:rPr lang="fr-FR" dirty="0" err="1">
                <a:latin typeface="Times New Roman" panose="02020603050405020304" pitchFamily="18" charset="0"/>
                <a:ea typeface="Calibri" panose="020F0502020204030204" pitchFamily="34" charset="0"/>
                <a:cs typeface="Times New Roman" panose="02020603050405020304" pitchFamily="18" charset="0"/>
              </a:rPr>
              <a:t>préalimentation</a:t>
            </a:r>
            <a:r>
              <a:rPr lang="fr-FR" dirty="0">
                <a:latin typeface="Times New Roman" panose="02020603050405020304" pitchFamily="18" charset="0"/>
                <a:ea typeface="Calibri" panose="020F0502020204030204" pitchFamily="34" charset="0"/>
                <a:cs typeface="Times New Roman" panose="02020603050405020304" pitchFamily="18" charset="0"/>
              </a:rPr>
              <a:t> “OU” permet d’accomplir d’autres fonctions, non moins avantageuses qu’une gestion parcimonieuse des ressources39. Les boucles de </a:t>
            </a:r>
            <a:r>
              <a:rPr lang="fr-FR" dirty="0" err="1">
                <a:latin typeface="Times New Roman" panose="02020603050405020304" pitchFamily="18" charset="0"/>
                <a:ea typeface="Calibri" panose="020F0502020204030204" pitchFamily="34" charset="0"/>
                <a:cs typeface="Times New Roman" panose="02020603050405020304" pitchFamily="18" charset="0"/>
              </a:rPr>
              <a:t>préalimentation</a:t>
            </a:r>
            <a:r>
              <a:rPr lang="fr-FR" dirty="0">
                <a:latin typeface="Times New Roman" panose="02020603050405020304" pitchFamily="18" charset="0"/>
                <a:ea typeface="Calibri" panose="020F0502020204030204" pitchFamily="34" charset="0"/>
                <a:cs typeface="Times New Roman" panose="02020603050405020304" pitchFamily="18" charset="0"/>
              </a:rPr>
              <a:t> “ET” et “OU” remplissent d’ailleurs des fonctions complémentaires :h la première permet à la cellule de ne pas se laisser troubler par la présence ponctuelle de signaux, la seconde permet à la cellule de ne pas se laisser troubler par l’absence ponctuelle de signaux.</a:t>
            </a:r>
            <a:r>
              <a:rPr lang="fr-FR" b="1" u="sng" dirty="0">
                <a:latin typeface="Times New Roman" panose="02020603050405020304" pitchFamily="18" charset="0"/>
                <a:ea typeface="Calibri" panose="020F0502020204030204" pitchFamily="34" charset="0"/>
                <a:cs typeface="Times New Roman" panose="02020603050405020304" pitchFamily="18" charset="0"/>
              </a:rPr>
              <a:t>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Image 24"/>
          <p:cNvPicPr>
            <a:picLocks noChangeAspect="1"/>
          </p:cNvPicPr>
          <p:nvPr/>
        </p:nvPicPr>
        <p:blipFill>
          <a:blip r:embed="rId2"/>
          <a:stretch>
            <a:fillRect/>
          </a:stretch>
        </p:blipFill>
        <p:spPr>
          <a:xfrm>
            <a:off x="3299791" y="3906078"/>
            <a:ext cx="5247861" cy="2951922"/>
          </a:xfrm>
          <a:prstGeom prst="rect">
            <a:avLst/>
          </a:prstGeom>
        </p:spPr>
      </p:pic>
      <p:pic>
        <p:nvPicPr>
          <p:cNvPr id="27" name="Image 26"/>
          <p:cNvPicPr>
            <a:picLocks noChangeAspect="1"/>
          </p:cNvPicPr>
          <p:nvPr/>
        </p:nvPicPr>
        <p:blipFill>
          <a:blip r:embed="rId3"/>
          <a:stretch>
            <a:fillRect/>
          </a:stretch>
        </p:blipFill>
        <p:spPr>
          <a:xfrm>
            <a:off x="198783" y="323021"/>
            <a:ext cx="4691270" cy="2638839"/>
          </a:xfrm>
          <a:prstGeom prst="rect">
            <a:avLst/>
          </a:prstGeom>
        </p:spPr>
      </p:pic>
      <p:pic>
        <p:nvPicPr>
          <p:cNvPr id="28" name="Image 27"/>
          <p:cNvPicPr>
            <a:picLocks noChangeAspect="1"/>
          </p:cNvPicPr>
          <p:nvPr/>
        </p:nvPicPr>
        <p:blipFill>
          <a:blip r:embed="rId4"/>
          <a:stretch>
            <a:fillRect/>
          </a:stretch>
        </p:blipFill>
        <p:spPr>
          <a:xfrm>
            <a:off x="7246223" y="211207"/>
            <a:ext cx="5715000" cy="2857500"/>
          </a:xfrm>
          <a:prstGeom prst="rect">
            <a:avLst/>
          </a:prstGeom>
        </p:spPr>
      </p:pic>
      <p:sp>
        <p:nvSpPr>
          <p:cNvPr id="17" name="Rectangle 16"/>
          <p:cNvSpPr/>
          <p:nvPr/>
        </p:nvSpPr>
        <p:spPr>
          <a:xfrm>
            <a:off x="-4380412" y="6858000"/>
            <a:ext cx="8760823" cy="369332"/>
          </a:xfrm>
          <a:prstGeom prst="rect">
            <a:avLst/>
          </a:prstGeom>
        </p:spPr>
        <p:txBody>
          <a:bodyPr wrap="square">
            <a:spAutoFit/>
          </a:bodyPr>
          <a:lstStyle/>
          <a:p>
            <a:r>
              <a:rPr lang="fr-FR" dirty="0">
                <a:latin typeface="Times New Roman" panose="02020603050405020304" pitchFamily="18" charset="0"/>
                <a:ea typeface="Calibri" panose="020F0502020204030204" pitchFamily="34" charset="0"/>
                <a:cs typeface="Times New Roman" panose="02020603050405020304" pitchFamily="18" charset="0"/>
              </a:rPr>
              <a:t>Certaines interactions entre molécules ont des conséquences prévisibles.</a:t>
            </a:r>
            <a:endParaRPr lang="fr-FR" dirty="0"/>
          </a:p>
        </p:txBody>
      </p:sp>
      <p:sp>
        <p:nvSpPr>
          <p:cNvPr id="29" name="ZoneTexte 28"/>
          <p:cNvSpPr txBox="1"/>
          <p:nvPr/>
        </p:nvSpPr>
        <p:spPr>
          <a:xfrm>
            <a:off x="0" y="0"/>
            <a:ext cx="184731" cy="492443"/>
          </a:xfrm>
          <a:prstGeom prst="rect">
            <a:avLst/>
          </a:prstGeom>
          <a:solidFill>
            <a:schemeClr val="tx1"/>
          </a:solidFill>
        </p:spPr>
        <p:txBody>
          <a:bodyPr wrap="none" rtlCol="0">
            <a:spAutoFit/>
          </a:bodyPr>
          <a:lstStyle/>
          <a:p>
            <a:endParaRPr lang="fr-FR" sz="2600" b="1" dirty="0">
              <a:solidFill>
                <a:schemeClr val="bg1"/>
              </a:solidFill>
            </a:endParaRPr>
          </a:p>
        </p:txBody>
      </p:sp>
      <p:sp>
        <p:nvSpPr>
          <p:cNvPr id="30" name="ZoneTexte 29"/>
          <p:cNvSpPr txBox="1"/>
          <p:nvPr/>
        </p:nvSpPr>
        <p:spPr>
          <a:xfrm>
            <a:off x="6670622" y="3372788"/>
            <a:ext cx="1922386" cy="369332"/>
          </a:xfrm>
          <a:prstGeom prst="rect">
            <a:avLst/>
          </a:prstGeom>
          <a:noFill/>
        </p:spPr>
        <p:txBody>
          <a:bodyPr wrap="none" rtlCol="0">
            <a:spAutoFit/>
          </a:bodyPr>
          <a:lstStyle/>
          <a:p>
            <a:r>
              <a:rPr lang="fr-FR" dirty="0" err="1">
                <a:solidFill>
                  <a:schemeClr val="bg1"/>
                </a:solidFill>
              </a:rPr>
              <a:t>Feed-forward</a:t>
            </a:r>
            <a:r>
              <a:rPr lang="fr-FR" dirty="0">
                <a:solidFill>
                  <a:schemeClr val="bg1"/>
                </a:solidFill>
              </a:rPr>
              <a:t> </a:t>
            </a:r>
            <a:r>
              <a:rPr lang="fr-FR" dirty="0" err="1">
                <a:solidFill>
                  <a:schemeClr val="bg1"/>
                </a:solidFill>
              </a:rPr>
              <a:t>loop</a:t>
            </a:r>
            <a:endParaRPr lang="fr-FR" dirty="0">
              <a:solidFill>
                <a:schemeClr val="bg1"/>
              </a:solidFill>
            </a:endParaRPr>
          </a:p>
        </p:txBody>
      </p:sp>
      <p:sp>
        <p:nvSpPr>
          <p:cNvPr id="31" name="ZoneTexte 30">
            <a:extLst>
              <a:ext uri="{FF2B5EF4-FFF2-40B4-BE49-F238E27FC236}">
                <a16:creationId xmlns:a16="http://schemas.microsoft.com/office/drawing/2014/main" id="{4477A594-0825-4467-9CEF-53A2995A9258}"/>
              </a:ext>
            </a:extLst>
          </p:cNvPr>
          <p:cNvSpPr txBox="1"/>
          <p:nvPr/>
        </p:nvSpPr>
        <p:spPr>
          <a:xfrm>
            <a:off x="5341101" y="2360775"/>
            <a:ext cx="317716" cy="369332"/>
          </a:xfrm>
          <a:prstGeom prst="rect">
            <a:avLst/>
          </a:prstGeom>
          <a:noFill/>
        </p:spPr>
        <p:txBody>
          <a:bodyPr wrap="none" rtlCol="0">
            <a:spAutoFit/>
          </a:bodyPr>
          <a:lstStyle/>
          <a:p>
            <a:r>
              <a:rPr lang="fr-FR" dirty="0"/>
              <a:t>A</a:t>
            </a:r>
          </a:p>
        </p:txBody>
      </p:sp>
      <p:sp>
        <p:nvSpPr>
          <p:cNvPr id="32" name="ZoneTexte 31">
            <a:extLst>
              <a:ext uri="{FF2B5EF4-FFF2-40B4-BE49-F238E27FC236}">
                <a16:creationId xmlns:a16="http://schemas.microsoft.com/office/drawing/2014/main" id="{31C59739-B7C4-4DD9-A712-64A529A4EDCC}"/>
              </a:ext>
            </a:extLst>
          </p:cNvPr>
          <p:cNvSpPr txBox="1"/>
          <p:nvPr/>
        </p:nvSpPr>
        <p:spPr>
          <a:xfrm>
            <a:off x="6600446" y="2360775"/>
            <a:ext cx="309700" cy="369332"/>
          </a:xfrm>
          <a:prstGeom prst="rect">
            <a:avLst/>
          </a:prstGeom>
          <a:noFill/>
        </p:spPr>
        <p:txBody>
          <a:bodyPr wrap="none" rtlCol="0">
            <a:spAutoFit/>
          </a:bodyPr>
          <a:lstStyle/>
          <a:p>
            <a:r>
              <a:rPr lang="fr-FR" dirty="0"/>
              <a:t>B</a:t>
            </a:r>
          </a:p>
        </p:txBody>
      </p:sp>
      <p:sp>
        <p:nvSpPr>
          <p:cNvPr id="33" name="ZoneTexte 32">
            <a:extLst>
              <a:ext uri="{FF2B5EF4-FFF2-40B4-BE49-F238E27FC236}">
                <a16:creationId xmlns:a16="http://schemas.microsoft.com/office/drawing/2014/main" id="{15B3AC9C-CC02-4F9A-A5BF-F90BD8A1E610}"/>
              </a:ext>
            </a:extLst>
          </p:cNvPr>
          <p:cNvSpPr txBox="1"/>
          <p:nvPr/>
        </p:nvSpPr>
        <p:spPr>
          <a:xfrm>
            <a:off x="5949046" y="3374936"/>
            <a:ext cx="309700" cy="369332"/>
          </a:xfrm>
          <a:prstGeom prst="rect">
            <a:avLst/>
          </a:prstGeom>
          <a:noFill/>
        </p:spPr>
        <p:txBody>
          <a:bodyPr wrap="none" rtlCol="0">
            <a:spAutoFit/>
          </a:bodyPr>
          <a:lstStyle/>
          <a:p>
            <a:r>
              <a:rPr lang="fr-FR" dirty="0"/>
              <a:t>C</a:t>
            </a:r>
          </a:p>
        </p:txBody>
      </p:sp>
      <p:sp>
        <p:nvSpPr>
          <p:cNvPr id="35" name="Rectangle 34">
            <a:extLst>
              <a:ext uri="{FF2B5EF4-FFF2-40B4-BE49-F238E27FC236}">
                <a16:creationId xmlns:a16="http://schemas.microsoft.com/office/drawing/2014/main" id="{B4227981-6718-492B-89DB-810BD12905B5}"/>
              </a:ext>
            </a:extLst>
          </p:cNvPr>
          <p:cNvSpPr/>
          <p:nvPr/>
        </p:nvSpPr>
        <p:spPr>
          <a:xfrm>
            <a:off x="92365" y="-53904"/>
            <a:ext cx="6549678" cy="461665"/>
          </a:xfrm>
          <a:prstGeom prst="rect">
            <a:avLst/>
          </a:prstGeom>
        </p:spPr>
        <p:txBody>
          <a:bodyPr wrap="none">
            <a:spAutoFit/>
          </a:bodyPr>
          <a:lstStyle/>
          <a:p>
            <a:r>
              <a:rPr lang="fr-FR" sz="2400" b="1" dirty="0">
                <a:solidFill>
                  <a:schemeClr val="bg1"/>
                </a:solidFill>
              </a:rPr>
              <a:t>The architecture of </a:t>
            </a:r>
            <a:r>
              <a:rPr lang="fr-FR" sz="2400" b="1" dirty="0" err="1">
                <a:solidFill>
                  <a:schemeClr val="bg1"/>
                </a:solidFill>
              </a:rPr>
              <a:t>these</a:t>
            </a:r>
            <a:r>
              <a:rPr lang="fr-FR" sz="2400" b="1" dirty="0">
                <a:solidFill>
                  <a:schemeClr val="bg1"/>
                </a:solidFill>
              </a:rPr>
              <a:t> networks </a:t>
            </a:r>
            <a:r>
              <a:rPr lang="fr-FR" sz="2400" b="1" dirty="0" err="1">
                <a:solidFill>
                  <a:schemeClr val="bg1"/>
                </a:solidFill>
              </a:rPr>
              <a:t>is</a:t>
            </a:r>
            <a:r>
              <a:rPr lang="fr-FR" sz="2400" b="1" dirty="0">
                <a:solidFill>
                  <a:schemeClr val="bg1"/>
                </a:solidFill>
              </a:rPr>
              <a:t> informative.</a:t>
            </a:r>
          </a:p>
        </p:txBody>
      </p:sp>
    </p:spTree>
    <p:extLst>
      <p:ext uri="{BB962C8B-B14F-4D97-AF65-F5344CB8AC3E}">
        <p14:creationId xmlns:p14="http://schemas.microsoft.com/office/powerpoint/2010/main" val="1747262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72775" y="-1880346"/>
            <a:ext cx="11229274" cy="685059"/>
          </a:xfrm>
          <a:prstGeom prst="rect">
            <a:avLst/>
          </a:prstGeom>
        </p:spPr>
        <p:txBody>
          <a:bodyPr wrap="square">
            <a:spAutoFit/>
          </a:bodyPr>
          <a:lstStyle/>
          <a:p>
            <a:pPr algn="just">
              <a:lnSpc>
                <a:spcPct val="107000"/>
              </a:lnSpc>
              <a:spcAft>
                <a:spcPts val="0"/>
              </a:spcAft>
            </a:pPr>
            <a:r>
              <a:rPr lang="fr-FR" dirty="0">
                <a:latin typeface="Times New Roman" panose="02020603050405020304" pitchFamily="18" charset="0"/>
                <a:ea typeface="Calibri" panose="020F0502020204030204" pitchFamily="34" charset="0"/>
                <a:cs typeface="Times New Roman" panose="02020603050405020304" pitchFamily="18" charset="0"/>
              </a:rPr>
              <a:t>Le défi pour les évolutionnistes soucieux de ces découvertes, c’est d’établir comment toutes ces architectures se sont mises en place.</a:t>
            </a:r>
            <a:r>
              <a:rPr lang="fr-FR" b="1" u="sng" dirty="0">
                <a:latin typeface="Times New Roman" panose="02020603050405020304" pitchFamily="18" charset="0"/>
                <a:ea typeface="Calibri" panose="020F0502020204030204" pitchFamily="34" charset="0"/>
                <a:cs typeface="Times New Roman" panose="02020603050405020304" pitchFamily="18" charset="0"/>
              </a:rPr>
              <a:t>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4" name="Connecteur droit avec flèche 3"/>
          <p:cNvCxnSpPr>
            <a:cxnSpLocks/>
          </p:cNvCxnSpPr>
          <p:nvPr/>
        </p:nvCxnSpPr>
        <p:spPr>
          <a:xfrm flipV="1">
            <a:off x="2117378" y="690747"/>
            <a:ext cx="0" cy="6029704"/>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1154340" y="3374136"/>
            <a:ext cx="710451" cy="430887"/>
          </a:xfrm>
          <a:prstGeom prst="rect">
            <a:avLst/>
          </a:prstGeom>
          <a:noFill/>
        </p:spPr>
        <p:txBody>
          <a:bodyPr wrap="none" rtlCol="0">
            <a:spAutoFit/>
          </a:bodyPr>
          <a:lstStyle/>
          <a:p>
            <a:r>
              <a:rPr lang="fr-FR" sz="2200" dirty="0">
                <a:solidFill>
                  <a:schemeClr val="bg1"/>
                </a:solidFill>
              </a:rPr>
              <a:t>time</a:t>
            </a:r>
          </a:p>
        </p:txBody>
      </p:sp>
      <p:grpSp>
        <p:nvGrpSpPr>
          <p:cNvPr id="29" name="Groupe 28">
            <a:extLst>
              <a:ext uri="{FF2B5EF4-FFF2-40B4-BE49-F238E27FC236}">
                <a16:creationId xmlns:a16="http://schemas.microsoft.com/office/drawing/2014/main" id="{9680BA6A-ABFE-4900-A620-636915119364}"/>
              </a:ext>
            </a:extLst>
          </p:cNvPr>
          <p:cNvGrpSpPr/>
          <p:nvPr/>
        </p:nvGrpSpPr>
        <p:grpSpPr>
          <a:xfrm>
            <a:off x="2574210" y="963574"/>
            <a:ext cx="1710742" cy="1414529"/>
            <a:chOff x="8646577" y="1236338"/>
            <a:chExt cx="1710742" cy="1414529"/>
          </a:xfrm>
        </p:grpSpPr>
        <p:sp>
          <p:nvSpPr>
            <p:cNvPr id="6" name="Ellipse 5"/>
            <p:cNvSpPr/>
            <p:nvPr/>
          </p:nvSpPr>
          <p:spPr>
            <a:xfrm>
              <a:off x="8646577" y="1238486"/>
              <a:ext cx="463639" cy="437881"/>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9893680" y="1236338"/>
              <a:ext cx="463639" cy="437881"/>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9247592" y="2212986"/>
              <a:ext cx="463639" cy="437881"/>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avec flèche 8"/>
            <p:cNvCxnSpPr>
              <a:stCxn id="6" idx="6"/>
              <a:endCxn id="7" idx="2"/>
            </p:cNvCxnSpPr>
            <p:nvPr/>
          </p:nvCxnSpPr>
          <p:spPr>
            <a:xfrm flipV="1">
              <a:off x="9110216" y="1455279"/>
              <a:ext cx="783464" cy="2148"/>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a:stCxn id="6" idx="5"/>
              <a:endCxn id="8" idx="1"/>
            </p:cNvCxnSpPr>
            <p:nvPr/>
          </p:nvCxnSpPr>
          <p:spPr>
            <a:xfrm>
              <a:off x="9042318" y="1612241"/>
              <a:ext cx="273172" cy="66487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a:stCxn id="7" idx="4"/>
              <a:endCxn id="8" idx="7"/>
            </p:cNvCxnSpPr>
            <p:nvPr/>
          </p:nvCxnSpPr>
          <p:spPr>
            <a:xfrm flipH="1">
              <a:off x="9643333" y="1674219"/>
              <a:ext cx="482167" cy="602893"/>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e 27">
            <a:extLst>
              <a:ext uri="{FF2B5EF4-FFF2-40B4-BE49-F238E27FC236}">
                <a16:creationId xmlns:a16="http://schemas.microsoft.com/office/drawing/2014/main" id="{342C0474-54CF-41D4-A925-7DDA8272A319}"/>
              </a:ext>
            </a:extLst>
          </p:cNvPr>
          <p:cNvGrpSpPr/>
          <p:nvPr/>
        </p:nvGrpSpPr>
        <p:grpSpPr>
          <a:xfrm>
            <a:off x="2551673" y="3267718"/>
            <a:ext cx="1710742" cy="1414529"/>
            <a:chOff x="4149704" y="1215826"/>
            <a:chExt cx="1710742" cy="1414529"/>
          </a:xfrm>
        </p:grpSpPr>
        <p:sp>
          <p:nvSpPr>
            <p:cNvPr id="12" name="Ellipse 11"/>
            <p:cNvSpPr/>
            <p:nvPr/>
          </p:nvSpPr>
          <p:spPr>
            <a:xfrm>
              <a:off x="4149704" y="1217974"/>
              <a:ext cx="463639" cy="437881"/>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5396807" y="1215826"/>
              <a:ext cx="463639" cy="437881"/>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4750719" y="2192474"/>
              <a:ext cx="463639" cy="437881"/>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avec flèche 14"/>
            <p:cNvCxnSpPr>
              <a:stCxn id="12" idx="6"/>
              <a:endCxn id="13" idx="2"/>
            </p:cNvCxnSpPr>
            <p:nvPr/>
          </p:nvCxnSpPr>
          <p:spPr>
            <a:xfrm flipV="1">
              <a:off x="4613343" y="1434767"/>
              <a:ext cx="783464" cy="2148"/>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a:stCxn id="12" idx="5"/>
              <a:endCxn id="14" idx="1"/>
            </p:cNvCxnSpPr>
            <p:nvPr/>
          </p:nvCxnSpPr>
          <p:spPr>
            <a:xfrm>
              <a:off x="4545445" y="1591729"/>
              <a:ext cx="273172" cy="66487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e 26">
            <a:extLst>
              <a:ext uri="{FF2B5EF4-FFF2-40B4-BE49-F238E27FC236}">
                <a16:creationId xmlns:a16="http://schemas.microsoft.com/office/drawing/2014/main" id="{EC50F8B2-0114-4015-9348-FB78D1272BAA}"/>
              </a:ext>
            </a:extLst>
          </p:cNvPr>
          <p:cNvGrpSpPr/>
          <p:nvPr/>
        </p:nvGrpSpPr>
        <p:grpSpPr>
          <a:xfrm>
            <a:off x="2574210" y="5239965"/>
            <a:ext cx="1710742" cy="1414529"/>
            <a:chOff x="708899" y="1195314"/>
            <a:chExt cx="1710742" cy="1414529"/>
          </a:xfrm>
        </p:grpSpPr>
        <p:sp>
          <p:nvSpPr>
            <p:cNvPr id="18" name="Ellipse 17"/>
            <p:cNvSpPr/>
            <p:nvPr/>
          </p:nvSpPr>
          <p:spPr>
            <a:xfrm>
              <a:off x="708899" y="1197462"/>
              <a:ext cx="463639" cy="437881"/>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1956002" y="1195314"/>
              <a:ext cx="463639" cy="437881"/>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1309914" y="2171962"/>
              <a:ext cx="463639" cy="437881"/>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avec flèche 20"/>
            <p:cNvCxnSpPr>
              <a:stCxn id="18" idx="6"/>
              <a:endCxn id="19" idx="2"/>
            </p:cNvCxnSpPr>
            <p:nvPr/>
          </p:nvCxnSpPr>
          <p:spPr>
            <a:xfrm flipV="1">
              <a:off x="1172538" y="1414255"/>
              <a:ext cx="783464" cy="2148"/>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422762" y="7362033"/>
            <a:ext cx="11427608" cy="1277786"/>
          </a:xfrm>
          <a:prstGeom prst="rect">
            <a:avLst/>
          </a:prstGeom>
        </p:spPr>
        <p:txBody>
          <a:bodyPr wrap="square">
            <a:spAutoFit/>
          </a:bodyPr>
          <a:lstStyle/>
          <a:p>
            <a:pPr algn="just">
              <a:lnSpc>
                <a:spcPct val="107000"/>
              </a:lnSpc>
              <a:spcAft>
                <a:spcPts val="0"/>
              </a:spcAft>
            </a:pPr>
            <a:r>
              <a:rPr lang="fr-FR" dirty="0">
                <a:latin typeface="Times New Roman" panose="02020603050405020304" pitchFamily="18" charset="0"/>
                <a:ea typeface="Calibri" panose="020F0502020204030204" pitchFamily="34" charset="0"/>
                <a:cs typeface="Times New Roman" panose="02020603050405020304" pitchFamily="18" charset="0"/>
              </a:rPr>
              <a:t>Deux hypothèses se distinguent : ou bien l’architecture de l’ensemble du réseau est déterminante pour sa fonction et fait l’objet d’une sélection, ou bien ce type de réseaux « obèses » résulterait d’un mécanisme d’agrégation plutôt neutre, assemblant « par défaut » des blocs de réseaux déjà en place quand une nouvelle connexion entre un gène « manager » et un « gène employé » se crée46</a:t>
            </a:r>
            <a:r>
              <a:rPr lang="fr-FR" b="1" u="sng" dirty="0">
                <a:latin typeface="Times New Roman" panose="02020603050405020304" pitchFamily="18" charset="0"/>
                <a:ea typeface="Calibri" panose="020F0502020204030204" pitchFamily="34" charset="0"/>
                <a:cs typeface="Times New Roman" panose="02020603050405020304" pitchFamily="18" charset="0"/>
              </a:rPr>
              <a:t>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p:cNvSpPr txBox="1"/>
          <p:nvPr/>
        </p:nvSpPr>
        <p:spPr>
          <a:xfrm>
            <a:off x="-3086455" y="7122503"/>
            <a:ext cx="2958439" cy="369332"/>
          </a:xfrm>
          <a:prstGeom prst="rect">
            <a:avLst/>
          </a:prstGeom>
          <a:noFill/>
        </p:spPr>
        <p:txBody>
          <a:bodyPr wrap="none" rtlCol="0">
            <a:spAutoFit/>
          </a:bodyPr>
          <a:lstStyle/>
          <a:p>
            <a:r>
              <a:rPr lang="fr-FR" dirty="0" err="1"/>
              <a:t>Selection</a:t>
            </a:r>
            <a:r>
              <a:rPr lang="fr-FR" dirty="0"/>
              <a:t> </a:t>
            </a:r>
            <a:r>
              <a:rPr lang="fr-FR" i="1" dirty="0"/>
              <a:t>vs</a:t>
            </a:r>
            <a:r>
              <a:rPr lang="fr-FR" dirty="0"/>
              <a:t> </a:t>
            </a:r>
            <a:r>
              <a:rPr lang="fr-FR" dirty="0" err="1"/>
              <a:t>neutral</a:t>
            </a:r>
            <a:r>
              <a:rPr lang="fr-FR" dirty="0"/>
              <a:t> </a:t>
            </a:r>
            <a:r>
              <a:rPr lang="fr-FR" dirty="0" err="1"/>
              <a:t>evolution</a:t>
            </a:r>
            <a:endParaRPr lang="fr-FR" dirty="0"/>
          </a:p>
        </p:txBody>
      </p:sp>
      <p:pic>
        <p:nvPicPr>
          <p:cNvPr id="26" name="Image 25">
            <a:extLst>
              <a:ext uri="{FF2B5EF4-FFF2-40B4-BE49-F238E27FC236}">
                <a16:creationId xmlns:a16="http://schemas.microsoft.com/office/drawing/2014/main" id="{9D34E696-6B97-46B7-84A1-B25210277DC6}"/>
              </a:ext>
            </a:extLst>
          </p:cNvPr>
          <p:cNvPicPr>
            <a:picLocks noChangeAspect="1"/>
          </p:cNvPicPr>
          <p:nvPr/>
        </p:nvPicPr>
        <p:blipFill>
          <a:blip r:embed="rId2"/>
          <a:stretch>
            <a:fillRect/>
          </a:stretch>
        </p:blipFill>
        <p:spPr>
          <a:xfrm>
            <a:off x="12419063" y="8000926"/>
            <a:ext cx="6191250" cy="4133850"/>
          </a:xfrm>
          <a:prstGeom prst="rect">
            <a:avLst/>
          </a:prstGeom>
        </p:spPr>
      </p:pic>
      <p:pic>
        <p:nvPicPr>
          <p:cNvPr id="34" name="Image 33">
            <a:extLst>
              <a:ext uri="{FF2B5EF4-FFF2-40B4-BE49-F238E27FC236}">
                <a16:creationId xmlns:a16="http://schemas.microsoft.com/office/drawing/2014/main" id="{D55045F4-2FBD-4FBC-82CC-DE80B35C30A7}"/>
              </a:ext>
            </a:extLst>
          </p:cNvPr>
          <p:cNvPicPr>
            <a:picLocks noChangeAspect="1"/>
          </p:cNvPicPr>
          <p:nvPr/>
        </p:nvPicPr>
        <p:blipFill>
          <a:blip r:embed="rId3"/>
          <a:stretch>
            <a:fillRect/>
          </a:stretch>
        </p:blipFill>
        <p:spPr>
          <a:xfrm>
            <a:off x="6930518" y="3779425"/>
            <a:ext cx="2903008" cy="1632942"/>
          </a:xfrm>
          <a:prstGeom prst="rect">
            <a:avLst/>
          </a:prstGeom>
        </p:spPr>
      </p:pic>
      <p:pic>
        <p:nvPicPr>
          <p:cNvPr id="35" name="Image 34">
            <a:extLst>
              <a:ext uri="{FF2B5EF4-FFF2-40B4-BE49-F238E27FC236}">
                <a16:creationId xmlns:a16="http://schemas.microsoft.com/office/drawing/2014/main" id="{78C7A1B8-2AB7-4EBE-9A40-0846784834B9}"/>
              </a:ext>
            </a:extLst>
          </p:cNvPr>
          <p:cNvPicPr>
            <a:picLocks noChangeAspect="1"/>
          </p:cNvPicPr>
          <p:nvPr/>
        </p:nvPicPr>
        <p:blipFill>
          <a:blip r:embed="rId4"/>
          <a:stretch>
            <a:fillRect/>
          </a:stretch>
        </p:blipFill>
        <p:spPr>
          <a:xfrm>
            <a:off x="5569762" y="1702816"/>
            <a:ext cx="2736411" cy="1539231"/>
          </a:xfrm>
          <a:prstGeom prst="rect">
            <a:avLst/>
          </a:prstGeom>
        </p:spPr>
      </p:pic>
      <p:pic>
        <p:nvPicPr>
          <p:cNvPr id="36" name="Image 35">
            <a:extLst>
              <a:ext uri="{FF2B5EF4-FFF2-40B4-BE49-F238E27FC236}">
                <a16:creationId xmlns:a16="http://schemas.microsoft.com/office/drawing/2014/main" id="{71A5238A-824A-417E-9AAE-D280271285F4}"/>
              </a:ext>
            </a:extLst>
          </p:cNvPr>
          <p:cNvPicPr>
            <a:picLocks noChangeAspect="1"/>
          </p:cNvPicPr>
          <p:nvPr/>
        </p:nvPicPr>
        <p:blipFill>
          <a:blip r:embed="rId5"/>
          <a:stretch>
            <a:fillRect/>
          </a:stretch>
        </p:blipFill>
        <p:spPr>
          <a:xfrm>
            <a:off x="8771471" y="1701708"/>
            <a:ext cx="3089740" cy="1544870"/>
          </a:xfrm>
          <a:prstGeom prst="rect">
            <a:avLst/>
          </a:prstGeom>
        </p:spPr>
      </p:pic>
      <p:sp>
        <p:nvSpPr>
          <p:cNvPr id="37" name="ZoneTexte 36">
            <a:extLst>
              <a:ext uri="{FF2B5EF4-FFF2-40B4-BE49-F238E27FC236}">
                <a16:creationId xmlns:a16="http://schemas.microsoft.com/office/drawing/2014/main" id="{EBBC6AA0-F256-4EAC-BDE3-D97AE3DE8894}"/>
              </a:ext>
            </a:extLst>
          </p:cNvPr>
          <p:cNvSpPr txBox="1"/>
          <p:nvPr/>
        </p:nvSpPr>
        <p:spPr>
          <a:xfrm>
            <a:off x="2657161" y="1031507"/>
            <a:ext cx="317716" cy="369332"/>
          </a:xfrm>
          <a:prstGeom prst="rect">
            <a:avLst/>
          </a:prstGeom>
          <a:noFill/>
        </p:spPr>
        <p:txBody>
          <a:bodyPr wrap="none" rtlCol="0">
            <a:spAutoFit/>
          </a:bodyPr>
          <a:lstStyle/>
          <a:p>
            <a:r>
              <a:rPr lang="fr-FR" dirty="0"/>
              <a:t>A</a:t>
            </a:r>
          </a:p>
        </p:txBody>
      </p:sp>
      <p:sp>
        <p:nvSpPr>
          <p:cNvPr id="38" name="ZoneTexte 37">
            <a:extLst>
              <a:ext uri="{FF2B5EF4-FFF2-40B4-BE49-F238E27FC236}">
                <a16:creationId xmlns:a16="http://schemas.microsoft.com/office/drawing/2014/main" id="{9F2D6811-0A67-45CE-BD3F-B30B82BE3A84}"/>
              </a:ext>
            </a:extLst>
          </p:cNvPr>
          <p:cNvSpPr txBox="1"/>
          <p:nvPr/>
        </p:nvSpPr>
        <p:spPr>
          <a:xfrm>
            <a:off x="3916506" y="1031507"/>
            <a:ext cx="309700" cy="369332"/>
          </a:xfrm>
          <a:prstGeom prst="rect">
            <a:avLst/>
          </a:prstGeom>
          <a:noFill/>
        </p:spPr>
        <p:txBody>
          <a:bodyPr wrap="none" rtlCol="0">
            <a:spAutoFit/>
          </a:bodyPr>
          <a:lstStyle/>
          <a:p>
            <a:r>
              <a:rPr lang="fr-FR" dirty="0"/>
              <a:t>B</a:t>
            </a:r>
          </a:p>
        </p:txBody>
      </p:sp>
      <p:sp>
        <p:nvSpPr>
          <p:cNvPr id="39" name="ZoneTexte 38">
            <a:extLst>
              <a:ext uri="{FF2B5EF4-FFF2-40B4-BE49-F238E27FC236}">
                <a16:creationId xmlns:a16="http://schemas.microsoft.com/office/drawing/2014/main" id="{E72B611F-F114-4978-A3FB-8101D5872E58}"/>
              </a:ext>
            </a:extLst>
          </p:cNvPr>
          <p:cNvSpPr txBox="1"/>
          <p:nvPr/>
        </p:nvSpPr>
        <p:spPr>
          <a:xfrm>
            <a:off x="3265106" y="2045668"/>
            <a:ext cx="309700" cy="369332"/>
          </a:xfrm>
          <a:prstGeom prst="rect">
            <a:avLst/>
          </a:prstGeom>
          <a:noFill/>
        </p:spPr>
        <p:txBody>
          <a:bodyPr wrap="none" rtlCol="0">
            <a:spAutoFit/>
          </a:bodyPr>
          <a:lstStyle/>
          <a:p>
            <a:r>
              <a:rPr lang="fr-FR" dirty="0"/>
              <a:t>C</a:t>
            </a:r>
          </a:p>
        </p:txBody>
      </p:sp>
      <p:sp>
        <p:nvSpPr>
          <p:cNvPr id="40" name="ZoneTexte 39">
            <a:extLst>
              <a:ext uri="{FF2B5EF4-FFF2-40B4-BE49-F238E27FC236}">
                <a16:creationId xmlns:a16="http://schemas.microsoft.com/office/drawing/2014/main" id="{3B6B3E0D-7BCE-4F56-93A6-5D1070125E2F}"/>
              </a:ext>
            </a:extLst>
          </p:cNvPr>
          <p:cNvSpPr txBox="1"/>
          <p:nvPr/>
        </p:nvSpPr>
        <p:spPr>
          <a:xfrm>
            <a:off x="2614827" y="3300579"/>
            <a:ext cx="317716" cy="369332"/>
          </a:xfrm>
          <a:prstGeom prst="rect">
            <a:avLst/>
          </a:prstGeom>
          <a:noFill/>
        </p:spPr>
        <p:txBody>
          <a:bodyPr wrap="none" rtlCol="0">
            <a:spAutoFit/>
          </a:bodyPr>
          <a:lstStyle/>
          <a:p>
            <a:r>
              <a:rPr lang="fr-FR" dirty="0"/>
              <a:t>A</a:t>
            </a:r>
          </a:p>
        </p:txBody>
      </p:sp>
      <p:sp>
        <p:nvSpPr>
          <p:cNvPr id="41" name="ZoneTexte 40">
            <a:extLst>
              <a:ext uri="{FF2B5EF4-FFF2-40B4-BE49-F238E27FC236}">
                <a16:creationId xmlns:a16="http://schemas.microsoft.com/office/drawing/2014/main" id="{C4065933-FD2F-4EC3-BB01-C2679BF56832}"/>
              </a:ext>
            </a:extLst>
          </p:cNvPr>
          <p:cNvSpPr txBox="1"/>
          <p:nvPr/>
        </p:nvSpPr>
        <p:spPr>
          <a:xfrm>
            <a:off x="3874172" y="3300579"/>
            <a:ext cx="309700" cy="369332"/>
          </a:xfrm>
          <a:prstGeom prst="rect">
            <a:avLst/>
          </a:prstGeom>
          <a:noFill/>
        </p:spPr>
        <p:txBody>
          <a:bodyPr wrap="none" rtlCol="0">
            <a:spAutoFit/>
          </a:bodyPr>
          <a:lstStyle/>
          <a:p>
            <a:r>
              <a:rPr lang="fr-FR" dirty="0"/>
              <a:t>B</a:t>
            </a:r>
          </a:p>
        </p:txBody>
      </p:sp>
      <p:sp>
        <p:nvSpPr>
          <p:cNvPr id="42" name="ZoneTexte 41">
            <a:extLst>
              <a:ext uri="{FF2B5EF4-FFF2-40B4-BE49-F238E27FC236}">
                <a16:creationId xmlns:a16="http://schemas.microsoft.com/office/drawing/2014/main" id="{3027C6E8-2389-41E2-94DA-6F4FDED6BF9F}"/>
              </a:ext>
            </a:extLst>
          </p:cNvPr>
          <p:cNvSpPr txBox="1"/>
          <p:nvPr/>
        </p:nvSpPr>
        <p:spPr>
          <a:xfrm>
            <a:off x="3222772" y="4314740"/>
            <a:ext cx="309700" cy="369332"/>
          </a:xfrm>
          <a:prstGeom prst="rect">
            <a:avLst/>
          </a:prstGeom>
          <a:noFill/>
        </p:spPr>
        <p:txBody>
          <a:bodyPr wrap="none" rtlCol="0">
            <a:spAutoFit/>
          </a:bodyPr>
          <a:lstStyle/>
          <a:p>
            <a:r>
              <a:rPr lang="fr-FR" dirty="0"/>
              <a:t>C</a:t>
            </a:r>
          </a:p>
        </p:txBody>
      </p:sp>
      <p:sp>
        <p:nvSpPr>
          <p:cNvPr id="43" name="ZoneTexte 42">
            <a:extLst>
              <a:ext uri="{FF2B5EF4-FFF2-40B4-BE49-F238E27FC236}">
                <a16:creationId xmlns:a16="http://schemas.microsoft.com/office/drawing/2014/main" id="{B074961B-C4E8-49A0-B4C4-3C55508FB777}"/>
              </a:ext>
            </a:extLst>
          </p:cNvPr>
          <p:cNvSpPr txBox="1"/>
          <p:nvPr/>
        </p:nvSpPr>
        <p:spPr>
          <a:xfrm>
            <a:off x="2648693" y="5281782"/>
            <a:ext cx="317716" cy="369332"/>
          </a:xfrm>
          <a:prstGeom prst="rect">
            <a:avLst/>
          </a:prstGeom>
          <a:noFill/>
        </p:spPr>
        <p:txBody>
          <a:bodyPr wrap="none" rtlCol="0">
            <a:spAutoFit/>
          </a:bodyPr>
          <a:lstStyle/>
          <a:p>
            <a:r>
              <a:rPr lang="fr-FR" dirty="0"/>
              <a:t>A</a:t>
            </a:r>
          </a:p>
        </p:txBody>
      </p:sp>
      <p:sp>
        <p:nvSpPr>
          <p:cNvPr id="44" name="ZoneTexte 43">
            <a:extLst>
              <a:ext uri="{FF2B5EF4-FFF2-40B4-BE49-F238E27FC236}">
                <a16:creationId xmlns:a16="http://schemas.microsoft.com/office/drawing/2014/main" id="{5141CA35-79E9-4FEA-AC3D-A5391AADD56C}"/>
              </a:ext>
            </a:extLst>
          </p:cNvPr>
          <p:cNvSpPr txBox="1"/>
          <p:nvPr/>
        </p:nvSpPr>
        <p:spPr>
          <a:xfrm>
            <a:off x="3908038" y="5281782"/>
            <a:ext cx="309700" cy="369332"/>
          </a:xfrm>
          <a:prstGeom prst="rect">
            <a:avLst/>
          </a:prstGeom>
          <a:noFill/>
        </p:spPr>
        <p:txBody>
          <a:bodyPr wrap="none" rtlCol="0">
            <a:spAutoFit/>
          </a:bodyPr>
          <a:lstStyle/>
          <a:p>
            <a:r>
              <a:rPr lang="fr-FR" dirty="0"/>
              <a:t>B</a:t>
            </a:r>
          </a:p>
        </p:txBody>
      </p:sp>
      <p:sp>
        <p:nvSpPr>
          <p:cNvPr id="45" name="ZoneTexte 44">
            <a:extLst>
              <a:ext uri="{FF2B5EF4-FFF2-40B4-BE49-F238E27FC236}">
                <a16:creationId xmlns:a16="http://schemas.microsoft.com/office/drawing/2014/main" id="{6A38679E-7CAC-4D9F-93A8-8255E95B0BE0}"/>
              </a:ext>
            </a:extLst>
          </p:cNvPr>
          <p:cNvSpPr txBox="1"/>
          <p:nvPr/>
        </p:nvSpPr>
        <p:spPr>
          <a:xfrm>
            <a:off x="3256638" y="6295943"/>
            <a:ext cx="309700" cy="369332"/>
          </a:xfrm>
          <a:prstGeom prst="rect">
            <a:avLst/>
          </a:prstGeom>
          <a:noFill/>
        </p:spPr>
        <p:txBody>
          <a:bodyPr wrap="none" rtlCol="0">
            <a:spAutoFit/>
          </a:bodyPr>
          <a:lstStyle/>
          <a:p>
            <a:r>
              <a:rPr lang="fr-FR" dirty="0"/>
              <a:t>C</a:t>
            </a:r>
          </a:p>
        </p:txBody>
      </p:sp>
      <p:sp>
        <p:nvSpPr>
          <p:cNvPr id="46" name="ZoneTexte 45">
            <a:extLst>
              <a:ext uri="{FF2B5EF4-FFF2-40B4-BE49-F238E27FC236}">
                <a16:creationId xmlns:a16="http://schemas.microsoft.com/office/drawing/2014/main" id="{3597D7A2-6F24-4E1C-972E-DE5F1E1133B5}"/>
              </a:ext>
            </a:extLst>
          </p:cNvPr>
          <p:cNvSpPr txBox="1"/>
          <p:nvPr/>
        </p:nvSpPr>
        <p:spPr>
          <a:xfrm>
            <a:off x="220980" y="19050"/>
            <a:ext cx="11934677" cy="461665"/>
          </a:xfrm>
          <a:prstGeom prst="rect">
            <a:avLst/>
          </a:prstGeom>
          <a:solidFill>
            <a:schemeClr val="tx1"/>
          </a:solidFill>
          <a:ln>
            <a:solidFill>
              <a:schemeClr val="bg1"/>
            </a:solidFill>
          </a:ln>
        </p:spPr>
        <p:txBody>
          <a:bodyPr wrap="none" rtlCol="0">
            <a:spAutoFit/>
          </a:bodyPr>
          <a:lstStyle/>
          <a:p>
            <a:r>
              <a:rPr lang="fr-FR" sz="2400" b="1" dirty="0">
                <a:solidFill>
                  <a:schemeClr val="bg1"/>
                </a:solidFill>
              </a:rPr>
              <a:t>This </a:t>
            </a:r>
            <a:r>
              <a:rPr lang="fr-FR" sz="2400" b="1" dirty="0" err="1">
                <a:solidFill>
                  <a:schemeClr val="bg1"/>
                </a:solidFill>
              </a:rPr>
              <a:t>introduces</a:t>
            </a:r>
            <a:r>
              <a:rPr lang="fr-FR" sz="2400" b="1" dirty="0">
                <a:solidFill>
                  <a:schemeClr val="bg1"/>
                </a:solidFill>
              </a:rPr>
              <a:t> new </a:t>
            </a:r>
            <a:r>
              <a:rPr lang="fr-FR" sz="2400" b="1" dirty="0" err="1">
                <a:solidFill>
                  <a:schemeClr val="bg1"/>
                </a:solidFill>
              </a:rPr>
              <a:t>biological</a:t>
            </a:r>
            <a:r>
              <a:rPr lang="fr-FR" sz="2400" b="1" dirty="0">
                <a:solidFill>
                  <a:schemeClr val="bg1"/>
                </a:solidFill>
              </a:rPr>
              <a:t> questions: how </a:t>
            </a:r>
            <a:r>
              <a:rPr lang="fr-FR" sz="2400" b="1" dirty="0" err="1">
                <a:solidFill>
                  <a:schemeClr val="bg1"/>
                </a:solidFill>
              </a:rPr>
              <a:t>did</a:t>
            </a:r>
            <a:r>
              <a:rPr lang="fr-FR" sz="2400" b="1" dirty="0">
                <a:solidFill>
                  <a:schemeClr val="bg1"/>
                </a:solidFill>
              </a:rPr>
              <a:t> the architecture of </a:t>
            </a:r>
            <a:r>
              <a:rPr lang="fr-FR" sz="2400" b="1" dirty="0" err="1">
                <a:solidFill>
                  <a:schemeClr val="bg1"/>
                </a:solidFill>
              </a:rPr>
              <a:t>such</a:t>
            </a:r>
            <a:r>
              <a:rPr lang="fr-FR" sz="2400" b="1" dirty="0">
                <a:solidFill>
                  <a:schemeClr val="bg1"/>
                </a:solidFill>
              </a:rPr>
              <a:t> networks </a:t>
            </a:r>
            <a:r>
              <a:rPr lang="fr-FR" sz="2400" b="1" dirty="0" err="1">
                <a:solidFill>
                  <a:schemeClr val="bg1"/>
                </a:solidFill>
              </a:rPr>
              <a:t>evolve</a:t>
            </a:r>
            <a:r>
              <a:rPr lang="fr-FR" sz="2400" b="1" dirty="0">
                <a:solidFill>
                  <a:schemeClr val="bg1"/>
                </a:solidFill>
              </a:rPr>
              <a:t>?</a:t>
            </a:r>
          </a:p>
        </p:txBody>
      </p:sp>
    </p:spTree>
    <p:extLst>
      <p:ext uri="{BB962C8B-B14F-4D97-AF65-F5344CB8AC3E}">
        <p14:creationId xmlns:p14="http://schemas.microsoft.com/office/powerpoint/2010/main" val="1404551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123380-CA9E-4E53-851E-7FB37C3B5DB1}"/>
              </a:ext>
            </a:extLst>
          </p:cNvPr>
          <p:cNvSpPr/>
          <p:nvPr/>
        </p:nvSpPr>
        <p:spPr>
          <a:xfrm>
            <a:off x="0" y="930542"/>
            <a:ext cx="12192000" cy="615553"/>
          </a:xfrm>
          <a:prstGeom prst="rect">
            <a:avLst/>
          </a:prstGeom>
        </p:spPr>
        <p:txBody>
          <a:bodyPr wrap="square">
            <a:spAutoFit/>
          </a:bodyPr>
          <a:lstStyle/>
          <a:p>
            <a:pPr algn="ctr"/>
            <a:r>
              <a:rPr lang="fr-FR" sz="3400" dirty="0">
                <a:solidFill>
                  <a:schemeClr val="bg1"/>
                </a:solidFill>
              </a:rPr>
              <a:t>Networks support </a:t>
            </a:r>
            <a:r>
              <a:rPr lang="fr-FR" sz="3400" b="1" dirty="0" err="1">
                <a:solidFill>
                  <a:schemeClr val="bg1"/>
                </a:solidFill>
              </a:rPr>
              <a:t>different</a:t>
            </a:r>
            <a:r>
              <a:rPr lang="fr-FR" sz="3400" b="1" dirty="0">
                <a:solidFill>
                  <a:schemeClr val="bg1"/>
                </a:solidFill>
              </a:rPr>
              <a:t> </a:t>
            </a:r>
            <a:r>
              <a:rPr lang="fr-FR" sz="3400" b="1" dirty="0" err="1">
                <a:solidFill>
                  <a:schemeClr val="bg1"/>
                </a:solidFill>
              </a:rPr>
              <a:t>explanations</a:t>
            </a:r>
            <a:r>
              <a:rPr lang="fr-FR" sz="3400" b="1" dirty="0">
                <a:solidFill>
                  <a:schemeClr val="bg1"/>
                </a:solidFill>
              </a:rPr>
              <a:t> </a:t>
            </a:r>
            <a:r>
              <a:rPr lang="fr-FR" sz="3400" dirty="0" err="1">
                <a:solidFill>
                  <a:schemeClr val="bg1"/>
                </a:solidFill>
              </a:rPr>
              <a:t>than</a:t>
            </a:r>
            <a:r>
              <a:rPr lang="fr-FR" sz="3400" dirty="0">
                <a:solidFill>
                  <a:schemeClr val="bg1"/>
                </a:solidFill>
              </a:rPr>
              <a:t> a </a:t>
            </a:r>
            <a:r>
              <a:rPr lang="fr-FR" sz="3400" dirty="0" err="1">
                <a:solidFill>
                  <a:schemeClr val="bg1"/>
                </a:solidFill>
              </a:rPr>
              <a:t>tree</a:t>
            </a:r>
            <a:r>
              <a:rPr lang="fr-FR" sz="3400" dirty="0">
                <a:solidFill>
                  <a:schemeClr val="bg1"/>
                </a:solidFill>
              </a:rPr>
              <a:t>:</a:t>
            </a:r>
          </a:p>
        </p:txBody>
      </p:sp>
      <p:sp>
        <p:nvSpPr>
          <p:cNvPr id="7" name="Flèche : droite 6">
            <a:extLst>
              <a:ext uri="{FF2B5EF4-FFF2-40B4-BE49-F238E27FC236}">
                <a16:creationId xmlns:a16="http://schemas.microsoft.com/office/drawing/2014/main" id="{7041B1DE-E6A2-48B7-94D9-C3EAF1A629A7}"/>
              </a:ext>
            </a:extLst>
          </p:cNvPr>
          <p:cNvSpPr/>
          <p:nvPr/>
        </p:nvSpPr>
        <p:spPr>
          <a:xfrm>
            <a:off x="1896742" y="3747987"/>
            <a:ext cx="717885" cy="646331"/>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E8A12E7-3DBA-4A36-B9FF-E2F39093977E}"/>
              </a:ext>
            </a:extLst>
          </p:cNvPr>
          <p:cNvSpPr txBox="1"/>
          <p:nvPr/>
        </p:nvSpPr>
        <p:spPr>
          <a:xfrm>
            <a:off x="2731518" y="3747987"/>
            <a:ext cx="8394542" cy="523220"/>
          </a:xfrm>
          <a:prstGeom prst="rect">
            <a:avLst/>
          </a:prstGeom>
          <a:noFill/>
        </p:spPr>
        <p:txBody>
          <a:bodyPr wrap="none" rtlCol="0">
            <a:spAutoFit/>
          </a:bodyPr>
          <a:lstStyle/>
          <a:p>
            <a:r>
              <a:rPr lang="fr-FR" sz="2800" b="1" dirty="0">
                <a:solidFill>
                  <a:schemeClr val="bg1"/>
                </a:solidFill>
              </a:rPr>
              <a:t>Are </a:t>
            </a:r>
            <a:r>
              <a:rPr lang="fr-FR" sz="2800" b="1" dirty="0" err="1">
                <a:solidFill>
                  <a:schemeClr val="bg1"/>
                </a:solidFill>
              </a:rPr>
              <a:t>there</a:t>
            </a:r>
            <a:r>
              <a:rPr lang="fr-FR" sz="2800" b="1" dirty="0">
                <a:solidFill>
                  <a:schemeClr val="bg1"/>
                </a:solidFill>
              </a:rPr>
              <a:t> </a:t>
            </a:r>
            <a:r>
              <a:rPr lang="fr-FR" sz="2800" b="1" dirty="0" err="1">
                <a:solidFill>
                  <a:schemeClr val="bg1"/>
                </a:solidFill>
              </a:rPr>
              <a:t>organizing</a:t>
            </a:r>
            <a:r>
              <a:rPr lang="fr-FR" sz="2800" b="1" dirty="0">
                <a:solidFill>
                  <a:schemeClr val="bg1"/>
                </a:solidFill>
              </a:rPr>
              <a:t> </a:t>
            </a:r>
            <a:r>
              <a:rPr lang="fr-FR" sz="2800" b="1" dirty="0" err="1">
                <a:solidFill>
                  <a:schemeClr val="bg1"/>
                </a:solidFill>
              </a:rPr>
              <a:t>principles</a:t>
            </a:r>
            <a:r>
              <a:rPr lang="fr-FR" sz="2800" b="1" dirty="0">
                <a:solidFill>
                  <a:schemeClr val="bg1"/>
                </a:solidFill>
              </a:rPr>
              <a:t> for </a:t>
            </a:r>
            <a:r>
              <a:rPr lang="fr-FR" sz="2800" b="1" dirty="0" err="1">
                <a:solidFill>
                  <a:schemeClr val="bg1"/>
                </a:solidFill>
              </a:rPr>
              <a:t>biological</a:t>
            </a:r>
            <a:r>
              <a:rPr lang="fr-FR" sz="2800" b="1" dirty="0">
                <a:solidFill>
                  <a:schemeClr val="bg1"/>
                </a:solidFill>
              </a:rPr>
              <a:t> networks?</a:t>
            </a:r>
          </a:p>
        </p:txBody>
      </p:sp>
    </p:spTree>
    <p:extLst>
      <p:ext uri="{BB962C8B-B14F-4D97-AF65-F5344CB8AC3E}">
        <p14:creationId xmlns:p14="http://schemas.microsoft.com/office/powerpoint/2010/main" val="3733449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4FE8B66-8AE3-3F50-B6A8-3F2CD6DA504F}"/>
              </a:ext>
            </a:extLst>
          </p:cNvPr>
          <p:cNvSpPr txBox="1"/>
          <p:nvPr/>
        </p:nvSpPr>
        <p:spPr>
          <a:xfrm>
            <a:off x="274674" y="2758470"/>
            <a:ext cx="11642651" cy="954107"/>
          </a:xfrm>
          <a:prstGeom prst="rect">
            <a:avLst/>
          </a:prstGeom>
          <a:noFill/>
        </p:spPr>
        <p:txBody>
          <a:bodyPr wrap="square" rtlCol="0">
            <a:spAutoFit/>
          </a:bodyPr>
          <a:lstStyle/>
          <a:p>
            <a:pPr algn="ctr"/>
            <a:r>
              <a:rPr lang="fr-FR" sz="2800" dirty="0" err="1">
                <a:solidFill>
                  <a:schemeClr val="bg1"/>
                </a:solidFill>
              </a:rPr>
              <a:t>We</a:t>
            </a:r>
            <a:r>
              <a:rPr lang="fr-FR" sz="2800" dirty="0">
                <a:solidFill>
                  <a:schemeClr val="bg1"/>
                </a:solidFill>
              </a:rPr>
              <a:t> are </a:t>
            </a:r>
            <a:r>
              <a:rPr lang="fr-FR" sz="2800" dirty="0" err="1">
                <a:solidFill>
                  <a:schemeClr val="bg1"/>
                </a:solidFill>
              </a:rPr>
              <a:t>developing</a:t>
            </a:r>
            <a:r>
              <a:rPr lang="fr-FR" sz="2800" dirty="0">
                <a:solidFill>
                  <a:schemeClr val="bg1"/>
                </a:solidFill>
              </a:rPr>
              <a:t> « </a:t>
            </a:r>
            <a:r>
              <a:rPr lang="fr-FR" sz="2800" dirty="0" err="1">
                <a:solidFill>
                  <a:schemeClr val="bg1"/>
                </a:solidFill>
              </a:rPr>
              <a:t>phylosystemic</a:t>
            </a:r>
            <a:r>
              <a:rPr lang="fr-FR" sz="2800" dirty="0">
                <a:solidFill>
                  <a:schemeClr val="bg1"/>
                </a:solidFill>
              </a:rPr>
              <a:t> » </a:t>
            </a:r>
            <a:r>
              <a:rPr lang="fr-FR" sz="2800" dirty="0" err="1">
                <a:solidFill>
                  <a:schemeClr val="bg1"/>
                </a:solidFill>
              </a:rPr>
              <a:t>methods</a:t>
            </a:r>
            <a:r>
              <a:rPr lang="fr-FR" sz="2800" dirty="0">
                <a:solidFill>
                  <a:schemeClr val="bg1"/>
                </a:solidFill>
              </a:rPr>
              <a:t> </a:t>
            </a:r>
          </a:p>
          <a:p>
            <a:pPr algn="ctr"/>
            <a:r>
              <a:rPr lang="fr-FR" sz="2800" dirty="0" err="1">
                <a:solidFill>
                  <a:schemeClr val="bg1"/>
                </a:solidFill>
              </a:rPr>
              <a:t>dedicated</a:t>
            </a:r>
            <a:r>
              <a:rPr lang="fr-FR" sz="2800" dirty="0">
                <a:solidFill>
                  <a:schemeClr val="bg1"/>
                </a:solidFill>
              </a:rPr>
              <a:t> to </a:t>
            </a:r>
            <a:r>
              <a:rPr lang="fr-FR" sz="2800" b="1" dirty="0" err="1">
                <a:solidFill>
                  <a:schemeClr val="bg1"/>
                </a:solidFill>
              </a:rPr>
              <a:t>infer</a:t>
            </a:r>
            <a:r>
              <a:rPr lang="fr-FR" sz="2800" b="1" dirty="0">
                <a:solidFill>
                  <a:schemeClr val="bg1"/>
                </a:solidFill>
              </a:rPr>
              <a:t> interaction network </a:t>
            </a:r>
            <a:r>
              <a:rPr lang="fr-FR" sz="2800" b="1" dirty="0" err="1">
                <a:solidFill>
                  <a:schemeClr val="bg1"/>
                </a:solidFill>
              </a:rPr>
              <a:t>evolution</a:t>
            </a:r>
            <a:r>
              <a:rPr lang="fr-FR" sz="2800" dirty="0">
                <a:solidFill>
                  <a:schemeClr val="bg1"/>
                </a:solidFill>
              </a:rPr>
              <a:t>.</a:t>
            </a:r>
          </a:p>
        </p:txBody>
      </p:sp>
    </p:spTree>
    <p:extLst>
      <p:ext uri="{BB962C8B-B14F-4D97-AF65-F5344CB8AC3E}">
        <p14:creationId xmlns:p14="http://schemas.microsoft.com/office/powerpoint/2010/main" val="3329373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150FA9-F86E-B48E-8CBF-B1CA5EB69A9C}"/>
              </a:ext>
            </a:extLst>
          </p:cNvPr>
          <p:cNvSpPr/>
          <p:nvPr/>
        </p:nvSpPr>
        <p:spPr>
          <a:xfrm>
            <a:off x="0" y="734966"/>
            <a:ext cx="12192000" cy="5258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 name="Groupe 2">
            <a:extLst>
              <a:ext uri="{FF2B5EF4-FFF2-40B4-BE49-F238E27FC236}">
                <a16:creationId xmlns:a16="http://schemas.microsoft.com/office/drawing/2014/main" id="{93F3F651-F2C5-6EF6-0062-5311395A8499}"/>
              </a:ext>
            </a:extLst>
          </p:cNvPr>
          <p:cNvGrpSpPr/>
          <p:nvPr/>
        </p:nvGrpSpPr>
        <p:grpSpPr>
          <a:xfrm>
            <a:off x="1853887" y="1418727"/>
            <a:ext cx="6620375" cy="4218228"/>
            <a:chOff x="1260670" y="2476487"/>
            <a:chExt cx="6620375" cy="4218228"/>
          </a:xfrm>
        </p:grpSpPr>
        <p:pic>
          <p:nvPicPr>
            <p:cNvPr id="5" name="Image 4">
              <a:extLst>
                <a:ext uri="{FF2B5EF4-FFF2-40B4-BE49-F238E27FC236}">
                  <a16:creationId xmlns:a16="http://schemas.microsoft.com/office/drawing/2014/main" id="{24E91FAF-91DE-0388-130E-47DD05BA6449}"/>
                </a:ext>
              </a:extLst>
            </p:cNvPr>
            <p:cNvPicPr>
              <a:picLocks noChangeAspect="1"/>
            </p:cNvPicPr>
            <p:nvPr/>
          </p:nvPicPr>
          <p:blipFill>
            <a:blip r:embed="rId2"/>
            <a:stretch>
              <a:fillRect/>
            </a:stretch>
          </p:blipFill>
          <p:spPr>
            <a:xfrm>
              <a:off x="1260670" y="2476487"/>
              <a:ext cx="6620375" cy="4218228"/>
            </a:xfrm>
            <a:prstGeom prst="rect">
              <a:avLst/>
            </a:prstGeom>
          </p:spPr>
        </p:pic>
        <p:sp>
          <p:nvSpPr>
            <p:cNvPr id="13" name="Rectangle 12">
              <a:extLst>
                <a:ext uri="{FF2B5EF4-FFF2-40B4-BE49-F238E27FC236}">
                  <a16:creationId xmlns:a16="http://schemas.microsoft.com/office/drawing/2014/main" id="{18ACD8CC-0616-4F4E-68F0-52F74317B353}"/>
                </a:ext>
              </a:extLst>
            </p:cNvPr>
            <p:cNvSpPr/>
            <p:nvPr/>
          </p:nvSpPr>
          <p:spPr>
            <a:xfrm>
              <a:off x="2754086" y="3752399"/>
              <a:ext cx="457200" cy="430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69DD362B-04E0-562D-7276-B228685D9A83}"/>
                </a:ext>
              </a:extLst>
            </p:cNvPr>
            <p:cNvSpPr/>
            <p:nvPr/>
          </p:nvSpPr>
          <p:spPr>
            <a:xfrm>
              <a:off x="2155372" y="4764771"/>
              <a:ext cx="457200" cy="430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25A6F594-7BF3-BF0F-928C-C7CFAA2028D7}"/>
                </a:ext>
              </a:extLst>
            </p:cNvPr>
            <p:cNvSpPr/>
            <p:nvPr/>
          </p:nvSpPr>
          <p:spPr>
            <a:xfrm>
              <a:off x="3820888" y="4391929"/>
              <a:ext cx="457200" cy="430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F5F87BC4-BD9F-0FAE-40C5-C6A1824DE5BD}"/>
                </a:ext>
              </a:extLst>
            </p:cNvPr>
            <p:cNvSpPr/>
            <p:nvPr/>
          </p:nvSpPr>
          <p:spPr>
            <a:xfrm>
              <a:off x="2988021" y="5477773"/>
              <a:ext cx="636922" cy="563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 name="ZoneTexte 16">
            <a:extLst>
              <a:ext uri="{FF2B5EF4-FFF2-40B4-BE49-F238E27FC236}">
                <a16:creationId xmlns:a16="http://schemas.microsoft.com/office/drawing/2014/main" id="{00914467-790D-7ED2-C196-ECB5F776CF55}"/>
              </a:ext>
            </a:extLst>
          </p:cNvPr>
          <p:cNvSpPr txBox="1"/>
          <p:nvPr/>
        </p:nvSpPr>
        <p:spPr>
          <a:xfrm>
            <a:off x="0" y="3303391"/>
            <a:ext cx="1651871" cy="646331"/>
          </a:xfrm>
          <a:prstGeom prst="rect">
            <a:avLst/>
          </a:prstGeom>
          <a:noFill/>
        </p:spPr>
        <p:txBody>
          <a:bodyPr wrap="square" rtlCol="0">
            <a:spAutoFit/>
          </a:bodyPr>
          <a:lstStyle/>
          <a:p>
            <a:pPr algn="ctr"/>
            <a:r>
              <a:rPr lang="fr-FR" dirty="0" err="1"/>
              <a:t>Phylogenetic</a:t>
            </a:r>
            <a:r>
              <a:rPr lang="fr-FR" dirty="0"/>
              <a:t> </a:t>
            </a:r>
            <a:r>
              <a:rPr lang="fr-FR" dirty="0" err="1"/>
              <a:t>tree</a:t>
            </a:r>
            <a:r>
              <a:rPr lang="fr-FR" dirty="0"/>
              <a:t> of </a:t>
            </a:r>
            <a:r>
              <a:rPr lang="fr-FR" dirty="0" err="1"/>
              <a:t>species</a:t>
            </a:r>
            <a:endParaRPr lang="fr-FR" dirty="0"/>
          </a:p>
        </p:txBody>
      </p:sp>
      <p:sp>
        <p:nvSpPr>
          <p:cNvPr id="18" name="ZoneTexte 17">
            <a:extLst>
              <a:ext uri="{FF2B5EF4-FFF2-40B4-BE49-F238E27FC236}">
                <a16:creationId xmlns:a16="http://schemas.microsoft.com/office/drawing/2014/main" id="{D7722A26-0737-6A39-2F85-AA90F2628185}"/>
              </a:ext>
            </a:extLst>
          </p:cNvPr>
          <p:cNvSpPr txBox="1"/>
          <p:nvPr/>
        </p:nvSpPr>
        <p:spPr>
          <a:xfrm>
            <a:off x="0" y="1590025"/>
            <a:ext cx="1527567" cy="646331"/>
          </a:xfrm>
          <a:prstGeom prst="rect">
            <a:avLst/>
          </a:prstGeom>
          <a:noFill/>
        </p:spPr>
        <p:txBody>
          <a:bodyPr wrap="square" rtlCol="0">
            <a:spAutoFit/>
          </a:bodyPr>
          <a:lstStyle/>
          <a:p>
            <a:pPr algn="ctr"/>
            <a:r>
              <a:rPr lang="fr-FR" dirty="0"/>
              <a:t>Interaction networks</a:t>
            </a:r>
          </a:p>
        </p:txBody>
      </p:sp>
      <p:sp>
        <p:nvSpPr>
          <p:cNvPr id="19" name="Accolade ouvrante 18">
            <a:extLst>
              <a:ext uri="{FF2B5EF4-FFF2-40B4-BE49-F238E27FC236}">
                <a16:creationId xmlns:a16="http://schemas.microsoft.com/office/drawing/2014/main" id="{73C1FD15-5F1E-55B2-4999-63516A9908CB}"/>
              </a:ext>
            </a:extLst>
          </p:cNvPr>
          <p:cNvSpPr/>
          <p:nvPr/>
        </p:nvSpPr>
        <p:spPr>
          <a:xfrm>
            <a:off x="1671416" y="1452846"/>
            <a:ext cx="162926" cy="92069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20" name="Accolade ouvrante 19">
            <a:extLst>
              <a:ext uri="{FF2B5EF4-FFF2-40B4-BE49-F238E27FC236}">
                <a16:creationId xmlns:a16="http://schemas.microsoft.com/office/drawing/2014/main" id="{DCF56FF2-FC29-213B-FEAD-27C3552363C8}"/>
              </a:ext>
            </a:extLst>
          </p:cNvPr>
          <p:cNvSpPr/>
          <p:nvPr/>
        </p:nvSpPr>
        <p:spPr>
          <a:xfrm>
            <a:off x="1690390" y="2551559"/>
            <a:ext cx="162354" cy="2432252"/>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21" name="ZoneTexte 20">
            <a:extLst>
              <a:ext uri="{FF2B5EF4-FFF2-40B4-BE49-F238E27FC236}">
                <a16:creationId xmlns:a16="http://schemas.microsoft.com/office/drawing/2014/main" id="{6D1177D8-2311-7EE4-952A-55F7DF8A76EC}"/>
              </a:ext>
            </a:extLst>
          </p:cNvPr>
          <p:cNvSpPr txBox="1"/>
          <p:nvPr/>
        </p:nvSpPr>
        <p:spPr>
          <a:xfrm>
            <a:off x="1676677" y="914498"/>
            <a:ext cx="1092481" cy="372766"/>
          </a:xfrm>
          <a:prstGeom prst="rect">
            <a:avLst/>
          </a:prstGeom>
          <a:noFill/>
        </p:spPr>
        <p:txBody>
          <a:bodyPr wrap="square" rtlCol="0">
            <a:spAutoFit/>
          </a:bodyPr>
          <a:lstStyle/>
          <a:p>
            <a:pPr algn="ctr"/>
            <a:r>
              <a:rPr lang="fr-FR" dirty="0" err="1"/>
              <a:t>Species</a:t>
            </a:r>
            <a:r>
              <a:rPr lang="fr-FR" dirty="0"/>
              <a:t> A</a:t>
            </a:r>
          </a:p>
        </p:txBody>
      </p:sp>
      <p:sp>
        <p:nvSpPr>
          <p:cNvPr id="22" name="ZoneTexte 21">
            <a:extLst>
              <a:ext uri="{FF2B5EF4-FFF2-40B4-BE49-F238E27FC236}">
                <a16:creationId xmlns:a16="http://schemas.microsoft.com/office/drawing/2014/main" id="{C207EB91-5322-EAC2-118C-9F8C8356809A}"/>
              </a:ext>
            </a:extLst>
          </p:cNvPr>
          <p:cNvSpPr txBox="1"/>
          <p:nvPr/>
        </p:nvSpPr>
        <p:spPr>
          <a:xfrm>
            <a:off x="2782903" y="914498"/>
            <a:ext cx="1092481" cy="372766"/>
          </a:xfrm>
          <a:prstGeom prst="rect">
            <a:avLst/>
          </a:prstGeom>
          <a:noFill/>
        </p:spPr>
        <p:txBody>
          <a:bodyPr wrap="square" rtlCol="0">
            <a:spAutoFit/>
          </a:bodyPr>
          <a:lstStyle/>
          <a:p>
            <a:pPr algn="ctr"/>
            <a:r>
              <a:rPr lang="fr-FR" dirty="0" err="1"/>
              <a:t>Species</a:t>
            </a:r>
            <a:r>
              <a:rPr lang="fr-FR" dirty="0"/>
              <a:t> B</a:t>
            </a:r>
          </a:p>
        </p:txBody>
      </p:sp>
      <p:sp>
        <p:nvSpPr>
          <p:cNvPr id="23" name="ZoneTexte 22">
            <a:extLst>
              <a:ext uri="{FF2B5EF4-FFF2-40B4-BE49-F238E27FC236}">
                <a16:creationId xmlns:a16="http://schemas.microsoft.com/office/drawing/2014/main" id="{96F04B4B-E3E8-D6DE-64FA-7BE8BED6C335}"/>
              </a:ext>
            </a:extLst>
          </p:cNvPr>
          <p:cNvSpPr txBox="1"/>
          <p:nvPr/>
        </p:nvSpPr>
        <p:spPr>
          <a:xfrm>
            <a:off x="3913756" y="914498"/>
            <a:ext cx="1092481" cy="372766"/>
          </a:xfrm>
          <a:prstGeom prst="rect">
            <a:avLst/>
          </a:prstGeom>
          <a:noFill/>
        </p:spPr>
        <p:txBody>
          <a:bodyPr wrap="square" rtlCol="0">
            <a:spAutoFit/>
          </a:bodyPr>
          <a:lstStyle/>
          <a:p>
            <a:pPr algn="ctr"/>
            <a:r>
              <a:rPr lang="fr-FR" dirty="0" err="1"/>
              <a:t>Species</a:t>
            </a:r>
            <a:r>
              <a:rPr lang="fr-FR" dirty="0"/>
              <a:t> C</a:t>
            </a:r>
          </a:p>
        </p:txBody>
      </p:sp>
      <p:sp>
        <p:nvSpPr>
          <p:cNvPr id="24" name="ZoneTexte 23">
            <a:extLst>
              <a:ext uri="{FF2B5EF4-FFF2-40B4-BE49-F238E27FC236}">
                <a16:creationId xmlns:a16="http://schemas.microsoft.com/office/drawing/2014/main" id="{BB7EDC9A-3C97-8C4B-1E98-3BC217244F44}"/>
              </a:ext>
            </a:extLst>
          </p:cNvPr>
          <p:cNvSpPr txBox="1"/>
          <p:nvPr/>
        </p:nvSpPr>
        <p:spPr>
          <a:xfrm>
            <a:off x="8817004" y="982636"/>
            <a:ext cx="3210383" cy="3600986"/>
          </a:xfrm>
          <a:prstGeom prst="rect">
            <a:avLst/>
          </a:prstGeom>
          <a:noFill/>
          <a:ln>
            <a:solidFill>
              <a:schemeClr val="tx1"/>
            </a:solidFill>
          </a:ln>
        </p:spPr>
        <p:txBody>
          <a:bodyPr wrap="square" rtlCol="0">
            <a:spAutoFit/>
          </a:bodyPr>
          <a:lstStyle/>
          <a:p>
            <a:pPr algn="just"/>
            <a:r>
              <a:rPr lang="fr-FR" b="1" dirty="0"/>
              <a:t>Inputs</a:t>
            </a:r>
            <a:r>
              <a:rPr lang="fr-FR" dirty="0"/>
              <a:t>:</a:t>
            </a:r>
          </a:p>
          <a:p>
            <a:pPr marL="285750" indent="-285750" algn="just">
              <a:buFont typeface="Courier New" panose="02070309020205020404" pitchFamily="49" charset="0"/>
              <a:buChar char="o"/>
            </a:pPr>
            <a:r>
              <a:rPr lang="fr-FR" dirty="0"/>
              <a:t>Interaction networks</a:t>
            </a:r>
          </a:p>
          <a:p>
            <a:pPr marL="285750" indent="-285750" algn="just">
              <a:buFont typeface="Courier New" panose="02070309020205020404" pitchFamily="49" charset="0"/>
              <a:buChar char="o"/>
            </a:pPr>
            <a:endParaRPr lang="fr-FR" sz="600" dirty="0"/>
          </a:p>
          <a:p>
            <a:pPr marL="285750" indent="-285750" algn="just">
              <a:buFont typeface="Courier New" panose="02070309020205020404" pitchFamily="49" charset="0"/>
              <a:buChar char="o"/>
            </a:pPr>
            <a:r>
              <a:rPr lang="fr-FR" dirty="0"/>
              <a:t>A </a:t>
            </a:r>
            <a:r>
              <a:rPr lang="fr-FR" dirty="0" err="1"/>
              <a:t>reference</a:t>
            </a:r>
            <a:r>
              <a:rPr lang="fr-FR" dirty="0"/>
              <a:t> </a:t>
            </a:r>
            <a:r>
              <a:rPr lang="fr-FR" dirty="0" err="1"/>
              <a:t>phylogeny</a:t>
            </a:r>
            <a:endParaRPr lang="fr-FR" dirty="0"/>
          </a:p>
          <a:p>
            <a:pPr marL="285750" indent="-285750" algn="just">
              <a:buFont typeface="Courier New" panose="02070309020205020404" pitchFamily="49" charset="0"/>
              <a:buChar char="o"/>
            </a:pPr>
            <a:endParaRPr lang="fr-FR" sz="600" dirty="0"/>
          </a:p>
          <a:p>
            <a:pPr marL="285750" indent="-285750" algn="just">
              <a:buFont typeface="Courier New" panose="02070309020205020404" pitchFamily="49" charset="0"/>
              <a:buChar char="o"/>
            </a:pPr>
            <a:r>
              <a:rPr lang="fr-FR" dirty="0" err="1"/>
              <a:t>Orthology</a:t>
            </a:r>
            <a:r>
              <a:rPr lang="fr-FR" dirty="0"/>
              <a:t> </a:t>
            </a:r>
            <a:r>
              <a:rPr lang="fr-FR" dirty="0" err="1"/>
              <a:t>relationships</a:t>
            </a:r>
            <a:r>
              <a:rPr lang="fr-FR" dirty="0"/>
              <a:t> </a:t>
            </a:r>
            <a:r>
              <a:rPr lang="fr-FR" dirty="0" err="1"/>
              <a:t>between</a:t>
            </a:r>
            <a:r>
              <a:rPr lang="fr-FR" dirty="0"/>
              <a:t> </a:t>
            </a:r>
            <a:r>
              <a:rPr lang="fr-FR" dirty="0" err="1"/>
              <a:t>nodes</a:t>
            </a:r>
            <a:r>
              <a:rPr lang="fr-FR" dirty="0"/>
              <a:t> in networks.</a:t>
            </a:r>
          </a:p>
          <a:p>
            <a:pPr algn="just"/>
            <a:endParaRPr lang="fr-FR" dirty="0"/>
          </a:p>
          <a:p>
            <a:pPr algn="just"/>
            <a:endParaRPr lang="fr-FR" dirty="0"/>
          </a:p>
          <a:p>
            <a:pPr algn="just"/>
            <a:endParaRPr lang="fr-FR" dirty="0"/>
          </a:p>
          <a:p>
            <a:pPr marL="285750" indent="-285750" algn="just">
              <a:buFont typeface="Courier New" panose="02070309020205020404" pitchFamily="49" charset="0"/>
              <a:buChar char="o"/>
            </a:pPr>
            <a:endParaRPr lang="fr-FR" dirty="0"/>
          </a:p>
          <a:p>
            <a:pPr algn="just"/>
            <a:r>
              <a:rPr lang="fr-FR" b="1" dirty="0"/>
              <a:t>Outputs</a:t>
            </a:r>
            <a:r>
              <a:rPr lang="fr-FR" dirty="0"/>
              <a:t>:</a:t>
            </a:r>
          </a:p>
          <a:p>
            <a:pPr marL="285750" indent="-285750" algn="just">
              <a:buFont typeface="Courier New" panose="02070309020205020404" pitchFamily="49" charset="0"/>
              <a:buChar char="o"/>
            </a:pPr>
            <a:r>
              <a:rPr lang="fr-FR" dirty="0" err="1"/>
              <a:t>Hypothetical</a:t>
            </a:r>
            <a:r>
              <a:rPr lang="fr-FR" dirty="0"/>
              <a:t> ancestral networks</a:t>
            </a:r>
          </a:p>
        </p:txBody>
      </p:sp>
      <p:sp>
        <p:nvSpPr>
          <p:cNvPr id="6" name="ZoneTexte 5">
            <a:extLst>
              <a:ext uri="{FF2B5EF4-FFF2-40B4-BE49-F238E27FC236}">
                <a16:creationId xmlns:a16="http://schemas.microsoft.com/office/drawing/2014/main" id="{D643206D-47D7-076B-4F9B-3F82E6F3006A}"/>
              </a:ext>
            </a:extLst>
          </p:cNvPr>
          <p:cNvSpPr txBox="1"/>
          <p:nvPr/>
        </p:nvSpPr>
        <p:spPr>
          <a:xfrm>
            <a:off x="103759" y="0"/>
            <a:ext cx="12192000" cy="553998"/>
          </a:xfrm>
          <a:prstGeom prst="rect">
            <a:avLst/>
          </a:prstGeom>
          <a:noFill/>
        </p:spPr>
        <p:txBody>
          <a:bodyPr wrap="square" rtlCol="0">
            <a:spAutoFit/>
          </a:bodyPr>
          <a:lstStyle/>
          <a:p>
            <a:pPr marL="0" indent="0" algn="ctr">
              <a:buNone/>
            </a:pPr>
            <a:r>
              <a:rPr lang="fr-FR" sz="3000" b="1" dirty="0" err="1">
                <a:solidFill>
                  <a:schemeClr val="bg1"/>
                </a:solidFill>
              </a:rPr>
              <a:t>Principle</a:t>
            </a:r>
            <a:r>
              <a:rPr lang="fr-FR" sz="3000" b="1" dirty="0">
                <a:solidFill>
                  <a:schemeClr val="bg1"/>
                </a:solidFill>
              </a:rPr>
              <a:t> of a ‘</a:t>
            </a:r>
            <a:r>
              <a:rPr lang="fr-FR" sz="3000" b="1" dirty="0" err="1">
                <a:solidFill>
                  <a:schemeClr val="bg1"/>
                </a:solidFill>
              </a:rPr>
              <a:t>phylosystemic</a:t>
            </a:r>
            <a:r>
              <a:rPr lang="fr-FR" sz="3000" b="1" dirty="0">
                <a:solidFill>
                  <a:schemeClr val="bg1"/>
                </a:solidFill>
              </a:rPr>
              <a:t>’/’</a:t>
            </a:r>
            <a:r>
              <a:rPr lang="fr-FR" sz="3000" b="1" dirty="0" err="1">
                <a:solidFill>
                  <a:schemeClr val="bg1"/>
                </a:solidFill>
              </a:rPr>
              <a:t>evosystemic</a:t>
            </a:r>
            <a:r>
              <a:rPr lang="fr-FR" sz="3000" b="1" dirty="0">
                <a:solidFill>
                  <a:schemeClr val="bg1"/>
                </a:solidFill>
              </a:rPr>
              <a:t>’ </a:t>
            </a:r>
            <a:r>
              <a:rPr lang="fr-FR" sz="3000" b="1" dirty="0" err="1">
                <a:solidFill>
                  <a:schemeClr val="bg1"/>
                </a:solidFill>
              </a:rPr>
              <a:t>study</a:t>
            </a:r>
            <a:r>
              <a:rPr lang="fr-FR" sz="3000" b="1" dirty="0">
                <a:solidFill>
                  <a:schemeClr val="bg1"/>
                </a:solidFill>
              </a:rPr>
              <a:t>.</a:t>
            </a:r>
          </a:p>
        </p:txBody>
      </p:sp>
      <p:sp>
        <p:nvSpPr>
          <p:cNvPr id="9" name="ZoneTexte 8">
            <a:extLst>
              <a:ext uri="{FF2B5EF4-FFF2-40B4-BE49-F238E27FC236}">
                <a16:creationId xmlns:a16="http://schemas.microsoft.com/office/drawing/2014/main" id="{97D81DEF-05E7-364A-5268-AB475CC5A2D6}"/>
              </a:ext>
            </a:extLst>
          </p:cNvPr>
          <p:cNvSpPr txBox="1"/>
          <p:nvPr/>
        </p:nvSpPr>
        <p:spPr>
          <a:xfrm>
            <a:off x="84095" y="6138974"/>
            <a:ext cx="12192000" cy="707886"/>
          </a:xfrm>
          <a:prstGeom prst="rect">
            <a:avLst/>
          </a:prstGeom>
          <a:noFill/>
        </p:spPr>
        <p:txBody>
          <a:bodyPr wrap="square" rtlCol="0">
            <a:spAutoFit/>
          </a:bodyPr>
          <a:lstStyle/>
          <a:p>
            <a:pPr marL="0" indent="0" algn="ctr">
              <a:buNone/>
            </a:pPr>
            <a:r>
              <a:rPr lang="fr-FR" sz="2000" dirty="0">
                <a:solidFill>
                  <a:schemeClr val="bg1"/>
                </a:solidFill>
              </a:rPr>
              <a:t>Watson, A.K., Habib, M., Bapteste, E., 2020. </a:t>
            </a:r>
            <a:r>
              <a:rPr lang="fr-FR" sz="2000" dirty="0" err="1">
                <a:solidFill>
                  <a:schemeClr val="bg1"/>
                </a:solidFill>
              </a:rPr>
              <a:t>Phylosystemics</a:t>
            </a:r>
            <a:r>
              <a:rPr lang="fr-FR" sz="2000" dirty="0">
                <a:solidFill>
                  <a:schemeClr val="bg1"/>
                </a:solidFill>
              </a:rPr>
              <a:t>: </a:t>
            </a:r>
            <a:r>
              <a:rPr lang="fr-FR" sz="2000" dirty="0" err="1">
                <a:solidFill>
                  <a:schemeClr val="bg1"/>
                </a:solidFill>
              </a:rPr>
              <a:t>Merging</a:t>
            </a:r>
            <a:r>
              <a:rPr lang="fr-FR" sz="2000" dirty="0">
                <a:solidFill>
                  <a:schemeClr val="bg1"/>
                </a:solidFill>
              </a:rPr>
              <a:t> </a:t>
            </a:r>
            <a:r>
              <a:rPr lang="fr-FR" sz="2000" dirty="0" err="1">
                <a:solidFill>
                  <a:schemeClr val="bg1"/>
                </a:solidFill>
              </a:rPr>
              <a:t>Phylogenomics</a:t>
            </a:r>
            <a:r>
              <a:rPr lang="fr-FR" sz="2000" dirty="0">
                <a:solidFill>
                  <a:schemeClr val="bg1"/>
                </a:solidFill>
              </a:rPr>
              <a:t>, </a:t>
            </a:r>
            <a:r>
              <a:rPr lang="fr-FR" sz="2000" dirty="0" err="1">
                <a:solidFill>
                  <a:schemeClr val="bg1"/>
                </a:solidFill>
              </a:rPr>
              <a:t>Systems</a:t>
            </a:r>
            <a:r>
              <a:rPr lang="fr-FR" sz="2000" dirty="0">
                <a:solidFill>
                  <a:schemeClr val="bg1"/>
                </a:solidFill>
              </a:rPr>
              <a:t> </a:t>
            </a:r>
            <a:r>
              <a:rPr lang="fr-FR" sz="2000" dirty="0" err="1">
                <a:solidFill>
                  <a:schemeClr val="bg1"/>
                </a:solidFill>
              </a:rPr>
              <a:t>Biology</a:t>
            </a:r>
            <a:r>
              <a:rPr lang="fr-FR" sz="2000" dirty="0">
                <a:solidFill>
                  <a:schemeClr val="bg1"/>
                </a:solidFill>
              </a:rPr>
              <a:t>, and </a:t>
            </a:r>
            <a:r>
              <a:rPr lang="fr-FR" sz="2000" dirty="0" err="1">
                <a:solidFill>
                  <a:schemeClr val="bg1"/>
                </a:solidFill>
              </a:rPr>
              <a:t>Ecology</a:t>
            </a:r>
            <a:r>
              <a:rPr lang="fr-FR" sz="2000" dirty="0">
                <a:solidFill>
                  <a:schemeClr val="bg1"/>
                </a:solidFill>
              </a:rPr>
              <a:t> to </a:t>
            </a:r>
            <a:r>
              <a:rPr lang="fr-FR" sz="2000" dirty="0" err="1">
                <a:solidFill>
                  <a:schemeClr val="bg1"/>
                </a:solidFill>
              </a:rPr>
              <a:t>Study</a:t>
            </a:r>
            <a:r>
              <a:rPr lang="fr-FR" sz="2000" dirty="0">
                <a:solidFill>
                  <a:schemeClr val="bg1"/>
                </a:solidFill>
              </a:rPr>
              <a:t> Evolution. Trends </a:t>
            </a:r>
            <a:r>
              <a:rPr lang="fr-FR" sz="2000" dirty="0" err="1">
                <a:solidFill>
                  <a:schemeClr val="bg1"/>
                </a:solidFill>
              </a:rPr>
              <a:t>Microbiol</a:t>
            </a:r>
            <a:r>
              <a:rPr lang="fr-FR" sz="2000" dirty="0">
                <a:solidFill>
                  <a:schemeClr val="bg1"/>
                </a:solidFill>
              </a:rPr>
              <a:t>. 28, 176–190</a:t>
            </a:r>
          </a:p>
        </p:txBody>
      </p:sp>
    </p:spTree>
    <p:extLst>
      <p:ext uri="{BB962C8B-B14F-4D97-AF65-F5344CB8AC3E}">
        <p14:creationId xmlns:p14="http://schemas.microsoft.com/office/powerpoint/2010/main" val="1126138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5B873F1-D868-0946-C158-6D2ACC428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341" y="276999"/>
            <a:ext cx="8875059" cy="6858000"/>
          </a:xfrm>
          <a:prstGeom prst="rect">
            <a:avLst/>
          </a:prstGeom>
        </p:spPr>
      </p:pic>
      <p:sp>
        <p:nvSpPr>
          <p:cNvPr id="4" name="ZoneTexte 3">
            <a:extLst>
              <a:ext uri="{FF2B5EF4-FFF2-40B4-BE49-F238E27FC236}">
                <a16:creationId xmlns:a16="http://schemas.microsoft.com/office/drawing/2014/main" id="{8CC4FFC3-5CB6-BE7C-6345-68F94A44B810}"/>
              </a:ext>
            </a:extLst>
          </p:cNvPr>
          <p:cNvSpPr txBox="1"/>
          <p:nvPr/>
        </p:nvSpPr>
        <p:spPr>
          <a:xfrm>
            <a:off x="-114300" y="-57150"/>
            <a:ext cx="12432919" cy="954107"/>
          </a:xfrm>
          <a:prstGeom prst="rect">
            <a:avLst/>
          </a:prstGeom>
          <a:solidFill>
            <a:schemeClr val="tx1"/>
          </a:solidFill>
        </p:spPr>
        <p:txBody>
          <a:bodyPr wrap="square" rtlCol="0">
            <a:spAutoFit/>
          </a:bodyPr>
          <a:lstStyle/>
          <a:p>
            <a:pPr algn="ctr"/>
            <a:r>
              <a:rPr lang="fr-FR" sz="2800" b="1" dirty="0">
                <a:solidFill>
                  <a:schemeClr val="bg1"/>
                </a:solidFill>
              </a:rPr>
              <a:t>For instance, </a:t>
            </a:r>
            <a:r>
              <a:rPr lang="fr-FR" sz="2800" b="1" dirty="0" err="1">
                <a:solidFill>
                  <a:schemeClr val="bg1"/>
                </a:solidFill>
              </a:rPr>
              <a:t>we</a:t>
            </a:r>
            <a:r>
              <a:rPr lang="fr-FR" sz="2800" b="1" dirty="0">
                <a:solidFill>
                  <a:schemeClr val="bg1"/>
                </a:solidFill>
              </a:rPr>
              <a:t> </a:t>
            </a:r>
            <a:r>
              <a:rPr lang="fr-FR" sz="2800" b="1" dirty="0" err="1">
                <a:solidFill>
                  <a:schemeClr val="bg1"/>
                </a:solidFill>
              </a:rPr>
              <a:t>inferred</a:t>
            </a:r>
            <a:r>
              <a:rPr lang="fr-FR" sz="2800" b="1" dirty="0">
                <a:solidFill>
                  <a:schemeClr val="bg1"/>
                </a:solidFill>
              </a:rPr>
              <a:t> the </a:t>
            </a:r>
            <a:r>
              <a:rPr lang="fr-FR" sz="2800" b="1" dirty="0" err="1">
                <a:solidFill>
                  <a:schemeClr val="bg1"/>
                </a:solidFill>
              </a:rPr>
              <a:t>evolution</a:t>
            </a:r>
            <a:r>
              <a:rPr lang="fr-FR" sz="2800" b="1" dirty="0">
                <a:solidFill>
                  <a:schemeClr val="bg1"/>
                </a:solidFill>
              </a:rPr>
              <a:t> of </a:t>
            </a:r>
            <a:r>
              <a:rPr lang="fr-FR" sz="2800" b="1" dirty="0" err="1">
                <a:solidFill>
                  <a:schemeClr val="bg1"/>
                </a:solidFill>
              </a:rPr>
              <a:t>protein</a:t>
            </a:r>
            <a:r>
              <a:rPr lang="fr-FR" sz="2800" b="1" dirty="0">
                <a:solidFill>
                  <a:schemeClr val="bg1"/>
                </a:solidFill>
              </a:rPr>
              <a:t> interactions </a:t>
            </a:r>
          </a:p>
          <a:p>
            <a:pPr algn="ctr"/>
            <a:r>
              <a:rPr lang="fr-FR" sz="2800" b="1" dirty="0" err="1">
                <a:solidFill>
                  <a:schemeClr val="bg1"/>
                </a:solidFill>
              </a:rPr>
              <a:t>associated</a:t>
            </a:r>
            <a:r>
              <a:rPr lang="fr-FR" sz="2800" b="1" dirty="0">
                <a:solidFill>
                  <a:schemeClr val="bg1"/>
                </a:solidFill>
              </a:rPr>
              <a:t> </a:t>
            </a:r>
            <a:r>
              <a:rPr lang="fr-FR" sz="2800" b="1" dirty="0" err="1">
                <a:solidFill>
                  <a:schemeClr val="bg1"/>
                </a:solidFill>
              </a:rPr>
              <a:t>with</a:t>
            </a:r>
            <a:r>
              <a:rPr lang="fr-FR" sz="2800" b="1" dirty="0">
                <a:solidFill>
                  <a:schemeClr val="bg1"/>
                </a:solidFill>
              </a:rPr>
              <a:t> </a:t>
            </a:r>
            <a:r>
              <a:rPr lang="fr-FR" sz="2800" b="1" dirty="0" err="1">
                <a:solidFill>
                  <a:schemeClr val="bg1"/>
                </a:solidFill>
              </a:rPr>
              <a:t>ageing</a:t>
            </a:r>
            <a:endParaRPr lang="fr-FR" sz="2800" b="1" dirty="0">
              <a:solidFill>
                <a:schemeClr val="bg1"/>
              </a:solidFill>
            </a:endParaRPr>
          </a:p>
        </p:txBody>
      </p:sp>
      <p:sp>
        <p:nvSpPr>
          <p:cNvPr id="2" name="ZoneTexte 1">
            <a:extLst>
              <a:ext uri="{FF2B5EF4-FFF2-40B4-BE49-F238E27FC236}">
                <a16:creationId xmlns:a16="http://schemas.microsoft.com/office/drawing/2014/main" id="{415ADB9B-FCF6-9103-6B18-13492BE43BE0}"/>
              </a:ext>
            </a:extLst>
          </p:cNvPr>
          <p:cNvSpPr txBox="1"/>
          <p:nvPr/>
        </p:nvSpPr>
        <p:spPr>
          <a:xfrm flipH="1">
            <a:off x="3543982" y="6069496"/>
            <a:ext cx="2035184" cy="369332"/>
          </a:xfrm>
          <a:prstGeom prst="rect">
            <a:avLst/>
          </a:prstGeom>
          <a:noFill/>
          <a:ln>
            <a:solidFill>
              <a:schemeClr val="tx1"/>
            </a:solidFill>
          </a:ln>
        </p:spPr>
        <p:txBody>
          <a:bodyPr wrap="square" rtlCol="0">
            <a:spAutoFit/>
          </a:bodyPr>
          <a:lstStyle/>
          <a:p>
            <a:r>
              <a:rPr lang="fr-FR" dirty="0"/>
              <a:t>Ancestral Networks</a:t>
            </a:r>
          </a:p>
        </p:txBody>
      </p:sp>
      <p:sp>
        <p:nvSpPr>
          <p:cNvPr id="6" name="ZoneTexte 5">
            <a:extLst>
              <a:ext uri="{FF2B5EF4-FFF2-40B4-BE49-F238E27FC236}">
                <a16:creationId xmlns:a16="http://schemas.microsoft.com/office/drawing/2014/main" id="{9B321F7A-8E68-AC14-F443-36407AB260D0}"/>
              </a:ext>
            </a:extLst>
          </p:cNvPr>
          <p:cNvSpPr txBox="1"/>
          <p:nvPr/>
        </p:nvSpPr>
        <p:spPr>
          <a:xfrm flipH="1">
            <a:off x="8543238" y="1137953"/>
            <a:ext cx="1554919" cy="276999"/>
          </a:xfrm>
          <a:prstGeom prst="rect">
            <a:avLst/>
          </a:prstGeom>
          <a:solidFill>
            <a:schemeClr val="bg1"/>
          </a:solidFill>
          <a:ln>
            <a:noFill/>
          </a:ln>
        </p:spPr>
        <p:txBody>
          <a:bodyPr wrap="square" lIns="0" tIns="0" rIns="0" bIns="0" rtlCol="0">
            <a:spAutoFit/>
          </a:bodyPr>
          <a:lstStyle/>
          <a:p>
            <a:r>
              <a:rPr lang="fr-FR" dirty="0"/>
              <a:t>Extant networks</a:t>
            </a:r>
          </a:p>
        </p:txBody>
      </p:sp>
      <p:pic>
        <p:nvPicPr>
          <p:cNvPr id="8" name="Image 7" descr="Une image contenant texte&#10;&#10;Description générée automatiquement">
            <a:extLst>
              <a:ext uri="{FF2B5EF4-FFF2-40B4-BE49-F238E27FC236}">
                <a16:creationId xmlns:a16="http://schemas.microsoft.com/office/drawing/2014/main" id="{A1EAFB3F-51FB-9546-5D81-3948B47431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1290" y="2847623"/>
            <a:ext cx="1631612" cy="508640"/>
          </a:xfrm>
          <a:prstGeom prst="rect">
            <a:avLst/>
          </a:prstGeom>
          <a:ln>
            <a:solidFill>
              <a:schemeClr val="tx1"/>
            </a:solidFill>
          </a:ln>
        </p:spPr>
      </p:pic>
      <p:sp>
        <p:nvSpPr>
          <p:cNvPr id="5" name="ZoneTexte 4">
            <a:extLst>
              <a:ext uri="{FF2B5EF4-FFF2-40B4-BE49-F238E27FC236}">
                <a16:creationId xmlns:a16="http://schemas.microsoft.com/office/drawing/2014/main" id="{C79FB41D-2B69-2E83-5D2D-05207EDBFC3A}"/>
              </a:ext>
            </a:extLst>
          </p:cNvPr>
          <p:cNvSpPr txBox="1"/>
          <p:nvPr/>
        </p:nvSpPr>
        <p:spPr>
          <a:xfrm>
            <a:off x="1945341" y="932294"/>
            <a:ext cx="3833473" cy="400110"/>
          </a:xfrm>
          <a:prstGeom prst="rect">
            <a:avLst/>
          </a:prstGeom>
          <a:noFill/>
        </p:spPr>
        <p:txBody>
          <a:bodyPr wrap="square">
            <a:spAutoFit/>
          </a:bodyPr>
          <a:lstStyle/>
          <a:p>
            <a:r>
              <a:rPr lang="fr-FR" sz="2000" dirty="0" err="1">
                <a:solidFill>
                  <a:srgbClr val="00B0F0"/>
                </a:solidFill>
              </a:rPr>
              <a:t>Teulière</a:t>
            </a:r>
            <a:r>
              <a:rPr lang="fr-FR" sz="2000" dirty="0">
                <a:solidFill>
                  <a:srgbClr val="00B0F0"/>
                </a:solidFill>
              </a:rPr>
              <a:t> </a:t>
            </a:r>
            <a:r>
              <a:rPr lang="fr-FR" sz="2000" i="1" dirty="0">
                <a:solidFill>
                  <a:srgbClr val="00B0F0"/>
                </a:solidFill>
              </a:rPr>
              <a:t>et al.</a:t>
            </a:r>
            <a:r>
              <a:rPr lang="fr-FR" sz="2000" dirty="0">
                <a:solidFill>
                  <a:srgbClr val="00B0F0"/>
                </a:solidFill>
              </a:rPr>
              <a:t> </a:t>
            </a:r>
            <a:r>
              <a:rPr lang="fr-FR" sz="2000" b="1" dirty="0" err="1">
                <a:solidFill>
                  <a:srgbClr val="00B0F0"/>
                </a:solidFill>
              </a:rPr>
              <a:t>GeroScience</a:t>
            </a:r>
            <a:r>
              <a:rPr lang="fr-FR" sz="2000" b="1" dirty="0">
                <a:solidFill>
                  <a:srgbClr val="00B0F0"/>
                </a:solidFill>
              </a:rPr>
              <a:t>. </a:t>
            </a:r>
            <a:r>
              <a:rPr lang="fr-FR" sz="2000" dirty="0">
                <a:solidFill>
                  <a:srgbClr val="00B0F0"/>
                </a:solidFill>
              </a:rPr>
              <a:t>2022.</a:t>
            </a:r>
            <a:endParaRPr lang="fr-FR" sz="2000" b="1" dirty="0">
              <a:solidFill>
                <a:srgbClr val="00B0F0"/>
              </a:solidFill>
            </a:endParaRPr>
          </a:p>
        </p:txBody>
      </p:sp>
      <p:sp>
        <p:nvSpPr>
          <p:cNvPr id="9" name="ZoneTexte 8">
            <a:extLst>
              <a:ext uri="{FF2B5EF4-FFF2-40B4-BE49-F238E27FC236}">
                <a16:creationId xmlns:a16="http://schemas.microsoft.com/office/drawing/2014/main" id="{7D94E596-6305-8133-8927-279BE1C5962E}"/>
              </a:ext>
            </a:extLst>
          </p:cNvPr>
          <p:cNvSpPr txBox="1"/>
          <p:nvPr/>
        </p:nvSpPr>
        <p:spPr>
          <a:xfrm>
            <a:off x="4818937" y="3727265"/>
            <a:ext cx="1153633" cy="369332"/>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≈708 Mya</a:t>
            </a:r>
            <a:endParaRPr lang="fr-FR" dirty="0"/>
          </a:p>
        </p:txBody>
      </p:sp>
      <p:sp>
        <p:nvSpPr>
          <p:cNvPr id="11" name="ZoneTexte 10">
            <a:extLst>
              <a:ext uri="{FF2B5EF4-FFF2-40B4-BE49-F238E27FC236}">
                <a16:creationId xmlns:a16="http://schemas.microsoft.com/office/drawing/2014/main" id="{45F7FE21-B50F-49A1-2707-7151615B7B22}"/>
              </a:ext>
            </a:extLst>
          </p:cNvPr>
          <p:cNvSpPr txBox="1"/>
          <p:nvPr/>
        </p:nvSpPr>
        <p:spPr>
          <a:xfrm>
            <a:off x="7065334" y="4865800"/>
            <a:ext cx="1281223" cy="369332"/>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≈663 Mya</a:t>
            </a:r>
            <a:endParaRPr lang="fr-FR" dirty="0"/>
          </a:p>
        </p:txBody>
      </p:sp>
      <p:sp>
        <p:nvSpPr>
          <p:cNvPr id="13" name="ZoneTexte 12">
            <a:extLst>
              <a:ext uri="{FF2B5EF4-FFF2-40B4-BE49-F238E27FC236}">
                <a16:creationId xmlns:a16="http://schemas.microsoft.com/office/drawing/2014/main" id="{45753B63-C4D5-3EB2-4C67-1F011E91B627}"/>
              </a:ext>
            </a:extLst>
          </p:cNvPr>
          <p:cNvSpPr txBox="1"/>
          <p:nvPr/>
        </p:nvSpPr>
        <p:spPr>
          <a:xfrm>
            <a:off x="7208874" y="2596601"/>
            <a:ext cx="1057940" cy="369332"/>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≈87 Mya</a:t>
            </a:r>
            <a:endParaRPr lang="fr-FR" dirty="0"/>
          </a:p>
        </p:txBody>
      </p:sp>
      <p:pic>
        <p:nvPicPr>
          <p:cNvPr id="10" name="Image 9">
            <a:extLst>
              <a:ext uri="{FF2B5EF4-FFF2-40B4-BE49-F238E27FC236}">
                <a16:creationId xmlns:a16="http://schemas.microsoft.com/office/drawing/2014/main" id="{C2DFCC92-8716-7403-5DDE-E40A1A23C7F4}"/>
              </a:ext>
            </a:extLst>
          </p:cNvPr>
          <p:cNvPicPr>
            <a:picLocks noChangeAspect="1"/>
          </p:cNvPicPr>
          <p:nvPr/>
        </p:nvPicPr>
        <p:blipFill>
          <a:blip r:embed="rId5"/>
          <a:stretch>
            <a:fillRect/>
          </a:stretch>
        </p:blipFill>
        <p:spPr>
          <a:xfrm>
            <a:off x="10740718" y="1231106"/>
            <a:ext cx="828791" cy="847843"/>
          </a:xfrm>
          <a:prstGeom prst="rect">
            <a:avLst/>
          </a:prstGeom>
        </p:spPr>
      </p:pic>
      <p:pic>
        <p:nvPicPr>
          <p:cNvPr id="14" name="Image 13">
            <a:extLst>
              <a:ext uri="{FF2B5EF4-FFF2-40B4-BE49-F238E27FC236}">
                <a16:creationId xmlns:a16="http://schemas.microsoft.com/office/drawing/2014/main" id="{CEF74A0E-98ED-7E48-FB4E-B330A665858A}"/>
              </a:ext>
            </a:extLst>
          </p:cNvPr>
          <p:cNvPicPr>
            <a:picLocks noChangeAspect="1"/>
          </p:cNvPicPr>
          <p:nvPr/>
        </p:nvPicPr>
        <p:blipFill>
          <a:blip r:embed="rId6"/>
          <a:stretch>
            <a:fillRect/>
          </a:stretch>
        </p:blipFill>
        <p:spPr>
          <a:xfrm>
            <a:off x="10713875" y="5863582"/>
            <a:ext cx="962159" cy="781159"/>
          </a:xfrm>
          <a:prstGeom prst="rect">
            <a:avLst/>
          </a:prstGeom>
        </p:spPr>
      </p:pic>
      <p:pic>
        <p:nvPicPr>
          <p:cNvPr id="16" name="Image 15">
            <a:extLst>
              <a:ext uri="{FF2B5EF4-FFF2-40B4-BE49-F238E27FC236}">
                <a16:creationId xmlns:a16="http://schemas.microsoft.com/office/drawing/2014/main" id="{1F4F365A-96E2-BD60-4E77-6B07640AFEDE}"/>
              </a:ext>
            </a:extLst>
          </p:cNvPr>
          <p:cNvPicPr>
            <a:picLocks noChangeAspect="1"/>
          </p:cNvPicPr>
          <p:nvPr/>
        </p:nvPicPr>
        <p:blipFill>
          <a:blip r:embed="rId7"/>
          <a:stretch>
            <a:fillRect/>
          </a:stretch>
        </p:blipFill>
        <p:spPr>
          <a:xfrm>
            <a:off x="10713875" y="4930289"/>
            <a:ext cx="1152686" cy="304843"/>
          </a:xfrm>
          <a:prstGeom prst="rect">
            <a:avLst/>
          </a:prstGeom>
        </p:spPr>
      </p:pic>
      <p:pic>
        <p:nvPicPr>
          <p:cNvPr id="18" name="Image 17">
            <a:extLst>
              <a:ext uri="{FF2B5EF4-FFF2-40B4-BE49-F238E27FC236}">
                <a16:creationId xmlns:a16="http://schemas.microsoft.com/office/drawing/2014/main" id="{4726AB52-3772-5530-0009-764771F310F5}"/>
              </a:ext>
            </a:extLst>
          </p:cNvPr>
          <p:cNvPicPr>
            <a:picLocks noChangeAspect="1"/>
          </p:cNvPicPr>
          <p:nvPr/>
        </p:nvPicPr>
        <p:blipFill>
          <a:blip r:embed="rId8"/>
          <a:stretch>
            <a:fillRect/>
          </a:stretch>
        </p:blipFill>
        <p:spPr>
          <a:xfrm>
            <a:off x="10740718" y="3811468"/>
            <a:ext cx="1057423" cy="476316"/>
          </a:xfrm>
          <a:prstGeom prst="rect">
            <a:avLst/>
          </a:prstGeom>
        </p:spPr>
      </p:pic>
      <p:pic>
        <p:nvPicPr>
          <p:cNvPr id="20" name="Image 19">
            <a:extLst>
              <a:ext uri="{FF2B5EF4-FFF2-40B4-BE49-F238E27FC236}">
                <a16:creationId xmlns:a16="http://schemas.microsoft.com/office/drawing/2014/main" id="{7601BFDE-DDAB-D60B-3A29-8FA7299C992D}"/>
              </a:ext>
            </a:extLst>
          </p:cNvPr>
          <p:cNvPicPr>
            <a:picLocks noChangeAspect="1"/>
          </p:cNvPicPr>
          <p:nvPr/>
        </p:nvPicPr>
        <p:blipFill>
          <a:blip r:embed="rId9"/>
          <a:stretch>
            <a:fillRect/>
          </a:stretch>
        </p:blipFill>
        <p:spPr>
          <a:xfrm>
            <a:off x="10664507" y="2413098"/>
            <a:ext cx="981212" cy="1200318"/>
          </a:xfrm>
          <a:prstGeom prst="rect">
            <a:avLst/>
          </a:prstGeom>
        </p:spPr>
      </p:pic>
      <p:sp>
        <p:nvSpPr>
          <p:cNvPr id="7" name="ZoneTexte 6">
            <a:extLst>
              <a:ext uri="{FF2B5EF4-FFF2-40B4-BE49-F238E27FC236}">
                <a16:creationId xmlns:a16="http://schemas.microsoft.com/office/drawing/2014/main" id="{D7AB8EB7-EB4A-DC0F-5000-5B2E27ABC6AC}"/>
              </a:ext>
            </a:extLst>
          </p:cNvPr>
          <p:cNvSpPr txBox="1"/>
          <p:nvPr/>
        </p:nvSpPr>
        <p:spPr>
          <a:xfrm>
            <a:off x="2708444" y="2544291"/>
            <a:ext cx="1153633" cy="369332"/>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≈1,15 </a:t>
            </a:r>
            <a:r>
              <a:rPr lang="en-GB" sz="1800" dirty="0" err="1">
                <a:effectLst/>
                <a:latin typeface="Calibri" panose="020F0502020204030204" pitchFamily="34" charset="0"/>
                <a:ea typeface="Calibri" panose="020F0502020204030204" pitchFamily="34" charset="0"/>
              </a:rPr>
              <a:t>Gya</a:t>
            </a:r>
            <a:endParaRPr lang="fr-FR" dirty="0"/>
          </a:p>
        </p:txBody>
      </p:sp>
    </p:spTree>
    <p:extLst>
      <p:ext uri="{BB962C8B-B14F-4D97-AF65-F5344CB8AC3E}">
        <p14:creationId xmlns:p14="http://schemas.microsoft.com/office/powerpoint/2010/main" val="1515920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E3E3F68-058B-4483-A44C-EBDAECA44463}"/>
              </a:ext>
            </a:extLst>
          </p:cNvPr>
          <p:cNvPicPr>
            <a:picLocks noChangeAspect="1"/>
          </p:cNvPicPr>
          <p:nvPr/>
        </p:nvPicPr>
        <p:blipFill>
          <a:blip r:embed="rId2"/>
          <a:stretch>
            <a:fillRect/>
          </a:stretch>
        </p:blipFill>
        <p:spPr>
          <a:xfrm>
            <a:off x="3739646" y="2405879"/>
            <a:ext cx="4818452" cy="3854762"/>
          </a:xfrm>
          <a:prstGeom prst="rect">
            <a:avLst/>
          </a:prstGeom>
        </p:spPr>
      </p:pic>
      <p:sp>
        <p:nvSpPr>
          <p:cNvPr id="2" name="Rectangle 1">
            <a:extLst>
              <a:ext uri="{FF2B5EF4-FFF2-40B4-BE49-F238E27FC236}">
                <a16:creationId xmlns:a16="http://schemas.microsoft.com/office/drawing/2014/main" id="{49E76948-581F-4C2F-B7F6-B062FA9434FC}"/>
              </a:ext>
            </a:extLst>
          </p:cNvPr>
          <p:cNvSpPr/>
          <p:nvPr/>
        </p:nvSpPr>
        <p:spPr>
          <a:xfrm>
            <a:off x="5392832" y="6472967"/>
            <a:ext cx="1512081" cy="369332"/>
          </a:xfrm>
          <a:prstGeom prst="rect">
            <a:avLst/>
          </a:prstGeom>
        </p:spPr>
        <p:txBody>
          <a:bodyPr wrap="none">
            <a:spAutoFit/>
          </a:bodyPr>
          <a:lstStyle/>
          <a:p>
            <a:r>
              <a:rPr lang="fr-FR" dirty="0">
                <a:solidFill>
                  <a:schemeClr val="bg1"/>
                </a:solidFill>
              </a:rPr>
              <a:t>A. </a:t>
            </a:r>
            <a:r>
              <a:rPr lang="fr-FR" dirty="0" err="1">
                <a:solidFill>
                  <a:schemeClr val="bg1"/>
                </a:solidFill>
              </a:rPr>
              <a:t>Malakhova</a:t>
            </a:r>
            <a:r>
              <a:rPr lang="fr-FR" dirty="0">
                <a:solidFill>
                  <a:schemeClr val="bg1"/>
                </a:solidFill>
              </a:rPr>
              <a:t> </a:t>
            </a:r>
          </a:p>
        </p:txBody>
      </p:sp>
      <p:sp>
        <p:nvSpPr>
          <p:cNvPr id="6" name="Rectangle 5">
            <a:extLst>
              <a:ext uri="{FF2B5EF4-FFF2-40B4-BE49-F238E27FC236}">
                <a16:creationId xmlns:a16="http://schemas.microsoft.com/office/drawing/2014/main" id="{B314BEB4-0FE3-4098-96E2-3EC996310DF1}"/>
              </a:ext>
            </a:extLst>
          </p:cNvPr>
          <p:cNvSpPr/>
          <p:nvPr/>
        </p:nvSpPr>
        <p:spPr>
          <a:xfrm>
            <a:off x="-74646" y="942808"/>
            <a:ext cx="12447037" cy="1200329"/>
          </a:xfrm>
          <a:prstGeom prst="rect">
            <a:avLst/>
          </a:prstGeom>
        </p:spPr>
        <p:txBody>
          <a:bodyPr wrap="square">
            <a:spAutoFit/>
          </a:bodyPr>
          <a:lstStyle/>
          <a:p>
            <a:pPr marL="285750" indent="-285750" algn="ctr">
              <a:buFont typeface="Arial" panose="020B0604020202020204" pitchFamily="34" charset="0"/>
              <a:buChar char="•"/>
            </a:pPr>
            <a:r>
              <a:rPr lang="fr-FR" sz="3600" b="1" dirty="0" err="1">
                <a:solidFill>
                  <a:schemeClr val="bg1"/>
                </a:solidFill>
              </a:rPr>
              <a:t>Organisms</a:t>
            </a:r>
            <a:r>
              <a:rPr lang="fr-FR" sz="3600" dirty="0">
                <a:solidFill>
                  <a:schemeClr val="bg1"/>
                </a:solidFill>
              </a:rPr>
              <a:t>, </a:t>
            </a:r>
            <a:r>
              <a:rPr lang="fr-FR" sz="3600" dirty="0" err="1">
                <a:solidFill>
                  <a:schemeClr val="bg1"/>
                </a:solidFill>
              </a:rPr>
              <a:t>even</a:t>
            </a:r>
            <a:r>
              <a:rPr lang="fr-FR" sz="3600" dirty="0">
                <a:solidFill>
                  <a:schemeClr val="bg1"/>
                </a:solidFill>
              </a:rPr>
              <a:t> simple </a:t>
            </a:r>
            <a:r>
              <a:rPr lang="fr-FR" sz="3600" dirty="0" err="1">
                <a:solidFill>
                  <a:schemeClr val="bg1"/>
                </a:solidFill>
              </a:rPr>
              <a:t>cells</a:t>
            </a:r>
            <a:r>
              <a:rPr lang="fr-FR" sz="3600" dirty="0">
                <a:solidFill>
                  <a:schemeClr val="bg1"/>
                </a:solidFill>
              </a:rPr>
              <a:t>, </a:t>
            </a:r>
          </a:p>
          <a:p>
            <a:pPr algn="ctr"/>
            <a:r>
              <a:rPr lang="fr-FR" sz="3600" b="1" dirty="0" err="1">
                <a:solidFill>
                  <a:schemeClr val="bg1"/>
                </a:solidFill>
              </a:rPr>
              <a:t>belong</a:t>
            </a:r>
            <a:r>
              <a:rPr lang="fr-FR" sz="3600" b="1" dirty="0">
                <a:solidFill>
                  <a:schemeClr val="bg1"/>
                </a:solidFill>
              </a:rPr>
              <a:t> to networks</a:t>
            </a:r>
            <a:r>
              <a:rPr lang="fr-FR" sz="3600" dirty="0">
                <a:solidFill>
                  <a:schemeClr val="bg1"/>
                </a:solidFill>
              </a:rPr>
              <a:t>.</a:t>
            </a:r>
          </a:p>
        </p:txBody>
      </p:sp>
    </p:spTree>
    <p:extLst>
      <p:ext uri="{BB962C8B-B14F-4D97-AF65-F5344CB8AC3E}">
        <p14:creationId xmlns:p14="http://schemas.microsoft.com/office/powerpoint/2010/main" val="11308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2745" y="-48959"/>
            <a:ext cx="12260164" cy="690254"/>
          </a:xfrm>
          <a:prstGeom prst="rect">
            <a:avLst/>
          </a:prstGeom>
        </p:spPr>
        <p:txBody>
          <a:bodyPr wrap="square">
            <a:spAutoFit/>
          </a:bodyPr>
          <a:lstStyle/>
          <a:p>
            <a:pPr algn="ctr">
              <a:lnSpc>
                <a:spcPct val="107000"/>
              </a:lnSpc>
              <a:spcAft>
                <a:spcPts val="800"/>
              </a:spcAft>
            </a:pPr>
            <a:r>
              <a:rPr lang="fr-FR" sz="3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Microbes </a:t>
            </a:r>
            <a:r>
              <a:rPr lang="fr-FR" sz="38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interact</a:t>
            </a:r>
            <a:r>
              <a:rPr lang="fr-FR" sz="3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in </a:t>
            </a:r>
            <a:r>
              <a:rPr lang="fr-FR" sz="38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many</a:t>
            </a:r>
            <a:r>
              <a:rPr lang="fr-FR" sz="3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8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ways</a:t>
            </a:r>
            <a:r>
              <a:rPr lang="fr-FR" sz="3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9" name="Rectangle 8"/>
          <p:cNvSpPr/>
          <p:nvPr/>
        </p:nvSpPr>
        <p:spPr>
          <a:xfrm>
            <a:off x="1232221" y="6486295"/>
            <a:ext cx="1913601" cy="369332"/>
          </a:xfrm>
          <a:prstGeom prst="rect">
            <a:avLst/>
          </a:prstGeom>
        </p:spPr>
        <p:txBody>
          <a:bodyPr wrap="none">
            <a:spAutoFit/>
          </a:bodyPr>
          <a:lstStyle/>
          <a:p>
            <a:r>
              <a:rPr lang="fr-FR" dirty="0">
                <a:solidFill>
                  <a:schemeClr val="bg1"/>
                </a:solidFill>
              </a:rPr>
              <a:t>Alfred </a:t>
            </a:r>
            <a:r>
              <a:rPr lang="fr-FR" dirty="0" err="1">
                <a:solidFill>
                  <a:schemeClr val="bg1"/>
                </a:solidFill>
              </a:rPr>
              <a:t>Pasieka</a:t>
            </a:r>
            <a:r>
              <a:rPr lang="fr-FR" dirty="0">
                <a:solidFill>
                  <a:schemeClr val="bg1"/>
                </a:solidFill>
              </a:rPr>
              <a:t>/SPL</a:t>
            </a:r>
          </a:p>
        </p:txBody>
      </p:sp>
      <p:pic>
        <p:nvPicPr>
          <p:cNvPr id="10" name="Picture 4"/>
          <p:cNvPicPr>
            <a:picLocks noChangeAspect="1" noChangeArrowheads="1"/>
          </p:cNvPicPr>
          <p:nvPr/>
        </p:nvPicPr>
        <p:blipFill>
          <a:blip r:embed="rId3" cstate="print"/>
          <a:srcRect/>
          <a:stretch>
            <a:fillRect/>
          </a:stretch>
        </p:blipFill>
        <p:spPr bwMode="auto">
          <a:xfrm>
            <a:off x="4811372" y="2002053"/>
            <a:ext cx="3562350" cy="4191000"/>
          </a:xfrm>
          <a:prstGeom prst="rect">
            <a:avLst/>
          </a:prstGeom>
          <a:noFill/>
          <a:ln w="9525">
            <a:noFill/>
            <a:miter lim="800000"/>
            <a:headEnd/>
            <a:tailEnd/>
          </a:ln>
        </p:spPr>
      </p:pic>
      <p:sp>
        <p:nvSpPr>
          <p:cNvPr id="11" name="Text Box 6"/>
          <p:cNvSpPr txBox="1">
            <a:spLocks noChangeArrowheads="1"/>
          </p:cNvSpPr>
          <p:nvPr/>
        </p:nvSpPr>
        <p:spPr bwMode="auto">
          <a:xfrm>
            <a:off x="5533437" y="6482536"/>
            <a:ext cx="2819939" cy="369332"/>
          </a:xfrm>
          <a:prstGeom prst="rect">
            <a:avLst/>
          </a:prstGeom>
          <a:noFill/>
          <a:ln w="9525">
            <a:noFill/>
            <a:miter lim="800000"/>
            <a:headEnd/>
            <a:tailEnd/>
          </a:ln>
        </p:spPr>
        <p:txBody>
          <a:bodyPr wrap="none">
            <a:spAutoFit/>
          </a:bodyPr>
          <a:lstStyle/>
          <a:p>
            <a:r>
              <a:rPr lang="fr-FR" dirty="0" err="1">
                <a:solidFill>
                  <a:schemeClr val="bg1"/>
                </a:solidFill>
                <a:cs typeface="Arial" pitchFamily="34" charset="0"/>
              </a:rPr>
              <a:t>Wanner</a:t>
            </a:r>
            <a:r>
              <a:rPr lang="fr-FR" dirty="0">
                <a:solidFill>
                  <a:schemeClr val="bg1"/>
                </a:solidFill>
                <a:cs typeface="Arial" pitchFamily="34" charset="0"/>
              </a:rPr>
              <a:t> </a:t>
            </a:r>
            <a:r>
              <a:rPr lang="fr-FR" i="1" dirty="0">
                <a:solidFill>
                  <a:schemeClr val="bg1"/>
                </a:solidFill>
                <a:cs typeface="Arial" pitchFamily="34" charset="0"/>
              </a:rPr>
              <a:t>et al.</a:t>
            </a:r>
            <a:r>
              <a:rPr lang="fr-FR" dirty="0">
                <a:solidFill>
                  <a:schemeClr val="bg1"/>
                </a:solidFill>
                <a:cs typeface="Arial" pitchFamily="34" charset="0"/>
              </a:rPr>
              <a:t>, J. </a:t>
            </a:r>
            <a:r>
              <a:rPr lang="fr-FR" dirty="0" err="1">
                <a:solidFill>
                  <a:schemeClr val="bg1"/>
                </a:solidFill>
                <a:cs typeface="Arial" pitchFamily="34" charset="0"/>
              </a:rPr>
              <a:t>Bact</a:t>
            </a:r>
            <a:r>
              <a:rPr lang="fr-FR" dirty="0">
                <a:solidFill>
                  <a:schemeClr val="bg1"/>
                </a:solidFill>
                <a:cs typeface="Arial" pitchFamily="34" charset="0"/>
              </a:rPr>
              <a:t>.(2008)</a:t>
            </a:r>
          </a:p>
        </p:txBody>
      </p:sp>
      <p:pic>
        <p:nvPicPr>
          <p:cNvPr id="12" name="Image 11">
            <a:extLst>
              <a:ext uri="{FF2B5EF4-FFF2-40B4-BE49-F238E27FC236}">
                <a16:creationId xmlns:a16="http://schemas.microsoft.com/office/drawing/2014/main" id="{5DCC3224-54F4-4B4B-B2BE-A74637F75FFB}"/>
              </a:ext>
            </a:extLst>
          </p:cNvPr>
          <p:cNvPicPr>
            <a:picLocks noChangeAspect="1"/>
          </p:cNvPicPr>
          <p:nvPr/>
        </p:nvPicPr>
        <p:blipFill>
          <a:blip r:embed="rId4"/>
          <a:stretch>
            <a:fillRect/>
          </a:stretch>
        </p:blipFill>
        <p:spPr>
          <a:xfrm>
            <a:off x="8854808" y="2724689"/>
            <a:ext cx="3077052" cy="2815503"/>
          </a:xfrm>
          <a:prstGeom prst="rect">
            <a:avLst/>
          </a:prstGeom>
        </p:spPr>
      </p:pic>
      <p:sp>
        <p:nvSpPr>
          <p:cNvPr id="13" name="Rectangle 12">
            <a:extLst>
              <a:ext uri="{FF2B5EF4-FFF2-40B4-BE49-F238E27FC236}">
                <a16:creationId xmlns:a16="http://schemas.microsoft.com/office/drawing/2014/main" id="{C5DD383F-62EB-4048-B524-7C344A1964AE}"/>
              </a:ext>
            </a:extLst>
          </p:cNvPr>
          <p:cNvSpPr/>
          <p:nvPr/>
        </p:nvSpPr>
        <p:spPr>
          <a:xfrm>
            <a:off x="9568611" y="6485146"/>
            <a:ext cx="1856214" cy="369332"/>
          </a:xfrm>
          <a:prstGeom prst="rect">
            <a:avLst/>
          </a:prstGeom>
        </p:spPr>
        <p:txBody>
          <a:bodyPr wrap="none">
            <a:spAutoFit/>
          </a:bodyPr>
          <a:lstStyle/>
          <a:p>
            <a:r>
              <a:rPr lang="fr-FR" dirty="0" err="1">
                <a:solidFill>
                  <a:schemeClr val="bg1"/>
                </a:solidFill>
              </a:rPr>
              <a:t>Erez</a:t>
            </a:r>
            <a:r>
              <a:rPr lang="fr-FR" dirty="0">
                <a:solidFill>
                  <a:schemeClr val="bg1"/>
                </a:solidFill>
              </a:rPr>
              <a:t> </a:t>
            </a:r>
            <a:r>
              <a:rPr lang="fr-FR" i="1" dirty="0">
                <a:solidFill>
                  <a:schemeClr val="bg1"/>
                </a:solidFill>
              </a:rPr>
              <a:t>et al.</a:t>
            </a:r>
            <a:r>
              <a:rPr lang="fr-FR" dirty="0">
                <a:solidFill>
                  <a:schemeClr val="bg1"/>
                </a:solidFill>
              </a:rPr>
              <a:t>, Nature</a:t>
            </a:r>
          </a:p>
        </p:txBody>
      </p:sp>
      <p:sp>
        <p:nvSpPr>
          <p:cNvPr id="5" name="ZoneTexte 4"/>
          <p:cNvSpPr txBox="1"/>
          <p:nvPr/>
        </p:nvSpPr>
        <p:spPr>
          <a:xfrm>
            <a:off x="809107" y="1067947"/>
            <a:ext cx="2599112" cy="492443"/>
          </a:xfrm>
          <a:prstGeom prst="rect">
            <a:avLst/>
          </a:prstGeom>
          <a:noFill/>
        </p:spPr>
        <p:txBody>
          <a:bodyPr wrap="square" rtlCol="0">
            <a:spAutoFit/>
          </a:bodyPr>
          <a:lstStyle/>
          <a:p>
            <a:pPr marL="457200" indent="-457200">
              <a:buFont typeface="Arial" panose="020B0604020202020204" pitchFamily="34" charset="0"/>
              <a:buChar char="•"/>
            </a:pPr>
            <a:r>
              <a:rPr lang="fr-FR" sz="2600" b="1" dirty="0" err="1">
                <a:solidFill>
                  <a:schemeClr val="bg1"/>
                </a:solidFill>
              </a:rPr>
              <a:t>Competition</a:t>
            </a:r>
            <a:endParaRPr lang="fr-FR" sz="2600" b="1" dirty="0">
              <a:solidFill>
                <a:schemeClr val="bg1"/>
              </a:solidFill>
            </a:endParaRPr>
          </a:p>
        </p:txBody>
      </p:sp>
      <p:sp>
        <p:nvSpPr>
          <p:cNvPr id="6" name="ZoneTexte 5"/>
          <p:cNvSpPr txBox="1"/>
          <p:nvPr/>
        </p:nvSpPr>
        <p:spPr>
          <a:xfrm>
            <a:off x="9117401" y="1067947"/>
            <a:ext cx="3047587" cy="492443"/>
          </a:xfrm>
          <a:prstGeom prst="rect">
            <a:avLst/>
          </a:prstGeom>
          <a:noFill/>
        </p:spPr>
        <p:txBody>
          <a:bodyPr wrap="square" rtlCol="0">
            <a:spAutoFit/>
          </a:bodyPr>
          <a:lstStyle/>
          <a:p>
            <a:pPr marL="457200" indent="-457200">
              <a:buFont typeface="Arial" panose="020B0604020202020204" pitchFamily="34" charset="0"/>
              <a:buChar char="•"/>
            </a:pPr>
            <a:r>
              <a:rPr lang="fr-FR" sz="2600" b="1" dirty="0">
                <a:solidFill>
                  <a:schemeClr val="bg1"/>
                </a:solidFill>
              </a:rPr>
              <a:t>Communication</a:t>
            </a:r>
          </a:p>
        </p:txBody>
      </p:sp>
      <p:sp>
        <p:nvSpPr>
          <p:cNvPr id="7" name="ZoneTexte 6"/>
          <p:cNvSpPr txBox="1"/>
          <p:nvPr/>
        </p:nvSpPr>
        <p:spPr>
          <a:xfrm>
            <a:off x="5143363" y="1067947"/>
            <a:ext cx="2599112" cy="492443"/>
          </a:xfrm>
          <a:prstGeom prst="rect">
            <a:avLst/>
          </a:prstGeom>
          <a:noFill/>
        </p:spPr>
        <p:txBody>
          <a:bodyPr wrap="square" rtlCol="0">
            <a:spAutoFit/>
          </a:bodyPr>
          <a:lstStyle/>
          <a:p>
            <a:pPr marL="457200" indent="-457200">
              <a:buFont typeface="Arial" panose="020B0604020202020204" pitchFamily="34" charset="0"/>
              <a:buChar char="•"/>
            </a:pPr>
            <a:r>
              <a:rPr lang="fr-FR" sz="2600" b="1" dirty="0" err="1">
                <a:solidFill>
                  <a:schemeClr val="bg1"/>
                </a:solidFill>
              </a:rPr>
              <a:t>Cooperation</a:t>
            </a:r>
            <a:endParaRPr lang="fr-FR" sz="2600" b="1" dirty="0">
              <a:solidFill>
                <a:schemeClr val="bg1"/>
              </a:solidFill>
            </a:endParaRPr>
          </a:p>
        </p:txBody>
      </p:sp>
      <p:pic>
        <p:nvPicPr>
          <p:cNvPr id="4" name="Image 3"/>
          <p:cNvPicPr>
            <a:picLocks noChangeAspect="1"/>
          </p:cNvPicPr>
          <p:nvPr/>
        </p:nvPicPr>
        <p:blipFill>
          <a:blip r:embed="rId5"/>
          <a:stretch>
            <a:fillRect/>
          </a:stretch>
        </p:blipFill>
        <p:spPr>
          <a:xfrm>
            <a:off x="-573743" y="1928911"/>
            <a:ext cx="6116171" cy="4077447"/>
          </a:xfrm>
          <a:prstGeom prst="rect">
            <a:avLst/>
          </a:prstGeom>
        </p:spPr>
      </p:pic>
    </p:spTree>
    <p:extLst>
      <p:ext uri="{BB962C8B-B14F-4D97-AF65-F5344CB8AC3E}">
        <p14:creationId xmlns:p14="http://schemas.microsoft.com/office/powerpoint/2010/main" val="1615738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2D198A-B25E-4B13-B34E-2DD36B3C0950}"/>
              </a:ext>
            </a:extLst>
          </p:cNvPr>
          <p:cNvSpPr/>
          <p:nvPr/>
        </p:nvSpPr>
        <p:spPr>
          <a:xfrm>
            <a:off x="881748" y="7776051"/>
            <a:ext cx="10962968" cy="1384995"/>
          </a:xfrm>
          <a:prstGeom prst="rect">
            <a:avLst/>
          </a:prstGeom>
        </p:spPr>
        <p:txBody>
          <a:bodyPr wrap="square">
            <a:spAutoFit/>
          </a:bodyPr>
          <a:lstStyle/>
          <a:p>
            <a:r>
              <a:rPr lang="en-US" sz="1400" dirty="0">
                <a:solidFill>
                  <a:srgbClr val="000000"/>
                </a:solidFill>
                <a:latin typeface="Times New Roman" panose="02020603050405020304" pitchFamily="18" charset="0"/>
                <a:cs typeface="Times New Roman" panose="02020603050405020304" pitchFamily="18" charset="0"/>
              </a:rPr>
              <a:t>(B) </a:t>
            </a:r>
            <a:r>
              <a:rPr lang="en-US" sz="1400" dirty="0" err="1">
                <a:solidFill>
                  <a:srgbClr val="000000"/>
                </a:solidFill>
                <a:latin typeface="Times New Roman" panose="02020603050405020304" pitchFamily="18" charset="0"/>
                <a:cs typeface="Times New Roman" panose="02020603050405020304" pitchFamily="18" charset="0"/>
              </a:rPr>
              <a:t>Diagramillustrating</a:t>
            </a:r>
            <a:r>
              <a:rPr lang="en-US" sz="1400" dirty="0">
                <a:solidFill>
                  <a:srgbClr val="000000"/>
                </a:solidFill>
                <a:latin typeface="Times New Roman" panose="02020603050405020304" pitchFamily="18" charset="0"/>
                <a:cs typeface="Times New Roman" panose="02020603050405020304" pitchFamily="18" charset="0"/>
              </a:rPr>
              <a:t> the concept of coexisting microorganisms working together to complete a single biogeochemical pathway (ammonia, NH3, to N2). This is based on Figure 6 and traits data in Supplementary Table 9 of </a:t>
            </a:r>
            <a:r>
              <a:rPr lang="en-US" sz="1400" dirty="0" err="1">
                <a:solidFill>
                  <a:srgbClr val="2197D2"/>
                </a:solidFill>
                <a:latin typeface="Times New Roman" panose="02020603050405020304" pitchFamily="18" charset="0"/>
                <a:cs typeface="Times New Roman" panose="02020603050405020304" pitchFamily="18" charset="0"/>
              </a:rPr>
              <a:t>Anantharaman</a:t>
            </a:r>
            <a:r>
              <a:rPr lang="en-US" sz="1400" dirty="0">
                <a:solidFill>
                  <a:srgbClr val="2197D2"/>
                </a:solidFill>
                <a:latin typeface="Times New Roman" panose="02020603050405020304" pitchFamily="18" charset="0"/>
                <a:cs typeface="Times New Roman" panose="02020603050405020304" pitchFamily="18" charset="0"/>
              </a:rPr>
              <a:t> et al. (2016)</a:t>
            </a:r>
            <a:r>
              <a:rPr lang="en-US" sz="1400" dirty="0">
                <a:solidFill>
                  <a:srgbClr val="000000"/>
                </a:solidFill>
                <a:latin typeface="Times New Roman" panose="02020603050405020304" pitchFamily="18" charset="0"/>
                <a:cs typeface="Times New Roman" panose="02020603050405020304" pitchFamily="18" charset="0"/>
              </a:rPr>
              <a:t>. Examples of coupling of reduction of nitrogen-based compounds to the </a:t>
            </a:r>
            <a:r>
              <a:rPr lang="en-US" sz="1400" dirty="0">
                <a:latin typeface="Times New Roman" panose="02020603050405020304" pitchFamily="18" charset="0"/>
                <a:cs typeface="Times New Roman" panose="02020603050405020304" pitchFamily="18" charset="0"/>
              </a:rPr>
              <a:t>iron, carbon, hydrogen, and sulfur cycles are included. The phenomena illustrated are referred to as ‘‘metabolic handoffs’’ because the product of one </a:t>
            </a:r>
            <a:r>
              <a:rPr lang="en-US" sz="1400" dirty="0" err="1">
                <a:latin typeface="Times New Roman" panose="02020603050405020304" pitchFamily="18" charset="0"/>
                <a:cs typeface="Times New Roman" panose="02020603050405020304" pitchFamily="18" charset="0"/>
              </a:rPr>
              <a:t>organismis</a:t>
            </a:r>
            <a:r>
              <a:rPr lang="en-US" sz="1400" dirty="0">
                <a:latin typeface="Times New Roman" panose="02020603050405020304" pitchFamily="18" charset="0"/>
                <a:cs typeface="Times New Roman" panose="02020603050405020304" pitchFamily="18" charset="0"/>
              </a:rPr>
              <a:t> made available to another organism with the capacity to use it. Importantly, </a:t>
            </a:r>
            <a:r>
              <a:rPr lang="en-US" sz="1400" dirty="0" err="1">
                <a:latin typeface="Times New Roman" panose="02020603050405020304" pitchFamily="18" charset="0"/>
                <a:cs typeface="Times New Roman" panose="02020603050405020304" pitchFamily="18" charset="0"/>
              </a:rPr>
              <a:t>Anantharaman</a:t>
            </a:r>
            <a:r>
              <a:rPr lang="en-US" sz="1400" dirty="0">
                <a:latin typeface="Times New Roman" panose="02020603050405020304" pitchFamily="18" charset="0"/>
                <a:cs typeface="Times New Roman" panose="02020603050405020304" pitchFamily="18" charset="0"/>
              </a:rPr>
              <a:t> et al. demonstrated that few organisms have the ability to generate energy from all of the steps in most pathways analyzed. Note that essentially all of the organisms studied are only distantly related to isolated organisms. For taxonomic affiliations, see Table S1.</a:t>
            </a:r>
            <a:endParaRPr lang="fr-FR" sz="14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4417EAD-1C2C-4262-98F4-0F823C401C96}"/>
              </a:ext>
            </a:extLst>
          </p:cNvPr>
          <p:cNvSpPr/>
          <p:nvPr/>
        </p:nvSpPr>
        <p:spPr>
          <a:xfrm>
            <a:off x="15675510" y="3502382"/>
            <a:ext cx="6096000" cy="5909310"/>
          </a:xfrm>
          <a:prstGeom prst="rect">
            <a:avLst/>
          </a:prstGeom>
        </p:spPr>
        <p:txBody>
          <a:bodyPr>
            <a:spAutoFit/>
          </a:bodyPr>
          <a:lstStyle/>
          <a:p>
            <a:r>
              <a:rPr lang="en-US" dirty="0">
                <a:solidFill>
                  <a:srgbClr val="000000"/>
                </a:solidFill>
                <a:latin typeface="AdvPSA183"/>
              </a:rPr>
              <a:t>in addition to resolving which</a:t>
            </a:r>
          </a:p>
          <a:p>
            <a:r>
              <a:rPr lang="en-US" dirty="0">
                <a:solidFill>
                  <a:srgbClr val="000000"/>
                </a:solidFill>
                <a:latin typeface="AdvPSA183"/>
              </a:rPr>
              <a:t>organism can do what (</a:t>
            </a:r>
            <a:r>
              <a:rPr lang="en-US" dirty="0">
                <a:solidFill>
                  <a:srgbClr val="2197D2"/>
                </a:solidFill>
                <a:latin typeface="AdvPSA183"/>
              </a:rPr>
              <a:t>Figure 6</a:t>
            </a:r>
            <a:r>
              <a:rPr lang="en-US" dirty="0">
                <a:solidFill>
                  <a:srgbClr val="000000"/>
                </a:solidFill>
                <a:latin typeface="AdvPSA183"/>
              </a:rPr>
              <a:t>A), it is possible to examine the </a:t>
            </a:r>
            <a:r>
              <a:rPr lang="en-US" dirty="0"/>
              <a:t>distributions of traits over coexisting organisms within an</a:t>
            </a:r>
          </a:p>
          <a:p>
            <a:r>
              <a:rPr lang="da-DK" dirty="0"/>
              <a:t>ecosystem (Anantharaman et al., 2016; Dombrowski et al.,</a:t>
            </a:r>
          </a:p>
          <a:p>
            <a:r>
              <a:rPr lang="en-US" dirty="0"/>
              <a:t>2017; </a:t>
            </a:r>
            <a:r>
              <a:rPr lang="en-US" dirty="0" err="1"/>
              <a:t>Wrighton</a:t>
            </a:r>
            <a:r>
              <a:rPr lang="en-US" dirty="0"/>
              <a:t> et al., 2014). The </a:t>
            </a:r>
            <a:r>
              <a:rPr lang="en-US" dirty="0" err="1"/>
              <a:t>Anantharaman</a:t>
            </a:r>
            <a:r>
              <a:rPr lang="en-US" dirty="0"/>
              <a:t> revealed evidence for extensive interconnection among the</a:t>
            </a:r>
          </a:p>
          <a:p>
            <a:r>
              <a:rPr lang="en-US" dirty="0"/>
              <a:t>metabolisms of coexisting community members. This ecosystem structure is counter to</a:t>
            </a:r>
          </a:p>
          <a:p>
            <a:r>
              <a:rPr lang="en-US" dirty="0"/>
              <a:t>the expectation that, for example, a single bacterium is responsible</a:t>
            </a:r>
          </a:p>
          <a:p>
            <a:r>
              <a:rPr lang="en-US" dirty="0"/>
              <a:t>for all steps in nitrate reduction. The phenomenon, involving</a:t>
            </a:r>
          </a:p>
          <a:p>
            <a:r>
              <a:rPr lang="en-US" dirty="0"/>
              <a:t>cooperative biogeochemical cycling, has been referred to as</a:t>
            </a:r>
          </a:p>
          <a:p>
            <a:r>
              <a:rPr lang="da-DK" dirty="0"/>
              <a:t>‘‘metabolic handoffs’’ (Anantharaman et al., 2016; Hug et al.,</a:t>
            </a:r>
          </a:p>
          <a:p>
            <a:r>
              <a:rPr lang="en-US" dirty="0"/>
              <a:t>2015) and is diagrammed in Figure 6B. Through metabolic handoffs,</a:t>
            </a:r>
          </a:p>
          <a:p>
            <a:r>
              <a:rPr lang="en-US" dirty="0"/>
              <a:t>the ecosystem can adopt a large number of configurations</a:t>
            </a:r>
          </a:p>
          <a:p>
            <a:r>
              <a:rPr lang="en-US" dirty="0"/>
              <a:t>by shifting the mixture of organisms involved in a process as</a:t>
            </a:r>
          </a:p>
          <a:p>
            <a:r>
              <a:rPr lang="fr-FR" dirty="0" err="1"/>
              <a:t>environmental</a:t>
            </a:r>
            <a:r>
              <a:rPr lang="fr-FR" dirty="0"/>
              <a:t> conditions change. Complex </a:t>
            </a:r>
            <a:r>
              <a:rPr lang="fr-FR" dirty="0" err="1"/>
              <a:t>interdependencies</a:t>
            </a:r>
            <a:r>
              <a:rPr lang="fr-FR" dirty="0"/>
              <a:t>,</a:t>
            </a:r>
          </a:p>
          <a:p>
            <a:r>
              <a:rPr lang="en-US" dirty="0"/>
              <a:t>and especially obligate symbioses, may explain why some organisms</a:t>
            </a:r>
          </a:p>
          <a:p>
            <a:r>
              <a:rPr lang="en-US" dirty="0"/>
              <a:t>are difficult to grow in pure cultures (as isolates).</a:t>
            </a:r>
            <a:endParaRPr lang="fr-FR" dirty="0"/>
          </a:p>
        </p:txBody>
      </p:sp>
      <p:sp>
        <p:nvSpPr>
          <p:cNvPr id="8" name="Rectangle 7">
            <a:extLst>
              <a:ext uri="{FF2B5EF4-FFF2-40B4-BE49-F238E27FC236}">
                <a16:creationId xmlns:a16="http://schemas.microsoft.com/office/drawing/2014/main" id="{136A6471-135B-4AC4-9478-7BAEA649D5B4}"/>
              </a:ext>
            </a:extLst>
          </p:cNvPr>
          <p:cNvSpPr/>
          <p:nvPr/>
        </p:nvSpPr>
        <p:spPr>
          <a:xfrm>
            <a:off x="101058" y="10996"/>
            <a:ext cx="11977831" cy="492443"/>
          </a:xfrm>
          <a:prstGeom prst="rect">
            <a:avLst/>
          </a:prstGeom>
          <a:solidFill>
            <a:schemeClr val="tx1"/>
          </a:solidFill>
        </p:spPr>
        <p:txBody>
          <a:bodyPr wrap="none">
            <a:spAutoFit/>
          </a:bodyPr>
          <a:lstStyle/>
          <a:p>
            <a:r>
              <a:rPr lang="fr-FR" sz="2600" b="1" dirty="0" err="1">
                <a:solidFill>
                  <a:schemeClr val="bg1"/>
                </a:solidFill>
              </a:rPr>
              <a:t>Some</a:t>
            </a:r>
            <a:r>
              <a:rPr lang="fr-FR" sz="2600" b="1" dirty="0">
                <a:solidFill>
                  <a:schemeClr val="bg1"/>
                </a:solidFill>
              </a:rPr>
              <a:t> ultra-</a:t>
            </a:r>
            <a:r>
              <a:rPr lang="fr-FR" sz="2600" b="1" dirty="0" err="1">
                <a:solidFill>
                  <a:schemeClr val="bg1"/>
                </a:solidFill>
              </a:rPr>
              <a:t>small</a:t>
            </a:r>
            <a:r>
              <a:rPr lang="fr-FR" sz="2600" b="1" dirty="0">
                <a:solidFill>
                  <a:schemeClr val="bg1"/>
                </a:solidFill>
              </a:rPr>
              <a:t> microbes are </a:t>
            </a:r>
            <a:r>
              <a:rPr lang="fr-FR" sz="2600" b="1" dirty="0" err="1">
                <a:solidFill>
                  <a:schemeClr val="bg1"/>
                </a:solidFill>
              </a:rPr>
              <a:t>involved</a:t>
            </a:r>
            <a:r>
              <a:rPr lang="fr-FR" sz="2600" b="1" dirty="0">
                <a:solidFill>
                  <a:schemeClr val="bg1"/>
                </a:solidFill>
              </a:rPr>
              <a:t> in collective </a:t>
            </a:r>
            <a:r>
              <a:rPr lang="fr-FR" sz="2600" b="1" dirty="0" err="1">
                <a:solidFill>
                  <a:schemeClr val="bg1"/>
                </a:solidFill>
              </a:rPr>
              <a:t>reactions</a:t>
            </a:r>
            <a:r>
              <a:rPr lang="fr-FR" sz="2600" b="1" dirty="0">
                <a:solidFill>
                  <a:schemeClr val="bg1"/>
                </a:solidFill>
              </a:rPr>
              <a:t> by </a:t>
            </a:r>
            <a:r>
              <a:rPr lang="fr-FR" sz="2600" b="1" u="sng" dirty="0" err="1">
                <a:solidFill>
                  <a:schemeClr val="bg1"/>
                </a:solidFill>
              </a:rPr>
              <a:t>metabolic</a:t>
            </a:r>
            <a:r>
              <a:rPr lang="fr-FR" sz="2600" b="1" u="sng" dirty="0">
                <a:solidFill>
                  <a:schemeClr val="bg1"/>
                </a:solidFill>
              </a:rPr>
              <a:t> hand-</a:t>
            </a:r>
            <a:r>
              <a:rPr lang="fr-FR" sz="2600" b="1" u="sng" dirty="0" err="1">
                <a:solidFill>
                  <a:schemeClr val="bg1"/>
                </a:solidFill>
              </a:rPr>
              <a:t>offs</a:t>
            </a:r>
            <a:endParaRPr lang="fr-FR" sz="2600" b="1" dirty="0">
              <a:solidFill>
                <a:schemeClr val="bg1"/>
              </a:solidFill>
            </a:endParaRPr>
          </a:p>
        </p:txBody>
      </p:sp>
      <p:pic>
        <p:nvPicPr>
          <p:cNvPr id="5" name="Image 4">
            <a:extLst>
              <a:ext uri="{FF2B5EF4-FFF2-40B4-BE49-F238E27FC236}">
                <a16:creationId xmlns:a16="http://schemas.microsoft.com/office/drawing/2014/main" id="{C714832B-DE17-4762-A8E9-B705935C187F}"/>
              </a:ext>
            </a:extLst>
          </p:cNvPr>
          <p:cNvPicPr>
            <a:picLocks noChangeAspect="1"/>
          </p:cNvPicPr>
          <p:nvPr/>
        </p:nvPicPr>
        <p:blipFill>
          <a:blip r:embed="rId2"/>
          <a:stretch>
            <a:fillRect/>
          </a:stretch>
        </p:blipFill>
        <p:spPr>
          <a:xfrm>
            <a:off x="-26982" y="514204"/>
            <a:ext cx="12218982" cy="4562117"/>
          </a:xfrm>
          <a:prstGeom prst="rect">
            <a:avLst/>
          </a:prstGeom>
        </p:spPr>
      </p:pic>
      <p:sp>
        <p:nvSpPr>
          <p:cNvPr id="4" name="ZoneTexte 3">
            <a:extLst>
              <a:ext uri="{FF2B5EF4-FFF2-40B4-BE49-F238E27FC236}">
                <a16:creationId xmlns:a16="http://schemas.microsoft.com/office/drawing/2014/main" id="{45E70C71-0D21-4B87-9C02-7F01B3DF3F2D}"/>
              </a:ext>
            </a:extLst>
          </p:cNvPr>
          <p:cNvSpPr txBox="1"/>
          <p:nvPr/>
        </p:nvSpPr>
        <p:spPr>
          <a:xfrm>
            <a:off x="9873512" y="6488668"/>
            <a:ext cx="2353658" cy="369332"/>
          </a:xfrm>
          <a:prstGeom prst="rect">
            <a:avLst/>
          </a:prstGeom>
          <a:noFill/>
        </p:spPr>
        <p:txBody>
          <a:bodyPr wrap="none" rtlCol="0">
            <a:spAutoFit/>
          </a:bodyPr>
          <a:lstStyle/>
          <a:p>
            <a:r>
              <a:rPr lang="fr-FR" dirty="0" err="1">
                <a:solidFill>
                  <a:schemeClr val="bg1"/>
                </a:solidFill>
              </a:rPr>
              <a:t>Castelle</a:t>
            </a:r>
            <a:r>
              <a:rPr lang="fr-FR" dirty="0">
                <a:solidFill>
                  <a:schemeClr val="bg1"/>
                </a:solidFill>
              </a:rPr>
              <a:t> </a:t>
            </a:r>
            <a:r>
              <a:rPr lang="fr-FR" i="1" dirty="0">
                <a:solidFill>
                  <a:schemeClr val="bg1"/>
                </a:solidFill>
              </a:rPr>
              <a:t>et al.</a:t>
            </a:r>
            <a:r>
              <a:rPr lang="fr-FR" dirty="0">
                <a:solidFill>
                  <a:schemeClr val="bg1"/>
                </a:solidFill>
              </a:rPr>
              <a:t> Cell 2018</a:t>
            </a:r>
          </a:p>
        </p:txBody>
      </p:sp>
      <p:grpSp>
        <p:nvGrpSpPr>
          <p:cNvPr id="11" name="Groupe 10">
            <a:extLst>
              <a:ext uri="{FF2B5EF4-FFF2-40B4-BE49-F238E27FC236}">
                <a16:creationId xmlns:a16="http://schemas.microsoft.com/office/drawing/2014/main" id="{06F20529-3A7B-4061-A85C-81147D1BF42D}"/>
              </a:ext>
            </a:extLst>
          </p:cNvPr>
          <p:cNvGrpSpPr/>
          <p:nvPr/>
        </p:nvGrpSpPr>
        <p:grpSpPr>
          <a:xfrm>
            <a:off x="321732" y="4182533"/>
            <a:ext cx="3843867" cy="2667444"/>
            <a:chOff x="8869137" y="4903714"/>
            <a:chExt cx="3288997" cy="1921927"/>
          </a:xfrm>
        </p:grpSpPr>
        <p:pic>
          <p:nvPicPr>
            <p:cNvPr id="2" name="Image 1">
              <a:extLst>
                <a:ext uri="{FF2B5EF4-FFF2-40B4-BE49-F238E27FC236}">
                  <a16:creationId xmlns:a16="http://schemas.microsoft.com/office/drawing/2014/main" id="{2E3CE886-B932-43C4-82D3-BDE51E4763F7}"/>
                </a:ext>
              </a:extLst>
            </p:cNvPr>
            <p:cNvPicPr>
              <a:picLocks noChangeAspect="1"/>
            </p:cNvPicPr>
            <p:nvPr/>
          </p:nvPicPr>
          <p:blipFill>
            <a:blip r:embed="rId3"/>
            <a:stretch>
              <a:fillRect/>
            </a:stretch>
          </p:blipFill>
          <p:spPr>
            <a:xfrm flipH="1">
              <a:off x="8869137" y="4992400"/>
              <a:ext cx="3288997" cy="1833241"/>
            </a:xfrm>
            <a:prstGeom prst="rect">
              <a:avLst/>
            </a:prstGeom>
          </p:spPr>
        </p:pic>
        <p:pic>
          <p:nvPicPr>
            <p:cNvPr id="9" name="Image 8">
              <a:extLst>
                <a:ext uri="{FF2B5EF4-FFF2-40B4-BE49-F238E27FC236}">
                  <a16:creationId xmlns:a16="http://schemas.microsoft.com/office/drawing/2014/main" id="{4FEA81B6-BE95-4934-939E-88F209FEE84B}"/>
                </a:ext>
              </a:extLst>
            </p:cNvPr>
            <p:cNvPicPr>
              <a:picLocks noChangeAspect="1"/>
            </p:cNvPicPr>
            <p:nvPr/>
          </p:nvPicPr>
          <p:blipFill>
            <a:blip r:embed="rId4"/>
            <a:stretch>
              <a:fillRect/>
            </a:stretch>
          </p:blipFill>
          <p:spPr>
            <a:xfrm>
              <a:off x="9215127" y="4937129"/>
              <a:ext cx="771306" cy="514204"/>
            </a:xfrm>
            <a:prstGeom prst="rect">
              <a:avLst/>
            </a:prstGeom>
          </p:spPr>
        </p:pic>
        <p:pic>
          <p:nvPicPr>
            <p:cNvPr id="10" name="Image 9">
              <a:extLst>
                <a:ext uri="{FF2B5EF4-FFF2-40B4-BE49-F238E27FC236}">
                  <a16:creationId xmlns:a16="http://schemas.microsoft.com/office/drawing/2014/main" id="{938ABEB3-A49A-4DB0-B288-2E8B3A330E76}"/>
                </a:ext>
              </a:extLst>
            </p:cNvPr>
            <p:cNvPicPr>
              <a:picLocks noChangeAspect="1"/>
            </p:cNvPicPr>
            <p:nvPr/>
          </p:nvPicPr>
          <p:blipFill>
            <a:blip r:embed="rId5"/>
            <a:stretch>
              <a:fillRect/>
            </a:stretch>
          </p:blipFill>
          <p:spPr>
            <a:xfrm>
              <a:off x="11123012" y="4903714"/>
              <a:ext cx="912823" cy="514204"/>
            </a:xfrm>
            <a:prstGeom prst="rect">
              <a:avLst/>
            </a:prstGeom>
          </p:spPr>
        </p:pic>
      </p:grpSp>
      <p:sp>
        <p:nvSpPr>
          <p:cNvPr id="12" name="Rectangle 11">
            <a:extLst>
              <a:ext uri="{FF2B5EF4-FFF2-40B4-BE49-F238E27FC236}">
                <a16:creationId xmlns:a16="http://schemas.microsoft.com/office/drawing/2014/main" id="{088F6571-4DDC-4F46-B636-08BF7738595B}"/>
              </a:ext>
            </a:extLst>
          </p:cNvPr>
          <p:cNvSpPr/>
          <p:nvPr/>
        </p:nvSpPr>
        <p:spPr>
          <a:xfrm>
            <a:off x="-26982" y="514204"/>
            <a:ext cx="270933" cy="364396"/>
          </a:xfrm>
          <a:prstGeom prst="rect">
            <a:avLst/>
          </a:prstGeom>
          <a:solidFill>
            <a:srgbClr val="ECE7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64A7EED7-E3CE-4E71-A456-3CF04EE4018A}"/>
              </a:ext>
            </a:extLst>
          </p:cNvPr>
          <p:cNvSpPr/>
          <p:nvPr/>
        </p:nvSpPr>
        <p:spPr>
          <a:xfrm>
            <a:off x="-13897" y="509268"/>
            <a:ext cx="1832553" cy="369332"/>
          </a:xfrm>
          <a:prstGeom prst="rect">
            <a:avLst/>
          </a:prstGeom>
        </p:spPr>
        <p:txBody>
          <a:bodyPr wrap="none">
            <a:spAutoFit/>
          </a:bodyPr>
          <a:lstStyle/>
          <a:p>
            <a:r>
              <a:rPr lang="en-US" dirty="0">
                <a:solidFill>
                  <a:srgbClr val="000000"/>
                </a:solidFill>
                <a:latin typeface="Times New Roman" panose="02020603050405020304" pitchFamily="18" charset="0"/>
                <a:cs typeface="Times New Roman" panose="02020603050405020304" pitchFamily="18" charset="0"/>
              </a:rPr>
              <a:t>Nitrogen Fixation</a:t>
            </a:r>
            <a:endParaRPr lang="fr-FR" dirty="0"/>
          </a:p>
        </p:txBody>
      </p:sp>
      <p:sp>
        <p:nvSpPr>
          <p:cNvPr id="13" name="Rectangle 12">
            <a:extLst>
              <a:ext uri="{FF2B5EF4-FFF2-40B4-BE49-F238E27FC236}">
                <a16:creationId xmlns:a16="http://schemas.microsoft.com/office/drawing/2014/main" id="{10683E9E-6A90-4D2C-B1CD-AFCB0690B8C5}"/>
              </a:ext>
            </a:extLst>
          </p:cNvPr>
          <p:cNvSpPr/>
          <p:nvPr/>
        </p:nvSpPr>
        <p:spPr>
          <a:xfrm>
            <a:off x="6002273" y="7450244"/>
            <a:ext cx="8026401" cy="1754326"/>
          </a:xfrm>
          <a:prstGeom prst="rect">
            <a:avLst/>
          </a:prstGeom>
        </p:spPr>
        <p:txBody>
          <a:bodyPr wrap="square">
            <a:spAutoFit/>
          </a:bodyPr>
          <a:lstStyle/>
          <a:p>
            <a:pPr algn="just"/>
            <a:r>
              <a:rPr lang="fr-FR" dirty="0">
                <a:solidFill>
                  <a:schemeClr val="bg1"/>
                </a:solidFill>
                <a:latin typeface="AdvPSA183"/>
              </a:rPr>
              <a:t>E</a:t>
            </a:r>
            <a:r>
              <a:rPr lang="en-US" dirty="0" err="1">
                <a:solidFill>
                  <a:schemeClr val="bg1"/>
                </a:solidFill>
              </a:rPr>
              <a:t>xtensive</a:t>
            </a:r>
            <a:r>
              <a:rPr lang="en-US" dirty="0">
                <a:solidFill>
                  <a:schemeClr val="bg1"/>
                </a:solidFill>
              </a:rPr>
              <a:t> interconnection among the metabolisms of coexisting community members. This ecosystem structure is counter to the expectation that, for example, a single bacterium is responsible for all steps in nitrate reduction. </a:t>
            </a:r>
            <a:endParaRPr lang="fr-FR" dirty="0">
              <a:solidFill>
                <a:schemeClr val="bg1"/>
              </a:solidFill>
            </a:endParaRPr>
          </a:p>
          <a:p>
            <a:pPr algn="just"/>
            <a:r>
              <a:rPr lang="en-US" dirty="0">
                <a:solidFill>
                  <a:schemeClr val="bg1"/>
                </a:solidFill>
              </a:rPr>
              <a:t>Through metabolic handoffs, the ecosystem can adopt a large number of configurations by shifting the mixture of organisms involved in a process as </a:t>
            </a:r>
            <a:r>
              <a:rPr lang="fr-FR" dirty="0" err="1">
                <a:solidFill>
                  <a:schemeClr val="bg1"/>
                </a:solidFill>
              </a:rPr>
              <a:t>environmental</a:t>
            </a:r>
            <a:r>
              <a:rPr lang="fr-FR" dirty="0">
                <a:solidFill>
                  <a:schemeClr val="bg1"/>
                </a:solidFill>
              </a:rPr>
              <a:t> conditions change. </a:t>
            </a:r>
          </a:p>
        </p:txBody>
      </p:sp>
    </p:spTree>
    <p:extLst>
      <p:ext uri="{BB962C8B-B14F-4D97-AF65-F5344CB8AC3E}">
        <p14:creationId xmlns:p14="http://schemas.microsoft.com/office/powerpoint/2010/main" val="3763269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Full-size image (101 K)">
            <a:extLst>
              <a:ext uri="{FF2B5EF4-FFF2-40B4-BE49-F238E27FC236}">
                <a16:creationId xmlns:a16="http://schemas.microsoft.com/office/drawing/2014/main" id="{860FA73C-B426-4E82-8B2D-0F1295A3FFDE}"/>
              </a:ext>
            </a:extLst>
          </p:cNvPr>
          <p:cNvPicPr>
            <a:picLocks noChangeAspect="1" noChangeArrowheads="1"/>
          </p:cNvPicPr>
          <p:nvPr/>
        </p:nvPicPr>
        <p:blipFill>
          <a:blip r:embed="rId2" cstate="print"/>
          <a:srcRect/>
          <a:stretch>
            <a:fillRect/>
          </a:stretch>
        </p:blipFill>
        <p:spPr bwMode="auto">
          <a:xfrm>
            <a:off x="878845" y="1390918"/>
            <a:ext cx="9996222" cy="4721463"/>
          </a:xfrm>
          <a:prstGeom prst="rect">
            <a:avLst/>
          </a:prstGeom>
          <a:noFill/>
        </p:spPr>
      </p:pic>
      <p:sp>
        <p:nvSpPr>
          <p:cNvPr id="5" name="Rectangle 4">
            <a:extLst>
              <a:ext uri="{FF2B5EF4-FFF2-40B4-BE49-F238E27FC236}">
                <a16:creationId xmlns:a16="http://schemas.microsoft.com/office/drawing/2014/main" id="{25C088CE-4005-429A-B91E-7B4237CFB515}"/>
              </a:ext>
            </a:extLst>
          </p:cNvPr>
          <p:cNvSpPr/>
          <p:nvPr/>
        </p:nvSpPr>
        <p:spPr>
          <a:xfrm>
            <a:off x="4575259" y="6339276"/>
            <a:ext cx="3650936" cy="369332"/>
          </a:xfrm>
          <a:prstGeom prst="rect">
            <a:avLst/>
          </a:prstGeom>
        </p:spPr>
        <p:txBody>
          <a:bodyPr wrap="none">
            <a:spAutoFit/>
          </a:bodyPr>
          <a:lstStyle/>
          <a:p>
            <a:pPr algn="ctr"/>
            <a:r>
              <a:rPr lang="nl-NL" i="1" dirty="0">
                <a:solidFill>
                  <a:schemeClr val="bg1"/>
                </a:solidFill>
              </a:rPr>
              <a:t>(</a:t>
            </a:r>
            <a:r>
              <a:rPr lang="nl-NL" i="1" dirty="0" err="1">
                <a:solidFill>
                  <a:schemeClr val="bg1"/>
                </a:solidFill>
              </a:rPr>
              <a:t>Sélosse</a:t>
            </a:r>
            <a:r>
              <a:rPr lang="nl-NL" i="1" dirty="0">
                <a:solidFill>
                  <a:schemeClr val="bg1"/>
                </a:solidFill>
              </a:rPr>
              <a:t> et al. Trends in Micro., 2014)</a:t>
            </a:r>
            <a:endParaRPr lang="fr-FR" i="1" dirty="0">
              <a:solidFill>
                <a:schemeClr val="bg1"/>
              </a:solidFill>
            </a:endParaRPr>
          </a:p>
        </p:txBody>
      </p:sp>
      <p:sp>
        <p:nvSpPr>
          <p:cNvPr id="6" name="ZoneTexte 5"/>
          <p:cNvSpPr txBox="1"/>
          <p:nvPr/>
        </p:nvSpPr>
        <p:spPr>
          <a:xfrm>
            <a:off x="2620655" y="1767788"/>
            <a:ext cx="559769" cy="369332"/>
          </a:xfrm>
          <a:prstGeom prst="rect">
            <a:avLst/>
          </a:prstGeom>
          <a:noFill/>
        </p:spPr>
        <p:txBody>
          <a:bodyPr wrap="none" rtlCol="0">
            <a:spAutoFit/>
          </a:bodyPr>
          <a:lstStyle/>
          <a:p>
            <a:r>
              <a:rPr lang="fr-FR" b="1" dirty="0">
                <a:solidFill>
                  <a:srgbClr val="FF0000"/>
                </a:solidFill>
              </a:rPr>
              <a:t>CPR</a:t>
            </a:r>
          </a:p>
        </p:txBody>
      </p:sp>
      <p:sp>
        <p:nvSpPr>
          <p:cNvPr id="7" name="ZoneTexte 6"/>
          <p:cNvSpPr txBox="1"/>
          <p:nvPr/>
        </p:nvSpPr>
        <p:spPr>
          <a:xfrm>
            <a:off x="5915501" y="1765642"/>
            <a:ext cx="559769" cy="369332"/>
          </a:xfrm>
          <a:prstGeom prst="rect">
            <a:avLst/>
          </a:prstGeom>
          <a:noFill/>
        </p:spPr>
        <p:txBody>
          <a:bodyPr wrap="none" rtlCol="0">
            <a:spAutoFit/>
          </a:bodyPr>
          <a:lstStyle/>
          <a:p>
            <a:r>
              <a:rPr lang="fr-FR" b="1" dirty="0">
                <a:solidFill>
                  <a:srgbClr val="FF0000"/>
                </a:solidFill>
              </a:rPr>
              <a:t>CPR</a:t>
            </a:r>
          </a:p>
        </p:txBody>
      </p:sp>
      <p:sp>
        <p:nvSpPr>
          <p:cNvPr id="8" name="ZoneTexte 7"/>
          <p:cNvSpPr txBox="1"/>
          <p:nvPr/>
        </p:nvSpPr>
        <p:spPr>
          <a:xfrm>
            <a:off x="9210346" y="1789254"/>
            <a:ext cx="559769" cy="369332"/>
          </a:xfrm>
          <a:prstGeom prst="rect">
            <a:avLst/>
          </a:prstGeom>
          <a:noFill/>
        </p:spPr>
        <p:txBody>
          <a:bodyPr wrap="none" rtlCol="0">
            <a:spAutoFit/>
          </a:bodyPr>
          <a:lstStyle/>
          <a:p>
            <a:r>
              <a:rPr lang="fr-FR" b="1" dirty="0">
                <a:solidFill>
                  <a:srgbClr val="FF0000"/>
                </a:solidFill>
              </a:rPr>
              <a:t>CPR</a:t>
            </a:r>
          </a:p>
        </p:txBody>
      </p:sp>
      <p:sp>
        <p:nvSpPr>
          <p:cNvPr id="9" name="ZoneTexte 8"/>
          <p:cNvSpPr txBox="1"/>
          <p:nvPr/>
        </p:nvSpPr>
        <p:spPr>
          <a:xfrm>
            <a:off x="2741053" y="3797121"/>
            <a:ext cx="336952" cy="1200329"/>
          </a:xfrm>
          <a:prstGeom prst="rect">
            <a:avLst/>
          </a:prstGeom>
          <a:noFill/>
        </p:spPr>
        <p:txBody>
          <a:bodyPr wrap="none" rtlCol="0">
            <a:spAutoFit/>
          </a:bodyPr>
          <a:lstStyle/>
          <a:p>
            <a:r>
              <a:rPr lang="fr-FR" b="1" dirty="0">
                <a:solidFill>
                  <a:srgbClr val="00B0F0"/>
                </a:solidFill>
              </a:rPr>
              <a:t>G</a:t>
            </a:r>
          </a:p>
          <a:p>
            <a:r>
              <a:rPr lang="fr-FR" b="1" dirty="0">
                <a:solidFill>
                  <a:srgbClr val="00B0F0"/>
                </a:solidFill>
              </a:rPr>
              <a:t>E</a:t>
            </a:r>
          </a:p>
          <a:p>
            <a:r>
              <a:rPr lang="fr-FR" b="1" dirty="0">
                <a:solidFill>
                  <a:srgbClr val="00B0F0"/>
                </a:solidFill>
              </a:rPr>
              <a:t>N</a:t>
            </a:r>
          </a:p>
          <a:p>
            <a:r>
              <a:rPr lang="fr-FR" b="1" dirty="0">
                <a:solidFill>
                  <a:srgbClr val="00B0F0"/>
                </a:solidFill>
              </a:rPr>
              <a:t>E</a:t>
            </a:r>
          </a:p>
        </p:txBody>
      </p:sp>
      <p:sp>
        <p:nvSpPr>
          <p:cNvPr id="10" name="ZoneTexte 9"/>
          <p:cNvSpPr txBox="1"/>
          <p:nvPr/>
        </p:nvSpPr>
        <p:spPr>
          <a:xfrm>
            <a:off x="6087417" y="3949521"/>
            <a:ext cx="336952" cy="1200329"/>
          </a:xfrm>
          <a:prstGeom prst="rect">
            <a:avLst/>
          </a:prstGeom>
          <a:noFill/>
        </p:spPr>
        <p:txBody>
          <a:bodyPr wrap="none" rtlCol="0">
            <a:spAutoFit/>
          </a:bodyPr>
          <a:lstStyle/>
          <a:p>
            <a:r>
              <a:rPr lang="fr-FR" b="1" dirty="0">
                <a:solidFill>
                  <a:srgbClr val="00B0F0"/>
                </a:solidFill>
              </a:rPr>
              <a:t>G</a:t>
            </a:r>
          </a:p>
          <a:p>
            <a:r>
              <a:rPr lang="fr-FR" b="1" dirty="0">
                <a:solidFill>
                  <a:srgbClr val="00B0F0"/>
                </a:solidFill>
              </a:rPr>
              <a:t>E</a:t>
            </a:r>
          </a:p>
          <a:p>
            <a:r>
              <a:rPr lang="fr-FR" b="1" dirty="0">
                <a:solidFill>
                  <a:srgbClr val="00B0F0"/>
                </a:solidFill>
              </a:rPr>
              <a:t>N</a:t>
            </a:r>
          </a:p>
          <a:p>
            <a:r>
              <a:rPr lang="fr-FR" b="1" dirty="0">
                <a:solidFill>
                  <a:srgbClr val="00B0F0"/>
                </a:solidFill>
              </a:rPr>
              <a:t>E</a:t>
            </a:r>
          </a:p>
        </p:txBody>
      </p:sp>
      <p:sp>
        <p:nvSpPr>
          <p:cNvPr id="11" name="ZoneTexte 10"/>
          <p:cNvSpPr txBox="1"/>
          <p:nvPr/>
        </p:nvSpPr>
        <p:spPr>
          <a:xfrm rot="17475511">
            <a:off x="9858788" y="3200401"/>
            <a:ext cx="336952" cy="1200329"/>
          </a:xfrm>
          <a:prstGeom prst="rect">
            <a:avLst/>
          </a:prstGeom>
          <a:noFill/>
        </p:spPr>
        <p:txBody>
          <a:bodyPr wrap="none" rtlCol="0">
            <a:spAutoFit/>
          </a:bodyPr>
          <a:lstStyle/>
          <a:p>
            <a:r>
              <a:rPr lang="fr-FR" b="1" dirty="0">
                <a:solidFill>
                  <a:srgbClr val="00B0F0"/>
                </a:solidFill>
              </a:rPr>
              <a:t>G</a:t>
            </a:r>
          </a:p>
          <a:p>
            <a:r>
              <a:rPr lang="fr-FR" b="1" dirty="0">
                <a:solidFill>
                  <a:srgbClr val="00B0F0"/>
                </a:solidFill>
              </a:rPr>
              <a:t>E</a:t>
            </a:r>
          </a:p>
          <a:p>
            <a:r>
              <a:rPr lang="fr-FR" b="1" dirty="0">
                <a:solidFill>
                  <a:srgbClr val="00B0F0"/>
                </a:solidFill>
              </a:rPr>
              <a:t>N</a:t>
            </a:r>
          </a:p>
          <a:p>
            <a:r>
              <a:rPr lang="fr-FR" b="1" dirty="0">
                <a:solidFill>
                  <a:srgbClr val="00B0F0"/>
                </a:solidFill>
              </a:rPr>
              <a:t>E</a:t>
            </a:r>
          </a:p>
        </p:txBody>
      </p:sp>
      <p:grpSp>
        <p:nvGrpSpPr>
          <p:cNvPr id="16" name="Groupe 15"/>
          <p:cNvGrpSpPr/>
          <p:nvPr/>
        </p:nvGrpSpPr>
        <p:grpSpPr>
          <a:xfrm>
            <a:off x="9646672" y="3487400"/>
            <a:ext cx="579550" cy="618186"/>
            <a:chOff x="6593983" y="167425"/>
            <a:chExt cx="579550" cy="618186"/>
          </a:xfrm>
        </p:grpSpPr>
        <p:cxnSp>
          <p:nvCxnSpPr>
            <p:cNvPr id="13" name="Connecteur droit 12"/>
            <p:cNvCxnSpPr/>
            <p:nvPr/>
          </p:nvCxnSpPr>
          <p:spPr>
            <a:xfrm>
              <a:off x="6619741" y="167425"/>
              <a:ext cx="553791" cy="618186"/>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6593983" y="193183"/>
              <a:ext cx="579550" cy="579549"/>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7" name="ZoneTexte 16">
            <a:extLst>
              <a:ext uri="{FF2B5EF4-FFF2-40B4-BE49-F238E27FC236}">
                <a16:creationId xmlns:a16="http://schemas.microsoft.com/office/drawing/2014/main" id="{ECBC8096-1179-43FD-B7A9-712AE0725F1B}"/>
              </a:ext>
            </a:extLst>
          </p:cNvPr>
          <p:cNvSpPr txBox="1"/>
          <p:nvPr/>
        </p:nvSpPr>
        <p:spPr>
          <a:xfrm>
            <a:off x="-219044" y="-34963"/>
            <a:ext cx="12411044" cy="1015663"/>
          </a:xfrm>
          <a:prstGeom prst="rect">
            <a:avLst/>
          </a:prstGeom>
          <a:noFill/>
        </p:spPr>
        <p:txBody>
          <a:bodyPr wrap="square" rtlCol="0">
            <a:spAutoFit/>
          </a:bodyPr>
          <a:lstStyle/>
          <a:p>
            <a:pPr algn="ctr"/>
            <a:r>
              <a:rPr lang="fr-FR" sz="3000" b="1" dirty="0">
                <a:solidFill>
                  <a:schemeClr val="bg1"/>
                </a:solidFill>
              </a:rPr>
              <a:t>Ultra-</a:t>
            </a:r>
            <a:r>
              <a:rPr lang="fr-FR" sz="3000" b="1" dirty="0" err="1">
                <a:solidFill>
                  <a:schemeClr val="bg1"/>
                </a:solidFill>
              </a:rPr>
              <a:t>small</a:t>
            </a:r>
            <a:r>
              <a:rPr lang="fr-FR" sz="3000" b="1" dirty="0">
                <a:solidFill>
                  <a:schemeClr val="bg1"/>
                </a:solidFill>
              </a:rPr>
              <a:t> </a:t>
            </a:r>
            <a:r>
              <a:rPr lang="fr-FR" sz="3000" b="1" dirty="0" err="1">
                <a:solidFill>
                  <a:schemeClr val="bg1"/>
                </a:solidFill>
              </a:rPr>
              <a:t>cells</a:t>
            </a:r>
            <a:r>
              <a:rPr lang="fr-FR" sz="3000" b="1" dirty="0">
                <a:solidFill>
                  <a:schemeClr val="bg1"/>
                </a:solidFill>
              </a:rPr>
              <a:t> </a:t>
            </a:r>
            <a:r>
              <a:rPr lang="fr-FR" sz="3000" b="1" dirty="0" err="1">
                <a:solidFill>
                  <a:schemeClr val="bg1"/>
                </a:solidFill>
              </a:rPr>
              <a:t>would</a:t>
            </a:r>
            <a:r>
              <a:rPr lang="fr-FR" sz="3000" b="1" dirty="0">
                <a:solidFill>
                  <a:schemeClr val="bg1"/>
                </a:solidFill>
              </a:rPr>
              <a:t> have </a:t>
            </a:r>
            <a:r>
              <a:rPr lang="fr-FR" sz="3000" b="1" dirty="0" err="1">
                <a:solidFill>
                  <a:schemeClr val="bg1"/>
                </a:solidFill>
              </a:rPr>
              <a:t>lost</a:t>
            </a:r>
            <a:r>
              <a:rPr lang="fr-FR" sz="3000" b="1" dirty="0">
                <a:solidFill>
                  <a:schemeClr val="bg1"/>
                </a:solidFill>
              </a:rPr>
              <a:t> </a:t>
            </a:r>
            <a:r>
              <a:rPr lang="fr-FR" sz="3000" b="1" dirty="0" err="1">
                <a:solidFill>
                  <a:schemeClr val="bg1"/>
                </a:solidFill>
              </a:rPr>
              <a:t>some</a:t>
            </a:r>
            <a:r>
              <a:rPr lang="fr-FR" sz="3000" b="1" dirty="0">
                <a:solidFill>
                  <a:schemeClr val="bg1"/>
                </a:solidFill>
              </a:rPr>
              <a:t> of </a:t>
            </a:r>
            <a:r>
              <a:rPr lang="fr-FR" sz="3000" b="1" dirty="0" err="1">
                <a:solidFill>
                  <a:schemeClr val="bg1"/>
                </a:solidFill>
              </a:rPr>
              <a:t>their</a:t>
            </a:r>
            <a:r>
              <a:rPr lang="fr-FR" sz="3000" b="1" dirty="0">
                <a:solidFill>
                  <a:schemeClr val="bg1"/>
                </a:solidFill>
              </a:rPr>
              <a:t> </a:t>
            </a:r>
            <a:r>
              <a:rPr lang="fr-FR" sz="3000" b="1" dirty="0" err="1">
                <a:solidFill>
                  <a:schemeClr val="bg1"/>
                </a:solidFill>
              </a:rPr>
              <a:t>genes</a:t>
            </a:r>
            <a:r>
              <a:rPr lang="fr-FR" sz="3000" b="1" dirty="0">
                <a:solidFill>
                  <a:schemeClr val="bg1"/>
                </a:solidFill>
              </a:rPr>
              <a:t> in the </a:t>
            </a:r>
            <a:r>
              <a:rPr lang="fr-FR" sz="3000" b="1" dirty="0" err="1">
                <a:solidFill>
                  <a:schemeClr val="bg1"/>
                </a:solidFill>
              </a:rPr>
              <a:t>context</a:t>
            </a:r>
            <a:r>
              <a:rPr lang="fr-FR" sz="3000" b="1" dirty="0">
                <a:solidFill>
                  <a:schemeClr val="bg1"/>
                </a:solidFill>
              </a:rPr>
              <a:t> of interactions </a:t>
            </a:r>
            <a:r>
              <a:rPr lang="fr-FR" sz="3000" b="1" dirty="0" err="1">
                <a:solidFill>
                  <a:schemeClr val="bg1"/>
                </a:solidFill>
              </a:rPr>
              <a:t>with</a:t>
            </a:r>
            <a:r>
              <a:rPr lang="fr-FR" sz="3000" b="1" dirty="0">
                <a:solidFill>
                  <a:schemeClr val="bg1"/>
                </a:solidFill>
              </a:rPr>
              <a:t> </a:t>
            </a:r>
            <a:r>
              <a:rPr lang="fr-FR" sz="3000" b="1" dirty="0" err="1">
                <a:solidFill>
                  <a:schemeClr val="bg1"/>
                </a:solidFill>
              </a:rPr>
              <a:t>other</a:t>
            </a:r>
            <a:r>
              <a:rPr lang="fr-FR" sz="3000" b="1" dirty="0">
                <a:solidFill>
                  <a:schemeClr val="bg1"/>
                </a:solidFill>
              </a:rPr>
              <a:t> </a:t>
            </a:r>
            <a:r>
              <a:rPr lang="fr-FR" sz="3000" b="1" dirty="0" err="1">
                <a:solidFill>
                  <a:schemeClr val="bg1"/>
                </a:solidFill>
              </a:rPr>
              <a:t>organisms</a:t>
            </a:r>
            <a:r>
              <a:rPr lang="fr-FR" sz="3000" b="1" dirty="0">
                <a:solidFill>
                  <a:schemeClr val="bg1"/>
                </a:solidFill>
              </a:rPr>
              <a:t>.</a:t>
            </a:r>
          </a:p>
        </p:txBody>
      </p:sp>
      <p:sp>
        <p:nvSpPr>
          <p:cNvPr id="14" name="ZoneTexte 13">
            <a:extLst>
              <a:ext uri="{FF2B5EF4-FFF2-40B4-BE49-F238E27FC236}">
                <a16:creationId xmlns:a16="http://schemas.microsoft.com/office/drawing/2014/main" id="{1893CCFB-43FF-4A55-B406-775CAB0F8F33}"/>
              </a:ext>
            </a:extLst>
          </p:cNvPr>
          <p:cNvSpPr txBox="1"/>
          <p:nvPr/>
        </p:nvSpPr>
        <p:spPr>
          <a:xfrm>
            <a:off x="314193" y="-964128"/>
            <a:ext cx="12602816" cy="477054"/>
          </a:xfrm>
          <a:prstGeom prst="rect">
            <a:avLst/>
          </a:prstGeom>
          <a:noFill/>
        </p:spPr>
        <p:txBody>
          <a:bodyPr wrap="square" rtlCol="0">
            <a:spAutoFit/>
          </a:bodyPr>
          <a:lstStyle/>
          <a:p>
            <a:r>
              <a:rPr lang="fr-FR" sz="2500" b="1" dirty="0">
                <a:solidFill>
                  <a:schemeClr val="bg1"/>
                </a:solidFill>
              </a:rPr>
              <a:t>Un réseau explique l’évolution de ces cellules à ADN réduit, trop petites pour vivre seules.</a:t>
            </a:r>
          </a:p>
        </p:txBody>
      </p:sp>
      <p:pic>
        <p:nvPicPr>
          <p:cNvPr id="3" name="Image 2">
            <a:extLst>
              <a:ext uri="{FF2B5EF4-FFF2-40B4-BE49-F238E27FC236}">
                <a16:creationId xmlns:a16="http://schemas.microsoft.com/office/drawing/2014/main" id="{08DBE153-0F2C-8B28-F3F3-EB422FF1A9C8}"/>
              </a:ext>
            </a:extLst>
          </p:cNvPr>
          <p:cNvPicPr>
            <a:picLocks noChangeAspect="1"/>
          </p:cNvPicPr>
          <p:nvPr/>
        </p:nvPicPr>
        <p:blipFill>
          <a:blip r:embed="rId3"/>
          <a:stretch>
            <a:fillRect/>
          </a:stretch>
        </p:blipFill>
        <p:spPr>
          <a:xfrm>
            <a:off x="179880" y="525004"/>
            <a:ext cx="2311049" cy="1532043"/>
          </a:xfrm>
          <a:prstGeom prst="rect">
            <a:avLst/>
          </a:prstGeom>
        </p:spPr>
      </p:pic>
    </p:spTree>
    <p:extLst>
      <p:ext uri="{BB962C8B-B14F-4D97-AF65-F5344CB8AC3E}">
        <p14:creationId xmlns:p14="http://schemas.microsoft.com/office/powerpoint/2010/main" val="1722152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4FA6074-5B3E-4876-90B6-EA191AA7DB4C}"/>
              </a:ext>
            </a:extLst>
          </p:cNvPr>
          <p:cNvSpPr txBox="1"/>
          <p:nvPr/>
        </p:nvSpPr>
        <p:spPr>
          <a:xfrm>
            <a:off x="793480" y="730249"/>
            <a:ext cx="10887212" cy="492443"/>
          </a:xfrm>
          <a:prstGeom prst="rect">
            <a:avLst/>
          </a:prstGeom>
          <a:noFill/>
        </p:spPr>
        <p:txBody>
          <a:bodyPr wrap="none" rtlCol="0">
            <a:spAutoFit/>
          </a:bodyPr>
          <a:lstStyle/>
          <a:p>
            <a:pPr algn="ctr"/>
            <a:r>
              <a:rPr lang="fr-FR" sz="2600" b="1" dirty="0" err="1">
                <a:solidFill>
                  <a:schemeClr val="bg1"/>
                </a:solidFill>
              </a:rPr>
              <a:t>What</a:t>
            </a:r>
            <a:r>
              <a:rPr lang="fr-FR" sz="2600" b="1" dirty="0">
                <a:solidFill>
                  <a:schemeClr val="bg1"/>
                </a:solidFill>
              </a:rPr>
              <a:t> </a:t>
            </a:r>
            <a:r>
              <a:rPr lang="fr-FR" sz="2600" b="1" dirty="0" err="1">
                <a:solidFill>
                  <a:srgbClr val="FF0000"/>
                </a:solidFill>
              </a:rPr>
              <a:t>processes</a:t>
            </a:r>
            <a:r>
              <a:rPr lang="fr-FR" sz="2600" b="1" dirty="0">
                <a:solidFill>
                  <a:schemeClr val="bg1"/>
                </a:solidFill>
              </a:rPr>
              <a:t> </a:t>
            </a:r>
            <a:r>
              <a:rPr lang="fr-FR" sz="2600" b="1" dirty="0" err="1">
                <a:solidFill>
                  <a:schemeClr val="bg1"/>
                </a:solidFill>
              </a:rPr>
              <a:t>produced</a:t>
            </a:r>
            <a:r>
              <a:rPr lang="fr-FR" sz="2600" b="1" dirty="0">
                <a:solidFill>
                  <a:schemeClr val="bg1"/>
                </a:solidFill>
              </a:rPr>
              <a:t> and </a:t>
            </a:r>
            <a:r>
              <a:rPr lang="fr-FR" sz="2600" b="1" dirty="0" err="1">
                <a:solidFill>
                  <a:schemeClr val="bg1"/>
                </a:solidFill>
              </a:rPr>
              <a:t>sustained</a:t>
            </a:r>
            <a:r>
              <a:rPr lang="fr-FR" sz="2600" b="1" dirty="0">
                <a:solidFill>
                  <a:schemeClr val="bg1"/>
                </a:solidFill>
              </a:rPr>
              <a:t> the </a:t>
            </a:r>
            <a:r>
              <a:rPr lang="fr-FR" sz="2600" b="1" dirty="0" err="1">
                <a:solidFill>
                  <a:srgbClr val="FF00FF"/>
                </a:solidFill>
              </a:rPr>
              <a:t>diversity</a:t>
            </a:r>
            <a:r>
              <a:rPr lang="fr-FR" sz="2600" b="1" dirty="0">
                <a:solidFill>
                  <a:srgbClr val="FF00FF"/>
                </a:solidFill>
              </a:rPr>
              <a:t> of life </a:t>
            </a:r>
            <a:r>
              <a:rPr lang="fr-FR" sz="2600" b="1" dirty="0" err="1">
                <a:solidFill>
                  <a:srgbClr val="FF00FF"/>
                </a:solidFill>
              </a:rPr>
              <a:t>froms</a:t>
            </a:r>
            <a:r>
              <a:rPr lang="fr-FR" sz="2600" b="1" dirty="0">
                <a:solidFill>
                  <a:schemeClr val="bg1"/>
                </a:solidFill>
              </a:rPr>
              <a:t>, over time?</a:t>
            </a:r>
          </a:p>
        </p:txBody>
      </p:sp>
      <p:pic>
        <p:nvPicPr>
          <p:cNvPr id="4" name="Image 3"/>
          <p:cNvPicPr>
            <a:picLocks noChangeAspect="1"/>
          </p:cNvPicPr>
          <p:nvPr/>
        </p:nvPicPr>
        <p:blipFill>
          <a:blip r:embed="rId3"/>
          <a:stretch>
            <a:fillRect/>
          </a:stretch>
        </p:blipFill>
        <p:spPr>
          <a:xfrm rot="5400000">
            <a:off x="2019457" y="1958166"/>
            <a:ext cx="2029855" cy="1681843"/>
          </a:xfrm>
          <a:prstGeom prst="rect">
            <a:avLst/>
          </a:prstGeom>
        </p:spPr>
      </p:pic>
      <p:sp>
        <p:nvSpPr>
          <p:cNvPr id="5" name="Rectangle 4"/>
          <p:cNvSpPr/>
          <p:nvPr/>
        </p:nvSpPr>
        <p:spPr>
          <a:xfrm>
            <a:off x="5670083" y="7429500"/>
            <a:ext cx="4334263" cy="300082"/>
          </a:xfrm>
          <a:prstGeom prst="rect">
            <a:avLst/>
          </a:prstGeom>
        </p:spPr>
        <p:txBody>
          <a:bodyPr wrap="none">
            <a:spAutoFit/>
          </a:bodyPr>
          <a:lstStyle/>
          <a:p>
            <a:r>
              <a:rPr lang="fr-FR" sz="1350" dirty="0"/>
              <a:t>http://robdunnlab.com/projects/belly-button-biodiversity/</a:t>
            </a:r>
          </a:p>
        </p:txBody>
      </p:sp>
      <p:pic>
        <p:nvPicPr>
          <p:cNvPr id="6" name="Image 5"/>
          <p:cNvPicPr>
            <a:picLocks noChangeAspect="1"/>
          </p:cNvPicPr>
          <p:nvPr/>
        </p:nvPicPr>
        <p:blipFill>
          <a:blip r:embed="rId4"/>
          <a:stretch>
            <a:fillRect/>
          </a:stretch>
        </p:blipFill>
        <p:spPr>
          <a:xfrm rot="5400000">
            <a:off x="2024241" y="4063705"/>
            <a:ext cx="2046310" cy="1642551"/>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2625" y="2145414"/>
            <a:ext cx="6525195" cy="3432820"/>
          </a:xfrm>
          <a:prstGeom prst="rect">
            <a:avLst/>
          </a:prstGeom>
        </p:spPr>
      </p:pic>
      <p:pic>
        <p:nvPicPr>
          <p:cNvPr id="3" name="Image 2"/>
          <p:cNvPicPr>
            <a:picLocks noChangeAspect="1"/>
          </p:cNvPicPr>
          <p:nvPr/>
        </p:nvPicPr>
        <p:blipFill>
          <a:blip r:embed="rId6"/>
          <a:stretch>
            <a:fillRect/>
          </a:stretch>
        </p:blipFill>
        <p:spPr>
          <a:xfrm>
            <a:off x="14505647" y="-301636"/>
            <a:ext cx="6201433" cy="4118425"/>
          </a:xfrm>
          <a:prstGeom prst="rect">
            <a:avLst/>
          </a:prstGeom>
        </p:spPr>
      </p:pic>
      <p:sp>
        <p:nvSpPr>
          <p:cNvPr id="8" name="ZoneTexte 7">
            <a:extLst>
              <a:ext uri="{FF2B5EF4-FFF2-40B4-BE49-F238E27FC236}">
                <a16:creationId xmlns:a16="http://schemas.microsoft.com/office/drawing/2014/main" id="{07411FFF-6BE5-41FC-86BD-EB305681A27F}"/>
              </a:ext>
            </a:extLst>
          </p:cNvPr>
          <p:cNvSpPr txBox="1"/>
          <p:nvPr/>
        </p:nvSpPr>
        <p:spPr>
          <a:xfrm>
            <a:off x="1432106" y="6193982"/>
            <a:ext cx="9327811" cy="492443"/>
          </a:xfrm>
          <a:prstGeom prst="rect">
            <a:avLst/>
          </a:prstGeom>
          <a:noFill/>
        </p:spPr>
        <p:txBody>
          <a:bodyPr wrap="none" rtlCol="0">
            <a:spAutoFit/>
          </a:bodyPr>
          <a:lstStyle/>
          <a:p>
            <a:pPr algn="ctr"/>
            <a:r>
              <a:rPr lang="fr-FR" sz="2600" b="1" dirty="0">
                <a:solidFill>
                  <a:schemeClr val="bg1"/>
                </a:solidFill>
              </a:rPr>
              <a:t>I </a:t>
            </a:r>
            <a:r>
              <a:rPr lang="fr-FR" sz="2600" b="1" dirty="0" err="1">
                <a:solidFill>
                  <a:schemeClr val="bg1"/>
                </a:solidFill>
              </a:rPr>
              <a:t>investigate</a:t>
            </a:r>
            <a:r>
              <a:rPr lang="fr-FR" sz="2600" b="1" dirty="0">
                <a:solidFill>
                  <a:schemeClr val="bg1"/>
                </a:solidFill>
              </a:rPr>
              <a:t> </a:t>
            </a:r>
            <a:r>
              <a:rPr lang="fr-FR" sz="2600" b="1" dirty="0" err="1">
                <a:solidFill>
                  <a:schemeClr val="bg1"/>
                </a:solidFill>
              </a:rPr>
              <a:t>these</a:t>
            </a:r>
            <a:r>
              <a:rPr lang="fr-FR" sz="2600" b="1" dirty="0">
                <a:solidFill>
                  <a:schemeClr val="bg1"/>
                </a:solidFill>
              </a:rPr>
              <a:t> issues </a:t>
            </a:r>
            <a:r>
              <a:rPr lang="fr-FR" sz="2600" b="1" dirty="0" err="1">
                <a:solidFill>
                  <a:schemeClr val="bg1"/>
                </a:solidFill>
              </a:rPr>
              <a:t>using</a:t>
            </a:r>
            <a:r>
              <a:rPr lang="fr-FR" sz="2600" b="1" dirty="0">
                <a:solidFill>
                  <a:schemeClr val="bg1"/>
                </a:solidFill>
              </a:rPr>
              <a:t> networks, </a:t>
            </a:r>
            <a:r>
              <a:rPr lang="fr-FR" sz="2600" b="1" dirty="0" err="1">
                <a:solidFill>
                  <a:schemeClr val="bg1"/>
                </a:solidFill>
              </a:rPr>
              <a:t>focusing</a:t>
            </a:r>
            <a:r>
              <a:rPr lang="fr-FR" sz="2600" b="1" dirty="0">
                <a:solidFill>
                  <a:schemeClr val="bg1"/>
                </a:solidFill>
              </a:rPr>
              <a:t> on </a:t>
            </a:r>
            <a:r>
              <a:rPr lang="fr-FR" sz="2600" b="1" dirty="0">
                <a:solidFill>
                  <a:srgbClr val="FFFF00"/>
                </a:solidFill>
              </a:rPr>
              <a:t>interactions</a:t>
            </a:r>
            <a:r>
              <a:rPr lang="fr-FR" sz="2600" b="1" dirty="0">
                <a:solidFill>
                  <a:schemeClr val="bg1"/>
                </a:solidFill>
              </a:rPr>
              <a:t>.</a:t>
            </a:r>
          </a:p>
        </p:txBody>
      </p:sp>
    </p:spTree>
    <p:extLst>
      <p:ext uri="{BB962C8B-B14F-4D97-AF65-F5344CB8AC3E}">
        <p14:creationId xmlns:p14="http://schemas.microsoft.com/office/powerpoint/2010/main" val="2495062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C088CE-4005-429A-B91E-7B4237CFB515}"/>
              </a:ext>
            </a:extLst>
          </p:cNvPr>
          <p:cNvSpPr/>
          <p:nvPr/>
        </p:nvSpPr>
        <p:spPr>
          <a:xfrm>
            <a:off x="8753607" y="4564652"/>
            <a:ext cx="3212547" cy="369332"/>
          </a:xfrm>
          <a:prstGeom prst="rect">
            <a:avLst/>
          </a:prstGeom>
        </p:spPr>
        <p:txBody>
          <a:bodyPr wrap="none">
            <a:spAutoFit/>
          </a:bodyPr>
          <a:lstStyle/>
          <a:p>
            <a:pPr algn="ctr"/>
            <a:r>
              <a:rPr lang="nl-NL" i="1" dirty="0">
                <a:solidFill>
                  <a:schemeClr val="bg1"/>
                </a:solidFill>
              </a:rPr>
              <a:t>(Gray &amp; </a:t>
            </a:r>
            <a:r>
              <a:rPr lang="nl-NL" i="1" dirty="0" err="1">
                <a:solidFill>
                  <a:schemeClr val="bg1"/>
                </a:solidFill>
              </a:rPr>
              <a:t>Doolittle</a:t>
            </a:r>
            <a:r>
              <a:rPr lang="nl-NL" i="1" dirty="0">
                <a:solidFill>
                  <a:schemeClr val="bg1"/>
                </a:solidFill>
              </a:rPr>
              <a:t>, </a:t>
            </a:r>
            <a:r>
              <a:rPr lang="nl-NL" i="1" dirty="0" err="1">
                <a:solidFill>
                  <a:schemeClr val="bg1"/>
                </a:solidFill>
              </a:rPr>
              <a:t>Science</a:t>
            </a:r>
            <a:r>
              <a:rPr lang="nl-NL" i="1" dirty="0">
                <a:solidFill>
                  <a:schemeClr val="bg1"/>
                </a:solidFill>
              </a:rPr>
              <a:t>, 2010)</a:t>
            </a:r>
            <a:endParaRPr lang="fr-FR" i="1" dirty="0">
              <a:solidFill>
                <a:schemeClr val="bg1"/>
              </a:solidFill>
            </a:endParaRPr>
          </a:p>
        </p:txBody>
      </p:sp>
      <p:pic>
        <p:nvPicPr>
          <p:cNvPr id="4" name="Picture 2" descr="Full-size image (101 K)">
            <a:extLst>
              <a:ext uri="{FF2B5EF4-FFF2-40B4-BE49-F238E27FC236}">
                <a16:creationId xmlns:a16="http://schemas.microsoft.com/office/drawing/2014/main" id="{860FA73C-B426-4E82-8B2D-0F1295A3FFDE}"/>
              </a:ext>
            </a:extLst>
          </p:cNvPr>
          <p:cNvPicPr>
            <a:picLocks noChangeAspect="1" noChangeArrowheads="1"/>
          </p:cNvPicPr>
          <p:nvPr/>
        </p:nvPicPr>
        <p:blipFill>
          <a:blip r:embed="rId2" cstate="print"/>
          <a:srcRect/>
          <a:stretch>
            <a:fillRect/>
          </a:stretch>
        </p:blipFill>
        <p:spPr bwMode="auto">
          <a:xfrm>
            <a:off x="34784" y="1492869"/>
            <a:ext cx="8026004" cy="3284775"/>
          </a:xfrm>
          <a:prstGeom prst="rect">
            <a:avLst/>
          </a:prstGeom>
          <a:noFill/>
        </p:spPr>
      </p:pic>
      <p:sp>
        <p:nvSpPr>
          <p:cNvPr id="17" name="ZoneTexte 16">
            <a:extLst>
              <a:ext uri="{FF2B5EF4-FFF2-40B4-BE49-F238E27FC236}">
                <a16:creationId xmlns:a16="http://schemas.microsoft.com/office/drawing/2014/main" id="{ECBC8096-1179-43FD-B7A9-712AE0725F1B}"/>
              </a:ext>
            </a:extLst>
          </p:cNvPr>
          <p:cNvSpPr txBox="1"/>
          <p:nvPr/>
        </p:nvSpPr>
        <p:spPr>
          <a:xfrm>
            <a:off x="1341821" y="226214"/>
            <a:ext cx="9602992" cy="584775"/>
          </a:xfrm>
          <a:prstGeom prst="rect">
            <a:avLst/>
          </a:prstGeom>
          <a:noFill/>
        </p:spPr>
        <p:txBody>
          <a:bodyPr wrap="square" rtlCol="0">
            <a:spAutoFit/>
          </a:bodyPr>
          <a:lstStyle/>
          <a:p>
            <a:r>
              <a:rPr lang="fr-FR" sz="3200" b="1" dirty="0" err="1">
                <a:solidFill>
                  <a:schemeClr val="bg1"/>
                </a:solidFill>
              </a:rPr>
              <a:t>Such</a:t>
            </a:r>
            <a:r>
              <a:rPr lang="fr-FR" sz="3200" b="1" dirty="0">
                <a:solidFill>
                  <a:schemeClr val="bg1"/>
                </a:solidFill>
              </a:rPr>
              <a:t> interactions lead to </a:t>
            </a:r>
            <a:r>
              <a:rPr lang="fr-FR" sz="3200" b="1" dirty="0" err="1">
                <a:solidFill>
                  <a:schemeClr val="bg1"/>
                </a:solidFill>
              </a:rPr>
              <a:t>counter</a:t>
            </a:r>
            <a:r>
              <a:rPr lang="fr-FR" sz="3200" b="1" dirty="0">
                <a:solidFill>
                  <a:schemeClr val="bg1"/>
                </a:solidFill>
              </a:rPr>
              <a:t>-intuitive </a:t>
            </a:r>
            <a:r>
              <a:rPr lang="fr-FR" sz="3200" b="1" dirty="0" err="1">
                <a:solidFill>
                  <a:schemeClr val="bg1"/>
                </a:solidFill>
              </a:rPr>
              <a:t>predictions</a:t>
            </a:r>
            <a:r>
              <a:rPr lang="fr-FR" sz="3200" b="1" dirty="0">
                <a:solidFill>
                  <a:schemeClr val="bg1"/>
                </a:solidFill>
              </a:rPr>
              <a:t>.</a:t>
            </a:r>
          </a:p>
        </p:txBody>
      </p:sp>
      <p:pic>
        <p:nvPicPr>
          <p:cNvPr id="18" name="Image 17"/>
          <p:cNvPicPr>
            <a:picLocks noChangeAspect="1"/>
          </p:cNvPicPr>
          <p:nvPr/>
        </p:nvPicPr>
        <p:blipFill>
          <a:blip r:embed="rId3"/>
          <a:stretch>
            <a:fillRect/>
          </a:stretch>
        </p:blipFill>
        <p:spPr>
          <a:xfrm>
            <a:off x="8083260" y="1577275"/>
            <a:ext cx="4088421" cy="2834639"/>
          </a:xfrm>
          <a:prstGeom prst="rect">
            <a:avLst/>
          </a:prstGeom>
        </p:spPr>
      </p:pic>
      <p:sp>
        <p:nvSpPr>
          <p:cNvPr id="3" name="ZoneTexte 2"/>
          <p:cNvSpPr txBox="1"/>
          <p:nvPr/>
        </p:nvSpPr>
        <p:spPr>
          <a:xfrm>
            <a:off x="10691446" y="1746088"/>
            <a:ext cx="1325684" cy="461665"/>
          </a:xfrm>
          <a:prstGeom prst="rect">
            <a:avLst/>
          </a:prstGeom>
          <a:noFill/>
        </p:spPr>
        <p:txBody>
          <a:bodyPr wrap="none" rtlCol="0">
            <a:spAutoFit/>
          </a:bodyPr>
          <a:lstStyle/>
          <a:p>
            <a:r>
              <a:rPr lang="fr-FR" sz="2400" b="1" dirty="0">
                <a:solidFill>
                  <a:srgbClr val="08F60E"/>
                </a:solidFill>
              </a:rPr>
              <a:t>RATCHET</a:t>
            </a:r>
          </a:p>
        </p:txBody>
      </p:sp>
      <p:sp>
        <p:nvSpPr>
          <p:cNvPr id="2" name="ZoneTexte 1"/>
          <p:cNvSpPr txBox="1"/>
          <p:nvPr/>
        </p:nvSpPr>
        <p:spPr>
          <a:xfrm>
            <a:off x="3098800" y="4787900"/>
            <a:ext cx="2044700" cy="369332"/>
          </a:xfrm>
          <a:prstGeom prst="rect">
            <a:avLst/>
          </a:prstGeom>
          <a:noFill/>
        </p:spPr>
        <p:txBody>
          <a:bodyPr wrap="square" rtlCol="0">
            <a:spAutoFit/>
          </a:bodyPr>
          <a:lstStyle/>
          <a:p>
            <a:r>
              <a:rPr lang="fr-FR" b="1" dirty="0">
                <a:solidFill>
                  <a:srgbClr val="FF0000"/>
                </a:solidFill>
              </a:rPr>
              <a:t>PRE-SUPPRESSION</a:t>
            </a:r>
          </a:p>
        </p:txBody>
      </p:sp>
      <p:sp>
        <p:nvSpPr>
          <p:cNvPr id="6" name="Rectangle 5"/>
          <p:cNvSpPr/>
          <p:nvPr/>
        </p:nvSpPr>
        <p:spPr>
          <a:xfrm>
            <a:off x="0" y="5622941"/>
            <a:ext cx="12192000" cy="769441"/>
          </a:xfrm>
          <a:prstGeom prst="rect">
            <a:avLst/>
          </a:prstGeom>
        </p:spPr>
        <p:txBody>
          <a:bodyPr wrap="square">
            <a:spAutoFit/>
          </a:bodyPr>
          <a:lstStyle/>
          <a:p>
            <a:pPr algn="ctr"/>
            <a:r>
              <a:rPr lang="fr-FR" sz="2200" dirty="0" err="1">
                <a:solidFill>
                  <a:schemeClr val="bg1"/>
                </a:solidFill>
              </a:rPr>
              <a:t>Such</a:t>
            </a:r>
            <a:r>
              <a:rPr lang="fr-FR" sz="2200" dirty="0">
                <a:solidFill>
                  <a:schemeClr val="bg1"/>
                </a:solidFill>
              </a:rPr>
              <a:t> </a:t>
            </a:r>
            <a:r>
              <a:rPr lang="fr-FR" sz="2200" dirty="0" err="1">
                <a:solidFill>
                  <a:schemeClr val="bg1"/>
                </a:solidFill>
              </a:rPr>
              <a:t>dependances</a:t>
            </a:r>
            <a:r>
              <a:rPr lang="fr-FR" sz="2200" dirty="0">
                <a:solidFill>
                  <a:schemeClr val="bg1"/>
                </a:solidFill>
              </a:rPr>
              <a:t> are </a:t>
            </a:r>
            <a:r>
              <a:rPr lang="fr-FR" sz="2200" dirty="0" err="1">
                <a:solidFill>
                  <a:schemeClr val="bg1"/>
                </a:solidFill>
              </a:rPr>
              <a:t>difficult</a:t>
            </a:r>
            <a:r>
              <a:rPr lang="fr-FR" sz="2200" dirty="0">
                <a:solidFill>
                  <a:schemeClr val="bg1"/>
                </a:solidFill>
              </a:rPr>
              <a:t> to reverse, </a:t>
            </a:r>
            <a:r>
              <a:rPr lang="fr-FR" sz="2200" dirty="0" err="1">
                <a:solidFill>
                  <a:schemeClr val="bg1"/>
                </a:solidFill>
              </a:rPr>
              <a:t>thus</a:t>
            </a:r>
            <a:r>
              <a:rPr lang="fr-FR" sz="2200" dirty="0">
                <a:solidFill>
                  <a:schemeClr val="bg1"/>
                </a:solidFill>
              </a:rPr>
              <a:t> </a:t>
            </a:r>
            <a:r>
              <a:rPr lang="fr-FR" sz="2200" dirty="0" err="1">
                <a:solidFill>
                  <a:schemeClr val="bg1"/>
                </a:solidFill>
              </a:rPr>
              <a:t>complex</a:t>
            </a:r>
            <a:r>
              <a:rPr lang="fr-FR" sz="2200" dirty="0">
                <a:solidFill>
                  <a:schemeClr val="bg1"/>
                </a:solidFill>
              </a:rPr>
              <a:t> </a:t>
            </a:r>
            <a:r>
              <a:rPr lang="fr-FR" sz="2200" dirty="0" err="1">
                <a:solidFill>
                  <a:schemeClr val="bg1"/>
                </a:solidFill>
              </a:rPr>
              <a:t>microbial</a:t>
            </a:r>
            <a:r>
              <a:rPr lang="fr-FR" sz="2200" dirty="0">
                <a:solidFill>
                  <a:schemeClr val="bg1"/>
                </a:solidFill>
              </a:rPr>
              <a:t> </a:t>
            </a:r>
            <a:r>
              <a:rPr lang="fr-FR" sz="2200" dirty="0" err="1">
                <a:solidFill>
                  <a:schemeClr val="bg1"/>
                </a:solidFill>
              </a:rPr>
              <a:t>communities</a:t>
            </a:r>
            <a:r>
              <a:rPr lang="fr-FR" sz="2200" dirty="0">
                <a:solidFill>
                  <a:schemeClr val="bg1"/>
                </a:solidFill>
              </a:rPr>
              <a:t>, </a:t>
            </a:r>
            <a:r>
              <a:rPr lang="fr-FR" sz="2200" dirty="0" err="1">
                <a:solidFill>
                  <a:schemeClr val="bg1"/>
                </a:solidFill>
              </a:rPr>
              <a:t>with</a:t>
            </a:r>
            <a:r>
              <a:rPr lang="fr-FR" sz="2200" dirty="0">
                <a:solidFill>
                  <a:schemeClr val="bg1"/>
                </a:solidFill>
              </a:rPr>
              <a:t> non </a:t>
            </a:r>
            <a:r>
              <a:rPr lang="fr-FR" sz="2200" dirty="0" err="1">
                <a:solidFill>
                  <a:schemeClr val="bg1"/>
                </a:solidFill>
              </a:rPr>
              <a:t>autonomous</a:t>
            </a:r>
            <a:r>
              <a:rPr lang="fr-FR" sz="2200" dirty="0">
                <a:solidFill>
                  <a:schemeClr val="bg1"/>
                </a:solidFill>
              </a:rPr>
              <a:t> </a:t>
            </a:r>
            <a:r>
              <a:rPr lang="fr-FR" sz="2200" dirty="0" err="1">
                <a:solidFill>
                  <a:schemeClr val="bg1"/>
                </a:solidFill>
              </a:rPr>
              <a:t>cells</a:t>
            </a:r>
            <a:r>
              <a:rPr lang="fr-FR" sz="2200" dirty="0">
                <a:solidFill>
                  <a:schemeClr val="bg1"/>
                </a:solidFill>
              </a:rPr>
              <a:t>, are </a:t>
            </a:r>
            <a:r>
              <a:rPr lang="fr-FR" sz="2200" dirty="0" err="1">
                <a:solidFill>
                  <a:schemeClr val="bg1"/>
                </a:solidFill>
              </a:rPr>
              <a:t>expected</a:t>
            </a:r>
            <a:r>
              <a:rPr lang="fr-FR" sz="2200" dirty="0">
                <a:solidFill>
                  <a:schemeClr val="bg1"/>
                </a:solidFill>
              </a:rPr>
              <a:t> to </a:t>
            </a:r>
            <a:r>
              <a:rPr lang="fr-FR" sz="2200" dirty="0" err="1">
                <a:solidFill>
                  <a:schemeClr val="bg1"/>
                </a:solidFill>
              </a:rPr>
              <a:t>evolve</a:t>
            </a:r>
            <a:r>
              <a:rPr lang="fr-FR" sz="2200" dirty="0">
                <a:solidFill>
                  <a:schemeClr val="bg1"/>
                </a:solidFill>
              </a:rPr>
              <a:t> over time.</a:t>
            </a:r>
          </a:p>
        </p:txBody>
      </p:sp>
    </p:spTree>
    <p:extLst>
      <p:ext uri="{BB962C8B-B14F-4D97-AF65-F5344CB8AC3E}">
        <p14:creationId xmlns:p14="http://schemas.microsoft.com/office/powerpoint/2010/main" val="2629026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0332C1F-287C-429F-A196-D51591965595}"/>
              </a:ext>
            </a:extLst>
          </p:cNvPr>
          <p:cNvPicPr>
            <a:picLocks noChangeAspect="1"/>
          </p:cNvPicPr>
          <p:nvPr/>
        </p:nvPicPr>
        <p:blipFill>
          <a:blip r:embed="rId2"/>
          <a:stretch>
            <a:fillRect/>
          </a:stretch>
        </p:blipFill>
        <p:spPr>
          <a:xfrm>
            <a:off x="7710440" y="1232851"/>
            <a:ext cx="6048091" cy="4038263"/>
          </a:xfrm>
          <a:prstGeom prst="rect">
            <a:avLst/>
          </a:prstGeom>
        </p:spPr>
      </p:pic>
      <p:sp>
        <p:nvSpPr>
          <p:cNvPr id="4" name="ZoneTexte 3">
            <a:extLst>
              <a:ext uri="{FF2B5EF4-FFF2-40B4-BE49-F238E27FC236}">
                <a16:creationId xmlns:a16="http://schemas.microsoft.com/office/drawing/2014/main" id="{1B95D752-C821-4649-9D11-D98001458322}"/>
              </a:ext>
            </a:extLst>
          </p:cNvPr>
          <p:cNvSpPr txBox="1"/>
          <p:nvPr/>
        </p:nvSpPr>
        <p:spPr>
          <a:xfrm>
            <a:off x="1414898" y="4549"/>
            <a:ext cx="10053324" cy="553998"/>
          </a:xfrm>
          <a:prstGeom prst="rect">
            <a:avLst/>
          </a:prstGeom>
          <a:noFill/>
        </p:spPr>
        <p:txBody>
          <a:bodyPr wrap="square" rtlCol="0">
            <a:spAutoFit/>
          </a:bodyPr>
          <a:lstStyle/>
          <a:p>
            <a:r>
              <a:rPr lang="fr-FR" sz="3000" b="1" dirty="0">
                <a:solidFill>
                  <a:schemeClr val="bg1"/>
                </a:solidFill>
              </a:rPr>
              <a:t>This </a:t>
            </a:r>
            <a:r>
              <a:rPr lang="fr-FR" sz="3000" b="1" dirty="0" err="1">
                <a:solidFill>
                  <a:schemeClr val="bg1"/>
                </a:solidFill>
              </a:rPr>
              <a:t>kind</a:t>
            </a:r>
            <a:r>
              <a:rPr lang="fr-FR" sz="3000" b="1" dirty="0">
                <a:solidFill>
                  <a:schemeClr val="bg1"/>
                </a:solidFill>
              </a:rPr>
              <a:t> of </a:t>
            </a:r>
            <a:r>
              <a:rPr lang="fr-FR" sz="3000" b="1" dirty="0" err="1">
                <a:solidFill>
                  <a:schemeClr val="bg1"/>
                </a:solidFill>
              </a:rPr>
              <a:t>explanation</a:t>
            </a:r>
            <a:r>
              <a:rPr lang="fr-FR" sz="3000" b="1" dirty="0">
                <a:solidFill>
                  <a:schemeClr val="bg1"/>
                </a:solidFill>
              </a:rPr>
              <a:t> </a:t>
            </a:r>
            <a:r>
              <a:rPr lang="fr-FR" sz="3000" b="1" dirty="0" err="1">
                <a:solidFill>
                  <a:schemeClr val="bg1"/>
                </a:solidFill>
              </a:rPr>
              <a:t>contrasts</a:t>
            </a:r>
            <a:r>
              <a:rPr lang="fr-FR" sz="3000" b="1" dirty="0">
                <a:solidFill>
                  <a:schemeClr val="bg1"/>
                </a:solidFill>
              </a:rPr>
              <a:t> </a:t>
            </a:r>
            <a:r>
              <a:rPr lang="fr-FR" sz="3000" b="1" dirty="0" err="1">
                <a:solidFill>
                  <a:schemeClr val="bg1"/>
                </a:solidFill>
              </a:rPr>
              <a:t>with</a:t>
            </a:r>
            <a:r>
              <a:rPr lang="fr-FR" sz="3000" b="1" dirty="0">
                <a:solidFill>
                  <a:schemeClr val="bg1"/>
                </a:solidFill>
              </a:rPr>
              <a:t> a more </a:t>
            </a:r>
            <a:r>
              <a:rPr lang="fr-FR" sz="3000" b="1" dirty="0" err="1">
                <a:solidFill>
                  <a:schemeClr val="bg1"/>
                </a:solidFill>
              </a:rPr>
              <a:t>classic</a:t>
            </a:r>
            <a:r>
              <a:rPr lang="fr-FR" sz="3000" b="1" dirty="0">
                <a:solidFill>
                  <a:schemeClr val="bg1"/>
                </a:solidFill>
              </a:rPr>
              <a:t> vision.</a:t>
            </a:r>
          </a:p>
        </p:txBody>
      </p:sp>
      <p:pic>
        <p:nvPicPr>
          <p:cNvPr id="5" name="Image 4">
            <a:extLst>
              <a:ext uri="{FF2B5EF4-FFF2-40B4-BE49-F238E27FC236}">
                <a16:creationId xmlns:a16="http://schemas.microsoft.com/office/drawing/2014/main" id="{D94A6B19-B47C-4F61-BCAE-C28075A1DFC6}"/>
              </a:ext>
            </a:extLst>
          </p:cNvPr>
          <p:cNvPicPr>
            <a:picLocks noChangeAspect="1"/>
          </p:cNvPicPr>
          <p:nvPr/>
        </p:nvPicPr>
        <p:blipFill>
          <a:blip r:embed="rId3"/>
          <a:stretch>
            <a:fillRect/>
          </a:stretch>
        </p:blipFill>
        <p:spPr>
          <a:xfrm>
            <a:off x="167315" y="1401091"/>
            <a:ext cx="4863611" cy="3647708"/>
          </a:xfrm>
          <a:prstGeom prst="rect">
            <a:avLst/>
          </a:prstGeom>
        </p:spPr>
      </p:pic>
      <p:pic>
        <p:nvPicPr>
          <p:cNvPr id="6" name="Image 5">
            <a:extLst>
              <a:ext uri="{FF2B5EF4-FFF2-40B4-BE49-F238E27FC236}">
                <a16:creationId xmlns:a16="http://schemas.microsoft.com/office/drawing/2014/main" id="{ECBC297C-632D-4429-82D2-BFFD26DE828A}"/>
              </a:ext>
            </a:extLst>
          </p:cNvPr>
          <p:cNvPicPr>
            <a:picLocks noChangeAspect="1"/>
          </p:cNvPicPr>
          <p:nvPr/>
        </p:nvPicPr>
        <p:blipFill>
          <a:blip r:embed="rId4"/>
          <a:stretch>
            <a:fillRect/>
          </a:stretch>
        </p:blipFill>
        <p:spPr>
          <a:xfrm>
            <a:off x="5119830" y="558547"/>
            <a:ext cx="3920068" cy="5740906"/>
          </a:xfrm>
          <a:prstGeom prst="rect">
            <a:avLst/>
          </a:prstGeom>
        </p:spPr>
      </p:pic>
      <p:sp>
        <p:nvSpPr>
          <p:cNvPr id="7" name="ZoneTexte 6">
            <a:extLst>
              <a:ext uri="{FF2B5EF4-FFF2-40B4-BE49-F238E27FC236}">
                <a16:creationId xmlns:a16="http://schemas.microsoft.com/office/drawing/2014/main" id="{1C31DA2D-1B69-4B78-A8E4-1B12F76B0A50}"/>
              </a:ext>
            </a:extLst>
          </p:cNvPr>
          <p:cNvSpPr txBox="1"/>
          <p:nvPr/>
        </p:nvSpPr>
        <p:spPr>
          <a:xfrm>
            <a:off x="446090" y="6989193"/>
            <a:ext cx="12206355" cy="384721"/>
          </a:xfrm>
          <a:prstGeom prst="rect">
            <a:avLst/>
          </a:prstGeom>
          <a:noFill/>
        </p:spPr>
        <p:txBody>
          <a:bodyPr wrap="none" rtlCol="0">
            <a:spAutoFit/>
          </a:bodyPr>
          <a:lstStyle/>
          <a:p>
            <a:r>
              <a:rPr lang="fr-FR" sz="1900" dirty="0"/>
              <a:t>On est loin de l’image d’un plus apte, triomphant seul dans la lutte pour la vie. Cette contingence est </a:t>
            </a:r>
            <a:r>
              <a:rPr lang="fr-FR" sz="1900" b="1" dirty="0"/>
              <a:t>difficile à modéliser</a:t>
            </a:r>
            <a:r>
              <a:rPr lang="fr-FR" sz="1900" dirty="0"/>
              <a:t>.</a:t>
            </a:r>
          </a:p>
        </p:txBody>
      </p:sp>
      <p:sp>
        <p:nvSpPr>
          <p:cNvPr id="9" name="ZoneTexte 8">
            <a:extLst>
              <a:ext uri="{FF2B5EF4-FFF2-40B4-BE49-F238E27FC236}">
                <a16:creationId xmlns:a16="http://schemas.microsoft.com/office/drawing/2014/main" id="{7FA3D535-3F69-4524-9739-CCA207B0F218}"/>
              </a:ext>
            </a:extLst>
          </p:cNvPr>
          <p:cNvSpPr txBox="1"/>
          <p:nvPr/>
        </p:nvSpPr>
        <p:spPr>
          <a:xfrm>
            <a:off x="167314" y="5060932"/>
            <a:ext cx="4863611" cy="1015663"/>
          </a:xfrm>
          <a:prstGeom prst="rect">
            <a:avLst/>
          </a:prstGeom>
          <a:noFill/>
        </p:spPr>
        <p:txBody>
          <a:bodyPr wrap="square" rtlCol="0">
            <a:spAutoFit/>
          </a:bodyPr>
          <a:lstStyle/>
          <a:p>
            <a:r>
              <a:rPr lang="fr-FR" sz="3000" b="1" i="1" dirty="0">
                <a:solidFill>
                  <a:schemeClr val="bg1"/>
                </a:solidFill>
              </a:rPr>
              <a:t>Survival of the </a:t>
            </a:r>
            <a:r>
              <a:rPr lang="fr-FR" sz="3000" b="1" i="1" dirty="0" err="1">
                <a:solidFill>
                  <a:schemeClr val="bg1"/>
                </a:solidFill>
              </a:rPr>
              <a:t>fittest</a:t>
            </a:r>
            <a:endParaRPr lang="fr-FR" sz="3000" b="1" i="1" dirty="0">
              <a:solidFill>
                <a:schemeClr val="bg1"/>
              </a:solidFill>
            </a:endParaRPr>
          </a:p>
          <a:p>
            <a:r>
              <a:rPr lang="fr-FR" sz="3000" b="1" i="1" dirty="0">
                <a:solidFill>
                  <a:schemeClr val="bg1"/>
                </a:solidFill>
              </a:rPr>
              <a:t>(</a:t>
            </a:r>
            <a:r>
              <a:rPr lang="fr-FR" sz="3000" b="1" i="1" dirty="0" err="1">
                <a:solidFill>
                  <a:schemeClr val="bg1"/>
                </a:solidFill>
              </a:rPr>
              <a:t>within</a:t>
            </a:r>
            <a:r>
              <a:rPr lang="fr-FR" sz="3000" b="1" i="1" dirty="0">
                <a:solidFill>
                  <a:schemeClr val="bg1"/>
                </a:solidFill>
              </a:rPr>
              <a:t> a population/</a:t>
            </a:r>
            <a:r>
              <a:rPr lang="fr-FR" sz="3000" b="1" i="1" dirty="0" err="1">
                <a:solidFill>
                  <a:schemeClr val="bg1"/>
                </a:solidFill>
              </a:rPr>
              <a:t>species</a:t>
            </a:r>
            <a:r>
              <a:rPr lang="fr-FR" sz="3000" b="1" i="1" dirty="0">
                <a:solidFill>
                  <a:schemeClr val="bg1"/>
                </a:solidFill>
              </a:rPr>
              <a:t>)</a:t>
            </a:r>
          </a:p>
        </p:txBody>
      </p:sp>
      <p:sp>
        <p:nvSpPr>
          <p:cNvPr id="10" name="ZoneTexte 9">
            <a:extLst>
              <a:ext uri="{FF2B5EF4-FFF2-40B4-BE49-F238E27FC236}">
                <a16:creationId xmlns:a16="http://schemas.microsoft.com/office/drawing/2014/main" id="{DCAB117D-A70C-4800-9411-2FB86325121D}"/>
              </a:ext>
            </a:extLst>
          </p:cNvPr>
          <p:cNvSpPr txBox="1"/>
          <p:nvPr/>
        </p:nvSpPr>
        <p:spPr>
          <a:xfrm>
            <a:off x="5534506" y="6299453"/>
            <a:ext cx="7072170" cy="553998"/>
          </a:xfrm>
          <a:prstGeom prst="rect">
            <a:avLst/>
          </a:prstGeom>
          <a:noFill/>
        </p:spPr>
        <p:txBody>
          <a:bodyPr wrap="square" rtlCol="0">
            <a:spAutoFit/>
          </a:bodyPr>
          <a:lstStyle/>
          <a:p>
            <a:r>
              <a:rPr lang="fr-FR" sz="3000" b="1" i="1" dirty="0" err="1">
                <a:solidFill>
                  <a:schemeClr val="bg1"/>
                </a:solidFill>
              </a:rPr>
              <a:t>Complementation</a:t>
            </a:r>
            <a:r>
              <a:rPr lang="fr-FR" sz="3000" b="1" i="1" dirty="0">
                <a:solidFill>
                  <a:schemeClr val="bg1"/>
                </a:solidFill>
              </a:rPr>
              <a:t> (</a:t>
            </a:r>
            <a:r>
              <a:rPr lang="fr-FR" sz="3000" b="1" i="1" dirty="0" err="1">
                <a:solidFill>
                  <a:schemeClr val="bg1"/>
                </a:solidFill>
              </a:rPr>
              <a:t>within</a:t>
            </a:r>
            <a:r>
              <a:rPr lang="fr-FR" sz="3000" b="1" i="1" dirty="0">
                <a:solidFill>
                  <a:schemeClr val="bg1"/>
                </a:solidFill>
              </a:rPr>
              <a:t> a </a:t>
            </a:r>
            <a:r>
              <a:rPr lang="fr-FR" sz="3000" b="1" i="1" dirty="0" err="1">
                <a:solidFill>
                  <a:schemeClr val="bg1"/>
                </a:solidFill>
              </a:rPr>
              <a:t>community</a:t>
            </a:r>
            <a:r>
              <a:rPr lang="fr-FR" sz="3000" b="1" i="1" dirty="0">
                <a:solidFill>
                  <a:schemeClr val="bg1"/>
                </a:solidFill>
              </a:rPr>
              <a:t>)</a:t>
            </a:r>
          </a:p>
        </p:txBody>
      </p:sp>
    </p:spTree>
    <p:extLst>
      <p:ext uri="{BB962C8B-B14F-4D97-AF65-F5344CB8AC3E}">
        <p14:creationId xmlns:p14="http://schemas.microsoft.com/office/powerpoint/2010/main" val="27961736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E736D087-111C-4CD7-AF9F-DF79D0ECA7C0}"/>
              </a:ext>
            </a:extLst>
          </p:cNvPr>
          <p:cNvGrpSpPr/>
          <p:nvPr/>
        </p:nvGrpSpPr>
        <p:grpSpPr>
          <a:xfrm>
            <a:off x="2105043" y="784614"/>
            <a:ext cx="8410895" cy="6858000"/>
            <a:chOff x="2105043" y="784614"/>
            <a:chExt cx="8410895" cy="6858000"/>
          </a:xfrm>
        </p:grpSpPr>
        <p:pic>
          <p:nvPicPr>
            <p:cNvPr id="5" name="Image 4">
              <a:extLst>
                <a:ext uri="{FF2B5EF4-FFF2-40B4-BE49-F238E27FC236}">
                  <a16:creationId xmlns:a16="http://schemas.microsoft.com/office/drawing/2014/main" id="{B7A6A37D-06CF-4996-AFA9-645F336D8022}"/>
                </a:ext>
              </a:extLst>
            </p:cNvPr>
            <p:cNvPicPr>
              <a:picLocks noChangeAspect="1"/>
            </p:cNvPicPr>
            <p:nvPr/>
          </p:nvPicPr>
          <p:blipFill>
            <a:blip r:embed="rId2"/>
            <a:stretch>
              <a:fillRect/>
            </a:stretch>
          </p:blipFill>
          <p:spPr>
            <a:xfrm>
              <a:off x="2105043" y="784614"/>
              <a:ext cx="8410895" cy="6858000"/>
            </a:xfrm>
            <a:prstGeom prst="rect">
              <a:avLst/>
            </a:prstGeom>
          </p:spPr>
        </p:pic>
        <p:sp>
          <p:nvSpPr>
            <p:cNvPr id="7" name="ZoneTexte 6">
              <a:extLst>
                <a:ext uri="{FF2B5EF4-FFF2-40B4-BE49-F238E27FC236}">
                  <a16:creationId xmlns:a16="http://schemas.microsoft.com/office/drawing/2014/main" id="{CF3939A5-BCB1-473D-B5FA-79998966C637}"/>
                </a:ext>
              </a:extLst>
            </p:cNvPr>
            <p:cNvSpPr txBox="1"/>
            <p:nvPr/>
          </p:nvSpPr>
          <p:spPr>
            <a:xfrm>
              <a:off x="6395396" y="4045660"/>
              <a:ext cx="622286" cy="369332"/>
            </a:xfrm>
            <a:prstGeom prst="rect">
              <a:avLst/>
            </a:prstGeom>
            <a:noFill/>
          </p:spPr>
          <p:txBody>
            <a:bodyPr wrap="none" rtlCol="0">
              <a:spAutoFit/>
            </a:bodyPr>
            <a:lstStyle/>
            <a:p>
              <a:r>
                <a:rPr lang="fr-FR" b="1" dirty="0">
                  <a:solidFill>
                    <a:srgbClr val="FFC000"/>
                  </a:solidFill>
                </a:rPr>
                <a:t>DNA</a:t>
              </a:r>
            </a:p>
          </p:txBody>
        </p:sp>
        <p:sp>
          <p:nvSpPr>
            <p:cNvPr id="8" name="Rectangle 7">
              <a:extLst>
                <a:ext uri="{FF2B5EF4-FFF2-40B4-BE49-F238E27FC236}">
                  <a16:creationId xmlns:a16="http://schemas.microsoft.com/office/drawing/2014/main" id="{FBF5BA25-58E1-4828-9EF5-7674E7E22061}"/>
                </a:ext>
              </a:extLst>
            </p:cNvPr>
            <p:cNvSpPr/>
            <p:nvPr/>
          </p:nvSpPr>
          <p:spPr>
            <a:xfrm>
              <a:off x="5169989" y="6163520"/>
              <a:ext cx="4774577" cy="369332"/>
            </a:xfrm>
            <a:prstGeom prst="rect">
              <a:avLst/>
            </a:prstGeom>
          </p:spPr>
          <p:txBody>
            <a:bodyPr wrap="none">
              <a:spAutoFit/>
            </a:bodyPr>
            <a:lstStyle/>
            <a:p>
              <a:r>
                <a:rPr lang="fr-FR" dirty="0"/>
                <a:t>http://www.lab-initio.com/sci_bio_genetics.html</a:t>
              </a:r>
            </a:p>
          </p:txBody>
        </p:sp>
      </p:grpSp>
      <p:sp>
        <p:nvSpPr>
          <p:cNvPr id="4" name="ZoneTexte 3">
            <a:extLst>
              <a:ext uri="{FF2B5EF4-FFF2-40B4-BE49-F238E27FC236}">
                <a16:creationId xmlns:a16="http://schemas.microsoft.com/office/drawing/2014/main" id="{91C7598F-2123-4372-BAE9-AB9C2AECE602}"/>
              </a:ext>
            </a:extLst>
          </p:cNvPr>
          <p:cNvSpPr txBox="1"/>
          <p:nvPr/>
        </p:nvSpPr>
        <p:spPr>
          <a:xfrm>
            <a:off x="0" y="0"/>
            <a:ext cx="12192000" cy="1015663"/>
          </a:xfrm>
          <a:prstGeom prst="rect">
            <a:avLst/>
          </a:prstGeom>
          <a:solidFill>
            <a:schemeClr val="tx1"/>
          </a:solidFill>
        </p:spPr>
        <p:txBody>
          <a:bodyPr wrap="square" rtlCol="0">
            <a:spAutoFit/>
          </a:bodyPr>
          <a:lstStyle/>
          <a:p>
            <a:pPr algn="ctr"/>
            <a:r>
              <a:rPr lang="fr-FR" sz="3000" b="1" dirty="0" err="1">
                <a:solidFill>
                  <a:schemeClr val="bg1"/>
                </a:solidFill>
              </a:rPr>
              <a:t>Other</a:t>
            </a:r>
            <a:r>
              <a:rPr lang="fr-FR" sz="3000" b="1" dirty="0">
                <a:solidFill>
                  <a:schemeClr val="bg1"/>
                </a:solidFill>
              </a:rPr>
              <a:t> ex, </a:t>
            </a:r>
            <a:r>
              <a:rPr lang="fr-FR" sz="3000" b="1" dirty="0">
                <a:solidFill>
                  <a:schemeClr val="accent2"/>
                </a:solidFill>
              </a:rPr>
              <a:t>horizontal </a:t>
            </a:r>
            <a:r>
              <a:rPr lang="fr-FR" sz="3000" b="1" dirty="0" err="1">
                <a:solidFill>
                  <a:schemeClr val="accent2"/>
                </a:solidFill>
              </a:rPr>
              <a:t>gene</a:t>
            </a:r>
            <a:r>
              <a:rPr lang="fr-FR" sz="3000" b="1" dirty="0">
                <a:solidFill>
                  <a:schemeClr val="accent2"/>
                </a:solidFill>
              </a:rPr>
              <a:t> </a:t>
            </a:r>
            <a:r>
              <a:rPr lang="fr-FR" sz="3000" b="1" dirty="0" err="1">
                <a:solidFill>
                  <a:schemeClr val="accent2"/>
                </a:solidFill>
              </a:rPr>
              <a:t>transfer</a:t>
            </a:r>
            <a:r>
              <a:rPr lang="fr-FR" sz="3000" b="1" dirty="0">
                <a:solidFill>
                  <a:schemeClr val="accent2"/>
                </a:solidFill>
              </a:rPr>
              <a:t> </a:t>
            </a:r>
            <a:r>
              <a:rPr lang="fr-FR" sz="3000" b="1" dirty="0" err="1">
                <a:solidFill>
                  <a:schemeClr val="bg1"/>
                </a:solidFill>
              </a:rPr>
              <a:t>is</a:t>
            </a:r>
            <a:r>
              <a:rPr lang="fr-FR" sz="3000" b="1" dirty="0">
                <a:solidFill>
                  <a:schemeClr val="bg1"/>
                </a:solidFill>
              </a:rPr>
              <a:t> a process by </a:t>
            </a:r>
            <a:r>
              <a:rPr lang="fr-FR" sz="3000" b="1" dirty="0" err="1">
                <a:solidFill>
                  <a:schemeClr val="bg1"/>
                </a:solidFill>
              </a:rPr>
              <a:t>which</a:t>
            </a:r>
            <a:r>
              <a:rPr lang="fr-FR" sz="3000" b="1" dirty="0">
                <a:solidFill>
                  <a:schemeClr val="bg1"/>
                </a:solidFill>
              </a:rPr>
              <a:t> an </a:t>
            </a:r>
            <a:r>
              <a:rPr lang="fr-FR" sz="3000" b="1" dirty="0" err="1">
                <a:solidFill>
                  <a:schemeClr val="bg1"/>
                </a:solidFill>
              </a:rPr>
              <a:t>organism</a:t>
            </a:r>
            <a:r>
              <a:rPr lang="fr-FR" sz="3000" b="1" dirty="0">
                <a:solidFill>
                  <a:schemeClr val="bg1"/>
                </a:solidFill>
              </a:rPr>
              <a:t> </a:t>
            </a:r>
            <a:r>
              <a:rPr lang="fr-FR" sz="3000" b="1" dirty="0" err="1">
                <a:solidFill>
                  <a:schemeClr val="bg1"/>
                </a:solidFill>
              </a:rPr>
              <a:t>receives</a:t>
            </a:r>
            <a:r>
              <a:rPr lang="fr-FR" sz="3000" b="1" dirty="0">
                <a:solidFill>
                  <a:schemeClr val="bg1"/>
                </a:solidFill>
              </a:rPr>
              <a:t> </a:t>
            </a:r>
            <a:r>
              <a:rPr lang="fr-FR" sz="3000" b="1" dirty="0" err="1">
                <a:solidFill>
                  <a:schemeClr val="bg1"/>
                </a:solidFill>
              </a:rPr>
              <a:t>genes</a:t>
            </a:r>
            <a:r>
              <a:rPr lang="fr-FR" sz="3000" b="1" dirty="0">
                <a:solidFill>
                  <a:schemeClr val="bg1"/>
                </a:solidFill>
              </a:rPr>
              <a:t> </a:t>
            </a:r>
            <a:r>
              <a:rPr lang="fr-FR" sz="3000" b="1" dirty="0" err="1">
                <a:solidFill>
                  <a:schemeClr val="bg1"/>
                </a:solidFill>
              </a:rPr>
              <a:t>from</a:t>
            </a:r>
            <a:r>
              <a:rPr lang="fr-FR" sz="3000" b="1" dirty="0">
                <a:solidFill>
                  <a:schemeClr val="bg1"/>
                </a:solidFill>
              </a:rPr>
              <a:t> a </a:t>
            </a:r>
            <a:r>
              <a:rPr lang="fr-FR" sz="3000" b="1" dirty="0" err="1">
                <a:solidFill>
                  <a:schemeClr val="bg1"/>
                </a:solidFill>
              </a:rPr>
              <a:t>neighbor</a:t>
            </a:r>
            <a:r>
              <a:rPr lang="fr-FR" sz="3000" b="1" dirty="0">
                <a:solidFill>
                  <a:schemeClr val="bg1"/>
                </a:solidFill>
              </a:rPr>
              <a:t>, </a:t>
            </a:r>
            <a:r>
              <a:rPr lang="fr-FR" sz="3000" b="1" dirty="0" err="1">
                <a:solidFill>
                  <a:schemeClr val="bg1"/>
                </a:solidFill>
              </a:rPr>
              <a:t>rather</a:t>
            </a:r>
            <a:r>
              <a:rPr lang="fr-FR" sz="3000" b="1" dirty="0">
                <a:solidFill>
                  <a:schemeClr val="bg1"/>
                </a:solidFill>
              </a:rPr>
              <a:t> </a:t>
            </a:r>
            <a:r>
              <a:rPr lang="fr-FR" sz="3000" b="1" dirty="0" err="1">
                <a:solidFill>
                  <a:schemeClr val="bg1"/>
                </a:solidFill>
              </a:rPr>
              <a:t>than</a:t>
            </a:r>
            <a:r>
              <a:rPr lang="fr-FR" sz="3000" b="1" dirty="0">
                <a:solidFill>
                  <a:schemeClr val="bg1"/>
                </a:solidFill>
              </a:rPr>
              <a:t> </a:t>
            </a:r>
            <a:r>
              <a:rPr lang="fr-FR" sz="3000" b="1" dirty="0" err="1">
                <a:solidFill>
                  <a:schemeClr val="bg1"/>
                </a:solidFill>
              </a:rPr>
              <a:t>from</a:t>
            </a:r>
            <a:r>
              <a:rPr lang="fr-FR" sz="3000" b="1" dirty="0">
                <a:solidFill>
                  <a:schemeClr val="bg1"/>
                </a:solidFill>
              </a:rPr>
              <a:t> an </a:t>
            </a:r>
            <a:r>
              <a:rPr lang="fr-FR" sz="3000" b="1" dirty="0" err="1">
                <a:solidFill>
                  <a:schemeClr val="bg1"/>
                </a:solidFill>
              </a:rPr>
              <a:t>immediate</a:t>
            </a:r>
            <a:r>
              <a:rPr lang="fr-FR" sz="3000" b="1" dirty="0">
                <a:solidFill>
                  <a:schemeClr val="bg1"/>
                </a:solidFill>
              </a:rPr>
              <a:t> </a:t>
            </a:r>
            <a:r>
              <a:rPr lang="fr-FR" sz="3000" b="1" dirty="0" err="1">
                <a:solidFill>
                  <a:schemeClr val="bg1"/>
                </a:solidFill>
              </a:rPr>
              <a:t>ancestor</a:t>
            </a:r>
            <a:r>
              <a:rPr lang="fr-FR" sz="3000" b="1" dirty="0">
                <a:solidFill>
                  <a:schemeClr val="bg1"/>
                </a:solidFill>
              </a:rPr>
              <a:t>.</a:t>
            </a:r>
          </a:p>
        </p:txBody>
      </p:sp>
    </p:spTree>
    <p:extLst>
      <p:ext uri="{BB962C8B-B14F-4D97-AF65-F5344CB8AC3E}">
        <p14:creationId xmlns:p14="http://schemas.microsoft.com/office/powerpoint/2010/main" val="636644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755595" y="24880"/>
            <a:ext cx="9324308" cy="595932"/>
          </a:xfrm>
          <a:prstGeom prst="rect">
            <a:avLst/>
          </a:prstGeom>
        </p:spPr>
        <p:txBody>
          <a:bodyPr wrap="square">
            <a:spAutoFit/>
          </a:bodyPr>
          <a:lstStyle/>
          <a:p>
            <a:pPr>
              <a:lnSpc>
                <a:spcPct val="107000"/>
              </a:lnSpc>
              <a:spcAft>
                <a:spcPts val="800"/>
              </a:spcAft>
            </a:pPr>
            <a:r>
              <a:rPr lang="fr-FR" sz="3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Gene sharing </a:t>
            </a:r>
            <a:r>
              <a:rPr lang="fr-FR" sz="32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allows</a:t>
            </a:r>
            <a:r>
              <a:rPr lang="fr-FR" sz="3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microbes to </a:t>
            </a:r>
            <a:r>
              <a:rPr lang="fr-FR" sz="32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evolve</a:t>
            </a:r>
            <a:r>
              <a:rPr lang="fr-FR" sz="3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2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very</a:t>
            </a:r>
            <a:r>
              <a:rPr lang="fr-FR" sz="3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fast.</a:t>
            </a:r>
          </a:p>
        </p:txBody>
      </p:sp>
      <p:grpSp>
        <p:nvGrpSpPr>
          <p:cNvPr id="6" name="Groupe 5"/>
          <p:cNvGrpSpPr/>
          <p:nvPr/>
        </p:nvGrpSpPr>
        <p:grpSpPr>
          <a:xfrm>
            <a:off x="1954308" y="695939"/>
            <a:ext cx="8731623" cy="6043921"/>
            <a:chOff x="1954308" y="695939"/>
            <a:chExt cx="8731623" cy="6043921"/>
          </a:xfrm>
        </p:grpSpPr>
        <p:pic>
          <p:nvPicPr>
            <p:cNvPr id="3" name="Image 2"/>
            <p:cNvPicPr>
              <a:picLocks noChangeAspect="1"/>
            </p:cNvPicPr>
            <p:nvPr/>
          </p:nvPicPr>
          <p:blipFill>
            <a:blip r:embed="rId3"/>
            <a:stretch>
              <a:fillRect/>
            </a:stretch>
          </p:blipFill>
          <p:spPr>
            <a:xfrm>
              <a:off x="1954308" y="695939"/>
              <a:ext cx="8731623" cy="6043921"/>
            </a:xfrm>
            <a:prstGeom prst="rect">
              <a:avLst/>
            </a:prstGeom>
          </p:spPr>
        </p:pic>
        <p:sp>
          <p:nvSpPr>
            <p:cNvPr id="5" name="Rectangle 4"/>
            <p:cNvSpPr/>
            <p:nvPr/>
          </p:nvSpPr>
          <p:spPr>
            <a:xfrm>
              <a:off x="5038165" y="6060141"/>
              <a:ext cx="2474259" cy="6454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ZoneTexte 3"/>
          <p:cNvSpPr txBox="1"/>
          <p:nvPr/>
        </p:nvSpPr>
        <p:spPr>
          <a:xfrm>
            <a:off x="5611907" y="6131859"/>
            <a:ext cx="1936376" cy="369332"/>
          </a:xfrm>
          <a:prstGeom prst="rect">
            <a:avLst/>
          </a:prstGeom>
          <a:noFill/>
        </p:spPr>
        <p:txBody>
          <a:bodyPr wrap="square" rtlCol="0">
            <a:spAutoFit/>
          </a:bodyPr>
          <a:lstStyle/>
          <a:p>
            <a:r>
              <a:rPr lang="fr-FR" dirty="0"/>
              <a:t>Melissa Patton</a:t>
            </a:r>
          </a:p>
        </p:txBody>
      </p:sp>
    </p:spTree>
    <p:extLst>
      <p:ext uri="{BB962C8B-B14F-4D97-AF65-F5344CB8AC3E}">
        <p14:creationId xmlns:p14="http://schemas.microsoft.com/office/powerpoint/2010/main" val="4281678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6954" y="210422"/>
            <a:ext cx="5143500" cy="6334125"/>
          </a:xfrm>
          <a:prstGeom prst="rect">
            <a:avLst/>
          </a:prstGeom>
        </p:spPr>
      </p:pic>
      <p:sp>
        <p:nvSpPr>
          <p:cNvPr id="5" name="Rectangle 4"/>
          <p:cNvSpPr/>
          <p:nvPr/>
        </p:nvSpPr>
        <p:spPr>
          <a:xfrm>
            <a:off x="497984" y="6534834"/>
            <a:ext cx="6096000" cy="646331"/>
          </a:xfrm>
          <a:prstGeom prst="rect">
            <a:avLst/>
          </a:prstGeom>
        </p:spPr>
        <p:txBody>
          <a:bodyPr>
            <a:spAutoFit/>
          </a:bodyPr>
          <a:lstStyle/>
          <a:p>
            <a:r>
              <a:rPr lang="fr-FR" dirty="0"/>
              <a:t>un jeune homme avec un corbeille de fruits, 1640 de </a:t>
            </a:r>
            <a:r>
              <a:rPr lang="fr-FR" dirty="0" err="1"/>
              <a:t>Bartolome</a:t>
            </a:r>
            <a:r>
              <a:rPr lang="fr-FR" dirty="0"/>
              <a:t> </a:t>
            </a:r>
            <a:r>
              <a:rPr lang="fr-FR" dirty="0" err="1"/>
              <a:t>Esteban</a:t>
            </a:r>
            <a:r>
              <a:rPr lang="fr-FR" dirty="0"/>
              <a:t> Murillo</a:t>
            </a:r>
          </a:p>
        </p:txBody>
      </p:sp>
      <p:pic>
        <p:nvPicPr>
          <p:cNvPr id="6" name="Image 5">
            <a:extLst>
              <a:ext uri="{FF2B5EF4-FFF2-40B4-BE49-F238E27FC236}">
                <a16:creationId xmlns:a16="http://schemas.microsoft.com/office/drawing/2014/main" id="{044D6FB1-691C-4D3D-9760-249BC712BD09}"/>
              </a:ext>
            </a:extLst>
          </p:cNvPr>
          <p:cNvPicPr>
            <a:picLocks noChangeAspect="1"/>
          </p:cNvPicPr>
          <p:nvPr/>
        </p:nvPicPr>
        <p:blipFill>
          <a:blip r:embed="rId3"/>
          <a:stretch>
            <a:fillRect/>
          </a:stretch>
        </p:blipFill>
        <p:spPr>
          <a:xfrm>
            <a:off x="5233512" y="808718"/>
            <a:ext cx="6906972" cy="5059357"/>
          </a:xfrm>
          <a:prstGeom prst="rect">
            <a:avLst/>
          </a:prstGeom>
        </p:spPr>
      </p:pic>
      <p:sp>
        <p:nvSpPr>
          <p:cNvPr id="7" name="ZoneTexte 6">
            <a:extLst>
              <a:ext uri="{FF2B5EF4-FFF2-40B4-BE49-F238E27FC236}">
                <a16:creationId xmlns:a16="http://schemas.microsoft.com/office/drawing/2014/main" id="{C314302E-3D9B-4D66-B3A8-D8595BDA8221}"/>
              </a:ext>
            </a:extLst>
          </p:cNvPr>
          <p:cNvSpPr txBox="1"/>
          <p:nvPr/>
        </p:nvSpPr>
        <p:spPr>
          <a:xfrm flipH="1">
            <a:off x="-152400" y="-32473"/>
            <a:ext cx="12479627" cy="584775"/>
          </a:xfrm>
          <a:prstGeom prst="rect">
            <a:avLst/>
          </a:prstGeom>
          <a:noFill/>
        </p:spPr>
        <p:txBody>
          <a:bodyPr wrap="square" rtlCol="0">
            <a:spAutoFit/>
          </a:bodyPr>
          <a:lstStyle/>
          <a:p>
            <a:pPr algn="ctr"/>
            <a:r>
              <a:rPr lang="fr-FR" sz="3200" b="1" dirty="0">
                <a:solidFill>
                  <a:schemeClr val="bg1"/>
                </a:solidFill>
              </a:rPr>
              <a:t>Horizontal </a:t>
            </a:r>
            <a:r>
              <a:rPr lang="fr-FR" sz="3200" b="1" dirty="0" err="1">
                <a:solidFill>
                  <a:schemeClr val="bg1"/>
                </a:solidFill>
              </a:rPr>
              <a:t>transfer</a:t>
            </a:r>
            <a:r>
              <a:rPr lang="fr-FR" sz="3200" b="1" dirty="0">
                <a:solidFill>
                  <a:schemeClr val="bg1"/>
                </a:solidFill>
              </a:rPr>
              <a:t> </a:t>
            </a:r>
            <a:r>
              <a:rPr lang="fr-FR" sz="3200" b="1" dirty="0" err="1">
                <a:solidFill>
                  <a:schemeClr val="bg1"/>
                </a:solidFill>
              </a:rPr>
              <a:t>produces</a:t>
            </a:r>
            <a:r>
              <a:rPr lang="fr-FR" sz="3200" b="1" dirty="0">
                <a:solidFill>
                  <a:schemeClr val="bg1"/>
                </a:solidFill>
              </a:rPr>
              <a:t> </a:t>
            </a:r>
            <a:r>
              <a:rPr lang="fr-FR" sz="3200" b="1" dirty="0" err="1">
                <a:solidFill>
                  <a:schemeClr val="bg1"/>
                </a:solidFill>
              </a:rPr>
              <a:t>mosaic</a:t>
            </a:r>
            <a:r>
              <a:rPr lang="fr-FR" sz="3200" b="1" dirty="0">
                <a:solidFill>
                  <a:schemeClr val="bg1"/>
                </a:solidFill>
              </a:rPr>
              <a:t> </a:t>
            </a:r>
            <a:r>
              <a:rPr lang="fr-FR" sz="3200" b="1" dirty="0" err="1">
                <a:solidFill>
                  <a:schemeClr val="bg1"/>
                </a:solidFill>
              </a:rPr>
              <a:t>organisms</a:t>
            </a:r>
            <a:r>
              <a:rPr lang="fr-FR" sz="3200" b="1" dirty="0">
                <a:solidFill>
                  <a:schemeClr val="bg1"/>
                </a:solidFill>
              </a:rPr>
              <a:t>.</a:t>
            </a:r>
          </a:p>
        </p:txBody>
      </p:sp>
    </p:spTree>
    <p:extLst>
      <p:ext uri="{BB962C8B-B14F-4D97-AF65-F5344CB8AC3E}">
        <p14:creationId xmlns:p14="http://schemas.microsoft.com/office/powerpoint/2010/main" val="1414892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3914322"/>
            <a:ext cx="11362270" cy="12863433"/>
          </a:xfrm>
          <a:prstGeom prst="rect">
            <a:avLst/>
          </a:prstGeom>
        </p:spPr>
      </p:pic>
      <p:sp>
        <p:nvSpPr>
          <p:cNvPr id="2" name="Rectangle 1"/>
          <p:cNvSpPr/>
          <p:nvPr/>
        </p:nvSpPr>
        <p:spPr>
          <a:xfrm>
            <a:off x="-114300" y="-98320"/>
            <a:ext cx="12700907" cy="993926"/>
          </a:xfrm>
          <a:prstGeom prst="rect">
            <a:avLst/>
          </a:prstGeom>
          <a:solidFill>
            <a:schemeClr val="tx1"/>
          </a:solidFill>
        </p:spPr>
        <p:txBody>
          <a:bodyPr wrap="square">
            <a:spAutoFit/>
          </a:bodyPr>
          <a:lstStyle/>
          <a:p>
            <a:pPr algn="ctr">
              <a:lnSpc>
                <a:spcPct val="107000"/>
              </a:lnSpc>
              <a:spcAft>
                <a:spcPts val="800"/>
              </a:spcAft>
            </a:pP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An </a:t>
            </a:r>
            <a:r>
              <a:rPr lang="fr-FR" sz="28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extreme</a:t>
            </a: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case : </a:t>
            </a:r>
            <a:r>
              <a:rPr lang="fr-FR" sz="28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our</a:t>
            </a: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28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origins</a:t>
            </a: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due to a </a:t>
            </a:r>
            <a:r>
              <a:rPr lang="fr-FR" sz="28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symbiosis</a:t>
            </a: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28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between</a:t>
            </a: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2800" b="1" dirty="0" err="1">
                <a:solidFill>
                  <a:srgbClr val="00B0F0"/>
                </a:solidFill>
                <a:latin typeface="Calibri" panose="020F0502020204030204" pitchFamily="34" charset="0"/>
                <a:ea typeface="Calibri" panose="020F0502020204030204" pitchFamily="34" charset="0"/>
                <a:cs typeface="Times New Roman" panose="02020603050405020304" pitchFamily="18" charset="0"/>
              </a:rPr>
              <a:t>Bacteria</a:t>
            </a: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and </a:t>
            </a:r>
            <a:r>
              <a:rPr lang="fr-FR"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Archaea</a:t>
            </a: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28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that</a:t>
            </a: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28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produced</a:t>
            </a: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2800" b="1" dirty="0">
                <a:solidFill>
                  <a:srgbClr val="B381D9"/>
                </a:solidFill>
                <a:latin typeface="Calibri" panose="020F0502020204030204" pitchFamily="34" charset="0"/>
                <a:ea typeface="Calibri" panose="020F0502020204030204" pitchFamily="34" charset="0"/>
                <a:cs typeface="Times New Roman" panose="02020603050405020304" pitchFamily="18" charset="0"/>
              </a:rPr>
              <a:t>a new </a:t>
            </a:r>
            <a:r>
              <a:rPr lang="fr-FR" sz="2800" b="1" dirty="0" err="1">
                <a:solidFill>
                  <a:srgbClr val="B381D9"/>
                </a:solidFill>
                <a:latin typeface="Calibri" panose="020F0502020204030204" pitchFamily="34" charset="0"/>
                <a:ea typeface="Calibri" panose="020F0502020204030204" pitchFamily="34" charset="0"/>
                <a:cs typeface="Times New Roman" panose="02020603050405020304" pitchFamily="18" charset="0"/>
              </a:rPr>
              <a:t>kind</a:t>
            </a:r>
            <a:r>
              <a:rPr lang="fr-FR" sz="2800" b="1" dirty="0">
                <a:solidFill>
                  <a:srgbClr val="B381D9"/>
                </a:solidFill>
                <a:latin typeface="Calibri" panose="020F0502020204030204" pitchFamily="34" charset="0"/>
                <a:ea typeface="Calibri" panose="020F0502020204030204" pitchFamily="34" charset="0"/>
                <a:cs typeface="Times New Roman" panose="02020603050405020304" pitchFamily="18" charset="0"/>
              </a:rPr>
              <a:t> of </a:t>
            </a:r>
            <a:r>
              <a:rPr lang="fr-FR" sz="2800" b="1" dirty="0" err="1">
                <a:solidFill>
                  <a:srgbClr val="B381D9"/>
                </a:solidFill>
                <a:latin typeface="Calibri" panose="020F0502020204030204" pitchFamily="34" charset="0"/>
                <a:ea typeface="Calibri" panose="020F0502020204030204" pitchFamily="34" charset="0"/>
                <a:cs typeface="Times New Roman" panose="02020603050405020304" pitchFamily="18" charset="0"/>
              </a:rPr>
              <a:t>cells</a:t>
            </a: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3" name="Flèche droite 2"/>
          <p:cNvSpPr/>
          <p:nvPr/>
        </p:nvSpPr>
        <p:spPr>
          <a:xfrm rot="2877739">
            <a:off x="6003985" y="2812213"/>
            <a:ext cx="845389" cy="690113"/>
          </a:xfrm>
          <a:prstGeom prst="rightArrow">
            <a:avLst/>
          </a:prstGeom>
          <a:solidFill>
            <a:srgbClr val="B381D9"/>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0397708" y="525660"/>
            <a:ext cx="1984075" cy="369332"/>
          </a:xfrm>
          <a:prstGeom prst="rect">
            <a:avLst/>
          </a:prstGeom>
          <a:noFill/>
        </p:spPr>
        <p:txBody>
          <a:bodyPr wrap="square" rtlCol="0">
            <a:spAutoFit/>
          </a:bodyPr>
          <a:lstStyle/>
          <a:p>
            <a:r>
              <a:rPr lang="fr-FR" dirty="0" err="1">
                <a:solidFill>
                  <a:schemeClr val="bg1"/>
                </a:solidFill>
              </a:rPr>
              <a:t>Jordane</a:t>
            </a:r>
            <a:r>
              <a:rPr lang="fr-FR" dirty="0">
                <a:solidFill>
                  <a:schemeClr val="bg1"/>
                </a:solidFill>
              </a:rPr>
              <a:t> </a:t>
            </a:r>
            <a:r>
              <a:rPr lang="fr-FR" dirty="0" err="1">
                <a:solidFill>
                  <a:schemeClr val="bg1"/>
                </a:solidFill>
              </a:rPr>
              <a:t>Saget</a:t>
            </a:r>
            <a:endParaRPr lang="fr-FR" dirty="0">
              <a:solidFill>
                <a:schemeClr val="bg1"/>
              </a:solidFill>
            </a:endParaRPr>
          </a:p>
        </p:txBody>
      </p:sp>
    </p:spTree>
    <p:extLst>
      <p:ext uri="{BB962C8B-B14F-4D97-AF65-F5344CB8AC3E}">
        <p14:creationId xmlns:p14="http://schemas.microsoft.com/office/powerpoint/2010/main" val="4021906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423996" y="0"/>
            <a:ext cx="12715335" cy="615553"/>
          </a:xfrm>
          <a:prstGeom prst="rect">
            <a:avLst/>
          </a:prstGeom>
        </p:spPr>
        <p:txBody>
          <a:bodyPr wrap="square">
            <a:spAutoFit/>
          </a:bodyPr>
          <a:lstStyle/>
          <a:p>
            <a:r>
              <a:rPr lang="fr-FR" sz="3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This dual </a:t>
            </a:r>
            <a:r>
              <a:rPr lang="fr-FR" sz="3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origin</a:t>
            </a:r>
            <a:r>
              <a:rPr lang="fr-FR" sz="3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contrasts</a:t>
            </a:r>
            <a:r>
              <a:rPr lang="fr-FR" sz="3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with</a:t>
            </a:r>
            <a:r>
              <a:rPr lang="fr-FR" sz="3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 </a:t>
            </a:r>
            <a:r>
              <a:rPr lang="fr-FR" sz="3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classic</a:t>
            </a:r>
            <a:r>
              <a:rPr lang="fr-FR" sz="3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evolutionary</a:t>
            </a:r>
            <a:r>
              <a:rPr lang="fr-FR" sz="3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scenario.</a:t>
            </a:r>
            <a:endParaRPr lang="fr-FR" sz="3400" b="1" dirty="0"/>
          </a:p>
        </p:txBody>
      </p:sp>
      <p:grpSp>
        <p:nvGrpSpPr>
          <p:cNvPr id="57" name="Groupe 56"/>
          <p:cNvGrpSpPr/>
          <p:nvPr/>
        </p:nvGrpSpPr>
        <p:grpSpPr>
          <a:xfrm>
            <a:off x="5948073" y="650831"/>
            <a:ext cx="6192168" cy="6155410"/>
            <a:chOff x="0" y="702590"/>
            <a:chExt cx="6192168" cy="6155410"/>
          </a:xfrm>
        </p:grpSpPr>
        <p:sp>
          <p:nvSpPr>
            <p:cNvPr id="20" name="Rectangle 19"/>
            <p:cNvSpPr/>
            <p:nvPr/>
          </p:nvSpPr>
          <p:spPr>
            <a:xfrm>
              <a:off x="0" y="702590"/>
              <a:ext cx="6165742" cy="61554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descr="http://www.biologydiscussion.com/wp-content/uploads/2013/08/2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4605" y="709406"/>
              <a:ext cx="3672408" cy="3254045"/>
            </a:xfrm>
            <a:prstGeom prst="rect">
              <a:avLst/>
            </a:prstGeom>
            <a:noFill/>
          </p:spPr>
        </p:pic>
        <p:pic>
          <p:nvPicPr>
            <p:cNvPr id="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533" y="3891151"/>
              <a:ext cx="5312830" cy="2952328"/>
            </a:xfrm>
            <a:prstGeom prst="rect">
              <a:avLst/>
            </a:prstGeom>
            <a:noFill/>
            <a:ln w="9525">
              <a:noFill/>
              <a:miter lim="800000"/>
              <a:headEnd/>
              <a:tailEnd/>
            </a:ln>
          </p:spPr>
        </p:pic>
        <p:sp>
          <p:nvSpPr>
            <p:cNvPr id="6" name="ZoneTexte 5"/>
            <p:cNvSpPr txBox="1"/>
            <p:nvPr/>
          </p:nvSpPr>
          <p:spPr>
            <a:xfrm>
              <a:off x="4062611" y="1720799"/>
              <a:ext cx="2129557" cy="523220"/>
            </a:xfrm>
            <a:prstGeom prst="rect">
              <a:avLst/>
            </a:prstGeom>
            <a:noFill/>
          </p:spPr>
          <p:txBody>
            <a:bodyPr wrap="none" rtlCol="0">
              <a:spAutoFit/>
            </a:bodyPr>
            <a:lstStyle/>
            <a:p>
              <a:r>
                <a:rPr lang="fr-FR" sz="2800" b="1" dirty="0">
                  <a:solidFill>
                    <a:srgbClr val="7030A0"/>
                  </a:solidFill>
                </a:rPr>
                <a:t>EUKARYOTES</a:t>
              </a:r>
            </a:p>
          </p:txBody>
        </p:sp>
        <p:sp>
          <p:nvSpPr>
            <p:cNvPr id="8" name="ZoneTexte 7"/>
            <p:cNvSpPr txBox="1"/>
            <p:nvPr/>
          </p:nvSpPr>
          <p:spPr>
            <a:xfrm>
              <a:off x="215716" y="3656648"/>
              <a:ext cx="1445909" cy="461665"/>
            </a:xfrm>
            <a:prstGeom prst="rect">
              <a:avLst/>
            </a:prstGeom>
            <a:solidFill>
              <a:schemeClr val="accent4">
                <a:lumMod val="40000"/>
                <a:lumOff val="60000"/>
              </a:schemeClr>
            </a:solidFill>
          </p:spPr>
          <p:txBody>
            <a:bodyPr wrap="none" rtlCol="0">
              <a:spAutoFit/>
            </a:bodyPr>
            <a:lstStyle/>
            <a:p>
              <a:r>
                <a:rPr lang="fr-FR" sz="2400" b="1" dirty="0">
                  <a:solidFill>
                    <a:srgbClr val="0070C0"/>
                  </a:solidFill>
                </a:rPr>
                <a:t>BACTERIA</a:t>
              </a:r>
            </a:p>
          </p:txBody>
        </p:sp>
        <p:sp>
          <p:nvSpPr>
            <p:cNvPr id="9" name="ZoneTexte 8"/>
            <p:cNvSpPr txBox="1"/>
            <p:nvPr/>
          </p:nvSpPr>
          <p:spPr>
            <a:xfrm>
              <a:off x="3410252" y="3668373"/>
              <a:ext cx="1417760" cy="461665"/>
            </a:xfrm>
            <a:prstGeom prst="rect">
              <a:avLst/>
            </a:prstGeom>
            <a:solidFill>
              <a:schemeClr val="accent1">
                <a:lumMod val="20000"/>
                <a:lumOff val="80000"/>
              </a:schemeClr>
            </a:solidFill>
          </p:spPr>
          <p:txBody>
            <a:bodyPr wrap="none" rtlCol="0">
              <a:spAutoFit/>
            </a:bodyPr>
            <a:lstStyle/>
            <a:p>
              <a:r>
                <a:rPr lang="fr-FR" sz="2400" b="1" dirty="0">
                  <a:solidFill>
                    <a:srgbClr val="FF0000"/>
                  </a:solidFill>
                </a:rPr>
                <a:t>ARCHAEA</a:t>
              </a:r>
            </a:p>
          </p:txBody>
        </p:sp>
        <p:sp>
          <p:nvSpPr>
            <p:cNvPr id="17" name="ZoneTexte 16">
              <a:extLst>
                <a:ext uri="{FF2B5EF4-FFF2-40B4-BE49-F238E27FC236}">
                  <a16:creationId xmlns:a16="http://schemas.microsoft.com/office/drawing/2014/main" id="{E0CD4DA7-B763-434D-9A4A-D0E44D90DFC5}"/>
                </a:ext>
              </a:extLst>
            </p:cNvPr>
            <p:cNvSpPr txBox="1"/>
            <p:nvPr/>
          </p:nvSpPr>
          <p:spPr>
            <a:xfrm>
              <a:off x="4065232" y="2181563"/>
              <a:ext cx="1954766" cy="646331"/>
            </a:xfrm>
            <a:prstGeom prst="rect">
              <a:avLst/>
            </a:prstGeom>
            <a:noFill/>
          </p:spPr>
          <p:txBody>
            <a:bodyPr wrap="none" rtlCol="0">
              <a:spAutoFit/>
            </a:bodyPr>
            <a:lstStyle/>
            <a:p>
              <a:pPr algn="ctr"/>
              <a:r>
                <a:rPr lang="fr-FR" b="1" dirty="0">
                  <a:solidFill>
                    <a:srgbClr val="7030A0"/>
                  </a:solidFill>
                </a:rPr>
                <a:t>CHIMERA</a:t>
              </a:r>
            </a:p>
            <a:p>
              <a:pPr algn="ctr"/>
              <a:r>
                <a:rPr lang="fr-FR" b="1" dirty="0">
                  <a:solidFill>
                    <a:srgbClr val="7030A0"/>
                  </a:solidFill>
                </a:rPr>
                <a:t>CO-CONSTRUCTED</a:t>
              </a:r>
            </a:p>
          </p:txBody>
        </p:sp>
        <p:sp>
          <p:nvSpPr>
            <p:cNvPr id="53" name="ZoneTexte 52"/>
            <p:cNvSpPr txBox="1"/>
            <p:nvPr/>
          </p:nvSpPr>
          <p:spPr>
            <a:xfrm>
              <a:off x="1775258" y="3763907"/>
              <a:ext cx="1643399" cy="400110"/>
            </a:xfrm>
            <a:prstGeom prst="rect">
              <a:avLst/>
            </a:prstGeom>
            <a:solidFill>
              <a:schemeClr val="bg1"/>
            </a:solidFill>
          </p:spPr>
          <p:txBody>
            <a:bodyPr wrap="square" lIns="0" tIns="0" rIns="0" bIns="0" rtlCol="0">
              <a:spAutoFit/>
            </a:bodyPr>
            <a:lstStyle/>
            <a:p>
              <a:pPr algn="ctr"/>
              <a:r>
                <a:rPr lang="fr-FR" sz="2600" b="1" dirty="0">
                  <a:solidFill>
                    <a:srgbClr val="7030A0"/>
                  </a:solidFill>
                </a:rPr>
                <a:t>NEW CELLS</a:t>
              </a:r>
            </a:p>
          </p:txBody>
        </p:sp>
      </p:grpSp>
      <p:grpSp>
        <p:nvGrpSpPr>
          <p:cNvPr id="56" name="Groupe 55"/>
          <p:cNvGrpSpPr/>
          <p:nvPr/>
        </p:nvGrpSpPr>
        <p:grpSpPr>
          <a:xfrm>
            <a:off x="65342" y="1269902"/>
            <a:ext cx="6482401" cy="4496429"/>
            <a:chOff x="6483393" y="1269902"/>
            <a:chExt cx="6482401" cy="4496429"/>
          </a:xfrm>
        </p:grpSpPr>
        <p:sp>
          <p:nvSpPr>
            <p:cNvPr id="10" name="Rectangle 9"/>
            <p:cNvSpPr/>
            <p:nvPr/>
          </p:nvSpPr>
          <p:spPr>
            <a:xfrm>
              <a:off x="10954871" y="1954306"/>
              <a:ext cx="484094" cy="717176"/>
            </a:xfrm>
            <a:prstGeom prst="rect">
              <a:avLst/>
            </a:prstGeom>
            <a:solidFill>
              <a:srgbClr val="B381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p:cNvGrpSpPr/>
            <p:nvPr/>
          </p:nvGrpSpPr>
          <p:grpSpPr>
            <a:xfrm>
              <a:off x="9102831" y="3360502"/>
              <a:ext cx="496975" cy="781637"/>
              <a:chOff x="9102831" y="3360502"/>
              <a:chExt cx="496975" cy="781637"/>
            </a:xfrm>
          </p:grpSpPr>
          <p:cxnSp>
            <p:nvCxnSpPr>
              <p:cNvPr id="24" name="Connecteur droit 23"/>
              <p:cNvCxnSpPr/>
              <p:nvPr/>
            </p:nvCxnSpPr>
            <p:spPr>
              <a:xfrm>
                <a:off x="9118362" y="3563149"/>
                <a:ext cx="481444" cy="0"/>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9102831" y="3910541"/>
                <a:ext cx="496974" cy="0"/>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H="1">
                <a:off x="9293993" y="3360502"/>
                <a:ext cx="155304" cy="781637"/>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8" name="Groupe 40"/>
            <p:cNvGrpSpPr/>
            <p:nvPr/>
          </p:nvGrpSpPr>
          <p:grpSpPr>
            <a:xfrm>
              <a:off x="7258633" y="2745799"/>
              <a:ext cx="837091" cy="1661421"/>
              <a:chOff x="1894114" y="2330159"/>
              <a:chExt cx="1005840" cy="1070973"/>
            </a:xfrm>
          </p:grpSpPr>
          <p:cxnSp>
            <p:nvCxnSpPr>
              <p:cNvPr id="32" name="Connecteur droit 31"/>
              <p:cNvCxnSpPr/>
              <p:nvPr/>
            </p:nvCxnSpPr>
            <p:spPr>
              <a:xfrm>
                <a:off x="1894114" y="2351314"/>
                <a:ext cx="0" cy="627017"/>
              </a:xfrm>
              <a:prstGeom prst="line">
                <a:avLst/>
              </a:prstGeom>
              <a:ln w="857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a:off x="1894114" y="2978331"/>
                <a:ext cx="1005840" cy="0"/>
              </a:xfrm>
              <a:prstGeom prst="line">
                <a:avLst/>
              </a:prstGeom>
              <a:ln w="857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flipV="1">
                <a:off x="2896833" y="2330159"/>
                <a:ext cx="0" cy="653143"/>
              </a:xfrm>
              <a:prstGeom prst="line">
                <a:avLst/>
              </a:prstGeom>
              <a:ln w="857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a:off x="2408288" y="2996530"/>
                <a:ext cx="0" cy="404602"/>
              </a:xfrm>
              <a:prstGeom prst="line">
                <a:avLst/>
              </a:prstGeom>
              <a:ln w="85725">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7500056" y="4467334"/>
              <a:ext cx="331143" cy="57166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Rectangle 29"/>
            <p:cNvSpPr/>
            <p:nvPr/>
          </p:nvSpPr>
          <p:spPr>
            <a:xfrm>
              <a:off x="7064194" y="2084256"/>
              <a:ext cx="331143" cy="571666"/>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Rectangle 30"/>
            <p:cNvSpPr/>
            <p:nvPr/>
          </p:nvSpPr>
          <p:spPr>
            <a:xfrm>
              <a:off x="7917255" y="2091111"/>
              <a:ext cx="331143" cy="571666"/>
            </a:xfrm>
            <a:prstGeom prst="rect">
              <a:avLst/>
            </a:prstGeom>
            <a:solidFill>
              <a:schemeClr val="bg2">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37" name="Groupe 41"/>
            <p:cNvGrpSpPr/>
            <p:nvPr/>
          </p:nvGrpSpPr>
          <p:grpSpPr>
            <a:xfrm rot="10800000">
              <a:off x="10814691" y="2683625"/>
              <a:ext cx="837090" cy="1661421"/>
              <a:chOff x="1894114" y="2330159"/>
              <a:chExt cx="1005840" cy="1070973"/>
            </a:xfrm>
          </p:grpSpPr>
          <p:cxnSp>
            <p:nvCxnSpPr>
              <p:cNvPr id="43" name="Connecteur droit 42"/>
              <p:cNvCxnSpPr/>
              <p:nvPr/>
            </p:nvCxnSpPr>
            <p:spPr>
              <a:xfrm>
                <a:off x="1894114" y="2351314"/>
                <a:ext cx="0" cy="627017"/>
              </a:xfrm>
              <a:prstGeom prst="line">
                <a:avLst/>
              </a:prstGeom>
              <a:ln w="857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a:off x="1894114" y="2978331"/>
                <a:ext cx="1005840" cy="0"/>
              </a:xfrm>
              <a:prstGeom prst="line">
                <a:avLst/>
              </a:prstGeom>
              <a:ln w="857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flipV="1">
                <a:off x="2896833" y="2330159"/>
                <a:ext cx="0" cy="653143"/>
              </a:xfrm>
              <a:prstGeom prst="line">
                <a:avLst/>
              </a:prstGeom>
              <a:ln w="857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2408288" y="2996530"/>
                <a:ext cx="0" cy="404602"/>
              </a:xfrm>
              <a:prstGeom prst="line">
                <a:avLst/>
              </a:prstGeom>
              <a:ln w="85725">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38" name="Rectangle 37"/>
            <p:cNvSpPr/>
            <p:nvPr/>
          </p:nvSpPr>
          <p:spPr>
            <a:xfrm>
              <a:off x="10608304" y="4401742"/>
              <a:ext cx="331143" cy="571666"/>
            </a:xfrm>
            <a:prstGeom prst="rect">
              <a:avLst/>
            </a:prstGeom>
            <a:solidFill>
              <a:srgbClr val="00B0F0"/>
            </a:solidFill>
            <a:ln>
              <a:solidFill>
                <a:srgbClr val="229F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9" name="Rectangle 38"/>
            <p:cNvSpPr/>
            <p:nvPr/>
          </p:nvSpPr>
          <p:spPr>
            <a:xfrm>
              <a:off x="11463750" y="4424894"/>
              <a:ext cx="331143" cy="571666"/>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Rectangle 40"/>
            <p:cNvSpPr/>
            <p:nvPr/>
          </p:nvSpPr>
          <p:spPr>
            <a:xfrm>
              <a:off x="11012831" y="2050371"/>
              <a:ext cx="193051" cy="571667"/>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2" name="Rectangle 41"/>
            <p:cNvSpPr/>
            <p:nvPr/>
          </p:nvSpPr>
          <p:spPr>
            <a:xfrm>
              <a:off x="11223873" y="2043953"/>
              <a:ext cx="185305" cy="57166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Rectangle 50"/>
            <p:cNvSpPr/>
            <p:nvPr/>
          </p:nvSpPr>
          <p:spPr>
            <a:xfrm>
              <a:off x="6483393" y="1269902"/>
              <a:ext cx="3325848" cy="523220"/>
            </a:xfrm>
            <a:prstGeom prst="rect">
              <a:avLst/>
            </a:prstGeom>
          </p:spPr>
          <p:txBody>
            <a:bodyPr wrap="square">
              <a:spAutoFit/>
            </a:bodyPr>
            <a:lstStyle/>
            <a:p>
              <a:r>
                <a:rPr lang="fr-FR" sz="28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Classic</a:t>
              </a: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model</a:t>
              </a:r>
              <a:endParaRPr lang="fr-FR" sz="2800" b="1" dirty="0"/>
            </a:p>
          </p:txBody>
        </p:sp>
        <p:sp>
          <p:nvSpPr>
            <p:cNvPr id="52" name="Rectangle 51"/>
            <p:cNvSpPr/>
            <p:nvPr/>
          </p:nvSpPr>
          <p:spPr>
            <a:xfrm>
              <a:off x="9722301" y="1275926"/>
              <a:ext cx="3243493" cy="523220"/>
            </a:xfrm>
            <a:prstGeom prst="rect">
              <a:avLst/>
            </a:prstGeom>
          </p:spPr>
          <p:txBody>
            <a:bodyPr wrap="square">
              <a:spAutoFit/>
            </a:bodyPr>
            <a:lstStyle/>
            <a:p>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New model</a:t>
              </a:r>
              <a:endParaRPr lang="fr-FR" sz="2800" b="1" dirty="0"/>
            </a:p>
          </p:txBody>
        </p:sp>
        <p:sp>
          <p:nvSpPr>
            <p:cNvPr id="54" name="Rectangle 53"/>
            <p:cNvSpPr/>
            <p:nvPr/>
          </p:nvSpPr>
          <p:spPr>
            <a:xfrm>
              <a:off x="6687553" y="5166167"/>
              <a:ext cx="2076885" cy="600164"/>
            </a:xfrm>
            <a:prstGeom prst="rect">
              <a:avLst/>
            </a:prstGeom>
          </p:spPr>
          <p:txBody>
            <a:bodyPr wrap="square">
              <a:spAutoFit/>
            </a:bodyPr>
            <a:lstStyle/>
            <a:p>
              <a:r>
                <a:rPr lang="fr-FR" sz="33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1 </a:t>
              </a:r>
              <a:r>
                <a:rPr lang="fr-FR" sz="33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ancestor</a:t>
              </a:r>
              <a:endParaRPr lang="fr-FR" sz="3300" b="1" dirty="0"/>
            </a:p>
          </p:txBody>
        </p:sp>
        <p:sp>
          <p:nvSpPr>
            <p:cNvPr id="55" name="Rectangle 54"/>
            <p:cNvSpPr/>
            <p:nvPr/>
          </p:nvSpPr>
          <p:spPr>
            <a:xfrm>
              <a:off x="10181814" y="5163290"/>
              <a:ext cx="2200530" cy="600164"/>
            </a:xfrm>
            <a:prstGeom prst="rect">
              <a:avLst/>
            </a:prstGeom>
          </p:spPr>
          <p:txBody>
            <a:bodyPr wrap="square">
              <a:spAutoFit/>
            </a:bodyPr>
            <a:lstStyle/>
            <a:p>
              <a:r>
                <a:rPr lang="fr-FR" sz="3300" b="1"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2</a:t>
              </a:r>
              <a:r>
                <a:rPr lang="fr-FR" sz="33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3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ancestors</a:t>
              </a:r>
              <a:endParaRPr lang="fr-FR" sz="3300" b="1" dirty="0"/>
            </a:p>
          </p:txBody>
        </p:sp>
      </p:grpSp>
      <p:sp>
        <p:nvSpPr>
          <p:cNvPr id="5" name="ZoneTexte 4"/>
          <p:cNvSpPr txBox="1"/>
          <p:nvPr/>
        </p:nvSpPr>
        <p:spPr>
          <a:xfrm>
            <a:off x="9366731" y="6423384"/>
            <a:ext cx="1565813" cy="400110"/>
          </a:xfrm>
          <a:prstGeom prst="rect">
            <a:avLst/>
          </a:prstGeom>
          <a:noFill/>
        </p:spPr>
        <p:txBody>
          <a:bodyPr wrap="none" rtlCol="0">
            <a:spAutoFit/>
          </a:bodyPr>
          <a:lstStyle/>
          <a:p>
            <a:r>
              <a:rPr lang="fr-FR" sz="2000" dirty="0"/>
              <a:t>J. Mc </a:t>
            </a:r>
            <a:r>
              <a:rPr lang="fr-FR" sz="2000" dirty="0" err="1"/>
              <a:t>Inerney</a:t>
            </a:r>
            <a:endParaRPr lang="fr-FR" sz="2000" dirty="0"/>
          </a:p>
        </p:txBody>
      </p:sp>
    </p:spTree>
    <p:extLst>
      <p:ext uri="{BB962C8B-B14F-4D97-AF65-F5344CB8AC3E}">
        <p14:creationId xmlns:p14="http://schemas.microsoft.com/office/powerpoint/2010/main" val="557855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AC78B255-5B11-4AD8-AE5B-33883A032F50}"/>
              </a:ext>
            </a:extLst>
          </p:cNvPr>
          <p:cNvSpPr txBox="1"/>
          <p:nvPr/>
        </p:nvSpPr>
        <p:spPr>
          <a:xfrm>
            <a:off x="1919141" y="-82874"/>
            <a:ext cx="9542549" cy="1261884"/>
          </a:xfrm>
          <a:prstGeom prst="rect">
            <a:avLst/>
          </a:prstGeom>
          <a:noFill/>
        </p:spPr>
        <p:txBody>
          <a:bodyPr wrap="none" rtlCol="0">
            <a:spAutoFit/>
          </a:bodyPr>
          <a:lstStyle/>
          <a:p>
            <a:pPr algn="ctr"/>
            <a:r>
              <a:rPr lang="fr-FR" sz="3800" b="1" dirty="0">
                <a:solidFill>
                  <a:schemeClr val="bg1"/>
                </a:solidFill>
              </a:rPr>
              <a:t>To retrace the multiple </a:t>
            </a:r>
            <a:r>
              <a:rPr lang="fr-FR" sz="3800" b="1" dirty="0" err="1">
                <a:solidFill>
                  <a:schemeClr val="bg1"/>
                </a:solidFill>
              </a:rPr>
              <a:t>origins</a:t>
            </a:r>
            <a:r>
              <a:rPr lang="fr-FR" sz="3800" b="1" dirty="0">
                <a:solidFill>
                  <a:schemeClr val="bg1"/>
                </a:solidFill>
              </a:rPr>
              <a:t> of </a:t>
            </a:r>
            <a:r>
              <a:rPr lang="fr-FR" sz="3800" b="1" dirty="0" err="1">
                <a:solidFill>
                  <a:schemeClr val="bg1"/>
                </a:solidFill>
              </a:rPr>
              <a:t>such</a:t>
            </a:r>
            <a:r>
              <a:rPr lang="fr-FR" sz="3800" b="1" dirty="0">
                <a:solidFill>
                  <a:schemeClr val="bg1"/>
                </a:solidFill>
              </a:rPr>
              <a:t> </a:t>
            </a:r>
            <a:r>
              <a:rPr lang="fr-FR" sz="3800" b="1" dirty="0" err="1">
                <a:solidFill>
                  <a:schemeClr val="bg1"/>
                </a:solidFill>
              </a:rPr>
              <a:t>entities</a:t>
            </a:r>
            <a:r>
              <a:rPr lang="fr-FR" sz="3800" b="1" dirty="0">
                <a:solidFill>
                  <a:schemeClr val="bg1"/>
                </a:solidFill>
              </a:rPr>
              <a:t> </a:t>
            </a:r>
          </a:p>
          <a:p>
            <a:pPr algn="ctr"/>
            <a:r>
              <a:rPr lang="fr-FR" sz="3800" b="1" dirty="0" err="1">
                <a:solidFill>
                  <a:schemeClr val="bg1"/>
                </a:solidFill>
              </a:rPr>
              <a:t>requires</a:t>
            </a:r>
            <a:r>
              <a:rPr lang="fr-FR" sz="3800" b="1" dirty="0">
                <a:solidFill>
                  <a:schemeClr val="bg1"/>
                </a:solidFill>
              </a:rPr>
              <a:t> an </a:t>
            </a:r>
            <a:r>
              <a:rPr lang="fr-FR" sz="3800" b="1" dirty="0" err="1">
                <a:solidFill>
                  <a:schemeClr val="bg1"/>
                </a:solidFill>
              </a:rPr>
              <a:t>expanded</a:t>
            </a:r>
            <a:r>
              <a:rPr lang="fr-FR" sz="3800" b="1" dirty="0">
                <a:solidFill>
                  <a:schemeClr val="bg1"/>
                </a:solidFill>
              </a:rPr>
              <a:t> </a:t>
            </a:r>
            <a:r>
              <a:rPr lang="fr-FR" sz="3800" b="1" dirty="0" err="1">
                <a:solidFill>
                  <a:schemeClr val="bg1"/>
                </a:solidFill>
              </a:rPr>
              <a:t>formalism</a:t>
            </a:r>
            <a:r>
              <a:rPr lang="fr-FR" sz="3800" b="1" dirty="0">
                <a:solidFill>
                  <a:schemeClr val="bg1"/>
                </a:solidFill>
              </a:rPr>
              <a:t>.</a:t>
            </a:r>
          </a:p>
        </p:txBody>
      </p:sp>
      <p:sp>
        <p:nvSpPr>
          <p:cNvPr id="7" name="Flèche : droite 6">
            <a:extLst>
              <a:ext uri="{FF2B5EF4-FFF2-40B4-BE49-F238E27FC236}">
                <a16:creationId xmlns:a16="http://schemas.microsoft.com/office/drawing/2014/main" id="{7041B1DE-E6A2-48B7-94D9-C3EAF1A629A7}"/>
              </a:ext>
            </a:extLst>
          </p:cNvPr>
          <p:cNvSpPr/>
          <p:nvPr/>
        </p:nvSpPr>
        <p:spPr>
          <a:xfrm>
            <a:off x="1051620" y="50731"/>
            <a:ext cx="717885" cy="646331"/>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BC5CFC22-6162-4BD6-894D-EDC280FCC0A6}"/>
              </a:ext>
            </a:extLst>
          </p:cNvPr>
          <p:cNvPicPr>
            <a:picLocks noChangeAspect="1"/>
          </p:cNvPicPr>
          <p:nvPr/>
        </p:nvPicPr>
        <p:blipFill>
          <a:blip r:embed="rId2"/>
          <a:stretch>
            <a:fillRect/>
          </a:stretch>
        </p:blipFill>
        <p:spPr>
          <a:xfrm>
            <a:off x="531844" y="2173471"/>
            <a:ext cx="4544011" cy="3534231"/>
          </a:xfrm>
          <a:prstGeom prst="rect">
            <a:avLst/>
          </a:prstGeom>
        </p:spPr>
      </p:pic>
      <p:grpSp>
        <p:nvGrpSpPr>
          <p:cNvPr id="5" name="Groupe 16">
            <a:extLst>
              <a:ext uri="{FF2B5EF4-FFF2-40B4-BE49-F238E27FC236}">
                <a16:creationId xmlns:a16="http://schemas.microsoft.com/office/drawing/2014/main" id="{23CEE512-65C6-4A21-A8E1-BC5CB2AF9ECC}"/>
              </a:ext>
            </a:extLst>
          </p:cNvPr>
          <p:cNvGrpSpPr/>
          <p:nvPr/>
        </p:nvGrpSpPr>
        <p:grpSpPr>
          <a:xfrm>
            <a:off x="5449078" y="1894114"/>
            <a:ext cx="6420944" cy="4055635"/>
            <a:chOff x="161047" y="633644"/>
            <a:chExt cx="8764587" cy="5816600"/>
          </a:xfrm>
        </p:grpSpPr>
        <p:pic>
          <p:nvPicPr>
            <p:cNvPr id="8" name="Picture 2" descr="BigOne100">
              <a:extLst>
                <a:ext uri="{FF2B5EF4-FFF2-40B4-BE49-F238E27FC236}">
                  <a16:creationId xmlns:a16="http://schemas.microsoft.com/office/drawing/2014/main" id="{FF89EFED-DBF2-4D4F-B649-98F0CD8470AB}"/>
                </a:ext>
              </a:extLst>
            </p:cNvPr>
            <p:cNvPicPr>
              <a:picLocks noChangeAspect="1" noChangeArrowheads="1"/>
            </p:cNvPicPr>
            <p:nvPr/>
          </p:nvPicPr>
          <p:blipFill>
            <a:blip r:embed="rId3" cstate="print"/>
            <a:srcRect/>
            <a:stretch>
              <a:fillRect/>
            </a:stretch>
          </p:blipFill>
          <p:spPr bwMode="auto">
            <a:xfrm>
              <a:off x="161047" y="633644"/>
              <a:ext cx="8764587" cy="5816600"/>
            </a:xfrm>
            <a:prstGeom prst="rect">
              <a:avLst/>
            </a:prstGeom>
            <a:noFill/>
            <a:ln w="9525">
              <a:noFill/>
              <a:miter lim="800000"/>
              <a:headEnd/>
              <a:tailEnd/>
            </a:ln>
          </p:spPr>
        </p:pic>
        <p:sp>
          <p:nvSpPr>
            <p:cNvPr id="9" name="Flèche droite 8">
              <a:extLst>
                <a:ext uri="{FF2B5EF4-FFF2-40B4-BE49-F238E27FC236}">
                  <a16:creationId xmlns:a16="http://schemas.microsoft.com/office/drawing/2014/main" id="{2D16E062-D68D-47F8-BCC5-619E8B2565CE}"/>
                </a:ext>
              </a:extLst>
            </p:cNvPr>
            <p:cNvSpPr/>
            <p:nvPr/>
          </p:nvSpPr>
          <p:spPr>
            <a:xfrm rot="16200000">
              <a:off x="1506071" y="3463963"/>
              <a:ext cx="398033" cy="279699"/>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droite 10">
              <a:extLst>
                <a:ext uri="{FF2B5EF4-FFF2-40B4-BE49-F238E27FC236}">
                  <a16:creationId xmlns:a16="http://schemas.microsoft.com/office/drawing/2014/main" id="{589A617B-804C-4B38-BE8B-7A2FF64B5E2F}"/>
                </a:ext>
              </a:extLst>
            </p:cNvPr>
            <p:cNvSpPr/>
            <p:nvPr/>
          </p:nvSpPr>
          <p:spPr>
            <a:xfrm rot="19492499">
              <a:off x="3745454" y="4111215"/>
              <a:ext cx="398033" cy="27969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droite 12">
              <a:extLst>
                <a:ext uri="{FF2B5EF4-FFF2-40B4-BE49-F238E27FC236}">
                  <a16:creationId xmlns:a16="http://schemas.microsoft.com/office/drawing/2014/main" id="{F26A6324-6279-4084-8844-5D3FF419DEF4}"/>
                </a:ext>
              </a:extLst>
            </p:cNvPr>
            <p:cNvSpPr/>
            <p:nvPr/>
          </p:nvSpPr>
          <p:spPr>
            <a:xfrm rot="3804392">
              <a:off x="1733773" y="1809080"/>
              <a:ext cx="398033" cy="279699"/>
            </a:xfrm>
            <a:prstGeom prst="rightArrow">
              <a:avLst/>
            </a:prstGeom>
            <a:gradFill>
              <a:gsLst>
                <a:gs pos="0">
                  <a:srgbClr val="7030A0"/>
                </a:gs>
                <a:gs pos="30000">
                  <a:srgbClr val="66008F"/>
                </a:gs>
                <a:gs pos="64999">
                  <a:srgbClr val="BA0066"/>
                </a:gs>
                <a:gs pos="89999">
                  <a:srgbClr val="FF0000"/>
                </a:gs>
                <a:gs pos="100000">
                  <a:srgbClr val="FF8200"/>
                </a:gs>
              </a:gsLst>
              <a:lin ang="5400000" scaled="0"/>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droite 14">
              <a:extLst>
                <a:ext uri="{FF2B5EF4-FFF2-40B4-BE49-F238E27FC236}">
                  <a16:creationId xmlns:a16="http://schemas.microsoft.com/office/drawing/2014/main" id="{3CA2ABB3-152C-449D-B0D2-E940DDAE240B}"/>
                </a:ext>
              </a:extLst>
            </p:cNvPr>
            <p:cNvSpPr/>
            <p:nvPr/>
          </p:nvSpPr>
          <p:spPr>
            <a:xfrm rot="18792052">
              <a:off x="3928337" y="5541982"/>
              <a:ext cx="398033" cy="279699"/>
            </a:xfrm>
            <a:prstGeom prst="rightArrow">
              <a:avLst/>
            </a:prstGeom>
            <a:gradFill>
              <a:gsLst>
                <a:gs pos="0">
                  <a:srgbClr val="FF0000"/>
                </a:gs>
                <a:gs pos="50000">
                  <a:srgbClr val="9CB86E"/>
                </a:gs>
                <a:gs pos="100000">
                  <a:srgbClr val="156B13"/>
                </a:gs>
              </a:gsLst>
              <a:lin ang="5400000"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Text Box 6">
            <a:extLst>
              <a:ext uri="{FF2B5EF4-FFF2-40B4-BE49-F238E27FC236}">
                <a16:creationId xmlns:a16="http://schemas.microsoft.com/office/drawing/2014/main" id="{95A7341D-135D-42E7-BBC0-D111071D6093}"/>
              </a:ext>
            </a:extLst>
          </p:cNvPr>
          <p:cNvSpPr txBox="1">
            <a:spLocks noChangeArrowheads="1"/>
          </p:cNvSpPr>
          <p:nvPr/>
        </p:nvSpPr>
        <p:spPr bwMode="auto">
          <a:xfrm>
            <a:off x="9402781" y="5949749"/>
            <a:ext cx="3415599" cy="369332"/>
          </a:xfrm>
          <a:prstGeom prst="rect">
            <a:avLst/>
          </a:prstGeom>
          <a:noFill/>
          <a:ln w="9525">
            <a:noFill/>
            <a:miter lim="800000"/>
            <a:headEnd/>
            <a:tailEnd/>
          </a:ln>
        </p:spPr>
        <p:txBody>
          <a:bodyPr wrap="square">
            <a:spAutoFit/>
          </a:bodyPr>
          <a:lstStyle/>
          <a:p>
            <a:r>
              <a:rPr lang="fr-FR" b="1" dirty="0" err="1">
                <a:solidFill>
                  <a:srgbClr val="00B0F0"/>
                </a:solidFill>
                <a:cs typeface="Arial" pitchFamily="34" charset="0"/>
              </a:rPr>
              <a:t>Halary</a:t>
            </a:r>
            <a:r>
              <a:rPr lang="fr-FR" b="1" dirty="0">
                <a:solidFill>
                  <a:srgbClr val="00B0F0"/>
                </a:solidFill>
                <a:cs typeface="Arial" pitchFamily="34" charset="0"/>
              </a:rPr>
              <a:t> et al. </a:t>
            </a:r>
            <a:r>
              <a:rPr lang="fr-FR" b="1" dirty="0" err="1">
                <a:solidFill>
                  <a:srgbClr val="00B0F0"/>
                </a:solidFill>
                <a:cs typeface="Arial" pitchFamily="34" charset="0"/>
              </a:rPr>
              <a:t>PNAS</a:t>
            </a:r>
            <a:r>
              <a:rPr lang="fr-FR" b="1" dirty="0">
                <a:solidFill>
                  <a:srgbClr val="00B0F0"/>
                </a:solidFill>
                <a:cs typeface="Arial" pitchFamily="34" charset="0"/>
              </a:rPr>
              <a:t> 2010</a:t>
            </a:r>
          </a:p>
        </p:txBody>
      </p:sp>
    </p:spTree>
    <p:extLst>
      <p:ext uri="{BB962C8B-B14F-4D97-AF65-F5344CB8AC3E}">
        <p14:creationId xmlns:p14="http://schemas.microsoft.com/office/powerpoint/2010/main" val="32519278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766279" y="120624"/>
            <a:ext cx="11871701" cy="615553"/>
          </a:xfrm>
          <a:prstGeom prst="rect">
            <a:avLst/>
          </a:prstGeom>
        </p:spPr>
        <p:txBody>
          <a:bodyPr wrap="square">
            <a:spAutoFit/>
          </a:bodyPr>
          <a:lstStyle/>
          <a:p>
            <a:r>
              <a:rPr lang="fr-FR" sz="3400" b="1" dirty="0" err="1">
                <a:solidFill>
                  <a:schemeClr val="bg1"/>
                </a:solidFill>
              </a:rPr>
              <a:t>Moreover</a:t>
            </a:r>
            <a:r>
              <a:rPr lang="fr-FR" sz="3400" b="1" dirty="0">
                <a:solidFill>
                  <a:schemeClr val="bg1"/>
                </a:solidFill>
              </a:rPr>
              <a:t>, </a:t>
            </a:r>
            <a:r>
              <a:rPr lang="fr-FR" sz="3400" b="1" dirty="0" err="1">
                <a:solidFill>
                  <a:schemeClr val="bg1"/>
                </a:solidFill>
              </a:rPr>
              <a:t>our</a:t>
            </a:r>
            <a:r>
              <a:rPr lang="fr-FR" sz="3400" b="1" dirty="0">
                <a:solidFill>
                  <a:schemeClr val="bg1"/>
                </a:solidFill>
              </a:rPr>
              <a:t> </a:t>
            </a:r>
            <a:r>
              <a:rPr lang="fr-FR" sz="3400" b="1" dirty="0" err="1">
                <a:solidFill>
                  <a:schemeClr val="bg1"/>
                </a:solidFill>
              </a:rPr>
              <a:t>human</a:t>
            </a:r>
            <a:r>
              <a:rPr lang="fr-FR" sz="3400" b="1" dirty="0">
                <a:solidFill>
                  <a:schemeClr val="bg1"/>
                </a:solidFill>
              </a:rPr>
              <a:t> </a:t>
            </a:r>
            <a:r>
              <a:rPr lang="fr-FR" sz="3400" b="1" dirty="0" err="1">
                <a:solidFill>
                  <a:schemeClr val="bg1"/>
                </a:solidFill>
              </a:rPr>
              <a:t>cells</a:t>
            </a:r>
            <a:r>
              <a:rPr lang="fr-FR" sz="3400" b="1" dirty="0">
                <a:solidFill>
                  <a:schemeClr val="bg1"/>
                </a:solidFill>
              </a:rPr>
              <a:t> (</a:t>
            </a:r>
            <a:r>
              <a:rPr lang="fr-FR" sz="3400" b="1" dirty="0" err="1">
                <a:solidFill>
                  <a:schemeClr val="bg1"/>
                </a:solidFill>
              </a:rPr>
              <a:t>eukaryotes</a:t>
            </a:r>
            <a:r>
              <a:rPr lang="fr-FR" sz="3400" b="1" dirty="0">
                <a:solidFill>
                  <a:schemeClr val="bg1"/>
                </a:solidFill>
              </a:rPr>
              <a:t>) do not live </a:t>
            </a:r>
            <a:r>
              <a:rPr lang="fr-FR" sz="3400" b="1" dirty="0" err="1">
                <a:solidFill>
                  <a:schemeClr val="bg1"/>
                </a:solidFill>
              </a:rPr>
              <a:t>alone</a:t>
            </a:r>
            <a:r>
              <a:rPr lang="fr-FR" sz="3400" b="1" dirty="0">
                <a:solidFill>
                  <a:schemeClr val="bg1"/>
                </a:solidFill>
              </a:rPr>
              <a:t>.</a:t>
            </a:r>
          </a:p>
        </p:txBody>
      </p:sp>
      <p:pic>
        <p:nvPicPr>
          <p:cNvPr id="5" name="Image 4"/>
          <p:cNvPicPr>
            <a:picLocks noChangeAspect="1"/>
          </p:cNvPicPr>
          <p:nvPr/>
        </p:nvPicPr>
        <p:blipFill>
          <a:blip r:embed="rId3"/>
          <a:stretch>
            <a:fillRect/>
          </a:stretch>
        </p:blipFill>
        <p:spPr>
          <a:xfrm>
            <a:off x="7917851" y="1009839"/>
            <a:ext cx="3889648" cy="5593314"/>
          </a:xfrm>
          <a:prstGeom prst="rect">
            <a:avLst/>
          </a:prstGeom>
        </p:spPr>
      </p:pic>
      <p:pic>
        <p:nvPicPr>
          <p:cNvPr id="2" name="Image 1">
            <a:extLst>
              <a:ext uri="{FF2B5EF4-FFF2-40B4-BE49-F238E27FC236}">
                <a16:creationId xmlns:a16="http://schemas.microsoft.com/office/drawing/2014/main" id="{4F3830B3-59C8-4A32-B492-98C3B7D79862}"/>
              </a:ext>
            </a:extLst>
          </p:cNvPr>
          <p:cNvPicPr>
            <a:picLocks noChangeAspect="1"/>
          </p:cNvPicPr>
          <p:nvPr/>
        </p:nvPicPr>
        <p:blipFill>
          <a:blip r:embed="rId4"/>
          <a:stretch>
            <a:fillRect/>
          </a:stretch>
        </p:blipFill>
        <p:spPr>
          <a:xfrm>
            <a:off x="15694" y="1933881"/>
            <a:ext cx="6918633" cy="3891731"/>
          </a:xfrm>
          <a:prstGeom prst="rect">
            <a:avLst/>
          </a:prstGeom>
        </p:spPr>
      </p:pic>
    </p:spTree>
    <p:extLst>
      <p:ext uri="{BB962C8B-B14F-4D97-AF65-F5344CB8AC3E}">
        <p14:creationId xmlns:p14="http://schemas.microsoft.com/office/powerpoint/2010/main" val="27191276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998" y="529840"/>
            <a:ext cx="6832600" cy="6397127"/>
          </a:xfrm>
          <a:prstGeom prst="rect">
            <a:avLst/>
          </a:prstGeom>
        </p:spPr>
      </p:pic>
      <p:sp>
        <p:nvSpPr>
          <p:cNvPr id="7" name="ZoneTexte 6"/>
          <p:cNvSpPr txBox="1"/>
          <p:nvPr/>
        </p:nvSpPr>
        <p:spPr>
          <a:xfrm>
            <a:off x="2999878" y="4638960"/>
            <a:ext cx="250053" cy="369332"/>
          </a:xfrm>
          <a:prstGeom prst="rect">
            <a:avLst/>
          </a:prstGeom>
          <a:solidFill>
            <a:srgbClr val="1E1D3D"/>
          </a:solidFill>
          <a:ln>
            <a:noFill/>
          </a:ln>
        </p:spPr>
        <p:txBody>
          <a:bodyPr wrap="square" rtlCol="0">
            <a:spAutoFit/>
          </a:bodyPr>
          <a:lstStyle/>
          <a:p>
            <a:endParaRPr lang="fr-FR" dirty="0"/>
          </a:p>
        </p:txBody>
      </p:sp>
      <p:pic>
        <p:nvPicPr>
          <p:cNvPr id="10"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35489" y="4701884"/>
            <a:ext cx="189897" cy="332365"/>
          </a:xfrm>
          <a:prstGeom prst="rect">
            <a:avLst/>
          </a:prstGeom>
        </p:spPr>
      </p:pic>
      <p:pic>
        <p:nvPicPr>
          <p:cNvPr id="1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62505" y="2624599"/>
            <a:ext cx="415400" cy="498547"/>
          </a:xfrm>
          <a:prstGeom prst="rect">
            <a:avLst/>
          </a:prstGeom>
        </p:spPr>
      </p:pic>
      <p:sp>
        <p:nvSpPr>
          <p:cNvPr id="11" name="ZoneTexte 10"/>
          <p:cNvSpPr txBox="1"/>
          <p:nvPr/>
        </p:nvSpPr>
        <p:spPr>
          <a:xfrm>
            <a:off x="2833958" y="2410210"/>
            <a:ext cx="320210" cy="846386"/>
          </a:xfrm>
          <a:prstGeom prst="rect">
            <a:avLst/>
          </a:prstGeom>
          <a:noFill/>
        </p:spPr>
        <p:txBody>
          <a:bodyPr wrap="square" lIns="0" tIns="0" rIns="0" bIns="0" rtlCol="0">
            <a:spAutoFit/>
          </a:bodyPr>
          <a:lstStyle/>
          <a:p>
            <a:r>
              <a:rPr lang="fr-FR" sz="5500" dirty="0">
                <a:solidFill>
                  <a:schemeClr val="bg1"/>
                </a:solidFill>
              </a:rPr>
              <a:t>5</a:t>
            </a:r>
          </a:p>
        </p:txBody>
      </p:sp>
      <p:sp>
        <p:nvSpPr>
          <p:cNvPr id="2" name="ZoneTexte 1">
            <a:extLst>
              <a:ext uri="{FF2B5EF4-FFF2-40B4-BE49-F238E27FC236}">
                <a16:creationId xmlns:a16="http://schemas.microsoft.com/office/drawing/2014/main" id="{926F1ACD-CAB0-4F3E-81E8-1A5165A8920F}"/>
              </a:ext>
            </a:extLst>
          </p:cNvPr>
          <p:cNvSpPr txBox="1"/>
          <p:nvPr/>
        </p:nvSpPr>
        <p:spPr>
          <a:xfrm>
            <a:off x="8644890" y="-2659380"/>
            <a:ext cx="918841" cy="369332"/>
          </a:xfrm>
          <a:prstGeom prst="rect">
            <a:avLst/>
          </a:prstGeom>
          <a:noFill/>
        </p:spPr>
        <p:txBody>
          <a:bodyPr wrap="none" rtlCol="0">
            <a:spAutoFit/>
          </a:bodyPr>
          <a:lstStyle/>
          <a:p>
            <a:r>
              <a:rPr lang="fr-FR" dirty="0">
                <a:solidFill>
                  <a:schemeClr val="bg1"/>
                </a:solidFill>
              </a:rPr>
              <a:t>Balance</a:t>
            </a:r>
          </a:p>
        </p:txBody>
      </p:sp>
      <p:pic>
        <p:nvPicPr>
          <p:cNvPr id="4" name="Image 3">
            <a:extLst>
              <a:ext uri="{FF2B5EF4-FFF2-40B4-BE49-F238E27FC236}">
                <a16:creationId xmlns:a16="http://schemas.microsoft.com/office/drawing/2014/main" id="{5C508941-0704-4DB7-9501-949BD7ED1922}"/>
              </a:ext>
            </a:extLst>
          </p:cNvPr>
          <p:cNvPicPr>
            <a:picLocks noChangeAspect="1"/>
          </p:cNvPicPr>
          <p:nvPr/>
        </p:nvPicPr>
        <p:blipFill>
          <a:blip r:embed="rId6"/>
          <a:stretch>
            <a:fillRect/>
          </a:stretch>
        </p:blipFill>
        <p:spPr>
          <a:xfrm>
            <a:off x="6862798" y="529840"/>
            <a:ext cx="5291102" cy="6328159"/>
          </a:xfrm>
          <a:prstGeom prst="rect">
            <a:avLst/>
          </a:prstGeom>
          <a:ln w="50800">
            <a:solidFill>
              <a:schemeClr val="tx1"/>
            </a:solidFill>
          </a:ln>
        </p:spPr>
      </p:pic>
      <p:sp>
        <p:nvSpPr>
          <p:cNvPr id="6" name="ZoneTexte 5">
            <a:extLst>
              <a:ext uri="{FF2B5EF4-FFF2-40B4-BE49-F238E27FC236}">
                <a16:creationId xmlns:a16="http://schemas.microsoft.com/office/drawing/2014/main" id="{7B7FFEDF-3EE4-4274-A6D7-3F6FE3F8F67A}"/>
              </a:ext>
            </a:extLst>
          </p:cNvPr>
          <p:cNvSpPr txBox="1"/>
          <p:nvPr/>
        </p:nvSpPr>
        <p:spPr>
          <a:xfrm>
            <a:off x="7173523" y="4083045"/>
            <a:ext cx="1543559" cy="307777"/>
          </a:xfrm>
          <a:prstGeom prst="rect">
            <a:avLst/>
          </a:prstGeom>
          <a:solidFill>
            <a:schemeClr val="bg1"/>
          </a:solidFill>
        </p:spPr>
        <p:txBody>
          <a:bodyPr wrap="square" lIns="0" tIns="0" rIns="0" bIns="0" rtlCol="0">
            <a:spAutoFit/>
          </a:bodyPr>
          <a:lstStyle/>
          <a:p>
            <a:r>
              <a:rPr lang="fr-FR" sz="2000" b="1" dirty="0">
                <a:solidFill>
                  <a:srgbClr val="FF0000"/>
                </a:solidFill>
              </a:rPr>
              <a:t>Human </a:t>
            </a:r>
            <a:r>
              <a:rPr lang="fr-FR" sz="2000" b="1" dirty="0" err="1">
                <a:solidFill>
                  <a:srgbClr val="FF0000"/>
                </a:solidFill>
              </a:rPr>
              <a:t>genes</a:t>
            </a:r>
            <a:endParaRPr lang="fr-FR" sz="2000" b="1" dirty="0">
              <a:solidFill>
                <a:srgbClr val="FF0000"/>
              </a:solidFill>
            </a:endParaRPr>
          </a:p>
        </p:txBody>
      </p:sp>
      <p:sp>
        <p:nvSpPr>
          <p:cNvPr id="13" name="ZoneTexte 12">
            <a:extLst>
              <a:ext uri="{FF2B5EF4-FFF2-40B4-BE49-F238E27FC236}">
                <a16:creationId xmlns:a16="http://schemas.microsoft.com/office/drawing/2014/main" id="{20C0EAD0-DEE5-4AD6-AB33-13F3A5EC063D}"/>
              </a:ext>
            </a:extLst>
          </p:cNvPr>
          <p:cNvSpPr txBox="1"/>
          <p:nvPr/>
        </p:nvSpPr>
        <p:spPr>
          <a:xfrm>
            <a:off x="10420564" y="5846164"/>
            <a:ext cx="1346715" cy="307777"/>
          </a:xfrm>
          <a:prstGeom prst="rect">
            <a:avLst/>
          </a:prstGeom>
          <a:solidFill>
            <a:schemeClr val="bg1"/>
          </a:solidFill>
        </p:spPr>
        <p:txBody>
          <a:bodyPr wrap="square" lIns="0" tIns="0" rIns="0" bIns="0" rtlCol="0">
            <a:spAutoFit/>
          </a:bodyPr>
          <a:lstStyle/>
          <a:p>
            <a:pPr algn="ctr"/>
            <a:r>
              <a:rPr lang="fr-FR" sz="2000" b="1" dirty="0">
                <a:solidFill>
                  <a:srgbClr val="FF0000"/>
                </a:solidFill>
              </a:rPr>
              <a:t>Microbiome</a:t>
            </a:r>
          </a:p>
        </p:txBody>
      </p:sp>
      <p:sp>
        <p:nvSpPr>
          <p:cNvPr id="14" name="ZoneTexte 13">
            <a:extLst>
              <a:ext uri="{FF2B5EF4-FFF2-40B4-BE49-F238E27FC236}">
                <a16:creationId xmlns:a16="http://schemas.microsoft.com/office/drawing/2014/main" id="{45F14724-5E3C-4A25-B752-747796235DBF}"/>
              </a:ext>
            </a:extLst>
          </p:cNvPr>
          <p:cNvSpPr txBox="1"/>
          <p:nvPr/>
        </p:nvSpPr>
        <p:spPr>
          <a:xfrm>
            <a:off x="10450544" y="6492027"/>
            <a:ext cx="1271461" cy="276999"/>
          </a:xfrm>
          <a:prstGeom prst="rect">
            <a:avLst/>
          </a:prstGeom>
          <a:solidFill>
            <a:schemeClr val="bg1"/>
          </a:solidFill>
        </p:spPr>
        <p:txBody>
          <a:bodyPr wrap="square" lIns="0" tIns="0" rIns="0" bIns="0" rtlCol="0">
            <a:spAutoFit/>
          </a:bodyPr>
          <a:lstStyle/>
          <a:p>
            <a:pPr algn="ctr"/>
            <a:r>
              <a:rPr lang="fr-FR" b="1" dirty="0">
                <a:solidFill>
                  <a:srgbClr val="FF0000"/>
                </a:solidFill>
              </a:rPr>
              <a:t>150 X</a:t>
            </a:r>
          </a:p>
        </p:txBody>
      </p:sp>
      <p:sp>
        <p:nvSpPr>
          <p:cNvPr id="15" name="Rectangle 14"/>
          <p:cNvSpPr/>
          <p:nvPr/>
        </p:nvSpPr>
        <p:spPr>
          <a:xfrm>
            <a:off x="-104501" y="-24158"/>
            <a:ext cx="12557759" cy="584775"/>
          </a:xfrm>
          <a:prstGeom prst="rect">
            <a:avLst/>
          </a:prstGeom>
        </p:spPr>
        <p:txBody>
          <a:bodyPr wrap="square">
            <a:spAutoFit/>
          </a:bodyPr>
          <a:lstStyle/>
          <a:p>
            <a:pPr algn="ctr"/>
            <a:r>
              <a:rPr lang="fr-FR" sz="3200" b="1" dirty="0">
                <a:solidFill>
                  <a:schemeClr val="bg1"/>
                </a:solidFill>
              </a:rPr>
              <a:t>The impact of extant microbes on </a:t>
            </a:r>
            <a:r>
              <a:rPr lang="fr-FR" sz="3200" b="1" dirty="0" err="1">
                <a:solidFill>
                  <a:schemeClr val="bg1"/>
                </a:solidFill>
              </a:rPr>
              <a:t>human</a:t>
            </a:r>
            <a:r>
              <a:rPr lang="fr-FR" sz="3200" b="1" dirty="0">
                <a:solidFill>
                  <a:schemeClr val="bg1"/>
                </a:solidFill>
              </a:rPr>
              <a:t> </a:t>
            </a:r>
            <a:r>
              <a:rPr lang="fr-FR" sz="3200" b="1" dirty="0" err="1">
                <a:solidFill>
                  <a:schemeClr val="bg1"/>
                </a:solidFill>
              </a:rPr>
              <a:t>biology</a:t>
            </a:r>
            <a:r>
              <a:rPr lang="fr-FR" sz="3200" b="1" dirty="0">
                <a:solidFill>
                  <a:schemeClr val="bg1"/>
                </a:solidFill>
              </a:rPr>
              <a:t> </a:t>
            </a:r>
            <a:r>
              <a:rPr lang="fr-FR" sz="3200" b="1" dirty="0" err="1">
                <a:solidFill>
                  <a:schemeClr val="bg1"/>
                </a:solidFill>
              </a:rPr>
              <a:t>is</a:t>
            </a:r>
            <a:r>
              <a:rPr lang="fr-FR" sz="3200" b="1" dirty="0">
                <a:solidFill>
                  <a:schemeClr val="bg1"/>
                </a:solidFill>
              </a:rPr>
              <a:t> </a:t>
            </a:r>
            <a:r>
              <a:rPr lang="fr-FR" sz="3200" b="1" dirty="0" err="1">
                <a:solidFill>
                  <a:schemeClr val="bg1"/>
                </a:solidFill>
              </a:rPr>
              <a:t>thus</a:t>
            </a:r>
            <a:r>
              <a:rPr lang="fr-FR" sz="3200" b="1" dirty="0">
                <a:solidFill>
                  <a:schemeClr val="bg1"/>
                </a:solidFill>
              </a:rPr>
              <a:t> re-</a:t>
            </a:r>
            <a:r>
              <a:rPr lang="fr-FR" sz="3200" b="1" dirty="0" err="1">
                <a:solidFill>
                  <a:schemeClr val="bg1"/>
                </a:solidFill>
              </a:rPr>
              <a:t>evaluated</a:t>
            </a:r>
            <a:r>
              <a:rPr lang="fr-FR" sz="3200" b="1" dirty="0">
                <a:solidFill>
                  <a:schemeClr val="bg1"/>
                </a:solidFill>
              </a:rPr>
              <a:t>.</a:t>
            </a:r>
          </a:p>
        </p:txBody>
      </p:sp>
      <p:sp>
        <p:nvSpPr>
          <p:cNvPr id="8" name="Rectangle 7"/>
          <p:cNvSpPr/>
          <p:nvPr/>
        </p:nvSpPr>
        <p:spPr>
          <a:xfrm>
            <a:off x="2944368" y="4059936"/>
            <a:ext cx="3895344" cy="1298448"/>
          </a:xfrm>
          <a:prstGeom prst="rect">
            <a:avLst/>
          </a:prstGeom>
          <a:solidFill>
            <a:srgbClr val="3E3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970D766F-C391-20B2-CC06-F1790689D827}"/>
              </a:ext>
            </a:extLst>
          </p:cNvPr>
          <p:cNvSpPr txBox="1"/>
          <p:nvPr/>
        </p:nvSpPr>
        <p:spPr>
          <a:xfrm>
            <a:off x="2800696" y="2472303"/>
            <a:ext cx="716179" cy="769441"/>
          </a:xfrm>
          <a:prstGeom prst="rect">
            <a:avLst/>
          </a:prstGeom>
          <a:solidFill>
            <a:srgbClr val="2E4275"/>
          </a:solidFill>
        </p:spPr>
        <p:txBody>
          <a:bodyPr wrap="square" lIns="0" tIns="0" rIns="0" bIns="0" rtlCol="0">
            <a:spAutoFit/>
          </a:bodyPr>
          <a:lstStyle/>
          <a:p>
            <a:r>
              <a:rPr lang="fr-FR" sz="5000" b="1" dirty="0">
                <a:solidFill>
                  <a:schemeClr val="bg1"/>
                </a:solidFill>
              </a:rPr>
              <a:t>47</a:t>
            </a:r>
          </a:p>
        </p:txBody>
      </p:sp>
    </p:spTree>
    <p:extLst>
      <p:ext uri="{BB962C8B-B14F-4D97-AF65-F5344CB8AC3E}">
        <p14:creationId xmlns:p14="http://schemas.microsoft.com/office/powerpoint/2010/main" val="4238486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A0DB22E-6009-5E8B-5F7C-C51863491D37}"/>
              </a:ext>
            </a:extLst>
          </p:cNvPr>
          <p:cNvSpPr txBox="1"/>
          <p:nvPr/>
        </p:nvSpPr>
        <p:spPr>
          <a:xfrm>
            <a:off x="148862" y="3105834"/>
            <a:ext cx="12025423" cy="1384995"/>
          </a:xfrm>
          <a:prstGeom prst="rect">
            <a:avLst/>
          </a:prstGeom>
          <a:noFill/>
        </p:spPr>
        <p:txBody>
          <a:bodyPr wrap="square" rtlCol="0">
            <a:spAutoFit/>
          </a:bodyPr>
          <a:lstStyle/>
          <a:p>
            <a:pPr algn="ctr"/>
            <a:r>
              <a:rPr lang="fr-FR" sz="2800" dirty="0">
                <a:solidFill>
                  <a:schemeClr val="bg1"/>
                </a:solidFill>
              </a:rPr>
              <a:t>A (long but) simple argument to show </a:t>
            </a:r>
            <a:r>
              <a:rPr lang="fr-FR" sz="2800" dirty="0" err="1">
                <a:solidFill>
                  <a:schemeClr val="bg1"/>
                </a:solidFill>
              </a:rPr>
              <a:t>that</a:t>
            </a:r>
            <a:r>
              <a:rPr lang="fr-FR" sz="2800" dirty="0">
                <a:solidFill>
                  <a:schemeClr val="bg1"/>
                </a:solidFill>
              </a:rPr>
              <a:t> </a:t>
            </a:r>
            <a:r>
              <a:rPr lang="fr-FR" sz="2800" dirty="0" err="1">
                <a:solidFill>
                  <a:schemeClr val="bg1"/>
                </a:solidFill>
              </a:rPr>
              <a:t>evolutionary</a:t>
            </a:r>
            <a:r>
              <a:rPr lang="fr-FR" sz="2800" dirty="0">
                <a:solidFill>
                  <a:schemeClr val="bg1"/>
                </a:solidFill>
              </a:rPr>
              <a:t> </a:t>
            </a:r>
            <a:r>
              <a:rPr lang="fr-FR" sz="2800" dirty="0" err="1">
                <a:solidFill>
                  <a:schemeClr val="bg1"/>
                </a:solidFill>
              </a:rPr>
              <a:t>biology</a:t>
            </a:r>
            <a:r>
              <a:rPr lang="fr-FR" sz="2800" dirty="0">
                <a:solidFill>
                  <a:schemeClr val="bg1"/>
                </a:solidFill>
              </a:rPr>
              <a:t> </a:t>
            </a:r>
          </a:p>
          <a:p>
            <a:pPr algn="ctr"/>
            <a:r>
              <a:rPr lang="fr-FR" sz="2800" dirty="0" err="1">
                <a:solidFill>
                  <a:schemeClr val="bg1"/>
                </a:solidFill>
              </a:rPr>
              <a:t>may</a:t>
            </a:r>
            <a:r>
              <a:rPr lang="fr-FR" sz="2800" dirty="0">
                <a:solidFill>
                  <a:schemeClr val="bg1"/>
                </a:solidFill>
              </a:rPr>
              <a:t> have </a:t>
            </a:r>
            <a:r>
              <a:rPr lang="fr-FR" sz="2800" dirty="0" err="1">
                <a:solidFill>
                  <a:schemeClr val="bg1"/>
                </a:solidFill>
              </a:rPr>
              <a:t>something</a:t>
            </a:r>
            <a:r>
              <a:rPr lang="fr-FR" sz="2800" dirty="0">
                <a:solidFill>
                  <a:schemeClr val="bg1"/>
                </a:solidFill>
              </a:rPr>
              <a:t> relevant and new to </a:t>
            </a:r>
            <a:r>
              <a:rPr lang="fr-FR" sz="2800" dirty="0" err="1">
                <a:solidFill>
                  <a:schemeClr val="bg1"/>
                </a:solidFill>
              </a:rPr>
              <a:t>say</a:t>
            </a:r>
            <a:r>
              <a:rPr lang="fr-FR" sz="2800" dirty="0">
                <a:solidFill>
                  <a:schemeClr val="bg1"/>
                </a:solidFill>
              </a:rPr>
              <a:t> about </a:t>
            </a:r>
            <a:r>
              <a:rPr lang="fr-FR" sz="2800" dirty="0" err="1">
                <a:solidFill>
                  <a:schemeClr val="bg1"/>
                </a:solidFill>
              </a:rPr>
              <a:t>dependencies</a:t>
            </a:r>
            <a:r>
              <a:rPr lang="fr-FR" sz="2800" dirty="0">
                <a:solidFill>
                  <a:schemeClr val="bg1"/>
                </a:solidFill>
              </a:rPr>
              <a:t> and </a:t>
            </a:r>
            <a:r>
              <a:rPr lang="fr-FR" sz="2800" dirty="0" err="1">
                <a:solidFill>
                  <a:schemeClr val="bg1"/>
                </a:solidFill>
              </a:rPr>
              <a:t>interdepencies</a:t>
            </a:r>
            <a:r>
              <a:rPr lang="fr-FR" sz="2800" dirty="0">
                <a:solidFill>
                  <a:schemeClr val="bg1"/>
                </a:solidFill>
              </a:rPr>
              <a:t> in the </a:t>
            </a:r>
            <a:r>
              <a:rPr lang="fr-FR" sz="2800" dirty="0" err="1">
                <a:solidFill>
                  <a:schemeClr val="bg1"/>
                </a:solidFill>
              </a:rPr>
              <a:t>biological</a:t>
            </a:r>
            <a:r>
              <a:rPr lang="fr-FR" sz="2800" dirty="0">
                <a:solidFill>
                  <a:schemeClr val="bg1"/>
                </a:solidFill>
              </a:rPr>
              <a:t> world.</a:t>
            </a:r>
          </a:p>
        </p:txBody>
      </p:sp>
      <p:sp>
        <p:nvSpPr>
          <p:cNvPr id="5" name="ZoneTexte 4">
            <a:extLst>
              <a:ext uri="{FF2B5EF4-FFF2-40B4-BE49-F238E27FC236}">
                <a16:creationId xmlns:a16="http://schemas.microsoft.com/office/drawing/2014/main" id="{73776979-7D4F-988B-4E9F-E0F6FD7E3FED}"/>
              </a:ext>
            </a:extLst>
          </p:cNvPr>
          <p:cNvSpPr txBox="1"/>
          <p:nvPr/>
        </p:nvSpPr>
        <p:spPr>
          <a:xfrm>
            <a:off x="1016248" y="1014764"/>
            <a:ext cx="9882123" cy="523220"/>
          </a:xfrm>
          <a:prstGeom prst="rect">
            <a:avLst/>
          </a:prstGeom>
          <a:noFill/>
        </p:spPr>
        <p:txBody>
          <a:bodyPr wrap="square" rtlCol="0">
            <a:spAutoFit/>
          </a:bodyPr>
          <a:lstStyle/>
          <a:p>
            <a:pPr algn="ctr"/>
            <a:r>
              <a:rPr lang="fr-FR" sz="2800" b="1" dirty="0">
                <a:solidFill>
                  <a:schemeClr val="bg1"/>
                </a:solidFill>
              </a:rPr>
              <a:t>Aim of </a:t>
            </a:r>
            <a:r>
              <a:rPr lang="fr-FR" sz="2800" b="1" dirty="0" err="1">
                <a:solidFill>
                  <a:schemeClr val="bg1"/>
                </a:solidFill>
              </a:rPr>
              <a:t>this</a:t>
            </a:r>
            <a:r>
              <a:rPr lang="fr-FR" sz="2800" b="1" dirty="0">
                <a:solidFill>
                  <a:schemeClr val="bg1"/>
                </a:solidFill>
              </a:rPr>
              <a:t> talk</a:t>
            </a:r>
          </a:p>
        </p:txBody>
      </p:sp>
    </p:spTree>
    <p:extLst>
      <p:ext uri="{BB962C8B-B14F-4D97-AF65-F5344CB8AC3E}">
        <p14:creationId xmlns:p14="http://schemas.microsoft.com/office/powerpoint/2010/main" val="26935089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10009"/>
            <a:ext cx="12192000" cy="1354217"/>
          </a:xfrm>
          <a:prstGeom prst="rect">
            <a:avLst/>
          </a:prstGeom>
        </p:spPr>
        <p:txBody>
          <a:bodyPr wrap="square">
            <a:spAutoFit/>
          </a:bodyPr>
          <a:lstStyle/>
          <a:p>
            <a:pPr algn="ctr">
              <a:lnSpc>
                <a:spcPct val="107000"/>
              </a:lnSpc>
              <a:spcAft>
                <a:spcPts val="800"/>
              </a:spcAft>
            </a:pP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Not </a:t>
            </a: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only</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do </a:t>
            </a: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our</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microbes </a:t>
            </a: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interact</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together</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but </a:t>
            </a: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they</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also</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interact</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with</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our</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cells</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p>
        </p:txBody>
      </p:sp>
      <p:pic>
        <p:nvPicPr>
          <p:cNvPr id="4" name="Image 3"/>
          <p:cNvPicPr>
            <a:picLocks noChangeAspect="1"/>
          </p:cNvPicPr>
          <p:nvPr/>
        </p:nvPicPr>
        <p:blipFill>
          <a:blip r:embed="rId3"/>
          <a:stretch>
            <a:fillRect/>
          </a:stretch>
        </p:blipFill>
        <p:spPr>
          <a:xfrm>
            <a:off x="3278039" y="1589520"/>
            <a:ext cx="6353987" cy="4724759"/>
          </a:xfrm>
          <a:prstGeom prst="rect">
            <a:avLst/>
          </a:prstGeom>
        </p:spPr>
      </p:pic>
      <p:sp>
        <p:nvSpPr>
          <p:cNvPr id="5" name="Rectangle 4"/>
          <p:cNvSpPr/>
          <p:nvPr/>
        </p:nvSpPr>
        <p:spPr>
          <a:xfrm>
            <a:off x="9761877" y="5972541"/>
            <a:ext cx="1501693" cy="369332"/>
          </a:xfrm>
          <a:prstGeom prst="rect">
            <a:avLst/>
          </a:prstGeom>
        </p:spPr>
        <p:txBody>
          <a:bodyPr wrap="none">
            <a:spAutoFit/>
          </a:bodyPr>
          <a:lstStyle/>
          <a:p>
            <a:r>
              <a:rPr lang="fr-FR" i="1" dirty="0">
                <a:solidFill>
                  <a:schemeClr val="bg1"/>
                </a:solidFill>
              </a:rPr>
              <a:t>Scott F Gilbert</a:t>
            </a:r>
            <a:endParaRPr lang="fr-FR" dirty="0">
              <a:solidFill>
                <a:schemeClr val="bg1"/>
              </a:solidFill>
            </a:endParaRPr>
          </a:p>
        </p:txBody>
      </p:sp>
    </p:spTree>
    <p:extLst>
      <p:ext uri="{BB962C8B-B14F-4D97-AF65-F5344CB8AC3E}">
        <p14:creationId xmlns:p14="http://schemas.microsoft.com/office/powerpoint/2010/main" val="1326412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1932644" y="-615553"/>
            <a:ext cx="8988486" cy="61555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lang="fr-FR" sz="3400" b="1" i="1" dirty="0">
                <a:solidFill>
                  <a:schemeClr val="bg1"/>
                </a:solidFill>
                <a:latin typeface="Calibri"/>
                <a:ea typeface="Times New Roman" pitchFamily="18" charset="0"/>
                <a:cs typeface="Calibri"/>
              </a:rPr>
              <a:t>Chosmo sapiens</a:t>
            </a:r>
            <a:r>
              <a:rPr lang="fr-FR" sz="3400" b="1" dirty="0">
                <a:solidFill>
                  <a:schemeClr val="bg1"/>
                </a:solidFill>
                <a:latin typeface="Calibri"/>
                <a:ea typeface="Times New Roman" pitchFamily="18" charset="0"/>
                <a:cs typeface="Calibri"/>
              </a:rPr>
              <a:t>, </a:t>
            </a:r>
            <a:r>
              <a:rPr lang="fr-FR" sz="3400" b="1" dirty="0" err="1">
                <a:solidFill>
                  <a:schemeClr val="bg1"/>
                </a:solidFill>
                <a:latin typeface="Calibri"/>
                <a:ea typeface="Times New Roman" pitchFamily="18" charset="0"/>
                <a:cs typeface="Calibri"/>
              </a:rPr>
              <a:t>jointly</a:t>
            </a:r>
            <a:r>
              <a:rPr lang="fr-FR" sz="3400" b="1" dirty="0">
                <a:solidFill>
                  <a:schemeClr val="bg1"/>
                </a:solidFill>
                <a:latin typeface="Calibri"/>
                <a:ea typeface="Times New Roman" pitchFamily="18" charset="0"/>
                <a:cs typeface="Calibri"/>
              </a:rPr>
              <a:t> </a:t>
            </a:r>
            <a:r>
              <a:rPr lang="fr-FR" sz="3400" b="1" dirty="0" err="1">
                <a:solidFill>
                  <a:schemeClr val="bg1"/>
                </a:solidFill>
                <a:latin typeface="Calibri"/>
                <a:ea typeface="Times New Roman" pitchFamily="18" charset="0"/>
                <a:cs typeface="Calibri"/>
              </a:rPr>
              <a:t>human</a:t>
            </a:r>
            <a:r>
              <a:rPr lang="fr-FR" sz="3400" b="1" dirty="0">
                <a:solidFill>
                  <a:schemeClr val="bg1"/>
                </a:solidFill>
                <a:latin typeface="Calibri"/>
                <a:ea typeface="Times New Roman" pitchFamily="18" charset="0"/>
                <a:cs typeface="Calibri"/>
              </a:rPr>
              <a:t> and </a:t>
            </a:r>
            <a:r>
              <a:rPr lang="fr-FR" sz="3400" b="1" dirty="0" err="1">
                <a:solidFill>
                  <a:schemeClr val="bg1"/>
                </a:solidFill>
                <a:latin typeface="Calibri"/>
                <a:ea typeface="Times New Roman" pitchFamily="18" charset="0"/>
                <a:cs typeface="Calibri"/>
              </a:rPr>
              <a:t>microbial</a:t>
            </a:r>
            <a:r>
              <a:rPr lang="fr-FR" sz="3400" b="1" dirty="0">
                <a:solidFill>
                  <a:schemeClr val="bg1"/>
                </a:solidFill>
                <a:latin typeface="Calibri"/>
                <a:ea typeface="Times New Roman" pitchFamily="18" charset="0"/>
                <a:cs typeface="Calibri"/>
              </a:rPr>
              <a:t> ?</a:t>
            </a:r>
            <a:endParaRPr lang="fr-FR" sz="3400" b="1" dirty="0">
              <a:solidFill>
                <a:schemeClr val="bg1"/>
              </a:solidFill>
              <a:latin typeface="Calibri"/>
              <a:cs typeface="Calibri"/>
            </a:endParaRPr>
          </a:p>
        </p:txBody>
      </p:sp>
      <p:pic>
        <p:nvPicPr>
          <p:cNvPr id="13" name="Picture 6" descr="Afficher l'image d'origine"/>
          <p:cNvPicPr>
            <a:picLocks noChangeAspect="1" noChangeArrowheads="1"/>
          </p:cNvPicPr>
          <p:nvPr/>
        </p:nvPicPr>
        <p:blipFill>
          <a:blip r:embed="rId3" cstate="print"/>
          <a:srcRect/>
          <a:stretch>
            <a:fillRect/>
          </a:stretch>
        </p:blipFill>
        <p:spPr bwMode="auto">
          <a:xfrm>
            <a:off x="5601147" y="1105927"/>
            <a:ext cx="6562781" cy="4922087"/>
          </a:xfrm>
          <a:prstGeom prst="rect">
            <a:avLst/>
          </a:prstGeom>
          <a:noFill/>
        </p:spPr>
      </p:pic>
      <p:sp>
        <p:nvSpPr>
          <p:cNvPr id="3" name="ZoneTexte 2"/>
          <p:cNvSpPr txBox="1"/>
          <p:nvPr/>
        </p:nvSpPr>
        <p:spPr>
          <a:xfrm flipH="1">
            <a:off x="8247996" y="1778896"/>
            <a:ext cx="1833710" cy="523220"/>
          </a:xfrm>
          <a:prstGeom prst="rect">
            <a:avLst/>
          </a:prstGeom>
          <a:noFill/>
        </p:spPr>
        <p:txBody>
          <a:bodyPr wrap="square" rtlCol="0">
            <a:spAutoFit/>
          </a:bodyPr>
          <a:lstStyle/>
          <a:p>
            <a:r>
              <a:rPr lang="fr-FR" sz="2800" b="1" dirty="0"/>
              <a:t>Microbes</a:t>
            </a:r>
          </a:p>
        </p:txBody>
      </p:sp>
      <p:sp>
        <p:nvSpPr>
          <p:cNvPr id="15" name="ZoneTexte 14"/>
          <p:cNvSpPr txBox="1"/>
          <p:nvPr/>
        </p:nvSpPr>
        <p:spPr>
          <a:xfrm flipH="1">
            <a:off x="8139508" y="4681728"/>
            <a:ext cx="1833710" cy="523220"/>
          </a:xfrm>
          <a:prstGeom prst="rect">
            <a:avLst/>
          </a:prstGeom>
          <a:noFill/>
        </p:spPr>
        <p:txBody>
          <a:bodyPr wrap="square" rtlCol="0">
            <a:spAutoFit/>
          </a:bodyPr>
          <a:lstStyle/>
          <a:p>
            <a:r>
              <a:rPr lang="fr-FR" sz="2800" b="1" dirty="0" err="1"/>
              <a:t>Humans</a:t>
            </a:r>
            <a:endParaRPr lang="fr-FR" sz="2800" b="1" dirty="0"/>
          </a:p>
        </p:txBody>
      </p:sp>
      <p:sp>
        <p:nvSpPr>
          <p:cNvPr id="6" name="Rectangle 5"/>
          <p:cNvSpPr/>
          <p:nvPr/>
        </p:nvSpPr>
        <p:spPr>
          <a:xfrm>
            <a:off x="456434" y="73152"/>
            <a:ext cx="11275907" cy="607859"/>
          </a:xfrm>
          <a:prstGeom prst="rect">
            <a:avLst/>
          </a:prstGeom>
        </p:spPr>
        <p:txBody>
          <a:bodyPr wrap="none">
            <a:spAutoFit/>
          </a:bodyPr>
          <a:lstStyle/>
          <a:p>
            <a:r>
              <a:rPr lang="fr-FR" sz="335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Microbes have </a:t>
            </a:r>
            <a:r>
              <a:rPr lang="fr-FR" sz="335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co-constructed</a:t>
            </a:r>
            <a:r>
              <a:rPr lang="fr-FR" sz="335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35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our</a:t>
            </a:r>
            <a:r>
              <a:rPr lang="fr-FR" sz="335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35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species</a:t>
            </a:r>
            <a:r>
              <a:rPr lang="fr-FR" sz="335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and </a:t>
            </a:r>
            <a:r>
              <a:rPr lang="fr-FR" sz="335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they</a:t>
            </a:r>
            <a:r>
              <a:rPr lang="fr-FR" sz="335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35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still</a:t>
            </a:r>
            <a:r>
              <a:rPr lang="fr-FR" sz="335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do </a:t>
            </a:r>
            <a:r>
              <a:rPr lang="fr-FR" sz="335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it</a:t>
            </a:r>
            <a:r>
              <a:rPr lang="fr-FR" sz="335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fr-FR" sz="3350" b="1" dirty="0"/>
          </a:p>
        </p:txBody>
      </p:sp>
      <p:pic>
        <p:nvPicPr>
          <p:cNvPr id="16" name="Picture 2" descr="http://www.biologydiscussion.com/wp-content/uploads/2013/08/26.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198" y="1099679"/>
            <a:ext cx="5554641" cy="4921853"/>
          </a:xfrm>
          <a:prstGeom prst="rect">
            <a:avLst/>
          </a:prstGeom>
          <a:noFill/>
        </p:spPr>
      </p:pic>
    </p:spTree>
    <p:extLst>
      <p:ext uri="{BB962C8B-B14F-4D97-AF65-F5344CB8AC3E}">
        <p14:creationId xmlns:p14="http://schemas.microsoft.com/office/powerpoint/2010/main" val="1004528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Rectangle 18"/>
          <p:cNvSpPr/>
          <p:nvPr/>
        </p:nvSpPr>
        <p:spPr>
          <a:xfrm>
            <a:off x="-381000" y="-31858"/>
            <a:ext cx="12973050" cy="677108"/>
          </a:xfrm>
          <a:prstGeom prst="rect">
            <a:avLst/>
          </a:prstGeom>
        </p:spPr>
        <p:txBody>
          <a:bodyPr wrap="square">
            <a:spAutoFit/>
          </a:bodyPr>
          <a:lstStyle/>
          <a:p>
            <a:pPr algn="ctr"/>
            <a:r>
              <a:rPr lang="fr-FR" sz="3800" b="1" i="1" dirty="0">
                <a:solidFill>
                  <a:schemeClr val="bg1"/>
                </a:solidFill>
              </a:rPr>
              <a:t>Homo sapiens </a:t>
            </a:r>
            <a:r>
              <a:rPr lang="fr-FR" sz="3800" b="1" dirty="0" err="1">
                <a:solidFill>
                  <a:schemeClr val="bg1"/>
                </a:solidFill>
              </a:rPr>
              <a:t>is</a:t>
            </a:r>
            <a:r>
              <a:rPr lang="fr-FR" sz="3800" b="1" dirty="0">
                <a:solidFill>
                  <a:schemeClr val="bg1"/>
                </a:solidFill>
              </a:rPr>
              <a:t> </a:t>
            </a:r>
            <a:r>
              <a:rPr lang="fr-FR" sz="3800" b="1" dirty="0" err="1">
                <a:solidFill>
                  <a:schemeClr val="bg1"/>
                </a:solidFill>
              </a:rPr>
              <a:t>discovering</a:t>
            </a:r>
            <a:r>
              <a:rPr lang="fr-FR" sz="3800" b="1" dirty="0">
                <a:solidFill>
                  <a:schemeClr val="bg1"/>
                </a:solidFill>
              </a:rPr>
              <a:t> </a:t>
            </a:r>
            <a:r>
              <a:rPr lang="fr-FR" sz="3800" b="1" i="1" dirty="0" err="1">
                <a:solidFill>
                  <a:schemeClr val="bg1"/>
                </a:solidFill>
              </a:rPr>
              <a:t>Chosmo</a:t>
            </a:r>
            <a:r>
              <a:rPr lang="fr-FR" sz="3800" b="1" i="1" dirty="0">
                <a:solidFill>
                  <a:schemeClr val="bg1"/>
                </a:solidFill>
              </a:rPr>
              <a:t> sapiens</a:t>
            </a:r>
            <a:r>
              <a:rPr lang="fr-FR" sz="3800" b="1" dirty="0">
                <a:solidFill>
                  <a:schemeClr val="bg1"/>
                </a:solidFill>
              </a:rPr>
              <a:t>.</a:t>
            </a:r>
          </a:p>
        </p:txBody>
      </p:sp>
      <p:grpSp>
        <p:nvGrpSpPr>
          <p:cNvPr id="13" name="Groupe 12"/>
          <p:cNvGrpSpPr/>
          <p:nvPr/>
        </p:nvGrpSpPr>
        <p:grpSpPr>
          <a:xfrm>
            <a:off x="6235246" y="1942779"/>
            <a:ext cx="5334460" cy="3412672"/>
            <a:chOff x="3367529" y="1763485"/>
            <a:chExt cx="5334460" cy="3412672"/>
          </a:xfrm>
        </p:grpSpPr>
        <p:sp>
          <p:nvSpPr>
            <p:cNvPr id="4" name="Ellipse 3"/>
            <p:cNvSpPr/>
            <p:nvPr/>
          </p:nvSpPr>
          <p:spPr>
            <a:xfrm>
              <a:off x="3367529" y="1763485"/>
              <a:ext cx="3363686" cy="341267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5338303" y="1763486"/>
              <a:ext cx="3363686" cy="3412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une 6"/>
            <p:cNvSpPr/>
            <p:nvPr/>
          </p:nvSpPr>
          <p:spPr>
            <a:xfrm>
              <a:off x="5220320" y="2072867"/>
              <a:ext cx="815649" cy="2816222"/>
            </a:xfrm>
            <a:prstGeom prst="mo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une 7"/>
            <p:cNvSpPr/>
            <p:nvPr/>
          </p:nvSpPr>
          <p:spPr>
            <a:xfrm rot="10975083">
              <a:off x="5924925" y="2103774"/>
              <a:ext cx="874716" cy="2824159"/>
            </a:xfrm>
            <a:prstGeom prst="mo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758783" y="2179207"/>
              <a:ext cx="470386" cy="262624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6035969" y="2412495"/>
              <a:ext cx="470386" cy="194016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5514263" y="2556825"/>
              <a:ext cx="470386" cy="186612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rot="18084357">
              <a:off x="5888029" y="2132553"/>
              <a:ext cx="256037" cy="20704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 name="ZoneTexte 13"/>
          <p:cNvSpPr txBox="1"/>
          <p:nvPr/>
        </p:nvSpPr>
        <p:spPr>
          <a:xfrm>
            <a:off x="7578711" y="5836584"/>
            <a:ext cx="3074881" cy="615553"/>
          </a:xfrm>
          <a:prstGeom prst="rect">
            <a:avLst/>
          </a:prstGeom>
          <a:noFill/>
        </p:spPr>
        <p:txBody>
          <a:bodyPr wrap="none" rtlCol="0">
            <a:spAutoFit/>
          </a:bodyPr>
          <a:lstStyle/>
          <a:p>
            <a:r>
              <a:rPr lang="fr-FR" sz="3400" b="1" i="1" dirty="0" err="1">
                <a:solidFill>
                  <a:schemeClr val="bg1"/>
                </a:solidFill>
              </a:rPr>
              <a:t>Chosmo</a:t>
            </a:r>
            <a:r>
              <a:rPr lang="fr-FR" sz="3400" b="1" i="1" dirty="0">
                <a:solidFill>
                  <a:schemeClr val="bg1"/>
                </a:solidFill>
              </a:rPr>
              <a:t> sapiens</a:t>
            </a:r>
          </a:p>
        </p:txBody>
      </p:sp>
      <p:sp>
        <p:nvSpPr>
          <p:cNvPr id="15" name="Accolade ouvrante 14"/>
          <p:cNvSpPr/>
          <p:nvPr/>
        </p:nvSpPr>
        <p:spPr>
          <a:xfrm rot="5400000" flipH="1">
            <a:off x="8784615" y="3038648"/>
            <a:ext cx="351431" cy="5029663"/>
          </a:xfrm>
          <a:prstGeom prst="leftBrace">
            <a:avLst>
              <a:gd name="adj1" fmla="val 8333"/>
              <a:gd name="adj2" fmla="val 49283"/>
            </a:avLst>
          </a:prstGeom>
          <a:noFill/>
          <a:ln w="349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chemeClr val="bg1"/>
              </a:solidFill>
            </a:endParaRPr>
          </a:p>
        </p:txBody>
      </p:sp>
      <p:sp>
        <p:nvSpPr>
          <p:cNvPr id="16" name="ZoneTexte 15"/>
          <p:cNvSpPr txBox="1"/>
          <p:nvPr/>
        </p:nvSpPr>
        <p:spPr>
          <a:xfrm>
            <a:off x="9532677" y="3595147"/>
            <a:ext cx="1971950" cy="430887"/>
          </a:xfrm>
          <a:prstGeom prst="rect">
            <a:avLst/>
          </a:prstGeom>
          <a:noFill/>
        </p:spPr>
        <p:txBody>
          <a:bodyPr wrap="none" rtlCol="0">
            <a:spAutoFit/>
          </a:bodyPr>
          <a:lstStyle/>
          <a:p>
            <a:r>
              <a:rPr lang="fr-FR" sz="2200" b="1" dirty="0" err="1">
                <a:solidFill>
                  <a:schemeClr val="bg2">
                    <a:lumMod val="25000"/>
                  </a:schemeClr>
                </a:solidFill>
              </a:rPr>
              <a:t>Microbial</a:t>
            </a:r>
            <a:r>
              <a:rPr lang="fr-FR" sz="2200" b="1" dirty="0">
                <a:solidFill>
                  <a:schemeClr val="bg2">
                    <a:lumMod val="25000"/>
                  </a:schemeClr>
                </a:solidFill>
              </a:rPr>
              <a:t> traits</a:t>
            </a:r>
          </a:p>
        </p:txBody>
      </p:sp>
      <p:sp>
        <p:nvSpPr>
          <p:cNvPr id="17" name="ZoneTexte 16"/>
          <p:cNvSpPr txBox="1"/>
          <p:nvPr/>
        </p:nvSpPr>
        <p:spPr>
          <a:xfrm>
            <a:off x="6185595" y="3607667"/>
            <a:ext cx="1971690" cy="430887"/>
          </a:xfrm>
          <a:prstGeom prst="rect">
            <a:avLst/>
          </a:prstGeom>
          <a:noFill/>
        </p:spPr>
        <p:txBody>
          <a:bodyPr wrap="square" rtlCol="0">
            <a:spAutoFit/>
          </a:bodyPr>
          <a:lstStyle/>
          <a:p>
            <a:pPr algn="ctr"/>
            <a:r>
              <a:rPr lang="fr-FR" sz="2200" b="1" dirty="0">
                <a:solidFill>
                  <a:srgbClr val="000000"/>
                </a:solidFill>
              </a:rPr>
              <a:t>Human traits</a:t>
            </a:r>
          </a:p>
        </p:txBody>
      </p:sp>
      <p:sp>
        <p:nvSpPr>
          <p:cNvPr id="18" name="ZoneTexte 17"/>
          <p:cNvSpPr txBox="1"/>
          <p:nvPr/>
        </p:nvSpPr>
        <p:spPr>
          <a:xfrm>
            <a:off x="6203583" y="1007610"/>
            <a:ext cx="5217457" cy="615553"/>
          </a:xfrm>
          <a:prstGeom prst="rect">
            <a:avLst/>
          </a:prstGeom>
          <a:noFill/>
        </p:spPr>
        <p:txBody>
          <a:bodyPr wrap="square" rtlCol="0">
            <a:spAutoFit/>
          </a:bodyPr>
          <a:lstStyle/>
          <a:p>
            <a:pPr algn="ctr"/>
            <a:r>
              <a:rPr lang="fr-FR" sz="3400" b="1" dirty="0">
                <a:solidFill>
                  <a:srgbClr val="00B050"/>
                </a:solidFill>
              </a:rPr>
              <a:t>Co-</a:t>
            </a:r>
            <a:r>
              <a:rPr lang="fr-FR" sz="3400" b="1" dirty="0" err="1">
                <a:solidFill>
                  <a:srgbClr val="00B050"/>
                </a:solidFill>
              </a:rPr>
              <a:t>constructed</a:t>
            </a:r>
            <a:r>
              <a:rPr lang="fr-FR" sz="3400" b="1" dirty="0">
                <a:solidFill>
                  <a:srgbClr val="00B050"/>
                </a:solidFill>
              </a:rPr>
              <a:t> traits</a:t>
            </a:r>
          </a:p>
        </p:txBody>
      </p:sp>
      <p:sp>
        <p:nvSpPr>
          <p:cNvPr id="20" name="Flèche vers le bas 19"/>
          <p:cNvSpPr/>
          <p:nvPr/>
        </p:nvSpPr>
        <p:spPr>
          <a:xfrm>
            <a:off x="8468415" y="1584257"/>
            <a:ext cx="834736" cy="555914"/>
          </a:xfrm>
          <a:prstGeom prst="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Image 26"/>
          <p:cNvPicPr>
            <a:picLocks noChangeAspect="1"/>
          </p:cNvPicPr>
          <p:nvPr/>
        </p:nvPicPr>
        <p:blipFill>
          <a:blip r:embed="rId3"/>
          <a:stretch>
            <a:fillRect/>
          </a:stretch>
        </p:blipFill>
        <p:spPr>
          <a:xfrm>
            <a:off x="369414" y="835408"/>
            <a:ext cx="4597033" cy="5846852"/>
          </a:xfrm>
          <a:prstGeom prst="rect">
            <a:avLst/>
          </a:prstGeom>
        </p:spPr>
      </p:pic>
    </p:spTree>
    <p:extLst>
      <p:ext uri="{BB962C8B-B14F-4D97-AF65-F5344CB8AC3E}">
        <p14:creationId xmlns:p14="http://schemas.microsoft.com/office/powerpoint/2010/main" val="2168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e 1"/>
          <p:cNvGrpSpPr/>
          <p:nvPr/>
        </p:nvGrpSpPr>
        <p:grpSpPr>
          <a:xfrm>
            <a:off x="236394" y="1892020"/>
            <a:ext cx="5724428" cy="3419394"/>
            <a:chOff x="144647" y="1711792"/>
            <a:chExt cx="5724428" cy="3419394"/>
          </a:xfrm>
        </p:grpSpPr>
        <p:sp>
          <p:nvSpPr>
            <p:cNvPr id="4" name="Ellipse 3"/>
            <p:cNvSpPr/>
            <p:nvPr/>
          </p:nvSpPr>
          <p:spPr>
            <a:xfrm>
              <a:off x="144647" y="1718515"/>
              <a:ext cx="3363686" cy="341267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2505389" y="1711792"/>
              <a:ext cx="3363686" cy="3412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une 6"/>
            <p:cNvSpPr/>
            <p:nvPr/>
          </p:nvSpPr>
          <p:spPr>
            <a:xfrm>
              <a:off x="2498305" y="2232212"/>
              <a:ext cx="491713" cy="2366682"/>
            </a:xfrm>
            <a:prstGeom prst="mo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2865952" y="4093156"/>
              <a:ext cx="229775" cy="4532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2716895" y="2449515"/>
              <a:ext cx="470386" cy="186612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Lune 22"/>
            <p:cNvSpPr/>
            <p:nvPr/>
          </p:nvSpPr>
          <p:spPr>
            <a:xfrm rot="10800000">
              <a:off x="2937258" y="2236695"/>
              <a:ext cx="491713" cy="2366682"/>
            </a:xfrm>
            <a:prstGeom prst="mo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2896913" y="2292255"/>
              <a:ext cx="134952" cy="41927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 name="Groupe 2"/>
          <p:cNvGrpSpPr/>
          <p:nvPr/>
        </p:nvGrpSpPr>
        <p:grpSpPr>
          <a:xfrm>
            <a:off x="7632367" y="1882226"/>
            <a:ext cx="4026191" cy="3412672"/>
            <a:chOff x="6782535" y="1676240"/>
            <a:chExt cx="4026191" cy="3412672"/>
          </a:xfrm>
        </p:grpSpPr>
        <p:sp>
          <p:nvSpPr>
            <p:cNvPr id="15" name="Ellipse 14"/>
            <p:cNvSpPr/>
            <p:nvPr/>
          </p:nvSpPr>
          <p:spPr>
            <a:xfrm>
              <a:off x="6782535" y="1676240"/>
              <a:ext cx="3363686" cy="341267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7445040" y="1676241"/>
              <a:ext cx="3363686" cy="3412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Lune 16"/>
            <p:cNvSpPr/>
            <p:nvPr/>
          </p:nvSpPr>
          <p:spPr>
            <a:xfrm>
              <a:off x="7441152" y="1718514"/>
              <a:ext cx="1420459" cy="3317409"/>
            </a:xfrm>
            <a:prstGeom prst="mo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7863157" y="2292255"/>
              <a:ext cx="1911913" cy="194016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8467918" y="1803748"/>
              <a:ext cx="713660" cy="60818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Lune 24"/>
            <p:cNvSpPr/>
            <p:nvPr/>
          </p:nvSpPr>
          <p:spPr>
            <a:xfrm rot="10800000">
              <a:off x="8698938" y="1718514"/>
              <a:ext cx="1420459" cy="3317409"/>
            </a:xfrm>
            <a:prstGeom prst="mo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8242828" y="2090810"/>
              <a:ext cx="713660" cy="60818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a:off x="8231059" y="3990705"/>
              <a:ext cx="1086662" cy="60818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rot="2584843">
              <a:off x="8503494" y="4393502"/>
              <a:ext cx="513633" cy="5188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0" name="ZoneTexte 39"/>
          <p:cNvSpPr txBox="1"/>
          <p:nvPr/>
        </p:nvSpPr>
        <p:spPr>
          <a:xfrm>
            <a:off x="6477733" y="3715309"/>
            <a:ext cx="404278" cy="461665"/>
          </a:xfrm>
          <a:prstGeom prst="rect">
            <a:avLst/>
          </a:prstGeom>
          <a:noFill/>
        </p:spPr>
        <p:txBody>
          <a:bodyPr wrap="none" rtlCol="0">
            <a:spAutoFit/>
          </a:bodyPr>
          <a:lstStyle/>
          <a:p>
            <a:r>
              <a:rPr lang="fr-FR" sz="2400" b="1" i="1" dirty="0">
                <a:solidFill>
                  <a:schemeClr val="bg1"/>
                </a:solidFill>
              </a:rPr>
              <a:t>…</a:t>
            </a:r>
          </a:p>
        </p:txBody>
      </p:sp>
      <p:sp>
        <p:nvSpPr>
          <p:cNvPr id="30" name="ZoneTexte 29"/>
          <p:cNvSpPr txBox="1"/>
          <p:nvPr/>
        </p:nvSpPr>
        <p:spPr>
          <a:xfrm>
            <a:off x="1005188" y="5884341"/>
            <a:ext cx="12370279" cy="553998"/>
          </a:xfrm>
          <a:prstGeom prst="rect">
            <a:avLst/>
          </a:prstGeom>
          <a:noFill/>
        </p:spPr>
        <p:txBody>
          <a:bodyPr wrap="square" rtlCol="0">
            <a:spAutoFit/>
          </a:bodyPr>
          <a:lstStyle/>
          <a:p>
            <a:r>
              <a:rPr lang="fr-FR" sz="3000" b="1" dirty="0" err="1">
                <a:solidFill>
                  <a:srgbClr val="00B050"/>
                </a:solidFill>
              </a:rPr>
              <a:t>Vascularization</a:t>
            </a:r>
            <a:r>
              <a:rPr lang="fr-FR" sz="3000" b="1" dirty="0">
                <a:solidFill>
                  <a:srgbClr val="00B050"/>
                </a:solidFill>
              </a:rPr>
              <a:t>, </a:t>
            </a:r>
            <a:r>
              <a:rPr lang="fr-FR" sz="3000" b="1" dirty="0" err="1">
                <a:solidFill>
                  <a:srgbClr val="00B050"/>
                </a:solidFill>
              </a:rPr>
              <a:t>bones</a:t>
            </a:r>
            <a:r>
              <a:rPr lang="fr-FR" sz="3000" b="1" dirty="0">
                <a:solidFill>
                  <a:srgbClr val="00B050"/>
                </a:solidFill>
              </a:rPr>
              <a:t>, digestion, </a:t>
            </a:r>
            <a:r>
              <a:rPr lang="fr-FR" sz="3000" b="1" dirty="0" err="1">
                <a:solidFill>
                  <a:srgbClr val="00B050"/>
                </a:solidFill>
              </a:rPr>
              <a:t>immunity</a:t>
            </a:r>
            <a:r>
              <a:rPr lang="fr-FR" sz="3000" b="1" dirty="0">
                <a:solidFill>
                  <a:srgbClr val="00B050"/>
                </a:solidFill>
              </a:rPr>
              <a:t>, </a:t>
            </a:r>
            <a:r>
              <a:rPr lang="fr-FR" sz="3000" b="1" dirty="0" err="1">
                <a:solidFill>
                  <a:srgbClr val="00B050"/>
                </a:solidFill>
              </a:rPr>
              <a:t>obesity</a:t>
            </a:r>
            <a:r>
              <a:rPr lang="fr-FR" sz="3000" b="1" dirty="0">
                <a:solidFill>
                  <a:srgbClr val="00B050"/>
                </a:solidFill>
              </a:rPr>
              <a:t>, </a:t>
            </a:r>
            <a:r>
              <a:rPr lang="fr-FR" sz="3000" b="1" dirty="0" err="1">
                <a:solidFill>
                  <a:srgbClr val="00B050"/>
                </a:solidFill>
              </a:rPr>
              <a:t>behavior</a:t>
            </a:r>
            <a:r>
              <a:rPr lang="fr-FR" sz="3000" b="1" dirty="0">
                <a:solidFill>
                  <a:srgbClr val="00B050"/>
                </a:solidFill>
              </a:rPr>
              <a:t>…</a:t>
            </a:r>
          </a:p>
        </p:txBody>
      </p:sp>
      <p:sp>
        <p:nvSpPr>
          <p:cNvPr id="31" name="ZoneTexte 30"/>
          <p:cNvSpPr txBox="1"/>
          <p:nvPr/>
        </p:nvSpPr>
        <p:spPr>
          <a:xfrm>
            <a:off x="406636" y="1162887"/>
            <a:ext cx="5217457" cy="615553"/>
          </a:xfrm>
          <a:prstGeom prst="rect">
            <a:avLst/>
          </a:prstGeom>
          <a:noFill/>
        </p:spPr>
        <p:txBody>
          <a:bodyPr wrap="square" rtlCol="0">
            <a:spAutoFit/>
          </a:bodyPr>
          <a:lstStyle/>
          <a:p>
            <a:pPr algn="ctr"/>
            <a:r>
              <a:rPr lang="fr-FR" sz="3400" b="1" dirty="0">
                <a:solidFill>
                  <a:srgbClr val="00B050"/>
                </a:solidFill>
              </a:rPr>
              <a:t>Co-</a:t>
            </a:r>
            <a:r>
              <a:rPr lang="fr-FR" sz="3400" b="1" dirty="0" err="1">
                <a:solidFill>
                  <a:srgbClr val="00B050"/>
                </a:solidFill>
              </a:rPr>
              <a:t>constructed</a:t>
            </a:r>
            <a:r>
              <a:rPr lang="fr-FR" sz="3400" b="1" dirty="0">
                <a:solidFill>
                  <a:srgbClr val="00B050"/>
                </a:solidFill>
              </a:rPr>
              <a:t> traits</a:t>
            </a:r>
          </a:p>
        </p:txBody>
      </p:sp>
      <p:sp>
        <p:nvSpPr>
          <p:cNvPr id="32" name="Flèche vers le bas 31"/>
          <p:cNvSpPr/>
          <p:nvPr/>
        </p:nvSpPr>
        <p:spPr>
          <a:xfrm>
            <a:off x="2671468" y="1739534"/>
            <a:ext cx="834736" cy="555914"/>
          </a:xfrm>
          <a:prstGeom prst="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p:cNvSpPr txBox="1"/>
          <p:nvPr/>
        </p:nvSpPr>
        <p:spPr>
          <a:xfrm>
            <a:off x="6994335" y="1125504"/>
            <a:ext cx="5217457" cy="615553"/>
          </a:xfrm>
          <a:prstGeom prst="rect">
            <a:avLst/>
          </a:prstGeom>
          <a:noFill/>
        </p:spPr>
        <p:txBody>
          <a:bodyPr wrap="square" rtlCol="0">
            <a:spAutoFit/>
          </a:bodyPr>
          <a:lstStyle/>
          <a:p>
            <a:pPr algn="ctr"/>
            <a:r>
              <a:rPr lang="fr-FR" sz="3400" b="1" dirty="0">
                <a:solidFill>
                  <a:srgbClr val="00B050"/>
                </a:solidFill>
              </a:rPr>
              <a:t>Co-</a:t>
            </a:r>
            <a:r>
              <a:rPr lang="fr-FR" sz="3400" b="1" dirty="0" err="1">
                <a:solidFill>
                  <a:srgbClr val="00B050"/>
                </a:solidFill>
              </a:rPr>
              <a:t>constructed</a:t>
            </a:r>
            <a:r>
              <a:rPr lang="fr-FR" sz="3400" b="1" dirty="0">
                <a:solidFill>
                  <a:srgbClr val="00B050"/>
                </a:solidFill>
              </a:rPr>
              <a:t> traits</a:t>
            </a:r>
          </a:p>
        </p:txBody>
      </p:sp>
      <p:sp>
        <p:nvSpPr>
          <p:cNvPr id="37" name="Flèche vers le bas 36"/>
          <p:cNvSpPr/>
          <p:nvPr/>
        </p:nvSpPr>
        <p:spPr>
          <a:xfrm>
            <a:off x="9259167" y="1702151"/>
            <a:ext cx="834736" cy="555914"/>
          </a:xfrm>
          <a:prstGeom prst="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086245" y="-86265"/>
            <a:ext cx="10176332" cy="690254"/>
          </a:xfrm>
          <a:prstGeom prst="rect">
            <a:avLst/>
          </a:prstGeom>
        </p:spPr>
        <p:txBody>
          <a:bodyPr wrap="square">
            <a:spAutoFit/>
          </a:bodyPr>
          <a:lstStyle/>
          <a:p>
            <a:pPr>
              <a:lnSpc>
                <a:spcPct val="107000"/>
              </a:lnSpc>
              <a:spcAft>
                <a:spcPts val="800"/>
              </a:spcAft>
            </a:pPr>
            <a:r>
              <a:rPr lang="fr-FR" sz="3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a:t>
            </a:r>
            <a:r>
              <a:rPr lang="fr-FR" sz="38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extent</a:t>
            </a:r>
            <a:r>
              <a:rPr lang="fr-FR" sz="3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of </a:t>
            </a:r>
            <a:r>
              <a:rPr lang="fr-FR" sz="38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this</a:t>
            </a:r>
            <a:r>
              <a:rPr lang="fr-FR" sz="3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co-construction </a:t>
            </a:r>
            <a:r>
              <a:rPr lang="fr-FR" sz="38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is</a:t>
            </a:r>
            <a:r>
              <a:rPr lang="fr-FR" sz="3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8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under</a:t>
            </a:r>
            <a:r>
              <a:rPr lang="fr-FR" sz="3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8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study</a:t>
            </a:r>
            <a:r>
              <a:rPr lang="fr-FR" sz="3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125568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AB2EEE5-E2D9-65F5-4559-9D555345FC70}"/>
              </a:ext>
            </a:extLst>
          </p:cNvPr>
          <p:cNvPicPr>
            <a:picLocks noChangeAspect="1"/>
          </p:cNvPicPr>
          <p:nvPr/>
        </p:nvPicPr>
        <p:blipFill>
          <a:blip r:embed="rId3"/>
          <a:stretch>
            <a:fillRect/>
          </a:stretch>
        </p:blipFill>
        <p:spPr>
          <a:xfrm>
            <a:off x="5427712" y="1"/>
            <a:ext cx="6764287" cy="6857999"/>
          </a:xfrm>
          <a:prstGeom prst="rect">
            <a:avLst/>
          </a:prstGeom>
        </p:spPr>
      </p:pic>
      <p:sp>
        <p:nvSpPr>
          <p:cNvPr id="7" name="ZoneTexte 6">
            <a:extLst>
              <a:ext uri="{FF2B5EF4-FFF2-40B4-BE49-F238E27FC236}">
                <a16:creationId xmlns:a16="http://schemas.microsoft.com/office/drawing/2014/main" id="{62A3C00D-09BB-B1FF-FDA2-AE5F718B6160}"/>
              </a:ext>
            </a:extLst>
          </p:cNvPr>
          <p:cNvSpPr txBox="1"/>
          <p:nvPr/>
        </p:nvSpPr>
        <p:spPr>
          <a:xfrm>
            <a:off x="13027985" y="1565427"/>
            <a:ext cx="6246567" cy="3108543"/>
          </a:xfrm>
          <a:prstGeom prst="rect">
            <a:avLst/>
          </a:prstGeom>
          <a:noFill/>
        </p:spPr>
        <p:txBody>
          <a:bodyPr wrap="square">
            <a:spAutoFit/>
          </a:bodyPr>
          <a:lstStyle/>
          <a:p>
            <a:pPr algn="l"/>
            <a:r>
              <a:rPr lang="en-US" sz="1400" b="0" i="0" u="none" strike="noStrike" baseline="0" dirty="0">
                <a:solidFill>
                  <a:schemeClr val="bg1"/>
                </a:solidFill>
                <a:latin typeface="AdvTT1895a33e"/>
              </a:rPr>
              <a:t>Figure 1. Symbiotic organs in plants and animals. Host tissues are indicated in black and symbionts are indicated in green. In plants, organs have evolved that </a:t>
            </a:r>
            <a:r>
              <a:rPr lang="en-US" sz="1400" b="1" i="0" u="none" strike="noStrike" baseline="0" dirty="0">
                <a:solidFill>
                  <a:schemeClr val="bg1"/>
                </a:solidFill>
                <a:latin typeface="AdvTT1895a33e"/>
              </a:rPr>
              <a:t>house</a:t>
            </a:r>
          </a:p>
          <a:p>
            <a:pPr algn="l"/>
            <a:r>
              <a:rPr lang="fr-FR" sz="1400" b="1" i="0" u="none" strike="noStrike" baseline="0" dirty="0">
                <a:solidFill>
                  <a:schemeClr val="bg1"/>
                </a:solidFill>
                <a:latin typeface="AdvTT1895a33e"/>
              </a:rPr>
              <a:t>diverse </a:t>
            </a:r>
            <a:r>
              <a:rPr lang="fr-FR" sz="1400" b="1" i="0" u="none" strike="noStrike" baseline="0" dirty="0" err="1">
                <a:solidFill>
                  <a:schemeClr val="bg1"/>
                </a:solidFill>
                <a:latin typeface="AdvTT1895a33e"/>
              </a:rPr>
              <a:t>bacteria</a:t>
            </a:r>
            <a:r>
              <a:rPr lang="fr-FR" sz="1400" b="0" i="0" u="none" strike="noStrike" baseline="0" dirty="0">
                <a:solidFill>
                  <a:schemeClr val="bg1"/>
                </a:solidFill>
                <a:latin typeface="AdvTT1895a33e"/>
              </a:rPr>
              <a:t>, </a:t>
            </a:r>
            <a:r>
              <a:rPr lang="fr-FR" sz="1400" b="0" i="0" u="none" strike="noStrike" baseline="0" dirty="0" err="1">
                <a:solidFill>
                  <a:schemeClr val="bg1"/>
                </a:solidFill>
                <a:latin typeface="AdvTT1895a33e"/>
              </a:rPr>
              <a:t>including</a:t>
            </a:r>
            <a:r>
              <a:rPr lang="fr-FR" sz="1400" b="0" i="0" u="none" strike="noStrike" baseline="0" dirty="0">
                <a:solidFill>
                  <a:schemeClr val="bg1"/>
                </a:solidFill>
                <a:latin typeface="AdvTT1895a33e"/>
              </a:rPr>
              <a:t>: (A) </a:t>
            </a:r>
            <a:r>
              <a:rPr lang="fr-FR" sz="1400" b="0" i="0" u="none" strike="noStrike" baseline="0" dirty="0" err="1">
                <a:solidFill>
                  <a:schemeClr val="bg1"/>
                </a:solidFill>
                <a:latin typeface="AdvTT1895a33e"/>
              </a:rPr>
              <a:t>auricles</a:t>
            </a:r>
            <a:r>
              <a:rPr lang="fr-FR" sz="1400" b="0" i="0" u="none" strike="noStrike" baseline="0" dirty="0">
                <a:solidFill>
                  <a:schemeClr val="bg1"/>
                </a:solidFill>
                <a:latin typeface="AdvTT1895a33e"/>
              </a:rPr>
              <a:t> in </a:t>
            </a:r>
            <a:r>
              <a:rPr lang="fr-FR" sz="1400" b="0" i="0" u="none" strike="noStrike" baseline="0" dirty="0" err="1">
                <a:solidFill>
                  <a:schemeClr val="bg1"/>
                </a:solidFill>
                <a:latin typeface="AdvTT1895a33e"/>
              </a:rPr>
              <a:t>liverworts</a:t>
            </a:r>
            <a:r>
              <a:rPr lang="fr-FR" sz="1400" b="0" i="0" u="none" strike="noStrike" baseline="0" dirty="0">
                <a:solidFill>
                  <a:schemeClr val="bg1"/>
                </a:solidFill>
                <a:latin typeface="AdvTT1895a33e"/>
              </a:rPr>
              <a:t> and (B) </a:t>
            </a:r>
            <a:r>
              <a:rPr lang="fr-FR" sz="1400" b="0" i="0" u="none" strike="noStrike" baseline="0" dirty="0" err="1">
                <a:solidFill>
                  <a:schemeClr val="bg1"/>
                </a:solidFill>
                <a:latin typeface="AdvTT1895a33e"/>
              </a:rPr>
              <a:t>leaf</a:t>
            </a:r>
            <a:r>
              <a:rPr lang="fr-FR" sz="1400" b="0" i="0" u="none" strike="noStrike" baseline="0" dirty="0">
                <a:solidFill>
                  <a:schemeClr val="bg1"/>
                </a:solidFill>
                <a:latin typeface="AdvTT1895a33e"/>
              </a:rPr>
              <a:t> </a:t>
            </a:r>
            <a:r>
              <a:rPr lang="fr-FR" sz="1400" b="0" i="0" u="none" strike="noStrike" baseline="0" dirty="0" err="1">
                <a:solidFill>
                  <a:schemeClr val="bg1"/>
                </a:solidFill>
                <a:latin typeface="AdvTT1895a33e"/>
              </a:rPr>
              <a:t>cavities</a:t>
            </a:r>
            <a:r>
              <a:rPr lang="fr-FR" sz="1400" b="0" i="0" u="none" strike="noStrike" baseline="0" dirty="0">
                <a:solidFill>
                  <a:schemeClr val="bg1"/>
                </a:solidFill>
                <a:latin typeface="AdvTT1895a33e"/>
              </a:rPr>
              <a:t> in the </a:t>
            </a:r>
            <a:r>
              <a:rPr lang="fr-FR" sz="1400" b="0" i="0" u="none" strike="noStrike" baseline="0" dirty="0" err="1">
                <a:solidFill>
                  <a:schemeClr val="bg1"/>
                </a:solidFill>
                <a:latin typeface="AdvTT1895a33e"/>
              </a:rPr>
              <a:t>waterfern</a:t>
            </a:r>
            <a:r>
              <a:rPr lang="fr-FR" sz="1400" b="0" i="0" u="none" strike="noStrike" baseline="0" dirty="0">
                <a:solidFill>
                  <a:schemeClr val="bg1"/>
                </a:solidFill>
                <a:latin typeface="AdvTT1895a33e"/>
              </a:rPr>
              <a:t> </a:t>
            </a:r>
            <a:r>
              <a:rPr lang="fr-FR" sz="1400" b="0" i="0" u="none" strike="noStrike" baseline="0" dirty="0">
                <a:solidFill>
                  <a:schemeClr val="bg1"/>
                </a:solidFill>
                <a:latin typeface="AdvTTc685db85"/>
              </a:rPr>
              <a:t>Azolla</a:t>
            </a:r>
            <a:r>
              <a:rPr lang="fr-FR" sz="1400" b="0" i="0" u="none" strike="noStrike" baseline="0" dirty="0">
                <a:solidFill>
                  <a:schemeClr val="bg1"/>
                </a:solidFill>
                <a:latin typeface="AdvTT1895a33e"/>
              </a:rPr>
              <a:t>, </a:t>
            </a:r>
            <a:r>
              <a:rPr lang="fr-FR" sz="1400" b="0" i="0" u="none" strike="noStrike" baseline="0" dirty="0" err="1">
                <a:solidFill>
                  <a:schemeClr val="bg1"/>
                </a:solidFill>
                <a:latin typeface="AdvTT1895a33e"/>
              </a:rPr>
              <a:t>both</a:t>
            </a:r>
            <a:r>
              <a:rPr lang="fr-FR" sz="1400" b="0" i="0" u="none" strike="noStrike" baseline="0" dirty="0">
                <a:solidFill>
                  <a:schemeClr val="bg1"/>
                </a:solidFill>
                <a:latin typeface="AdvTT1895a33e"/>
              </a:rPr>
              <a:t> of </a:t>
            </a:r>
            <a:r>
              <a:rPr lang="fr-FR" sz="1400" b="0" i="0" u="none" strike="noStrike" baseline="0" dirty="0" err="1">
                <a:solidFill>
                  <a:schemeClr val="bg1"/>
                </a:solidFill>
                <a:latin typeface="AdvTT1895a33e"/>
              </a:rPr>
              <a:t>which</a:t>
            </a:r>
            <a:r>
              <a:rPr lang="fr-FR" sz="1400" b="0" i="0" u="none" strike="noStrike" baseline="0" dirty="0">
                <a:solidFill>
                  <a:schemeClr val="bg1"/>
                </a:solidFill>
                <a:latin typeface="AdvTT1895a33e"/>
              </a:rPr>
              <a:t> </a:t>
            </a:r>
            <a:r>
              <a:rPr lang="fr-FR" sz="1400" b="0" i="0" u="none" strike="noStrike" baseline="0" dirty="0">
                <a:solidFill>
                  <a:schemeClr val="bg1"/>
                </a:solidFill>
                <a:latin typeface="AdvTT1895a33e+fb"/>
              </a:rPr>
              <a:t>fi</a:t>
            </a:r>
            <a:r>
              <a:rPr lang="fr-FR" sz="1400" b="0" i="0" u="none" strike="noStrike" baseline="0" dirty="0">
                <a:solidFill>
                  <a:schemeClr val="bg1"/>
                </a:solidFill>
                <a:latin typeface="AdvTT1895a33e"/>
              </a:rPr>
              <a:t>x </a:t>
            </a:r>
            <a:r>
              <a:rPr lang="fr-FR" sz="1400" b="0" i="0" u="none" strike="noStrike" baseline="0" dirty="0" err="1">
                <a:solidFill>
                  <a:schemeClr val="bg1"/>
                </a:solidFill>
                <a:latin typeface="AdvTT1895a33e"/>
              </a:rPr>
              <a:t>nitrogen</a:t>
            </a:r>
            <a:r>
              <a:rPr lang="fr-FR" sz="1400" b="0" i="0" u="none" strike="noStrike" baseline="0" dirty="0">
                <a:solidFill>
                  <a:schemeClr val="bg1"/>
                </a:solidFill>
                <a:latin typeface="AdvTT1895a33e"/>
              </a:rPr>
              <a:t>; (C) </a:t>
            </a:r>
            <a:r>
              <a:rPr lang="fr-FR" sz="1400" b="0" i="0" u="none" strike="noStrike" baseline="0" dirty="0" err="1">
                <a:solidFill>
                  <a:schemeClr val="bg1"/>
                </a:solidFill>
                <a:latin typeface="AdvTT1895a33e"/>
              </a:rPr>
              <a:t>leaf</a:t>
            </a:r>
            <a:r>
              <a:rPr lang="fr-FR" sz="1400" b="0" i="0" u="none" strike="noStrike" baseline="0" dirty="0">
                <a:solidFill>
                  <a:schemeClr val="bg1"/>
                </a:solidFill>
                <a:latin typeface="AdvTT1895a33e"/>
              </a:rPr>
              <a:t> nodules in </a:t>
            </a:r>
            <a:r>
              <a:rPr lang="fr-FR" sz="1400" b="0" i="0" u="none" strike="noStrike" baseline="0" dirty="0" err="1">
                <a:solidFill>
                  <a:schemeClr val="bg1"/>
                </a:solidFill>
                <a:latin typeface="AdvTT1895a33e"/>
              </a:rPr>
              <a:t>Bwanashupa</a:t>
            </a:r>
            <a:r>
              <a:rPr lang="fr-FR" sz="1400" b="0" i="0" u="none" strike="noStrike" baseline="0" dirty="0">
                <a:solidFill>
                  <a:schemeClr val="bg1"/>
                </a:solidFill>
                <a:latin typeface="AdvTT1895a33e"/>
              </a:rPr>
              <a:t> (</a:t>
            </a:r>
            <a:r>
              <a:rPr lang="fr-FR" sz="1400" b="0" i="0" u="none" strike="noStrike" baseline="0" dirty="0" err="1">
                <a:solidFill>
                  <a:schemeClr val="bg1"/>
                </a:solidFill>
                <a:latin typeface="AdvTTc685db85"/>
              </a:rPr>
              <a:t>Psychotria</a:t>
            </a:r>
            <a:r>
              <a:rPr lang="fr-FR" sz="1400" b="0" i="0" u="none" strike="noStrike" baseline="0" dirty="0">
                <a:solidFill>
                  <a:schemeClr val="bg1"/>
                </a:solidFill>
                <a:latin typeface="AdvTTc685db85"/>
              </a:rPr>
              <a:t> </a:t>
            </a:r>
            <a:r>
              <a:rPr lang="fr-FR" sz="1400" b="0" i="0" u="none" strike="noStrike" baseline="0" dirty="0" err="1">
                <a:solidFill>
                  <a:schemeClr val="bg1"/>
                </a:solidFill>
                <a:latin typeface="AdvTTc685db85"/>
              </a:rPr>
              <a:t>kirkii</a:t>
            </a:r>
            <a:r>
              <a:rPr lang="fr-FR" sz="1400" b="0" i="0" u="none" strike="noStrike" baseline="0" dirty="0">
                <a:solidFill>
                  <a:schemeClr val="bg1"/>
                </a:solidFill>
                <a:latin typeface="AdvTT1895a33e"/>
              </a:rPr>
              <a:t>),</a:t>
            </a:r>
          </a:p>
          <a:p>
            <a:pPr algn="l"/>
            <a:r>
              <a:rPr lang="en-US" sz="1400" b="0" i="0" u="none" strike="noStrike" baseline="0" dirty="0">
                <a:solidFill>
                  <a:schemeClr val="bg1"/>
                </a:solidFill>
                <a:latin typeface="AdvTT1895a33e"/>
              </a:rPr>
              <a:t>which produce toxins against competitors and predators; and (D) determinate root nodules in legumes, which also </a:t>
            </a:r>
            <a:r>
              <a:rPr lang="en-US" sz="1400" b="0" i="0" u="none" strike="noStrike" baseline="0" dirty="0">
                <a:solidFill>
                  <a:schemeClr val="bg1"/>
                </a:solidFill>
                <a:latin typeface="AdvTT1895a33e+fb"/>
              </a:rPr>
              <a:t>fi</a:t>
            </a:r>
            <a:r>
              <a:rPr lang="en-US" sz="1400" b="0" i="0" u="none" strike="noStrike" baseline="0" dirty="0">
                <a:solidFill>
                  <a:schemeClr val="bg1"/>
                </a:solidFill>
                <a:latin typeface="AdvTT1895a33e"/>
              </a:rPr>
              <a:t>x nitrogen. In animals, a more diverse set of services</a:t>
            </a:r>
          </a:p>
          <a:p>
            <a:pPr algn="l"/>
            <a:r>
              <a:rPr lang="en-US" sz="1400" b="0" i="0" u="none" strike="noStrike" baseline="0" dirty="0">
                <a:solidFill>
                  <a:schemeClr val="bg1"/>
                </a:solidFill>
                <a:latin typeface="AdvTT1895a33e"/>
              </a:rPr>
              <a:t>has been uncovered including: (E) the trophosome in tubeworms, which houses carbon-</a:t>
            </a:r>
            <a:r>
              <a:rPr lang="en-US" sz="1400" b="0" i="0" u="none" strike="noStrike" baseline="0" dirty="0">
                <a:solidFill>
                  <a:schemeClr val="bg1"/>
                </a:solidFill>
                <a:latin typeface="AdvTT1895a33e+fb"/>
              </a:rPr>
              <a:t>fi</a:t>
            </a:r>
            <a:r>
              <a:rPr lang="en-US" sz="1400" b="0" i="0" u="none" strike="noStrike" baseline="0" dirty="0">
                <a:solidFill>
                  <a:schemeClr val="bg1"/>
                </a:solidFill>
                <a:latin typeface="AdvTT1895a33e"/>
              </a:rPr>
              <a:t>xing bacteria; light organs with bioluminescent bacteria in (F) squids,</a:t>
            </a:r>
          </a:p>
          <a:p>
            <a:pPr algn="l"/>
            <a:r>
              <a:rPr lang="en-US" sz="1400" b="0" i="0" u="none" strike="noStrike" baseline="0" dirty="0">
                <a:solidFill>
                  <a:schemeClr val="bg1"/>
                </a:solidFill>
                <a:latin typeface="AdvTT1895a33e"/>
              </a:rPr>
              <a:t>(G) angler</a:t>
            </a:r>
            <a:r>
              <a:rPr lang="en-US" sz="1400" b="0" i="0" u="none" strike="noStrike" baseline="0" dirty="0">
                <a:solidFill>
                  <a:schemeClr val="bg1"/>
                </a:solidFill>
                <a:latin typeface="AdvTT1895a33e+fb"/>
              </a:rPr>
              <a:t>fi</a:t>
            </a:r>
            <a:r>
              <a:rPr lang="en-US" sz="1400" b="0" i="0" u="none" strike="noStrike" baseline="0" dirty="0">
                <a:solidFill>
                  <a:schemeClr val="bg1"/>
                </a:solidFill>
                <a:latin typeface="AdvTT1895a33e"/>
              </a:rPr>
              <a:t>sh, and (H) </a:t>
            </a:r>
            <a:r>
              <a:rPr lang="en-US" sz="1400" b="0" i="0" u="none" strike="noStrike" baseline="0" dirty="0">
                <a:solidFill>
                  <a:schemeClr val="bg1"/>
                </a:solidFill>
                <a:latin typeface="AdvTT1895a33e+fb"/>
              </a:rPr>
              <a:t>fl</a:t>
            </a:r>
            <a:r>
              <a:rPr lang="en-US" sz="1400" b="0" i="0" u="none" strike="noStrike" baseline="0" dirty="0">
                <a:solidFill>
                  <a:schemeClr val="bg1"/>
                </a:solidFill>
                <a:latin typeface="AdvTT1895a33e"/>
              </a:rPr>
              <a:t>ashlight </a:t>
            </a:r>
            <a:r>
              <a:rPr lang="en-US" sz="1400" b="0" i="0" u="none" strike="noStrike" baseline="0" dirty="0">
                <a:solidFill>
                  <a:schemeClr val="bg1"/>
                </a:solidFill>
                <a:latin typeface="AdvTT1895a33e+fb"/>
              </a:rPr>
              <a:t>fi</a:t>
            </a:r>
            <a:r>
              <a:rPr lang="en-US" sz="1400" b="0" i="0" u="none" strike="noStrike" baseline="0" dirty="0">
                <a:solidFill>
                  <a:schemeClr val="bg1"/>
                </a:solidFill>
                <a:latin typeface="AdvTT1895a33e"/>
              </a:rPr>
              <a:t>sh; (I) exoskeletal crypts in ants that house antibiotic-producing bacteria; and (J) the cecal appendix in humans. Adapted from [6] (A),</a:t>
            </a:r>
          </a:p>
          <a:p>
            <a:pPr algn="l"/>
            <a:r>
              <a:rPr lang="pt-BR" sz="1400" b="0" i="0" u="none" strike="noStrike" baseline="0" dirty="0">
                <a:solidFill>
                  <a:schemeClr val="bg1"/>
                </a:solidFill>
                <a:latin typeface="AdvTT1895a33e"/>
              </a:rPr>
              <a:t>[92] (B), [43] (C), [46] (E), [23] (F), [28] (G), [22] (H), and [9] (I).</a:t>
            </a:r>
            <a:endParaRPr lang="fr-FR" sz="1400" dirty="0">
              <a:solidFill>
                <a:schemeClr val="bg1"/>
              </a:solidFill>
            </a:endParaRPr>
          </a:p>
        </p:txBody>
      </p:sp>
      <p:sp>
        <p:nvSpPr>
          <p:cNvPr id="9" name="ZoneTexte 8">
            <a:extLst>
              <a:ext uri="{FF2B5EF4-FFF2-40B4-BE49-F238E27FC236}">
                <a16:creationId xmlns:a16="http://schemas.microsoft.com/office/drawing/2014/main" id="{B15D4780-8E67-6A83-F3BA-4F2099056F52}"/>
              </a:ext>
            </a:extLst>
          </p:cNvPr>
          <p:cNvSpPr txBox="1"/>
          <p:nvPr/>
        </p:nvSpPr>
        <p:spPr>
          <a:xfrm>
            <a:off x="12917665" y="5556307"/>
            <a:ext cx="8073024" cy="1200329"/>
          </a:xfrm>
          <a:prstGeom prst="rect">
            <a:avLst/>
          </a:prstGeom>
          <a:noFill/>
        </p:spPr>
        <p:txBody>
          <a:bodyPr wrap="square">
            <a:spAutoFit/>
          </a:bodyPr>
          <a:lstStyle/>
          <a:p>
            <a:pPr algn="l"/>
            <a:r>
              <a:rPr lang="en-US" b="0" i="0" u="none" strike="noStrike" baseline="0" dirty="0">
                <a:solidFill>
                  <a:schemeClr val="bg1"/>
                </a:solidFill>
                <a:latin typeface="AdvOTb8f60ac3"/>
              </a:rPr>
              <a:t>Symbiotic organs: the nexus of</a:t>
            </a:r>
          </a:p>
          <a:p>
            <a:pPr algn="l"/>
            <a:r>
              <a:rPr lang="fr-FR" b="0" i="0" u="none" strike="noStrike" baseline="0" dirty="0">
                <a:solidFill>
                  <a:schemeClr val="bg1"/>
                </a:solidFill>
                <a:latin typeface="AdvOTb8f60ac3"/>
              </a:rPr>
              <a:t>host</a:t>
            </a:r>
            <a:r>
              <a:rPr lang="fr-FR" b="0" i="0" u="none" strike="noStrike" baseline="0" dirty="0">
                <a:solidFill>
                  <a:schemeClr val="bg1"/>
                </a:solidFill>
                <a:latin typeface="AdvOTb8f60ac3+20"/>
              </a:rPr>
              <a:t>–</a:t>
            </a:r>
            <a:r>
              <a:rPr lang="fr-FR" b="0" i="0" u="none" strike="noStrike" baseline="0" dirty="0">
                <a:solidFill>
                  <a:schemeClr val="bg1"/>
                </a:solidFill>
                <a:latin typeface="AdvOTb8f60ac3"/>
              </a:rPr>
              <a:t>microbe </a:t>
            </a:r>
            <a:r>
              <a:rPr lang="fr-FR" b="0" i="0" u="none" strike="noStrike" baseline="0" dirty="0" err="1">
                <a:solidFill>
                  <a:schemeClr val="bg1"/>
                </a:solidFill>
                <a:latin typeface="AdvOTb8f60ac3"/>
              </a:rPr>
              <a:t>evolution</a:t>
            </a:r>
            <a:r>
              <a:rPr lang="fr-FR" b="0" i="0" u="none" strike="noStrike" baseline="0" dirty="0">
                <a:solidFill>
                  <a:schemeClr val="bg1"/>
                </a:solidFill>
                <a:latin typeface="AdvOTb8f60ac3"/>
              </a:rPr>
              <a:t> </a:t>
            </a:r>
            <a:r>
              <a:rPr lang="en-US" b="0" i="0" u="none" strike="noStrike" baseline="0" dirty="0">
                <a:solidFill>
                  <a:schemeClr val="bg1"/>
                </a:solidFill>
                <a:latin typeface="AdvTT739e07da"/>
              </a:rPr>
              <a:t>Trends in Ecology &amp; Evolution, Month 2022, Vol. xx, No. xx https://doi.org/10.1016/j.tree.2022.02.014 1</a:t>
            </a:r>
            <a:endParaRPr lang="fr-FR" b="0" i="0" u="none" strike="noStrike" baseline="0" dirty="0">
              <a:solidFill>
                <a:schemeClr val="bg1"/>
              </a:solidFill>
              <a:latin typeface="AdvOTb8f60ac3"/>
            </a:endParaRPr>
          </a:p>
          <a:p>
            <a:pPr algn="l"/>
            <a:r>
              <a:rPr lang="en-US" b="0" i="0" u="none" strike="noStrike" baseline="0" dirty="0">
                <a:solidFill>
                  <a:schemeClr val="bg1"/>
                </a:solidFill>
                <a:latin typeface="AdvTT1895a33e"/>
              </a:rPr>
              <a:t>David C. Fronk1 and Joel L. Sachs</a:t>
            </a:r>
            <a:endParaRPr lang="fr-FR" dirty="0">
              <a:solidFill>
                <a:schemeClr val="bg1"/>
              </a:solidFill>
            </a:endParaRPr>
          </a:p>
        </p:txBody>
      </p:sp>
      <p:sp>
        <p:nvSpPr>
          <p:cNvPr id="2" name="Titre 1">
            <a:extLst>
              <a:ext uri="{FF2B5EF4-FFF2-40B4-BE49-F238E27FC236}">
                <a16:creationId xmlns:a16="http://schemas.microsoft.com/office/drawing/2014/main" id="{5EB1F448-30E8-933B-51AF-058A2F9FAFCC}"/>
              </a:ext>
            </a:extLst>
          </p:cNvPr>
          <p:cNvSpPr>
            <a:spLocks noGrp="1"/>
          </p:cNvSpPr>
          <p:nvPr>
            <p:ph type="title"/>
          </p:nvPr>
        </p:nvSpPr>
        <p:spPr>
          <a:xfrm>
            <a:off x="84670" y="2633469"/>
            <a:ext cx="5254801" cy="972457"/>
          </a:xfrm>
          <a:solidFill>
            <a:schemeClr val="tx1"/>
          </a:solidFill>
        </p:spPr>
        <p:txBody>
          <a:bodyPr lIns="0" tIns="0" rIns="0" bIns="0">
            <a:noAutofit/>
          </a:bodyPr>
          <a:lstStyle/>
          <a:p>
            <a:pPr algn="ctr"/>
            <a:r>
              <a:rPr lang="fr-FR" sz="2800" b="1" dirty="0" err="1">
                <a:solidFill>
                  <a:schemeClr val="bg1"/>
                </a:solidFill>
                <a:latin typeface="+mn-lt"/>
              </a:rPr>
              <a:t>Functions</a:t>
            </a:r>
            <a:r>
              <a:rPr lang="fr-FR" sz="2800" b="1" dirty="0">
                <a:solidFill>
                  <a:schemeClr val="bg1"/>
                </a:solidFill>
                <a:latin typeface="+mn-lt"/>
              </a:rPr>
              <a:t> of « </a:t>
            </a:r>
            <a:r>
              <a:rPr lang="fr-FR" sz="2800" b="1" dirty="0" err="1">
                <a:solidFill>
                  <a:srgbClr val="2DF612"/>
                </a:solidFill>
                <a:latin typeface="+mn-lt"/>
              </a:rPr>
              <a:t>symbiotic</a:t>
            </a:r>
            <a:r>
              <a:rPr lang="fr-FR" sz="2800" b="1" dirty="0">
                <a:solidFill>
                  <a:srgbClr val="2DF612"/>
                </a:solidFill>
                <a:latin typeface="+mn-lt"/>
              </a:rPr>
              <a:t> </a:t>
            </a:r>
            <a:r>
              <a:rPr lang="fr-FR" sz="2800" b="1" dirty="0" err="1">
                <a:solidFill>
                  <a:srgbClr val="2DF612"/>
                </a:solidFill>
                <a:latin typeface="+mn-lt"/>
              </a:rPr>
              <a:t>organs</a:t>
            </a:r>
            <a:r>
              <a:rPr lang="fr-FR" sz="2800" b="1" dirty="0">
                <a:solidFill>
                  <a:schemeClr val="bg1"/>
                </a:solidFill>
                <a:latin typeface="+mn-lt"/>
              </a:rPr>
              <a:t>» are </a:t>
            </a:r>
            <a:r>
              <a:rPr lang="fr-FR" sz="2800" b="1" dirty="0" err="1">
                <a:solidFill>
                  <a:schemeClr val="bg1"/>
                </a:solidFill>
                <a:latin typeface="+mn-lt"/>
              </a:rPr>
              <a:t>described</a:t>
            </a:r>
            <a:r>
              <a:rPr lang="fr-FR" sz="2800" b="1" dirty="0">
                <a:solidFill>
                  <a:schemeClr val="bg1"/>
                </a:solidFill>
                <a:latin typeface="+mn-lt"/>
              </a:rPr>
              <a:t> in an </a:t>
            </a:r>
            <a:r>
              <a:rPr lang="fr-FR" sz="2800" b="1" dirty="0" err="1">
                <a:solidFill>
                  <a:schemeClr val="bg1"/>
                </a:solidFill>
                <a:latin typeface="+mn-lt"/>
              </a:rPr>
              <a:t>increasingly</a:t>
            </a:r>
            <a:r>
              <a:rPr lang="fr-FR" sz="2800" b="1" dirty="0">
                <a:solidFill>
                  <a:schemeClr val="bg1"/>
                </a:solidFill>
                <a:latin typeface="+mn-lt"/>
              </a:rPr>
              <a:t> large </a:t>
            </a:r>
            <a:r>
              <a:rPr lang="fr-FR" sz="2800" b="1" dirty="0" err="1">
                <a:solidFill>
                  <a:schemeClr val="bg1"/>
                </a:solidFill>
                <a:latin typeface="+mn-lt"/>
              </a:rPr>
              <a:t>number</a:t>
            </a:r>
            <a:r>
              <a:rPr lang="fr-FR" sz="2800" b="1" dirty="0">
                <a:solidFill>
                  <a:schemeClr val="bg1"/>
                </a:solidFill>
                <a:latin typeface="+mn-lt"/>
              </a:rPr>
              <a:t> of </a:t>
            </a:r>
            <a:r>
              <a:rPr lang="fr-FR" sz="2800" b="1" dirty="0" err="1">
                <a:solidFill>
                  <a:schemeClr val="bg1"/>
                </a:solidFill>
                <a:latin typeface="+mn-lt"/>
              </a:rPr>
              <a:t>animals</a:t>
            </a:r>
            <a:r>
              <a:rPr lang="fr-FR" sz="2800" b="1" dirty="0">
                <a:solidFill>
                  <a:schemeClr val="bg1"/>
                </a:solidFill>
                <a:latin typeface="+mn-lt"/>
              </a:rPr>
              <a:t> and plants…</a:t>
            </a:r>
          </a:p>
        </p:txBody>
      </p:sp>
      <p:sp>
        <p:nvSpPr>
          <p:cNvPr id="3" name="ZoneTexte 2">
            <a:extLst>
              <a:ext uri="{FF2B5EF4-FFF2-40B4-BE49-F238E27FC236}">
                <a16:creationId xmlns:a16="http://schemas.microsoft.com/office/drawing/2014/main" id="{7A22A9A3-6E59-AF38-F954-42DC6D4DEFD3}"/>
              </a:ext>
            </a:extLst>
          </p:cNvPr>
          <p:cNvSpPr txBox="1"/>
          <p:nvPr/>
        </p:nvSpPr>
        <p:spPr>
          <a:xfrm>
            <a:off x="131789" y="6387304"/>
            <a:ext cx="4928279" cy="369332"/>
          </a:xfrm>
          <a:prstGeom prst="rect">
            <a:avLst/>
          </a:prstGeom>
          <a:noFill/>
        </p:spPr>
        <p:txBody>
          <a:bodyPr wrap="square">
            <a:spAutoFit/>
          </a:bodyPr>
          <a:lstStyle/>
          <a:p>
            <a:pPr algn="l"/>
            <a:r>
              <a:rPr lang="en-US" b="0" i="0" u="none" strike="noStrike" baseline="0" dirty="0" err="1">
                <a:solidFill>
                  <a:schemeClr val="bg1"/>
                </a:solidFill>
                <a:latin typeface="AdvTT1895a33e"/>
              </a:rPr>
              <a:t>Fronk</a:t>
            </a:r>
            <a:r>
              <a:rPr lang="en-US" b="0" i="0" u="none" strike="noStrike" baseline="0" dirty="0">
                <a:solidFill>
                  <a:schemeClr val="bg1"/>
                </a:solidFill>
                <a:latin typeface="AdvTT1895a33e"/>
              </a:rPr>
              <a:t> &amp;.Sachs,</a:t>
            </a:r>
            <a:r>
              <a:rPr lang="en-US" b="0" i="0" u="none" strike="noStrike" baseline="0" dirty="0">
                <a:solidFill>
                  <a:schemeClr val="bg1"/>
                </a:solidFill>
                <a:latin typeface="AdvTT739e07da"/>
              </a:rPr>
              <a:t> Trends in Ecology &amp; Evolution, 2022</a:t>
            </a:r>
            <a:endParaRPr lang="fr-FR" dirty="0">
              <a:solidFill>
                <a:schemeClr val="bg1"/>
              </a:solidFill>
            </a:endParaRPr>
          </a:p>
        </p:txBody>
      </p:sp>
      <p:sp>
        <p:nvSpPr>
          <p:cNvPr id="4" name="ZoneTexte 3">
            <a:extLst>
              <a:ext uri="{FF2B5EF4-FFF2-40B4-BE49-F238E27FC236}">
                <a16:creationId xmlns:a16="http://schemas.microsoft.com/office/drawing/2014/main" id="{B909C9F5-404E-A61F-540D-C99992D277B3}"/>
              </a:ext>
            </a:extLst>
          </p:cNvPr>
          <p:cNvSpPr txBox="1"/>
          <p:nvPr/>
        </p:nvSpPr>
        <p:spPr>
          <a:xfrm flipH="1">
            <a:off x="10372502" y="83436"/>
            <a:ext cx="1509949" cy="584775"/>
          </a:xfrm>
          <a:prstGeom prst="rect">
            <a:avLst/>
          </a:prstGeom>
          <a:noFill/>
        </p:spPr>
        <p:txBody>
          <a:bodyPr wrap="square" rtlCol="0">
            <a:spAutoFit/>
          </a:bodyPr>
          <a:lstStyle/>
          <a:p>
            <a:pPr algn="ctr"/>
            <a:r>
              <a:rPr lang="fr-FR" sz="1600" b="1" dirty="0">
                <a:solidFill>
                  <a:srgbClr val="7030A0"/>
                </a:solidFill>
              </a:rPr>
              <a:t>NITROGEN FIXATION</a:t>
            </a:r>
          </a:p>
        </p:txBody>
      </p:sp>
      <p:sp>
        <p:nvSpPr>
          <p:cNvPr id="6" name="ZoneTexte 5">
            <a:extLst>
              <a:ext uri="{FF2B5EF4-FFF2-40B4-BE49-F238E27FC236}">
                <a16:creationId xmlns:a16="http://schemas.microsoft.com/office/drawing/2014/main" id="{49179808-C78A-ECA2-A01E-3E339B5DF332}"/>
              </a:ext>
            </a:extLst>
          </p:cNvPr>
          <p:cNvSpPr txBox="1"/>
          <p:nvPr/>
        </p:nvSpPr>
        <p:spPr>
          <a:xfrm flipH="1">
            <a:off x="10507196" y="1442990"/>
            <a:ext cx="1509949" cy="584775"/>
          </a:xfrm>
          <a:prstGeom prst="rect">
            <a:avLst/>
          </a:prstGeom>
          <a:noFill/>
        </p:spPr>
        <p:txBody>
          <a:bodyPr wrap="square" rtlCol="0">
            <a:spAutoFit/>
          </a:bodyPr>
          <a:lstStyle/>
          <a:p>
            <a:pPr algn="ctr"/>
            <a:r>
              <a:rPr lang="fr-FR" sz="1600" b="1" dirty="0">
                <a:solidFill>
                  <a:srgbClr val="7030A0"/>
                </a:solidFill>
              </a:rPr>
              <a:t>TOXIN ANTI-ENNEMIS</a:t>
            </a:r>
          </a:p>
        </p:txBody>
      </p:sp>
      <p:sp>
        <p:nvSpPr>
          <p:cNvPr id="8" name="ZoneTexte 7">
            <a:extLst>
              <a:ext uri="{FF2B5EF4-FFF2-40B4-BE49-F238E27FC236}">
                <a16:creationId xmlns:a16="http://schemas.microsoft.com/office/drawing/2014/main" id="{A2E54323-9354-ED51-FCF5-6DB86F077BE9}"/>
              </a:ext>
            </a:extLst>
          </p:cNvPr>
          <p:cNvSpPr txBox="1"/>
          <p:nvPr/>
        </p:nvSpPr>
        <p:spPr>
          <a:xfrm flipH="1">
            <a:off x="9661968" y="2832400"/>
            <a:ext cx="2456213" cy="338554"/>
          </a:xfrm>
          <a:prstGeom prst="rect">
            <a:avLst/>
          </a:prstGeom>
          <a:noFill/>
        </p:spPr>
        <p:txBody>
          <a:bodyPr wrap="square" rtlCol="0">
            <a:spAutoFit/>
          </a:bodyPr>
          <a:lstStyle/>
          <a:p>
            <a:pPr algn="ctr"/>
            <a:r>
              <a:rPr lang="fr-FR" sz="1600" b="1" dirty="0">
                <a:solidFill>
                  <a:srgbClr val="7030A0"/>
                </a:solidFill>
              </a:rPr>
              <a:t>CARBON FIXATION</a:t>
            </a:r>
          </a:p>
        </p:txBody>
      </p:sp>
      <p:sp>
        <p:nvSpPr>
          <p:cNvPr id="10" name="ZoneTexte 9">
            <a:extLst>
              <a:ext uri="{FF2B5EF4-FFF2-40B4-BE49-F238E27FC236}">
                <a16:creationId xmlns:a16="http://schemas.microsoft.com/office/drawing/2014/main" id="{F0313C4E-D117-BB62-750D-746BCF5133A5}"/>
              </a:ext>
            </a:extLst>
          </p:cNvPr>
          <p:cNvSpPr txBox="1"/>
          <p:nvPr/>
        </p:nvSpPr>
        <p:spPr>
          <a:xfrm flipH="1">
            <a:off x="7875207" y="2294753"/>
            <a:ext cx="3133107" cy="338554"/>
          </a:xfrm>
          <a:prstGeom prst="rect">
            <a:avLst/>
          </a:prstGeom>
          <a:noFill/>
        </p:spPr>
        <p:txBody>
          <a:bodyPr wrap="square" rtlCol="0">
            <a:spAutoFit/>
          </a:bodyPr>
          <a:lstStyle/>
          <a:p>
            <a:pPr algn="ctr"/>
            <a:r>
              <a:rPr lang="fr-FR" sz="1600" b="1" dirty="0">
                <a:solidFill>
                  <a:srgbClr val="7030A0"/>
                </a:solidFill>
              </a:rPr>
              <a:t>NITROGEN FIXATION</a:t>
            </a:r>
          </a:p>
        </p:txBody>
      </p:sp>
      <p:sp>
        <p:nvSpPr>
          <p:cNvPr id="11" name="ZoneTexte 10">
            <a:extLst>
              <a:ext uri="{FF2B5EF4-FFF2-40B4-BE49-F238E27FC236}">
                <a16:creationId xmlns:a16="http://schemas.microsoft.com/office/drawing/2014/main" id="{FB852759-9442-11A8-9EB2-32B780E96D83}"/>
              </a:ext>
            </a:extLst>
          </p:cNvPr>
          <p:cNvSpPr txBox="1"/>
          <p:nvPr/>
        </p:nvSpPr>
        <p:spPr>
          <a:xfrm flipH="1">
            <a:off x="8368853" y="3475778"/>
            <a:ext cx="2456213" cy="338554"/>
          </a:xfrm>
          <a:prstGeom prst="rect">
            <a:avLst/>
          </a:prstGeom>
          <a:noFill/>
        </p:spPr>
        <p:txBody>
          <a:bodyPr wrap="square" rtlCol="0">
            <a:spAutoFit/>
          </a:bodyPr>
          <a:lstStyle/>
          <a:p>
            <a:pPr algn="ctr"/>
            <a:r>
              <a:rPr lang="fr-FR" sz="1600" b="1" dirty="0">
                <a:solidFill>
                  <a:srgbClr val="7030A0"/>
                </a:solidFill>
              </a:rPr>
              <a:t>BIOLUMINESCENCE</a:t>
            </a:r>
          </a:p>
        </p:txBody>
      </p:sp>
      <p:sp>
        <p:nvSpPr>
          <p:cNvPr id="12" name="ZoneTexte 11">
            <a:extLst>
              <a:ext uri="{FF2B5EF4-FFF2-40B4-BE49-F238E27FC236}">
                <a16:creationId xmlns:a16="http://schemas.microsoft.com/office/drawing/2014/main" id="{AE32D2D6-4619-DB1F-4329-0DD76C208F2C}"/>
              </a:ext>
            </a:extLst>
          </p:cNvPr>
          <p:cNvSpPr txBox="1"/>
          <p:nvPr/>
        </p:nvSpPr>
        <p:spPr>
          <a:xfrm flipH="1">
            <a:off x="9500052" y="3870307"/>
            <a:ext cx="3169490" cy="830997"/>
          </a:xfrm>
          <a:prstGeom prst="rect">
            <a:avLst/>
          </a:prstGeom>
          <a:noFill/>
        </p:spPr>
        <p:txBody>
          <a:bodyPr wrap="square" rtlCol="0">
            <a:spAutoFit/>
          </a:bodyPr>
          <a:lstStyle/>
          <a:p>
            <a:pPr algn="ctr"/>
            <a:r>
              <a:rPr lang="fr-FR" sz="1600" b="1" dirty="0">
                <a:solidFill>
                  <a:srgbClr val="7030A0"/>
                </a:solidFill>
              </a:rPr>
              <a:t>ANTIBIOTICS </a:t>
            </a:r>
          </a:p>
          <a:p>
            <a:pPr algn="ctr"/>
            <a:r>
              <a:rPr lang="fr-FR" sz="1600" b="1" dirty="0">
                <a:solidFill>
                  <a:srgbClr val="7030A0"/>
                </a:solidFill>
              </a:rPr>
              <a:t>PRODUCTION </a:t>
            </a:r>
          </a:p>
          <a:p>
            <a:pPr algn="ctr"/>
            <a:endParaRPr lang="fr-FR" sz="1600" b="1" dirty="0">
              <a:solidFill>
                <a:srgbClr val="7030A0"/>
              </a:solidFill>
            </a:endParaRPr>
          </a:p>
        </p:txBody>
      </p:sp>
      <p:sp>
        <p:nvSpPr>
          <p:cNvPr id="13" name="ZoneTexte 12">
            <a:extLst>
              <a:ext uri="{FF2B5EF4-FFF2-40B4-BE49-F238E27FC236}">
                <a16:creationId xmlns:a16="http://schemas.microsoft.com/office/drawing/2014/main" id="{EF8BD7DD-716D-91F5-F65C-FCBA20965A8B}"/>
              </a:ext>
            </a:extLst>
          </p:cNvPr>
          <p:cNvSpPr txBox="1"/>
          <p:nvPr/>
        </p:nvSpPr>
        <p:spPr>
          <a:xfrm flipH="1">
            <a:off x="9093743" y="5441074"/>
            <a:ext cx="2456213" cy="338554"/>
          </a:xfrm>
          <a:prstGeom prst="rect">
            <a:avLst/>
          </a:prstGeom>
          <a:noFill/>
        </p:spPr>
        <p:txBody>
          <a:bodyPr wrap="square" rtlCol="0">
            <a:spAutoFit/>
          </a:bodyPr>
          <a:lstStyle/>
          <a:p>
            <a:pPr algn="ctr"/>
            <a:r>
              <a:rPr lang="fr-FR" sz="1600" b="1" dirty="0">
                <a:solidFill>
                  <a:srgbClr val="7030A0"/>
                </a:solidFill>
              </a:rPr>
              <a:t>BIOLUMINESCENCE</a:t>
            </a:r>
          </a:p>
        </p:txBody>
      </p:sp>
      <p:sp>
        <p:nvSpPr>
          <p:cNvPr id="15" name="ZoneTexte 14">
            <a:extLst>
              <a:ext uri="{FF2B5EF4-FFF2-40B4-BE49-F238E27FC236}">
                <a16:creationId xmlns:a16="http://schemas.microsoft.com/office/drawing/2014/main" id="{08B996D5-BC3D-2C9C-3772-7A5B5441492B}"/>
              </a:ext>
            </a:extLst>
          </p:cNvPr>
          <p:cNvSpPr txBox="1"/>
          <p:nvPr/>
        </p:nvSpPr>
        <p:spPr>
          <a:xfrm flipH="1">
            <a:off x="8703409" y="6603774"/>
            <a:ext cx="2456213" cy="338554"/>
          </a:xfrm>
          <a:prstGeom prst="rect">
            <a:avLst/>
          </a:prstGeom>
          <a:noFill/>
        </p:spPr>
        <p:txBody>
          <a:bodyPr wrap="square" rtlCol="0">
            <a:spAutoFit/>
          </a:bodyPr>
          <a:lstStyle/>
          <a:p>
            <a:pPr algn="ctr"/>
            <a:r>
              <a:rPr lang="fr-FR" sz="1600" b="1" dirty="0">
                <a:solidFill>
                  <a:srgbClr val="7030A0"/>
                </a:solidFill>
              </a:rPr>
              <a:t>MICROBIAL BANK</a:t>
            </a:r>
          </a:p>
        </p:txBody>
      </p:sp>
      <p:sp>
        <p:nvSpPr>
          <p:cNvPr id="14" name="ZoneTexte 13">
            <a:extLst>
              <a:ext uri="{FF2B5EF4-FFF2-40B4-BE49-F238E27FC236}">
                <a16:creationId xmlns:a16="http://schemas.microsoft.com/office/drawing/2014/main" id="{DE2E12DE-5C76-1FAC-DBA5-A9B4158F6CC1}"/>
              </a:ext>
            </a:extLst>
          </p:cNvPr>
          <p:cNvSpPr txBox="1"/>
          <p:nvPr/>
        </p:nvSpPr>
        <p:spPr>
          <a:xfrm>
            <a:off x="-26126" y="117567"/>
            <a:ext cx="5254801" cy="1077218"/>
          </a:xfrm>
          <a:prstGeom prst="rect">
            <a:avLst/>
          </a:prstGeom>
          <a:noFill/>
        </p:spPr>
        <p:txBody>
          <a:bodyPr wrap="square" rtlCol="0">
            <a:spAutoFit/>
          </a:bodyPr>
          <a:lstStyle/>
          <a:p>
            <a:pPr algn="ctr"/>
            <a:r>
              <a:rPr lang="fr-FR" sz="3200" b="1" dirty="0">
                <a:solidFill>
                  <a:schemeClr val="bg1"/>
                </a:solidFill>
              </a:rPr>
              <a:t>This conclusion </a:t>
            </a:r>
            <a:r>
              <a:rPr lang="fr-FR" sz="3200" b="1" dirty="0" err="1">
                <a:solidFill>
                  <a:schemeClr val="bg1"/>
                </a:solidFill>
              </a:rPr>
              <a:t>holds</a:t>
            </a:r>
            <a:r>
              <a:rPr lang="fr-FR" sz="3200" b="1" dirty="0">
                <a:solidFill>
                  <a:schemeClr val="bg1"/>
                </a:solidFill>
              </a:rPr>
              <a:t> for </a:t>
            </a:r>
            <a:r>
              <a:rPr lang="fr-FR" sz="3200" b="1" dirty="0" err="1">
                <a:solidFill>
                  <a:schemeClr val="bg1"/>
                </a:solidFill>
              </a:rPr>
              <a:t>very</a:t>
            </a:r>
            <a:r>
              <a:rPr lang="fr-FR" sz="3200" b="1" dirty="0">
                <a:solidFill>
                  <a:schemeClr val="bg1"/>
                </a:solidFill>
              </a:rPr>
              <a:t> </a:t>
            </a:r>
            <a:r>
              <a:rPr lang="fr-FR" sz="3200" b="1" dirty="0" err="1">
                <a:solidFill>
                  <a:schemeClr val="bg1"/>
                </a:solidFill>
              </a:rPr>
              <a:t>many</a:t>
            </a:r>
            <a:r>
              <a:rPr lang="fr-FR" sz="3200" b="1" dirty="0">
                <a:solidFill>
                  <a:schemeClr val="bg1"/>
                </a:solidFill>
              </a:rPr>
              <a:t> </a:t>
            </a:r>
            <a:r>
              <a:rPr lang="fr-FR" sz="3200" b="1" dirty="0" err="1">
                <a:solidFill>
                  <a:schemeClr val="bg1"/>
                </a:solidFill>
              </a:rPr>
              <a:t>other</a:t>
            </a:r>
            <a:r>
              <a:rPr lang="fr-FR" sz="3200" b="1" dirty="0">
                <a:solidFill>
                  <a:schemeClr val="bg1"/>
                </a:solidFill>
              </a:rPr>
              <a:t> </a:t>
            </a:r>
            <a:r>
              <a:rPr lang="fr-FR" sz="3200" b="1" dirty="0" err="1">
                <a:solidFill>
                  <a:schemeClr val="bg1"/>
                </a:solidFill>
              </a:rPr>
              <a:t>species</a:t>
            </a:r>
            <a:r>
              <a:rPr lang="fr-FR" sz="3200" b="1" dirty="0">
                <a:solidFill>
                  <a:schemeClr val="bg1"/>
                </a:solidFill>
              </a:rPr>
              <a:t>…</a:t>
            </a:r>
            <a:endParaRPr lang="fr-FR" sz="3200" dirty="0">
              <a:solidFill>
                <a:schemeClr val="bg1"/>
              </a:solidFill>
            </a:endParaRPr>
          </a:p>
        </p:txBody>
      </p:sp>
    </p:spTree>
    <p:extLst>
      <p:ext uri="{BB962C8B-B14F-4D97-AF65-F5344CB8AC3E}">
        <p14:creationId xmlns:p14="http://schemas.microsoft.com/office/powerpoint/2010/main" val="2396147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D8037F-A7E3-4921-AA40-D34772A9E6DA}"/>
              </a:ext>
            </a:extLst>
          </p:cNvPr>
          <p:cNvSpPr/>
          <p:nvPr/>
        </p:nvSpPr>
        <p:spPr>
          <a:xfrm>
            <a:off x="703370" y="-987973"/>
            <a:ext cx="11306750" cy="584775"/>
          </a:xfrm>
          <a:prstGeom prst="rect">
            <a:avLst/>
          </a:prstGeom>
        </p:spPr>
        <p:txBody>
          <a:bodyPr wrap="none">
            <a:spAutoFit/>
          </a:bodyPr>
          <a:lstStyle/>
          <a:p>
            <a:pPr marL="457200" indent="-457200">
              <a:buFont typeface="Arial" panose="020B0604020202020204" pitchFamily="34" charset="0"/>
              <a:buChar char="•"/>
            </a:pPr>
            <a:r>
              <a:rPr lang="fr-FR" sz="3200" dirty="0">
                <a:solidFill>
                  <a:schemeClr val="bg1"/>
                </a:solidFill>
              </a:rPr>
              <a:t> </a:t>
            </a:r>
            <a:r>
              <a:rPr lang="fr-FR" sz="3200" dirty="0">
                <a:solidFill>
                  <a:schemeClr val="accent2"/>
                </a:solidFill>
              </a:rPr>
              <a:t>On the </a:t>
            </a:r>
            <a:r>
              <a:rPr lang="fr-FR" sz="3200" dirty="0" err="1">
                <a:solidFill>
                  <a:schemeClr val="accent2"/>
                </a:solidFill>
              </a:rPr>
              <a:t>origins</a:t>
            </a:r>
            <a:r>
              <a:rPr lang="fr-FR" sz="3200" dirty="0">
                <a:solidFill>
                  <a:schemeClr val="accent2"/>
                </a:solidFill>
              </a:rPr>
              <a:t> of traits: </a:t>
            </a:r>
            <a:r>
              <a:rPr lang="fr-FR" sz="3200" dirty="0" err="1">
                <a:solidFill>
                  <a:schemeClr val="accent2"/>
                </a:solidFill>
              </a:rPr>
              <a:t>animals</a:t>
            </a:r>
            <a:r>
              <a:rPr lang="fr-FR" sz="3200" dirty="0">
                <a:solidFill>
                  <a:schemeClr val="accent2"/>
                </a:solidFill>
              </a:rPr>
              <a:t> &amp; plants as co-constructions?</a:t>
            </a:r>
          </a:p>
        </p:txBody>
      </p:sp>
      <p:sp>
        <p:nvSpPr>
          <p:cNvPr id="2" name="ZoneTexte 1"/>
          <p:cNvSpPr txBox="1"/>
          <p:nvPr/>
        </p:nvSpPr>
        <p:spPr>
          <a:xfrm>
            <a:off x="-159972" y="447917"/>
            <a:ext cx="12511944" cy="892552"/>
          </a:xfrm>
          <a:prstGeom prst="rect">
            <a:avLst/>
          </a:prstGeom>
          <a:noFill/>
        </p:spPr>
        <p:txBody>
          <a:bodyPr wrap="square" rtlCol="0">
            <a:spAutoFit/>
          </a:bodyPr>
          <a:lstStyle/>
          <a:p>
            <a:pPr algn="ctr"/>
            <a:r>
              <a:rPr lang="fr-FR" sz="2600" b="1" dirty="0">
                <a:solidFill>
                  <a:schemeClr val="bg1"/>
                </a:solidFill>
              </a:rPr>
              <a:t> </a:t>
            </a:r>
            <a:r>
              <a:rPr lang="fr-FR" sz="2600" b="1" dirty="0" err="1">
                <a:solidFill>
                  <a:schemeClr val="bg1"/>
                </a:solidFill>
              </a:rPr>
              <a:t>Problem</a:t>
            </a:r>
            <a:r>
              <a:rPr lang="fr-FR" sz="2600" b="1" dirty="0">
                <a:solidFill>
                  <a:schemeClr val="bg1"/>
                </a:solidFill>
              </a:rPr>
              <a:t>: a </a:t>
            </a:r>
            <a:r>
              <a:rPr lang="fr-FR" sz="2600" dirty="0" err="1">
                <a:solidFill>
                  <a:schemeClr val="bg1"/>
                </a:solidFill>
              </a:rPr>
              <a:t>classic</a:t>
            </a:r>
            <a:r>
              <a:rPr lang="fr-FR" sz="2600" b="1" dirty="0">
                <a:solidFill>
                  <a:schemeClr val="bg1"/>
                </a:solidFill>
              </a:rPr>
              <a:t> </a:t>
            </a:r>
            <a:r>
              <a:rPr lang="fr-FR" sz="2600" b="1" dirty="0" err="1">
                <a:solidFill>
                  <a:schemeClr val="bg1"/>
                </a:solidFill>
              </a:rPr>
              <a:t>tree</a:t>
            </a:r>
            <a:r>
              <a:rPr lang="fr-FR" sz="2600" b="1" dirty="0">
                <a:solidFill>
                  <a:schemeClr val="bg1"/>
                </a:solidFill>
              </a:rPr>
              <a:t> of the </a:t>
            </a:r>
            <a:r>
              <a:rPr lang="fr-FR" sz="2600" b="1" dirty="0" err="1">
                <a:solidFill>
                  <a:schemeClr val="bg1"/>
                </a:solidFill>
              </a:rPr>
              <a:t>mere</a:t>
            </a:r>
            <a:r>
              <a:rPr lang="fr-FR" sz="2600" b="1" dirty="0">
                <a:solidFill>
                  <a:schemeClr val="bg1"/>
                </a:solidFill>
              </a:rPr>
              <a:t> hosts </a:t>
            </a:r>
            <a:r>
              <a:rPr lang="fr-FR" sz="2600" b="1" dirty="0" err="1">
                <a:solidFill>
                  <a:schemeClr val="bg1"/>
                </a:solidFill>
              </a:rPr>
              <a:t>lineages</a:t>
            </a:r>
            <a:r>
              <a:rPr lang="fr-FR" sz="2600" b="1" dirty="0">
                <a:solidFill>
                  <a:schemeClr val="bg1"/>
                </a:solidFill>
              </a:rPr>
              <a:t> </a:t>
            </a:r>
            <a:r>
              <a:rPr lang="fr-FR" sz="2600" b="1" dirty="0" err="1">
                <a:solidFill>
                  <a:schemeClr val="bg1"/>
                </a:solidFill>
              </a:rPr>
              <a:t>does</a:t>
            </a:r>
            <a:r>
              <a:rPr lang="fr-FR" sz="2600" b="1" dirty="0">
                <a:solidFill>
                  <a:schemeClr val="bg1"/>
                </a:solidFill>
              </a:rPr>
              <a:t> not </a:t>
            </a:r>
            <a:r>
              <a:rPr lang="fr-FR" sz="2600" b="1" dirty="0" err="1">
                <a:solidFill>
                  <a:schemeClr val="bg1"/>
                </a:solidFill>
              </a:rPr>
              <a:t>describe</a:t>
            </a:r>
            <a:r>
              <a:rPr lang="fr-FR" sz="2600" b="1" dirty="0">
                <a:solidFill>
                  <a:schemeClr val="bg1"/>
                </a:solidFill>
              </a:rPr>
              <a:t> the </a:t>
            </a:r>
            <a:r>
              <a:rPr lang="fr-FR" sz="2600" b="1" dirty="0" err="1">
                <a:solidFill>
                  <a:schemeClr val="bg1"/>
                </a:solidFill>
              </a:rPr>
              <a:t>processes</a:t>
            </a:r>
            <a:r>
              <a:rPr lang="fr-FR" sz="2600" b="1" dirty="0">
                <a:solidFill>
                  <a:schemeClr val="bg1"/>
                </a:solidFill>
              </a:rPr>
              <a:t> </a:t>
            </a:r>
            <a:r>
              <a:rPr lang="fr-FR" sz="2600" b="1" dirty="0" err="1">
                <a:solidFill>
                  <a:schemeClr val="bg1"/>
                </a:solidFill>
              </a:rPr>
              <a:t>responsible</a:t>
            </a:r>
            <a:r>
              <a:rPr lang="fr-FR" sz="2600" b="1" dirty="0">
                <a:solidFill>
                  <a:schemeClr val="bg1"/>
                </a:solidFill>
              </a:rPr>
              <a:t> for </a:t>
            </a:r>
            <a:r>
              <a:rPr lang="fr-FR" sz="2600" b="1" dirty="0" err="1">
                <a:solidFill>
                  <a:schemeClr val="bg1"/>
                </a:solidFill>
              </a:rPr>
              <a:t>co-constructed</a:t>
            </a:r>
            <a:r>
              <a:rPr lang="fr-FR" sz="2600" b="1" dirty="0">
                <a:solidFill>
                  <a:schemeClr val="bg1"/>
                </a:solidFill>
              </a:rPr>
              <a:t> traits</a:t>
            </a:r>
            <a:r>
              <a:rPr lang="fr-FR" sz="2600" dirty="0">
                <a:solidFill>
                  <a:schemeClr val="bg1"/>
                </a:solidFill>
              </a:rPr>
              <a:t>.</a:t>
            </a:r>
          </a:p>
        </p:txBody>
      </p:sp>
      <p:pic>
        <p:nvPicPr>
          <p:cNvPr id="21" name="Image 20">
            <a:extLst>
              <a:ext uri="{FF2B5EF4-FFF2-40B4-BE49-F238E27FC236}">
                <a16:creationId xmlns:a16="http://schemas.microsoft.com/office/drawing/2014/main" id="{11CFC404-11C3-4723-8E86-8DC413A7F43E}"/>
              </a:ext>
            </a:extLst>
          </p:cNvPr>
          <p:cNvPicPr>
            <a:picLocks noChangeAspect="1"/>
          </p:cNvPicPr>
          <p:nvPr/>
        </p:nvPicPr>
        <p:blipFill>
          <a:blip r:embed="rId2"/>
          <a:stretch>
            <a:fillRect/>
          </a:stretch>
        </p:blipFill>
        <p:spPr>
          <a:xfrm>
            <a:off x="39189" y="2023817"/>
            <a:ext cx="5110259" cy="3491053"/>
          </a:xfrm>
          <a:prstGeom prst="rect">
            <a:avLst/>
          </a:prstGeom>
        </p:spPr>
      </p:pic>
      <p:pic>
        <p:nvPicPr>
          <p:cNvPr id="22" name="Image 21">
            <a:extLst>
              <a:ext uri="{FF2B5EF4-FFF2-40B4-BE49-F238E27FC236}">
                <a16:creationId xmlns:a16="http://schemas.microsoft.com/office/drawing/2014/main" id="{CA7CC7FE-2AF3-4F60-AE18-C969A458DB09}"/>
              </a:ext>
            </a:extLst>
          </p:cNvPr>
          <p:cNvPicPr>
            <a:picLocks noChangeAspect="1"/>
          </p:cNvPicPr>
          <p:nvPr/>
        </p:nvPicPr>
        <p:blipFill>
          <a:blip r:embed="rId3"/>
          <a:stretch>
            <a:fillRect/>
          </a:stretch>
        </p:blipFill>
        <p:spPr>
          <a:xfrm>
            <a:off x="5442049" y="2049921"/>
            <a:ext cx="6664037" cy="3406063"/>
          </a:xfrm>
          <a:prstGeom prst="rect">
            <a:avLst/>
          </a:prstGeom>
        </p:spPr>
      </p:pic>
      <p:sp>
        <p:nvSpPr>
          <p:cNvPr id="6" name="Rectangle 5">
            <a:extLst>
              <a:ext uri="{FF2B5EF4-FFF2-40B4-BE49-F238E27FC236}">
                <a16:creationId xmlns:a16="http://schemas.microsoft.com/office/drawing/2014/main" id="{34D8037F-A7E3-4921-AA40-D34772A9E6DA}"/>
              </a:ext>
            </a:extLst>
          </p:cNvPr>
          <p:cNvSpPr/>
          <p:nvPr/>
        </p:nvSpPr>
        <p:spPr>
          <a:xfrm>
            <a:off x="811230" y="-1280361"/>
            <a:ext cx="10754098" cy="584775"/>
          </a:xfrm>
          <a:prstGeom prst="rect">
            <a:avLst/>
          </a:prstGeom>
        </p:spPr>
        <p:txBody>
          <a:bodyPr wrap="none">
            <a:spAutoFit/>
          </a:bodyPr>
          <a:lstStyle/>
          <a:p>
            <a:pPr marL="457200" indent="-457200">
              <a:buFont typeface="Arial" panose="020B0604020202020204" pitchFamily="34" charset="0"/>
              <a:buChar char="•"/>
            </a:pPr>
            <a:r>
              <a:rPr lang="fr-FR" sz="3200" dirty="0">
                <a:solidFill>
                  <a:schemeClr val="bg1"/>
                </a:solidFill>
              </a:rPr>
              <a:t> </a:t>
            </a:r>
            <a:r>
              <a:rPr lang="fr-FR" sz="3200" dirty="0">
                <a:solidFill>
                  <a:schemeClr val="accent2"/>
                </a:solidFill>
              </a:rPr>
              <a:t>Aux origines des traits: des animaux &amp; plantes </a:t>
            </a:r>
            <a:r>
              <a:rPr lang="fr-FR" sz="3200" dirty="0" err="1">
                <a:solidFill>
                  <a:schemeClr val="accent2"/>
                </a:solidFill>
              </a:rPr>
              <a:t>co</a:t>
            </a:r>
            <a:r>
              <a:rPr lang="fr-FR" sz="3200" dirty="0">
                <a:solidFill>
                  <a:schemeClr val="accent2"/>
                </a:solidFill>
              </a:rPr>
              <a:t>-construits?</a:t>
            </a:r>
          </a:p>
        </p:txBody>
      </p:sp>
    </p:spTree>
    <p:extLst>
      <p:ext uri="{BB962C8B-B14F-4D97-AF65-F5344CB8AC3E}">
        <p14:creationId xmlns:p14="http://schemas.microsoft.com/office/powerpoint/2010/main" val="973094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615434" y="-55109"/>
            <a:ext cx="9414500" cy="553998"/>
          </a:xfrm>
          <a:prstGeom prst="rect">
            <a:avLst/>
          </a:prstGeom>
          <a:noFill/>
        </p:spPr>
        <p:txBody>
          <a:bodyPr wrap="none" rtlCol="0">
            <a:spAutoFit/>
          </a:bodyPr>
          <a:lstStyle/>
          <a:p>
            <a:r>
              <a:rPr lang="fr-FR" sz="3000" b="1" dirty="0">
                <a:solidFill>
                  <a:schemeClr val="bg1"/>
                </a:solidFill>
              </a:rPr>
              <a:t>To </a:t>
            </a:r>
            <a:r>
              <a:rPr lang="fr-FR" sz="3000" b="1" dirty="0" err="1">
                <a:solidFill>
                  <a:schemeClr val="bg1"/>
                </a:solidFill>
              </a:rPr>
              <a:t>sum</a:t>
            </a:r>
            <a:r>
              <a:rPr lang="fr-FR" sz="3000" b="1" dirty="0">
                <a:solidFill>
                  <a:schemeClr val="bg1"/>
                </a:solidFill>
              </a:rPr>
              <a:t> up, </a:t>
            </a:r>
            <a:r>
              <a:rPr lang="fr-FR" sz="3000" b="1" dirty="0" err="1">
                <a:solidFill>
                  <a:schemeClr val="bg1"/>
                </a:solidFill>
              </a:rPr>
              <a:t>evolution</a:t>
            </a:r>
            <a:r>
              <a:rPr lang="fr-FR" sz="3000" b="1" dirty="0">
                <a:solidFill>
                  <a:schemeClr val="bg1"/>
                </a:solidFill>
              </a:rPr>
              <a:t> has </a:t>
            </a:r>
            <a:r>
              <a:rPr lang="fr-FR" sz="3000" b="1" dirty="0" err="1">
                <a:solidFill>
                  <a:schemeClr val="bg1"/>
                </a:solidFill>
              </a:rPr>
              <a:t>produced</a:t>
            </a:r>
            <a:r>
              <a:rPr lang="fr-FR" sz="3000" b="1" dirty="0">
                <a:solidFill>
                  <a:schemeClr val="bg1"/>
                </a:solidFill>
              </a:rPr>
              <a:t> </a:t>
            </a:r>
            <a:r>
              <a:rPr lang="fr-FR" sz="3000" b="1" dirty="0" err="1">
                <a:solidFill>
                  <a:schemeClr val="bg1"/>
                </a:solidFill>
              </a:rPr>
              <a:t>complex</a:t>
            </a:r>
            <a:r>
              <a:rPr lang="fr-FR" sz="3000" b="1" dirty="0">
                <a:solidFill>
                  <a:schemeClr val="bg1"/>
                </a:solidFill>
              </a:rPr>
              <a:t> organisations</a:t>
            </a:r>
          </a:p>
        </p:txBody>
      </p:sp>
      <p:sp>
        <p:nvSpPr>
          <p:cNvPr id="3" name="Rectangle 2"/>
          <p:cNvSpPr/>
          <p:nvPr/>
        </p:nvSpPr>
        <p:spPr>
          <a:xfrm>
            <a:off x="4158286" y="619773"/>
            <a:ext cx="4572000" cy="2400657"/>
          </a:xfrm>
          <a:prstGeom prst="rect">
            <a:avLst/>
          </a:prstGeom>
        </p:spPr>
        <p:txBody>
          <a:bodyPr>
            <a:spAutoFit/>
          </a:bodyPr>
          <a:lstStyle/>
          <a:p>
            <a:pPr algn="ctr">
              <a:buFont typeface="Arial" pitchFamily="34" charset="0"/>
              <a:buChar char="•"/>
            </a:pPr>
            <a:r>
              <a:rPr lang="fr-FR" sz="3000" dirty="0">
                <a:solidFill>
                  <a:schemeClr val="bg1"/>
                </a:solidFill>
              </a:rPr>
              <a:t> Multi-agents</a:t>
            </a:r>
          </a:p>
          <a:p>
            <a:pPr algn="ctr">
              <a:buFont typeface="Arial" pitchFamily="34" charset="0"/>
              <a:buChar char="•"/>
            </a:pPr>
            <a:r>
              <a:rPr lang="fr-FR" sz="3000" dirty="0">
                <a:solidFill>
                  <a:schemeClr val="bg1"/>
                </a:solidFill>
              </a:rPr>
              <a:t> Multi-</a:t>
            </a:r>
            <a:r>
              <a:rPr lang="fr-FR" sz="3000" dirty="0" err="1">
                <a:solidFill>
                  <a:schemeClr val="bg1"/>
                </a:solidFill>
              </a:rPr>
              <a:t>lineages</a:t>
            </a:r>
            <a:endParaRPr lang="fr-FR" sz="3000" dirty="0">
              <a:solidFill>
                <a:schemeClr val="bg1"/>
              </a:solidFill>
            </a:endParaRPr>
          </a:p>
          <a:p>
            <a:pPr algn="ctr">
              <a:buFont typeface="Arial" pitchFamily="34" charset="0"/>
              <a:buChar char="•"/>
            </a:pPr>
            <a:r>
              <a:rPr lang="fr-FR" sz="3000" dirty="0">
                <a:solidFill>
                  <a:schemeClr val="bg1"/>
                </a:solidFill>
              </a:rPr>
              <a:t> Multi-</a:t>
            </a:r>
            <a:r>
              <a:rPr lang="fr-FR" sz="3000" dirty="0" err="1">
                <a:solidFill>
                  <a:schemeClr val="bg1"/>
                </a:solidFill>
              </a:rPr>
              <a:t>level</a:t>
            </a:r>
            <a:endParaRPr lang="fr-FR" sz="3000" dirty="0">
              <a:solidFill>
                <a:schemeClr val="bg1"/>
              </a:solidFill>
            </a:endParaRPr>
          </a:p>
          <a:p>
            <a:pPr algn="ctr">
              <a:buFont typeface="Arial" pitchFamily="34" charset="0"/>
              <a:buChar char="•"/>
            </a:pPr>
            <a:r>
              <a:rPr lang="fr-FR" sz="3000" dirty="0">
                <a:solidFill>
                  <a:schemeClr val="bg1"/>
                </a:solidFill>
              </a:rPr>
              <a:t> </a:t>
            </a:r>
            <a:r>
              <a:rPr lang="fr-FR" sz="3000" dirty="0" err="1">
                <a:solidFill>
                  <a:schemeClr val="bg1"/>
                </a:solidFill>
              </a:rPr>
              <a:t>Nested</a:t>
            </a:r>
            <a:endParaRPr lang="fr-FR" sz="3000" dirty="0">
              <a:solidFill>
                <a:schemeClr val="bg1"/>
              </a:solidFill>
            </a:endParaRPr>
          </a:p>
          <a:p>
            <a:pPr algn="ctr">
              <a:buFont typeface="Arial" pitchFamily="34" charset="0"/>
              <a:buChar char="•"/>
            </a:pPr>
            <a:r>
              <a:rPr lang="fr-FR" sz="3000" dirty="0">
                <a:solidFill>
                  <a:schemeClr val="bg1"/>
                </a:solidFill>
              </a:rPr>
              <a:t> </a:t>
            </a:r>
            <a:r>
              <a:rPr lang="fr-FR" sz="3000" dirty="0" err="1">
                <a:solidFill>
                  <a:schemeClr val="bg1"/>
                </a:solidFill>
              </a:rPr>
              <a:t>Interconnected</a:t>
            </a:r>
            <a:endParaRPr lang="fr-FR" sz="3000" dirty="0">
              <a:solidFill>
                <a:schemeClr val="bg1"/>
              </a:solidFill>
            </a:endParaRPr>
          </a:p>
        </p:txBody>
      </p:sp>
      <p:pic>
        <p:nvPicPr>
          <p:cNvPr id="4" name="Image 3">
            <a:extLst>
              <a:ext uri="{FF2B5EF4-FFF2-40B4-BE49-F238E27FC236}">
                <a16:creationId xmlns:a16="http://schemas.microsoft.com/office/drawing/2014/main" id="{C12BEE17-FCC8-4B1A-98D9-6507A0436113}"/>
              </a:ext>
            </a:extLst>
          </p:cNvPr>
          <p:cNvPicPr>
            <a:picLocks noChangeAspect="1"/>
          </p:cNvPicPr>
          <p:nvPr/>
        </p:nvPicPr>
        <p:blipFill>
          <a:blip r:embed="rId3"/>
          <a:stretch>
            <a:fillRect/>
          </a:stretch>
        </p:blipFill>
        <p:spPr>
          <a:xfrm>
            <a:off x="6041497" y="8764868"/>
            <a:ext cx="5237652" cy="2800398"/>
          </a:xfrm>
          <a:prstGeom prst="rect">
            <a:avLst/>
          </a:prstGeom>
        </p:spPr>
      </p:pic>
      <p:pic>
        <p:nvPicPr>
          <p:cNvPr id="5" name="Image 4">
            <a:extLst>
              <a:ext uri="{FF2B5EF4-FFF2-40B4-BE49-F238E27FC236}">
                <a16:creationId xmlns:a16="http://schemas.microsoft.com/office/drawing/2014/main" id="{86642D08-3C10-420C-BE3E-BF109A474863}"/>
              </a:ext>
            </a:extLst>
          </p:cNvPr>
          <p:cNvPicPr>
            <a:picLocks noChangeAspect="1"/>
          </p:cNvPicPr>
          <p:nvPr/>
        </p:nvPicPr>
        <p:blipFill>
          <a:blip r:embed="rId4"/>
          <a:stretch>
            <a:fillRect/>
          </a:stretch>
        </p:blipFill>
        <p:spPr>
          <a:xfrm>
            <a:off x="3808838" y="9202737"/>
            <a:ext cx="3239928" cy="2373248"/>
          </a:xfrm>
          <a:prstGeom prst="rect">
            <a:avLst/>
          </a:prstGeom>
        </p:spPr>
      </p:pic>
      <p:pic>
        <p:nvPicPr>
          <p:cNvPr id="6" name="Image 5">
            <a:extLst>
              <a:ext uri="{FF2B5EF4-FFF2-40B4-BE49-F238E27FC236}">
                <a16:creationId xmlns:a16="http://schemas.microsoft.com/office/drawing/2014/main" id="{DFA02417-9D9D-4CEF-B956-2669A10097EB}"/>
              </a:ext>
            </a:extLst>
          </p:cNvPr>
          <p:cNvPicPr>
            <a:picLocks noChangeAspect="1"/>
          </p:cNvPicPr>
          <p:nvPr/>
        </p:nvPicPr>
        <p:blipFill>
          <a:blip r:embed="rId5"/>
          <a:stretch>
            <a:fillRect/>
          </a:stretch>
        </p:blipFill>
        <p:spPr>
          <a:xfrm>
            <a:off x="1308529" y="8744579"/>
            <a:ext cx="2550044" cy="3140332"/>
          </a:xfrm>
          <a:prstGeom prst="rect">
            <a:avLst/>
          </a:prstGeom>
        </p:spPr>
      </p:pic>
      <p:sp>
        <p:nvSpPr>
          <p:cNvPr id="9" name="Rectangle 8">
            <a:extLst>
              <a:ext uri="{FF2B5EF4-FFF2-40B4-BE49-F238E27FC236}">
                <a16:creationId xmlns:a16="http://schemas.microsoft.com/office/drawing/2014/main" id="{EFE8AA30-C67F-4EB3-BAB8-FEB12A87D1EE}"/>
              </a:ext>
            </a:extLst>
          </p:cNvPr>
          <p:cNvSpPr/>
          <p:nvPr/>
        </p:nvSpPr>
        <p:spPr>
          <a:xfrm>
            <a:off x="0" y="3140866"/>
            <a:ext cx="12192000" cy="3352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AE4CA558-9A27-4CD7-8843-3CBDCF1CA9FD}"/>
              </a:ext>
            </a:extLst>
          </p:cNvPr>
          <p:cNvSpPr/>
          <p:nvPr/>
        </p:nvSpPr>
        <p:spPr>
          <a:xfrm>
            <a:off x="915751" y="3204372"/>
            <a:ext cx="9700591" cy="2922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54AA3AEF-3769-4455-AAAF-AA742E7F0486}"/>
              </a:ext>
            </a:extLst>
          </p:cNvPr>
          <p:cNvPicPr>
            <a:picLocks noChangeAspect="1"/>
          </p:cNvPicPr>
          <p:nvPr/>
        </p:nvPicPr>
        <p:blipFill>
          <a:blip r:embed="rId6"/>
          <a:stretch>
            <a:fillRect/>
          </a:stretch>
        </p:blipFill>
        <p:spPr>
          <a:xfrm rot="16200000">
            <a:off x="3765442" y="2817786"/>
            <a:ext cx="3002491" cy="4039322"/>
          </a:xfrm>
          <a:prstGeom prst="rect">
            <a:avLst/>
          </a:prstGeom>
        </p:spPr>
      </p:pic>
      <p:pic>
        <p:nvPicPr>
          <p:cNvPr id="15" name="Image 14">
            <a:extLst>
              <a:ext uri="{FF2B5EF4-FFF2-40B4-BE49-F238E27FC236}">
                <a16:creationId xmlns:a16="http://schemas.microsoft.com/office/drawing/2014/main" id="{207A59E9-27F5-4453-B85F-AB883F083AC9}"/>
              </a:ext>
            </a:extLst>
          </p:cNvPr>
          <p:cNvPicPr>
            <a:picLocks noChangeAspect="1"/>
          </p:cNvPicPr>
          <p:nvPr/>
        </p:nvPicPr>
        <p:blipFill>
          <a:blip r:embed="rId7"/>
          <a:stretch>
            <a:fillRect/>
          </a:stretch>
        </p:blipFill>
        <p:spPr>
          <a:xfrm>
            <a:off x="7354249" y="3307552"/>
            <a:ext cx="4284980" cy="3107353"/>
          </a:xfrm>
          <a:prstGeom prst="rect">
            <a:avLst/>
          </a:prstGeom>
        </p:spPr>
      </p:pic>
      <p:pic>
        <p:nvPicPr>
          <p:cNvPr id="17" name="Image 16">
            <a:extLst>
              <a:ext uri="{FF2B5EF4-FFF2-40B4-BE49-F238E27FC236}">
                <a16:creationId xmlns:a16="http://schemas.microsoft.com/office/drawing/2014/main" id="{8221D6CD-FE84-4696-BCEB-3138F0D95AA7}"/>
              </a:ext>
            </a:extLst>
          </p:cNvPr>
          <p:cNvPicPr>
            <a:picLocks noChangeAspect="1"/>
          </p:cNvPicPr>
          <p:nvPr/>
        </p:nvPicPr>
        <p:blipFill>
          <a:blip r:embed="rId8"/>
          <a:stretch>
            <a:fillRect/>
          </a:stretch>
        </p:blipFill>
        <p:spPr>
          <a:xfrm>
            <a:off x="730158" y="3262043"/>
            <a:ext cx="2483044" cy="3182082"/>
          </a:xfrm>
          <a:prstGeom prst="rect">
            <a:avLst/>
          </a:prstGeom>
        </p:spPr>
      </p:pic>
      <p:sp>
        <p:nvSpPr>
          <p:cNvPr id="12" name="ZoneTexte 11">
            <a:extLst>
              <a:ext uri="{FF2B5EF4-FFF2-40B4-BE49-F238E27FC236}">
                <a16:creationId xmlns:a16="http://schemas.microsoft.com/office/drawing/2014/main" id="{5F18F49D-D1EA-4E6F-A38E-73B22299AF41}"/>
              </a:ext>
            </a:extLst>
          </p:cNvPr>
          <p:cNvSpPr txBox="1"/>
          <p:nvPr/>
        </p:nvSpPr>
        <p:spPr>
          <a:xfrm>
            <a:off x="1931090" y="6381967"/>
            <a:ext cx="8595045" cy="553998"/>
          </a:xfrm>
          <a:prstGeom prst="rect">
            <a:avLst/>
          </a:prstGeom>
          <a:noFill/>
        </p:spPr>
        <p:txBody>
          <a:bodyPr wrap="none" rtlCol="0">
            <a:spAutoFit/>
          </a:bodyPr>
          <a:lstStyle/>
          <a:p>
            <a:r>
              <a:rPr lang="fr-FR" sz="3000" b="1" dirty="0">
                <a:solidFill>
                  <a:srgbClr val="66FF66"/>
                </a:solidFill>
              </a:rPr>
              <a:t>An </a:t>
            </a:r>
            <a:r>
              <a:rPr lang="fr-FR" sz="3000" b="1" dirty="0" err="1">
                <a:solidFill>
                  <a:srgbClr val="66FF66"/>
                </a:solidFill>
              </a:rPr>
              <a:t>enhanced</a:t>
            </a:r>
            <a:r>
              <a:rPr lang="fr-FR" sz="3000" b="1" dirty="0">
                <a:solidFill>
                  <a:srgbClr val="66FF66"/>
                </a:solidFill>
              </a:rPr>
              <a:t> </a:t>
            </a:r>
            <a:r>
              <a:rPr lang="fr-FR" sz="3000" b="1" dirty="0" err="1">
                <a:solidFill>
                  <a:srgbClr val="66FF66"/>
                </a:solidFill>
              </a:rPr>
              <a:t>evolutionary</a:t>
            </a:r>
            <a:r>
              <a:rPr lang="fr-FR" sz="3000" b="1" dirty="0">
                <a:solidFill>
                  <a:srgbClr val="66FF66"/>
                </a:solidFill>
              </a:rPr>
              <a:t> </a:t>
            </a:r>
            <a:r>
              <a:rPr lang="fr-FR" sz="3000" b="1" dirty="0" err="1">
                <a:solidFill>
                  <a:srgbClr val="66FF66"/>
                </a:solidFill>
              </a:rPr>
              <a:t>biology</a:t>
            </a:r>
            <a:r>
              <a:rPr lang="fr-FR" sz="3000" b="1" dirty="0">
                <a:solidFill>
                  <a:srgbClr val="66FF66"/>
                </a:solidFill>
              </a:rPr>
              <a:t> </a:t>
            </a:r>
            <a:r>
              <a:rPr lang="fr-FR" sz="3000" b="1" dirty="0" err="1">
                <a:solidFill>
                  <a:srgbClr val="66FF66"/>
                </a:solidFill>
              </a:rPr>
              <a:t>seems</a:t>
            </a:r>
            <a:r>
              <a:rPr lang="fr-FR" sz="3000" b="1" dirty="0">
                <a:solidFill>
                  <a:srgbClr val="66FF66"/>
                </a:solidFill>
              </a:rPr>
              <a:t> </a:t>
            </a:r>
            <a:r>
              <a:rPr lang="fr-FR" sz="3000" b="1" dirty="0" err="1">
                <a:solidFill>
                  <a:srgbClr val="66FF66"/>
                </a:solidFill>
              </a:rPr>
              <a:t>warranted</a:t>
            </a:r>
            <a:r>
              <a:rPr lang="fr-FR" sz="3000" b="1" dirty="0">
                <a:solidFill>
                  <a:srgbClr val="66FF66"/>
                </a:solidFill>
              </a:rPr>
              <a:t>.</a:t>
            </a:r>
          </a:p>
        </p:txBody>
      </p:sp>
    </p:spTree>
    <p:extLst>
      <p:ext uri="{BB962C8B-B14F-4D97-AF65-F5344CB8AC3E}">
        <p14:creationId xmlns:p14="http://schemas.microsoft.com/office/powerpoint/2010/main" val="2804151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D2B3905-CD5C-65B4-E565-E7D8895ED34F}"/>
              </a:ext>
            </a:extLst>
          </p:cNvPr>
          <p:cNvSpPr txBox="1"/>
          <p:nvPr/>
        </p:nvSpPr>
        <p:spPr>
          <a:xfrm>
            <a:off x="591436" y="1128602"/>
            <a:ext cx="11695814" cy="523220"/>
          </a:xfrm>
          <a:prstGeom prst="rect">
            <a:avLst/>
          </a:prstGeom>
          <a:noFill/>
        </p:spPr>
        <p:txBody>
          <a:bodyPr wrap="square" rtlCol="0">
            <a:spAutoFit/>
          </a:bodyPr>
          <a:lstStyle/>
          <a:p>
            <a:r>
              <a:rPr lang="fr-FR" sz="2800" b="1" dirty="0">
                <a:solidFill>
                  <a:schemeClr val="bg1"/>
                </a:solidFill>
              </a:rPr>
              <a:t>Even the model of </a:t>
            </a:r>
            <a:r>
              <a:rPr lang="fr-FR" sz="2800" b="1" dirty="0" err="1">
                <a:solidFill>
                  <a:schemeClr val="bg1"/>
                </a:solidFill>
              </a:rPr>
              <a:t>evolution</a:t>
            </a:r>
            <a:r>
              <a:rPr lang="fr-FR" sz="2800" b="1" dirty="0">
                <a:solidFill>
                  <a:schemeClr val="bg1"/>
                </a:solidFill>
              </a:rPr>
              <a:t> by </a:t>
            </a:r>
            <a:r>
              <a:rPr lang="fr-FR" sz="2800" b="1" dirty="0" err="1">
                <a:solidFill>
                  <a:schemeClr val="bg1"/>
                </a:solidFill>
              </a:rPr>
              <a:t>natural</a:t>
            </a:r>
            <a:r>
              <a:rPr lang="fr-FR" sz="2800" b="1" dirty="0">
                <a:solidFill>
                  <a:schemeClr val="bg1"/>
                </a:solidFill>
              </a:rPr>
              <a:t> </a:t>
            </a:r>
            <a:r>
              <a:rPr lang="fr-FR" sz="2800" b="1" dirty="0" err="1">
                <a:solidFill>
                  <a:schemeClr val="bg1"/>
                </a:solidFill>
              </a:rPr>
              <a:t>selection</a:t>
            </a:r>
            <a:r>
              <a:rPr lang="fr-FR" sz="2800" b="1" dirty="0">
                <a:solidFill>
                  <a:schemeClr val="bg1"/>
                </a:solidFill>
              </a:rPr>
              <a:t> can </a:t>
            </a:r>
            <a:r>
              <a:rPr lang="fr-FR" sz="2800" b="1" dirty="0" err="1">
                <a:solidFill>
                  <a:schemeClr val="bg1"/>
                </a:solidFill>
              </a:rPr>
              <a:t>be</a:t>
            </a:r>
            <a:r>
              <a:rPr lang="fr-FR" sz="2800" b="1" dirty="0">
                <a:solidFill>
                  <a:schemeClr val="bg1"/>
                </a:solidFill>
              </a:rPr>
              <a:t> </a:t>
            </a:r>
            <a:r>
              <a:rPr lang="fr-FR" sz="2800" b="1" dirty="0" err="1">
                <a:solidFill>
                  <a:schemeClr val="bg1"/>
                </a:solidFill>
              </a:rPr>
              <a:t>further</a:t>
            </a:r>
            <a:r>
              <a:rPr lang="fr-FR" sz="2800" b="1" dirty="0">
                <a:solidFill>
                  <a:schemeClr val="bg1"/>
                </a:solidFill>
              </a:rPr>
              <a:t> </a:t>
            </a:r>
            <a:r>
              <a:rPr lang="fr-FR" sz="2800" b="1" dirty="0" err="1">
                <a:solidFill>
                  <a:schemeClr val="bg1"/>
                </a:solidFill>
              </a:rPr>
              <a:t>generalized</a:t>
            </a:r>
            <a:r>
              <a:rPr lang="fr-FR" sz="2800" b="1" dirty="0">
                <a:solidFill>
                  <a:schemeClr val="bg1"/>
                </a:solidFill>
              </a:rPr>
              <a:t>.</a:t>
            </a:r>
          </a:p>
        </p:txBody>
      </p:sp>
      <p:pic>
        <p:nvPicPr>
          <p:cNvPr id="3" name="Image 2">
            <a:extLst>
              <a:ext uri="{FF2B5EF4-FFF2-40B4-BE49-F238E27FC236}">
                <a16:creationId xmlns:a16="http://schemas.microsoft.com/office/drawing/2014/main" id="{2E96AA75-23F0-052C-B15A-55D786E7A47F}"/>
              </a:ext>
            </a:extLst>
          </p:cNvPr>
          <p:cNvPicPr>
            <a:picLocks noChangeAspect="1"/>
          </p:cNvPicPr>
          <p:nvPr/>
        </p:nvPicPr>
        <p:blipFill>
          <a:blip r:embed="rId2"/>
          <a:stretch>
            <a:fillRect/>
          </a:stretch>
        </p:blipFill>
        <p:spPr>
          <a:xfrm>
            <a:off x="723633" y="2510500"/>
            <a:ext cx="4857945" cy="2788187"/>
          </a:xfrm>
          <a:prstGeom prst="rect">
            <a:avLst/>
          </a:prstGeom>
        </p:spPr>
      </p:pic>
      <p:pic>
        <p:nvPicPr>
          <p:cNvPr id="4" name="Image 3">
            <a:extLst>
              <a:ext uri="{FF2B5EF4-FFF2-40B4-BE49-F238E27FC236}">
                <a16:creationId xmlns:a16="http://schemas.microsoft.com/office/drawing/2014/main" id="{8C25F588-15BE-2A3C-46FC-E73636EE33FF}"/>
              </a:ext>
            </a:extLst>
          </p:cNvPr>
          <p:cNvPicPr>
            <a:picLocks noChangeAspect="1"/>
          </p:cNvPicPr>
          <p:nvPr/>
        </p:nvPicPr>
        <p:blipFill>
          <a:blip r:embed="rId2"/>
          <a:stretch>
            <a:fillRect/>
          </a:stretch>
        </p:blipFill>
        <p:spPr>
          <a:xfrm>
            <a:off x="6619608" y="2531636"/>
            <a:ext cx="4857945" cy="2788187"/>
          </a:xfrm>
          <a:prstGeom prst="rect">
            <a:avLst/>
          </a:prstGeom>
        </p:spPr>
      </p:pic>
      <p:cxnSp>
        <p:nvCxnSpPr>
          <p:cNvPr id="6" name="Connecteur droit 5">
            <a:extLst>
              <a:ext uri="{FF2B5EF4-FFF2-40B4-BE49-F238E27FC236}">
                <a16:creationId xmlns:a16="http://schemas.microsoft.com/office/drawing/2014/main" id="{E58C6E9F-5F0D-9A9F-0CD7-1466A5D74D1C}"/>
              </a:ext>
            </a:extLst>
          </p:cNvPr>
          <p:cNvCxnSpPr/>
          <p:nvPr/>
        </p:nvCxnSpPr>
        <p:spPr>
          <a:xfrm>
            <a:off x="9134475" y="3295650"/>
            <a:ext cx="0" cy="9715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FCE8CBD3-52E9-875B-9695-18000A864F38}"/>
              </a:ext>
            </a:extLst>
          </p:cNvPr>
          <p:cNvCxnSpPr>
            <a:cxnSpLocks/>
          </p:cNvCxnSpPr>
          <p:nvPr/>
        </p:nvCxnSpPr>
        <p:spPr>
          <a:xfrm>
            <a:off x="10182225" y="3143250"/>
            <a:ext cx="0" cy="1295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A53387D3-ECE0-AE6F-6F05-C443D0750188}"/>
              </a:ext>
            </a:extLst>
          </p:cNvPr>
          <p:cNvCxnSpPr>
            <a:cxnSpLocks/>
          </p:cNvCxnSpPr>
          <p:nvPr/>
        </p:nvCxnSpPr>
        <p:spPr>
          <a:xfrm>
            <a:off x="11163300" y="3019425"/>
            <a:ext cx="0" cy="15430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51E49D8A-2B9C-26D7-75BA-27BC15DA6D4E}"/>
              </a:ext>
            </a:extLst>
          </p:cNvPr>
          <p:cNvSpPr txBox="1"/>
          <p:nvPr/>
        </p:nvSpPr>
        <p:spPr>
          <a:xfrm>
            <a:off x="4348163" y="6062701"/>
            <a:ext cx="6143624" cy="369332"/>
          </a:xfrm>
          <a:prstGeom prst="rect">
            <a:avLst/>
          </a:prstGeom>
          <a:noFill/>
        </p:spPr>
        <p:txBody>
          <a:bodyPr wrap="square">
            <a:spAutoFit/>
          </a:bodyPr>
          <a:lstStyle/>
          <a:p>
            <a:r>
              <a:rPr lang="fr-FR" sz="1800" b="1" dirty="0">
                <a:solidFill>
                  <a:schemeClr val="bg1"/>
                </a:solidFill>
              </a:rPr>
              <a:t>(Doolittle &amp; </a:t>
            </a:r>
            <a:r>
              <a:rPr lang="fr-FR" sz="1800" b="1" dirty="0" err="1">
                <a:solidFill>
                  <a:schemeClr val="bg1"/>
                </a:solidFill>
              </a:rPr>
              <a:t>Inkpen</a:t>
            </a:r>
            <a:r>
              <a:rPr lang="fr-FR" sz="1800" b="1" dirty="0">
                <a:solidFill>
                  <a:schemeClr val="bg1"/>
                </a:solidFill>
              </a:rPr>
              <a:t>, PNAS 2018)</a:t>
            </a:r>
          </a:p>
        </p:txBody>
      </p:sp>
    </p:spTree>
    <p:extLst>
      <p:ext uri="{BB962C8B-B14F-4D97-AF65-F5344CB8AC3E}">
        <p14:creationId xmlns:p14="http://schemas.microsoft.com/office/powerpoint/2010/main" val="3883117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0F4F6F0-AE4E-ACAA-F6BF-B3951FC66B92}"/>
              </a:ext>
            </a:extLst>
          </p:cNvPr>
          <p:cNvSpPr/>
          <p:nvPr/>
        </p:nvSpPr>
        <p:spPr>
          <a:xfrm>
            <a:off x="2629752" y="3442211"/>
            <a:ext cx="6729086" cy="830997"/>
          </a:xfrm>
          <a:prstGeom prst="rect">
            <a:avLst/>
          </a:prstGeom>
        </p:spPr>
        <p:txBody>
          <a:bodyPr wrap="none">
            <a:spAutoFit/>
          </a:bodyPr>
          <a:lstStyle/>
          <a:p>
            <a:pPr marL="342900" indent="-342900" algn="ctr">
              <a:buFont typeface="Arial" panose="020B0604020202020204" pitchFamily="34" charset="0"/>
              <a:buChar char="•"/>
            </a:pPr>
            <a:r>
              <a:rPr lang="fr-FR" sz="2400" b="1" dirty="0">
                <a:solidFill>
                  <a:srgbClr val="FF0000"/>
                </a:solidFill>
              </a:rPr>
              <a:t>Variation: </a:t>
            </a:r>
          </a:p>
          <a:p>
            <a:pPr algn="ctr"/>
            <a:r>
              <a:rPr lang="fr-FR" sz="2400" b="1" dirty="0">
                <a:solidFill>
                  <a:schemeClr val="bg1"/>
                </a:solidFill>
              </a:rPr>
              <a:t>not all </a:t>
            </a:r>
            <a:r>
              <a:rPr lang="fr-FR" sz="2400" b="1" dirty="0" err="1">
                <a:solidFill>
                  <a:schemeClr val="bg1"/>
                </a:solidFill>
              </a:rPr>
              <a:t>entities</a:t>
            </a:r>
            <a:r>
              <a:rPr lang="fr-FR" sz="2400" b="1" dirty="0">
                <a:solidFill>
                  <a:schemeClr val="bg1"/>
                </a:solidFill>
              </a:rPr>
              <a:t> to </a:t>
            </a:r>
            <a:r>
              <a:rPr lang="fr-FR" sz="2400" b="1" dirty="0" err="1">
                <a:solidFill>
                  <a:schemeClr val="bg1"/>
                </a:solidFill>
              </a:rPr>
              <a:t>consider</a:t>
            </a:r>
            <a:r>
              <a:rPr lang="fr-FR" sz="2400" b="1" dirty="0">
                <a:solidFill>
                  <a:schemeClr val="bg1"/>
                </a:solidFill>
              </a:rPr>
              <a:t> as </a:t>
            </a:r>
            <a:r>
              <a:rPr lang="fr-FR" sz="2400" b="1" dirty="0" err="1">
                <a:solidFill>
                  <a:schemeClr val="bg1"/>
                </a:solidFill>
              </a:rPr>
              <a:t>evolving</a:t>
            </a:r>
            <a:r>
              <a:rPr lang="fr-FR" sz="2400" b="1" dirty="0">
                <a:solidFill>
                  <a:schemeClr val="bg1"/>
                </a:solidFill>
              </a:rPr>
              <a:t> are </a:t>
            </a:r>
            <a:r>
              <a:rPr lang="fr-FR" sz="2400" b="1" dirty="0" err="1">
                <a:solidFill>
                  <a:schemeClr val="bg1"/>
                </a:solidFill>
              </a:rPr>
              <a:t>identical</a:t>
            </a:r>
            <a:r>
              <a:rPr lang="fr-FR" sz="2400" b="1" dirty="0">
                <a:solidFill>
                  <a:schemeClr val="bg1"/>
                </a:solidFill>
              </a:rPr>
              <a:t>.</a:t>
            </a:r>
          </a:p>
        </p:txBody>
      </p:sp>
      <p:sp>
        <p:nvSpPr>
          <p:cNvPr id="18" name="Rectangle 17">
            <a:extLst>
              <a:ext uri="{FF2B5EF4-FFF2-40B4-BE49-F238E27FC236}">
                <a16:creationId xmlns:a16="http://schemas.microsoft.com/office/drawing/2014/main" id="{9FBB4363-D9FD-E833-FCB1-2237D1270250}"/>
              </a:ext>
            </a:extLst>
          </p:cNvPr>
          <p:cNvSpPr/>
          <p:nvPr/>
        </p:nvSpPr>
        <p:spPr>
          <a:xfrm>
            <a:off x="2605590" y="4341680"/>
            <a:ext cx="8018605" cy="830997"/>
          </a:xfrm>
          <a:prstGeom prst="rect">
            <a:avLst/>
          </a:prstGeom>
        </p:spPr>
        <p:txBody>
          <a:bodyPr wrap="none">
            <a:spAutoFit/>
          </a:bodyPr>
          <a:lstStyle/>
          <a:p>
            <a:pPr marL="342900" indent="-342900" algn="ctr">
              <a:buFont typeface="Arial" panose="020B0604020202020204" pitchFamily="34" charset="0"/>
              <a:buChar char="•"/>
            </a:pPr>
            <a:r>
              <a:rPr lang="fr-FR" sz="2400" b="1" dirty="0">
                <a:solidFill>
                  <a:srgbClr val="FF0000"/>
                </a:solidFill>
              </a:rPr>
              <a:t> </a:t>
            </a:r>
            <a:r>
              <a:rPr lang="fr-FR" sz="2400" b="1" dirty="0" err="1">
                <a:solidFill>
                  <a:srgbClr val="FF0000"/>
                </a:solidFill>
              </a:rPr>
              <a:t>Differential</a:t>
            </a:r>
            <a:r>
              <a:rPr lang="fr-FR" sz="2400" b="1" dirty="0">
                <a:solidFill>
                  <a:srgbClr val="FF0000"/>
                </a:solidFill>
              </a:rPr>
              <a:t> fitness:</a:t>
            </a:r>
            <a:r>
              <a:rPr lang="fr-FR" sz="2400" b="1" dirty="0">
                <a:solidFill>
                  <a:schemeClr val="bg1"/>
                </a:solidFill>
              </a:rPr>
              <a:t> </a:t>
            </a:r>
          </a:p>
          <a:p>
            <a:pPr algn="ctr"/>
            <a:r>
              <a:rPr lang="fr-FR" sz="2400" b="1" dirty="0" err="1">
                <a:solidFill>
                  <a:schemeClr val="bg1"/>
                </a:solidFill>
              </a:rPr>
              <a:t>different</a:t>
            </a:r>
            <a:r>
              <a:rPr lang="fr-FR" sz="2400" b="1" dirty="0">
                <a:solidFill>
                  <a:schemeClr val="bg1"/>
                </a:solidFill>
              </a:rPr>
              <a:t> traits can confer </a:t>
            </a:r>
            <a:r>
              <a:rPr lang="fr-FR" sz="2400" b="1" dirty="0" err="1">
                <a:solidFill>
                  <a:schemeClr val="bg1"/>
                </a:solidFill>
              </a:rPr>
              <a:t>survival</a:t>
            </a:r>
            <a:r>
              <a:rPr lang="fr-FR" sz="2400" b="1" dirty="0">
                <a:solidFill>
                  <a:schemeClr val="bg1"/>
                </a:solidFill>
              </a:rPr>
              <a:t> or reproductive </a:t>
            </a:r>
            <a:r>
              <a:rPr lang="fr-FR" sz="2400" b="1" dirty="0" err="1">
                <a:solidFill>
                  <a:schemeClr val="bg1"/>
                </a:solidFill>
              </a:rPr>
              <a:t>advantage</a:t>
            </a:r>
            <a:r>
              <a:rPr lang="fr-FR" sz="2400" b="1" dirty="0">
                <a:solidFill>
                  <a:schemeClr val="bg1"/>
                </a:solidFill>
              </a:rPr>
              <a:t>.</a:t>
            </a:r>
          </a:p>
        </p:txBody>
      </p:sp>
      <p:sp>
        <p:nvSpPr>
          <p:cNvPr id="19" name="Rectangle 18">
            <a:extLst>
              <a:ext uri="{FF2B5EF4-FFF2-40B4-BE49-F238E27FC236}">
                <a16:creationId xmlns:a16="http://schemas.microsoft.com/office/drawing/2014/main" id="{449D31BA-7A11-4EB6-AB1F-0AA5B2CBB04B}"/>
              </a:ext>
            </a:extLst>
          </p:cNvPr>
          <p:cNvSpPr/>
          <p:nvPr/>
        </p:nvSpPr>
        <p:spPr>
          <a:xfrm>
            <a:off x="3656530" y="5293346"/>
            <a:ext cx="4950330" cy="830997"/>
          </a:xfrm>
          <a:prstGeom prst="rect">
            <a:avLst/>
          </a:prstGeom>
        </p:spPr>
        <p:txBody>
          <a:bodyPr wrap="none">
            <a:spAutoFit/>
          </a:bodyPr>
          <a:lstStyle/>
          <a:p>
            <a:pPr marL="342900" indent="-342900" algn="ctr">
              <a:buFont typeface="Arial" panose="020B0604020202020204" pitchFamily="34" charset="0"/>
              <a:buChar char="•"/>
            </a:pPr>
            <a:r>
              <a:rPr lang="fr-FR" sz="2400" b="1" dirty="0" err="1">
                <a:solidFill>
                  <a:srgbClr val="FF0000"/>
                </a:solidFill>
              </a:rPr>
              <a:t>Inheritance</a:t>
            </a:r>
            <a:r>
              <a:rPr lang="fr-FR" sz="2400" b="1" dirty="0">
                <a:solidFill>
                  <a:srgbClr val="FF0000"/>
                </a:solidFill>
              </a:rPr>
              <a:t>: </a:t>
            </a:r>
          </a:p>
          <a:p>
            <a:pPr algn="ctr"/>
            <a:r>
              <a:rPr lang="fr-FR" sz="2400" b="1" dirty="0">
                <a:solidFill>
                  <a:schemeClr val="bg1"/>
                </a:solidFill>
              </a:rPr>
              <a:t>Variation can </a:t>
            </a:r>
            <a:r>
              <a:rPr lang="fr-FR" sz="2400" b="1" dirty="0" err="1">
                <a:solidFill>
                  <a:schemeClr val="bg1"/>
                </a:solidFill>
              </a:rPr>
              <a:t>be</a:t>
            </a:r>
            <a:r>
              <a:rPr lang="fr-FR" sz="2400" b="1" dirty="0">
                <a:solidFill>
                  <a:schemeClr val="bg1"/>
                </a:solidFill>
              </a:rPr>
              <a:t>, in part, </a:t>
            </a:r>
            <a:r>
              <a:rPr lang="fr-FR" sz="2400" b="1" dirty="0" err="1">
                <a:solidFill>
                  <a:schemeClr val="bg1"/>
                </a:solidFill>
              </a:rPr>
              <a:t>reproduced</a:t>
            </a:r>
            <a:r>
              <a:rPr lang="fr-FR" sz="2400" b="1" dirty="0">
                <a:solidFill>
                  <a:schemeClr val="bg1"/>
                </a:solidFill>
              </a:rPr>
              <a:t>.</a:t>
            </a:r>
          </a:p>
        </p:txBody>
      </p:sp>
      <p:sp>
        <p:nvSpPr>
          <p:cNvPr id="24" name="ZoneTexte 23">
            <a:extLst>
              <a:ext uri="{FF2B5EF4-FFF2-40B4-BE49-F238E27FC236}">
                <a16:creationId xmlns:a16="http://schemas.microsoft.com/office/drawing/2014/main" id="{15873B74-E14A-241A-CC31-5A93229E63FB}"/>
              </a:ext>
            </a:extLst>
          </p:cNvPr>
          <p:cNvSpPr txBox="1"/>
          <p:nvPr/>
        </p:nvSpPr>
        <p:spPr>
          <a:xfrm>
            <a:off x="496186" y="210116"/>
            <a:ext cx="11695814" cy="523220"/>
          </a:xfrm>
          <a:prstGeom prst="rect">
            <a:avLst/>
          </a:prstGeom>
          <a:noFill/>
        </p:spPr>
        <p:txBody>
          <a:bodyPr wrap="square" rtlCol="0">
            <a:spAutoFit/>
          </a:bodyPr>
          <a:lstStyle/>
          <a:p>
            <a:r>
              <a:rPr lang="fr-FR" sz="2800" b="1" dirty="0">
                <a:solidFill>
                  <a:schemeClr val="bg1"/>
                </a:solidFill>
              </a:rPr>
              <a:t>Even the model of </a:t>
            </a:r>
            <a:r>
              <a:rPr lang="fr-FR" sz="2800" b="1" dirty="0" err="1">
                <a:solidFill>
                  <a:schemeClr val="bg1"/>
                </a:solidFill>
              </a:rPr>
              <a:t>evolution</a:t>
            </a:r>
            <a:r>
              <a:rPr lang="fr-FR" sz="2800" b="1" dirty="0">
                <a:solidFill>
                  <a:schemeClr val="bg1"/>
                </a:solidFill>
              </a:rPr>
              <a:t> by </a:t>
            </a:r>
            <a:r>
              <a:rPr lang="fr-FR" sz="2800" b="1" dirty="0" err="1">
                <a:solidFill>
                  <a:schemeClr val="bg1"/>
                </a:solidFill>
              </a:rPr>
              <a:t>natural</a:t>
            </a:r>
            <a:r>
              <a:rPr lang="fr-FR" sz="2800" b="1" dirty="0">
                <a:solidFill>
                  <a:schemeClr val="bg1"/>
                </a:solidFill>
              </a:rPr>
              <a:t> </a:t>
            </a:r>
            <a:r>
              <a:rPr lang="fr-FR" sz="2800" b="1" dirty="0" err="1">
                <a:solidFill>
                  <a:schemeClr val="bg1"/>
                </a:solidFill>
              </a:rPr>
              <a:t>selection</a:t>
            </a:r>
            <a:r>
              <a:rPr lang="fr-FR" sz="2800" b="1" dirty="0">
                <a:solidFill>
                  <a:schemeClr val="bg1"/>
                </a:solidFill>
              </a:rPr>
              <a:t> can </a:t>
            </a:r>
            <a:r>
              <a:rPr lang="fr-FR" sz="2800" b="1" dirty="0" err="1">
                <a:solidFill>
                  <a:schemeClr val="bg1"/>
                </a:solidFill>
              </a:rPr>
              <a:t>be</a:t>
            </a:r>
            <a:r>
              <a:rPr lang="fr-FR" sz="2800" b="1" dirty="0">
                <a:solidFill>
                  <a:schemeClr val="bg1"/>
                </a:solidFill>
              </a:rPr>
              <a:t> </a:t>
            </a:r>
            <a:r>
              <a:rPr lang="fr-FR" sz="2800" b="1" dirty="0" err="1">
                <a:solidFill>
                  <a:schemeClr val="bg1"/>
                </a:solidFill>
              </a:rPr>
              <a:t>further</a:t>
            </a:r>
            <a:r>
              <a:rPr lang="fr-FR" sz="2800" b="1" dirty="0">
                <a:solidFill>
                  <a:schemeClr val="bg1"/>
                </a:solidFill>
              </a:rPr>
              <a:t> </a:t>
            </a:r>
            <a:r>
              <a:rPr lang="fr-FR" sz="2800" b="1" dirty="0" err="1">
                <a:solidFill>
                  <a:schemeClr val="bg1"/>
                </a:solidFill>
              </a:rPr>
              <a:t>generalized</a:t>
            </a:r>
            <a:r>
              <a:rPr lang="fr-FR" sz="2800" b="1" dirty="0">
                <a:solidFill>
                  <a:schemeClr val="bg1"/>
                </a:solidFill>
              </a:rPr>
              <a:t>.</a:t>
            </a:r>
          </a:p>
        </p:txBody>
      </p:sp>
      <p:pic>
        <p:nvPicPr>
          <p:cNvPr id="2" name="Image 1">
            <a:extLst>
              <a:ext uri="{FF2B5EF4-FFF2-40B4-BE49-F238E27FC236}">
                <a16:creationId xmlns:a16="http://schemas.microsoft.com/office/drawing/2014/main" id="{AF5FA9D9-67AC-DA6C-0C6A-573E4296B148}"/>
              </a:ext>
            </a:extLst>
          </p:cNvPr>
          <p:cNvPicPr>
            <a:picLocks noChangeAspect="1"/>
          </p:cNvPicPr>
          <p:nvPr/>
        </p:nvPicPr>
        <p:blipFill>
          <a:blip r:embed="rId2"/>
          <a:stretch>
            <a:fillRect/>
          </a:stretch>
        </p:blipFill>
        <p:spPr>
          <a:xfrm>
            <a:off x="3975978" y="937047"/>
            <a:ext cx="4154581" cy="2384495"/>
          </a:xfrm>
          <a:prstGeom prst="rect">
            <a:avLst/>
          </a:prstGeom>
        </p:spPr>
      </p:pic>
      <p:sp>
        <p:nvSpPr>
          <p:cNvPr id="3" name="Ellipse 2">
            <a:extLst>
              <a:ext uri="{FF2B5EF4-FFF2-40B4-BE49-F238E27FC236}">
                <a16:creationId xmlns:a16="http://schemas.microsoft.com/office/drawing/2014/main" id="{B5B69552-29C2-3D4A-177E-17A8674AEBEF}"/>
              </a:ext>
            </a:extLst>
          </p:cNvPr>
          <p:cNvSpPr/>
          <p:nvPr/>
        </p:nvSpPr>
        <p:spPr>
          <a:xfrm>
            <a:off x="7462981" y="2245265"/>
            <a:ext cx="896796" cy="830997"/>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2A6D9746-441E-9316-093F-E0C93867DC6C}"/>
              </a:ext>
            </a:extLst>
          </p:cNvPr>
          <p:cNvSpPr txBox="1"/>
          <p:nvPr/>
        </p:nvSpPr>
        <p:spPr>
          <a:xfrm>
            <a:off x="8395160" y="2516320"/>
            <a:ext cx="1816523" cy="369332"/>
          </a:xfrm>
          <a:prstGeom prst="rect">
            <a:avLst/>
          </a:prstGeom>
          <a:noFill/>
        </p:spPr>
        <p:txBody>
          <a:bodyPr wrap="none" rtlCol="0">
            <a:spAutoFit/>
          </a:bodyPr>
          <a:lstStyle/>
          <a:p>
            <a:r>
              <a:rPr lang="fr-FR" dirty="0" err="1">
                <a:solidFill>
                  <a:srgbClr val="00B0F0"/>
                </a:solidFill>
              </a:rPr>
              <a:t>Units</a:t>
            </a:r>
            <a:r>
              <a:rPr lang="fr-FR" dirty="0">
                <a:solidFill>
                  <a:srgbClr val="00B0F0"/>
                </a:solidFill>
              </a:rPr>
              <a:t> of </a:t>
            </a:r>
            <a:r>
              <a:rPr lang="fr-FR" dirty="0" err="1">
                <a:solidFill>
                  <a:srgbClr val="00B0F0"/>
                </a:solidFill>
              </a:rPr>
              <a:t>selection</a:t>
            </a:r>
            <a:endParaRPr lang="fr-FR" dirty="0">
              <a:solidFill>
                <a:srgbClr val="00B0F0"/>
              </a:solidFill>
            </a:endParaRPr>
          </a:p>
        </p:txBody>
      </p:sp>
    </p:spTree>
    <p:extLst>
      <p:ext uri="{BB962C8B-B14F-4D97-AF65-F5344CB8AC3E}">
        <p14:creationId xmlns:p14="http://schemas.microsoft.com/office/powerpoint/2010/main" val="1449055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0F4F6F0-AE4E-ACAA-F6BF-B3951FC66B92}"/>
              </a:ext>
            </a:extLst>
          </p:cNvPr>
          <p:cNvSpPr/>
          <p:nvPr/>
        </p:nvSpPr>
        <p:spPr>
          <a:xfrm>
            <a:off x="167021" y="2232536"/>
            <a:ext cx="7300268" cy="830997"/>
          </a:xfrm>
          <a:prstGeom prst="rect">
            <a:avLst/>
          </a:prstGeom>
        </p:spPr>
        <p:txBody>
          <a:bodyPr wrap="none">
            <a:spAutoFit/>
          </a:bodyPr>
          <a:lstStyle/>
          <a:p>
            <a:pPr marL="342900" indent="-342900" algn="ctr">
              <a:buFont typeface="Arial" panose="020B0604020202020204" pitchFamily="34" charset="0"/>
              <a:buChar char="•"/>
            </a:pPr>
            <a:r>
              <a:rPr lang="fr-FR" sz="2400" b="1" dirty="0">
                <a:solidFill>
                  <a:srgbClr val="FF0000"/>
                </a:solidFill>
              </a:rPr>
              <a:t>There are variation in the population of interactions: </a:t>
            </a:r>
          </a:p>
          <a:p>
            <a:pPr algn="ctr"/>
            <a:r>
              <a:rPr lang="fr-FR" sz="2400" b="1" dirty="0">
                <a:solidFill>
                  <a:schemeClr val="bg1"/>
                </a:solidFill>
              </a:rPr>
              <a:t>not all </a:t>
            </a:r>
            <a:r>
              <a:rPr lang="fr-FR" sz="2400" b="1" dirty="0" err="1">
                <a:solidFill>
                  <a:schemeClr val="bg1"/>
                </a:solidFill>
              </a:rPr>
              <a:t>entities</a:t>
            </a:r>
            <a:r>
              <a:rPr lang="fr-FR" sz="2400" b="1" dirty="0">
                <a:solidFill>
                  <a:schemeClr val="bg1"/>
                </a:solidFill>
              </a:rPr>
              <a:t> to </a:t>
            </a:r>
            <a:r>
              <a:rPr lang="fr-FR" sz="2400" b="1" dirty="0" err="1">
                <a:solidFill>
                  <a:schemeClr val="bg1"/>
                </a:solidFill>
              </a:rPr>
              <a:t>consider</a:t>
            </a:r>
            <a:r>
              <a:rPr lang="fr-FR" sz="2400" b="1" dirty="0">
                <a:solidFill>
                  <a:schemeClr val="bg1"/>
                </a:solidFill>
              </a:rPr>
              <a:t> as </a:t>
            </a:r>
            <a:r>
              <a:rPr lang="fr-FR" sz="2400" b="1" dirty="0" err="1">
                <a:solidFill>
                  <a:schemeClr val="bg1"/>
                </a:solidFill>
              </a:rPr>
              <a:t>evolving</a:t>
            </a:r>
            <a:r>
              <a:rPr lang="fr-FR" sz="2400" b="1" dirty="0">
                <a:solidFill>
                  <a:schemeClr val="bg1"/>
                </a:solidFill>
              </a:rPr>
              <a:t> are </a:t>
            </a:r>
            <a:r>
              <a:rPr lang="fr-FR" sz="2400" b="1" dirty="0" err="1">
                <a:solidFill>
                  <a:schemeClr val="bg1"/>
                </a:solidFill>
              </a:rPr>
              <a:t>identical</a:t>
            </a:r>
            <a:r>
              <a:rPr lang="fr-FR" sz="2400" b="1" dirty="0">
                <a:solidFill>
                  <a:schemeClr val="bg1"/>
                </a:solidFill>
              </a:rPr>
              <a:t>.</a:t>
            </a:r>
          </a:p>
        </p:txBody>
      </p:sp>
      <p:sp>
        <p:nvSpPr>
          <p:cNvPr id="18" name="Rectangle 17">
            <a:extLst>
              <a:ext uri="{FF2B5EF4-FFF2-40B4-BE49-F238E27FC236}">
                <a16:creationId xmlns:a16="http://schemas.microsoft.com/office/drawing/2014/main" id="{9FBB4363-D9FD-E833-FCB1-2237D1270250}"/>
              </a:ext>
            </a:extLst>
          </p:cNvPr>
          <p:cNvSpPr/>
          <p:nvPr/>
        </p:nvSpPr>
        <p:spPr>
          <a:xfrm>
            <a:off x="-101714" y="3132005"/>
            <a:ext cx="8091960" cy="830997"/>
          </a:xfrm>
          <a:prstGeom prst="rect">
            <a:avLst/>
          </a:prstGeom>
        </p:spPr>
        <p:txBody>
          <a:bodyPr wrap="none">
            <a:spAutoFit/>
          </a:bodyPr>
          <a:lstStyle/>
          <a:p>
            <a:pPr marL="342900" indent="-342900" algn="ctr">
              <a:buFont typeface="Arial" panose="020B0604020202020204" pitchFamily="34" charset="0"/>
              <a:buChar char="•"/>
            </a:pPr>
            <a:r>
              <a:rPr lang="fr-FR" sz="2400" b="1" dirty="0">
                <a:solidFill>
                  <a:srgbClr val="FF0000"/>
                </a:solidFill>
              </a:rPr>
              <a:t> </a:t>
            </a:r>
            <a:r>
              <a:rPr lang="fr-FR" sz="2400" b="1" dirty="0" err="1">
                <a:solidFill>
                  <a:srgbClr val="FF0000"/>
                </a:solidFill>
              </a:rPr>
              <a:t>Some</a:t>
            </a:r>
            <a:r>
              <a:rPr lang="fr-FR" sz="2400" b="1" dirty="0">
                <a:solidFill>
                  <a:srgbClr val="FF0000"/>
                </a:solidFill>
              </a:rPr>
              <a:t> interactions show </a:t>
            </a:r>
            <a:r>
              <a:rPr lang="fr-FR" sz="2400" b="1" dirty="0" err="1">
                <a:solidFill>
                  <a:srgbClr val="FF0000"/>
                </a:solidFill>
              </a:rPr>
              <a:t>differential</a:t>
            </a:r>
            <a:r>
              <a:rPr lang="fr-FR" sz="2400" b="1" dirty="0">
                <a:solidFill>
                  <a:srgbClr val="FF0000"/>
                </a:solidFill>
              </a:rPr>
              <a:t> fitness: </a:t>
            </a:r>
          </a:p>
          <a:p>
            <a:pPr algn="ctr"/>
            <a:r>
              <a:rPr lang="fr-FR" sz="2400" b="1" dirty="0" err="1">
                <a:solidFill>
                  <a:schemeClr val="bg1"/>
                </a:solidFill>
              </a:rPr>
              <a:t>different</a:t>
            </a:r>
            <a:r>
              <a:rPr lang="fr-FR" sz="2400" b="1" dirty="0">
                <a:solidFill>
                  <a:schemeClr val="bg1"/>
                </a:solidFill>
              </a:rPr>
              <a:t> patterns display </a:t>
            </a:r>
            <a:r>
              <a:rPr lang="fr-FR" sz="2400" b="1" dirty="0" err="1">
                <a:solidFill>
                  <a:schemeClr val="bg1"/>
                </a:solidFill>
              </a:rPr>
              <a:t>survival</a:t>
            </a:r>
            <a:r>
              <a:rPr lang="fr-FR" sz="2400" b="1" dirty="0">
                <a:solidFill>
                  <a:schemeClr val="bg1"/>
                </a:solidFill>
              </a:rPr>
              <a:t> or </a:t>
            </a:r>
            <a:r>
              <a:rPr lang="fr-FR" sz="2400" b="1" dirty="0" err="1">
                <a:solidFill>
                  <a:schemeClr val="bg1"/>
                </a:solidFill>
              </a:rPr>
              <a:t>re-productive</a:t>
            </a:r>
            <a:r>
              <a:rPr lang="fr-FR" sz="2400" b="1" dirty="0">
                <a:solidFill>
                  <a:schemeClr val="bg1"/>
                </a:solidFill>
              </a:rPr>
              <a:t> </a:t>
            </a:r>
            <a:r>
              <a:rPr lang="fr-FR" sz="2400" b="1" dirty="0" err="1">
                <a:solidFill>
                  <a:schemeClr val="bg1"/>
                </a:solidFill>
              </a:rPr>
              <a:t>advantage</a:t>
            </a:r>
            <a:r>
              <a:rPr lang="fr-FR" sz="2400" b="1" dirty="0">
                <a:solidFill>
                  <a:schemeClr val="bg1"/>
                </a:solidFill>
              </a:rPr>
              <a:t>.</a:t>
            </a:r>
          </a:p>
        </p:txBody>
      </p:sp>
      <p:sp>
        <p:nvSpPr>
          <p:cNvPr id="19" name="Rectangle 18">
            <a:extLst>
              <a:ext uri="{FF2B5EF4-FFF2-40B4-BE49-F238E27FC236}">
                <a16:creationId xmlns:a16="http://schemas.microsoft.com/office/drawing/2014/main" id="{449D31BA-7A11-4EB6-AB1F-0AA5B2CBB04B}"/>
              </a:ext>
            </a:extLst>
          </p:cNvPr>
          <p:cNvSpPr/>
          <p:nvPr/>
        </p:nvSpPr>
        <p:spPr>
          <a:xfrm>
            <a:off x="885687" y="4083671"/>
            <a:ext cx="5150770" cy="830997"/>
          </a:xfrm>
          <a:prstGeom prst="rect">
            <a:avLst/>
          </a:prstGeom>
        </p:spPr>
        <p:txBody>
          <a:bodyPr wrap="none">
            <a:spAutoFit/>
          </a:bodyPr>
          <a:lstStyle/>
          <a:p>
            <a:pPr marL="342900" indent="-342900" algn="ctr">
              <a:buFont typeface="Arial" panose="020B0604020202020204" pitchFamily="34" charset="0"/>
              <a:buChar char="•"/>
            </a:pPr>
            <a:r>
              <a:rPr lang="fr-FR" sz="2400" b="1" dirty="0" err="1">
                <a:solidFill>
                  <a:srgbClr val="FF0000"/>
                </a:solidFill>
              </a:rPr>
              <a:t>Inheritance</a:t>
            </a:r>
            <a:r>
              <a:rPr lang="fr-FR" sz="2400" b="1" dirty="0">
                <a:solidFill>
                  <a:srgbClr val="FF0000"/>
                </a:solidFill>
              </a:rPr>
              <a:t>:</a:t>
            </a:r>
          </a:p>
          <a:p>
            <a:pPr algn="ctr"/>
            <a:r>
              <a:rPr lang="fr-FR" sz="2400" b="1" dirty="0" err="1">
                <a:solidFill>
                  <a:schemeClr val="bg1"/>
                </a:solidFill>
              </a:rPr>
              <a:t>Some</a:t>
            </a:r>
            <a:r>
              <a:rPr lang="fr-FR" sz="2400" b="1" dirty="0">
                <a:solidFill>
                  <a:schemeClr val="bg1"/>
                </a:solidFill>
              </a:rPr>
              <a:t> interactions can </a:t>
            </a:r>
            <a:r>
              <a:rPr lang="fr-FR" sz="2400" b="1" dirty="0" err="1">
                <a:solidFill>
                  <a:schemeClr val="bg1"/>
                </a:solidFill>
              </a:rPr>
              <a:t>be</a:t>
            </a:r>
            <a:r>
              <a:rPr lang="fr-FR" sz="2400" b="1" dirty="0">
                <a:solidFill>
                  <a:schemeClr val="bg1"/>
                </a:solidFill>
              </a:rPr>
              <a:t> re-</a:t>
            </a:r>
            <a:r>
              <a:rPr lang="fr-FR" sz="2400" b="1" dirty="0" err="1">
                <a:solidFill>
                  <a:schemeClr val="bg1"/>
                </a:solidFill>
              </a:rPr>
              <a:t>produced</a:t>
            </a:r>
            <a:endParaRPr lang="fr-FR" sz="2400" b="1" dirty="0">
              <a:solidFill>
                <a:schemeClr val="bg1"/>
              </a:solidFill>
            </a:endParaRPr>
          </a:p>
        </p:txBody>
      </p:sp>
      <p:sp>
        <p:nvSpPr>
          <p:cNvPr id="24" name="ZoneTexte 23">
            <a:extLst>
              <a:ext uri="{FF2B5EF4-FFF2-40B4-BE49-F238E27FC236}">
                <a16:creationId xmlns:a16="http://schemas.microsoft.com/office/drawing/2014/main" id="{15873B74-E14A-241A-CC31-5A93229E63FB}"/>
              </a:ext>
            </a:extLst>
          </p:cNvPr>
          <p:cNvSpPr txBox="1"/>
          <p:nvPr/>
        </p:nvSpPr>
        <p:spPr>
          <a:xfrm>
            <a:off x="496186" y="210116"/>
            <a:ext cx="11695814" cy="523220"/>
          </a:xfrm>
          <a:prstGeom prst="rect">
            <a:avLst/>
          </a:prstGeom>
          <a:noFill/>
        </p:spPr>
        <p:txBody>
          <a:bodyPr wrap="square" rtlCol="0">
            <a:spAutoFit/>
          </a:bodyPr>
          <a:lstStyle/>
          <a:p>
            <a:r>
              <a:rPr lang="fr-FR" sz="2800" b="1" dirty="0">
                <a:solidFill>
                  <a:schemeClr val="bg1"/>
                </a:solidFill>
              </a:rPr>
              <a:t>Even the model of </a:t>
            </a:r>
            <a:r>
              <a:rPr lang="fr-FR" sz="2800" b="1" dirty="0" err="1">
                <a:solidFill>
                  <a:schemeClr val="bg1"/>
                </a:solidFill>
              </a:rPr>
              <a:t>evolution</a:t>
            </a:r>
            <a:r>
              <a:rPr lang="fr-FR" sz="2800" b="1" dirty="0">
                <a:solidFill>
                  <a:schemeClr val="bg1"/>
                </a:solidFill>
              </a:rPr>
              <a:t> by </a:t>
            </a:r>
            <a:r>
              <a:rPr lang="fr-FR" sz="2800" b="1" dirty="0" err="1">
                <a:solidFill>
                  <a:schemeClr val="bg1"/>
                </a:solidFill>
              </a:rPr>
              <a:t>natural</a:t>
            </a:r>
            <a:r>
              <a:rPr lang="fr-FR" sz="2800" b="1" dirty="0">
                <a:solidFill>
                  <a:schemeClr val="bg1"/>
                </a:solidFill>
              </a:rPr>
              <a:t> </a:t>
            </a:r>
            <a:r>
              <a:rPr lang="fr-FR" sz="2800" b="1" dirty="0" err="1">
                <a:solidFill>
                  <a:schemeClr val="bg1"/>
                </a:solidFill>
              </a:rPr>
              <a:t>selection</a:t>
            </a:r>
            <a:r>
              <a:rPr lang="fr-FR" sz="2800" b="1" dirty="0">
                <a:solidFill>
                  <a:schemeClr val="bg1"/>
                </a:solidFill>
              </a:rPr>
              <a:t> can </a:t>
            </a:r>
            <a:r>
              <a:rPr lang="fr-FR" sz="2800" b="1" dirty="0" err="1">
                <a:solidFill>
                  <a:schemeClr val="bg1"/>
                </a:solidFill>
              </a:rPr>
              <a:t>be</a:t>
            </a:r>
            <a:r>
              <a:rPr lang="fr-FR" sz="2800" b="1" dirty="0">
                <a:solidFill>
                  <a:schemeClr val="bg1"/>
                </a:solidFill>
              </a:rPr>
              <a:t> </a:t>
            </a:r>
            <a:r>
              <a:rPr lang="fr-FR" sz="2800" b="1" dirty="0" err="1">
                <a:solidFill>
                  <a:schemeClr val="bg1"/>
                </a:solidFill>
              </a:rPr>
              <a:t>further</a:t>
            </a:r>
            <a:r>
              <a:rPr lang="fr-FR" sz="2800" b="1" dirty="0">
                <a:solidFill>
                  <a:schemeClr val="bg1"/>
                </a:solidFill>
              </a:rPr>
              <a:t> </a:t>
            </a:r>
            <a:r>
              <a:rPr lang="fr-FR" sz="2800" b="1" dirty="0" err="1">
                <a:solidFill>
                  <a:schemeClr val="bg1"/>
                </a:solidFill>
              </a:rPr>
              <a:t>generalized</a:t>
            </a:r>
            <a:r>
              <a:rPr lang="fr-FR" sz="2800" b="1" dirty="0">
                <a:solidFill>
                  <a:schemeClr val="bg1"/>
                </a:solidFill>
              </a:rPr>
              <a:t>.</a:t>
            </a:r>
          </a:p>
        </p:txBody>
      </p:sp>
      <p:sp>
        <p:nvSpPr>
          <p:cNvPr id="26" name="Ellipse 25">
            <a:extLst>
              <a:ext uri="{FF2B5EF4-FFF2-40B4-BE49-F238E27FC236}">
                <a16:creationId xmlns:a16="http://schemas.microsoft.com/office/drawing/2014/main" id="{C0AE8641-7115-68E3-D1F9-26947FA6A264}"/>
              </a:ext>
            </a:extLst>
          </p:cNvPr>
          <p:cNvSpPr/>
          <p:nvPr/>
        </p:nvSpPr>
        <p:spPr>
          <a:xfrm>
            <a:off x="8089641" y="1488241"/>
            <a:ext cx="463639" cy="437881"/>
          </a:xfrm>
          <a:prstGeom prst="ellipse">
            <a:avLst/>
          </a:prstGeom>
          <a:solidFill>
            <a:srgbClr val="FF99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FA8B61B8-CE55-BCD5-8CBA-E8B5FABD548F}"/>
              </a:ext>
            </a:extLst>
          </p:cNvPr>
          <p:cNvSpPr/>
          <p:nvPr/>
        </p:nvSpPr>
        <p:spPr>
          <a:xfrm>
            <a:off x="9336744" y="1486093"/>
            <a:ext cx="463639" cy="437881"/>
          </a:xfrm>
          <a:prstGeom prst="ellipse">
            <a:avLst/>
          </a:prstGeom>
          <a:solidFill>
            <a:schemeClr val="accent1">
              <a:lumMod val="60000"/>
              <a:lumOff val="4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EEB12682-8506-AC51-4954-8722D8B62A7F}"/>
              </a:ext>
            </a:extLst>
          </p:cNvPr>
          <p:cNvSpPr/>
          <p:nvPr/>
        </p:nvSpPr>
        <p:spPr>
          <a:xfrm>
            <a:off x="8690656" y="2462741"/>
            <a:ext cx="463639" cy="437881"/>
          </a:xfrm>
          <a:prstGeom prst="ellipse">
            <a:avLst/>
          </a:prstGeom>
          <a:solidFill>
            <a:schemeClr val="accent6">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9" name="Connecteur droit avec flèche 28">
            <a:extLst>
              <a:ext uri="{FF2B5EF4-FFF2-40B4-BE49-F238E27FC236}">
                <a16:creationId xmlns:a16="http://schemas.microsoft.com/office/drawing/2014/main" id="{FB2BCF00-5AF9-804C-FEDB-2F1F3960BD10}"/>
              </a:ext>
            </a:extLst>
          </p:cNvPr>
          <p:cNvCxnSpPr>
            <a:stCxn id="26" idx="6"/>
            <a:endCxn id="27" idx="2"/>
          </p:cNvCxnSpPr>
          <p:nvPr/>
        </p:nvCxnSpPr>
        <p:spPr>
          <a:xfrm flipV="1">
            <a:off x="8553280" y="1705034"/>
            <a:ext cx="783464" cy="21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B235F3B7-9DD5-720F-F3FC-C49CD16A398A}"/>
              </a:ext>
            </a:extLst>
          </p:cNvPr>
          <p:cNvCxnSpPr>
            <a:stCxn id="26" idx="5"/>
            <a:endCxn id="28" idx="1"/>
          </p:cNvCxnSpPr>
          <p:nvPr/>
        </p:nvCxnSpPr>
        <p:spPr>
          <a:xfrm>
            <a:off x="8485382" y="1861996"/>
            <a:ext cx="273172" cy="6648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EB898958-52A2-3950-A85E-F61E2E73FA16}"/>
              </a:ext>
            </a:extLst>
          </p:cNvPr>
          <p:cNvCxnSpPr>
            <a:stCxn id="27" idx="4"/>
            <a:endCxn id="28" idx="7"/>
          </p:cNvCxnSpPr>
          <p:nvPr/>
        </p:nvCxnSpPr>
        <p:spPr>
          <a:xfrm flipH="1">
            <a:off x="9086397" y="1923974"/>
            <a:ext cx="482167" cy="6028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43D75886-7A7F-B4E3-C603-574353F2196E}"/>
              </a:ext>
            </a:extLst>
          </p:cNvPr>
          <p:cNvSpPr txBox="1"/>
          <p:nvPr/>
        </p:nvSpPr>
        <p:spPr>
          <a:xfrm>
            <a:off x="8172592" y="1554026"/>
            <a:ext cx="434734" cy="369332"/>
          </a:xfrm>
          <a:prstGeom prst="rect">
            <a:avLst/>
          </a:prstGeom>
          <a:noFill/>
        </p:spPr>
        <p:txBody>
          <a:bodyPr wrap="none" rtlCol="0">
            <a:spAutoFit/>
          </a:bodyPr>
          <a:lstStyle/>
          <a:p>
            <a:r>
              <a:rPr lang="fr-FR" dirty="0"/>
              <a:t>A2</a:t>
            </a:r>
          </a:p>
        </p:txBody>
      </p:sp>
      <p:sp>
        <p:nvSpPr>
          <p:cNvPr id="33" name="ZoneTexte 32">
            <a:extLst>
              <a:ext uri="{FF2B5EF4-FFF2-40B4-BE49-F238E27FC236}">
                <a16:creationId xmlns:a16="http://schemas.microsoft.com/office/drawing/2014/main" id="{A4160601-C2AB-4B96-16F1-F9CAF8D0D67E}"/>
              </a:ext>
            </a:extLst>
          </p:cNvPr>
          <p:cNvSpPr txBox="1"/>
          <p:nvPr/>
        </p:nvSpPr>
        <p:spPr>
          <a:xfrm>
            <a:off x="9431937" y="1554026"/>
            <a:ext cx="426720" cy="369332"/>
          </a:xfrm>
          <a:prstGeom prst="rect">
            <a:avLst/>
          </a:prstGeom>
          <a:noFill/>
        </p:spPr>
        <p:txBody>
          <a:bodyPr wrap="none" rtlCol="0">
            <a:spAutoFit/>
          </a:bodyPr>
          <a:lstStyle/>
          <a:p>
            <a:r>
              <a:rPr lang="fr-FR" dirty="0"/>
              <a:t>B3</a:t>
            </a:r>
          </a:p>
        </p:txBody>
      </p:sp>
      <p:sp>
        <p:nvSpPr>
          <p:cNvPr id="34" name="ZoneTexte 33">
            <a:extLst>
              <a:ext uri="{FF2B5EF4-FFF2-40B4-BE49-F238E27FC236}">
                <a16:creationId xmlns:a16="http://schemas.microsoft.com/office/drawing/2014/main" id="{38156562-FD3F-9CDC-2369-3621CA45BFFB}"/>
              </a:ext>
            </a:extLst>
          </p:cNvPr>
          <p:cNvSpPr txBox="1"/>
          <p:nvPr/>
        </p:nvSpPr>
        <p:spPr>
          <a:xfrm>
            <a:off x="8780537" y="2568187"/>
            <a:ext cx="309700" cy="369332"/>
          </a:xfrm>
          <a:prstGeom prst="rect">
            <a:avLst/>
          </a:prstGeom>
          <a:noFill/>
        </p:spPr>
        <p:txBody>
          <a:bodyPr wrap="none" rtlCol="0">
            <a:spAutoFit/>
          </a:bodyPr>
          <a:lstStyle/>
          <a:p>
            <a:r>
              <a:rPr lang="fr-FR" dirty="0"/>
              <a:t>C</a:t>
            </a:r>
          </a:p>
        </p:txBody>
      </p:sp>
      <p:sp>
        <p:nvSpPr>
          <p:cNvPr id="3" name="Ellipse 2">
            <a:extLst>
              <a:ext uri="{FF2B5EF4-FFF2-40B4-BE49-F238E27FC236}">
                <a16:creationId xmlns:a16="http://schemas.microsoft.com/office/drawing/2014/main" id="{3A938D77-D91A-E502-56E1-4FA8DFAA1B0B}"/>
              </a:ext>
            </a:extLst>
          </p:cNvPr>
          <p:cNvSpPr/>
          <p:nvPr/>
        </p:nvSpPr>
        <p:spPr>
          <a:xfrm>
            <a:off x="10071802" y="2412465"/>
            <a:ext cx="463639" cy="437881"/>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7AA800E0-8317-B335-6212-3C5B9825C022}"/>
              </a:ext>
            </a:extLst>
          </p:cNvPr>
          <p:cNvSpPr/>
          <p:nvPr/>
        </p:nvSpPr>
        <p:spPr>
          <a:xfrm>
            <a:off x="11318905" y="2410317"/>
            <a:ext cx="463639" cy="437881"/>
          </a:xfrm>
          <a:prstGeom prst="ellipse">
            <a:avLst/>
          </a:prstGeom>
          <a:solidFill>
            <a:srgbClr val="00B0F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9800D042-87BE-7332-3389-F731B88AD594}"/>
              </a:ext>
            </a:extLst>
          </p:cNvPr>
          <p:cNvSpPr/>
          <p:nvPr/>
        </p:nvSpPr>
        <p:spPr>
          <a:xfrm>
            <a:off x="10672817" y="3386965"/>
            <a:ext cx="463639" cy="437881"/>
          </a:xfrm>
          <a:prstGeom prst="ellipse">
            <a:avLst/>
          </a:prstGeom>
          <a:solidFill>
            <a:schemeClr val="accent6">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avec flèche 5">
            <a:extLst>
              <a:ext uri="{FF2B5EF4-FFF2-40B4-BE49-F238E27FC236}">
                <a16:creationId xmlns:a16="http://schemas.microsoft.com/office/drawing/2014/main" id="{77085988-85E2-8E89-4809-9EB0B156FC49}"/>
              </a:ext>
            </a:extLst>
          </p:cNvPr>
          <p:cNvCxnSpPr>
            <a:stCxn id="3" idx="6"/>
            <a:endCxn id="4" idx="2"/>
          </p:cNvCxnSpPr>
          <p:nvPr/>
        </p:nvCxnSpPr>
        <p:spPr>
          <a:xfrm flipV="1">
            <a:off x="10535441" y="2629258"/>
            <a:ext cx="783464" cy="21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6274C9B3-E562-7C7D-87B9-2229106C0BC9}"/>
              </a:ext>
            </a:extLst>
          </p:cNvPr>
          <p:cNvCxnSpPr>
            <a:stCxn id="3" idx="5"/>
            <a:endCxn id="5" idx="1"/>
          </p:cNvCxnSpPr>
          <p:nvPr/>
        </p:nvCxnSpPr>
        <p:spPr>
          <a:xfrm>
            <a:off x="10467543" y="2786220"/>
            <a:ext cx="273172" cy="6648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60A77BB9-D488-7CC8-B6E8-9ECFD9694457}"/>
              </a:ext>
            </a:extLst>
          </p:cNvPr>
          <p:cNvCxnSpPr>
            <a:stCxn id="4" idx="4"/>
            <a:endCxn id="5" idx="7"/>
          </p:cNvCxnSpPr>
          <p:nvPr/>
        </p:nvCxnSpPr>
        <p:spPr>
          <a:xfrm flipH="1">
            <a:off x="11068558" y="2848198"/>
            <a:ext cx="482167" cy="6028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4DFDD633-9638-A4FB-4788-BBE466FD709A}"/>
              </a:ext>
            </a:extLst>
          </p:cNvPr>
          <p:cNvSpPr txBox="1"/>
          <p:nvPr/>
        </p:nvSpPr>
        <p:spPr>
          <a:xfrm>
            <a:off x="10154753" y="2478250"/>
            <a:ext cx="434734" cy="369332"/>
          </a:xfrm>
          <a:prstGeom prst="rect">
            <a:avLst/>
          </a:prstGeom>
          <a:noFill/>
          <a:ln>
            <a:noFill/>
          </a:ln>
        </p:spPr>
        <p:txBody>
          <a:bodyPr wrap="none" rtlCol="0">
            <a:spAutoFit/>
          </a:bodyPr>
          <a:lstStyle/>
          <a:p>
            <a:r>
              <a:rPr lang="fr-FR" dirty="0"/>
              <a:t>A1</a:t>
            </a:r>
          </a:p>
        </p:txBody>
      </p:sp>
      <p:sp>
        <p:nvSpPr>
          <p:cNvPr id="10" name="ZoneTexte 9">
            <a:extLst>
              <a:ext uri="{FF2B5EF4-FFF2-40B4-BE49-F238E27FC236}">
                <a16:creationId xmlns:a16="http://schemas.microsoft.com/office/drawing/2014/main" id="{4BED4EE0-7859-BF81-575D-3D1885FFCAB6}"/>
              </a:ext>
            </a:extLst>
          </p:cNvPr>
          <p:cNvSpPr txBox="1"/>
          <p:nvPr/>
        </p:nvSpPr>
        <p:spPr>
          <a:xfrm>
            <a:off x="11414098" y="2478250"/>
            <a:ext cx="426720" cy="369332"/>
          </a:xfrm>
          <a:prstGeom prst="rect">
            <a:avLst/>
          </a:prstGeom>
          <a:noFill/>
          <a:ln>
            <a:noFill/>
          </a:ln>
        </p:spPr>
        <p:txBody>
          <a:bodyPr wrap="none" rtlCol="0">
            <a:spAutoFit/>
          </a:bodyPr>
          <a:lstStyle/>
          <a:p>
            <a:r>
              <a:rPr lang="fr-FR" dirty="0"/>
              <a:t>B1</a:t>
            </a:r>
          </a:p>
        </p:txBody>
      </p:sp>
      <p:sp>
        <p:nvSpPr>
          <p:cNvPr id="11" name="ZoneTexte 10">
            <a:extLst>
              <a:ext uri="{FF2B5EF4-FFF2-40B4-BE49-F238E27FC236}">
                <a16:creationId xmlns:a16="http://schemas.microsoft.com/office/drawing/2014/main" id="{F6519A39-8AD1-CC1A-12C6-3F5F567E4202}"/>
              </a:ext>
            </a:extLst>
          </p:cNvPr>
          <p:cNvSpPr txBox="1"/>
          <p:nvPr/>
        </p:nvSpPr>
        <p:spPr>
          <a:xfrm>
            <a:off x="10762698" y="3492411"/>
            <a:ext cx="309700" cy="369332"/>
          </a:xfrm>
          <a:prstGeom prst="rect">
            <a:avLst/>
          </a:prstGeom>
          <a:noFill/>
          <a:ln>
            <a:noFill/>
          </a:ln>
        </p:spPr>
        <p:txBody>
          <a:bodyPr wrap="none" rtlCol="0">
            <a:spAutoFit/>
          </a:bodyPr>
          <a:lstStyle/>
          <a:p>
            <a:r>
              <a:rPr lang="fr-FR" dirty="0"/>
              <a:t>C</a:t>
            </a:r>
          </a:p>
        </p:txBody>
      </p:sp>
      <p:sp>
        <p:nvSpPr>
          <p:cNvPr id="21" name="Ellipse 20">
            <a:extLst>
              <a:ext uri="{FF2B5EF4-FFF2-40B4-BE49-F238E27FC236}">
                <a16:creationId xmlns:a16="http://schemas.microsoft.com/office/drawing/2014/main" id="{ED5FEA5D-4830-9B0A-A70A-07E1F8DD93D3}"/>
              </a:ext>
            </a:extLst>
          </p:cNvPr>
          <p:cNvSpPr/>
          <p:nvPr/>
        </p:nvSpPr>
        <p:spPr>
          <a:xfrm>
            <a:off x="8380886" y="3842122"/>
            <a:ext cx="463639" cy="437881"/>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5416922D-B718-3431-E385-421557BD03B6}"/>
              </a:ext>
            </a:extLst>
          </p:cNvPr>
          <p:cNvSpPr/>
          <p:nvPr/>
        </p:nvSpPr>
        <p:spPr>
          <a:xfrm>
            <a:off x="9627989" y="3839974"/>
            <a:ext cx="463639" cy="43788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D83F059F-6C67-CF41-B9D6-53135748F119}"/>
              </a:ext>
            </a:extLst>
          </p:cNvPr>
          <p:cNvSpPr/>
          <p:nvPr/>
        </p:nvSpPr>
        <p:spPr>
          <a:xfrm>
            <a:off x="8981901" y="4816622"/>
            <a:ext cx="463639" cy="43788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5" name="Connecteur droit avec flèche 34">
            <a:extLst>
              <a:ext uri="{FF2B5EF4-FFF2-40B4-BE49-F238E27FC236}">
                <a16:creationId xmlns:a16="http://schemas.microsoft.com/office/drawing/2014/main" id="{93A38219-D078-4967-C711-726D89AD6251}"/>
              </a:ext>
            </a:extLst>
          </p:cNvPr>
          <p:cNvCxnSpPr>
            <a:stCxn id="21" idx="6"/>
            <a:endCxn id="22" idx="2"/>
          </p:cNvCxnSpPr>
          <p:nvPr/>
        </p:nvCxnSpPr>
        <p:spPr>
          <a:xfrm flipV="1">
            <a:off x="8844525" y="4058915"/>
            <a:ext cx="783464" cy="21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id="{146F4010-C12C-635C-63D9-B9C17805A115}"/>
              </a:ext>
            </a:extLst>
          </p:cNvPr>
          <p:cNvCxnSpPr>
            <a:stCxn id="21" idx="5"/>
            <a:endCxn id="23" idx="1"/>
          </p:cNvCxnSpPr>
          <p:nvPr/>
        </p:nvCxnSpPr>
        <p:spPr>
          <a:xfrm>
            <a:off x="8776627" y="4215877"/>
            <a:ext cx="273172" cy="6648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2DB43D16-6152-E606-BE66-285287149A10}"/>
              </a:ext>
            </a:extLst>
          </p:cNvPr>
          <p:cNvCxnSpPr>
            <a:stCxn id="22" idx="4"/>
            <a:endCxn id="23" idx="7"/>
          </p:cNvCxnSpPr>
          <p:nvPr/>
        </p:nvCxnSpPr>
        <p:spPr>
          <a:xfrm flipH="1">
            <a:off x="9377642" y="4277855"/>
            <a:ext cx="482167" cy="6028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F3666A29-6396-71A4-5896-BF2CFEC4599E}"/>
              </a:ext>
            </a:extLst>
          </p:cNvPr>
          <p:cNvSpPr txBox="1"/>
          <p:nvPr/>
        </p:nvSpPr>
        <p:spPr>
          <a:xfrm>
            <a:off x="8463837" y="3907907"/>
            <a:ext cx="434734" cy="369332"/>
          </a:xfrm>
          <a:prstGeom prst="rect">
            <a:avLst/>
          </a:prstGeom>
          <a:noFill/>
          <a:ln>
            <a:noFill/>
          </a:ln>
        </p:spPr>
        <p:txBody>
          <a:bodyPr wrap="none" rtlCol="0">
            <a:spAutoFit/>
          </a:bodyPr>
          <a:lstStyle/>
          <a:p>
            <a:r>
              <a:rPr lang="fr-FR" dirty="0"/>
              <a:t>A1</a:t>
            </a:r>
          </a:p>
        </p:txBody>
      </p:sp>
      <p:sp>
        <p:nvSpPr>
          <p:cNvPr id="16" name="ZoneTexte 15">
            <a:extLst>
              <a:ext uri="{FF2B5EF4-FFF2-40B4-BE49-F238E27FC236}">
                <a16:creationId xmlns:a16="http://schemas.microsoft.com/office/drawing/2014/main" id="{CD54C0FE-E0B8-C2F2-2972-BB0AC9EE75B6}"/>
              </a:ext>
            </a:extLst>
          </p:cNvPr>
          <p:cNvSpPr txBox="1"/>
          <p:nvPr/>
        </p:nvSpPr>
        <p:spPr>
          <a:xfrm>
            <a:off x="9723182" y="3907907"/>
            <a:ext cx="327334" cy="369332"/>
          </a:xfrm>
          <a:prstGeom prst="rect">
            <a:avLst/>
          </a:prstGeom>
          <a:noFill/>
          <a:ln>
            <a:noFill/>
          </a:ln>
        </p:spPr>
        <p:txBody>
          <a:bodyPr wrap="none" rtlCol="0">
            <a:spAutoFit/>
          </a:bodyPr>
          <a:lstStyle/>
          <a:p>
            <a:r>
              <a:rPr lang="fr-FR" dirty="0"/>
              <a:t>D</a:t>
            </a:r>
          </a:p>
        </p:txBody>
      </p:sp>
      <p:sp>
        <p:nvSpPr>
          <p:cNvPr id="20" name="ZoneTexte 19">
            <a:extLst>
              <a:ext uri="{FF2B5EF4-FFF2-40B4-BE49-F238E27FC236}">
                <a16:creationId xmlns:a16="http://schemas.microsoft.com/office/drawing/2014/main" id="{2C486A76-547A-4C95-39F8-6AD9CC80D54B}"/>
              </a:ext>
            </a:extLst>
          </p:cNvPr>
          <p:cNvSpPr txBox="1"/>
          <p:nvPr/>
        </p:nvSpPr>
        <p:spPr>
          <a:xfrm>
            <a:off x="9071782" y="4922068"/>
            <a:ext cx="290464" cy="369332"/>
          </a:xfrm>
          <a:prstGeom prst="rect">
            <a:avLst/>
          </a:prstGeom>
          <a:noFill/>
          <a:ln>
            <a:noFill/>
          </a:ln>
        </p:spPr>
        <p:txBody>
          <a:bodyPr wrap="none" rtlCol="0">
            <a:spAutoFit/>
          </a:bodyPr>
          <a:lstStyle/>
          <a:p>
            <a:r>
              <a:rPr lang="fr-FR" dirty="0"/>
              <a:t>F</a:t>
            </a:r>
          </a:p>
        </p:txBody>
      </p:sp>
      <p:sp>
        <p:nvSpPr>
          <p:cNvPr id="43" name="Ellipse 42">
            <a:extLst>
              <a:ext uri="{FF2B5EF4-FFF2-40B4-BE49-F238E27FC236}">
                <a16:creationId xmlns:a16="http://schemas.microsoft.com/office/drawing/2014/main" id="{4A031387-EF0D-EA07-08F3-5563E7F2CABF}"/>
              </a:ext>
            </a:extLst>
          </p:cNvPr>
          <p:cNvSpPr/>
          <p:nvPr/>
        </p:nvSpPr>
        <p:spPr>
          <a:xfrm>
            <a:off x="10154753" y="5108882"/>
            <a:ext cx="463639" cy="43788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1494CCF2-AEE4-E169-3383-E730C94C9A48}"/>
              </a:ext>
            </a:extLst>
          </p:cNvPr>
          <p:cNvSpPr/>
          <p:nvPr/>
        </p:nvSpPr>
        <p:spPr>
          <a:xfrm>
            <a:off x="11401856" y="5106734"/>
            <a:ext cx="463639" cy="43788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C0A1FD7E-00FB-45E4-4348-EF174C408296}"/>
              </a:ext>
            </a:extLst>
          </p:cNvPr>
          <p:cNvSpPr/>
          <p:nvPr/>
        </p:nvSpPr>
        <p:spPr>
          <a:xfrm>
            <a:off x="10755768" y="6083382"/>
            <a:ext cx="463639" cy="437881"/>
          </a:xfrm>
          <a:prstGeom prst="ellipse">
            <a:avLst/>
          </a:prstGeom>
          <a:solidFill>
            <a:schemeClr val="accent6">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6" name="Connecteur droit avec flèche 45">
            <a:extLst>
              <a:ext uri="{FF2B5EF4-FFF2-40B4-BE49-F238E27FC236}">
                <a16:creationId xmlns:a16="http://schemas.microsoft.com/office/drawing/2014/main" id="{D18D7C23-3150-CAA6-6147-CAFA428BB34D}"/>
              </a:ext>
            </a:extLst>
          </p:cNvPr>
          <p:cNvCxnSpPr>
            <a:stCxn id="43" idx="6"/>
            <a:endCxn id="44" idx="2"/>
          </p:cNvCxnSpPr>
          <p:nvPr/>
        </p:nvCxnSpPr>
        <p:spPr>
          <a:xfrm flipV="1">
            <a:off x="10618392" y="5325675"/>
            <a:ext cx="783464" cy="21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avec flèche 46">
            <a:extLst>
              <a:ext uri="{FF2B5EF4-FFF2-40B4-BE49-F238E27FC236}">
                <a16:creationId xmlns:a16="http://schemas.microsoft.com/office/drawing/2014/main" id="{FEB7D7B0-8C6F-CE1C-E66A-25D6B857E5FE}"/>
              </a:ext>
            </a:extLst>
          </p:cNvPr>
          <p:cNvCxnSpPr>
            <a:stCxn id="43" idx="5"/>
            <a:endCxn id="45" idx="1"/>
          </p:cNvCxnSpPr>
          <p:nvPr/>
        </p:nvCxnSpPr>
        <p:spPr>
          <a:xfrm>
            <a:off x="10550494" y="5482637"/>
            <a:ext cx="273172" cy="6648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4F225EEE-2C5F-AF17-1CA8-97B73F3B46A2}"/>
              </a:ext>
            </a:extLst>
          </p:cNvPr>
          <p:cNvCxnSpPr>
            <a:stCxn id="44" idx="4"/>
            <a:endCxn id="45" idx="7"/>
          </p:cNvCxnSpPr>
          <p:nvPr/>
        </p:nvCxnSpPr>
        <p:spPr>
          <a:xfrm flipH="1">
            <a:off x="11151509" y="5544615"/>
            <a:ext cx="482167" cy="6028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2253903E-A46D-5311-34F8-EFD6921CF115}"/>
              </a:ext>
            </a:extLst>
          </p:cNvPr>
          <p:cNvSpPr txBox="1"/>
          <p:nvPr/>
        </p:nvSpPr>
        <p:spPr>
          <a:xfrm>
            <a:off x="10237704" y="5174667"/>
            <a:ext cx="292068" cy="369332"/>
          </a:xfrm>
          <a:prstGeom prst="rect">
            <a:avLst/>
          </a:prstGeom>
          <a:noFill/>
          <a:ln>
            <a:noFill/>
          </a:ln>
        </p:spPr>
        <p:txBody>
          <a:bodyPr wrap="none" rtlCol="0">
            <a:spAutoFit/>
          </a:bodyPr>
          <a:lstStyle/>
          <a:p>
            <a:r>
              <a:rPr lang="fr-FR" dirty="0"/>
              <a:t>Z</a:t>
            </a:r>
          </a:p>
        </p:txBody>
      </p:sp>
      <p:sp>
        <p:nvSpPr>
          <p:cNvPr id="41" name="ZoneTexte 40">
            <a:extLst>
              <a:ext uri="{FF2B5EF4-FFF2-40B4-BE49-F238E27FC236}">
                <a16:creationId xmlns:a16="http://schemas.microsoft.com/office/drawing/2014/main" id="{188836F1-DCC3-22D7-DA14-F983A443BA34}"/>
              </a:ext>
            </a:extLst>
          </p:cNvPr>
          <p:cNvSpPr txBox="1"/>
          <p:nvPr/>
        </p:nvSpPr>
        <p:spPr>
          <a:xfrm>
            <a:off x="11497049" y="5174667"/>
            <a:ext cx="303288" cy="369332"/>
          </a:xfrm>
          <a:prstGeom prst="rect">
            <a:avLst/>
          </a:prstGeom>
          <a:noFill/>
          <a:ln>
            <a:noFill/>
          </a:ln>
        </p:spPr>
        <p:txBody>
          <a:bodyPr wrap="none" rtlCol="0">
            <a:spAutoFit/>
          </a:bodyPr>
          <a:lstStyle/>
          <a:p>
            <a:r>
              <a:rPr lang="fr-FR" dirty="0"/>
              <a:t>P</a:t>
            </a:r>
          </a:p>
        </p:txBody>
      </p:sp>
      <p:sp>
        <p:nvSpPr>
          <p:cNvPr id="42" name="ZoneTexte 41">
            <a:extLst>
              <a:ext uri="{FF2B5EF4-FFF2-40B4-BE49-F238E27FC236}">
                <a16:creationId xmlns:a16="http://schemas.microsoft.com/office/drawing/2014/main" id="{DC56E625-3E63-1E98-6048-FC349D84ADDF}"/>
              </a:ext>
            </a:extLst>
          </p:cNvPr>
          <p:cNvSpPr txBox="1"/>
          <p:nvPr/>
        </p:nvSpPr>
        <p:spPr>
          <a:xfrm>
            <a:off x="10845649" y="6188828"/>
            <a:ext cx="309700" cy="369332"/>
          </a:xfrm>
          <a:prstGeom prst="rect">
            <a:avLst/>
          </a:prstGeom>
          <a:noFill/>
          <a:ln>
            <a:noFill/>
          </a:ln>
        </p:spPr>
        <p:txBody>
          <a:bodyPr wrap="none" rtlCol="0">
            <a:spAutoFit/>
          </a:bodyPr>
          <a:lstStyle/>
          <a:p>
            <a:r>
              <a:rPr lang="fr-FR" dirty="0"/>
              <a:t>C</a:t>
            </a:r>
          </a:p>
        </p:txBody>
      </p:sp>
      <p:sp>
        <p:nvSpPr>
          <p:cNvPr id="49" name="ZoneTexte 48">
            <a:extLst>
              <a:ext uri="{FF2B5EF4-FFF2-40B4-BE49-F238E27FC236}">
                <a16:creationId xmlns:a16="http://schemas.microsoft.com/office/drawing/2014/main" id="{048C16FA-6E83-91CC-416C-6E01E5C090A3}"/>
              </a:ext>
            </a:extLst>
          </p:cNvPr>
          <p:cNvSpPr txBox="1"/>
          <p:nvPr/>
        </p:nvSpPr>
        <p:spPr>
          <a:xfrm>
            <a:off x="2250128" y="6004162"/>
            <a:ext cx="3824429" cy="369332"/>
          </a:xfrm>
          <a:prstGeom prst="rect">
            <a:avLst/>
          </a:prstGeom>
          <a:noFill/>
        </p:spPr>
        <p:txBody>
          <a:bodyPr wrap="square">
            <a:spAutoFit/>
          </a:bodyPr>
          <a:lstStyle/>
          <a:p>
            <a:r>
              <a:rPr lang="fr-FR" sz="1800" b="1" dirty="0">
                <a:solidFill>
                  <a:schemeClr val="bg1"/>
                </a:solidFill>
              </a:rPr>
              <a:t>(Doolittle &amp; </a:t>
            </a:r>
            <a:r>
              <a:rPr lang="fr-FR" sz="1800" b="1" dirty="0" err="1">
                <a:solidFill>
                  <a:schemeClr val="bg1"/>
                </a:solidFill>
              </a:rPr>
              <a:t>Inkpen</a:t>
            </a:r>
            <a:r>
              <a:rPr lang="fr-FR" sz="1800" b="1" dirty="0">
                <a:solidFill>
                  <a:schemeClr val="bg1"/>
                </a:solidFill>
              </a:rPr>
              <a:t>, PNAS 2018)</a:t>
            </a:r>
          </a:p>
        </p:txBody>
      </p:sp>
      <p:sp>
        <p:nvSpPr>
          <p:cNvPr id="2" name="Ellipse 1">
            <a:extLst>
              <a:ext uri="{FF2B5EF4-FFF2-40B4-BE49-F238E27FC236}">
                <a16:creationId xmlns:a16="http://schemas.microsoft.com/office/drawing/2014/main" id="{54342704-B200-5B91-6B70-AEF4D9E72EB5}"/>
              </a:ext>
            </a:extLst>
          </p:cNvPr>
          <p:cNvSpPr/>
          <p:nvPr/>
        </p:nvSpPr>
        <p:spPr>
          <a:xfrm>
            <a:off x="7990246" y="3364973"/>
            <a:ext cx="2388677" cy="1960703"/>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582219F1-0DBC-B892-2B26-8D34BE847DBF}"/>
              </a:ext>
            </a:extLst>
          </p:cNvPr>
          <p:cNvSpPr txBox="1"/>
          <p:nvPr/>
        </p:nvSpPr>
        <p:spPr>
          <a:xfrm>
            <a:off x="6848739" y="5449051"/>
            <a:ext cx="2794548" cy="369332"/>
          </a:xfrm>
          <a:prstGeom prst="rect">
            <a:avLst/>
          </a:prstGeom>
          <a:noFill/>
        </p:spPr>
        <p:txBody>
          <a:bodyPr wrap="none" rtlCol="0">
            <a:spAutoFit/>
          </a:bodyPr>
          <a:lstStyle/>
          <a:p>
            <a:r>
              <a:rPr lang="fr-FR" dirty="0">
                <a:solidFill>
                  <a:srgbClr val="00B0F0"/>
                </a:solidFill>
              </a:rPr>
              <a:t>Candidate </a:t>
            </a:r>
            <a:r>
              <a:rPr lang="fr-FR" dirty="0" err="1">
                <a:solidFill>
                  <a:srgbClr val="00B0F0"/>
                </a:solidFill>
              </a:rPr>
              <a:t>units</a:t>
            </a:r>
            <a:r>
              <a:rPr lang="fr-FR" dirty="0">
                <a:solidFill>
                  <a:srgbClr val="00B0F0"/>
                </a:solidFill>
              </a:rPr>
              <a:t> of </a:t>
            </a:r>
            <a:r>
              <a:rPr lang="fr-FR" dirty="0" err="1">
                <a:solidFill>
                  <a:srgbClr val="00B0F0"/>
                </a:solidFill>
              </a:rPr>
              <a:t>selection</a:t>
            </a:r>
            <a:endParaRPr lang="fr-FR" dirty="0">
              <a:solidFill>
                <a:srgbClr val="00B0F0"/>
              </a:solidFill>
            </a:endParaRPr>
          </a:p>
        </p:txBody>
      </p:sp>
    </p:spTree>
    <p:extLst>
      <p:ext uri="{BB962C8B-B14F-4D97-AF65-F5344CB8AC3E}">
        <p14:creationId xmlns:p14="http://schemas.microsoft.com/office/powerpoint/2010/main" val="2915827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524051" y="603519"/>
            <a:ext cx="10951534" cy="2308324"/>
          </a:xfrm>
          <a:prstGeom prst="rect">
            <a:avLst/>
          </a:prstGeom>
          <a:noFill/>
        </p:spPr>
        <p:txBody>
          <a:bodyPr wrap="square" rtlCol="0">
            <a:spAutoFit/>
          </a:bodyPr>
          <a:lstStyle/>
          <a:p>
            <a:pPr marL="342900" indent="-342900" algn="ctr">
              <a:buFont typeface="Arial" panose="020B0604020202020204" pitchFamily="34" charset="0"/>
              <a:buChar char="•"/>
            </a:pPr>
            <a:r>
              <a:rPr lang="fr-FR" sz="2400" b="1" dirty="0" err="1">
                <a:solidFill>
                  <a:srgbClr val="66FF66"/>
                </a:solidFill>
              </a:rPr>
              <a:t>Traditionally</a:t>
            </a:r>
            <a:r>
              <a:rPr lang="fr-FR" sz="2400" b="1" dirty="0">
                <a:solidFill>
                  <a:srgbClr val="66FF66"/>
                </a:solidFill>
              </a:rPr>
              <a:t>, </a:t>
            </a:r>
            <a:r>
              <a:rPr lang="fr-FR" sz="2400" b="1" dirty="0" err="1">
                <a:solidFill>
                  <a:srgbClr val="66FF66"/>
                </a:solidFill>
              </a:rPr>
              <a:t>evolutionary</a:t>
            </a:r>
            <a:r>
              <a:rPr lang="fr-FR" sz="2400" b="1" dirty="0">
                <a:solidFill>
                  <a:srgbClr val="66FF66"/>
                </a:solidFill>
              </a:rPr>
              <a:t> </a:t>
            </a:r>
            <a:r>
              <a:rPr lang="fr-FR" sz="2400" b="1" dirty="0" err="1">
                <a:solidFill>
                  <a:srgbClr val="66FF66"/>
                </a:solidFill>
              </a:rPr>
              <a:t>biology</a:t>
            </a:r>
            <a:r>
              <a:rPr lang="fr-FR" sz="2400" b="1" dirty="0">
                <a:solidFill>
                  <a:srgbClr val="66FF66"/>
                </a:solidFill>
              </a:rPr>
              <a:t> </a:t>
            </a:r>
            <a:r>
              <a:rPr lang="fr-FR" sz="2400" b="1" dirty="0" err="1">
                <a:solidFill>
                  <a:srgbClr val="66FF66"/>
                </a:solidFill>
              </a:rPr>
              <a:t>focuses</a:t>
            </a:r>
            <a:r>
              <a:rPr lang="fr-FR" sz="2400" b="1" dirty="0">
                <a:solidFill>
                  <a:srgbClr val="66FF66"/>
                </a:solidFill>
              </a:rPr>
              <a:t> on </a:t>
            </a:r>
            <a:r>
              <a:rPr lang="fr-FR" sz="2400" b="1" u="sng" dirty="0" err="1">
                <a:solidFill>
                  <a:srgbClr val="66FF66"/>
                </a:solidFill>
              </a:rPr>
              <a:t>lineages</a:t>
            </a:r>
            <a:endParaRPr lang="fr-FR" sz="2400" b="1" u="sng" dirty="0">
              <a:solidFill>
                <a:srgbClr val="66FF66"/>
              </a:solidFill>
            </a:endParaRPr>
          </a:p>
          <a:p>
            <a:pPr marL="342900" indent="-342900" algn="ctr">
              <a:buFont typeface="Arial" panose="020B0604020202020204" pitchFamily="34" charset="0"/>
              <a:buChar char="•"/>
            </a:pPr>
            <a:endParaRPr lang="fr-FR" sz="1600" b="1" dirty="0">
              <a:solidFill>
                <a:srgbClr val="66FF66"/>
              </a:solidFill>
            </a:endParaRPr>
          </a:p>
          <a:p>
            <a:pPr marL="342900" indent="-342900" algn="ctr">
              <a:buFont typeface="Arial" panose="020B0604020202020204" pitchFamily="34" charset="0"/>
              <a:buChar char="•"/>
            </a:pPr>
            <a:r>
              <a:rPr lang="fr-FR" sz="2400" b="1" dirty="0" err="1">
                <a:solidFill>
                  <a:srgbClr val="66FF66"/>
                </a:solidFill>
              </a:rPr>
              <a:t>However</a:t>
            </a:r>
            <a:r>
              <a:rPr lang="fr-FR" sz="2400" b="1" dirty="0">
                <a:solidFill>
                  <a:srgbClr val="66FF66"/>
                </a:solidFill>
              </a:rPr>
              <a:t>, a </a:t>
            </a:r>
            <a:r>
              <a:rPr lang="fr-FR" sz="2400" b="1" dirty="0" err="1">
                <a:solidFill>
                  <a:srgbClr val="66FF66"/>
                </a:solidFill>
              </a:rPr>
              <a:t>different</a:t>
            </a:r>
            <a:r>
              <a:rPr lang="fr-FR" sz="2400" b="1" dirty="0">
                <a:solidFill>
                  <a:srgbClr val="66FF66"/>
                </a:solidFill>
              </a:rPr>
              <a:t> focus - on </a:t>
            </a:r>
            <a:r>
              <a:rPr lang="fr-FR" sz="2400" b="1" u="sng" dirty="0">
                <a:solidFill>
                  <a:srgbClr val="66FF66"/>
                </a:solidFill>
              </a:rPr>
              <a:t>interactions</a:t>
            </a:r>
            <a:r>
              <a:rPr lang="fr-FR" sz="2400" b="1" dirty="0">
                <a:solidFill>
                  <a:srgbClr val="66FF66"/>
                </a:solidFill>
              </a:rPr>
              <a:t>- </a:t>
            </a:r>
            <a:r>
              <a:rPr lang="fr-FR" sz="2400" b="1" dirty="0" err="1">
                <a:solidFill>
                  <a:srgbClr val="66FF66"/>
                </a:solidFill>
              </a:rPr>
              <a:t>appears</a:t>
            </a:r>
            <a:r>
              <a:rPr lang="fr-FR" sz="2400" b="1" dirty="0">
                <a:solidFill>
                  <a:srgbClr val="66FF66"/>
                </a:solidFill>
              </a:rPr>
              <a:t> </a:t>
            </a:r>
            <a:r>
              <a:rPr lang="fr-FR" sz="2400" b="1" dirty="0" err="1">
                <a:solidFill>
                  <a:srgbClr val="66FF66"/>
                </a:solidFill>
              </a:rPr>
              <a:t>very</a:t>
            </a:r>
            <a:r>
              <a:rPr lang="fr-FR" sz="2400" b="1" dirty="0">
                <a:solidFill>
                  <a:srgbClr val="66FF66"/>
                </a:solidFill>
              </a:rPr>
              <a:t> relevant</a:t>
            </a:r>
          </a:p>
          <a:p>
            <a:pPr marL="342900" indent="-342900" algn="ctr">
              <a:buFont typeface="Arial" panose="020B0604020202020204" pitchFamily="34" charset="0"/>
              <a:buChar char="•"/>
            </a:pPr>
            <a:endParaRPr lang="fr-FR" sz="1600" b="1" dirty="0">
              <a:solidFill>
                <a:srgbClr val="FFFF00"/>
              </a:solidFill>
            </a:endParaRPr>
          </a:p>
          <a:p>
            <a:pPr marL="342900" indent="-342900" algn="ctr">
              <a:buFont typeface="Arial" panose="020B0604020202020204" pitchFamily="34" charset="0"/>
              <a:buChar char="•"/>
            </a:pPr>
            <a:r>
              <a:rPr lang="fr-FR" sz="2400" b="1" dirty="0">
                <a:solidFill>
                  <a:srgbClr val="66FF66"/>
                </a:solidFill>
              </a:rPr>
              <a:t>A focus on interactions </a:t>
            </a:r>
            <a:r>
              <a:rPr lang="fr-FR" sz="2400" b="1" u="sng" dirty="0">
                <a:solidFill>
                  <a:srgbClr val="66FF66"/>
                </a:solidFill>
              </a:rPr>
              <a:t>expands </a:t>
            </a:r>
            <a:r>
              <a:rPr lang="fr-FR" sz="2400" b="1" u="sng" dirty="0" err="1">
                <a:solidFill>
                  <a:srgbClr val="66FF66"/>
                </a:solidFill>
              </a:rPr>
              <a:t>evolutionary</a:t>
            </a:r>
            <a:r>
              <a:rPr lang="fr-FR" sz="2400" b="1" u="sng" dirty="0">
                <a:solidFill>
                  <a:srgbClr val="66FF66"/>
                </a:solidFill>
              </a:rPr>
              <a:t> </a:t>
            </a:r>
            <a:r>
              <a:rPr lang="fr-FR" sz="2400" b="1" u="sng" dirty="0" err="1">
                <a:solidFill>
                  <a:srgbClr val="66FF66"/>
                </a:solidFill>
              </a:rPr>
              <a:t>explanations</a:t>
            </a:r>
            <a:r>
              <a:rPr lang="fr-FR" sz="2400" b="1" dirty="0">
                <a:solidFill>
                  <a:srgbClr val="66FF66"/>
                </a:solidFill>
              </a:rPr>
              <a:t> </a:t>
            </a:r>
          </a:p>
          <a:p>
            <a:pPr marL="342900" indent="-342900" algn="ctr">
              <a:buFont typeface="Arial" panose="020B0604020202020204" pitchFamily="34" charset="0"/>
              <a:buChar char="•"/>
            </a:pPr>
            <a:endParaRPr lang="fr-FR" sz="1600" b="1" dirty="0">
              <a:solidFill>
                <a:srgbClr val="66FF66"/>
              </a:solidFill>
            </a:endParaRPr>
          </a:p>
          <a:p>
            <a:pPr marL="342900" indent="-342900" algn="ctr">
              <a:buFont typeface="Arial" panose="020B0604020202020204" pitchFamily="34" charset="0"/>
              <a:buChar char="•"/>
            </a:pPr>
            <a:r>
              <a:rPr lang="fr-FR" sz="2400" b="1" dirty="0" err="1">
                <a:solidFill>
                  <a:srgbClr val="66FF66"/>
                </a:solidFill>
              </a:rPr>
              <a:t>with</a:t>
            </a:r>
            <a:r>
              <a:rPr lang="fr-FR" sz="2400" b="1" dirty="0">
                <a:solidFill>
                  <a:srgbClr val="66FF66"/>
                </a:solidFill>
              </a:rPr>
              <a:t> </a:t>
            </a:r>
            <a:r>
              <a:rPr lang="fr-FR" sz="2400" b="1" dirty="0" err="1">
                <a:solidFill>
                  <a:srgbClr val="66FF66"/>
                </a:solidFill>
              </a:rPr>
              <a:t>potential</a:t>
            </a:r>
            <a:r>
              <a:rPr lang="fr-FR" sz="2400" b="1" dirty="0">
                <a:solidFill>
                  <a:srgbClr val="66FF66"/>
                </a:solidFill>
              </a:rPr>
              <a:t> to </a:t>
            </a:r>
            <a:r>
              <a:rPr lang="fr-FR" sz="2400" b="1" u="sng" dirty="0" err="1">
                <a:solidFill>
                  <a:srgbClr val="66FF66"/>
                </a:solidFill>
              </a:rPr>
              <a:t>better</a:t>
            </a:r>
            <a:r>
              <a:rPr lang="fr-FR" sz="2400" b="1" u="sng" dirty="0">
                <a:solidFill>
                  <a:srgbClr val="66FF66"/>
                </a:solidFill>
              </a:rPr>
              <a:t> </a:t>
            </a:r>
            <a:r>
              <a:rPr lang="fr-FR" sz="2400" b="1" u="sng" dirty="0" err="1">
                <a:solidFill>
                  <a:srgbClr val="66FF66"/>
                </a:solidFill>
              </a:rPr>
              <a:t>track</a:t>
            </a:r>
            <a:r>
              <a:rPr lang="fr-FR" sz="2400" b="1" u="sng" dirty="0">
                <a:solidFill>
                  <a:srgbClr val="66FF66"/>
                </a:solidFill>
              </a:rPr>
              <a:t> </a:t>
            </a:r>
            <a:r>
              <a:rPr lang="fr-FR" sz="2400" b="1" u="sng" dirty="0" err="1">
                <a:solidFill>
                  <a:srgbClr val="66FF66"/>
                </a:solidFill>
              </a:rPr>
              <a:t>dependencies</a:t>
            </a:r>
            <a:r>
              <a:rPr lang="fr-FR" sz="2400" b="1" dirty="0">
                <a:solidFill>
                  <a:srgbClr val="66FF66"/>
                </a:solidFill>
              </a:rPr>
              <a:t>/</a:t>
            </a:r>
            <a:r>
              <a:rPr lang="fr-FR" sz="2400" b="1" dirty="0" err="1">
                <a:solidFill>
                  <a:srgbClr val="66FF66"/>
                </a:solidFill>
              </a:rPr>
              <a:t>interdependencies</a:t>
            </a:r>
            <a:r>
              <a:rPr lang="fr-FR" sz="2400" b="1" dirty="0">
                <a:solidFill>
                  <a:srgbClr val="66FF66"/>
                </a:solidFill>
              </a:rPr>
              <a:t> in the living world</a:t>
            </a:r>
          </a:p>
        </p:txBody>
      </p:sp>
      <p:sp>
        <p:nvSpPr>
          <p:cNvPr id="10" name="ZoneTexte 9">
            <a:extLst>
              <a:ext uri="{FF2B5EF4-FFF2-40B4-BE49-F238E27FC236}">
                <a16:creationId xmlns:a16="http://schemas.microsoft.com/office/drawing/2014/main" id="{FB379814-A382-428D-9186-BD206A42ECFC}"/>
              </a:ext>
            </a:extLst>
          </p:cNvPr>
          <p:cNvSpPr txBox="1"/>
          <p:nvPr/>
        </p:nvSpPr>
        <p:spPr>
          <a:xfrm>
            <a:off x="48651" y="29493"/>
            <a:ext cx="11902335" cy="523220"/>
          </a:xfrm>
          <a:prstGeom prst="rect">
            <a:avLst/>
          </a:prstGeom>
          <a:solidFill>
            <a:srgbClr val="0D3348"/>
          </a:solidFill>
        </p:spPr>
        <p:txBody>
          <a:bodyPr wrap="square" rtlCol="0">
            <a:spAutoFit/>
          </a:bodyPr>
          <a:lstStyle/>
          <a:p>
            <a:pPr algn="ctr"/>
            <a:r>
              <a:rPr lang="fr-FR" sz="2800">
                <a:solidFill>
                  <a:schemeClr val="bg1"/>
                </a:solidFill>
                <a:effectLst/>
                <a:latin typeface="Times New Roman" panose="02020603050405020304" pitchFamily="18" charset="0"/>
                <a:cs typeface="Times New Roman" panose="02020603050405020304" pitchFamily="18" charset="0"/>
              </a:rPr>
              <a:t>Rough plan of the talk</a:t>
            </a:r>
            <a:endParaRPr lang="en-US" sz="2800" dirty="0">
              <a:solidFill>
                <a:schemeClr val="bg1"/>
              </a:solidFill>
              <a:effectLst/>
              <a:latin typeface="Times New Roman" panose="02020603050405020304" pitchFamily="18" charset="0"/>
              <a:cs typeface="Times New Roman" panose="02020603050405020304" pitchFamily="18" charset="0"/>
            </a:endParaRPr>
          </a:p>
        </p:txBody>
      </p:sp>
      <p:pic>
        <p:nvPicPr>
          <p:cNvPr id="4" name="Image 3">
            <a:extLst>
              <a:ext uri="{FF2B5EF4-FFF2-40B4-BE49-F238E27FC236}">
                <a16:creationId xmlns:a16="http://schemas.microsoft.com/office/drawing/2014/main" id="{EC09604D-F504-450D-9D87-4281ED882B60}"/>
              </a:ext>
            </a:extLst>
          </p:cNvPr>
          <p:cNvPicPr>
            <a:picLocks noChangeAspect="1"/>
          </p:cNvPicPr>
          <p:nvPr/>
        </p:nvPicPr>
        <p:blipFill>
          <a:blip r:embed="rId2"/>
          <a:stretch>
            <a:fillRect/>
          </a:stretch>
        </p:blipFill>
        <p:spPr>
          <a:xfrm>
            <a:off x="950607" y="3066888"/>
            <a:ext cx="3578861" cy="3619622"/>
          </a:xfrm>
          <a:prstGeom prst="rect">
            <a:avLst/>
          </a:prstGeom>
        </p:spPr>
      </p:pic>
      <p:pic>
        <p:nvPicPr>
          <p:cNvPr id="5" name="Image 4">
            <a:extLst>
              <a:ext uri="{FF2B5EF4-FFF2-40B4-BE49-F238E27FC236}">
                <a16:creationId xmlns:a16="http://schemas.microsoft.com/office/drawing/2014/main" id="{E2FFECC0-A3E7-F0BC-3991-501B2A98EA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7746" y="3066888"/>
            <a:ext cx="6828662" cy="3619622"/>
          </a:xfrm>
          <a:prstGeom prst="rect">
            <a:avLst/>
          </a:prstGeom>
        </p:spPr>
      </p:pic>
    </p:spTree>
    <p:extLst>
      <p:ext uri="{BB962C8B-B14F-4D97-AF65-F5344CB8AC3E}">
        <p14:creationId xmlns:p14="http://schemas.microsoft.com/office/powerpoint/2010/main" val="38952275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ZoneTexte 48">
            <a:extLst>
              <a:ext uri="{FF2B5EF4-FFF2-40B4-BE49-F238E27FC236}">
                <a16:creationId xmlns:a16="http://schemas.microsoft.com/office/drawing/2014/main" id="{1369058B-DBED-ECC2-DA84-FC3FACEBBF1D}"/>
              </a:ext>
            </a:extLst>
          </p:cNvPr>
          <p:cNvSpPr txBox="1"/>
          <p:nvPr/>
        </p:nvSpPr>
        <p:spPr>
          <a:xfrm>
            <a:off x="116563" y="-54620"/>
            <a:ext cx="12075437" cy="1384995"/>
          </a:xfrm>
          <a:prstGeom prst="rect">
            <a:avLst/>
          </a:prstGeom>
          <a:noFill/>
        </p:spPr>
        <p:txBody>
          <a:bodyPr wrap="square" rtlCol="0">
            <a:spAutoFit/>
          </a:bodyPr>
          <a:lstStyle/>
          <a:p>
            <a:pPr algn="ctr"/>
            <a:r>
              <a:rPr lang="fr-FR" sz="2800" dirty="0" err="1">
                <a:solidFill>
                  <a:schemeClr val="bg1"/>
                </a:solidFill>
              </a:rPr>
              <a:t>Some</a:t>
            </a:r>
            <a:r>
              <a:rPr lang="fr-FR" sz="2800" dirty="0">
                <a:solidFill>
                  <a:schemeClr val="bg1"/>
                </a:solidFill>
              </a:rPr>
              <a:t> interactions </a:t>
            </a:r>
            <a:r>
              <a:rPr lang="fr-FR" sz="2800" dirty="0" err="1">
                <a:solidFill>
                  <a:schemeClr val="bg1"/>
                </a:solidFill>
              </a:rPr>
              <a:t>with</a:t>
            </a:r>
            <a:r>
              <a:rPr lang="fr-FR" sz="2800" dirty="0">
                <a:solidFill>
                  <a:schemeClr val="bg1"/>
                </a:solidFill>
              </a:rPr>
              <a:t> </a:t>
            </a:r>
            <a:r>
              <a:rPr lang="fr-FR" sz="2800" dirty="0" err="1">
                <a:solidFill>
                  <a:schemeClr val="bg1"/>
                </a:solidFill>
              </a:rPr>
              <a:t>such</a:t>
            </a:r>
            <a:r>
              <a:rPr lang="fr-FR" sz="2800" dirty="0">
                <a:solidFill>
                  <a:schemeClr val="bg1"/>
                </a:solidFill>
              </a:rPr>
              <a:t> </a:t>
            </a:r>
            <a:r>
              <a:rPr lang="fr-FR" sz="2800" dirty="0" err="1">
                <a:solidFill>
                  <a:schemeClr val="bg1"/>
                </a:solidFill>
              </a:rPr>
              <a:t>properties</a:t>
            </a:r>
            <a:r>
              <a:rPr lang="fr-FR" sz="2800" dirty="0">
                <a:solidFill>
                  <a:schemeClr val="bg1"/>
                </a:solidFill>
              </a:rPr>
              <a:t> </a:t>
            </a:r>
            <a:r>
              <a:rPr lang="fr-FR" sz="2800" dirty="0" err="1">
                <a:solidFill>
                  <a:schemeClr val="bg1"/>
                </a:solidFill>
              </a:rPr>
              <a:t>will</a:t>
            </a:r>
            <a:r>
              <a:rPr lang="fr-FR" sz="2800" dirty="0">
                <a:solidFill>
                  <a:schemeClr val="bg1"/>
                </a:solidFill>
              </a:rPr>
              <a:t> have </a:t>
            </a:r>
            <a:r>
              <a:rPr lang="fr-FR" sz="2800" dirty="0" err="1">
                <a:solidFill>
                  <a:schemeClr val="bg1"/>
                </a:solidFill>
              </a:rPr>
              <a:t>their</a:t>
            </a:r>
            <a:r>
              <a:rPr lang="fr-FR" sz="2800" dirty="0">
                <a:solidFill>
                  <a:schemeClr val="bg1"/>
                </a:solidFill>
              </a:rPr>
              <a:t> </a:t>
            </a:r>
            <a:r>
              <a:rPr lang="fr-FR" sz="2800" dirty="0" err="1">
                <a:solidFill>
                  <a:schemeClr val="bg1"/>
                </a:solidFill>
              </a:rPr>
              <a:t>frequency</a:t>
            </a:r>
            <a:r>
              <a:rPr lang="fr-FR" sz="2800" dirty="0">
                <a:solidFill>
                  <a:schemeClr val="bg1"/>
                </a:solidFill>
              </a:rPr>
              <a:t> change; or </a:t>
            </a:r>
            <a:r>
              <a:rPr lang="fr-FR" sz="2800" dirty="0" err="1">
                <a:solidFill>
                  <a:schemeClr val="bg1"/>
                </a:solidFill>
              </a:rPr>
              <a:t>their</a:t>
            </a:r>
            <a:r>
              <a:rPr lang="fr-FR" sz="2800" dirty="0">
                <a:solidFill>
                  <a:schemeClr val="bg1"/>
                </a:solidFill>
              </a:rPr>
              <a:t> </a:t>
            </a:r>
            <a:r>
              <a:rPr lang="fr-FR" sz="2800" dirty="0" err="1">
                <a:solidFill>
                  <a:schemeClr val="bg1"/>
                </a:solidFill>
              </a:rPr>
              <a:t>robustnesss</a:t>
            </a:r>
            <a:r>
              <a:rPr lang="fr-FR" sz="2800" dirty="0">
                <a:solidFill>
                  <a:schemeClr val="bg1"/>
                </a:solidFill>
              </a:rPr>
              <a:t>/</a:t>
            </a:r>
            <a:r>
              <a:rPr lang="fr-FR" sz="2800" dirty="0" err="1">
                <a:solidFill>
                  <a:schemeClr val="bg1"/>
                </a:solidFill>
              </a:rPr>
              <a:t>resilience</a:t>
            </a:r>
            <a:r>
              <a:rPr lang="fr-FR" sz="2800" dirty="0">
                <a:solidFill>
                  <a:schemeClr val="bg1"/>
                </a:solidFill>
              </a:rPr>
              <a:t> change </a:t>
            </a:r>
            <a:r>
              <a:rPr lang="fr-FR" sz="2800" dirty="0" err="1">
                <a:solidFill>
                  <a:schemeClr val="bg1"/>
                </a:solidFill>
              </a:rPr>
              <a:t>wrt</a:t>
            </a:r>
            <a:r>
              <a:rPr lang="fr-FR" sz="2800" dirty="0">
                <a:solidFill>
                  <a:schemeClr val="bg1"/>
                </a:solidFill>
              </a:rPr>
              <a:t> </a:t>
            </a:r>
            <a:r>
              <a:rPr lang="fr-FR" sz="2800" dirty="0" err="1">
                <a:solidFill>
                  <a:schemeClr val="bg1"/>
                </a:solidFill>
              </a:rPr>
              <a:t>others</a:t>
            </a:r>
            <a:r>
              <a:rPr lang="fr-FR" sz="2800" dirty="0">
                <a:solidFill>
                  <a:schemeClr val="bg1"/>
                </a:solidFill>
              </a:rPr>
              <a:t> and </a:t>
            </a:r>
            <a:r>
              <a:rPr lang="fr-FR" sz="2800" dirty="0" err="1">
                <a:solidFill>
                  <a:schemeClr val="bg1"/>
                </a:solidFill>
              </a:rPr>
              <a:t>therefore</a:t>
            </a:r>
            <a:r>
              <a:rPr lang="fr-FR" sz="2800" dirty="0">
                <a:solidFill>
                  <a:schemeClr val="bg1"/>
                </a:solidFill>
              </a:rPr>
              <a:t> </a:t>
            </a:r>
            <a:r>
              <a:rPr lang="fr-FR" sz="2800" dirty="0" err="1">
                <a:solidFill>
                  <a:schemeClr val="bg1"/>
                </a:solidFill>
              </a:rPr>
              <a:t>may</a:t>
            </a:r>
            <a:r>
              <a:rPr lang="fr-FR" sz="2800" dirty="0">
                <a:solidFill>
                  <a:schemeClr val="bg1"/>
                </a:solidFill>
              </a:rPr>
              <a:t> </a:t>
            </a:r>
            <a:r>
              <a:rPr lang="fr-FR" sz="2800" dirty="0" err="1">
                <a:solidFill>
                  <a:schemeClr val="bg1"/>
                </a:solidFill>
              </a:rPr>
              <a:t>be</a:t>
            </a:r>
            <a:r>
              <a:rPr lang="fr-FR" sz="2800" dirty="0">
                <a:solidFill>
                  <a:schemeClr val="bg1"/>
                </a:solidFill>
              </a:rPr>
              <a:t> </a:t>
            </a:r>
            <a:r>
              <a:rPr lang="fr-FR" sz="2800" dirty="0" err="1">
                <a:solidFill>
                  <a:schemeClr val="bg1"/>
                </a:solidFill>
              </a:rPr>
              <a:t>seen</a:t>
            </a:r>
            <a:r>
              <a:rPr lang="fr-FR" sz="2800" dirty="0">
                <a:solidFill>
                  <a:schemeClr val="bg1"/>
                </a:solidFill>
              </a:rPr>
              <a:t> </a:t>
            </a:r>
            <a:r>
              <a:rPr lang="fr-FR" sz="2800" dirty="0" err="1">
                <a:solidFill>
                  <a:schemeClr val="bg1"/>
                </a:solidFill>
              </a:rPr>
              <a:t>under</a:t>
            </a:r>
            <a:r>
              <a:rPr lang="fr-FR" sz="2800" dirty="0">
                <a:solidFill>
                  <a:schemeClr val="bg1"/>
                </a:solidFill>
              </a:rPr>
              <a:t> </a:t>
            </a:r>
            <a:r>
              <a:rPr lang="fr-FR" sz="2800" dirty="0" err="1">
                <a:solidFill>
                  <a:schemeClr val="bg1"/>
                </a:solidFill>
              </a:rPr>
              <a:t>that</a:t>
            </a:r>
            <a:r>
              <a:rPr lang="fr-FR" sz="2800" dirty="0">
                <a:solidFill>
                  <a:schemeClr val="bg1"/>
                </a:solidFill>
              </a:rPr>
              <a:t> more </a:t>
            </a:r>
            <a:r>
              <a:rPr lang="fr-FR" sz="2800" dirty="0" err="1">
                <a:solidFill>
                  <a:schemeClr val="bg1"/>
                </a:solidFill>
              </a:rPr>
              <a:t>general</a:t>
            </a:r>
            <a:r>
              <a:rPr lang="fr-FR" sz="2800" dirty="0">
                <a:solidFill>
                  <a:schemeClr val="bg1"/>
                </a:solidFill>
              </a:rPr>
              <a:t> </a:t>
            </a:r>
            <a:r>
              <a:rPr lang="fr-FR" sz="2800" dirty="0" err="1">
                <a:solidFill>
                  <a:schemeClr val="bg1"/>
                </a:solidFill>
              </a:rPr>
              <a:t>framework</a:t>
            </a:r>
            <a:r>
              <a:rPr lang="fr-FR" sz="2800" dirty="0">
                <a:solidFill>
                  <a:schemeClr val="bg1"/>
                </a:solidFill>
              </a:rPr>
              <a:t> as </a:t>
            </a:r>
            <a:r>
              <a:rPr lang="fr-FR" sz="2800" dirty="0" err="1">
                <a:solidFill>
                  <a:srgbClr val="00B0F0"/>
                </a:solidFill>
              </a:rPr>
              <a:t>units</a:t>
            </a:r>
            <a:r>
              <a:rPr lang="fr-FR" sz="2800" dirty="0">
                <a:solidFill>
                  <a:srgbClr val="00B0F0"/>
                </a:solidFill>
              </a:rPr>
              <a:t> of </a:t>
            </a:r>
            <a:r>
              <a:rPr lang="fr-FR" sz="2800" dirty="0" err="1">
                <a:solidFill>
                  <a:srgbClr val="00B0F0"/>
                </a:solidFill>
              </a:rPr>
              <a:t>selection</a:t>
            </a:r>
            <a:r>
              <a:rPr lang="fr-FR" sz="2800" dirty="0">
                <a:solidFill>
                  <a:schemeClr val="bg1"/>
                </a:solidFill>
              </a:rPr>
              <a:t>.</a:t>
            </a:r>
          </a:p>
        </p:txBody>
      </p:sp>
      <p:sp>
        <p:nvSpPr>
          <p:cNvPr id="50" name="Ellipse 49">
            <a:extLst>
              <a:ext uri="{FF2B5EF4-FFF2-40B4-BE49-F238E27FC236}">
                <a16:creationId xmlns:a16="http://schemas.microsoft.com/office/drawing/2014/main" id="{081377AD-F396-CD5D-1E60-7C14AF2F9F93}"/>
              </a:ext>
            </a:extLst>
          </p:cNvPr>
          <p:cNvSpPr/>
          <p:nvPr/>
        </p:nvSpPr>
        <p:spPr>
          <a:xfrm>
            <a:off x="9776647" y="1869142"/>
            <a:ext cx="2333094" cy="2213884"/>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9E4F1713-6F19-94AE-AA7E-680180F486B6}"/>
              </a:ext>
            </a:extLst>
          </p:cNvPr>
          <p:cNvSpPr/>
          <p:nvPr/>
        </p:nvSpPr>
        <p:spPr>
          <a:xfrm>
            <a:off x="167021" y="2232536"/>
            <a:ext cx="7300268" cy="830997"/>
          </a:xfrm>
          <a:prstGeom prst="rect">
            <a:avLst/>
          </a:prstGeom>
        </p:spPr>
        <p:txBody>
          <a:bodyPr wrap="none">
            <a:spAutoFit/>
          </a:bodyPr>
          <a:lstStyle/>
          <a:p>
            <a:pPr marL="342900" indent="-342900" algn="ctr">
              <a:buFont typeface="Arial" panose="020B0604020202020204" pitchFamily="34" charset="0"/>
              <a:buChar char="•"/>
            </a:pPr>
            <a:r>
              <a:rPr lang="fr-FR" sz="2400" b="1" dirty="0">
                <a:solidFill>
                  <a:srgbClr val="FF0000"/>
                </a:solidFill>
              </a:rPr>
              <a:t>There are variation in the population of interactions: </a:t>
            </a:r>
          </a:p>
          <a:p>
            <a:pPr algn="ctr"/>
            <a:r>
              <a:rPr lang="fr-FR" sz="2400" b="1" dirty="0">
                <a:solidFill>
                  <a:schemeClr val="bg1"/>
                </a:solidFill>
              </a:rPr>
              <a:t>not all </a:t>
            </a:r>
            <a:r>
              <a:rPr lang="fr-FR" sz="2400" b="1" dirty="0" err="1">
                <a:solidFill>
                  <a:schemeClr val="bg1"/>
                </a:solidFill>
              </a:rPr>
              <a:t>entities</a:t>
            </a:r>
            <a:r>
              <a:rPr lang="fr-FR" sz="2400" b="1" dirty="0">
                <a:solidFill>
                  <a:schemeClr val="bg1"/>
                </a:solidFill>
              </a:rPr>
              <a:t> to </a:t>
            </a:r>
            <a:r>
              <a:rPr lang="fr-FR" sz="2400" b="1" dirty="0" err="1">
                <a:solidFill>
                  <a:schemeClr val="bg1"/>
                </a:solidFill>
              </a:rPr>
              <a:t>consider</a:t>
            </a:r>
            <a:r>
              <a:rPr lang="fr-FR" sz="2400" b="1" dirty="0">
                <a:solidFill>
                  <a:schemeClr val="bg1"/>
                </a:solidFill>
              </a:rPr>
              <a:t> as </a:t>
            </a:r>
            <a:r>
              <a:rPr lang="fr-FR" sz="2400" b="1" dirty="0" err="1">
                <a:solidFill>
                  <a:schemeClr val="bg1"/>
                </a:solidFill>
              </a:rPr>
              <a:t>evolving</a:t>
            </a:r>
            <a:r>
              <a:rPr lang="fr-FR" sz="2400" b="1" dirty="0">
                <a:solidFill>
                  <a:schemeClr val="bg1"/>
                </a:solidFill>
              </a:rPr>
              <a:t> are </a:t>
            </a:r>
            <a:r>
              <a:rPr lang="fr-FR" sz="2400" b="1" dirty="0" err="1">
                <a:solidFill>
                  <a:schemeClr val="bg1"/>
                </a:solidFill>
              </a:rPr>
              <a:t>identical</a:t>
            </a:r>
            <a:r>
              <a:rPr lang="fr-FR" sz="2400" b="1" dirty="0">
                <a:solidFill>
                  <a:schemeClr val="bg1"/>
                </a:solidFill>
              </a:rPr>
              <a:t>.</a:t>
            </a:r>
          </a:p>
        </p:txBody>
      </p:sp>
      <p:sp>
        <p:nvSpPr>
          <p:cNvPr id="52" name="Rectangle 51">
            <a:extLst>
              <a:ext uri="{FF2B5EF4-FFF2-40B4-BE49-F238E27FC236}">
                <a16:creationId xmlns:a16="http://schemas.microsoft.com/office/drawing/2014/main" id="{DFD0AFCA-CCF4-FB04-36A2-BA601CB7567B}"/>
              </a:ext>
            </a:extLst>
          </p:cNvPr>
          <p:cNvSpPr/>
          <p:nvPr/>
        </p:nvSpPr>
        <p:spPr>
          <a:xfrm>
            <a:off x="-101714" y="3132005"/>
            <a:ext cx="8091960" cy="830997"/>
          </a:xfrm>
          <a:prstGeom prst="rect">
            <a:avLst/>
          </a:prstGeom>
        </p:spPr>
        <p:txBody>
          <a:bodyPr wrap="none">
            <a:spAutoFit/>
          </a:bodyPr>
          <a:lstStyle/>
          <a:p>
            <a:pPr marL="342900" indent="-342900" algn="ctr">
              <a:buFont typeface="Arial" panose="020B0604020202020204" pitchFamily="34" charset="0"/>
              <a:buChar char="•"/>
            </a:pPr>
            <a:r>
              <a:rPr lang="fr-FR" sz="2400" b="1" dirty="0">
                <a:solidFill>
                  <a:srgbClr val="FF0000"/>
                </a:solidFill>
              </a:rPr>
              <a:t> </a:t>
            </a:r>
            <a:r>
              <a:rPr lang="fr-FR" sz="2400" b="1" dirty="0" err="1">
                <a:solidFill>
                  <a:srgbClr val="FF0000"/>
                </a:solidFill>
              </a:rPr>
              <a:t>Some</a:t>
            </a:r>
            <a:r>
              <a:rPr lang="fr-FR" sz="2400" b="1" dirty="0">
                <a:solidFill>
                  <a:srgbClr val="FF0000"/>
                </a:solidFill>
              </a:rPr>
              <a:t> interactions show </a:t>
            </a:r>
            <a:r>
              <a:rPr lang="fr-FR" sz="2400" b="1" dirty="0" err="1">
                <a:solidFill>
                  <a:srgbClr val="FF0000"/>
                </a:solidFill>
              </a:rPr>
              <a:t>differential</a:t>
            </a:r>
            <a:r>
              <a:rPr lang="fr-FR" sz="2400" b="1" dirty="0">
                <a:solidFill>
                  <a:srgbClr val="FF0000"/>
                </a:solidFill>
              </a:rPr>
              <a:t> fitness</a:t>
            </a:r>
            <a:r>
              <a:rPr lang="fr-FR" sz="2400" b="1" dirty="0">
                <a:solidFill>
                  <a:schemeClr val="bg1"/>
                </a:solidFill>
              </a:rPr>
              <a:t>: </a:t>
            </a:r>
          </a:p>
          <a:p>
            <a:pPr algn="ctr"/>
            <a:r>
              <a:rPr lang="fr-FR" sz="2400" b="1" dirty="0" err="1">
                <a:solidFill>
                  <a:schemeClr val="bg1"/>
                </a:solidFill>
              </a:rPr>
              <a:t>different</a:t>
            </a:r>
            <a:r>
              <a:rPr lang="fr-FR" sz="2400" b="1" dirty="0">
                <a:solidFill>
                  <a:schemeClr val="bg1"/>
                </a:solidFill>
              </a:rPr>
              <a:t> patterns display </a:t>
            </a:r>
            <a:r>
              <a:rPr lang="fr-FR" sz="2400" b="1" dirty="0" err="1">
                <a:solidFill>
                  <a:schemeClr val="bg1"/>
                </a:solidFill>
              </a:rPr>
              <a:t>survival</a:t>
            </a:r>
            <a:r>
              <a:rPr lang="fr-FR" sz="2400" b="1" dirty="0">
                <a:solidFill>
                  <a:schemeClr val="bg1"/>
                </a:solidFill>
              </a:rPr>
              <a:t> or </a:t>
            </a:r>
            <a:r>
              <a:rPr lang="fr-FR" sz="2400" b="1" dirty="0" err="1">
                <a:solidFill>
                  <a:schemeClr val="bg1"/>
                </a:solidFill>
              </a:rPr>
              <a:t>re-productive</a:t>
            </a:r>
            <a:r>
              <a:rPr lang="fr-FR" sz="2400" b="1" dirty="0">
                <a:solidFill>
                  <a:schemeClr val="bg1"/>
                </a:solidFill>
              </a:rPr>
              <a:t> </a:t>
            </a:r>
            <a:r>
              <a:rPr lang="fr-FR" sz="2400" b="1" dirty="0" err="1">
                <a:solidFill>
                  <a:schemeClr val="bg1"/>
                </a:solidFill>
              </a:rPr>
              <a:t>advantage</a:t>
            </a:r>
            <a:r>
              <a:rPr lang="fr-FR" sz="2400" b="1" dirty="0">
                <a:solidFill>
                  <a:schemeClr val="bg1"/>
                </a:solidFill>
              </a:rPr>
              <a:t>.</a:t>
            </a:r>
          </a:p>
        </p:txBody>
      </p:sp>
      <p:sp>
        <p:nvSpPr>
          <p:cNvPr id="53" name="Rectangle 52">
            <a:extLst>
              <a:ext uri="{FF2B5EF4-FFF2-40B4-BE49-F238E27FC236}">
                <a16:creationId xmlns:a16="http://schemas.microsoft.com/office/drawing/2014/main" id="{D3AF7690-6F0F-09D7-9707-953587A9E36E}"/>
              </a:ext>
            </a:extLst>
          </p:cNvPr>
          <p:cNvSpPr/>
          <p:nvPr/>
        </p:nvSpPr>
        <p:spPr>
          <a:xfrm>
            <a:off x="885687" y="4083671"/>
            <a:ext cx="5150770" cy="830997"/>
          </a:xfrm>
          <a:prstGeom prst="rect">
            <a:avLst/>
          </a:prstGeom>
        </p:spPr>
        <p:txBody>
          <a:bodyPr wrap="none">
            <a:spAutoFit/>
          </a:bodyPr>
          <a:lstStyle/>
          <a:p>
            <a:pPr marL="342900" indent="-342900" algn="ctr">
              <a:buFont typeface="Arial" panose="020B0604020202020204" pitchFamily="34" charset="0"/>
              <a:buChar char="•"/>
            </a:pPr>
            <a:r>
              <a:rPr lang="fr-FR" sz="2400" b="1" dirty="0" err="1">
                <a:solidFill>
                  <a:srgbClr val="FF0000"/>
                </a:solidFill>
              </a:rPr>
              <a:t>Inheritance</a:t>
            </a:r>
            <a:r>
              <a:rPr lang="fr-FR" sz="2400" b="1" dirty="0">
                <a:solidFill>
                  <a:schemeClr val="bg1"/>
                </a:solidFill>
              </a:rPr>
              <a:t>:</a:t>
            </a:r>
          </a:p>
          <a:p>
            <a:pPr algn="ctr"/>
            <a:r>
              <a:rPr lang="fr-FR" sz="2400" b="1" dirty="0" err="1">
                <a:solidFill>
                  <a:schemeClr val="bg1"/>
                </a:solidFill>
              </a:rPr>
              <a:t>Some</a:t>
            </a:r>
            <a:r>
              <a:rPr lang="fr-FR" sz="2400" b="1" dirty="0">
                <a:solidFill>
                  <a:schemeClr val="bg1"/>
                </a:solidFill>
              </a:rPr>
              <a:t> interactions can </a:t>
            </a:r>
            <a:r>
              <a:rPr lang="fr-FR" sz="2400" b="1" dirty="0" err="1">
                <a:solidFill>
                  <a:schemeClr val="bg1"/>
                </a:solidFill>
              </a:rPr>
              <a:t>be</a:t>
            </a:r>
            <a:r>
              <a:rPr lang="fr-FR" sz="2400" b="1" dirty="0">
                <a:solidFill>
                  <a:schemeClr val="bg1"/>
                </a:solidFill>
              </a:rPr>
              <a:t> re-</a:t>
            </a:r>
            <a:r>
              <a:rPr lang="fr-FR" sz="2400" b="1" dirty="0" err="1">
                <a:solidFill>
                  <a:schemeClr val="bg1"/>
                </a:solidFill>
              </a:rPr>
              <a:t>produced</a:t>
            </a:r>
            <a:endParaRPr lang="fr-FR" sz="2400" b="1" dirty="0">
              <a:solidFill>
                <a:schemeClr val="bg1"/>
              </a:solidFill>
            </a:endParaRPr>
          </a:p>
        </p:txBody>
      </p:sp>
      <p:sp>
        <p:nvSpPr>
          <p:cNvPr id="17" name="Ellipse 16">
            <a:extLst>
              <a:ext uri="{FF2B5EF4-FFF2-40B4-BE49-F238E27FC236}">
                <a16:creationId xmlns:a16="http://schemas.microsoft.com/office/drawing/2014/main" id="{6B072472-6A7C-8B26-32A7-DC0864EC6921}"/>
              </a:ext>
            </a:extLst>
          </p:cNvPr>
          <p:cNvSpPr/>
          <p:nvPr/>
        </p:nvSpPr>
        <p:spPr>
          <a:xfrm>
            <a:off x="8089641" y="1488241"/>
            <a:ext cx="463639" cy="437881"/>
          </a:xfrm>
          <a:prstGeom prst="ellipse">
            <a:avLst/>
          </a:prstGeom>
          <a:solidFill>
            <a:srgbClr val="FF99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A70E7CDF-37CD-7161-4103-1DBA94E4C89E}"/>
              </a:ext>
            </a:extLst>
          </p:cNvPr>
          <p:cNvSpPr/>
          <p:nvPr/>
        </p:nvSpPr>
        <p:spPr>
          <a:xfrm>
            <a:off x="9336744" y="1486093"/>
            <a:ext cx="463639" cy="437881"/>
          </a:xfrm>
          <a:prstGeom prst="ellipse">
            <a:avLst/>
          </a:prstGeom>
          <a:solidFill>
            <a:schemeClr val="accent1">
              <a:lumMod val="60000"/>
              <a:lumOff val="4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2D264C16-DD3B-0761-BF02-E769A6D34349}"/>
              </a:ext>
            </a:extLst>
          </p:cNvPr>
          <p:cNvSpPr/>
          <p:nvPr/>
        </p:nvSpPr>
        <p:spPr>
          <a:xfrm>
            <a:off x="8690656" y="2462741"/>
            <a:ext cx="463639" cy="437881"/>
          </a:xfrm>
          <a:prstGeom prst="ellipse">
            <a:avLst/>
          </a:prstGeom>
          <a:solidFill>
            <a:schemeClr val="accent6">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avec flèche 23">
            <a:extLst>
              <a:ext uri="{FF2B5EF4-FFF2-40B4-BE49-F238E27FC236}">
                <a16:creationId xmlns:a16="http://schemas.microsoft.com/office/drawing/2014/main" id="{B1E323BD-F0E7-5A87-7FBE-EEE3B779E584}"/>
              </a:ext>
            </a:extLst>
          </p:cNvPr>
          <p:cNvCxnSpPr>
            <a:stCxn id="17" idx="6"/>
            <a:endCxn id="18" idx="2"/>
          </p:cNvCxnSpPr>
          <p:nvPr/>
        </p:nvCxnSpPr>
        <p:spPr>
          <a:xfrm flipV="1">
            <a:off x="8553280" y="1705034"/>
            <a:ext cx="783464" cy="21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B8A21355-44CD-5CA9-8FDF-46DCCF9DDDB5}"/>
              </a:ext>
            </a:extLst>
          </p:cNvPr>
          <p:cNvCxnSpPr>
            <a:stCxn id="17" idx="5"/>
            <a:endCxn id="19" idx="1"/>
          </p:cNvCxnSpPr>
          <p:nvPr/>
        </p:nvCxnSpPr>
        <p:spPr>
          <a:xfrm>
            <a:off x="8485382" y="1861996"/>
            <a:ext cx="273172" cy="6648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BDB5779E-7984-5FD5-BCCB-6C807C4D11CC}"/>
              </a:ext>
            </a:extLst>
          </p:cNvPr>
          <p:cNvCxnSpPr>
            <a:stCxn id="18" idx="4"/>
            <a:endCxn id="19" idx="7"/>
          </p:cNvCxnSpPr>
          <p:nvPr/>
        </p:nvCxnSpPr>
        <p:spPr>
          <a:xfrm flipH="1">
            <a:off x="9086397" y="1923974"/>
            <a:ext cx="482167" cy="6028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6" name="ZoneTexte 55">
            <a:extLst>
              <a:ext uri="{FF2B5EF4-FFF2-40B4-BE49-F238E27FC236}">
                <a16:creationId xmlns:a16="http://schemas.microsoft.com/office/drawing/2014/main" id="{079E4EB4-C2E8-C2E1-48D8-1EA8C0FA1548}"/>
              </a:ext>
            </a:extLst>
          </p:cNvPr>
          <p:cNvSpPr txBox="1"/>
          <p:nvPr/>
        </p:nvSpPr>
        <p:spPr>
          <a:xfrm>
            <a:off x="8172592" y="1554026"/>
            <a:ext cx="434734" cy="369332"/>
          </a:xfrm>
          <a:prstGeom prst="rect">
            <a:avLst/>
          </a:prstGeom>
          <a:noFill/>
        </p:spPr>
        <p:txBody>
          <a:bodyPr wrap="none" rtlCol="0">
            <a:spAutoFit/>
          </a:bodyPr>
          <a:lstStyle/>
          <a:p>
            <a:r>
              <a:rPr lang="fr-FR" dirty="0"/>
              <a:t>A2</a:t>
            </a:r>
          </a:p>
        </p:txBody>
      </p:sp>
      <p:sp>
        <p:nvSpPr>
          <p:cNvPr id="57" name="ZoneTexte 56">
            <a:extLst>
              <a:ext uri="{FF2B5EF4-FFF2-40B4-BE49-F238E27FC236}">
                <a16:creationId xmlns:a16="http://schemas.microsoft.com/office/drawing/2014/main" id="{C2B5FD2B-2F9B-DDB7-9BB2-7E554B8001CA}"/>
              </a:ext>
            </a:extLst>
          </p:cNvPr>
          <p:cNvSpPr txBox="1"/>
          <p:nvPr/>
        </p:nvSpPr>
        <p:spPr>
          <a:xfrm>
            <a:off x="9431937" y="1554026"/>
            <a:ext cx="426720" cy="369332"/>
          </a:xfrm>
          <a:prstGeom prst="rect">
            <a:avLst/>
          </a:prstGeom>
          <a:noFill/>
        </p:spPr>
        <p:txBody>
          <a:bodyPr wrap="none" rtlCol="0">
            <a:spAutoFit/>
          </a:bodyPr>
          <a:lstStyle/>
          <a:p>
            <a:r>
              <a:rPr lang="fr-FR" dirty="0"/>
              <a:t>B3</a:t>
            </a:r>
          </a:p>
        </p:txBody>
      </p:sp>
      <p:sp>
        <p:nvSpPr>
          <p:cNvPr id="58" name="ZoneTexte 57">
            <a:extLst>
              <a:ext uri="{FF2B5EF4-FFF2-40B4-BE49-F238E27FC236}">
                <a16:creationId xmlns:a16="http://schemas.microsoft.com/office/drawing/2014/main" id="{F9C21F45-924D-B451-60A9-29289A79872A}"/>
              </a:ext>
            </a:extLst>
          </p:cNvPr>
          <p:cNvSpPr txBox="1"/>
          <p:nvPr/>
        </p:nvSpPr>
        <p:spPr>
          <a:xfrm>
            <a:off x="8780537" y="2568187"/>
            <a:ext cx="309700" cy="369332"/>
          </a:xfrm>
          <a:prstGeom prst="rect">
            <a:avLst/>
          </a:prstGeom>
          <a:noFill/>
        </p:spPr>
        <p:txBody>
          <a:bodyPr wrap="none" rtlCol="0">
            <a:spAutoFit/>
          </a:bodyPr>
          <a:lstStyle/>
          <a:p>
            <a:r>
              <a:rPr lang="fr-FR" dirty="0"/>
              <a:t>C</a:t>
            </a:r>
          </a:p>
        </p:txBody>
      </p:sp>
      <p:sp>
        <p:nvSpPr>
          <p:cNvPr id="59" name="Ellipse 58">
            <a:extLst>
              <a:ext uri="{FF2B5EF4-FFF2-40B4-BE49-F238E27FC236}">
                <a16:creationId xmlns:a16="http://schemas.microsoft.com/office/drawing/2014/main" id="{A1FD0987-2056-31CD-FE0B-8059B8F5CBE8}"/>
              </a:ext>
            </a:extLst>
          </p:cNvPr>
          <p:cNvSpPr/>
          <p:nvPr/>
        </p:nvSpPr>
        <p:spPr>
          <a:xfrm>
            <a:off x="10071802" y="2412465"/>
            <a:ext cx="463639" cy="437881"/>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822C5B3A-3AFF-786F-2EDB-9847ACBAC5DC}"/>
              </a:ext>
            </a:extLst>
          </p:cNvPr>
          <p:cNvSpPr/>
          <p:nvPr/>
        </p:nvSpPr>
        <p:spPr>
          <a:xfrm>
            <a:off x="11318905" y="2410317"/>
            <a:ext cx="463639" cy="437881"/>
          </a:xfrm>
          <a:prstGeom prst="ellipse">
            <a:avLst/>
          </a:prstGeom>
          <a:solidFill>
            <a:srgbClr val="00B0F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786FA4DA-9B9F-F894-A0E4-BDA39E092312}"/>
              </a:ext>
            </a:extLst>
          </p:cNvPr>
          <p:cNvSpPr/>
          <p:nvPr/>
        </p:nvSpPr>
        <p:spPr>
          <a:xfrm>
            <a:off x="10672817" y="3386965"/>
            <a:ext cx="463639" cy="437881"/>
          </a:xfrm>
          <a:prstGeom prst="ellipse">
            <a:avLst/>
          </a:prstGeom>
          <a:solidFill>
            <a:schemeClr val="accent6">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2" name="Connecteur droit avec flèche 61">
            <a:extLst>
              <a:ext uri="{FF2B5EF4-FFF2-40B4-BE49-F238E27FC236}">
                <a16:creationId xmlns:a16="http://schemas.microsoft.com/office/drawing/2014/main" id="{8A6E1F7B-1D31-3D06-0308-6B448B49E294}"/>
              </a:ext>
            </a:extLst>
          </p:cNvPr>
          <p:cNvCxnSpPr>
            <a:stCxn id="59" idx="6"/>
            <a:endCxn id="60" idx="2"/>
          </p:cNvCxnSpPr>
          <p:nvPr/>
        </p:nvCxnSpPr>
        <p:spPr>
          <a:xfrm flipV="1">
            <a:off x="10535441" y="2629258"/>
            <a:ext cx="783464" cy="21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necteur droit avec flèche 62">
            <a:extLst>
              <a:ext uri="{FF2B5EF4-FFF2-40B4-BE49-F238E27FC236}">
                <a16:creationId xmlns:a16="http://schemas.microsoft.com/office/drawing/2014/main" id="{B1EE999C-605C-D18C-7F39-C98395F87362}"/>
              </a:ext>
            </a:extLst>
          </p:cNvPr>
          <p:cNvCxnSpPr>
            <a:stCxn id="59" idx="5"/>
            <a:endCxn id="61" idx="1"/>
          </p:cNvCxnSpPr>
          <p:nvPr/>
        </p:nvCxnSpPr>
        <p:spPr>
          <a:xfrm>
            <a:off x="10467543" y="2786220"/>
            <a:ext cx="273172" cy="6648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a:extLst>
              <a:ext uri="{FF2B5EF4-FFF2-40B4-BE49-F238E27FC236}">
                <a16:creationId xmlns:a16="http://schemas.microsoft.com/office/drawing/2014/main" id="{16031A3D-FB79-9DA0-92AA-FFA668E97D00}"/>
              </a:ext>
            </a:extLst>
          </p:cNvPr>
          <p:cNvCxnSpPr>
            <a:stCxn id="60" idx="4"/>
            <a:endCxn id="61" idx="7"/>
          </p:cNvCxnSpPr>
          <p:nvPr/>
        </p:nvCxnSpPr>
        <p:spPr>
          <a:xfrm flipH="1">
            <a:off x="11068558" y="2848198"/>
            <a:ext cx="482167" cy="6028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ZoneTexte 64">
            <a:extLst>
              <a:ext uri="{FF2B5EF4-FFF2-40B4-BE49-F238E27FC236}">
                <a16:creationId xmlns:a16="http://schemas.microsoft.com/office/drawing/2014/main" id="{166EB0F3-DEA0-6584-8ACD-8CDF473FE174}"/>
              </a:ext>
            </a:extLst>
          </p:cNvPr>
          <p:cNvSpPr txBox="1"/>
          <p:nvPr/>
        </p:nvSpPr>
        <p:spPr>
          <a:xfrm>
            <a:off x="10154753" y="2478250"/>
            <a:ext cx="434734" cy="369332"/>
          </a:xfrm>
          <a:prstGeom prst="rect">
            <a:avLst/>
          </a:prstGeom>
          <a:noFill/>
          <a:ln>
            <a:noFill/>
          </a:ln>
        </p:spPr>
        <p:txBody>
          <a:bodyPr wrap="none" rtlCol="0">
            <a:spAutoFit/>
          </a:bodyPr>
          <a:lstStyle/>
          <a:p>
            <a:r>
              <a:rPr lang="fr-FR" dirty="0"/>
              <a:t>A1</a:t>
            </a:r>
          </a:p>
        </p:txBody>
      </p:sp>
      <p:sp>
        <p:nvSpPr>
          <p:cNvPr id="66" name="ZoneTexte 65">
            <a:extLst>
              <a:ext uri="{FF2B5EF4-FFF2-40B4-BE49-F238E27FC236}">
                <a16:creationId xmlns:a16="http://schemas.microsoft.com/office/drawing/2014/main" id="{00BC161B-41AC-1FB0-1030-05A24F819396}"/>
              </a:ext>
            </a:extLst>
          </p:cNvPr>
          <p:cNvSpPr txBox="1"/>
          <p:nvPr/>
        </p:nvSpPr>
        <p:spPr>
          <a:xfrm>
            <a:off x="11414098" y="2478250"/>
            <a:ext cx="426720" cy="369332"/>
          </a:xfrm>
          <a:prstGeom prst="rect">
            <a:avLst/>
          </a:prstGeom>
          <a:noFill/>
          <a:ln>
            <a:noFill/>
          </a:ln>
        </p:spPr>
        <p:txBody>
          <a:bodyPr wrap="none" rtlCol="0">
            <a:spAutoFit/>
          </a:bodyPr>
          <a:lstStyle/>
          <a:p>
            <a:r>
              <a:rPr lang="fr-FR" dirty="0"/>
              <a:t>B1</a:t>
            </a:r>
          </a:p>
        </p:txBody>
      </p:sp>
      <p:sp>
        <p:nvSpPr>
          <p:cNvPr id="67" name="ZoneTexte 66">
            <a:extLst>
              <a:ext uri="{FF2B5EF4-FFF2-40B4-BE49-F238E27FC236}">
                <a16:creationId xmlns:a16="http://schemas.microsoft.com/office/drawing/2014/main" id="{A29ED0CB-41FD-D63F-5F1B-4B7493089189}"/>
              </a:ext>
            </a:extLst>
          </p:cNvPr>
          <p:cNvSpPr txBox="1"/>
          <p:nvPr/>
        </p:nvSpPr>
        <p:spPr>
          <a:xfrm>
            <a:off x="10762698" y="3492411"/>
            <a:ext cx="309700" cy="369332"/>
          </a:xfrm>
          <a:prstGeom prst="rect">
            <a:avLst/>
          </a:prstGeom>
          <a:noFill/>
          <a:ln>
            <a:noFill/>
          </a:ln>
        </p:spPr>
        <p:txBody>
          <a:bodyPr wrap="none" rtlCol="0">
            <a:spAutoFit/>
          </a:bodyPr>
          <a:lstStyle/>
          <a:p>
            <a:r>
              <a:rPr lang="fr-FR" dirty="0"/>
              <a:t>C</a:t>
            </a:r>
          </a:p>
        </p:txBody>
      </p:sp>
      <p:sp>
        <p:nvSpPr>
          <p:cNvPr id="68" name="Ellipse 67">
            <a:extLst>
              <a:ext uri="{FF2B5EF4-FFF2-40B4-BE49-F238E27FC236}">
                <a16:creationId xmlns:a16="http://schemas.microsoft.com/office/drawing/2014/main" id="{ECB9F19B-73ED-A137-FBED-265B2136BABA}"/>
              </a:ext>
            </a:extLst>
          </p:cNvPr>
          <p:cNvSpPr/>
          <p:nvPr/>
        </p:nvSpPr>
        <p:spPr>
          <a:xfrm>
            <a:off x="8380886" y="3842122"/>
            <a:ext cx="463639" cy="437881"/>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Ellipse 68">
            <a:extLst>
              <a:ext uri="{FF2B5EF4-FFF2-40B4-BE49-F238E27FC236}">
                <a16:creationId xmlns:a16="http://schemas.microsoft.com/office/drawing/2014/main" id="{E4742654-5398-E414-3254-2EF88B7AFED8}"/>
              </a:ext>
            </a:extLst>
          </p:cNvPr>
          <p:cNvSpPr/>
          <p:nvPr/>
        </p:nvSpPr>
        <p:spPr>
          <a:xfrm>
            <a:off x="9627989" y="3839974"/>
            <a:ext cx="463639" cy="43788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82251DE3-7F92-4D82-017F-426D4FC0AB3E}"/>
              </a:ext>
            </a:extLst>
          </p:cNvPr>
          <p:cNvSpPr/>
          <p:nvPr/>
        </p:nvSpPr>
        <p:spPr>
          <a:xfrm>
            <a:off x="8981901" y="4816622"/>
            <a:ext cx="463639" cy="43788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1" name="Connecteur droit avec flèche 70">
            <a:extLst>
              <a:ext uri="{FF2B5EF4-FFF2-40B4-BE49-F238E27FC236}">
                <a16:creationId xmlns:a16="http://schemas.microsoft.com/office/drawing/2014/main" id="{6D3B29E5-5FF1-A39B-B1A6-B8922545B54C}"/>
              </a:ext>
            </a:extLst>
          </p:cNvPr>
          <p:cNvCxnSpPr>
            <a:stCxn id="68" idx="6"/>
            <a:endCxn id="69" idx="2"/>
          </p:cNvCxnSpPr>
          <p:nvPr/>
        </p:nvCxnSpPr>
        <p:spPr>
          <a:xfrm flipV="1">
            <a:off x="8844525" y="4058915"/>
            <a:ext cx="783464" cy="21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necteur droit avec flèche 71">
            <a:extLst>
              <a:ext uri="{FF2B5EF4-FFF2-40B4-BE49-F238E27FC236}">
                <a16:creationId xmlns:a16="http://schemas.microsoft.com/office/drawing/2014/main" id="{82BE2F32-68D4-555B-6575-FAF5B3D16C16}"/>
              </a:ext>
            </a:extLst>
          </p:cNvPr>
          <p:cNvCxnSpPr>
            <a:stCxn id="68" idx="5"/>
            <a:endCxn id="70" idx="1"/>
          </p:cNvCxnSpPr>
          <p:nvPr/>
        </p:nvCxnSpPr>
        <p:spPr>
          <a:xfrm>
            <a:off x="8776627" y="4215877"/>
            <a:ext cx="273172" cy="6648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cteur droit avec flèche 72">
            <a:extLst>
              <a:ext uri="{FF2B5EF4-FFF2-40B4-BE49-F238E27FC236}">
                <a16:creationId xmlns:a16="http://schemas.microsoft.com/office/drawing/2014/main" id="{1C8205CC-76BB-72F6-10E1-EE96A8E88D1C}"/>
              </a:ext>
            </a:extLst>
          </p:cNvPr>
          <p:cNvCxnSpPr>
            <a:stCxn id="69" idx="4"/>
            <a:endCxn id="70" idx="7"/>
          </p:cNvCxnSpPr>
          <p:nvPr/>
        </p:nvCxnSpPr>
        <p:spPr>
          <a:xfrm flipH="1">
            <a:off x="9377642" y="4277855"/>
            <a:ext cx="482167" cy="6028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4" name="ZoneTexte 73">
            <a:extLst>
              <a:ext uri="{FF2B5EF4-FFF2-40B4-BE49-F238E27FC236}">
                <a16:creationId xmlns:a16="http://schemas.microsoft.com/office/drawing/2014/main" id="{D8BD2CBE-112A-45A6-3950-EF5213BCABD8}"/>
              </a:ext>
            </a:extLst>
          </p:cNvPr>
          <p:cNvSpPr txBox="1"/>
          <p:nvPr/>
        </p:nvSpPr>
        <p:spPr>
          <a:xfrm>
            <a:off x="8463837" y="3907907"/>
            <a:ext cx="434734" cy="369332"/>
          </a:xfrm>
          <a:prstGeom prst="rect">
            <a:avLst/>
          </a:prstGeom>
          <a:noFill/>
          <a:ln>
            <a:noFill/>
          </a:ln>
        </p:spPr>
        <p:txBody>
          <a:bodyPr wrap="none" rtlCol="0">
            <a:spAutoFit/>
          </a:bodyPr>
          <a:lstStyle/>
          <a:p>
            <a:r>
              <a:rPr lang="fr-FR" dirty="0"/>
              <a:t>A1</a:t>
            </a:r>
          </a:p>
        </p:txBody>
      </p:sp>
      <p:sp>
        <p:nvSpPr>
          <p:cNvPr id="75" name="ZoneTexte 74">
            <a:extLst>
              <a:ext uri="{FF2B5EF4-FFF2-40B4-BE49-F238E27FC236}">
                <a16:creationId xmlns:a16="http://schemas.microsoft.com/office/drawing/2014/main" id="{68DD3402-9509-B68A-A630-59C82426817C}"/>
              </a:ext>
            </a:extLst>
          </p:cNvPr>
          <p:cNvSpPr txBox="1"/>
          <p:nvPr/>
        </p:nvSpPr>
        <p:spPr>
          <a:xfrm>
            <a:off x="9723182" y="3907907"/>
            <a:ext cx="327334" cy="369332"/>
          </a:xfrm>
          <a:prstGeom prst="rect">
            <a:avLst/>
          </a:prstGeom>
          <a:noFill/>
          <a:ln>
            <a:noFill/>
          </a:ln>
        </p:spPr>
        <p:txBody>
          <a:bodyPr wrap="none" rtlCol="0">
            <a:spAutoFit/>
          </a:bodyPr>
          <a:lstStyle/>
          <a:p>
            <a:r>
              <a:rPr lang="fr-FR" dirty="0"/>
              <a:t>D</a:t>
            </a:r>
          </a:p>
        </p:txBody>
      </p:sp>
      <p:sp>
        <p:nvSpPr>
          <p:cNvPr id="76" name="ZoneTexte 75">
            <a:extLst>
              <a:ext uri="{FF2B5EF4-FFF2-40B4-BE49-F238E27FC236}">
                <a16:creationId xmlns:a16="http://schemas.microsoft.com/office/drawing/2014/main" id="{1502E749-EB4A-33FF-C595-18A8DCA71380}"/>
              </a:ext>
            </a:extLst>
          </p:cNvPr>
          <p:cNvSpPr txBox="1"/>
          <p:nvPr/>
        </p:nvSpPr>
        <p:spPr>
          <a:xfrm>
            <a:off x="9071782" y="4922068"/>
            <a:ext cx="290464" cy="369332"/>
          </a:xfrm>
          <a:prstGeom prst="rect">
            <a:avLst/>
          </a:prstGeom>
          <a:noFill/>
          <a:ln>
            <a:noFill/>
          </a:ln>
        </p:spPr>
        <p:txBody>
          <a:bodyPr wrap="none" rtlCol="0">
            <a:spAutoFit/>
          </a:bodyPr>
          <a:lstStyle/>
          <a:p>
            <a:r>
              <a:rPr lang="fr-FR" dirty="0"/>
              <a:t>F</a:t>
            </a:r>
          </a:p>
        </p:txBody>
      </p:sp>
      <p:sp>
        <p:nvSpPr>
          <p:cNvPr id="77" name="Ellipse 76">
            <a:extLst>
              <a:ext uri="{FF2B5EF4-FFF2-40B4-BE49-F238E27FC236}">
                <a16:creationId xmlns:a16="http://schemas.microsoft.com/office/drawing/2014/main" id="{DCE71B0E-A2C3-2AD0-B6A0-E198A09A1FE1}"/>
              </a:ext>
            </a:extLst>
          </p:cNvPr>
          <p:cNvSpPr/>
          <p:nvPr/>
        </p:nvSpPr>
        <p:spPr>
          <a:xfrm>
            <a:off x="10154753" y="5108882"/>
            <a:ext cx="463639" cy="43788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Ellipse 77">
            <a:extLst>
              <a:ext uri="{FF2B5EF4-FFF2-40B4-BE49-F238E27FC236}">
                <a16:creationId xmlns:a16="http://schemas.microsoft.com/office/drawing/2014/main" id="{1904FBA7-396E-9572-2ED2-815734EE1287}"/>
              </a:ext>
            </a:extLst>
          </p:cNvPr>
          <p:cNvSpPr/>
          <p:nvPr/>
        </p:nvSpPr>
        <p:spPr>
          <a:xfrm>
            <a:off x="11401856" y="5106734"/>
            <a:ext cx="463639" cy="43788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extLst>
              <a:ext uri="{FF2B5EF4-FFF2-40B4-BE49-F238E27FC236}">
                <a16:creationId xmlns:a16="http://schemas.microsoft.com/office/drawing/2014/main" id="{BB673209-4BBE-CE42-8153-43D5186395FF}"/>
              </a:ext>
            </a:extLst>
          </p:cNvPr>
          <p:cNvSpPr/>
          <p:nvPr/>
        </p:nvSpPr>
        <p:spPr>
          <a:xfrm>
            <a:off x="10755768" y="6083382"/>
            <a:ext cx="463639" cy="437881"/>
          </a:xfrm>
          <a:prstGeom prst="ellipse">
            <a:avLst/>
          </a:prstGeom>
          <a:solidFill>
            <a:schemeClr val="accent6">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0" name="Connecteur droit avec flèche 79">
            <a:extLst>
              <a:ext uri="{FF2B5EF4-FFF2-40B4-BE49-F238E27FC236}">
                <a16:creationId xmlns:a16="http://schemas.microsoft.com/office/drawing/2014/main" id="{E7F0A945-0CD5-D679-356A-8D2A3279E3C1}"/>
              </a:ext>
            </a:extLst>
          </p:cNvPr>
          <p:cNvCxnSpPr>
            <a:stCxn id="77" idx="6"/>
            <a:endCxn id="78" idx="2"/>
          </p:cNvCxnSpPr>
          <p:nvPr/>
        </p:nvCxnSpPr>
        <p:spPr>
          <a:xfrm flipV="1">
            <a:off x="10618392" y="5325675"/>
            <a:ext cx="783464" cy="21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necteur droit avec flèche 80">
            <a:extLst>
              <a:ext uri="{FF2B5EF4-FFF2-40B4-BE49-F238E27FC236}">
                <a16:creationId xmlns:a16="http://schemas.microsoft.com/office/drawing/2014/main" id="{E7096082-3C3D-7DD7-323A-2AE51FA76E38}"/>
              </a:ext>
            </a:extLst>
          </p:cNvPr>
          <p:cNvCxnSpPr>
            <a:stCxn id="77" idx="5"/>
            <a:endCxn id="79" idx="1"/>
          </p:cNvCxnSpPr>
          <p:nvPr/>
        </p:nvCxnSpPr>
        <p:spPr>
          <a:xfrm>
            <a:off x="10550494" y="5482637"/>
            <a:ext cx="273172" cy="6648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eur droit avec flèche 81">
            <a:extLst>
              <a:ext uri="{FF2B5EF4-FFF2-40B4-BE49-F238E27FC236}">
                <a16:creationId xmlns:a16="http://schemas.microsoft.com/office/drawing/2014/main" id="{A64B6C73-E1A4-7AD1-A3EB-88F4E6621258}"/>
              </a:ext>
            </a:extLst>
          </p:cNvPr>
          <p:cNvCxnSpPr>
            <a:stCxn id="78" idx="4"/>
            <a:endCxn id="79" idx="7"/>
          </p:cNvCxnSpPr>
          <p:nvPr/>
        </p:nvCxnSpPr>
        <p:spPr>
          <a:xfrm flipH="1">
            <a:off x="11151509" y="5544615"/>
            <a:ext cx="482167" cy="6028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3" name="ZoneTexte 82">
            <a:extLst>
              <a:ext uri="{FF2B5EF4-FFF2-40B4-BE49-F238E27FC236}">
                <a16:creationId xmlns:a16="http://schemas.microsoft.com/office/drawing/2014/main" id="{00D2CD5F-1B1B-EA12-5D92-AB6FF9472A16}"/>
              </a:ext>
            </a:extLst>
          </p:cNvPr>
          <p:cNvSpPr txBox="1"/>
          <p:nvPr/>
        </p:nvSpPr>
        <p:spPr>
          <a:xfrm>
            <a:off x="10237704" y="5174667"/>
            <a:ext cx="292068" cy="369332"/>
          </a:xfrm>
          <a:prstGeom prst="rect">
            <a:avLst/>
          </a:prstGeom>
          <a:noFill/>
          <a:ln>
            <a:noFill/>
          </a:ln>
        </p:spPr>
        <p:txBody>
          <a:bodyPr wrap="none" rtlCol="0">
            <a:spAutoFit/>
          </a:bodyPr>
          <a:lstStyle/>
          <a:p>
            <a:r>
              <a:rPr lang="fr-FR" dirty="0"/>
              <a:t>Z</a:t>
            </a:r>
          </a:p>
        </p:txBody>
      </p:sp>
      <p:sp>
        <p:nvSpPr>
          <p:cNvPr id="84" name="ZoneTexte 83">
            <a:extLst>
              <a:ext uri="{FF2B5EF4-FFF2-40B4-BE49-F238E27FC236}">
                <a16:creationId xmlns:a16="http://schemas.microsoft.com/office/drawing/2014/main" id="{8570B453-2D65-5304-B929-7AB5258E77A1}"/>
              </a:ext>
            </a:extLst>
          </p:cNvPr>
          <p:cNvSpPr txBox="1"/>
          <p:nvPr/>
        </p:nvSpPr>
        <p:spPr>
          <a:xfrm>
            <a:off x="11497049" y="5174667"/>
            <a:ext cx="303288" cy="369332"/>
          </a:xfrm>
          <a:prstGeom prst="rect">
            <a:avLst/>
          </a:prstGeom>
          <a:noFill/>
          <a:ln>
            <a:noFill/>
          </a:ln>
        </p:spPr>
        <p:txBody>
          <a:bodyPr wrap="none" rtlCol="0">
            <a:spAutoFit/>
          </a:bodyPr>
          <a:lstStyle/>
          <a:p>
            <a:r>
              <a:rPr lang="fr-FR" dirty="0"/>
              <a:t>P</a:t>
            </a:r>
          </a:p>
        </p:txBody>
      </p:sp>
      <p:sp>
        <p:nvSpPr>
          <p:cNvPr id="85" name="ZoneTexte 84">
            <a:extLst>
              <a:ext uri="{FF2B5EF4-FFF2-40B4-BE49-F238E27FC236}">
                <a16:creationId xmlns:a16="http://schemas.microsoft.com/office/drawing/2014/main" id="{595C3B51-190E-FD49-FC08-AF1F8E1C825A}"/>
              </a:ext>
            </a:extLst>
          </p:cNvPr>
          <p:cNvSpPr txBox="1"/>
          <p:nvPr/>
        </p:nvSpPr>
        <p:spPr>
          <a:xfrm>
            <a:off x="10845649" y="6188828"/>
            <a:ext cx="309700" cy="369332"/>
          </a:xfrm>
          <a:prstGeom prst="rect">
            <a:avLst/>
          </a:prstGeom>
          <a:noFill/>
          <a:ln>
            <a:noFill/>
          </a:ln>
        </p:spPr>
        <p:txBody>
          <a:bodyPr wrap="none" rtlCol="0">
            <a:spAutoFit/>
          </a:bodyPr>
          <a:lstStyle/>
          <a:p>
            <a:r>
              <a:rPr lang="fr-FR" dirty="0"/>
              <a:t>C</a:t>
            </a:r>
          </a:p>
        </p:txBody>
      </p:sp>
      <p:sp>
        <p:nvSpPr>
          <p:cNvPr id="87" name="ZoneTexte 86">
            <a:extLst>
              <a:ext uri="{FF2B5EF4-FFF2-40B4-BE49-F238E27FC236}">
                <a16:creationId xmlns:a16="http://schemas.microsoft.com/office/drawing/2014/main" id="{9F960278-088F-3441-44E6-1E168919F4FE}"/>
              </a:ext>
            </a:extLst>
          </p:cNvPr>
          <p:cNvSpPr txBox="1"/>
          <p:nvPr/>
        </p:nvSpPr>
        <p:spPr>
          <a:xfrm>
            <a:off x="2250128" y="6004162"/>
            <a:ext cx="3824429" cy="369332"/>
          </a:xfrm>
          <a:prstGeom prst="rect">
            <a:avLst/>
          </a:prstGeom>
          <a:noFill/>
        </p:spPr>
        <p:txBody>
          <a:bodyPr wrap="square">
            <a:spAutoFit/>
          </a:bodyPr>
          <a:lstStyle/>
          <a:p>
            <a:r>
              <a:rPr lang="fr-FR" sz="1800" b="1" dirty="0">
                <a:solidFill>
                  <a:schemeClr val="bg1"/>
                </a:solidFill>
              </a:rPr>
              <a:t>(Doolittle &amp; </a:t>
            </a:r>
            <a:r>
              <a:rPr lang="fr-FR" sz="1800" b="1" dirty="0" err="1">
                <a:solidFill>
                  <a:schemeClr val="bg1"/>
                </a:solidFill>
              </a:rPr>
              <a:t>Inkpen</a:t>
            </a:r>
            <a:r>
              <a:rPr lang="fr-FR" sz="1800" b="1" dirty="0">
                <a:solidFill>
                  <a:schemeClr val="bg1"/>
                </a:solidFill>
              </a:rPr>
              <a:t>, PNAS 2018)</a:t>
            </a:r>
          </a:p>
        </p:txBody>
      </p:sp>
    </p:spTree>
    <p:extLst>
      <p:ext uri="{BB962C8B-B14F-4D97-AF65-F5344CB8AC3E}">
        <p14:creationId xmlns:p14="http://schemas.microsoft.com/office/powerpoint/2010/main" val="41196351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 name="ZoneTexte 49">
            <a:extLst>
              <a:ext uri="{FF2B5EF4-FFF2-40B4-BE49-F238E27FC236}">
                <a16:creationId xmlns:a16="http://schemas.microsoft.com/office/drawing/2014/main" id="{6D4B6B6D-D586-A488-F9C1-B3C14F056EC0}"/>
              </a:ext>
            </a:extLst>
          </p:cNvPr>
          <p:cNvSpPr txBox="1"/>
          <p:nvPr/>
        </p:nvSpPr>
        <p:spPr>
          <a:xfrm>
            <a:off x="0" y="-103821"/>
            <a:ext cx="12192000" cy="954107"/>
          </a:xfrm>
          <a:prstGeom prst="rect">
            <a:avLst/>
          </a:prstGeom>
          <a:noFill/>
        </p:spPr>
        <p:txBody>
          <a:bodyPr wrap="square" rtlCol="0">
            <a:spAutoFit/>
          </a:bodyPr>
          <a:lstStyle/>
          <a:p>
            <a:pPr algn="ctr"/>
            <a:r>
              <a:rPr lang="fr-FR" sz="2800" dirty="0" err="1">
                <a:solidFill>
                  <a:schemeClr val="bg1"/>
                </a:solidFill>
              </a:rPr>
              <a:t>Interestingly</a:t>
            </a:r>
            <a:r>
              <a:rPr lang="fr-FR" sz="2800" dirty="0">
                <a:solidFill>
                  <a:schemeClr val="bg1"/>
                </a:solidFill>
              </a:rPr>
              <a:t>, </a:t>
            </a:r>
            <a:r>
              <a:rPr lang="fr-FR" sz="2800" dirty="0" err="1">
                <a:solidFill>
                  <a:schemeClr val="bg1"/>
                </a:solidFill>
              </a:rPr>
              <a:t>these</a:t>
            </a:r>
            <a:r>
              <a:rPr lang="fr-FR" sz="2800" dirty="0">
                <a:solidFill>
                  <a:schemeClr val="bg1"/>
                </a:solidFill>
              </a:rPr>
              <a:t> </a:t>
            </a:r>
            <a:r>
              <a:rPr lang="fr-FR" sz="2800" dirty="0" err="1">
                <a:solidFill>
                  <a:schemeClr val="bg1"/>
                </a:solidFill>
              </a:rPr>
              <a:t>units</a:t>
            </a:r>
            <a:r>
              <a:rPr lang="fr-FR" sz="2800" dirty="0">
                <a:solidFill>
                  <a:schemeClr val="bg1"/>
                </a:solidFill>
              </a:rPr>
              <a:t> of </a:t>
            </a:r>
            <a:r>
              <a:rPr lang="fr-FR" sz="2800" dirty="0" err="1">
                <a:solidFill>
                  <a:schemeClr val="bg1"/>
                </a:solidFill>
              </a:rPr>
              <a:t>selection</a:t>
            </a:r>
            <a:r>
              <a:rPr lang="fr-FR" sz="2800" dirty="0">
                <a:solidFill>
                  <a:schemeClr val="bg1"/>
                </a:solidFill>
              </a:rPr>
              <a:t> </a:t>
            </a:r>
            <a:r>
              <a:rPr lang="fr-FR" sz="2800" b="1" dirty="0" err="1">
                <a:solidFill>
                  <a:schemeClr val="bg1"/>
                </a:solidFill>
              </a:rPr>
              <a:t>may</a:t>
            </a:r>
            <a:r>
              <a:rPr lang="fr-FR" sz="2800" b="1" dirty="0">
                <a:solidFill>
                  <a:schemeClr val="bg1"/>
                </a:solidFill>
              </a:rPr>
              <a:t> not correspond to </a:t>
            </a:r>
            <a:r>
              <a:rPr lang="fr-FR" sz="2800" b="1" dirty="0" err="1">
                <a:solidFill>
                  <a:schemeClr val="bg1"/>
                </a:solidFill>
              </a:rPr>
              <a:t>traditional</a:t>
            </a:r>
            <a:r>
              <a:rPr lang="fr-FR" sz="2800" b="1" dirty="0">
                <a:solidFill>
                  <a:schemeClr val="bg1"/>
                </a:solidFill>
              </a:rPr>
              <a:t> </a:t>
            </a:r>
            <a:r>
              <a:rPr lang="fr-FR" sz="2800" b="1" dirty="0" err="1">
                <a:solidFill>
                  <a:schemeClr val="bg1"/>
                </a:solidFill>
              </a:rPr>
              <a:t>lineages</a:t>
            </a:r>
            <a:r>
              <a:rPr lang="fr-FR" sz="2800" dirty="0">
                <a:solidFill>
                  <a:schemeClr val="bg1"/>
                </a:solidFill>
              </a:rPr>
              <a:t>: </a:t>
            </a:r>
            <a:r>
              <a:rPr lang="fr-FR" sz="2800" dirty="0" err="1">
                <a:solidFill>
                  <a:schemeClr val="bg1"/>
                </a:solidFill>
              </a:rPr>
              <a:t>they</a:t>
            </a:r>
            <a:r>
              <a:rPr lang="fr-FR" sz="2800" dirty="0">
                <a:solidFill>
                  <a:schemeClr val="bg1"/>
                </a:solidFill>
              </a:rPr>
              <a:t> can </a:t>
            </a:r>
            <a:r>
              <a:rPr lang="fr-FR" sz="2800" dirty="0" err="1">
                <a:solidFill>
                  <a:schemeClr val="bg1"/>
                </a:solidFill>
              </a:rPr>
              <a:t>also</a:t>
            </a:r>
            <a:r>
              <a:rPr lang="fr-FR" sz="2800" dirty="0">
                <a:solidFill>
                  <a:schemeClr val="bg1"/>
                </a:solidFill>
              </a:rPr>
              <a:t> </a:t>
            </a:r>
            <a:r>
              <a:rPr lang="fr-FR" sz="2800" dirty="0" err="1">
                <a:solidFill>
                  <a:schemeClr val="bg1"/>
                </a:solidFill>
              </a:rPr>
              <a:t>form</a:t>
            </a:r>
            <a:r>
              <a:rPr lang="fr-FR" sz="2800" dirty="0">
                <a:solidFill>
                  <a:schemeClr val="bg1"/>
                </a:solidFill>
              </a:rPr>
              <a:t> </a:t>
            </a:r>
            <a:r>
              <a:rPr lang="fr-FR" sz="2800" b="1" dirty="0" err="1">
                <a:solidFill>
                  <a:srgbClr val="00B0F0"/>
                </a:solidFill>
              </a:rPr>
              <a:t>functional</a:t>
            </a:r>
            <a:r>
              <a:rPr lang="fr-FR" sz="2800" b="1" dirty="0">
                <a:solidFill>
                  <a:srgbClr val="00B0F0"/>
                </a:solidFill>
              </a:rPr>
              <a:t> </a:t>
            </a:r>
            <a:r>
              <a:rPr lang="fr-FR" sz="2800" b="1" dirty="0" err="1">
                <a:solidFill>
                  <a:srgbClr val="00B0F0"/>
                </a:solidFill>
              </a:rPr>
              <a:t>units</a:t>
            </a:r>
            <a:r>
              <a:rPr lang="fr-FR" sz="2800" dirty="0">
                <a:solidFill>
                  <a:schemeClr val="bg1"/>
                </a:solidFill>
              </a:rPr>
              <a:t> </a:t>
            </a:r>
            <a:r>
              <a:rPr lang="fr-FR" sz="2800" dirty="0" err="1">
                <a:solidFill>
                  <a:schemeClr val="bg1"/>
                </a:solidFill>
              </a:rPr>
              <a:t>that</a:t>
            </a:r>
            <a:r>
              <a:rPr lang="fr-FR" sz="2800" dirty="0">
                <a:solidFill>
                  <a:schemeClr val="bg1"/>
                </a:solidFill>
              </a:rPr>
              <a:t> </a:t>
            </a:r>
            <a:r>
              <a:rPr lang="fr-FR" sz="2800" dirty="0" err="1">
                <a:solidFill>
                  <a:schemeClr val="bg1"/>
                </a:solidFill>
              </a:rPr>
              <a:t>occur</a:t>
            </a:r>
            <a:r>
              <a:rPr lang="fr-FR" sz="2800" dirty="0">
                <a:solidFill>
                  <a:schemeClr val="bg1"/>
                </a:solidFill>
              </a:rPr>
              <a:t> </a:t>
            </a:r>
            <a:r>
              <a:rPr lang="fr-FR" sz="2800" dirty="0" err="1">
                <a:solidFill>
                  <a:schemeClr val="bg1"/>
                </a:solidFill>
              </a:rPr>
              <a:t>again</a:t>
            </a:r>
            <a:r>
              <a:rPr lang="fr-FR" sz="2800" dirty="0">
                <a:solidFill>
                  <a:schemeClr val="bg1"/>
                </a:solidFill>
              </a:rPr>
              <a:t> and </a:t>
            </a:r>
            <a:r>
              <a:rPr lang="fr-FR" sz="2800" dirty="0" err="1">
                <a:solidFill>
                  <a:schemeClr val="bg1"/>
                </a:solidFill>
              </a:rPr>
              <a:t>again</a:t>
            </a:r>
            <a:r>
              <a:rPr lang="fr-FR" sz="2800" dirty="0">
                <a:solidFill>
                  <a:schemeClr val="bg1"/>
                </a:solidFill>
              </a:rPr>
              <a:t> or change/</a:t>
            </a:r>
            <a:r>
              <a:rPr lang="fr-FR" sz="2800" dirty="0" err="1">
                <a:solidFill>
                  <a:schemeClr val="bg1"/>
                </a:solidFill>
              </a:rPr>
              <a:t>evolve</a:t>
            </a:r>
            <a:r>
              <a:rPr lang="fr-FR" sz="2800" dirty="0">
                <a:solidFill>
                  <a:schemeClr val="bg1"/>
                </a:solidFill>
              </a:rPr>
              <a:t>.</a:t>
            </a:r>
          </a:p>
        </p:txBody>
      </p:sp>
      <p:sp>
        <p:nvSpPr>
          <p:cNvPr id="51" name="Rectangle 50">
            <a:extLst>
              <a:ext uri="{FF2B5EF4-FFF2-40B4-BE49-F238E27FC236}">
                <a16:creationId xmlns:a16="http://schemas.microsoft.com/office/drawing/2014/main" id="{D4BAFD9A-A83A-DCAC-EB92-F2AFB15560E0}"/>
              </a:ext>
            </a:extLst>
          </p:cNvPr>
          <p:cNvSpPr/>
          <p:nvPr/>
        </p:nvSpPr>
        <p:spPr>
          <a:xfrm>
            <a:off x="167021" y="2232536"/>
            <a:ext cx="7300268" cy="830997"/>
          </a:xfrm>
          <a:prstGeom prst="rect">
            <a:avLst/>
          </a:prstGeom>
        </p:spPr>
        <p:txBody>
          <a:bodyPr wrap="none">
            <a:spAutoFit/>
          </a:bodyPr>
          <a:lstStyle/>
          <a:p>
            <a:pPr marL="342900" indent="-342900" algn="ctr">
              <a:buFont typeface="Arial" panose="020B0604020202020204" pitchFamily="34" charset="0"/>
              <a:buChar char="•"/>
            </a:pPr>
            <a:r>
              <a:rPr lang="fr-FR" sz="2400" b="1" dirty="0">
                <a:solidFill>
                  <a:srgbClr val="FF0000"/>
                </a:solidFill>
              </a:rPr>
              <a:t>There are variation in the population of interactions: </a:t>
            </a:r>
          </a:p>
          <a:p>
            <a:pPr algn="ctr"/>
            <a:r>
              <a:rPr lang="fr-FR" sz="2400" b="1" dirty="0">
                <a:solidFill>
                  <a:schemeClr val="bg1"/>
                </a:solidFill>
              </a:rPr>
              <a:t>not all </a:t>
            </a:r>
            <a:r>
              <a:rPr lang="fr-FR" sz="2400" b="1" dirty="0" err="1">
                <a:solidFill>
                  <a:schemeClr val="bg1"/>
                </a:solidFill>
              </a:rPr>
              <a:t>entities</a:t>
            </a:r>
            <a:r>
              <a:rPr lang="fr-FR" sz="2400" b="1" dirty="0">
                <a:solidFill>
                  <a:schemeClr val="bg1"/>
                </a:solidFill>
              </a:rPr>
              <a:t> to </a:t>
            </a:r>
            <a:r>
              <a:rPr lang="fr-FR" sz="2400" b="1" dirty="0" err="1">
                <a:solidFill>
                  <a:schemeClr val="bg1"/>
                </a:solidFill>
              </a:rPr>
              <a:t>consider</a:t>
            </a:r>
            <a:r>
              <a:rPr lang="fr-FR" sz="2400" b="1" dirty="0">
                <a:solidFill>
                  <a:schemeClr val="bg1"/>
                </a:solidFill>
              </a:rPr>
              <a:t> as </a:t>
            </a:r>
            <a:r>
              <a:rPr lang="fr-FR" sz="2400" b="1" dirty="0" err="1">
                <a:solidFill>
                  <a:schemeClr val="bg1"/>
                </a:solidFill>
              </a:rPr>
              <a:t>evolving</a:t>
            </a:r>
            <a:r>
              <a:rPr lang="fr-FR" sz="2400" b="1" dirty="0">
                <a:solidFill>
                  <a:schemeClr val="bg1"/>
                </a:solidFill>
              </a:rPr>
              <a:t> are </a:t>
            </a:r>
            <a:r>
              <a:rPr lang="fr-FR" sz="2400" b="1" dirty="0" err="1">
                <a:solidFill>
                  <a:schemeClr val="bg1"/>
                </a:solidFill>
              </a:rPr>
              <a:t>identical</a:t>
            </a:r>
            <a:r>
              <a:rPr lang="fr-FR" sz="2400" b="1" dirty="0">
                <a:solidFill>
                  <a:schemeClr val="bg1"/>
                </a:solidFill>
              </a:rPr>
              <a:t>.</a:t>
            </a:r>
          </a:p>
        </p:txBody>
      </p:sp>
      <p:sp>
        <p:nvSpPr>
          <p:cNvPr id="52" name="Rectangle 51">
            <a:extLst>
              <a:ext uri="{FF2B5EF4-FFF2-40B4-BE49-F238E27FC236}">
                <a16:creationId xmlns:a16="http://schemas.microsoft.com/office/drawing/2014/main" id="{1A1394E2-413D-D6CA-BF96-E2B70B224846}"/>
              </a:ext>
            </a:extLst>
          </p:cNvPr>
          <p:cNvSpPr/>
          <p:nvPr/>
        </p:nvSpPr>
        <p:spPr>
          <a:xfrm>
            <a:off x="-54425" y="3132005"/>
            <a:ext cx="7997382" cy="830997"/>
          </a:xfrm>
          <a:prstGeom prst="rect">
            <a:avLst/>
          </a:prstGeom>
        </p:spPr>
        <p:txBody>
          <a:bodyPr wrap="none">
            <a:spAutoFit/>
          </a:bodyPr>
          <a:lstStyle/>
          <a:p>
            <a:pPr marL="342900" indent="-342900" algn="ctr">
              <a:buFont typeface="Arial" panose="020B0604020202020204" pitchFamily="34" charset="0"/>
              <a:buChar char="•"/>
            </a:pPr>
            <a:r>
              <a:rPr lang="fr-FR" sz="2400" b="1" dirty="0">
                <a:solidFill>
                  <a:srgbClr val="FF0000"/>
                </a:solidFill>
              </a:rPr>
              <a:t> </a:t>
            </a:r>
            <a:r>
              <a:rPr lang="fr-FR" sz="2400" b="1" dirty="0" err="1">
                <a:solidFill>
                  <a:srgbClr val="FF0000"/>
                </a:solidFill>
              </a:rPr>
              <a:t>Some</a:t>
            </a:r>
            <a:r>
              <a:rPr lang="fr-FR" sz="2400" b="1" dirty="0">
                <a:solidFill>
                  <a:srgbClr val="FF0000"/>
                </a:solidFill>
              </a:rPr>
              <a:t> interactions show </a:t>
            </a:r>
            <a:r>
              <a:rPr lang="fr-FR" sz="2400" b="1" dirty="0" err="1">
                <a:solidFill>
                  <a:srgbClr val="FF0000"/>
                </a:solidFill>
              </a:rPr>
              <a:t>differential</a:t>
            </a:r>
            <a:r>
              <a:rPr lang="fr-FR" sz="2400" b="1" dirty="0">
                <a:solidFill>
                  <a:srgbClr val="FF0000"/>
                </a:solidFill>
              </a:rPr>
              <a:t> fitness:</a:t>
            </a:r>
            <a:r>
              <a:rPr lang="fr-FR" sz="2400" b="1" dirty="0">
                <a:solidFill>
                  <a:schemeClr val="bg1"/>
                </a:solidFill>
              </a:rPr>
              <a:t> </a:t>
            </a:r>
          </a:p>
          <a:p>
            <a:pPr algn="ctr"/>
            <a:r>
              <a:rPr lang="fr-FR" sz="2400" b="1" dirty="0" err="1">
                <a:solidFill>
                  <a:schemeClr val="bg1"/>
                </a:solidFill>
              </a:rPr>
              <a:t>different</a:t>
            </a:r>
            <a:r>
              <a:rPr lang="fr-FR" sz="2400" b="1" dirty="0">
                <a:solidFill>
                  <a:schemeClr val="bg1"/>
                </a:solidFill>
              </a:rPr>
              <a:t> patterns display </a:t>
            </a:r>
            <a:r>
              <a:rPr lang="fr-FR" sz="2400" b="1" dirty="0" err="1">
                <a:solidFill>
                  <a:schemeClr val="bg1"/>
                </a:solidFill>
              </a:rPr>
              <a:t>survival</a:t>
            </a:r>
            <a:r>
              <a:rPr lang="fr-FR" sz="2400" b="1" dirty="0">
                <a:solidFill>
                  <a:schemeClr val="bg1"/>
                </a:solidFill>
              </a:rPr>
              <a:t> or reproductive </a:t>
            </a:r>
            <a:r>
              <a:rPr lang="fr-FR" sz="2400" b="1" dirty="0" err="1">
                <a:solidFill>
                  <a:schemeClr val="bg1"/>
                </a:solidFill>
              </a:rPr>
              <a:t>advantage</a:t>
            </a:r>
            <a:r>
              <a:rPr lang="fr-FR" sz="2400" b="1" dirty="0">
                <a:solidFill>
                  <a:schemeClr val="bg1"/>
                </a:solidFill>
              </a:rPr>
              <a:t>.</a:t>
            </a:r>
          </a:p>
        </p:txBody>
      </p:sp>
      <p:sp>
        <p:nvSpPr>
          <p:cNvPr id="53" name="Rectangle 52">
            <a:extLst>
              <a:ext uri="{FF2B5EF4-FFF2-40B4-BE49-F238E27FC236}">
                <a16:creationId xmlns:a16="http://schemas.microsoft.com/office/drawing/2014/main" id="{A7811BAE-E8CF-C3F5-AA67-7A275EF56175}"/>
              </a:ext>
            </a:extLst>
          </p:cNvPr>
          <p:cNvSpPr/>
          <p:nvPr/>
        </p:nvSpPr>
        <p:spPr>
          <a:xfrm>
            <a:off x="885687" y="4083671"/>
            <a:ext cx="5150770" cy="830997"/>
          </a:xfrm>
          <a:prstGeom prst="rect">
            <a:avLst/>
          </a:prstGeom>
        </p:spPr>
        <p:txBody>
          <a:bodyPr wrap="none">
            <a:spAutoFit/>
          </a:bodyPr>
          <a:lstStyle/>
          <a:p>
            <a:pPr marL="342900" indent="-342900" algn="ctr">
              <a:buFont typeface="Arial" panose="020B0604020202020204" pitchFamily="34" charset="0"/>
              <a:buChar char="•"/>
            </a:pPr>
            <a:r>
              <a:rPr lang="fr-FR" sz="2400" b="1" dirty="0" err="1">
                <a:solidFill>
                  <a:srgbClr val="FF0000"/>
                </a:solidFill>
              </a:rPr>
              <a:t>Inheritance</a:t>
            </a:r>
            <a:r>
              <a:rPr lang="fr-FR" sz="2400" b="1" dirty="0">
                <a:solidFill>
                  <a:srgbClr val="FF0000"/>
                </a:solidFill>
              </a:rPr>
              <a:t>:</a:t>
            </a:r>
          </a:p>
          <a:p>
            <a:pPr algn="ctr"/>
            <a:r>
              <a:rPr lang="fr-FR" sz="2400" b="1" dirty="0" err="1">
                <a:solidFill>
                  <a:schemeClr val="bg1"/>
                </a:solidFill>
              </a:rPr>
              <a:t>Some</a:t>
            </a:r>
            <a:r>
              <a:rPr lang="fr-FR" sz="2400" b="1" dirty="0">
                <a:solidFill>
                  <a:schemeClr val="bg1"/>
                </a:solidFill>
              </a:rPr>
              <a:t> interactions can </a:t>
            </a:r>
            <a:r>
              <a:rPr lang="fr-FR" sz="2400" b="1" dirty="0" err="1">
                <a:solidFill>
                  <a:schemeClr val="bg1"/>
                </a:solidFill>
              </a:rPr>
              <a:t>be</a:t>
            </a:r>
            <a:r>
              <a:rPr lang="fr-FR" sz="2400" b="1" dirty="0">
                <a:solidFill>
                  <a:schemeClr val="bg1"/>
                </a:solidFill>
              </a:rPr>
              <a:t> re-</a:t>
            </a:r>
            <a:r>
              <a:rPr lang="fr-FR" sz="2400" b="1" dirty="0" err="1">
                <a:solidFill>
                  <a:schemeClr val="bg1"/>
                </a:solidFill>
              </a:rPr>
              <a:t>produced</a:t>
            </a:r>
            <a:endParaRPr lang="fr-FR" sz="2400" b="1" dirty="0">
              <a:solidFill>
                <a:schemeClr val="bg1"/>
              </a:solidFill>
            </a:endParaRPr>
          </a:p>
        </p:txBody>
      </p:sp>
      <p:sp>
        <p:nvSpPr>
          <p:cNvPr id="17" name="Ellipse 16">
            <a:extLst>
              <a:ext uri="{FF2B5EF4-FFF2-40B4-BE49-F238E27FC236}">
                <a16:creationId xmlns:a16="http://schemas.microsoft.com/office/drawing/2014/main" id="{5A691E69-BE7C-EC5E-F3F0-E01D7D3342F2}"/>
              </a:ext>
            </a:extLst>
          </p:cNvPr>
          <p:cNvSpPr/>
          <p:nvPr/>
        </p:nvSpPr>
        <p:spPr>
          <a:xfrm>
            <a:off x="9776647" y="1869142"/>
            <a:ext cx="2333094" cy="2213884"/>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6863425D-DD06-DC72-1E4E-6E6DB605A3CD}"/>
              </a:ext>
            </a:extLst>
          </p:cNvPr>
          <p:cNvSpPr/>
          <p:nvPr/>
        </p:nvSpPr>
        <p:spPr>
          <a:xfrm>
            <a:off x="8089641" y="1488241"/>
            <a:ext cx="463639" cy="437881"/>
          </a:xfrm>
          <a:prstGeom prst="ellipse">
            <a:avLst/>
          </a:prstGeom>
          <a:solidFill>
            <a:srgbClr val="FF99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30D94E57-9FDC-2655-D453-9EAFA221C11F}"/>
              </a:ext>
            </a:extLst>
          </p:cNvPr>
          <p:cNvSpPr/>
          <p:nvPr/>
        </p:nvSpPr>
        <p:spPr>
          <a:xfrm>
            <a:off x="9336744" y="1486093"/>
            <a:ext cx="463639" cy="437881"/>
          </a:xfrm>
          <a:prstGeom prst="ellipse">
            <a:avLst/>
          </a:prstGeom>
          <a:solidFill>
            <a:schemeClr val="accent1">
              <a:lumMod val="60000"/>
              <a:lumOff val="4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3F59E594-6189-1C63-4DDD-BECE74C67761}"/>
              </a:ext>
            </a:extLst>
          </p:cNvPr>
          <p:cNvSpPr/>
          <p:nvPr/>
        </p:nvSpPr>
        <p:spPr>
          <a:xfrm>
            <a:off x="8690656" y="2462741"/>
            <a:ext cx="463639" cy="437881"/>
          </a:xfrm>
          <a:prstGeom prst="ellipse">
            <a:avLst/>
          </a:prstGeom>
          <a:solidFill>
            <a:schemeClr val="accent6">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4" name="Connecteur droit avec flèche 53">
            <a:extLst>
              <a:ext uri="{FF2B5EF4-FFF2-40B4-BE49-F238E27FC236}">
                <a16:creationId xmlns:a16="http://schemas.microsoft.com/office/drawing/2014/main" id="{07EC7E21-4A6E-D24A-E11A-E8BD07884466}"/>
              </a:ext>
            </a:extLst>
          </p:cNvPr>
          <p:cNvCxnSpPr>
            <a:stCxn id="18" idx="6"/>
            <a:endCxn id="19" idx="2"/>
          </p:cNvCxnSpPr>
          <p:nvPr/>
        </p:nvCxnSpPr>
        <p:spPr>
          <a:xfrm flipV="1">
            <a:off x="8553280" y="1705034"/>
            <a:ext cx="783464" cy="21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8AFB09B9-C214-216E-72EA-426CA417E2BF}"/>
              </a:ext>
            </a:extLst>
          </p:cNvPr>
          <p:cNvCxnSpPr>
            <a:stCxn id="18" idx="5"/>
            <a:endCxn id="49" idx="1"/>
          </p:cNvCxnSpPr>
          <p:nvPr/>
        </p:nvCxnSpPr>
        <p:spPr>
          <a:xfrm>
            <a:off x="8485382" y="1861996"/>
            <a:ext cx="273172" cy="6648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eur droit avec flèche 55">
            <a:extLst>
              <a:ext uri="{FF2B5EF4-FFF2-40B4-BE49-F238E27FC236}">
                <a16:creationId xmlns:a16="http://schemas.microsoft.com/office/drawing/2014/main" id="{FEB2C9C9-89F6-EE31-673F-05B32E6FA8ED}"/>
              </a:ext>
            </a:extLst>
          </p:cNvPr>
          <p:cNvCxnSpPr>
            <a:stCxn id="19" idx="4"/>
            <a:endCxn id="49" idx="7"/>
          </p:cNvCxnSpPr>
          <p:nvPr/>
        </p:nvCxnSpPr>
        <p:spPr>
          <a:xfrm flipH="1">
            <a:off x="9086397" y="1923974"/>
            <a:ext cx="482167" cy="6028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ZoneTexte 56">
            <a:extLst>
              <a:ext uri="{FF2B5EF4-FFF2-40B4-BE49-F238E27FC236}">
                <a16:creationId xmlns:a16="http://schemas.microsoft.com/office/drawing/2014/main" id="{29E54077-0EC2-3A8C-32A0-D2604F8765E3}"/>
              </a:ext>
            </a:extLst>
          </p:cNvPr>
          <p:cNvSpPr txBox="1"/>
          <p:nvPr/>
        </p:nvSpPr>
        <p:spPr>
          <a:xfrm>
            <a:off x="8172592" y="1554026"/>
            <a:ext cx="434734" cy="369332"/>
          </a:xfrm>
          <a:prstGeom prst="rect">
            <a:avLst/>
          </a:prstGeom>
          <a:noFill/>
        </p:spPr>
        <p:txBody>
          <a:bodyPr wrap="none" rtlCol="0">
            <a:spAutoFit/>
          </a:bodyPr>
          <a:lstStyle/>
          <a:p>
            <a:r>
              <a:rPr lang="fr-FR" dirty="0"/>
              <a:t>A2</a:t>
            </a:r>
          </a:p>
        </p:txBody>
      </p:sp>
      <p:sp>
        <p:nvSpPr>
          <p:cNvPr id="58" name="ZoneTexte 57">
            <a:extLst>
              <a:ext uri="{FF2B5EF4-FFF2-40B4-BE49-F238E27FC236}">
                <a16:creationId xmlns:a16="http://schemas.microsoft.com/office/drawing/2014/main" id="{E97184DC-EA16-4603-2390-979F760D008A}"/>
              </a:ext>
            </a:extLst>
          </p:cNvPr>
          <p:cNvSpPr txBox="1"/>
          <p:nvPr/>
        </p:nvSpPr>
        <p:spPr>
          <a:xfrm>
            <a:off x="9431937" y="1554026"/>
            <a:ext cx="426720" cy="369332"/>
          </a:xfrm>
          <a:prstGeom prst="rect">
            <a:avLst/>
          </a:prstGeom>
          <a:noFill/>
        </p:spPr>
        <p:txBody>
          <a:bodyPr wrap="none" rtlCol="0">
            <a:spAutoFit/>
          </a:bodyPr>
          <a:lstStyle/>
          <a:p>
            <a:r>
              <a:rPr lang="fr-FR" dirty="0"/>
              <a:t>B3</a:t>
            </a:r>
          </a:p>
        </p:txBody>
      </p:sp>
      <p:sp>
        <p:nvSpPr>
          <p:cNvPr id="59" name="ZoneTexte 58">
            <a:extLst>
              <a:ext uri="{FF2B5EF4-FFF2-40B4-BE49-F238E27FC236}">
                <a16:creationId xmlns:a16="http://schemas.microsoft.com/office/drawing/2014/main" id="{4BC55F9F-6AE0-921B-38BC-DADA03CE9E2E}"/>
              </a:ext>
            </a:extLst>
          </p:cNvPr>
          <p:cNvSpPr txBox="1"/>
          <p:nvPr/>
        </p:nvSpPr>
        <p:spPr>
          <a:xfrm>
            <a:off x="8780537" y="2568187"/>
            <a:ext cx="309700" cy="369332"/>
          </a:xfrm>
          <a:prstGeom prst="rect">
            <a:avLst/>
          </a:prstGeom>
          <a:noFill/>
        </p:spPr>
        <p:txBody>
          <a:bodyPr wrap="none" rtlCol="0">
            <a:spAutoFit/>
          </a:bodyPr>
          <a:lstStyle/>
          <a:p>
            <a:r>
              <a:rPr lang="fr-FR" dirty="0"/>
              <a:t>C</a:t>
            </a:r>
          </a:p>
        </p:txBody>
      </p:sp>
      <p:sp>
        <p:nvSpPr>
          <p:cNvPr id="60" name="Ellipse 59">
            <a:extLst>
              <a:ext uri="{FF2B5EF4-FFF2-40B4-BE49-F238E27FC236}">
                <a16:creationId xmlns:a16="http://schemas.microsoft.com/office/drawing/2014/main" id="{25EF10A1-EB01-DD91-FEBC-7B772E1C74AD}"/>
              </a:ext>
            </a:extLst>
          </p:cNvPr>
          <p:cNvSpPr/>
          <p:nvPr/>
        </p:nvSpPr>
        <p:spPr>
          <a:xfrm>
            <a:off x="10071802" y="2412465"/>
            <a:ext cx="463639" cy="437881"/>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E3F987CE-838B-2FDA-B54F-783E26DA2973}"/>
              </a:ext>
            </a:extLst>
          </p:cNvPr>
          <p:cNvSpPr/>
          <p:nvPr/>
        </p:nvSpPr>
        <p:spPr>
          <a:xfrm>
            <a:off x="11318905" y="2410317"/>
            <a:ext cx="463639" cy="437881"/>
          </a:xfrm>
          <a:prstGeom prst="ellipse">
            <a:avLst/>
          </a:prstGeom>
          <a:solidFill>
            <a:srgbClr val="00B0F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B62FCBC9-27CF-2D4A-18C8-3DDC53077BEA}"/>
              </a:ext>
            </a:extLst>
          </p:cNvPr>
          <p:cNvSpPr/>
          <p:nvPr/>
        </p:nvSpPr>
        <p:spPr>
          <a:xfrm>
            <a:off x="10672817" y="3386965"/>
            <a:ext cx="463639" cy="437881"/>
          </a:xfrm>
          <a:prstGeom prst="ellipse">
            <a:avLst/>
          </a:prstGeom>
          <a:solidFill>
            <a:schemeClr val="accent6">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3" name="Connecteur droit avec flèche 62">
            <a:extLst>
              <a:ext uri="{FF2B5EF4-FFF2-40B4-BE49-F238E27FC236}">
                <a16:creationId xmlns:a16="http://schemas.microsoft.com/office/drawing/2014/main" id="{B973D2AB-1FA1-0D34-683C-E4B127CFF41A}"/>
              </a:ext>
            </a:extLst>
          </p:cNvPr>
          <p:cNvCxnSpPr>
            <a:stCxn id="60" idx="6"/>
            <a:endCxn id="61" idx="2"/>
          </p:cNvCxnSpPr>
          <p:nvPr/>
        </p:nvCxnSpPr>
        <p:spPr>
          <a:xfrm flipV="1">
            <a:off x="10535441" y="2629258"/>
            <a:ext cx="783464" cy="21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a:extLst>
              <a:ext uri="{FF2B5EF4-FFF2-40B4-BE49-F238E27FC236}">
                <a16:creationId xmlns:a16="http://schemas.microsoft.com/office/drawing/2014/main" id="{8717933F-F42C-7A48-113C-91B151F8E2CA}"/>
              </a:ext>
            </a:extLst>
          </p:cNvPr>
          <p:cNvCxnSpPr>
            <a:stCxn id="60" idx="5"/>
            <a:endCxn id="62" idx="1"/>
          </p:cNvCxnSpPr>
          <p:nvPr/>
        </p:nvCxnSpPr>
        <p:spPr>
          <a:xfrm>
            <a:off x="10467543" y="2786220"/>
            <a:ext cx="273172" cy="6648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a:extLst>
              <a:ext uri="{FF2B5EF4-FFF2-40B4-BE49-F238E27FC236}">
                <a16:creationId xmlns:a16="http://schemas.microsoft.com/office/drawing/2014/main" id="{B4332AAE-6A63-A704-7D33-49133927BD16}"/>
              </a:ext>
            </a:extLst>
          </p:cNvPr>
          <p:cNvCxnSpPr>
            <a:stCxn id="61" idx="4"/>
            <a:endCxn id="62" idx="7"/>
          </p:cNvCxnSpPr>
          <p:nvPr/>
        </p:nvCxnSpPr>
        <p:spPr>
          <a:xfrm flipH="1">
            <a:off x="11068558" y="2848198"/>
            <a:ext cx="482167" cy="6028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6" name="ZoneTexte 65">
            <a:extLst>
              <a:ext uri="{FF2B5EF4-FFF2-40B4-BE49-F238E27FC236}">
                <a16:creationId xmlns:a16="http://schemas.microsoft.com/office/drawing/2014/main" id="{113B1118-0F34-F8E2-6C28-99ADD8D30667}"/>
              </a:ext>
            </a:extLst>
          </p:cNvPr>
          <p:cNvSpPr txBox="1"/>
          <p:nvPr/>
        </p:nvSpPr>
        <p:spPr>
          <a:xfrm>
            <a:off x="10154753" y="2478250"/>
            <a:ext cx="434734" cy="369332"/>
          </a:xfrm>
          <a:prstGeom prst="rect">
            <a:avLst/>
          </a:prstGeom>
          <a:noFill/>
          <a:ln>
            <a:noFill/>
          </a:ln>
        </p:spPr>
        <p:txBody>
          <a:bodyPr wrap="none" rtlCol="0">
            <a:spAutoFit/>
          </a:bodyPr>
          <a:lstStyle/>
          <a:p>
            <a:r>
              <a:rPr lang="fr-FR" dirty="0"/>
              <a:t>A1</a:t>
            </a:r>
          </a:p>
        </p:txBody>
      </p:sp>
      <p:sp>
        <p:nvSpPr>
          <p:cNvPr id="67" name="ZoneTexte 66">
            <a:extLst>
              <a:ext uri="{FF2B5EF4-FFF2-40B4-BE49-F238E27FC236}">
                <a16:creationId xmlns:a16="http://schemas.microsoft.com/office/drawing/2014/main" id="{BBE62E88-9E16-7D19-213F-60D03CEC1EEB}"/>
              </a:ext>
            </a:extLst>
          </p:cNvPr>
          <p:cNvSpPr txBox="1"/>
          <p:nvPr/>
        </p:nvSpPr>
        <p:spPr>
          <a:xfrm>
            <a:off x="11414098" y="2478250"/>
            <a:ext cx="426720" cy="369332"/>
          </a:xfrm>
          <a:prstGeom prst="rect">
            <a:avLst/>
          </a:prstGeom>
          <a:noFill/>
          <a:ln>
            <a:noFill/>
          </a:ln>
        </p:spPr>
        <p:txBody>
          <a:bodyPr wrap="none" rtlCol="0">
            <a:spAutoFit/>
          </a:bodyPr>
          <a:lstStyle/>
          <a:p>
            <a:r>
              <a:rPr lang="fr-FR" dirty="0"/>
              <a:t>B1</a:t>
            </a:r>
          </a:p>
        </p:txBody>
      </p:sp>
      <p:sp>
        <p:nvSpPr>
          <p:cNvPr id="68" name="ZoneTexte 67">
            <a:extLst>
              <a:ext uri="{FF2B5EF4-FFF2-40B4-BE49-F238E27FC236}">
                <a16:creationId xmlns:a16="http://schemas.microsoft.com/office/drawing/2014/main" id="{F96C2DFF-FEC5-3400-9ADB-81E5D14EC002}"/>
              </a:ext>
            </a:extLst>
          </p:cNvPr>
          <p:cNvSpPr txBox="1"/>
          <p:nvPr/>
        </p:nvSpPr>
        <p:spPr>
          <a:xfrm>
            <a:off x="10762698" y="3492411"/>
            <a:ext cx="309700" cy="369332"/>
          </a:xfrm>
          <a:prstGeom prst="rect">
            <a:avLst/>
          </a:prstGeom>
          <a:noFill/>
          <a:ln>
            <a:noFill/>
          </a:ln>
        </p:spPr>
        <p:txBody>
          <a:bodyPr wrap="none" rtlCol="0">
            <a:spAutoFit/>
          </a:bodyPr>
          <a:lstStyle/>
          <a:p>
            <a:r>
              <a:rPr lang="fr-FR" dirty="0"/>
              <a:t>C</a:t>
            </a:r>
          </a:p>
        </p:txBody>
      </p:sp>
      <p:sp>
        <p:nvSpPr>
          <p:cNvPr id="69" name="Ellipse 68">
            <a:extLst>
              <a:ext uri="{FF2B5EF4-FFF2-40B4-BE49-F238E27FC236}">
                <a16:creationId xmlns:a16="http://schemas.microsoft.com/office/drawing/2014/main" id="{5F945C4E-511A-F677-64D7-E8E411BDA4F9}"/>
              </a:ext>
            </a:extLst>
          </p:cNvPr>
          <p:cNvSpPr/>
          <p:nvPr/>
        </p:nvSpPr>
        <p:spPr>
          <a:xfrm>
            <a:off x="8380886" y="3842122"/>
            <a:ext cx="463639" cy="437881"/>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680A3FA7-D6C7-B250-1E1F-9F052169B009}"/>
              </a:ext>
            </a:extLst>
          </p:cNvPr>
          <p:cNvSpPr/>
          <p:nvPr/>
        </p:nvSpPr>
        <p:spPr>
          <a:xfrm>
            <a:off x="9627989" y="3839974"/>
            <a:ext cx="463639" cy="43788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a:extLst>
              <a:ext uri="{FF2B5EF4-FFF2-40B4-BE49-F238E27FC236}">
                <a16:creationId xmlns:a16="http://schemas.microsoft.com/office/drawing/2014/main" id="{40C9ABD0-B73C-0780-FC64-DF95A91A87C3}"/>
              </a:ext>
            </a:extLst>
          </p:cNvPr>
          <p:cNvSpPr/>
          <p:nvPr/>
        </p:nvSpPr>
        <p:spPr>
          <a:xfrm>
            <a:off x="8981901" y="4816622"/>
            <a:ext cx="463639" cy="43788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2" name="Connecteur droit avec flèche 71">
            <a:extLst>
              <a:ext uri="{FF2B5EF4-FFF2-40B4-BE49-F238E27FC236}">
                <a16:creationId xmlns:a16="http://schemas.microsoft.com/office/drawing/2014/main" id="{C7EB314A-933F-C823-7B12-E4F3CD151B08}"/>
              </a:ext>
            </a:extLst>
          </p:cNvPr>
          <p:cNvCxnSpPr>
            <a:stCxn id="69" idx="6"/>
            <a:endCxn id="70" idx="2"/>
          </p:cNvCxnSpPr>
          <p:nvPr/>
        </p:nvCxnSpPr>
        <p:spPr>
          <a:xfrm flipV="1">
            <a:off x="8844525" y="4058915"/>
            <a:ext cx="783464" cy="21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cteur droit avec flèche 72">
            <a:extLst>
              <a:ext uri="{FF2B5EF4-FFF2-40B4-BE49-F238E27FC236}">
                <a16:creationId xmlns:a16="http://schemas.microsoft.com/office/drawing/2014/main" id="{5AA5520F-B430-561C-EF36-35197C25AD5E}"/>
              </a:ext>
            </a:extLst>
          </p:cNvPr>
          <p:cNvCxnSpPr>
            <a:stCxn id="69" idx="5"/>
            <a:endCxn id="71" idx="1"/>
          </p:cNvCxnSpPr>
          <p:nvPr/>
        </p:nvCxnSpPr>
        <p:spPr>
          <a:xfrm>
            <a:off x="8776627" y="4215877"/>
            <a:ext cx="273172" cy="6648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eur droit avec flèche 73">
            <a:extLst>
              <a:ext uri="{FF2B5EF4-FFF2-40B4-BE49-F238E27FC236}">
                <a16:creationId xmlns:a16="http://schemas.microsoft.com/office/drawing/2014/main" id="{46600A42-790D-0CE9-FF76-947267BF1BCE}"/>
              </a:ext>
            </a:extLst>
          </p:cNvPr>
          <p:cNvCxnSpPr>
            <a:stCxn id="70" idx="4"/>
            <a:endCxn id="71" idx="7"/>
          </p:cNvCxnSpPr>
          <p:nvPr/>
        </p:nvCxnSpPr>
        <p:spPr>
          <a:xfrm flipH="1">
            <a:off x="9377642" y="4277855"/>
            <a:ext cx="482167" cy="6028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5" name="ZoneTexte 74">
            <a:extLst>
              <a:ext uri="{FF2B5EF4-FFF2-40B4-BE49-F238E27FC236}">
                <a16:creationId xmlns:a16="http://schemas.microsoft.com/office/drawing/2014/main" id="{7F5F4036-F9AE-8091-32FE-55D729E4E16D}"/>
              </a:ext>
            </a:extLst>
          </p:cNvPr>
          <p:cNvSpPr txBox="1"/>
          <p:nvPr/>
        </p:nvSpPr>
        <p:spPr>
          <a:xfrm>
            <a:off x="8463837" y="3907907"/>
            <a:ext cx="434734" cy="369332"/>
          </a:xfrm>
          <a:prstGeom prst="rect">
            <a:avLst/>
          </a:prstGeom>
          <a:noFill/>
          <a:ln>
            <a:noFill/>
          </a:ln>
        </p:spPr>
        <p:txBody>
          <a:bodyPr wrap="none" rtlCol="0">
            <a:spAutoFit/>
          </a:bodyPr>
          <a:lstStyle/>
          <a:p>
            <a:r>
              <a:rPr lang="fr-FR" dirty="0"/>
              <a:t>A1</a:t>
            </a:r>
          </a:p>
        </p:txBody>
      </p:sp>
      <p:sp>
        <p:nvSpPr>
          <p:cNvPr id="76" name="ZoneTexte 75">
            <a:extLst>
              <a:ext uri="{FF2B5EF4-FFF2-40B4-BE49-F238E27FC236}">
                <a16:creationId xmlns:a16="http://schemas.microsoft.com/office/drawing/2014/main" id="{86DBFE88-3BF0-BDBA-5E2C-FFAF54AB186B}"/>
              </a:ext>
            </a:extLst>
          </p:cNvPr>
          <p:cNvSpPr txBox="1"/>
          <p:nvPr/>
        </p:nvSpPr>
        <p:spPr>
          <a:xfrm>
            <a:off x="9723182" y="3907907"/>
            <a:ext cx="327334" cy="369332"/>
          </a:xfrm>
          <a:prstGeom prst="rect">
            <a:avLst/>
          </a:prstGeom>
          <a:noFill/>
          <a:ln>
            <a:noFill/>
          </a:ln>
        </p:spPr>
        <p:txBody>
          <a:bodyPr wrap="none" rtlCol="0">
            <a:spAutoFit/>
          </a:bodyPr>
          <a:lstStyle/>
          <a:p>
            <a:r>
              <a:rPr lang="fr-FR" dirty="0"/>
              <a:t>D</a:t>
            </a:r>
          </a:p>
        </p:txBody>
      </p:sp>
      <p:sp>
        <p:nvSpPr>
          <p:cNvPr id="77" name="ZoneTexte 76">
            <a:extLst>
              <a:ext uri="{FF2B5EF4-FFF2-40B4-BE49-F238E27FC236}">
                <a16:creationId xmlns:a16="http://schemas.microsoft.com/office/drawing/2014/main" id="{666898D3-F386-5B59-026B-44412CF1DEAB}"/>
              </a:ext>
            </a:extLst>
          </p:cNvPr>
          <p:cNvSpPr txBox="1"/>
          <p:nvPr/>
        </p:nvSpPr>
        <p:spPr>
          <a:xfrm>
            <a:off x="9071782" y="4922068"/>
            <a:ext cx="290464" cy="369332"/>
          </a:xfrm>
          <a:prstGeom prst="rect">
            <a:avLst/>
          </a:prstGeom>
          <a:noFill/>
          <a:ln>
            <a:noFill/>
          </a:ln>
        </p:spPr>
        <p:txBody>
          <a:bodyPr wrap="none" rtlCol="0">
            <a:spAutoFit/>
          </a:bodyPr>
          <a:lstStyle/>
          <a:p>
            <a:r>
              <a:rPr lang="fr-FR" dirty="0"/>
              <a:t>F</a:t>
            </a:r>
          </a:p>
        </p:txBody>
      </p:sp>
      <p:sp>
        <p:nvSpPr>
          <p:cNvPr id="78" name="Ellipse 77">
            <a:extLst>
              <a:ext uri="{FF2B5EF4-FFF2-40B4-BE49-F238E27FC236}">
                <a16:creationId xmlns:a16="http://schemas.microsoft.com/office/drawing/2014/main" id="{9F3DE1DC-9EF2-97F1-B031-BF1F093F2A31}"/>
              </a:ext>
            </a:extLst>
          </p:cNvPr>
          <p:cNvSpPr/>
          <p:nvPr/>
        </p:nvSpPr>
        <p:spPr>
          <a:xfrm>
            <a:off x="10154753" y="5108882"/>
            <a:ext cx="463639" cy="43788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extLst>
              <a:ext uri="{FF2B5EF4-FFF2-40B4-BE49-F238E27FC236}">
                <a16:creationId xmlns:a16="http://schemas.microsoft.com/office/drawing/2014/main" id="{39A60399-6895-F1BF-9BB8-3AFC9BF38B5D}"/>
              </a:ext>
            </a:extLst>
          </p:cNvPr>
          <p:cNvSpPr/>
          <p:nvPr/>
        </p:nvSpPr>
        <p:spPr>
          <a:xfrm>
            <a:off x="11401856" y="5106734"/>
            <a:ext cx="463639" cy="43788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Ellipse 79">
            <a:extLst>
              <a:ext uri="{FF2B5EF4-FFF2-40B4-BE49-F238E27FC236}">
                <a16:creationId xmlns:a16="http://schemas.microsoft.com/office/drawing/2014/main" id="{2C03BD2F-13EA-5045-317D-00491E3225F7}"/>
              </a:ext>
            </a:extLst>
          </p:cNvPr>
          <p:cNvSpPr/>
          <p:nvPr/>
        </p:nvSpPr>
        <p:spPr>
          <a:xfrm>
            <a:off x="10755768" y="6083382"/>
            <a:ext cx="463639" cy="437881"/>
          </a:xfrm>
          <a:prstGeom prst="ellipse">
            <a:avLst/>
          </a:prstGeom>
          <a:solidFill>
            <a:schemeClr val="accent6">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1" name="Connecteur droit avec flèche 80">
            <a:extLst>
              <a:ext uri="{FF2B5EF4-FFF2-40B4-BE49-F238E27FC236}">
                <a16:creationId xmlns:a16="http://schemas.microsoft.com/office/drawing/2014/main" id="{A4BCFCDE-93B0-3246-3757-518DD8BB747C}"/>
              </a:ext>
            </a:extLst>
          </p:cNvPr>
          <p:cNvCxnSpPr>
            <a:stCxn id="78" idx="6"/>
            <a:endCxn id="79" idx="2"/>
          </p:cNvCxnSpPr>
          <p:nvPr/>
        </p:nvCxnSpPr>
        <p:spPr>
          <a:xfrm flipV="1">
            <a:off x="10618392" y="5325675"/>
            <a:ext cx="783464" cy="21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eur droit avec flèche 81">
            <a:extLst>
              <a:ext uri="{FF2B5EF4-FFF2-40B4-BE49-F238E27FC236}">
                <a16:creationId xmlns:a16="http://schemas.microsoft.com/office/drawing/2014/main" id="{4483EA8B-FCF2-DF64-558B-5D55A5BC7FD6}"/>
              </a:ext>
            </a:extLst>
          </p:cNvPr>
          <p:cNvCxnSpPr>
            <a:stCxn id="78" idx="5"/>
            <a:endCxn id="80" idx="1"/>
          </p:cNvCxnSpPr>
          <p:nvPr/>
        </p:nvCxnSpPr>
        <p:spPr>
          <a:xfrm>
            <a:off x="10550494" y="5482637"/>
            <a:ext cx="273172" cy="6648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cteur droit avec flèche 82">
            <a:extLst>
              <a:ext uri="{FF2B5EF4-FFF2-40B4-BE49-F238E27FC236}">
                <a16:creationId xmlns:a16="http://schemas.microsoft.com/office/drawing/2014/main" id="{563FA416-9F7C-E6A6-B318-1E6999E326AA}"/>
              </a:ext>
            </a:extLst>
          </p:cNvPr>
          <p:cNvCxnSpPr>
            <a:stCxn id="79" idx="4"/>
            <a:endCxn id="80" idx="7"/>
          </p:cNvCxnSpPr>
          <p:nvPr/>
        </p:nvCxnSpPr>
        <p:spPr>
          <a:xfrm flipH="1">
            <a:off x="11151509" y="5544615"/>
            <a:ext cx="482167" cy="6028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4" name="ZoneTexte 83">
            <a:extLst>
              <a:ext uri="{FF2B5EF4-FFF2-40B4-BE49-F238E27FC236}">
                <a16:creationId xmlns:a16="http://schemas.microsoft.com/office/drawing/2014/main" id="{AC572288-7DCC-977D-5466-E7E44CFD25EB}"/>
              </a:ext>
            </a:extLst>
          </p:cNvPr>
          <p:cNvSpPr txBox="1"/>
          <p:nvPr/>
        </p:nvSpPr>
        <p:spPr>
          <a:xfrm>
            <a:off x="10237704" y="5174667"/>
            <a:ext cx="292068" cy="369332"/>
          </a:xfrm>
          <a:prstGeom prst="rect">
            <a:avLst/>
          </a:prstGeom>
          <a:noFill/>
          <a:ln>
            <a:noFill/>
          </a:ln>
        </p:spPr>
        <p:txBody>
          <a:bodyPr wrap="none" rtlCol="0">
            <a:spAutoFit/>
          </a:bodyPr>
          <a:lstStyle/>
          <a:p>
            <a:r>
              <a:rPr lang="fr-FR" dirty="0"/>
              <a:t>Z</a:t>
            </a:r>
          </a:p>
        </p:txBody>
      </p:sp>
      <p:sp>
        <p:nvSpPr>
          <p:cNvPr id="85" name="ZoneTexte 84">
            <a:extLst>
              <a:ext uri="{FF2B5EF4-FFF2-40B4-BE49-F238E27FC236}">
                <a16:creationId xmlns:a16="http://schemas.microsoft.com/office/drawing/2014/main" id="{00153FF8-3B2C-98E0-0FFE-C09E1D3F5CAB}"/>
              </a:ext>
            </a:extLst>
          </p:cNvPr>
          <p:cNvSpPr txBox="1"/>
          <p:nvPr/>
        </p:nvSpPr>
        <p:spPr>
          <a:xfrm>
            <a:off x="11497049" y="5174667"/>
            <a:ext cx="303288" cy="369332"/>
          </a:xfrm>
          <a:prstGeom prst="rect">
            <a:avLst/>
          </a:prstGeom>
          <a:noFill/>
          <a:ln>
            <a:noFill/>
          </a:ln>
        </p:spPr>
        <p:txBody>
          <a:bodyPr wrap="none" rtlCol="0">
            <a:spAutoFit/>
          </a:bodyPr>
          <a:lstStyle/>
          <a:p>
            <a:r>
              <a:rPr lang="fr-FR" dirty="0"/>
              <a:t>P</a:t>
            </a:r>
          </a:p>
        </p:txBody>
      </p:sp>
      <p:sp>
        <p:nvSpPr>
          <p:cNvPr id="86" name="ZoneTexte 85">
            <a:extLst>
              <a:ext uri="{FF2B5EF4-FFF2-40B4-BE49-F238E27FC236}">
                <a16:creationId xmlns:a16="http://schemas.microsoft.com/office/drawing/2014/main" id="{B31B6FE4-6965-2936-0467-F71152F68D74}"/>
              </a:ext>
            </a:extLst>
          </p:cNvPr>
          <p:cNvSpPr txBox="1"/>
          <p:nvPr/>
        </p:nvSpPr>
        <p:spPr>
          <a:xfrm>
            <a:off x="10845649" y="6188828"/>
            <a:ext cx="309700" cy="369332"/>
          </a:xfrm>
          <a:prstGeom prst="rect">
            <a:avLst/>
          </a:prstGeom>
          <a:noFill/>
          <a:ln>
            <a:noFill/>
          </a:ln>
        </p:spPr>
        <p:txBody>
          <a:bodyPr wrap="none" rtlCol="0">
            <a:spAutoFit/>
          </a:bodyPr>
          <a:lstStyle/>
          <a:p>
            <a:r>
              <a:rPr lang="fr-FR" dirty="0"/>
              <a:t>C</a:t>
            </a:r>
          </a:p>
        </p:txBody>
      </p:sp>
      <p:sp>
        <p:nvSpPr>
          <p:cNvPr id="87" name="ZoneTexte 86">
            <a:extLst>
              <a:ext uri="{FF2B5EF4-FFF2-40B4-BE49-F238E27FC236}">
                <a16:creationId xmlns:a16="http://schemas.microsoft.com/office/drawing/2014/main" id="{3FB55B49-4762-10DD-2AEA-12FE0D8716A2}"/>
              </a:ext>
            </a:extLst>
          </p:cNvPr>
          <p:cNvSpPr txBox="1"/>
          <p:nvPr/>
        </p:nvSpPr>
        <p:spPr>
          <a:xfrm>
            <a:off x="2250128" y="6004162"/>
            <a:ext cx="3824429" cy="369332"/>
          </a:xfrm>
          <a:prstGeom prst="rect">
            <a:avLst/>
          </a:prstGeom>
          <a:noFill/>
        </p:spPr>
        <p:txBody>
          <a:bodyPr wrap="square">
            <a:spAutoFit/>
          </a:bodyPr>
          <a:lstStyle/>
          <a:p>
            <a:r>
              <a:rPr lang="fr-FR" sz="1800" b="1" dirty="0">
                <a:solidFill>
                  <a:schemeClr val="bg1"/>
                </a:solidFill>
              </a:rPr>
              <a:t>(Doolittle &amp; </a:t>
            </a:r>
            <a:r>
              <a:rPr lang="fr-FR" sz="1800" b="1" dirty="0" err="1">
                <a:solidFill>
                  <a:schemeClr val="bg1"/>
                </a:solidFill>
              </a:rPr>
              <a:t>Inkpen</a:t>
            </a:r>
            <a:r>
              <a:rPr lang="fr-FR" sz="1800" b="1" dirty="0">
                <a:solidFill>
                  <a:schemeClr val="bg1"/>
                </a:solidFill>
              </a:rPr>
              <a:t>, PNAS 2018)</a:t>
            </a:r>
          </a:p>
        </p:txBody>
      </p:sp>
    </p:spTree>
    <p:extLst>
      <p:ext uri="{BB962C8B-B14F-4D97-AF65-F5344CB8AC3E}">
        <p14:creationId xmlns:p14="http://schemas.microsoft.com/office/powerpoint/2010/main" val="41236127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A916BF7-A8E9-D3A9-5D21-D487F08DCF0E}"/>
              </a:ext>
            </a:extLst>
          </p:cNvPr>
          <p:cNvSpPr txBox="1"/>
          <p:nvPr/>
        </p:nvSpPr>
        <p:spPr>
          <a:xfrm>
            <a:off x="444795" y="1591408"/>
            <a:ext cx="11302409" cy="1384995"/>
          </a:xfrm>
          <a:prstGeom prst="rect">
            <a:avLst/>
          </a:prstGeom>
          <a:noFill/>
        </p:spPr>
        <p:txBody>
          <a:bodyPr wrap="square" rtlCol="0">
            <a:spAutoFit/>
          </a:bodyPr>
          <a:lstStyle/>
          <a:p>
            <a:pPr algn="ctr"/>
            <a:r>
              <a:rPr lang="fr-FR" sz="2800" b="1" dirty="0">
                <a:solidFill>
                  <a:schemeClr val="bg1"/>
                </a:solidFill>
              </a:rPr>
              <a:t>The </a:t>
            </a:r>
            <a:r>
              <a:rPr lang="fr-FR" sz="2800" b="1" dirty="0" err="1">
                <a:solidFill>
                  <a:schemeClr val="bg1"/>
                </a:solidFill>
              </a:rPr>
              <a:t>bottom</a:t>
            </a:r>
            <a:r>
              <a:rPr lang="fr-FR" sz="2800" b="1" dirty="0">
                <a:solidFill>
                  <a:schemeClr val="bg1"/>
                </a:solidFill>
              </a:rPr>
              <a:t> line </a:t>
            </a:r>
            <a:r>
              <a:rPr lang="fr-FR" sz="2800" b="1" dirty="0" err="1">
                <a:solidFill>
                  <a:schemeClr val="bg1"/>
                </a:solidFill>
              </a:rPr>
              <a:t>is</a:t>
            </a:r>
            <a:r>
              <a:rPr lang="fr-FR" sz="2800" b="1" dirty="0">
                <a:solidFill>
                  <a:schemeClr val="bg1"/>
                </a:solidFill>
              </a:rPr>
              <a:t> </a:t>
            </a:r>
            <a:r>
              <a:rPr lang="fr-FR" sz="2800" b="1" dirty="0" err="1">
                <a:solidFill>
                  <a:schemeClr val="bg1"/>
                </a:solidFill>
              </a:rPr>
              <a:t>that</a:t>
            </a:r>
            <a:r>
              <a:rPr lang="fr-FR" sz="2800" b="1" dirty="0">
                <a:solidFill>
                  <a:schemeClr val="bg1"/>
                </a:solidFill>
              </a:rPr>
              <a:t> </a:t>
            </a:r>
          </a:p>
          <a:p>
            <a:pPr algn="ctr"/>
            <a:r>
              <a:rPr lang="fr-FR" sz="2800" b="1" dirty="0">
                <a:solidFill>
                  <a:schemeClr val="bg1"/>
                </a:solidFill>
              </a:rPr>
              <a:t>« </a:t>
            </a:r>
            <a:r>
              <a:rPr lang="fr-FR" sz="2800" b="1" dirty="0" err="1">
                <a:solidFill>
                  <a:schemeClr val="bg1"/>
                </a:solidFill>
              </a:rPr>
              <a:t>partners</a:t>
            </a:r>
            <a:r>
              <a:rPr lang="fr-FR" sz="2800" b="1" dirty="0">
                <a:solidFill>
                  <a:schemeClr val="bg1"/>
                </a:solidFill>
              </a:rPr>
              <a:t> </a:t>
            </a:r>
            <a:r>
              <a:rPr lang="fr-FR" sz="2800" b="1" dirty="0" err="1">
                <a:solidFill>
                  <a:schemeClr val="bg1"/>
                </a:solidFill>
              </a:rPr>
              <a:t>mutate</a:t>
            </a:r>
            <a:r>
              <a:rPr lang="fr-FR" sz="2800" b="1" dirty="0">
                <a:solidFill>
                  <a:schemeClr val="bg1"/>
                </a:solidFill>
              </a:rPr>
              <a:t>, interaction pattern change and </a:t>
            </a:r>
            <a:r>
              <a:rPr lang="fr-FR" sz="2800" b="1" dirty="0" err="1">
                <a:solidFill>
                  <a:schemeClr val="bg1"/>
                </a:solidFill>
              </a:rPr>
              <a:t>dependencies</a:t>
            </a:r>
            <a:r>
              <a:rPr lang="fr-FR" sz="2800" b="1" dirty="0">
                <a:solidFill>
                  <a:schemeClr val="bg1"/>
                </a:solidFill>
              </a:rPr>
              <a:t>/</a:t>
            </a:r>
            <a:r>
              <a:rPr lang="fr-FR" sz="2800" b="1" dirty="0" err="1">
                <a:solidFill>
                  <a:schemeClr val="bg1"/>
                </a:solidFill>
              </a:rPr>
              <a:t>interdependencies</a:t>
            </a:r>
            <a:r>
              <a:rPr lang="fr-FR" sz="2800" b="1" dirty="0">
                <a:solidFill>
                  <a:schemeClr val="bg1"/>
                </a:solidFill>
              </a:rPr>
              <a:t> can </a:t>
            </a:r>
            <a:r>
              <a:rPr lang="fr-FR" sz="2800" b="1" dirty="0" err="1">
                <a:solidFill>
                  <a:schemeClr val="bg1"/>
                </a:solidFill>
              </a:rPr>
              <a:t>evolve</a:t>
            </a:r>
            <a:r>
              <a:rPr lang="fr-FR" sz="2800" b="1" dirty="0">
                <a:solidFill>
                  <a:schemeClr val="bg1"/>
                </a:solidFill>
              </a:rPr>
              <a:t>».</a:t>
            </a:r>
          </a:p>
        </p:txBody>
      </p:sp>
      <p:sp>
        <p:nvSpPr>
          <p:cNvPr id="2" name="ZoneTexte 1">
            <a:extLst>
              <a:ext uri="{FF2B5EF4-FFF2-40B4-BE49-F238E27FC236}">
                <a16:creationId xmlns:a16="http://schemas.microsoft.com/office/drawing/2014/main" id="{B4E3D1A8-F264-E8DB-3864-C46C8E95FF51}"/>
              </a:ext>
            </a:extLst>
          </p:cNvPr>
          <p:cNvSpPr txBox="1"/>
          <p:nvPr/>
        </p:nvSpPr>
        <p:spPr>
          <a:xfrm>
            <a:off x="584791" y="7312620"/>
            <a:ext cx="11302409" cy="954107"/>
          </a:xfrm>
          <a:prstGeom prst="rect">
            <a:avLst/>
          </a:prstGeom>
          <a:noFill/>
        </p:spPr>
        <p:txBody>
          <a:bodyPr wrap="square" rtlCol="0">
            <a:spAutoFit/>
          </a:bodyPr>
          <a:lstStyle/>
          <a:p>
            <a:pPr algn="ctr"/>
            <a:r>
              <a:rPr lang="fr-FR" sz="2800" b="1" dirty="0">
                <a:solidFill>
                  <a:schemeClr val="bg1"/>
                </a:solidFill>
              </a:rPr>
              <a:t>The </a:t>
            </a:r>
            <a:r>
              <a:rPr lang="fr-FR" sz="2800" b="1" dirty="0" err="1">
                <a:solidFill>
                  <a:schemeClr val="bg1"/>
                </a:solidFill>
              </a:rPr>
              <a:t>bottom</a:t>
            </a:r>
            <a:r>
              <a:rPr lang="fr-FR" sz="2800" b="1" dirty="0">
                <a:solidFill>
                  <a:schemeClr val="bg1"/>
                </a:solidFill>
              </a:rPr>
              <a:t> line </a:t>
            </a:r>
            <a:r>
              <a:rPr lang="fr-FR" sz="2800" b="1" dirty="0" err="1">
                <a:solidFill>
                  <a:schemeClr val="bg1"/>
                </a:solidFill>
              </a:rPr>
              <a:t>is</a:t>
            </a:r>
            <a:r>
              <a:rPr lang="fr-FR" sz="2800" b="1" dirty="0">
                <a:solidFill>
                  <a:schemeClr val="bg1"/>
                </a:solidFill>
              </a:rPr>
              <a:t> </a:t>
            </a:r>
            <a:r>
              <a:rPr lang="fr-FR" sz="2800" b="1" dirty="0" err="1">
                <a:solidFill>
                  <a:schemeClr val="bg1"/>
                </a:solidFill>
              </a:rPr>
              <a:t>that</a:t>
            </a:r>
            <a:r>
              <a:rPr lang="fr-FR" sz="2800" b="1" dirty="0">
                <a:solidFill>
                  <a:schemeClr val="bg1"/>
                </a:solidFill>
              </a:rPr>
              <a:t> </a:t>
            </a:r>
          </a:p>
          <a:p>
            <a:pPr algn="ctr"/>
            <a:r>
              <a:rPr lang="fr-FR" sz="2800" b="1" dirty="0">
                <a:solidFill>
                  <a:schemeClr val="bg1"/>
                </a:solidFill>
              </a:rPr>
              <a:t>« </a:t>
            </a:r>
            <a:r>
              <a:rPr lang="fr-FR" sz="2800" b="1" dirty="0" err="1">
                <a:solidFill>
                  <a:schemeClr val="bg1"/>
                </a:solidFill>
              </a:rPr>
              <a:t>genes</a:t>
            </a:r>
            <a:r>
              <a:rPr lang="fr-FR" sz="2800" b="1" dirty="0">
                <a:solidFill>
                  <a:schemeClr val="bg1"/>
                </a:solidFill>
              </a:rPr>
              <a:t> </a:t>
            </a:r>
            <a:r>
              <a:rPr lang="fr-FR" sz="2800" b="1" dirty="0" err="1">
                <a:solidFill>
                  <a:schemeClr val="bg1"/>
                </a:solidFill>
              </a:rPr>
              <a:t>mutate</a:t>
            </a:r>
            <a:r>
              <a:rPr lang="fr-FR" sz="2800" b="1" dirty="0">
                <a:solidFill>
                  <a:schemeClr val="bg1"/>
                </a:solidFill>
              </a:rPr>
              <a:t>, </a:t>
            </a:r>
            <a:r>
              <a:rPr lang="fr-FR" sz="2800" b="1" dirty="0" err="1">
                <a:solidFill>
                  <a:schemeClr val="bg1"/>
                </a:solidFill>
              </a:rPr>
              <a:t>organism</a:t>
            </a:r>
            <a:r>
              <a:rPr lang="fr-FR" sz="2800" b="1" dirty="0">
                <a:solidFill>
                  <a:schemeClr val="bg1"/>
                </a:solidFill>
              </a:rPr>
              <a:t> change and population or </a:t>
            </a:r>
            <a:r>
              <a:rPr lang="fr-FR" sz="2800" b="1" dirty="0" err="1">
                <a:solidFill>
                  <a:schemeClr val="bg1"/>
                </a:solidFill>
              </a:rPr>
              <a:t>species</a:t>
            </a:r>
            <a:r>
              <a:rPr lang="fr-FR" sz="2800" b="1" dirty="0">
                <a:solidFill>
                  <a:schemeClr val="bg1"/>
                </a:solidFill>
              </a:rPr>
              <a:t> </a:t>
            </a:r>
            <a:r>
              <a:rPr lang="fr-FR" sz="2800" b="1" dirty="0" err="1">
                <a:solidFill>
                  <a:schemeClr val="bg1"/>
                </a:solidFill>
              </a:rPr>
              <a:t>evolve</a:t>
            </a:r>
            <a:r>
              <a:rPr lang="fr-FR" sz="2800" b="1" dirty="0">
                <a:solidFill>
                  <a:schemeClr val="bg1"/>
                </a:solidFill>
              </a:rPr>
              <a:t>».</a:t>
            </a:r>
          </a:p>
        </p:txBody>
      </p:sp>
      <p:sp>
        <p:nvSpPr>
          <p:cNvPr id="12" name="ZoneTexte 11">
            <a:extLst>
              <a:ext uri="{FF2B5EF4-FFF2-40B4-BE49-F238E27FC236}">
                <a16:creationId xmlns:a16="http://schemas.microsoft.com/office/drawing/2014/main" id="{C0F03207-0339-B4F9-452D-B44C416E4B1E}"/>
              </a:ext>
            </a:extLst>
          </p:cNvPr>
          <p:cNvSpPr txBox="1"/>
          <p:nvPr/>
        </p:nvSpPr>
        <p:spPr>
          <a:xfrm>
            <a:off x="2837893" y="6180195"/>
            <a:ext cx="309700" cy="369332"/>
          </a:xfrm>
          <a:prstGeom prst="rect">
            <a:avLst/>
          </a:prstGeom>
          <a:noFill/>
          <a:ln>
            <a:noFill/>
          </a:ln>
        </p:spPr>
        <p:txBody>
          <a:bodyPr wrap="none" rtlCol="0">
            <a:spAutoFit/>
          </a:bodyPr>
          <a:lstStyle/>
          <a:p>
            <a:r>
              <a:rPr lang="fr-FR" dirty="0"/>
              <a:t>C</a:t>
            </a:r>
          </a:p>
        </p:txBody>
      </p:sp>
      <p:grpSp>
        <p:nvGrpSpPr>
          <p:cNvPr id="35" name="Groupe 34">
            <a:extLst>
              <a:ext uri="{FF2B5EF4-FFF2-40B4-BE49-F238E27FC236}">
                <a16:creationId xmlns:a16="http://schemas.microsoft.com/office/drawing/2014/main" id="{5B644EEC-6150-4B85-3736-620EFBB9618B}"/>
              </a:ext>
            </a:extLst>
          </p:cNvPr>
          <p:cNvGrpSpPr/>
          <p:nvPr/>
        </p:nvGrpSpPr>
        <p:grpSpPr>
          <a:xfrm>
            <a:off x="2146997" y="4934908"/>
            <a:ext cx="1769016" cy="603222"/>
            <a:chOff x="1306493" y="5313597"/>
            <a:chExt cx="1769016" cy="603222"/>
          </a:xfrm>
        </p:grpSpPr>
        <p:sp>
          <p:nvSpPr>
            <p:cNvPr id="3" name="Ellipse 2">
              <a:extLst>
                <a:ext uri="{FF2B5EF4-FFF2-40B4-BE49-F238E27FC236}">
                  <a16:creationId xmlns:a16="http://schemas.microsoft.com/office/drawing/2014/main" id="{8083122E-135E-7862-A37B-7D41FD98E5CE}"/>
                </a:ext>
              </a:extLst>
            </p:cNvPr>
            <p:cNvSpPr/>
            <p:nvPr/>
          </p:nvSpPr>
          <p:spPr>
            <a:xfrm>
              <a:off x="1306493" y="5478938"/>
              <a:ext cx="463639" cy="437881"/>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2F189522-565A-FE31-B499-C3F33A29FA46}"/>
                </a:ext>
              </a:extLst>
            </p:cNvPr>
            <p:cNvSpPr/>
            <p:nvPr/>
          </p:nvSpPr>
          <p:spPr>
            <a:xfrm>
              <a:off x="2553596" y="5476790"/>
              <a:ext cx="463639" cy="437881"/>
            </a:xfrm>
            <a:prstGeom prst="ellipse">
              <a:avLst/>
            </a:prstGeom>
            <a:solidFill>
              <a:srgbClr val="00B0F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a:extLst>
                <a:ext uri="{FF2B5EF4-FFF2-40B4-BE49-F238E27FC236}">
                  <a16:creationId xmlns:a16="http://schemas.microsoft.com/office/drawing/2014/main" id="{B9896A47-4FCF-094F-63E6-27580711996F}"/>
                </a:ext>
              </a:extLst>
            </p:cNvPr>
            <p:cNvCxnSpPr>
              <a:stCxn id="3" idx="6"/>
              <a:endCxn id="5" idx="2"/>
            </p:cNvCxnSpPr>
            <p:nvPr/>
          </p:nvCxnSpPr>
          <p:spPr>
            <a:xfrm flipV="1">
              <a:off x="1770132" y="5695731"/>
              <a:ext cx="783464" cy="21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24832C7B-898F-8E70-8609-B5A6A4EAFE15}"/>
                </a:ext>
              </a:extLst>
            </p:cNvPr>
            <p:cNvSpPr txBox="1"/>
            <p:nvPr/>
          </p:nvSpPr>
          <p:spPr>
            <a:xfrm>
              <a:off x="1389444" y="5544723"/>
              <a:ext cx="434734" cy="369332"/>
            </a:xfrm>
            <a:prstGeom prst="rect">
              <a:avLst/>
            </a:prstGeom>
            <a:noFill/>
            <a:ln>
              <a:noFill/>
            </a:ln>
          </p:spPr>
          <p:txBody>
            <a:bodyPr wrap="none" rtlCol="0">
              <a:spAutoFit/>
            </a:bodyPr>
            <a:lstStyle/>
            <a:p>
              <a:r>
                <a:rPr lang="fr-FR" dirty="0"/>
                <a:t>A1</a:t>
              </a:r>
            </a:p>
          </p:txBody>
        </p:sp>
        <p:sp>
          <p:nvSpPr>
            <p:cNvPr id="11" name="ZoneTexte 10">
              <a:extLst>
                <a:ext uri="{FF2B5EF4-FFF2-40B4-BE49-F238E27FC236}">
                  <a16:creationId xmlns:a16="http://schemas.microsoft.com/office/drawing/2014/main" id="{2C2F15D3-C211-6A01-EBB0-4958A82A128C}"/>
                </a:ext>
              </a:extLst>
            </p:cNvPr>
            <p:cNvSpPr txBox="1"/>
            <p:nvPr/>
          </p:nvSpPr>
          <p:spPr>
            <a:xfrm>
              <a:off x="2648789" y="5544723"/>
              <a:ext cx="426720" cy="369332"/>
            </a:xfrm>
            <a:prstGeom prst="rect">
              <a:avLst/>
            </a:prstGeom>
            <a:noFill/>
            <a:ln>
              <a:noFill/>
            </a:ln>
          </p:spPr>
          <p:txBody>
            <a:bodyPr wrap="none" rtlCol="0">
              <a:spAutoFit/>
            </a:bodyPr>
            <a:lstStyle/>
            <a:p>
              <a:r>
                <a:rPr lang="fr-FR" dirty="0"/>
                <a:t>B1</a:t>
              </a:r>
            </a:p>
          </p:txBody>
        </p:sp>
        <p:sp>
          <p:nvSpPr>
            <p:cNvPr id="13" name="ZoneTexte 12">
              <a:extLst>
                <a:ext uri="{FF2B5EF4-FFF2-40B4-BE49-F238E27FC236}">
                  <a16:creationId xmlns:a16="http://schemas.microsoft.com/office/drawing/2014/main" id="{C147DF9A-A67C-854C-E287-C13B5CB73BE0}"/>
                </a:ext>
              </a:extLst>
            </p:cNvPr>
            <p:cNvSpPr txBox="1"/>
            <p:nvPr/>
          </p:nvSpPr>
          <p:spPr>
            <a:xfrm>
              <a:off x="2038717" y="5313597"/>
              <a:ext cx="50291" cy="369332"/>
            </a:xfrm>
            <a:prstGeom prst="rect">
              <a:avLst/>
            </a:prstGeom>
            <a:noFill/>
          </p:spPr>
          <p:txBody>
            <a:bodyPr wrap="square" rtlCol="0">
              <a:spAutoFit/>
            </a:bodyPr>
            <a:lstStyle/>
            <a:p>
              <a:r>
                <a:rPr lang="fr-FR" i="1" dirty="0">
                  <a:solidFill>
                    <a:schemeClr val="bg1"/>
                  </a:solidFill>
                </a:rPr>
                <a:t>i</a:t>
              </a:r>
            </a:p>
          </p:txBody>
        </p:sp>
      </p:grpSp>
      <p:grpSp>
        <p:nvGrpSpPr>
          <p:cNvPr id="36" name="Groupe 35">
            <a:extLst>
              <a:ext uri="{FF2B5EF4-FFF2-40B4-BE49-F238E27FC236}">
                <a16:creationId xmlns:a16="http://schemas.microsoft.com/office/drawing/2014/main" id="{F096A611-934F-B676-8F8A-792365371596}"/>
              </a:ext>
            </a:extLst>
          </p:cNvPr>
          <p:cNvGrpSpPr/>
          <p:nvPr/>
        </p:nvGrpSpPr>
        <p:grpSpPr>
          <a:xfrm>
            <a:off x="5265127" y="4129040"/>
            <a:ext cx="1769016" cy="1427415"/>
            <a:chOff x="4424623" y="4507729"/>
            <a:chExt cx="1769016" cy="1427415"/>
          </a:xfrm>
        </p:grpSpPr>
        <p:sp>
          <p:nvSpPr>
            <p:cNvPr id="6" name="Ellipse 5">
              <a:extLst>
                <a:ext uri="{FF2B5EF4-FFF2-40B4-BE49-F238E27FC236}">
                  <a16:creationId xmlns:a16="http://schemas.microsoft.com/office/drawing/2014/main" id="{3D50F19E-9BBD-442E-42CC-6C5936B9BA19}"/>
                </a:ext>
              </a:extLst>
            </p:cNvPr>
            <p:cNvSpPr/>
            <p:nvPr/>
          </p:nvSpPr>
          <p:spPr>
            <a:xfrm>
              <a:off x="5069011" y="4507729"/>
              <a:ext cx="463639" cy="437881"/>
            </a:xfrm>
            <a:prstGeom prst="ellipse">
              <a:avLst/>
            </a:prstGeom>
            <a:solidFill>
              <a:schemeClr val="accent6">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a:extLst>
                <a:ext uri="{FF2B5EF4-FFF2-40B4-BE49-F238E27FC236}">
                  <a16:creationId xmlns:a16="http://schemas.microsoft.com/office/drawing/2014/main" id="{C3BFB158-3AED-7A8C-63B4-605A49F8E35B}"/>
                </a:ext>
              </a:extLst>
            </p:cNvPr>
            <p:cNvCxnSpPr>
              <a:cxnSpLocks/>
            </p:cNvCxnSpPr>
            <p:nvPr/>
          </p:nvCxnSpPr>
          <p:spPr>
            <a:xfrm flipH="1" flipV="1">
              <a:off x="5532650" y="4823377"/>
              <a:ext cx="345308" cy="68833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Ellipse 13">
              <a:extLst>
                <a:ext uri="{FF2B5EF4-FFF2-40B4-BE49-F238E27FC236}">
                  <a16:creationId xmlns:a16="http://schemas.microsoft.com/office/drawing/2014/main" id="{5EFCBD57-5602-98A2-BCAD-83EAF2C899ED}"/>
                </a:ext>
              </a:extLst>
            </p:cNvPr>
            <p:cNvSpPr/>
            <p:nvPr/>
          </p:nvSpPr>
          <p:spPr>
            <a:xfrm>
              <a:off x="4424623" y="5497263"/>
              <a:ext cx="463639" cy="437881"/>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3D749CB0-6D98-B9B0-5075-480DF207A212}"/>
                </a:ext>
              </a:extLst>
            </p:cNvPr>
            <p:cNvSpPr/>
            <p:nvPr/>
          </p:nvSpPr>
          <p:spPr>
            <a:xfrm>
              <a:off x="5671726" y="5495115"/>
              <a:ext cx="463639" cy="437881"/>
            </a:xfrm>
            <a:prstGeom prst="ellipse">
              <a:avLst/>
            </a:prstGeom>
            <a:solidFill>
              <a:srgbClr val="00B0F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avec flèche 15">
              <a:extLst>
                <a:ext uri="{FF2B5EF4-FFF2-40B4-BE49-F238E27FC236}">
                  <a16:creationId xmlns:a16="http://schemas.microsoft.com/office/drawing/2014/main" id="{9B30DC23-058E-A08E-0AC0-F97A69AE9818}"/>
                </a:ext>
              </a:extLst>
            </p:cNvPr>
            <p:cNvCxnSpPr>
              <a:stCxn id="14" idx="6"/>
              <a:endCxn id="15" idx="2"/>
            </p:cNvCxnSpPr>
            <p:nvPr/>
          </p:nvCxnSpPr>
          <p:spPr>
            <a:xfrm flipV="1">
              <a:off x="4888262" y="5714056"/>
              <a:ext cx="783464" cy="21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BB520631-F8A3-BC94-46CF-F5A825DD03D5}"/>
                </a:ext>
              </a:extLst>
            </p:cNvPr>
            <p:cNvSpPr txBox="1"/>
            <p:nvPr/>
          </p:nvSpPr>
          <p:spPr>
            <a:xfrm>
              <a:off x="4507574" y="5563048"/>
              <a:ext cx="434734" cy="369332"/>
            </a:xfrm>
            <a:prstGeom prst="rect">
              <a:avLst/>
            </a:prstGeom>
            <a:noFill/>
            <a:ln>
              <a:noFill/>
            </a:ln>
          </p:spPr>
          <p:txBody>
            <a:bodyPr wrap="none" rtlCol="0">
              <a:spAutoFit/>
            </a:bodyPr>
            <a:lstStyle/>
            <a:p>
              <a:r>
                <a:rPr lang="fr-FR" dirty="0"/>
                <a:t>A1</a:t>
              </a:r>
            </a:p>
          </p:txBody>
        </p:sp>
        <p:sp>
          <p:nvSpPr>
            <p:cNvPr id="18" name="ZoneTexte 17">
              <a:extLst>
                <a:ext uri="{FF2B5EF4-FFF2-40B4-BE49-F238E27FC236}">
                  <a16:creationId xmlns:a16="http://schemas.microsoft.com/office/drawing/2014/main" id="{FE192ABA-8D67-A693-C0D8-72FEDC527E48}"/>
                </a:ext>
              </a:extLst>
            </p:cNvPr>
            <p:cNvSpPr txBox="1"/>
            <p:nvPr/>
          </p:nvSpPr>
          <p:spPr>
            <a:xfrm>
              <a:off x="5766919" y="5563048"/>
              <a:ext cx="426720" cy="369332"/>
            </a:xfrm>
            <a:prstGeom prst="rect">
              <a:avLst/>
            </a:prstGeom>
            <a:noFill/>
            <a:ln>
              <a:noFill/>
            </a:ln>
          </p:spPr>
          <p:txBody>
            <a:bodyPr wrap="none" rtlCol="0">
              <a:spAutoFit/>
            </a:bodyPr>
            <a:lstStyle/>
            <a:p>
              <a:r>
                <a:rPr lang="fr-FR" dirty="0"/>
                <a:t>B1</a:t>
              </a:r>
            </a:p>
          </p:txBody>
        </p:sp>
        <p:sp>
          <p:nvSpPr>
            <p:cNvPr id="19" name="ZoneTexte 18">
              <a:extLst>
                <a:ext uri="{FF2B5EF4-FFF2-40B4-BE49-F238E27FC236}">
                  <a16:creationId xmlns:a16="http://schemas.microsoft.com/office/drawing/2014/main" id="{C99759E7-C81C-1C80-1284-0ACA210ED7FB}"/>
                </a:ext>
              </a:extLst>
            </p:cNvPr>
            <p:cNvSpPr txBox="1"/>
            <p:nvPr/>
          </p:nvSpPr>
          <p:spPr>
            <a:xfrm>
              <a:off x="5156847" y="5331922"/>
              <a:ext cx="50291" cy="369332"/>
            </a:xfrm>
            <a:prstGeom prst="rect">
              <a:avLst/>
            </a:prstGeom>
            <a:noFill/>
          </p:spPr>
          <p:txBody>
            <a:bodyPr wrap="square" rtlCol="0">
              <a:spAutoFit/>
            </a:bodyPr>
            <a:lstStyle/>
            <a:p>
              <a:r>
                <a:rPr lang="fr-FR" i="1" dirty="0">
                  <a:solidFill>
                    <a:schemeClr val="bg1"/>
                  </a:solidFill>
                </a:rPr>
                <a:t>i</a:t>
              </a:r>
            </a:p>
          </p:txBody>
        </p:sp>
        <p:sp>
          <p:nvSpPr>
            <p:cNvPr id="22" name="ZoneTexte 21">
              <a:extLst>
                <a:ext uri="{FF2B5EF4-FFF2-40B4-BE49-F238E27FC236}">
                  <a16:creationId xmlns:a16="http://schemas.microsoft.com/office/drawing/2014/main" id="{91B59CB5-67FE-D7DF-2314-7397287933CF}"/>
                </a:ext>
              </a:extLst>
            </p:cNvPr>
            <p:cNvSpPr txBox="1"/>
            <p:nvPr/>
          </p:nvSpPr>
          <p:spPr>
            <a:xfrm>
              <a:off x="5152119" y="4550112"/>
              <a:ext cx="308098" cy="369332"/>
            </a:xfrm>
            <a:prstGeom prst="rect">
              <a:avLst/>
            </a:prstGeom>
            <a:noFill/>
            <a:ln>
              <a:noFill/>
            </a:ln>
          </p:spPr>
          <p:txBody>
            <a:bodyPr wrap="none" rtlCol="0">
              <a:spAutoFit/>
            </a:bodyPr>
            <a:lstStyle/>
            <a:p>
              <a:r>
                <a:rPr lang="fr-FR" dirty="0"/>
                <a:t>C</a:t>
              </a:r>
            </a:p>
          </p:txBody>
        </p:sp>
        <p:sp>
          <p:nvSpPr>
            <p:cNvPr id="23" name="ZoneTexte 22">
              <a:extLst>
                <a:ext uri="{FF2B5EF4-FFF2-40B4-BE49-F238E27FC236}">
                  <a16:creationId xmlns:a16="http://schemas.microsoft.com/office/drawing/2014/main" id="{0D2CFFA2-B8A9-E88E-6C53-470EAD8E5E6E}"/>
                </a:ext>
              </a:extLst>
            </p:cNvPr>
            <p:cNvSpPr txBox="1"/>
            <p:nvPr/>
          </p:nvSpPr>
          <p:spPr>
            <a:xfrm>
              <a:off x="5842441" y="4994796"/>
              <a:ext cx="55320" cy="369332"/>
            </a:xfrm>
            <a:prstGeom prst="rect">
              <a:avLst/>
            </a:prstGeom>
            <a:noFill/>
          </p:spPr>
          <p:txBody>
            <a:bodyPr wrap="square" rtlCol="0">
              <a:spAutoFit/>
            </a:bodyPr>
            <a:lstStyle/>
            <a:p>
              <a:r>
                <a:rPr lang="fr-FR" i="1" dirty="0">
                  <a:solidFill>
                    <a:schemeClr val="bg1"/>
                  </a:solidFill>
                </a:rPr>
                <a:t>j</a:t>
              </a:r>
            </a:p>
          </p:txBody>
        </p:sp>
      </p:grpSp>
      <p:grpSp>
        <p:nvGrpSpPr>
          <p:cNvPr id="37" name="Groupe 36">
            <a:extLst>
              <a:ext uri="{FF2B5EF4-FFF2-40B4-BE49-F238E27FC236}">
                <a16:creationId xmlns:a16="http://schemas.microsoft.com/office/drawing/2014/main" id="{FDD1D837-C7CC-5161-ECBA-1C44E2742890}"/>
              </a:ext>
            </a:extLst>
          </p:cNvPr>
          <p:cNvGrpSpPr/>
          <p:nvPr/>
        </p:nvGrpSpPr>
        <p:grpSpPr>
          <a:xfrm>
            <a:off x="8444321" y="4135870"/>
            <a:ext cx="1769016" cy="1427415"/>
            <a:chOff x="7982506" y="4514559"/>
            <a:chExt cx="1769016" cy="1427415"/>
          </a:xfrm>
        </p:grpSpPr>
        <p:cxnSp>
          <p:nvCxnSpPr>
            <p:cNvPr id="9" name="Connecteur droit avec flèche 8">
              <a:extLst>
                <a:ext uri="{FF2B5EF4-FFF2-40B4-BE49-F238E27FC236}">
                  <a16:creationId xmlns:a16="http://schemas.microsoft.com/office/drawing/2014/main" id="{2A877328-E7EE-9990-0A46-DD1F986D331A}"/>
                </a:ext>
              </a:extLst>
            </p:cNvPr>
            <p:cNvCxnSpPr>
              <a:cxnSpLocks/>
            </p:cNvCxnSpPr>
            <p:nvPr/>
          </p:nvCxnSpPr>
          <p:spPr>
            <a:xfrm flipH="1">
              <a:off x="8212387" y="4899052"/>
              <a:ext cx="482167" cy="6028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Ellipse 23">
              <a:extLst>
                <a:ext uri="{FF2B5EF4-FFF2-40B4-BE49-F238E27FC236}">
                  <a16:creationId xmlns:a16="http://schemas.microsoft.com/office/drawing/2014/main" id="{5782D375-3A97-8177-E645-99CAA6B51440}"/>
                </a:ext>
              </a:extLst>
            </p:cNvPr>
            <p:cNvSpPr/>
            <p:nvPr/>
          </p:nvSpPr>
          <p:spPr>
            <a:xfrm>
              <a:off x="8626894" y="4514559"/>
              <a:ext cx="463639" cy="437881"/>
            </a:xfrm>
            <a:prstGeom prst="ellipse">
              <a:avLst/>
            </a:prstGeom>
            <a:solidFill>
              <a:schemeClr val="accent6">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avec flèche 24">
              <a:extLst>
                <a:ext uri="{FF2B5EF4-FFF2-40B4-BE49-F238E27FC236}">
                  <a16:creationId xmlns:a16="http://schemas.microsoft.com/office/drawing/2014/main" id="{EB3A1079-D5EF-6943-7685-7CE5CEAEEFFA}"/>
                </a:ext>
              </a:extLst>
            </p:cNvPr>
            <p:cNvCxnSpPr>
              <a:cxnSpLocks/>
            </p:cNvCxnSpPr>
            <p:nvPr/>
          </p:nvCxnSpPr>
          <p:spPr>
            <a:xfrm flipH="1" flipV="1">
              <a:off x="9090533" y="4830207"/>
              <a:ext cx="345308" cy="68833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374C89C5-7749-EB19-DEB9-3A26279278D5}"/>
                </a:ext>
              </a:extLst>
            </p:cNvPr>
            <p:cNvSpPr/>
            <p:nvPr/>
          </p:nvSpPr>
          <p:spPr>
            <a:xfrm>
              <a:off x="7982506" y="5504093"/>
              <a:ext cx="463639" cy="437881"/>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8B2F3B0F-D7CF-8314-6259-CD91D686B685}"/>
                </a:ext>
              </a:extLst>
            </p:cNvPr>
            <p:cNvSpPr/>
            <p:nvPr/>
          </p:nvSpPr>
          <p:spPr>
            <a:xfrm>
              <a:off x="9229609" y="5501945"/>
              <a:ext cx="463639" cy="437881"/>
            </a:xfrm>
            <a:prstGeom prst="ellipse">
              <a:avLst/>
            </a:prstGeom>
            <a:solidFill>
              <a:srgbClr val="00B0F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 name="Connecteur droit avec flèche 27">
              <a:extLst>
                <a:ext uri="{FF2B5EF4-FFF2-40B4-BE49-F238E27FC236}">
                  <a16:creationId xmlns:a16="http://schemas.microsoft.com/office/drawing/2014/main" id="{1A62A897-6C29-7E69-D396-899B235E9466}"/>
                </a:ext>
              </a:extLst>
            </p:cNvPr>
            <p:cNvCxnSpPr>
              <a:stCxn id="26" idx="6"/>
              <a:endCxn id="27" idx="2"/>
            </p:cNvCxnSpPr>
            <p:nvPr/>
          </p:nvCxnSpPr>
          <p:spPr>
            <a:xfrm flipV="1">
              <a:off x="8446145" y="5720886"/>
              <a:ext cx="783464" cy="21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6BAAB235-214F-EA2E-FE69-174DE2378316}"/>
                </a:ext>
              </a:extLst>
            </p:cNvPr>
            <p:cNvSpPr txBox="1"/>
            <p:nvPr/>
          </p:nvSpPr>
          <p:spPr>
            <a:xfrm>
              <a:off x="8065457" y="5569878"/>
              <a:ext cx="434734" cy="369332"/>
            </a:xfrm>
            <a:prstGeom prst="rect">
              <a:avLst/>
            </a:prstGeom>
            <a:noFill/>
            <a:ln>
              <a:noFill/>
            </a:ln>
          </p:spPr>
          <p:txBody>
            <a:bodyPr wrap="none" rtlCol="0">
              <a:spAutoFit/>
            </a:bodyPr>
            <a:lstStyle/>
            <a:p>
              <a:r>
                <a:rPr lang="fr-FR" dirty="0"/>
                <a:t>A1</a:t>
              </a:r>
            </a:p>
          </p:txBody>
        </p:sp>
        <p:sp>
          <p:nvSpPr>
            <p:cNvPr id="30" name="ZoneTexte 29">
              <a:extLst>
                <a:ext uri="{FF2B5EF4-FFF2-40B4-BE49-F238E27FC236}">
                  <a16:creationId xmlns:a16="http://schemas.microsoft.com/office/drawing/2014/main" id="{4CD75C67-A890-3DA8-A663-B992BF18F347}"/>
                </a:ext>
              </a:extLst>
            </p:cNvPr>
            <p:cNvSpPr txBox="1"/>
            <p:nvPr/>
          </p:nvSpPr>
          <p:spPr>
            <a:xfrm>
              <a:off x="9324802" y="5569878"/>
              <a:ext cx="426720" cy="369332"/>
            </a:xfrm>
            <a:prstGeom prst="rect">
              <a:avLst/>
            </a:prstGeom>
            <a:noFill/>
            <a:ln>
              <a:noFill/>
            </a:ln>
          </p:spPr>
          <p:txBody>
            <a:bodyPr wrap="none" rtlCol="0">
              <a:spAutoFit/>
            </a:bodyPr>
            <a:lstStyle/>
            <a:p>
              <a:r>
                <a:rPr lang="fr-FR" dirty="0"/>
                <a:t>B1</a:t>
              </a:r>
            </a:p>
          </p:txBody>
        </p:sp>
        <p:sp>
          <p:nvSpPr>
            <p:cNvPr id="31" name="ZoneTexte 30">
              <a:extLst>
                <a:ext uri="{FF2B5EF4-FFF2-40B4-BE49-F238E27FC236}">
                  <a16:creationId xmlns:a16="http://schemas.microsoft.com/office/drawing/2014/main" id="{9138ED9C-23D5-2898-68E5-1F23BB5DE9F5}"/>
                </a:ext>
              </a:extLst>
            </p:cNvPr>
            <p:cNvSpPr txBox="1"/>
            <p:nvPr/>
          </p:nvSpPr>
          <p:spPr>
            <a:xfrm>
              <a:off x="8714730" y="5338752"/>
              <a:ext cx="50291" cy="369332"/>
            </a:xfrm>
            <a:prstGeom prst="rect">
              <a:avLst/>
            </a:prstGeom>
            <a:noFill/>
          </p:spPr>
          <p:txBody>
            <a:bodyPr wrap="square" rtlCol="0">
              <a:spAutoFit/>
            </a:bodyPr>
            <a:lstStyle/>
            <a:p>
              <a:r>
                <a:rPr lang="fr-FR" i="1" dirty="0">
                  <a:solidFill>
                    <a:schemeClr val="bg1"/>
                  </a:solidFill>
                </a:rPr>
                <a:t>i</a:t>
              </a:r>
            </a:p>
          </p:txBody>
        </p:sp>
        <p:sp>
          <p:nvSpPr>
            <p:cNvPr id="32" name="ZoneTexte 31">
              <a:extLst>
                <a:ext uri="{FF2B5EF4-FFF2-40B4-BE49-F238E27FC236}">
                  <a16:creationId xmlns:a16="http://schemas.microsoft.com/office/drawing/2014/main" id="{7A1E47C3-6912-C5A7-B9E0-99A7B27ED749}"/>
                </a:ext>
              </a:extLst>
            </p:cNvPr>
            <p:cNvSpPr txBox="1"/>
            <p:nvPr/>
          </p:nvSpPr>
          <p:spPr>
            <a:xfrm>
              <a:off x="8710002" y="4556942"/>
              <a:ext cx="308098" cy="369332"/>
            </a:xfrm>
            <a:prstGeom prst="rect">
              <a:avLst/>
            </a:prstGeom>
            <a:noFill/>
            <a:ln>
              <a:noFill/>
            </a:ln>
          </p:spPr>
          <p:txBody>
            <a:bodyPr wrap="none" rtlCol="0">
              <a:spAutoFit/>
            </a:bodyPr>
            <a:lstStyle/>
            <a:p>
              <a:r>
                <a:rPr lang="fr-FR" dirty="0"/>
                <a:t>C</a:t>
              </a:r>
            </a:p>
          </p:txBody>
        </p:sp>
        <p:sp>
          <p:nvSpPr>
            <p:cNvPr id="33" name="ZoneTexte 32">
              <a:extLst>
                <a:ext uri="{FF2B5EF4-FFF2-40B4-BE49-F238E27FC236}">
                  <a16:creationId xmlns:a16="http://schemas.microsoft.com/office/drawing/2014/main" id="{D9C06174-5F39-9234-7AF7-22AF8EE179D6}"/>
                </a:ext>
              </a:extLst>
            </p:cNvPr>
            <p:cNvSpPr txBox="1"/>
            <p:nvPr/>
          </p:nvSpPr>
          <p:spPr>
            <a:xfrm>
              <a:off x="9400324" y="5001626"/>
              <a:ext cx="55320" cy="369332"/>
            </a:xfrm>
            <a:prstGeom prst="rect">
              <a:avLst/>
            </a:prstGeom>
            <a:noFill/>
          </p:spPr>
          <p:txBody>
            <a:bodyPr wrap="square" rtlCol="0">
              <a:spAutoFit/>
            </a:bodyPr>
            <a:lstStyle/>
            <a:p>
              <a:r>
                <a:rPr lang="fr-FR" i="1" dirty="0">
                  <a:solidFill>
                    <a:schemeClr val="bg1"/>
                  </a:solidFill>
                </a:rPr>
                <a:t>j</a:t>
              </a:r>
            </a:p>
          </p:txBody>
        </p:sp>
        <p:sp>
          <p:nvSpPr>
            <p:cNvPr id="34" name="ZoneTexte 33">
              <a:extLst>
                <a:ext uri="{FF2B5EF4-FFF2-40B4-BE49-F238E27FC236}">
                  <a16:creationId xmlns:a16="http://schemas.microsoft.com/office/drawing/2014/main" id="{9A1D9867-21AC-2501-6482-8F2FC5F832EE}"/>
                </a:ext>
              </a:extLst>
            </p:cNvPr>
            <p:cNvSpPr txBox="1"/>
            <p:nvPr/>
          </p:nvSpPr>
          <p:spPr>
            <a:xfrm>
              <a:off x="8281586" y="4870677"/>
              <a:ext cx="50291" cy="369332"/>
            </a:xfrm>
            <a:prstGeom prst="rect">
              <a:avLst/>
            </a:prstGeom>
            <a:noFill/>
          </p:spPr>
          <p:txBody>
            <a:bodyPr wrap="square" rtlCol="0">
              <a:spAutoFit/>
            </a:bodyPr>
            <a:lstStyle/>
            <a:p>
              <a:r>
                <a:rPr lang="fr-FR" i="1" dirty="0">
                  <a:solidFill>
                    <a:schemeClr val="bg1"/>
                  </a:solidFill>
                </a:rPr>
                <a:t>k</a:t>
              </a:r>
            </a:p>
          </p:txBody>
        </p:sp>
      </p:grpSp>
      <p:sp>
        <p:nvSpPr>
          <p:cNvPr id="38" name="Flèche : droite 37">
            <a:extLst>
              <a:ext uri="{FF2B5EF4-FFF2-40B4-BE49-F238E27FC236}">
                <a16:creationId xmlns:a16="http://schemas.microsoft.com/office/drawing/2014/main" id="{1205E3D4-39A2-4FAD-178D-BC9245CFF5FD}"/>
              </a:ext>
            </a:extLst>
          </p:cNvPr>
          <p:cNvSpPr/>
          <p:nvPr/>
        </p:nvSpPr>
        <p:spPr>
          <a:xfrm>
            <a:off x="4193306" y="5126537"/>
            <a:ext cx="593886" cy="344177"/>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Flèche : droite 38">
            <a:extLst>
              <a:ext uri="{FF2B5EF4-FFF2-40B4-BE49-F238E27FC236}">
                <a16:creationId xmlns:a16="http://schemas.microsoft.com/office/drawing/2014/main" id="{7BEB13E8-36F8-C6EA-292A-B44D6BE4CEDE}"/>
              </a:ext>
            </a:extLst>
          </p:cNvPr>
          <p:cNvSpPr/>
          <p:nvPr/>
        </p:nvSpPr>
        <p:spPr>
          <a:xfrm>
            <a:off x="7424374" y="5123256"/>
            <a:ext cx="593886" cy="344177"/>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04684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0" y="6432107"/>
            <a:ext cx="12863544" cy="400110"/>
          </a:xfrm>
          <a:prstGeom prst="rect">
            <a:avLst/>
          </a:prstGeom>
          <a:noFill/>
        </p:spPr>
        <p:txBody>
          <a:bodyPr wrap="square" rtlCol="0">
            <a:spAutoFit/>
          </a:bodyPr>
          <a:lstStyle/>
          <a:p>
            <a:r>
              <a:rPr lang="fr-FR" sz="2000" b="1" dirty="0">
                <a:solidFill>
                  <a:schemeClr val="bg1"/>
                </a:solidFill>
              </a:rPr>
              <a:t>Interactions can </a:t>
            </a:r>
            <a:r>
              <a:rPr lang="fr-FR" sz="2000" b="1" dirty="0" err="1">
                <a:solidFill>
                  <a:schemeClr val="bg1"/>
                </a:solidFill>
              </a:rPr>
              <a:t>get</a:t>
            </a:r>
            <a:r>
              <a:rPr lang="fr-FR" sz="2000" b="1" dirty="0">
                <a:solidFill>
                  <a:schemeClr val="bg1"/>
                </a:solidFill>
              </a:rPr>
              <a:t> </a:t>
            </a:r>
            <a:r>
              <a:rPr lang="fr-FR" sz="2000" b="1" dirty="0" err="1">
                <a:solidFill>
                  <a:schemeClr val="bg1"/>
                </a:solidFill>
              </a:rPr>
              <a:t>selected</a:t>
            </a:r>
            <a:r>
              <a:rPr lang="fr-FR" sz="2000" dirty="0">
                <a:solidFill>
                  <a:schemeClr val="bg1"/>
                </a:solidFill>
              </a:rPr>
              <a:t> and </a:t>
            </a:r>
            <a:r>
              <a:rPr lang="fr-FR" sz="2000" dirty="0" err="1">
                <a:solidFill>
                  <a:schemeClr val="bg1"/>
                </a:solidFill>
              </a:rPr>
              <a:t>evolve</a:t>
            </a:r>
            <a:r>
              <a:rPr lang="fr-FR" sz="2000" dirty="0">
                <a:solidFill>
                  <a:schemeClr val="bg1"/>
                </a:solidFill>
              </a:rPr>
              <a:t>. This </a:t>
            </a:r>
            <a:r>
              <a:rPr lang="fr-FR" sz="2000" dirty="0" err="1">
                <a:solidFill>
                  <a:schemeClr val="bg1"/>
                </a:solidFill>
              </a:rPr>
              <a:t>departs</a:t>
            </a:r>
            <a:r>
              <a:rPr lang="fr-FR" sz="2000" dirty="0">
                <a:solidFill>
                  <a:schemeClr val="bg1"/>
                </a:solidFill>
              </a:rPr>
              <a:t> </a:t>
            </a:r>
            <a:r>
              <a:rPr lang="fr-FR" sz="2000" dirty="0" err="1">
                <a:solidFill>
                  <a:schemeClr val="bg1"/>
                </a:solidFill>
              </a:rPr>
              <a:t>from</a:t>
            </a:r>
            <a:r>
              <a:rPr lang="fr-FR" sz="2000" dirty="0">
                <a:solidFill>
                  <a:schemeClr val="bg1"/>
                </a:solidFill>
              </a:rPr>
              <a:t> a </a:t>
            </a:r>
            <a:r>
              <a:rPr lang="fr-FR" sz="2000" dirty="0" err="1">
                <a:solidFill>
                  <a:schemeClr val="bg1"/>
                </a:solidFill>
              </a:rPr>
              <a:t>classic</a:t>
            </a:r>
            <a:r>
              <a:rPr lang="fr-FR" sz="2000" dirty="0">
                <a:solidFill>
                  <a:schemeClr val="bg1"/>
                </a:solidFill>
              </a:rPr>
              <a:t> </a:t>
            </a:r>
            <a:r>
              <a:rPr lang="fr-FR" sz="2000" dirty="0" err="1">
                <a:solidFill>
                  <a:schemeClr val="bg1"/>
                </a:solidFill>
              </a:rPr>
              <a:t>organismal-centered</a:t>
            </a:r>
            <a:r>
              <a:rPr lang="fr-FR" sz="2000" dirty="0">
                <a:solidFill>
                  <a:schemeClr val="bg1"/>
                </a:solidFill>
              </a:rPr>
              <a:t> perspective on </a:t>
            </a:r>
            <a:r>
              <a:rPr lang="fr-FR" sz="2000" dirty="0" err="1">
                <a:solidFill>
                  <a:schemeClr val="bg1"/>
                </a:solidFill>
              </a:rPr>
              <a:t>evolution</a:t>
            </a:r>
            <a:r>
              <a:rPr lang="fr-FR" sz="2000" dirty="0">
                <a:solidFill>
                  <a:schemeClr val="bg1"/>
                </a:solidFill>
              </a:rPr>
              <a:t>.</a:t>
            </a:r>
          </a:p>
        </p:txBody>
      </p:sp>
      <p:grpSp>
        <p:nvGrpSpPr>
          <p:cNvPr id="3" name="Group 15">
            <a:extLst>
              <a:ext uri="{FF2B5EF4-FFF2-40B4-BE49-F238E27FC236}">
                <a16:creationId xmlns:a16="http://schemas.microsoft.com/office/drawing/2014/main" id="{56FC308F-29FC-430A-9A14-205649078689}"/>
              </a:ext>
            </a:extLst>
          </p:cNvPr>
          <p:cNvGrpSpPr>
            <a:grpSpLocks/>
          </p:cNvGrpSpPr>
          <p:nvPr/>
        </p:nvGrpSpPr>
        <p:grpSpPr bwMode="auto">
          <a:xfrm>
            <a:off x="5727582" y="4642092"/>
            <a:ext cx="5344415" cy="1149957"/>
            <a:chOff x="244" y="2439"/>
            <a:chExt cx="5224" cy="1536"/>
          </a:xfrm>
        </p:grpSpPr>
        <p:pic>
          <p:nvPicPr>
            <p:cNvPr id="4" name="Picture 6">
              <a:extLst>
                <a:ext uri="{FF2B5EF4-FFF2-40B4-BE49-F238E27FC236}">
                  <a16:creationId xmlns:a16="http://schemas.microsoft.com/office/drawing/2014/main" id="{C234C9F4-5BFB-4CC6-9512-AA015D4D5657}"/>
                </a:ext>
              </a:extLst>
            </p:cNvPr>
            <p:cNvPicPr>
              <a:picLocks noChangeAspect="1" noChangeArrowheads="1"/>
            </p:cNvPicPr>
            <p:nvPr/>
          </p:nvPicPr>
          <p:blipFill>
            <a:blip r:embed="rId3" cstate="print"/>
            <a:srcRect/>
            <a:stretch>
              <a:fillRect/>
            </a:stretch>
          </p:blipFill>
          <p:spPr bwMode="auto">
            <a:xfrm>
              <a:off x="244" y="2443"/>
              <a:ext cx="1512" cy="1518"/>
            </a:xfrm>
            <a:prstGeom prst="rect">
              <a:avLst/>
            </a:prstGeom>
            <a:noFill/>
            <a:ln w="9525">
              <a:noFill/>
              <a:miter lim="800000"/>
              <a:headEnd/>
              <a:tailEnd/>
            </a:ln>
            <a:effectLst/>
          </p:spPr>
        </p:pic>
        <p:pic>
          <p:nvPicPr>
            <p:cNvPr id="5" name="Picture 7">
              <a:extLst>
                <a:ext uri="{FF2B5EF4-FFF2-40B4-BE49-F238E27FC236}">
                  <a16:creationId xmlns:a16="http://schemas.microsoft.com/office/drawing/2014/main" id="{5300B2B3-FB4A-4203-8D45-FF92616643C7}"/>
                </a:ext>
              </a:extLst>
            </p:cNvPr>
            <p:cNvPicPr>
              <a:picLocks noChangeAspect="1" noChangeArrowheads="1"/>
            </p:cNvPicPr>
            <p:nvPr/>
          </p:nvPicPr>
          <p:blipFill>
            <a:blip r:embed="rId4" cstate="print"/>
            <a:srcRect/>
            <a:stretch>
              <a:fillRect/>
            </a:stretch>
          </p:blipFill>
          <p:spPr bwMode="auto">
            <a:xfrm>
              <a:off x="1767" y="2450"/>
              <a:ext cx="2314" cy="1523"/>
            </a:xfrm>
            <a:prstGeom prst="rect">
              <a:avLst/>
            </a:prstGeom>
            <a:noFill/>
            <a:ln w="9525">
              <a:noFill/>
              <a:miter lim="800000"/>
              <a:headEnd/>
              <a:tailEnd/>
            </a:ln>
            <a:effectLst/>
          </p:spPr>
        </p:pic>
        <p:pic>
          <p:nvPicPr>
            <p:cNvPr id="6" name="Picture 8">
              <a:extLst>
                <a:ext uri="{FF2B5EF4-FFF2-40B4-BE49-F238E27FC236}">
                  <a16:creationId xmlns:a16="http://schemas.microsoft.com/office/drawing/2014/main" id="{BF2CB6D9-F5B8-47E4-9512-D8A2D0FBF6E1}"/>
                </a:ext>
              </a:extLst>
            </p:cNvPr>
            <p:cNvPicPr>
              <a:picLocks noChangeAspect="1" noChangeArrowheads="1"/>
            </p:cNvPicPr>
            <p:nvPr/>
          </p:nvPicPr>
          <p:blipFill>
            <a:blip r:embed="rId5" cstate="print"/>
            <a:srcRect/>
            <a:stretch>
              <a:fillRect/>
            </a:stretch>
          </p:blipFill>
          <p:spPr bwMode="auto">
            <a:xfrm>
              <a:off x="4100" y="2439"/>
              <a:ext cx="1368" cy="1536"/>
            </a:xfrm>
            <a:prstGeom prst="rect">
              <a:avLst/>
            </a:prstGeom>
            <a:noFill/>
            <a:ln w="9525">
              <a:noFill/>
              <a:miter lim="800000"/>
              <a:headEnd/>
              <a:tailEnd/>
            </a:ln>
            <a:effectLst/>
          </p:spPr>
        </p:pic>
      </p:grpSp>
      <p:sp>
        <p:nvSpPr>
          <p:cNvPr id="7" name="Rectangle 12">
            <a:extLst>
              <a:ext uri="{FF2B5EF4-FFF2-40B4-BE49-F238E27FC236}">
                <a16:creationId xmlns:a16="http://schemas.microsoft.com/office/drawing/2014/main" id="{FEDD6C75-5CCB-4FF5-9462-9E44CA49E662}"/>
              </a:ext>
            </a:extLst>
          </p:cNvPr>
          <p:cNvSpPr>
            <a:spLocks noChangeArrowheads="1"/>
          </p:cNvSpPr>
          <p:nvPr/>
        </p:nvSpPr>
        <p:spPr bwMode="auto">
          <a:xfrm>
            <a:off x="4624251" y="5876146"/>
            <a:ext cx="7385653" cy="584775"/>
          </a:xfrm>
          <a:prstGeom prst="rect">
            <a:avLst/>
          </a:prstGeom>
          <a:noFill/>
          <a:ln w="9525">
            <a:noFill/>
            <a:miter lim="800000"/>
            <a:headEnd/>
            <a:tailEnd/>
          </a:ln>
          <a:effectLst/>
        </p:spPr>
        <p:txBody>
          <a:bodyPr wrap="square" anchor="ctr">
            <a:spAutoFit/>
          </a:bodyPr>
          <a:lstStyle/>
          <a:p>
            <a:pPr algn="ctr"/>
            <a:r>
              <a:rPr lang="fr-FR" sz="1600" dirty="0" err="1">
                <a:solidFill>
                  <a:schemeClr val="bg1"/>
                </a:solidFill>
                <a:cs typeface="Arial" pitchFamily="34" charset="0"/>
              </a:rPr>
              <a:t>Turnbaugh</a:t>
            </a:r>
            <a:r>
              <a:rPr lang="fr-FR" sz="1600" dirty="0">
                <a:solidFill>
                  <a:schemeClr val="bg1"/>
                </a:solidFill>
                <a:cs typeface="Arial" pitchFamily="34" charset="0"/>
              </a:rPr>
              <a:t> </a:t>
            </a:r>
            <a:r>
              <a:rPr lang="fr-FR" sz="1600" i="1" dirty="0">
                <a:solidFill>
                  <a:schemeClr val="bg1"/>
                </a:solidFill>
                <a:cs typeface="Arial" pitchFamily="34" charset="0"/>
              </a:rPr>
              <a:t>et al.</a:t>
            </a:r>
            <a:r>
              <a:rPr lang="fr-FR" sz="1600" dirty="0">
                <a:solidFill>
                  <a:schemeClr val="bg1"/>
                </a:solidFill>
                <a:cs typeface="Arial" pitchFamily="34" charset="0"/>
              </a:rPr>
              <a:t> Nature 2009; </a:t>
            </a:r>
            <a:r>
              <a:rPr lang="fr-FR" sz="1600" dirty="0" err="1">
                <a:solidFill>
                  <a:schemeClr val="bg1"/>
                </a:solidFill>
                <a:cs typeface="Arial" pitchFamily="34" charset="0"/>
              </a:rPr>
              <a:t>Dinsdale</a:t>
            </a:r>
            <a:r>
              <a:rPr lang="fr-FR" sz="1600" dirty="0">
                <a:solidFill>
                  <a:schemeClr val="bg1"/>
                </a:solidFill>
                <a:cs typeface="Arial" pitchFamily="34" charset="0"/>
              </a:rPr>
              <a:t> et al. Nature, 2008; Doolittle &amp; </a:t>
            </a:r>
            <a:r>
              <a:rPr lang="fr-FR" sz="1600" dirty="0" err="1">
                <a:solidFill>
                  <a:schemeClr val="bg1"/>
                </a:solidFill>
                <a:cs typeface="Arial" pitchFamily="34" charset="0"/>
              </a:rPr>
              <a:t>Zhaxybayeva</a:t>
            </a:r>
            <a:r>
              <a:rPr lang="fr-FR" sz="1600" dirty="0">
                <a:solidFill>
                  <a:schemeClr val="bg1"/>
                </a:solidFill>
                <a:cs typeface="Arial" pitchFamily="34" charset="0"/>
              </a:rPr>
              <a:t>, Bioscience, 2010 ; </a:t>
            </a:r>
            <a:r>
              <a:rPr lang="fr-FR" sz="1600" dirty="0" err="1">
                <a:solidFill>
                  <a:schemeClr val="bg1"/>
                </a:solidFill>
                <a:cs typeface="Arial" pitchFamily="34" charset="0"/>
              </a:rPr>
              <a:t>Yachi</a:t>
            </a:r>
            <a:r>
              <a:rPr lang="fr-FR" sz="1600" dirty="0">
                <a:solidFill>
                  <a:schemeClr val="bg1"/>
                </a:solidFill>
                <a:cs typeface="Arial" pitchFamily="34" charset="0"/>
              </a:rPr>
              <a:t> &amp; </a:t>
            </a:r>
            <a:r>
              <a:rPr lang="fr-FR" sz="1600" dirty="0" err="1">
                <a:solidFill>
                  <a:schemeClr val="bg1"/>
                </a:solidFill>
                <a:cs typeface="Arial" pitchFamily="34" charset="0"/>
              </a:rPr>
              <a:t>Loreau</a:t>
            </a:r>
            <a:r>
              <a:rPr lang="fr-FR" sz="1600" dirty="0">
                <a:solidFill>
                  <a:schemeClr val="bg1"/>
                </a:solidFill>
                <a:cs typeface="Arial" pitchFamily="34" charset="0"/>
              </a:rPr>
              <a:t>, </a:t>
            </a:r>
            <a:r>
              <a:rPr lang="fr-FR" sz="1600" dirty="0">
                <a:solidFill>
                  <a:schemeClr val="bg1"/>
                </a:solidFill>
              </a:rPr>
              <a:t>PNAS 1999</a:t>
            </a:r>
          </a:p>
        </p:txBody>
      </p:sp>
      <p:sp>
        <p:nvSpPr>
          <p:cNvPr id="8" name="AutoShape 2" descr="http://www.ncbi.nlm.nih.gov.gate1.inist.fr/corecgi/tileshop/tileshop.fcgi?p=PMC3&amp;id=53218&amp;s=35&amp;r=1&amp;c=2">
            <a:extLst>
              <a:ext uri="{FF2B5EF4-FFF2-40B4-BE49-F238E27FC236}">
                <a16:creationId xmlns:a16="http://schemas.microsoft.com/office/drawing/2014/main" id="{3FED398A-5A6A-4361-A729-727E06D47E5F}"/>
              </a:ext>
            </a:extLst>
          </p:cNvPr>
          <p:cNvSpPr>
            <a:spLocks noChangeAspect="1" noChangeArrowheads="1"/>
          </p:cNvSpPr>
          <p:nvPr/>
        </p:nvSpPr>
        <p:spPr bwMode="auto">
          <a:xfrm>
            <a:off x="3321050" y="-209459"/>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9" name="AutoShape 4" descr="http://www.ncbi.nlm.nih.gov.gate1.inist.fr/corecgi/tileshop/tileshop.fcgi?p=PMC3&amp;id=53218&amp;s=35&amp;r=1&amp;c=2">
            <a:extLst>
              <a:ext uri="{FF2B5EF4-FFF2-40B4-BE49-F238E27FC236}">
                <a16:creationId xmlns:a16="http://schemas.microsoft.com/office/drawing/2014/main" id="{1EBF405D-08F8-489D-805A-7D8F3C1E7F07}"/>
              </a:ext>
            </a:extLst>
          </p:cNvPr>
          <p:cNvSpPr>
            <a:spLocks noChangeAspect="1" noChangeArrowheads="1"/>
          </p:cNvSpPr>
          <p:nvPr/>
        </p:nvSpPr>
        <p:spPr bwMode="auto">
          <a:xfrm>
            <a:off x="3321050" y="-209459"/>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0" name="AutoShape 6" descr="An external file that holds a picture, illustration, etc.&#10;Object name is nihms378076f2.jpg">
            <a:extLst>
              <a:ext uri="{FF2B5EF4-FFF2-40B4-BE49-F238E27FC236}">
                <a16:creationId xmlns:a16="http://schemas.microsoft.com/office/drawing/2014/main" id="{5DD6E013-D70F-4492-A71F-80E763DD08F9}"/>
              </a:ext>
            </a:extLst>
          </p:cNvPr>
          <p:cNvSpPr>
            <a:spLocks noChangeAspect="1" noChangeArrowheads="1"/>
          </p:cNvSpPr>
          <p:nvPr/>
        </p:nvSpPr>
        <p:spPr bwMode="auto">
          <a:xfrm>
            <a:off x="3321050" y="-209459"/>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1" name="ZoneTexte 10">
            <a:extLst>
              <a:ext uri="{FF2B5EF4-FFF2-40B4-BE49-F238E27FC236}">
                <a16:creationId xmlns:a16="http://schemas.microsoft.com/office/drawing/2014/main" id="{314F56D0-5D15-4D0A-8406-30DDAF68CA64}"/>
              </a:ext>
            </a:extLst>
          </p:cNvPr>
          <p:cNvSpPr txBox="1"/>
          <p:nvPr/>
        </p:nvSpPr>
        <p:spPr>
          <a:xfrm>
            <a:off x="14677117" y="6230089"/>
            <a:ext cx="3253968" cy="461665"/>
          </a:xfrm>
          <a:prstGeom prst="rect">
            <a:avLst/>
          </a:prstGeom>
          <a:noFill/>
        </p:spPr>
        <p:txBody>
          <a:bodyPr wrap="none" rtlCol="0">
            <a:spAutoFit/>
          </a:bodyPr>
          <a:lstStyle/>
          <a:p>
            <a:r>
              <a:rPr lang="fr-FR" sz="2400" b="1" dirty="0">
                <a:solidFill>
                  <a:srgbClr val="00FFFF"/>
                </a:solidFill>
              </a:rPr>
              <a:t>The </a:t>
            </a:r>
            <a:r>
              <a:rPr lang="fr-FR" sz="2400" b="1" dirty="0" err="1">
                <a:solidFill>
                  <a:srgbClr val="00FFFF"/>
                </a:solidFill>
              </a:rPr>
              <a:t>song</a:t>
            </a:r>
            <a:r>
              <a:rPr lang="fr-FR" sz="2400" b="1" dirty="0">
                <a:solidFill>
                  <a:srgbClr val="00FFFF"/>
                </a:solidFill>
              </a:rPr>
              <a:t>, not the singer</a:t>
            </a:r>
          </a:p>
        </p:txBody>
      </p:sp>
      <p:pic>
        <p:nvPicPr>
          <p:cNvPr id="12" name="Picture 2" descr="An external file that holds a picture, illustration, etc.&#10;Object name is nihms74182f3.jpg">
            <a:extLst>
              <a:ext uri="{FF2B5EF4-FFF2-40B4-BE49-F238E27FC236}">
                <a16:creationId xmlns:a16="http://schemas.microsoft.com/office/drawing/2014/main" id="{840EE834-25E8-46E1-B775-0513375F3180}"/>
              </a:ext>
            </a:extLst>
          </p:cNvPr>
          <p:cNvPicPr>
            <a:picLocks noChangeAspect="1" noChangeArrowheads="1"/>
          </p:cNvPicPr>
          <p:nvPr/>
        </p:nvPicPr>
        <p:blipFill>
          <a:blip r:embed="rId6" cstate="print"/>
          <a:srcRect/>
          <a:stretch>
            <a:fillRect/>
          </a:stretch>
        </p:blipFill>
        <p:spPr bwMode="auto">
          <a:xfrm>
            <a:off x="4493622" y="573552"/>
            <a:ext cx="7516282" cy="3972892"/>
          </a:xfrm>
          <a:prstGeom prst="rect">
            <a:avLst/>
          </a:prstGeom>
          <a:noFill/>
        </p:spPr>
      </p:pic>
      <p:sp>
        <p:nvSpPr>
          <p:cNvPr id="14" name="Rectangle 13">
            <a:extLst>
              <a:ext uri="{FF2B5EF4-FFF2-40B4-BE49-F238E27FC236}">
                <a16:creationId xmlns:a16="http://schemas.microsoft.com/office/drawing/2014/main" id="{D07A0EDD-4A7F-4965-AF3B-A765BD860497}"/>
              </a:ext>
            </a:extLst>
          </p:cNvPr>
          <p:cNvSpPr/>
          <p:nvPr/>
        </p:nvSpPr>
        <p:spPr>
          <a:xfrm>
            <a:off x="9212259" y="-1514854"/>
            <a:ext cx="8137292" cy="430887"/>
          </a:xfrm>
          <a:prstGeom prst="rect">
            <a:avLst/>
          </a:prstGeom>
        </p:spPr>
        <p:txBody>
          <a:bodyPr wrap="none">
            <a:spAutoFit/>
          </a:bodyPr>
          <a:lstStyle/>
          <a:p>
            <a:r>
              <a:rPr lang="en-US" sz="2200" b="1" dirty="0">
                <a:solidFill>
                  <a:srgbClr val="FFFFFF"/>
                </a:solidFill>
              </a:rPr>
              <a:t>Variable </a:t>
            </a:r>
            <a:r>
              <a:rPr lang="en-US" sz="2200" b="1" dirty="0" err="1">
                <a:solidFill>
                  <a:srgbClr val="FFFFFF"/>
                </a:solidFill>
              </a:rPr>
              <a:t>taxa</a:t>
            </a:r>
            <a:r>
              <a:rPr lang="en-US" sz="2200" b="1" dirty="0">
                <a:solidFill>
                  <a:srgbClr val="FFFFFF"/>
                </a:solidFill>
              </a:rPr>
              <a:t> but conserved functions in the human gut </a:t>
            </a:r>
            <a:r>
              <a:rPr lang="en-US" sz="2200" b="1" dirty="0" err="1">
                <a:solidFill>
                  <a:srgbClr val="FFFFFF"/>
                </a:solidFill>
              </a:rPr>
              <a:t>microbiome</a:t>
            </a:r>
            <a:endParaRPr lang="fr-FR" sz="2200" dirty="0"/>
          </a:p>
        </p:txBody>
      </p:sp>
      <p:pic>
        <p:nvPicPr>
          <p:cNvPr id="17" name="Image 16">
            <a:extLst>
              <a:ext uri="{FF2B5EF4-FFF2-40B4-BE49-F238E27FC236}">
                <a16:creationId xmlns:a16="http://schemas.microsoft.com/office/drawing/2014/main" id="{D2759494-EA69-4EFC-9FEB-13CF99A52E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724" y="557922"/>
            <a:ext cx="3947732" cy="5742155"/>
          </a:xfrm>
          <a:prstGeom prst="rect">
            <a:avLst/>
          </a:prstGeom>
        </p:spPr>
      </p:pic>
      <p:sp>
        <p:nvSpPr>
          <p:cNvPr id="18" name="Rectangle 17">
            <a:extLst>
              <a:ext uri="{FF2B5EF4-FFF2-40B4-BE49-F238E27FC236}">
                <a16:creationId xmlns:a16="http://schemas.microsoft.com/office/drawing/2014/main" id="{3E34F874-DD10-415A-B470-41109D4FB40C}"/>
              </a:ext>
            </a:extLst>
          </p:cNvPr>
          <p:cNvSpPr/>
          <p:nvPr/>
        </p:nvSpPr>
        <p:spPr>
          <a:xfrm>
            <a:off x="1034364" y="-76112"/>
            <a:ext cx="12579532" cy="553998"/>
          </a:xfrm>
          <a:prstGeom prst="rect">
            <a:avLst/>
          </a:prstGeom>
        </p:spPr>
        <p:txBody>
          <a:bodyPr wrap="square">
            <a:spAutoFit/>
          </a:bodyPr>
          <a:lstStyle/>
          <a:p>
            <a:r>
              <a:rPr lang="fr-FR" sz="2900" b="1" dirty="0">
                <a:solidFill>
                  <a:schemeClr val="bg1"/>
                </a:solidFill>
              </a:rPr>
              <a:t>This situation </a:t>
            </a:r>
            <a:r>
              <a:rPr lang="fr-FR" sz="2900" b="1" dirty="0" err="1">
                <a:solidFill>
                  <a:schemeClr val="bg1"/>
                </a:solidFill>
              </a:rPr>
              <a:t>typically</a:t>
            </a:r>
            <a:r>
              <a:rPr lang="fr-FR" sz="2900" b="1" dirty="0">
                <a:solidFill>
                  <a:schemeClr val="bg1"/>
                </a:solidFill>
              </a:rPr>
              <a:t> </a:t>
            </a:r>
            <a:r>
              <a:rPr lang="fr-FR" sz="2900" b="1" dirty="0" err="1">
                <a:solidFill>
                  <a:schemeClr val="bg1"/>
                </a:solidFill>
              </a:rPr>
              <a:t>occurs</a:t>
            </a:r>
            <a:r>
              <a:rPr lang="fr-FR" sz="2900" b="1" dirty="0">
                <a:solidFill>
                  <a:schemeClr val="bg1"/>
                </a:solidFill>
              </a:rPr>
              <a:t> </a:t>
            </a:r>
            <a:r>
              <a:rPr lang="fr-FR" sz="2900" b="1" dirty="0" err="1">
                <a:solidFill>
                  <a:schemeClr val="bg1"/>
                </a:solidFill>
              </a:rPr>
              <a:t>within</a:t>
            </a:r>
            <a:r>
              <a:rPr lang="fr-FR" sz="2900" b="1" dirty="0">
                <a:solidFill>
                  <a:schemeClr val="bg1"/>
                </a:solidFill>
              </a:rPr>
              <a:t> host-</a:t>
            </a:r>
            <a:r>
              <a:rPr lang="fr-FR" sz="2900" b="1" dirty="0" err="1">
                <a:solidFill>
                  <a:schemeClr val="bg1"/>
                </a:solidFill>
              </a:rPr>
              <a:t>associated</a:t>
            </a:r>
            <a:r>
              <a:rPr lang="fr-FR" sz="2900" b="1" dirty="0">
                <a:solidFill>
                  <a:schemeClr val="bg1"/>
                </a:solidFill>
              </a:rPr>
              <a:t> microbiomes.</a:t>
            </a:r>
          </a:p>
        </p:txBody>
      </p:sp>
      <p:sp>
        <p:nvSpPr>
          <p:cNvPr id="19" name="ZoneTexte 18">
            <a:extLst>
              <a:ext uri="{FF2B5EF4-FFF2-40B4-BE49-F238E27FC236}">
                <a16:creationId xmlns:a16="http://schemas.microsoft.com/office/drawing/2014/main" id="{B07E7C56-E4C6-4830-BA7B-0DBF1D9CF3BD}"/>
              </a:ext>
            </a:extLst>
          </p:cNvPr>
          <p:cNvSpPr txBox="1"/>
          <p:nvPr/>
        </p:nvSpPr>
        <p:spPr>
          <a:xfrm>
            <a:off x="1311298" y="3558464"/>
            <a:ext cx="2510495" cy="369332"/>
          </a:xfrm>
          <a:prstGeom prst="rect">
            <a:avLst/>
          </a:prstGeom>
          <a:noFill/>
        </p:spPr>
        <p:txBody>
          <a:bodyPr wrap="none" rtlCol="0">
            <a:spAutoFit/>
          </a:bodyPr>
          <a:lstStyle/>
          <a:p>
            <a:r>
              <a:rPr lang="fr-FR" dirty="0"/>
              <a:t>Foster </a:t>
            </a:r>
            <a:r>
              <a:rPr lang="fr-FR" i="1" dirty="0"/>
              <a:t>et al. </a:t>
            </a:r>
            <a:r>
              <a:rPr lang="fr-FR" dirty="0"/>
              <a:t>Nature 2017</a:t>
            </a:r>
          </a:p>
        </p:txBody>
      </p:sp>
    </p:spTree>
    <p:extLst>
      <p:ext uri="{BB962C8B-B14F-4D97-AF65-F5344CB8AC3E}">
        <p14:creationId xmlns:p14="http://schemas.microsoft.com/office/powerpoint/2010/main" val="35446015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ZoneTexte 21"/>
          <p:cNvSpPr txBox="1"/>
          <p:nvPr/>
        </p:nvSpPr>
        <p:spPr>
          <a:xfrm>
            <a:off x="0" y="5498325"/>
            <a:ext cx="12192000" cy="923330"/>
          </a:xfrm>
          <a:prstGeom prst="rect">
            <a:avLst/>
          </a:prstGeom>
          <a:noFill/>
        </p:spPr>
        <p:txBody>
          <a:bodyPr wrap="square" lIns="0" tIns="0" rIns="0" bIns="0" rtlCol="0">
            <a:noAutofit/>
          </a:bodyPr>
          <a:lstStyle/>
          <a:p>
            <a:pPr algn="ctr"/>
            <a:r>
              <a:rPr lang="fr-FR" sz="3000" b="1" dirty="0" err="1">
                <a:solidFill>
                  <a:schemeClr val="bg1"/>
                </a:solidFill>
              </a:rPr>
              <a:t>Explaining</a:t>
            </a:r>
            <a:r>
              <a:rPr lang="fr-FR" sz="3000" b="1" dirty="0">
                <a:solidFill>
                  <a:schemeClr val="bg1"/>
                </a:solidFill>
              </a:rPr>
              <a:t> the </a:t>
            </a:r>
            <a:r>
              <a:rPr lang="fr-FR" sz="3000" b="1" dirty="0" err="1">
                <a:solidFill>
                  <a:schemeClr val="bg1"/>
                </a:solidFill>
              </a:rPr>
              <a:t>evolution</a:t>
            </a:r>
            <a:r>
              <a:rPr lang="fr-FR" sz="3000" b="1" dirty="0">
                <a:solidFill>
                  <a:schemeClr val="bg1"/>
                </a:solidFill>
              </a:rPr>
              <a:t> of organisations, </a:t>
            </a:r>
            <a:r>
              <a:rPr lang="fr-FR" sz="3000" b="1" dirty="0" err="1">
                <a:solidFill>
                  <a:schemeClr val="bg1"/>
                </a:solidFill>
              </a:rPr>
              <a:t>typically</a:t>
            </a:r>
            <a:r>
              <a:rPr lang="fr-FR" sz="3000" b="1" dirty="0">
                <a:solidFill>
                  <a:schemeClr val="bg1"/>
                </a:solidFill>
              </a:rPr>
              <a:t> </a:t>
            </a:r>
            <a:r>
              <a:rPr lang="fr-FR" sz="3000" b="1" dirty="0" err="1">
                <a:solidFill>
                  <a:schemeClr val="bg1"/>
                </a:solidFill>
              </a:rPr>
              <a:t>that</a:t>
            </a:r>
            <a:r>
              <a:rPr lang="fr-FR" sz="3000" b="1" dirty="0">
                <a:solidFill>
                  <a:schemeClr val="bg1"/>
                </a:solidFill>
              </a:rPr>
              <a:t> of </a:t>
            </a:r>
            <a:r>
              <a:rPr lang="fr-FR" sz="3000" b="1" dirty="0" err="1">
                <a:solidFill>
                  <a:schemeClr val="bg1"/>
                </a:solidFill>
              </a:rPr>
              <a:t>ecosystems</a:t>
            </a:r>
            <a:r>
              <a:rPr lang="fr-FR" sz="3000" b="1" dirty="0">
                <a:solidFill>
                  <a:schemeClr val="bg1"/>
                </a:solidFill>
              </a:rPr>
              <a:t>, </a:t>
            </a:r>
            <a:r>
              <a:rPr lang="fr-FR" sz="3000" b="1" dirty="0" err="1">
                <a:solidFill>
                  <a:schemeClr val="bg1"/>
                </a:solidFill>
              </a:rPr>
              <a:t>is</a:t>
            </a:r>
            <a:r>
              <a:rPr lang="fr-FR" sz="3000" b="1" dirty="0">
                <a:solidFill>
                  <a:schemeClr val="bg1"/>
                </a:solidFill>
              </a:rPr>
              <a:t> a </a:t>
            </a:r>
            <a:r>
              <a:rPr lang="fr-FR" sz="3000" b="1" dirty="0" err="1">
                <a:solidFill>
                  <a:schemeClr val="bg1"/>
                </a:solidFill>
              </a:rPr>
              <a:t>broader</a:t>
            </a:r>
            <a:r>
              <a:rPr lang="fr-FR" sz="3000" b="1" dirty="0">
                <a:solidFill>
                  <a:schemeClr val="bg1"/>
                </a:solidFill>
              </a:rPr>
              <a:t> issue </a:t>
            </a:r>
            <a:r>
              <a:rPr lang="fr-FR" sz="3000" b="1" dirty="0" err="1">
                <a:solidFill>
                  <a:schemeClr val="bg1"/>
                </a:solidFill>
              </a:rPr>
              <a:t>than</a:t>
            </a:r>
            <a:r>
              <a:rPr lang="fr-FR" sz="3000" b="1" dirty="0">
                <a:solidFill>
                  <a:schemeClr val="bg1"/>
                </a:solidFill>
              </a:rPr>
              <a:t> </a:t>
            </a:r>
            <a:r>
              <a:rPr lang="fr-FR" sz="3000" b="1" dirty="0" err="1">
                <a:solidFill>
                  <a:schemeClr val="bg1"/>
                </a:solidFill>
              </a:rPr>
              <a:t>infering</a:t>
            </a:r>
            <a:r>
              <a:rPr lang="fr-FR" sz="3000" b="1" dirty="0">
                <a:solidFill>
                  <a:schemeClr val="bg1"/>
                </a:solidFill>
              </a:rPr>
              <a:t> </a:t>
            </a:r>
            <a:r>
              <a:rPr lang="fr-FR" sz="3000" b="1" dirty="0" err="1">
                <a:solidFill>
                  <a:schemeClr val="bg1"/>
                </a:solidFill>
              </a:rPr>
              <a:t>relatedness</a:t>
            </a:r>
            <a:r>
              <a:rPr lang="fr-FR" sz="3000" b="1" dirty="0">
                <a:solidFill>
                  <a:schemeClr val="bg1"/>
                </a:solidFill>
              </a:rPr>
              <a:t> </a:t>
            </a:r>
            <a:r>
              <a:rPr lang="fr-FR" sz="3000" b="1" dirty="0" err="1">
                <a:solidFill>
                  <a:schemeClr val="bg1"/>
                </a:solidFill>
              </a:rPr>
              <a:t>between</a:t>
            </a:r>
            <a:r>
              <a:rPr lang="fr-FR" sz="3000" b="1" dirty="0">
                <a:solidFill>
                  <a:schemeClr val="bg1"/>
                </a:solidFill>
              </a:rPr>
              <a:t> </a:t>
            </a:r>
            <a:r>
              <a:rPr lang="fr-FR" sz="3000" b="1" dirty="0" err="1">
                <a:solidFill>
                  <a:schemeClr val="bg1"/>
                </a:solidFill>
              </a:rPr>
              <a:t>species</a:t>
            </a:r>
            <a:r>
              <a:rPr lang="fr-FR" sz="3000" b="1" dirty="0">
                <a:solidFill>
                  <a:schemeClr val="bg1"/>
                </a:solidFill>
              </a:rPr>
              <a:t>.</a:t>
            </a:r>
          </a:p>
        </p:txBody>
      </p:sp>
      <p:pic>
        <p:nvPicPr>
          <p:cNvPr id="23" name="Image 22">
            <a:extLst>
              <a:ext uri="{FF2B5EF4-FFF2-40B4-BE49-F238E27FC236}">
                <a16:creationId xmlns:a16="http://schemas.microsoft.com/office/drawing/2014/main" id="{0679A397-2759-434C-8409-F3A68303DD72}"/>
              </a:ext>
            </a:extLst>
          </p:cNvPr>
          <p:cNvPicPr>
            <a:picLocks noChangeAspect="1"/>
          </p:cNvPicPr>
          <p:nvPr/>
        </p:nvPicPr>
        <p:blipFill>
          <a:blip r:embed="rId3"/>
          <a:stretch>
            <a:fillRect/>
          </a:stretch>
        </p:blipFill>
        <p:spPr>
          <a:xfrm>
            <a:off x="6715362" y="1397230"/>
            <a:ext cx="5370084" cy="3580056"/>
          </a:xfrm>
          <a:prstGeom prst="rect">
            <a:avLst/>
          </a:prstGeom>
        </p:spPr>
      </p:pic>
      <p:pic>
        <p:nvPicPr>
          <p:cNvPr id="25" name="Image 24">
            <a:extLst>
              <a:ext uri="{FF2B5EF4-FFF2-40B4-BE49-F238E27FC236}">
                <a16:creationId xmlns:a16="http://schemas.microsoft.com/office/drawing/2014/main" id="{498B9075-5239-43EA-AFC7-50311EDCE52C}"/>
              </a:ext>
            </a:extLst>
          </p:cNvPr>
          <p:cNvPicPr>
            <a:picLocks noChangeAspect="1"/>
          </p:cNvPicPr>
          <p:nvPr/>
        </p:nvPicPr>
        <p:blipFill>
          <a:blip r:embed="rId4"/>
          <a:stretch>
            <a:fillRect/>
          </a:stretch>
        </p:blipFill>
        <p:spPr>
          <a:xfrm>
            <a:off x="134949" y="1400779"/>
            <a:ext cx="6379029" cy="3568269"/>
          </a:xfrm>
          <a:prstGeom prst="rect">
            <a:avLst/>
          </a:prstGeom>
        </p:spPr>
      </p:pic>
      <p:sp>
        <p:nvSpPr>
          <p:cNvPr id="26" name="Rectangle 25">
            <a:extLst>
              <a:ext uri="{FF2B5EF4-FFF2-40B4-BE49-F238E27FC236}">
                <a16:creationId xmlns:a16="http://schemas.microsoft.com/office/drawing/2014/main" id="{2A58A3A0-4474-4C58-B989-54ECA206D2B5}"/>
              </a:ext>
            </a:extLst>
          </p:cNvPr>
          <p:cNvSpPr/>
          <p:nvPr/>
        </p:nvSpPr>
        <p:spPr>
          <a:xfrm>
            <a:off x="177744" y="4589485"/>
            <a:ext cx="2016258" cy="369332"/>
          </a:xfrm>
          <a:prstGeom prst="rect">
            <a:avLst/>
          </a:prstGeom>
        </p:spPr>
        <p:txBody>
          <a:bodyPr wrap="none">
            <a:spAutoFit/>
          </a:bodyPr>
          <a:lstStyle/>
          <a:p>
            <a:r>
              <a:rPr lang="fr-FR" dirty="0">
                <a:solidFill>
                  <a:schemeClr val="bg1"/>
                </a:solidFill>
              </a:rPr>
              <a:t>Davide </a:t>
            </a:r>
            <a:r>
              <a:rPr lang="fr-FR" dirty="0" err="1">
                <a:solidFill>
                  <a:schemeClr val="bg1"/>
                </a:solidFill>
              </a:rPr>
              <a:t>Bonadonna</a:t>
            </a:r>
            <a:r>
              <a:rPr lang="fr-FR" dirty="0">
                <a:solidFill>
                  <a:schemeClr val="bg1"/>
                </a:solidFill>
              </a:rPr>
              <a:t>.</a:t>
            </a:r>
          </a:p>
        </p:txBody>
      </p:sp>
      <p:sp>
        <p:nvSpPr>
          <p:cNvPr id="8" name="Rectangle 7"/>
          <p:cNvSpPr/>
          <p:nvPr/>
        </p:nvSpPr>
        <p:spPr>
          <a:xfrm>
            <a:off x="51758" y="86265"/>
            <a:ext cx="12191999" cy="1187184"/>
          </a:xfrm>
          <a:prstGeom prst="rect">
            <a:avLst/>
          </a:prstGeom>
        </p:spPr>
        <p:txBody>
          <a:bodyPr wrap="square">
            <a:spAutoFit/>
          </a:bodyPr>
          <a:lstStyle/>
          <a:p>
            <a:pPr algn="ctr">
              <a:lnSpc>
                <a:spcPct val="107000"/>
              </a:lnSpc>
              <a:spcAft>
                <a:spcPts val="800"/>
              </a:spcAft>
            </a:pPr>
            <a:r>
              <a:rPr lang="fr-FR" sz="3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More </a:t>
            </a:r>
            <a:r>
              <a:rPr lang="fr-FR" sz="3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generally</a:t>
            </a:r>
            <a:r>
              <a:rPr lang="fr-FR" sz="3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it</a:t>
            </a:r>
            <a:r>
              <a:rPr lang="fr-FR" sz="3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can </a:t>
            </a:r>
            <a:r>
              <a:rPr lang="fr-FR" sz="3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be</a:t>
            </a:r>
            <a:r>
              <a:rPr lang="fr-FR" sz="3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used</a:t>
            </a:r>
            <a:r>
              <a:rPr lang="fr-FR" sz="3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to </a:t>
            </a:r>
            <a:r>
              <a:rPr lang="fr-FR" sz="3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investigate</a:t>
            </a:r>
            <a:r>
              <a:rPr lang="fr-FR" sz="3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the </a:t>
            </a:r>
            <a:r>
              <a:rPr lang="fr-FR" sz="3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evolution</a:t>
            </a:r>
            <a:r>
              <a:rPr lang="fr-FR" sz="3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of </a:t>
            </a:r>
            <a:r>
              <a:rPr lang="fr-FR" sz="3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processes</a:t>
            </a:r>
            <a:r>
              <a:rPr lang="fr-FR" sz="3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sustaining</a:t>
            </a:r>
            <a:r>
              <a:rPr lang="fr-FR" sz="3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Life.</a:t>
            </a:r>
          </a:p>
        </p:txBody>
      </p:sp>
    </p:spTree>
    <p:extLst>
      <p:ext uri="{BB962C8B-B14F-4D97-AF65-F5344CB8AC3E}">
        <p14:creationId xmlns:p14="http://schemas.microsoft.com/office/powerpoint/2010/main" val="40854464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4E1FB0-AE04-474F-B390-452C6920818A}"/>
              </a:ext>
            </a:extLst>
          </p:cNvPr>
          <p:cNvSpPr/>
          <p:nvPr/>
        </p:nvSpPr>
        <p:spPr>
          <a:xfrm>
            <a:off x="-26437" y="1796902"/>
            <a:ext cx="12307039" cy="5061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9BA02A43-EEE0-4106-92A0-72F20D4D598D}"/>
              </a:ext>
            </a:extLst>
          </p:cNvPr>
          <p:cNvSpPr/>
          <p:nvPr/>
        </p:nvSpPr>
        <p:spPr>
          <a:xfrm>
            <a:off x="58626" y="-1700420"/>
            <a:ext cx="6096000" cy="369332"/>
          </a:xfrm>
          <a:prstGeom prst="rect">
            <a:avLst/>
          </a:prstGeom>
        </p:spPr>
        <p:txBody>
          <a:bodyPr>
            <a:spAutoFit/>
          </a:bodyPr>
          <a:lstStyle/>
          <a:p>
            <a:r>
              <a:rPr lang="en-US" b="1" dirty="0"/>
              <a:t>Possible schematics for the evolution of the A,B,C,D,E,F song.</a:t>
            </a:r>
          </a:p>
        </p:txBody>
      </p:sp>
      <p:cxnSp>
        <p:nvCxnSpPr>
          <p:cNvPr id="290" name="Connecteur droit 289">
            <a:extLst>
              <a:ext uri="{FF2B5EF4-FFF2-40B4-BE49-F238E27FC236}">
                <a16:creationId xmlns:a16="http://schemas.microsoft.com/office/drawing/2014/main" id="{649B9C82-873D-4354-9202-CBDA0D0DEB66}"/>
              </a:ext>
            </a:extLst>
          </p:cNvPr>
          <p:cNvCxnSpPr/>
          <p:nvPr/>
        </p:nvCxnSpPr>
        <p:spPr>
          <a:xfrm>
            <a:off x="15146898" y="-2309878"/>
            <a:ext cx="0" cy="10070757"/>
          </a:xfrm>
          <a:prstGeom prst="line">
            <a:avLst/>
          </a:prstGeom>
        </p:spPr>
        <p:style>
          <a:lnRef idx="1">
            <a:schemeClr val="accent1"/>
          </a:lnRef>
          <a:fillRef idx="0">
            <a:schemeClr val="accent1"/>
          </a:fillRef>
          <a:effectRef idx="0">
            <a:schemeClr val="accent1"/>
          </a:effectRef>
          <a:fontRef idx="minor">
            <a:schemeClr val="tx1"/>
          </a:fontRef>
        </p:style>
      </p:cxnSp>
      <p:sp>
        <p:nvSpPr>
          <p:cNvPr id="226" name="ZoneTexte 225">
            <a:extLst>
              <a:ext uri="{FF2B5EF4-FFF2-40B4-BE49-F238E27FC236}">
                <a16:creationId xmlns:a16="http://schemas.microsoft.com/office/drawing/2014/main" id="{366E7AD9-3555-4176-8DA8-C97A30C1394D}"/>
              </a:ext>
            </a:extLst>
          </p:cNvPr>
          <p:cNvSpPr txBox="1"/>
          <p:nvPr/>
        </p:nvSpPr>
        <p:spPr>
          <a:xfrm>
            <a:off x="-62247" y="216359"/>
            <a:ext cx="12426222" cy="492443"/>
          </a:xfrm>
          <a:prstGeom prst="rect">
            <a:avLst/>
          </a:prstGeom>
          <a:solidFill>
            <a:schemeClr val="tx1"/>
          </a:solidFill>
        </p:spPr>
        <p:txBody>
          <a:bodyPr wrap="none" rtlCol="0">
            <a:spAutoFit/>
          </a:bodyPr>
          <a:lstStyle/>
          <a:p>
            <a:r>
              <a:rPr lang="fr-FR" sz="2400" b="1" dirty="0">
                <a:solidFill>
                  <a:schemeClr val="bg1"/>
                </a:solidFill>
              </a:rPr>
              <a:t>Network </a:t>
            </a:r>
            <a:r>
              <a:rPr lang="fr-FR" sz="2400" b="1" dirty="0" err="1">
                <a:solidFill>
                  <a:schemeClr val="bg1"/>
                </a:solidFill>
              </a:rPr>
              <a:t>comparisons</a:t>
            </a:r>
            <a:r>
              <a:rPr lang="fr-FR" sz="2400" b="1" dirty="0">
                <a:solidFill>
                  <a:schemeClr val="bg1"/>
                </a:solidFill>
              </a:rPr>
              <a:t> </a:t>
            </a:r>
            <a:r>
              <a:rPr lang="fr-FR" sz="2400" b="1" dirty="0" err="1">
                <a:solidFill>
                  <a:schemeClr val="bg1"/>
                </a:solidFill>
              </a:rPr>
              <a:t>could</a:t>
            </a:r>
            <a:r>
              <a:rPr lang="fr-FR" sz="2400" b="1" dirty="0">
                <a:solidFill>
                  <a:schemeClr val="bg1"/>
                </a:solidFill>
              </a:rPr>
              <a:t> highlight interactions </a:t>
            </a:r>
            <a:r>
              <a:rPr lang="fr-FR" sz="2400" b="1" dirty="0" err="1">
                <a:solidFill>
                  <a:schemeClr val="bg1"/>
                </a:solidFill>
              </a:rPr>
              <a:t>that</a:t>
            </a:r>
            <a:r>
              <a:rPr lang="fr-FR" sz="2400" b="1" dirty="0">
                <a:solidFill>
                  <a:schemeClr val="bg1"/>
                </a:solidFill>
              </a:rPr>
              <a:t> </a:t>
            </a:r>
            <a:r>
              <a:rPr lang="fr-FR" sz="2400" b="1" dirty="0" err="1">
                <a:solidFill>
                  <a:schemeClr val="bg1"/>
                </a:solidFill>
              </a:rPr>
              <a:t>may</a:t>
            </a:r>
            <a:r>
              <a:rPr lang="fr-FR" sz="2400" b="1" dirty="0">
                <a:solidFill>
                  <a:schemeClr val="bg1"/>
                </a:solidFill>
              </a:rPr>
              <a:t> </a:t>
            </a:r>
            <a:r>
              <a:rPr lang="fr-FR" sz="2400" b="1" dirty="0" err="1">
                <a:solidFill>
                  <a:schemeClr val="bg1"/>
                </a:solidFill>
              </a:rPr>
              <a:t>be</a:t>
            </a:r>
            <a:r>
              <a:rPr lang="fr-FR" sz="2400" b="1" dirty="0">
                <a:solidFill>
                  <a:schemeClr val="bg1"/>
                </a:solidFill>
              </a:rPr>
              <a:t> </a:t>
            </a:r>
            <a:r>
              <a:rPr lang="fr-FR" sz="2600" b="1" dirty="0" err="1">
                <a:solidFill>
                  <a:srgbClr val="FF9900"/>
                </a:solidFill>
              </a:rPr>
              <a:t>under</a:t>
            </a:r>
            <a:r>
              <a:rPr lang="fr-FR" sz="2600" b="1" dirty="0">
                <a:solidFill>
                  <a:srgbClr val="FF9900"/>
                </a:solidFill>
              </a:rPr>
              <a:t> </a:t>
            </a:r>
            <a:r>
              <a:rPr lang="fr-FR" sz="2600" b="1" dirty="0" err="1">
                <a:solidFill>
                  <a:srgbClr val="FF9900"/>
                </a:solidFill>
              </a:rPr>
              <a:t>some</a:t>
            </a:r>
            <a:r>
              <a:rPr lang="fr-FR" sz="2600" b="1" dirty="0">
                <a:solidFill>
                  <a:srgbClr val="FF9900"/>
                </a:solidFill>
              </a:rPr>
              <a:t> </a:t>
            </a:r>
            <a:r>
              <a:rPr lang="fr-FR" sz="2600" b="1" dirty="0" err="1">
                <a:solidFill>
                  <a:srgbClr val="FF9900"/>
                </a:solidFill>
              </a:rPr>
              <a:t>form</a:t>
            </a:r>
            <a:r>
              <a:rPr lang="fr-FR" sz="2600" b="1" dirty="0">
                <a:solidFill>
                  <a:srgbClr val="FF9900"/>
                </a:solidFill>
              </a:rPr>
              <a:t> of </a:t>
            </a:r>
            <a:r>
              <a:rPr lang="fr-FR" sz="2600" b="1" dirty="0" err="1">
                <a:solidFill>
                  <a:srgbClr val="FF9900"/>
                </a:solidFill>
              </a:rPr>
              <a:t>selection</a:t>
            </a:r>
            <a:r>
              <a:rPr lang="fr-FR" sz="2400" b="1" dirty="0">
                <a:solidFill>
                  <a:schemeClr val="bg1"/>
                </a:solidFill>
              </a:rPr>
              <a:t>*</a:t>
            </a:r>
          </a:p>
        </p:txBody>
      </p:sp>
      <p:sp>
        <p:nvSpPr>
          <p:cNvPr id="13" name="Ellipse 12">
            <a:extLst>
              <a:ext uri="{FF2B5EF4-FFF2-40B4-BE49-F238E27FC236}">
                <a16:creationId xmlns:a16="http://schemas.microsoft.com/office/drawing/2014/main" id="{12947F83-1824-4D03-9D02-324108DBD0C9}"/>
              </a:ext>
            </a:extLst>
          </p:cNvPr>
          <p:cNvSpPr/>
          <p:nvPr/>
        </p:nvSpPr>
        <p:spPr>
          <a:xfrm>
            <a:off x="508093" y="3369073"/>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CAB59E69-EF31-4D83-BF2D-F408FB110CE1}"/>
              </a:ext>
            </a:extLst>
          </p:cNvPr>
          <p:cNvSpPr/>
          <p:nvPr/>
        </p:nvSpPr>
        <p:spPr>
          <a:xfrm>
            <a:off x="917142" y="3857908"/>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D5D438A9-12EF-4BCC-A81F-F07934079A9C}"/>
              </a:ext>
            </a:extLst>
          </p:cNvPr>
          <p:cNvSpPr/>
          <p:nvPr/>
        </p:nvSpPr>
        <p:spPr>
          <a:xfrm>
            <a:off x="55011" y="3842112"/>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F9FE76E7-AFC7-447D-AB35-D08D45698108}"/>
              </a:ext>
            </a:extLst>
          </p:cNvPr>
          <p:cNvSpPr/>
          <p:nvPr/>
        </p:nvSpPr>
        <p:spPr>
          <a:xfrm>
            <a:off x="482986" y="4296847"/>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16">
            <a:extLst>
              <a:ext uri="{FF2B5EF4-FFF2-40B4-BE49-F238E27FC236}">
                <a16:creationId xmlns:a16="http://schemas.microsoft.com/office/drawing/2014/main" id="{77741FF7-291B-4DCF-9478-CCEA3BC150BB}"/>
              </a:ext>
            </a:extLst>
          </p:cNvPr>
          <p:cNvCxnSpPr>
            <a:cxnSpLocks/>
            <a:stCxn id="14" idx="1"/>
            <a:endCxn id="13" idx="5"/>
          </p:cNvCxnSpPr>
          <p:nvPr/>
        </p:nvCxnSpPr>
        <p:spPr>
          <a:xfrm flipH="1" flipV="1">
            <a:off x="782152" y="3613774"/>
            <a:ext cx="182011" cy="2861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C37E140A-EC0F-4D28-8B85-BA7FE2F2FF01}"/>
              </a:ext>
            </a:extLst>
          </p:cNvPr>
          <p:cNvCxnSpPr>
            <a:cxnSpLocks/>
            <a:stCxn id="15" idx="7"/>
            <a:endCxn id="13" idx="3"/>
          </p:cNvCxnSpPr>
          <p:nvPr/>
        </p:nvCxnSpPr>
        <p:spPr>
          <a:xfrm flipV="1">
            <a:off x="329070" y="3613774"/>
            <a:ext cx="226043" cy="270323"/>
          </a:xfrm>
          <a:prstGeom prst="line">
            <a:avLst/>
          </a:prstGeom>
          <a:ln w="254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995C62AF-A94D-43AF-80FE-092FFF769F41}"/>
              </a:ext>
            </a:extLst>
          </p:cNvPr>
          <p:cNvCxnSpPr>
            <a:cxnSpLocks/>
            <a:endCxn id="14" idx="3"/>
          </p:cNvCxnSpPr>
          <p:nvPr/>
        </p:nvCxnSpPr>
        <p:spPr>
          <a:xfrm flipV="1">
            <a:off x="745273" y="4102608"/>
            <a:ext cx="218889" cy="2529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338AD3B6-1D2C-414A-B4A9-B0CE78F72196}"/>
              </a:ext>
            </a:extLst>
          </p:cNvPr>
          <p:cNvCxnSpPr>
            <a:cxnSpLocks/>
            <a:stCxn id="16" idx="1"/>
            <a:endCxn id="15" idx="5"/>
          </p:cNvCxnSpPr>
          <p:nvPr/>
        </p:nvCxnSpPr>
        <p:spPr>
          <a:xfrm flipH="1" flipV="1">
            <a:off x="329070" y="4086812"/>
            <a:ext cx="200937" cy="2520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lèche : droite 2">
            <a:extLst>
              <a:ext uri="{FF2B5EF4-FFF2-40B4-BE49-F238E27FC236}">
                <a16:creationId xmlns:a16="http://schemas.microsoft.com/office/drawing/2014/main" id="{B8FF211C-AA8C-4797-B921-EA768033A5E5}"/>
              </a:ext>
            </a:extLst>
          </p:cNvPr>
          <p:cNvSpPr/>
          <p:nvPr/>
        </p:nvSpPr>
        <p:spPr>
          <a:xfrm>
            <a:off x="1543346" y="3868537"/>
            <a:ext cx="343271" cy="22890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6B298283-32CC-448F-BF7E-FAA3190C8D2A}"/>
              </a:ext>
            </a:extLst>
          </p:cNvPr>
          <p:cNvSpPr txBox="1"/>
          <p:nvPr/>
        </p:nvSpPr>
        <p:spPr>
          <a:xfrm>
            <a:off x="89783" y="3775261"/>
            <a:ext cx="45719" cy="369332"/>
          </a:xfrm>
          <a:prstGeom prst="rect">
            <a:avLst/>
          </a:prstGeom>
          <a:noFill/>
        </p:spPr>
        <p:txBody>
          <a:bodyPr wrap="square" rtlCol="0">
            <a:spAutoFit/>
          </a:bodyPr>
          <a:lstStyle/>
          <a:p>
            <a:r>
              <a:rPr lang="fr-FR" b="1" dirty="0"/>
              <a:t>A</a:t>
            </a:r>
          </a:p>
        </p:txBody>
      </p:sp>
      <p:sp>
        <p:nvSpPr>
          <p:cNvPr id="48" name="ZoneTexte 47">
            <a:extLst>
              <a:ext uri="{FF2B5EF4-FFF2-40B4-BE49-F238E27FC236}">
                <a16:creationId xmlns:a16="http://schemas.microsoft.com/office/drawing/2014/main" id="{20BCB89F-56B1-432F-A8F2-28FE542C7BE3}"/>
              </a:ext>
            </a:extLst>
          </p:cNvPr>
          <p:cNvSpPr txBox="1"/>
          <p:nvPr/>
        </p:nvSpPr>
        <p:spPr>
          <a:xfrm>
            <a:off x="576888" y="3327749"/>
            <a:ext cx="45719" cy="369332"/>
          </a:xfrm>
          <a:prstGeom prst="rect">
            <a:avLst/>
          </a:prstGeom>
          <a:noFill/>
        </p:spPr>
        <p:txBody>
          <a:bodyPr wrap="square" rtlCol="0">
            <a:spAutoFit/>
          </a:bodyPr>
          <a:lstStyle/>
          <a:p>
            <a:r>
              <a:rPr lang="fr-FR" b="1" dirty="0"/>
              <a:t>B</a:t>
            </a:r>
          </a:p>
        </p:txBody>
      </p:sp>
      <p:sp>
        <p:nvSpPr>
          <p:cNvPr id="49" name="Ellipse 48">
            <a:extLst>
              <a:ext uri="{FF2B5EF4-FFF2-40B4-BE49-F238E27FC236}">
                <a16:creationId xmlns:a16="http://schemas.microsoft.com/office/drawing/2014/main" id="{43FA2411-5DB1-4986-AB45-0C3FE0E8BE04}"/>
              </a:ext>
            </a:extLst>
          </p:cNvPr>
          <p:cNvSpPr/>
          <p:nvPr/>
        </p:nvSpPr>
        <p:spPr>
          <a:xfrm>
            <a:off x="2595619" y="3393877"/>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a:extLst>
              <a:ext uri="{FF2B5EF4-FFF2-40B4-BE49-F238E27FC236}">
                <a16:creationId xmlns:a16="http://schemas.microsoft.com/office/drawing/2014/main" id="{2A977527-C31D-4520-8268-7921AF22A86B}"/>
              </a:ext>
            </a:extLst>
          </p:cNvPr>
          <p:cNvSpPr/>
          <p:nvPr/>
        </p:nvSpPr>
        <p:spPr>
          <a:xfrm>
            <a:off x="3004668" y="3882712"/>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EBAA6A50-465F-453E-AAAC-82F57F7F86BA}"/>
              </a:ext>
            </a:extLst>
          </p:cNvPr>
          <p:cNvSpPr/>
          <p:nvPr/>
        </p:nvSpPr>
        <p:spPr>
          <a:xfrm>
            <a:off x="2142537" y="3866916"/>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4BA5BD33-16E0-420B-B269-78CFD8466F5D}"/>
              </a:ext>
            </a:extLst>
          </p:cNvPr>
          <p:cNvSpPr/>
          <p:nvPr/>
        </p:nvSpPr>
        <p:spPr>
          <a:xfrm>
            <a:off x="2570512" y="4321651"/>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3" name="Connecteur droit 52">
            <a:extLst>
              <a:ext uri="{FF2B5EF4-FFF2-40B4-BE49-F238E27FC236}">
                <a16:creationId xmlns:a16="http://schemas.microsoft.com/office/drawing/2014/main" id="{193E1C37-EE44-4D8C-8DC4-C801F80A85A3}"/>
              </a:ext>
            </a:extLst>
          </p:cNvPr>
          <p:cNvCxnSpPr>
            <a:cxnSpLocks/>
            <a:stCxn id="50" idx="1"/>
            <a:endCxn id="49" idx="5"/>
          </p:cNvCxnSpPr>
          <p:nvPr/>
        </p:nvCxnSpPr>
        <p:spPr>
          <a:xfrm flipH="1" flipV="1">
            <a:off x="2869678" y="3638578"/>
            <a:ext cx="182011" cy="2861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94C91CE4-0DC2-4CEF-AA35-1CD5C749F745}"/>
              </a:ext>
            </a:extLst>
          </p:cNvPr>
          <p:cNvCxnSpPr>
            <a:cxnSpLocks/>
            <a:stCxn id="51" idx="7"/>
            <a:endCxn id="49" idx="3"/>
          </p:cNvCxnSpPr>
          <p:nvPr/>
        </p:nvCxnSpPr>
        <p:spPr>
          <a:xfrm flipV="1">
            <a:off x="2416596" y="3638578"/>
            <a:ext cx="226043" cy="270323"/>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7704C3EC-309D-4E20-B5D0-DFB30F69347A}"/>
              </a:ext>
            </a:extLst>
          </p:cNvPr>
          <p:cNvCxnSpPr>
            <a:cxnSpLocks/>
            <a:endCxn id="50" idx="3"/>
          </p:cNvCxnSpPr>
          <p:nvPr/>
        </p:nvCxnSpPr>
        <p:spPr>
          <a:xfrm flipV="1">
            <a:off x="2832799" y="4127412"/>
            <a:ext cx="218889" cy="2529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4893F88B-368F-435A-92CA-50A201F6600B}"/>
              </a:ext>
            </a:extLst>
          </p:cNvPr>
          <p:cNvCxnSpPr>
            <a:cxnSpLocks/>
            <a:stCxn id="52" idx="1"/>
            <a:endCxn id="51" idx="5"/>
          </p:cNvCxnSpPr>
          <p:nvPr/>
        </p:nvCxnSpPr>
        <p:spPr>
          <a:xfrm flipH="1" flipV="1">
            <a:off x="2416596" y="4111616"/>
            <a:ext cx="200937" cy="2520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ZoneTexte 56">
            <a:extLst>
              <a:ext uri="{FF2B5EF4-FFF2-40B4-BE49-F238E27FC236}">
                <a16:creationId xmlns:a16="http://schemas.microsoft.com/office/drawing/2014/main" id="{BD3957C0-AC71-4A6C-A31E-05E27CCBA6E8}"/>
              </a:ext>
            </a:extLst>
          </p:cNvPr>
          <p:cNvSpPr txBox="1"/>
          <p:nvPr/>
        </p:nvSpPr>
        <p:spPr>
          <a:xfrm>
            <a:off x="2177309" y="3800065"/>
            <a:ext cx="45719" cy="369332"/>
          </a:xfrm>
          <a:prstGeom prst="rect">
            <a:avLst/>
          </a:prstGeom>
          <a:noFill/>
        </p:spPr>
        <p:txBody>
          <a:bodyPr wrap="square" rtlCol="0">
            <a:spAutoFit/>
          </a:bodyPr>
          <a:lstStyle/>
          <a:p>
            <a:r>
              <a:rPr lang="fr-FR" b="1" dirty="0"/>
              <a:t>A</a:t>
            </a:r>
          </a:p>
        </p:txBody>
      </p:sp>
      <p:sp>
        <p:nvSpPr>
          <p:cNvPr id="58" name="ZoneTexte 57">
            <a:extLst>
              <a:ext uri="{FF2B5EF4-FFF2-40B4-BE49-F238E27FC236}">
                <a16:creationId xmlns:a16="http://schemas.microsoft.com/office/drawing/2014/main" id="{32CDE831-42D5-413D-BB9C-936A1BA788DB}"/>
              </a:ext>
            </a:extLst>
          </p:cNvPr>
          <p:cNvSpPr txBox="1"/>
          <p:nvPr/>
        </p:nvSpPr>
        <p:spPr>
          <a:xfrm>
            <a:off x="2664414" y="3352553"/>
            <a:ext cx="45719" cy="369332"/>
          </a:xfrm>
          <a:prstGeom prst="rect">
            <a:avLst/>
          </a:prstGeom>
          <a:noFill/>
        </p:spPr>
        <p:txBody>
          <a:bodyPr wrap="square" rtlCol="0">
            <a:spAutoFit/>
          </a:bodyPr>
          <a:lstStyle/>
          <a:p>
            <a:r>
              <a:rPr lang="fr-FR" b="1" dirty="0"/>
              <a:t>B</a:t>
            </a:r>
          </a:p>
        </p:txBody>
      </p:sp>
      <p:sp>
        <p:nvSpPr>
          <p:cNvPr id="59" name="Flèche : droite 58">
            <a:extLst>
              <a:ext uri="{FF2B5EF4-FFF2-40B4-BE49-F238E27FC236}">
                <a16:creationId xmlns:a16="http://schemas.microsoft.com/office/drawing/2014/main" id="{EEAF6A68-3C83-4C36-BEBB-B220A353933B}"/>
              </a:ext>
            </a:extLst>
          </p:cNvPr>
          <p:cNvSpPr/>
          <p:nvPr/>
        </p:nvSpPr>
        <p:spPr>
          <a:xfrm>
            <a:off x="3567076" y="3882712"/>
            <a:ext cx="343271" cy="22890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E0FACD1A-FA98-4AE6-BF55-C60B312BC170}"/>
              </a:ext>
            </a:extLst>
          </p:cNvPr>
          <p:cNvSpPr/>
          <p:nvPr/>
        </p:nvSpPr>
        <p:spPr>
          <a:xfrm>
            <a:off x="4544923" y="3206319"/>
            <a:ext cx="392318" cy="43525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ECC8E578-DE5A-4307-BC18-2CB926A2AC6C}"/>
              </a:ext>
            </a:extLst>
          </p:cNvPr>
          <p:cNvSpPr/>
          <p:nvPr/>
        </p:nvSpPr>
        <p:spPr>
          <a:xfrm>
            <a:off x="4975238" y="3790561"/>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995C783D-FA87-45A5-9D65-6241DFA016BF}"/>
              </a:ext>
            </a:extLst>
          </p:cNvPr>
          <p:cNvSpPr/>
          <p:nvPr/>
        </p:nvSpPr>
        <p:spPr>
          <a:xfrm>
            <a:off x="4043703" y="3774765"/>
            <a:ext cx="390486" cy="3946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F87F9E3B-08DE-446D-992C-8EC03E6B6A24}"/>
              </a:ext>
            </a:extLst>
          </p:cNvPr>
          <p:cNvSpPr/>
          <p:nvPr/>
        </p:nvSpPr>
        <p:spPr>
          <a:xfrm>
            <a:off x="4541082" y="4229500"/>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4" name="Connecteur droit 63">
            <a:extLst>
              <a:ext uri="{FF2B5EF4-FFF2-40B4-BE49-F238E27FC236}">
                <a16:creationId xmlns:a16="http://schemas.microsoft.com/office/drawing/2014/main" id="{5B9EC25C-48BA-48DF-B249-11B3A55FC4F3}"/>
              </a:ext>
            </a:extLst>
          </p:cNvPr>
          <p:cNvCxnSpPr>
            <a:cxnSpLocks/>
            <a:stCxn id="61" idx="1"/>
            <a:endCxn id="60" idx="5"/>
          </p:cNvCxnSpPr>
          <p:nvPr/>
        </p:nvCxnSpPr>
        <p:spPr>
          <a:xfrm flipH="1" flipV="1">
            <a:off x="4879787" y="3577834"/>
            <a:ext cx="142472" cy="2547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5CD2A55F-D9D4-4FB3-8597-B4E21611C556}"/>
              </a:ext>
            </a:extLst>
          </p:cNvPr>
          <p:cNvCxnSpPr>
            <a:cxnSpLocks/>
            <a:stCxn id="62" idx="7"/>
            <a:endCxn id="60" idx="3"/>
          </p:cNvCxnSpPr>
          <p:nvPr/>
        </p:nvCxnSpPr>
        <p:spPr>
          <a:xfrm flipV="1">
            <a:off x="4377004" y="3577834"/>
            <a:ext cx="225373" cy="254724"/>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A7861ABE-7168-41AA-ABFA-091AE6ACC7D3}"/>
              </a:ext>
            </a:extLst>
          </p:cNvPr>
          <p:cNvCxnSpPr>
            <a:cxnSpLocks/>
            <a:endCxn id="61" idx="3"/>
          </p:cNvCxnSpPr>
          <p:nvPr/>
        </p:nvCxnSpPr>
        <p:spPr>
          <a:xfrm flipV="1">
            <a:off x="4803369" y="4035261"/>
            <a:ext cx="218889" cy="2529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A9A12BC1-C9EB-4FB2-87DC-1C6D6F63FA29}"/>
              </a:ext>
            </a:extLst>
          </p:cNvPr>
          <p:cNvCxnSpPr>
            <a:cxnSpLocks/>
            <a:stCxn id="63" idx="1"/>
            <a:endCxn id="62" idx="5"/>
          </p:cNvCxnSpPr>
          <p:nvPr/>
        </p:nvCxnSpPr>
        <p:spPr>
          <a:xfrm flipH="1" flipV="1">
            <a:off x="4377004" y="4111604"/>
            <a:ext cx="211099" cy="1598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ZoneTexte 67">
            <a:extLst>
              <a:ext uri="{FF2B5EF4-FFF2-40B4-BE49-F238E27FC236}">
                <a16:creationId xmlns:a16="http://schemas.microsoft.com/office/drawing/2014/main" id="{9045EB93-4035-4646-A514-30C566438176}"/>
              </a:ext>
            </a:extLst>
          </p:cNvPr>
          <p:cNvSpPr txBox="1"/>
          <p:nvPr/>
        </p:nvSpPr>
        <p:spPr>
          <a:xfrm>
            <a:off x="4137246" y="3771712"/>
            <a:ext cx="45719" cy="369332"/>
          </a:xfrm>
          <a:prstGeom prst="rect">
            <a:avLst/>
          </a:prstGeom>
          <a:noFill/>
        </p:spPr>
        <p:txBody>
          <a:bodyPr wrap="square" rtlCol="0">
            <a:spAutoFit/>
          </a:bodyPr>
          <a:lstStyle/>
          <a:p>
            <a:r>
              <a:rPr lang="fr-FR" b="1" dirty="0"/>
              <a:t>A</a:t>
            </a:r>
          </a:p>
        </p:txBody>
      </p:sp>
      <p:sp>
        <p:nvSpPr>
          <p:cNvPr id="69" name="ZoneTexte 68">
            <a:extLst>
              <a:ext uri="{FF2B5EF4-FFF2-40B4-BE49-F238E27FC236}">
                <a16:creationId xmlns:a16="http://schemas.microsoft.com/office/drawing/2014/main" id="{AC95E606-8C57-4E66-8AE3-37E381115D28}"/>
              </a:ext>
            </a:extLst>
          </p:cNvPr>
          <p:cNvSpPr txBox="1"/>
          <p:nvPr/>
        </p:nvSpPr>
        <p:spPr>
          <a:xfrm>
            <a:off x="4656250" y="3239136"/>
            <a:ext cx="45719" cy="369332"/>
          </a:xfrm>
          <a:prstGeom prst="rect">
            <a:avLst/>
          </a:prstGeom>
          <a:noFill/>
        </p:spPr>
        <p:txBody>
          <a:bodyPr wrap="square" rtlCol="0">
            <a:spAutoFit/>
          </a:bodyPr>
          <a:lstStyle/>
          <a:p>
            <a:r>
              <a:rPr lang="fr-FR" b="1" dirty="0"/>
              <a:t>B</a:t>
            </a:r>
          </a:p>
        </p:txBody>
      </p:sp>
      <p:sp>
        <p:nvSpPr>
          <p:cNvPr id="78" name="ZoneTexte 77">
            <a:extLst>
              <a:ext uri="{FF2B5EF4-FFF2-40B4-BE49-F238E27FC236}">
                <a16:creationId xmlns:a16="http://schemas.microsoft.com/office/drawing/2014/main" id="{25504C7F-A428-454B-ACA7-A0457BB9A374}"/>
              </a:ext>
            </a:extLst>
          </p:cNvPr>
          <p:cNvSpPr txBox="1"/>
          <p:nvPr/>
        </p:nvSpPr>
        <p:spPr>
          <a:xfrm>
            <a:off x="-69707" y="5642094"/>
            <a:ext cx="6204519" cy="369332"/>
          </a:xfrm>
          <a:prstGeom prst="rect">
            <a:avLst/>
          </a:prstGeom>
          <a:noFill/>
        </p:spPr>
        <p:txBody>
          <a:bodyPr wrap="none" rtlCol="0">
            <a:spAutoFit/>
          </a:bodyPr>
          <a:lstStyle/>
          <a:p>
            <a:r>
              <a:rPr lang="fr-FR" dirty="0"/>
              <a:t>* e.g., </a:t>
            </a:r>
            <a:r>
              <a:rPr lang="fr-FR" dirty="0" err="1"/>
              <a:t>increase</a:t>
            </a:r>
            <a:r>
              <a:rPr lang="fr-FR" dirty="0"/>
              <a:t> in </a:t>
            </a:r>
            <a:r>
              <a:rPr lang="fr-FR" dirty="0" err="1"/>
              <a:t>strength</a:t>
            </a:r>
            <a:r>
              <a:rPr lang="fr-FR" dirty="0"/>
              <a:t> and relative </a:t>
            </a:r>
            <a:r>
              <a:rPr lang="fr-FR" dirty="0" err="1"/>
              <a:t>abundance</a:t>
            </a:r>
            <a:r>
              <a:rPr lang="fr-FR" dirty="0"/>
              <a:t> in the system</a:t>
            </a:r>
          </a:p>
        </p:txBody>
      </p:sp>
      <p:cxnSp>
        <p:nvCxnSpPr>
          <p:cNvPr id="75" name="Connecteur droit avec flèche 74">
            <a:extLst>
              <a:ext uri="{FF2B5EF4-FFF2-40B4-BE49-F238E27FC236}">
                <a16:creationId xmlns:a16="http://schemas.microsoft.com/office/drawing/2014/main" id="{38EA0D59-9FA4-40A9-A1F9-FFD1861899AF}"/>
              </a:ext>
            </a:extLst>
          </p:cNvPr>
          <p:cNvCxnSpPr/>
          <p:nvPr/>
        </p:nvCxnSpPr>
        <p:spPr>
          <a:xfrm flipV="1">
            <a:off x="89783" y="4926755"/>
            <a:ext cx="5768741" cy="114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ZoneTexte 75">
            <a:extLst>
              <a:ext uri="{FF2B5EF4-FFF2-40B4-BE49-F238E27FC236}">
                <a16:creationId xmlns:a16="http://schemas.microsoft.com/office/drawing/2014/main" id="{0D65480B-F4D2-44A9-900F-479B28543340}"/>
              </a:ext>
            </a:extLst>
          </p:cNvPr>
          <p:cNvSpPr txBox="1"/>
          <p:nvPr/>
        </p:nvSpPr>
        <p:spPr>
          <a:xfrm>
            <a:off x="5897704" y="4742808"/>
            <a:ext cx="45719" cy="369332"/>
          </a:xfrm>
          <a:prstGeom prst="rect">
            <a:avLst/>
          </a:prstGeom>
          <a:noFill/>
        </p:spPr>
        <p:txBody>
          <a:bodyPr wrap="square" rtlCol="0">
            <a:spAutoFit/>
          </a:bodyPr>
          <a:lstStyle/>
          <a:p>
            <a:r>
              <a:rPr lang="fr-FR" dirty="0"/>
              <a:t>t</a:t>
            </a:r>
          </a:p>
        </p:txBody>
      </p:sp>
      <p:pic>
        <p:nvPicPr>
          <p:cNvPr id="79" name="Image 78">
            <a:extLst>
              <a:ext uri="{FF2B5EF4-FFF2-40B4-BE49-F238E27FC236}">
                <a16:creationId xmlns:a16="http://schemas.microsoft.com/office/drawing/2014/main" id="{D5E7D35A-31BB-4369-81EA-F89ADC8F6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2526" y="1856052"/>
            <a:ext cx="5651181" cy="4859469"/>
          </a:xfrm>
          <a:prstGeom prst="rect">
            <a:avLst/>
          </a:prstGeom>
        </p:spPr>
      </p:pic>
      <p:cxnSp>
        <p:nvCxnSpPr>
          <p:cNvPr id="85" name="Connecteur droit 84">
            <a:extLst>
              <a:ext uri="{FF2B5EF4-FFF2-40B4-BE49-F238E27FC236}">
                <a16:creationId xmlns:a16="http://schemas.microsoft.com/office/drawing/2014/main" id="{51470EF3-09B5-4436-86F8-DE727FCBAD41}"/>
              </a:ext>
            </a:extLst>
          </p:cNvPr>
          <p:cNvCxnSpPr>
            <a:cxnSpLocks/>
          </p:cNvCxnSpPr>
          <p:nvPr/>
        </p:nvCxnSpPr>
        <p:spPr>
          <a:xfrm flipV="1">
            <a:off x="7089002" y="5717137"/>
            <a:ext cx="0" cy="108405"/>
          </a:xfrm>
          <a:prstGeom prst="line">
            <a:avLst/>
          </a:prstGeom>
          <a:ln w="254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287E997A-E109-4E30-9608-5A1CD348E79B}"/>
              </a:ext>
            </a:extLst>
          </p:cNvPr>
          <p:cNvCxnSpPr>
            <a:cxnSpLocks/>
          </p:cNvCxnSpPr>
          <p:nvPr/>
        </p:nvCxnSpPr>
        <p:spPr>
          <a:xfrm flipV="1">
            <a:off x="6997148" y="6298909"/>
            <a:ext cx="93179" cy="101891"/>
          </a:xfrm>
          <a:prstGeom prst="line">
            <a:avLst/>
          </a:prstGeom>
          <a:ln w="254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9942E965-8E57-468F-8C87-DC40D6D20BC2}"/>
              </a:ext>
            </a:extLst>
          </p:cNvPr>
          <p:cNvCxnSpPr>
            <a:cxnSpLocks/>
          </p:cNvCxnSpPr>
          <p:nvPr/>
        </p:nvCxnSpPr>
        <p:spPr>
          <a:xfrm flipV="1">
            <a:off x="8802815" y="5255812"/>
            <a:ext cx="0" cy="212872"/>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2B169DEF-FBF2-4640-AEF7-C50810300676}"/>
              </a:ext>
            </a:extLst>
          </p:cNvPr>
          <p:cNvCxnSpPr>
            <a:cxnSpLocks/>
          </p:cNvCxnSpPr>
          <p:nvPr/>
        </p:nvCxnSpPr>
        <p:spPr>
          <a:xfrm flipV="1">
            <a:off x="8835947" y="6011426"/>
            <a:ext cx="0" cy="388888"/>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B6636B8D-5E51-4F32-A60F-316A78CF9F0B}"/>
              </a:ext>
            </a:extLst>
          </p:cNvPr>
          <p:cNvCxnSpPr>
            <a:cxnSpLocks/>
          </p:cNvCxnSpPr>
          <p:nvPr/>
        </p:nvCxnSpPr>
        <p:spPr>
          <a:xfrm flipV="1">
            <a:off x="10779129" y="5468684"/>
            <a:ext cx="0" cy="217851"/>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95" name="Connecteur droit 94">
            <a:extLst>
              <a:ext uri="{FF2B5EF4-FFF2-40B4-BE49-F238E27FC236}">
                <a16:creationId xmlns:a16="http://schemas.microsoft.com/office/drawing/2014/main" id="{4FF541EC-1EFB-497B-A83A-C1EA1BC54CA4}"/>
              </a:ext>
            </a:extLst>
          </p:cNvPr>
          <p:cNvCxnSpPr>
            <a:cxnSpLocks/>
          </p:cNvCxnSpPr>
          <p:nvPr/>
        </p:nvCxnSpPr>
        <p:spPr>
          <a:xfrm flipV="1">
            <a:off x="10844068" y="6127750"/>
            <a:ext cx="122382" cy="124654"/>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91957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4E1FB0-AE04-474F-B390-452C6920818A}"/>
              </a:ext>
            </a:extLst>
          </p:cNvPr>
          <p:cNvSpPr/>
          <p:nvPr/>
        </p:nvSpPr>
        <p:spPr>
          <a:xfrm>
            <a:off x="-26437" y="1796902"/>
            <a:ext cx="12307039" cy="5061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9BA02A43-EEE0-4106-92A0-72F20D4D598D}"/>
              </a:ext>
            </a:extLst>
          </p:cNvPr>
          <p:cNvSpPr/>
          <p:nvPr/>
        </p:nvSpPr>
        <p:spPr>
          <a:xfrm>
            <a:off x="58626" y="-1700420"/>
            <a:ext cx="6096000" cy="369332"/>
          </a:xfrm>
          <a:prstGeom prst="rect">
            <a:avLst/>
          </a:prstGeom>
        </p:spPr>
        <p:txBody>
          <a:bodyPr>
            <a:spAutoFit/>
          </a:bodyPr>
          <a:lstStyle/>
          <a:p>
            <a:r>
              <a:rPr lang="en-US" b="1" dirty="0"/>
              <a:t>Possible schematics for the evolution of the A,B,C,D,E,F song.</a:t>
            </a:r>
          </a:p>
        </p:txBody>
      </p:sp>
      <p:sp>
        <p:nvSpPr>
          <p:cNvPr id="115" name="ZoneTexte 114">
            <a:extLst>
              <a:ext uri="{FF2B5EF4-FFF2-40B4-BE49-F238E27FC236}">
                <a16:creationId xmlns:a16="http://schemas.microsoft.com/office/drawing/2014/main" id="{B27B8AC4-A2E9-446D-A17C-1535DBF6D19E}"/>
              </a:ext>
            </a:extLst>
          </p:cNvPr>
          <p:cNvSpPr txBox="1"/>
          <p:nvPr/>
        </p:nvSpPr>
        <p:spPr>
          <a:xfrm>
            <a:off x="2136957" y="1077065"/>
            <a:ext cx="7607147" cy="523220"/>
          </a:xfrm>
          <a:prstGeom prst="rect">
            <a:avLst/>
          </a:prstGeom>
          <a:noFill/>
        </p:spPr>
        <p:txBody>
          <a:bodyPr wrap="none" rtlCol="0">
            <a:spAutoFit/>
          </a:bodyPr>
          <a:lstStyle/>
          <a:p>
            <a:r>
              <a:rPr lang="fr-FR" sz="2000" dirty="0">
                <a:solidFill>
                  <a:schemeClr val="bg1"/>
                </a:solidFill>
              </a:rPr>
              <a:t>One </a:t>
            </a:r>
            <a:r>
              <a:rPr lang="fr-FR" sz="2000" dirty="0" err="1">
                <a:solidFill>
                  <a:schemeClr val="bg1"/>
                </a:solidFill>
              </a:rPr>
              <a:t>could</a:t>
            </a:r>
            <a:r>
              <a:rPr lang="fr-FR" sz="2000" dirty="0">
                <a:solidFill>
                  <a:schemeClr val="bg1"/>
                </a:solidFill>
              </a:rPr>
              <a:t> check if </a:t>
            </a:r>
            <a:r>
              <a:rPr lang="fr-FR" sz="2000" dirty="0" err="1">
                <a:solidFill>
                  <a:schemeClr val="bg1"/>
                </a:solidFill>
              </a:rPr>
              <a:t>some</a:t>
            </a:r>
            <a:r>
              <a:rPr lang="fr-FR" sz="2000" dirty="0">
                <a:solidFill>
                  <a:schemeClr val="bg1"/>
                </a:solidFill>
              </a:rPr>
              <a:t> interactions </a:t>
            </a:r>
            <a:r>
              <a:rPr lang="fr-FR" sz="2000" dirty="0" err="1">
                <a:solidFill>
                  <a:schemeClr val="bg1"/>
                </a:solidFill>
              </a:rPr>
              <a:t>within</a:t>
            </a:r>
            <a:r>
              <a:rPr lang="fr-FR" sz="2000" dirty="0">
                <a:solidFill>
                  <a:schemeClr val="bg1"/>
                </a:solidFill>
              </a:rPr>
              <a:t> a system </a:t>
            </a:r>
            <a:r>
              <a:rPr lang="fr-FR" sz="2000" dirty="0" err="1">
                <a:solidFill>
                  <a:schemeClr val="bg1"/>
                </a:solidFill>
              </a:rPr>
              <a:t>appears</a:t>
            </a:r>
            <a:r>
              <a:rPr lang="fr-FR" sz="2000" dirty="0">
                <a:solidFill>
                  <a:schemeClr val="bg1"/>
                </a:solidFill>
              </a:rPr>
              <a:t> </a:t>
            </a:r>
            <a:r>
              <a:rPr lang="fr-FR" sz="2800" b="1" dirty="0" err="1">
                <a:solidFill>
                  <a:srgbClr val="FF0000"/>
                </a:solidFill>
              </a:rPr>
              <a:t>robust</a:t>
            </a:r>
            <a:endParaRPr lang="fr-FR" sz="2800" b="1" dirty="0">
              <a:solidFill>
                <a:srgbClr val="FF0000"/>
              </a:solidFill>
            </a:endParaRPr>
          </a:p>
        </p:txBody>
      </p:sp>
      <p:cxnSp>
        <p:nvCxnSpPr>
          <p:cNvPr id="290" name="Connecteur droit 289">
            <a:extLst>
              <a:ext uri="{FF2B5EF4-FFF2-40B4-BE49-F238E27FC236}">
                <a16:creationId xmlns:a16="http://schemas.microsoft.com/office/drawing/2014/main" id="{649B9C82-873D-4354-9202-CBDA0D0DEB66}"/>
              </a:ext>
            </a:extLst>
          </p:cNvPr>
          <p:cNvCxnSpPr/>
          <p:nvPr/>
        </p:nvCxnSpPr>
        <p:spPr>
          <a:xfrm>
            <a:off x="15146898" y="-2309878"/>
            <a:ext cx="0" cy="10070757"/>
          </a:xfrm>
          <a:prstGeom prst="line">
            <a:avLst/>
          </a:prstGeom>
        </p:spPr>
        <p:style>
          <a:lnRef idx="1">
            <a:schemeClr val="accent1"/>
          </a:lnRef>
          <a:fillRef idx="0">
            <a:schemeClr val="accent1"/>
          </a:fillRef>
          <a:effectRef idx="0">
            <a:schemeClr val="accent1"/>
          </a:effectRef>
          <a:fontRef idx="minor">
            <a:schemeClr val="tx1"/>
          </a:fontRef>
        </p:style>
      </p:cxnSp>
      <p:sp>
        <p:nvSpPr>
          <p:cNvPr id="226" name="ZoneTexte 225">
            <a:extLst>
              <a:ext uri="{FF2B5EF4-FFF2-40B4-BE49-F238E27FC236}">
                <a16:creationId xmlns:a16="http://schemas.microsoft.com/office/drawing/2014/main" id="{366E7AD9-3555-4176-8DA8-C97A30C1394D}"/>
              </a:ext>
            </a:extLst>
          </p:cNvPr>
          <p:cNvSpPr txBox="1"/>
          <p:nvPr/>
        </p:nvSpPr>
        <p:spPr>
          <a:xfrm>
            <a:off x="738375" y="56867"/>
            <a:ext cx="11007069" cy="892552"/>
          </a:xfrm>
          <a:prstGeom prst="rect">
            <a:avLst/>
          </a:prstGeom>
          <a:solidFill>
            <a:schemeClr val="tx1"/>
          </a:solidFill>
        </p:spPr>
        <p:txBody>
          <a:bodyPr wrap="square" rtlCol="0">
            <a:spAutoFit/>
          </a:bodyPr>
          <a:lstStyle/>
          <a:p>
            <a:pPr algn="ctr"/>
            <a:r>
              <a:rPr lang="fr-FR" sz="2600" b="1" dirty="0">
                <a:solidFill>
                  <a:schemeClr val="bg1"/>
                </a:solidFill>
              </a:rPr>
              <a:t>Network </a:t>
            </a:r>
            <a:r>
              <a:rPr lang="fr-FR" sz="2600" b="1" dirty="0" err="1">
                <a:solidFill>
                  <a:schemeClr val="bg1"/>
                </a:solidFill>
              </a:rPr>
              <a:t>comparison</a:t>
            </a:r>
            <a:r>
              <a:rPr lang="fr-FR" sz="2600" b="1" dirty="0">
                <a:solidFill>
                  <a:schemeClr val="bg1"/>
                </a:solidFill>
              </a:rPr>
              <a:t> </a:t>
            </a:r>
            <a:r>
              <a:rPr lang="fr-FR" sz="2600" b="1" dirty="0" err="1">
                <a:solidFill>
                  <a:schemeClr val="bg1"/>
                </a:solidFill>
              </a:rPr>
              <a:t>could</a:t>
            </a:r>
            <a:r>
              <a:rPr lang="fr-FR" sz="2600" b="1" dirty="0">
                <a:solidFill>
                  <a:schemeClr val="bg1"/>
                </a:solidFill>
              </a:rPr>
              <a:t> </a:t>
            </a:r>
            <a:r>
              <a:rPr lang="fr-FR" sz="2600" b="1" dirty="0" err="1">
                <a:solidFill>
                  <a:schemeClr val="bg1"/>
                </a:solidFill>
              </a:rPr>
              <a:t>unravel</a:t>
            </a:r>
            <a:r>
              <a:rPr lang="fr-FR" sz="2600" b="1" dirty="0">
                <a:solidFill>
                  <a:schemeClr val="bg1"/>
                </a:solidFill>
              </a:rPr>
              <a:t> interactions </a:t>
            </a:r>
            <a:r>
              <a:rPr lang="fr-FR" sz="2600" b="1" dirty="0" err="1">
                <a:solidFill>
                  <a:schemeClr val="bg1"/>
                </a:solidFill>
              </a:rPr>
              <a:t>with</a:t>
            </a:r>
            <a:r>
              <a:rPr lang="fr-FR" sz="2600" b="1" dirty="0">
                <a:solidFill>
                  <a:schemeClr val="bg1"/>
                </a:solidFill>
              </a:rPr>
              <a:t> </a:t>
            </a:r>
            <a:r>
              <a:rPr lang="fr-FR" sz="2600" b="1" dirty="0" err="1">
                <a:solidFill>
                  <a:srgbClr val="FF0000"/>
                </a:solidFill>
              </a:rPr>
              <a:t>critical</a:t>
            </a:r>
            <a:r>
              <a:rPr lang="fr-FR" sz="2600" b="1" dirty="0">
                <a:solidFill>
                  <a:srgbClr val="FF0000"/>
                </a:solidFill>
              </a:rPr>
              <a:t> structural </a:t>
            </a:r>
            <a:r>
              <a:rPr lang="fr-FR" sz="2600" b="1" dirty="0" err="1">
                <a:solidFill>
                  <a:srgbClr val="FF0000"/>
                </a:solidFill>
              </a:rPr>
              <a:t>roles</a:t>
            </a:r>
            <a:r>
              <a:rPr lang="fr-FR" sz="2600" b="1" dirty="0">
                <a:solidFill>
                  <a:schemeClr val="bg1"/>
                </a:solidFill>
              </a:rPr>
              <a:t>, </a:t>
            </a:r>
            <a:r>
              <a:rPr lang="fr-FR" sz="2600" b="1" dirty="0" err="1">
                <a:solidFill>
                  <a:schemeClr val="bg1"/>
                </a:solidFill>
              </a:rPr>
              <a:t>possibly</a:t>
            </a:r>
            <a:r>
              <a:rPr lang="fr-FR" sz="2600" b="1" dirty="0">
                <a:solidFill>
                  <a:schemeClr val="bg1"/>
                </a:solidFill>
              </a:rPr>
              <a:t> as a </a:t>
            </a:r>
            <a:r>
              <a:rPr lang="fr-FR" sz="2600" b="1" dirty="0" err="1">
                <a:solidFill>
                  <a:schemeClr val="bg1"/>
                </a:solidFill>
              </a:rPr>
              <a:t>result</a:t>
            </a:r>
            <a:r>
              <a:rPr lang="fr-FR" sz="2600" b="1" dirty="0">
                <a:solidFill>
                  <a:schemeClr val="bg1"/>
                </a:solidFill>
              </a:rPr>
              <a:t> of </a:t>
            </a:r>
            <a:r>
              <a:rPr lang="fr-FR" sz="2600" b="1" dirty="0" err="1">
                <a:solidFill>
                  <a:schemeClr val="bg1"/>
                </a:solidFill>
              </a:rPr>
              <a:t>selection</a:t>
            </a:r>
            <a:r>
              <a:rPr lang="fr-FR" sz="2600" b="1" dirty="0">
                <a:solidFill>
                  <a:schemeClr val="bg1"/>
                </a:solidFill>
              </a:rPr>
              <a:t>.</a:t>
            </a:r>
          </a:p>
        </p:txBody>
      </p:sp>
      <p:sp>
        <p:nvSpPr>
          <p:cNvPr id="78" name="ZoneTexte 77">
            <a:extLst>
              <a:ext uri="{FF2B5EF4-FFF2-40B4-BE49-F238E27FC236}">
                <a16:creationId xmlns:a16="http://schemas.microsoft.com/office/drawing/2014/main" id="{25504C7F-A428-454B-ACA7-A0457BB9A374}"/>
              </a:ext>
            </a:extLst>
          </p:cNvPr>
          <p:cNvSpPr txBox="1"/>
          <p:nvPr/>
        </p:nvSpPr>
        <p:spPr>
          <a:xfrm>
            <a:off x="36624" y="5566936"/>
            <a:ext cx="5661678" cy="369332"/>
          </a:xfrm>
          <a:prstGeom prst="rect">
            <a:avLst/>
          </a:prstGeom>
          <a:noFill/>
        </p:spPr>
        <p:txBody>
          <a:bodyPr wrap="none" rtlCol="0">
            <a:spAutoFit/>
          </a:bodyPr>
          <a:lstStyle/>
          <a:p>
            <a:r>
              <a:rPr lang="fr-FR" dirty="0"/>
              <a:t>* e.g., </a:t>
            </a:r>
            <a:r>
              <a:rPr lang="fr-FR" dirty="0" err="1"/>
              <a:t>occur</a:t>
            </a:r>
            <a:r>
              <a:rPr lang="fr-FR" dirty="0"/>
              <a:t> at </a:t>
            </a:r>
            <a:r>
              <a:rPr lang="fr-FR" dirty="0" err="1"/>
              <a:t>consecutive</a:t>
            </a:r>
            <a:r>
              <a:rPr lang="fr-FR" dirty="0"/>
              <a:t> time points – and for how long</a:t>
            </a:r>
          </a:p>
        </p:txBody>
      </p:sp>
      <p:sp>
        <p:nvSpPr>
          <p:cNvPr id="40" name="Ellipse 39">
            <a:extLst>
              <a:ext uri="{FF2B5EF4-FFF2-40B4-BE49-F238E27FC236}">
                <a16:creationId xmlns:a16="http://schemas.microsoft.com/office/drawing/2014/main" id="{F5A20EB0-CB3F-4959-A179-A91DC7F3CEA4}"/>
              </a:ext>
            </a:extLst>
          </p:cNvPr>
          <p:cNvSpPr/>
          <p:nvPr/>
        </p:nvSpPr>
        <p:spPr>
          <a:xfrm>
            <a:off x="539995" y="3369073"/>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A3349E78-0C44-40B3-8C1D-7E388EA8E031}"/>
              </a:ext>
            </a:extLst>
          </p:cNvPr>
          <p:cNvSpPr/>
          <p:nvPr/>
        </p:nvSpPr>
        <p:spPr>
          <a:xfrm>
            <a:off x="949044" y="3857908"/>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1870C4AD-77D8-4321-BA6A-814B389FEDF1}"/>
              </a:ext>
            </a:extLst>
          </p:cNvPr>
          <p:cNvSpPr/>
          <p:nvPr/>
        </p:nvSpPr>
        <p:spPr>
          <a:xfrm>
            <a:off x="86913" y="3842112"/>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E61A33BF-2E18-49BA-BE53-BE53A5F9B120}"/>
              </a:ext>
            </a:extLst>
          </p:cNvPr>
          <p:cNvSpPr/>
          <p:nvPr/>
        </p:nvSpPr>
        <p:spPr>
          <a:xfrm>
            <a:off x="514888" y="4296847"/>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4" name="Connecteur droit 43">
            <a:extLst>
              <a:ext uri="{FF2B5EF4-FFF2-40B4-BE49-F238E27FC236}">
                <a16:creationId xmlns:a16="http://schemas.microsoft.com/office/drawing/2014/main" id="{96E8623B-AB2F-4E5F-901A-0BD15F4C4871}"/>
              </a:ext>
            </a:extLst>
          </p:cNvPr>
          <p:cNvCxnSpPr>
            <a:cxnSpLocks/>
            <a:stCxn id="41" idx="1"/>
            <a:endCxn id="40" idx="5"/>
          </p:cNvCxnSpPr>
          <p:nvPr/>
        </p:nvCxnSpPr>
        <p:spPr>
          <a:xfrm flipH="1" flipV="1">
            <a:off x="814054" y="3613774"/>
            <a:ext cx="182011" cy="2861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706461DB-770B-4DF3-B876-67B1B6110451}"/>
              </a:ext>
            </a:extLst>
          </p:cNvPr>
          <p:cNvCxnSpPr>
            <a:cxnSpLocks/>
            <a:stCxn id="42" idx="7"/>
            <a:endCxn id="40" idx="3"/>
          </p:cNvCxnSpPr>
          <p:nvPr/>
        </p:nvCxnSpPr>
        <p:spPr>
          <a:xfrm flipV="1">
            <a:off x="360972" y="3613774"/>
            <a:ext cx="226043" cy="2703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429F2C20-0A13-4E82-9338-5A7381DF7C6B}"/>
              </a:ext>
            </a:extLst>
          </p:cNvPr>
          <p:cNvCxnSpPr>
            <a:cxnSpLocks/>
            <a:endCxn id="41" idx="3"/>
          </p:cNvCxnSpPr>
          <p:nvPr/>
        </p:nvCxnSpPr>
        <p:spPr>
          <a:xfrm flipV="1">
            <a:off x="777175" y="4102608"/>
            <a:ext cx="218889" cy="2529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A983BA56-EFE9-4E66-ABA2-503AF4A28B69}"/>
              </a:ext>
            </a:extLst>
          </p:cNvPr>
          <p:cNvCxnSpPr>
            <a:cxnSpLocks/>
            <a:stCxn id="43" idx="1"/>
            <a:endCxn id="42" idx="5"/>
          </p:cNvCxnSpPr>
          <p:nvPr/>
        </p:nvCxnSpPr>
        <p:spPr>
          <a:xfrm flipH="1" flipV="1">
            <a:off x="360972" y="4086812"/>
            <a:ext cx="200937" cy="2520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Flèche : droite 69">
            <a:extLst>
              <a:ext uri="{FF2B5EF4-FFF2-40B4-BE49-F238E27FC236}">
                <a16:creationId xmlns:a16="http://schemas.microsoft.com/office/drawing/2014/main" id="{E02F863E-5EFA-4F70-81F1-F549F6F9AD48}"/>
              </a:ext>
            </a:extLst>
          </p:cNvPr>
          <p:cNvSpPr/>
          <p:nvPr/>
        </p:nvSpPr>
        <p:spPr>
          <a:xfrm>
            <a:off x="1575248" y="3868537"/>
            <a:ext cx="343271" cy="22890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ZoneTexte 70">
            <a:extLst>
              <a:ext uri="{FF2B5EF4-FFF2-40B4-BE49-F238E27FC236}">
                <a16:creationId xmlns:a16="http://schemas.microsoft.com/office/drawing/2014/main" id="{7AC2C7A7-3CAC-49BB-982F-5322991B49D3}"/>
              </a:ext>
            </a:extLst>
          </p:cNvPr>
          <p:cNvSpPr txBox="1"/>
          <p:nvPr/>
        </p:nvSpPr>
        <p:spPr>
          <a:xfrm>
            <a:off x="121685" y="3775261"/>
            <a:ext cx="45719" cy="369332"/>
          </a:xfrm>
          <a:prstGeom prst="rect">
            <a:avLst/>
          </a:prstGeom>
          <a:noFill/>
        </p:spPr>
        <p:txBody>
          <a:bodyPr wrap="square" rtlCol="0">
            <a:spAutoFit/>
          </a:bodyPr>
          <a:lstStyle/>
          <a:p>
            <a:r>
              <a:rPr lang="fr-FR" b="1" dirty="0"/>
              <a:t>A</a:t>
            </a:r>
          </a:p>
        </p:txBody>
      </p:sp>
      <p:sp>
        <p:nvSpPr>
          <p:cNvPr id="72" name="ZoneTexte 71">
            <a:extLst>
              <a:ext uri="{FF2B5EF4-FFF2-40B4-BE49-F238E27FC236}">
                <a16:creationId xmlns:a16="http://schemas.microsoft.com/office/drawing/2014/main" id="{7FCA7E99-3CE0-4ADD-976F-77A4A71E4100}"/>
              </a:ext>
            </a:extLst>
          </p:cNvPr>
          <p:cNvSpPr txBox="1"/>
          <p:nvPr/>
        </p:nvSpPr>
        <p:spPr>
          <a:xfrm>
            <a:off x="608790" y="3327749"/>
            <a:ext cx="45719" cy="369332"/>
          </a:xfrm>
          <a:prstGeom prst="rect">
            <a:avLst/>
          </a:prstGeom>
          <a:noFill/>
        </p:spPr>
        <p:txBody>
          <a:bodyPr wrap="square" rtlCol="0">
            <a:spAutoFit/>
          </a:bodyPr>
          <a:lstStyle/>
          <a:p>
            <a:r>
              <a:rPr lang="fr-FR" b="1" dirty="0"/>
              <a:t>B</a:t>
            </a:r>
          </a:p>
        </p:txBody>
      </p:sp>
      <p:sp>
        <p:nvSpPr>
          <p:cNvPr id="84" name="Flèche : droite 83">
            <a:extLst>
              <a:ext uri="{FF2B5EF4-FFF2-40B4-BE49-F238E27FC236}">
                <a16:creationId xmlns:a16="http://schemas.microsoft.com/office/drawing/2014/main" id="{6410932B-D632-4278-AEC8-863E3782FFE1}"/>
              </a:ext>
            </a:extLst>
          </p:cNvPr>
          <p:cNvSpPr/>
          <p:nvPr/>
        </p:nvSpPr>
        <p:spPr>
          <a:xfrm>
            <a:off x="3598978" y="3882712"/>
            <a:ext cx="343271" cy="22890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5" name="Connecteur droit avec flèche 94">
            <a:extLst>
              <a:ext uri="{FF2B5EF4-FFF2-40B4-BE49-F238E27FC236}">
                <a16:creationId xmlns:a16="http://schemas.microsoft.com/office/drawing/2014/main" id="{6C6CAA5A-7D88-4D2D-8A82-F2754B96AAE5}"/>
              </a:ext>
            </a:extLst>
          </p:cNvPr>
          <p:cNvCxnSpPr/>
          <p:nvPr/>
        </p:nvCxnSpPr>
        <p:spPr>
          <a:xfrm flipV="1">
            <a:off x="121685" y="4926755"/>
            <a:ext cx="5768741" cy="114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 name="ZoneTexte 95">
            <a:extLst>
              <a:ext uri="{FF2B5EF4-FFF2-40B4-BE49-F238E27FC236}">
                <a16:creationId xmlns:a16="http://schemas.microsoft.com/office/drawing/2014/main" id="{78E1FA6C-F9F0-4599-BCE6-581AFB40248E}"/>
              </a:ext>
            </a:extLst>
          </p:cNvPr>
          <p:cNvSpPr txBox="1"/>
          <p:nvPr/>
        </p:nvSpPr>
        <p:spPr>
          <a:xfrm>
            <a:off x="5929606" y="4742808"/>
            <a:ext cx="45719" cy="369332"/>
          </a:xfrm>
          <a:prstGeom prst="rect">
            <a:avLst/>
          </a:prstGeom>
          <a:noFill/>
        </p:spPr>
        <p:txBody>
          <a:bodyPr wrap="square" rtlCol="0">
            <a:spAutoFit/>
          </a:bodyPr>
          <a:lstStyle/>
          <a:p>
            <a:r>
              <a:rPr lang="fr-FR" dirty="0"/>
              <a:t>t</a:t>
            </a:r>
          </a:p>
        </p:txBody>
      </p:sp>
      <p:sp>
        <p:nvSpPr>
          <p:cNvPr id="97" name="Ellipse 96">
            <a:extLst>
              <a:ext uri="{FF2B5EF4-FFF2-40B4-BE49-F238E27FC236}">
                <a16:creationId xmlns:a16="http://schemas.microsoft.com/office/drawing/2014/main" id="{5BD29C67-0183-415F-8CD2-3781DFBC1337}"/>
              </a:ext>
            </a:extLst>
          </p:cNvPr>
          <p:cNvSpPr/>
          <p:nvPr/>
        </p:nvSpPr>
        <p:spPr>
          <a:xfrm>
            <a:off x="2563727" y="3351351"/>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Ellipse 97">
            <a:extLst>
              <a:ext uri="{FF2B5EF4-FFF2-40B4-BE49-F238E27FC236}">
                <a16:creationId xmlns:a16="http://schemas.microsoft.com/office/drawing/2014/main" id="{7D1AD7B8-8FC8-4252-960A-79731AFC94B7}"/>
              </a:ext>
            </a:extLst>
          </p:cNvPr>
          <p:cNvSpPr/>
          <p:nvPr/>
        </p:nvSpPr>
        <p:spPr>
          <a:xfrm>
            <a:off x="2972776" y="3840186"/>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Ellipse 98">
            <a:extLst>
              <a:ext uri="{FF2B5EF4-FFF2-40B4-BE49-F238E27FC236}">
                <a16:creationId xmlns:a16="http://schemas.microsoft.com/office/drawing/2014/main" id="{5837FDF9-31C5-4788-90DB-8AC2342DFEF7}"/>
              </a:ext>
            </a:extLst>
          </p:cNvPr>
          <p:cNvSpPr/>
          <p:nvPr/>
        </p:nvSpPr>
        <p:spPr>
          <a:xfrm>
            <a:off x="2110645" y="3824390"/>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Ellipse 99">
            <a:extLst>
              <a:ext uri="{FF2B5EF4-FFF2-40B4-BE49-F238E27FC236}">
                <a16:creationId xmlns:a16="http://schemas.microsoft.com/office/drawing/2014/main" id="{BB415641-41B4-46B5-AF64-7E734744D76D}"/>
              </a:ext>
            </a:extLst>
          </p:cNvPr>
          <p:cNvSpPr/>
          <p:nvPr/>
        </p:nvSpPr>
        <p:spPr>
          <a:xfrm>
            <a:off x="2538620" y="4279125"/>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1" name="Connecteur droit 100">
            <a:extLst>
              <a:ext uri="{FF2B5EF4-FFF2-40B4-BE49-F238E27FC236}">
                <a16:creationId xmlns:a16="http://schemas.microsoft.com/office/drawing/2014/main" id="{D67634B2-F8FA-4951-9931-749D87D9F8DD}"/>
              </a:ext>
            </a:extLst>
          </p:cNvPr>
          <p:cNvCxnSpPr>
            <a:cxnSpLocks/>
            <a:stCxn id="98" idx="1"/>
            <a:endCxn id="97" idx="5"/>
          </p:cNvCxnSpPr>
          <p:nvPr/>
        </p:nvCxnSpPr>
        <p:spPr>
          <a:xfrm flipH="1" flipV="1">
            <a:off x="2837786" y="3596052"/>
            <a:ext cx="182011" cy="2861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Connecteur droit 101">
            <a:extLst>
              <a:ext uri="{FF2B5EF4-FFF2-40B4-BE49-F238E27FC236}">
                <a16:creationId xmlns:a16="http://schemas.microsoft.com/office/drawing/2014/main" id="{DED61949-6524-4A5F-A3E3-1F2B63CCBE9A}"/>
              </a:ext>
            </a:extLst>
          </p:cNvPr>
          <p:cNvCxnSpPr>
            <a:cxnSpLocks/>
            <a:stCxn id="99" idx="7"/>
            <a:endCxn id="97" idx="3"/>
          </p:cNvCxnSpPr>
          <p:nvPr/>
        </p:nvCxnSpPr>
        <p:spPr>
          <a:xfrm flipV="1">
            <a:off x="2384704" y="3596052"/>
            <a:ext cx="226043" cy="2703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Connecteur droit 102">
            <a:extLst>
              <a:ext uri="{FF2B5EF4-FFF2-40B4-BE49-F238E27FC236}">
                <a16:creationId xmlns:a16="http://schemas.microsoft.com/office/drawing/2014/main" id="{F80D94A2-EB65-4DB7-93E1-176EC5965DA8}"/>
              </a:ext>
            </a:extLst>
          </p:cNvPr>
          <p:cNvCxnSpPr>
            <a:cxnSpLocks/>
            <a:endCxn id="98" idx="3"/>
          </p:cNvCxnSpPr>
          <p:nvPr/>
        </p:nvCxnSpPr>
        <p:spPr>
          <a:xfrm flipV="1">
            <a:off x="2800907" y="4084886"/>
            <a:ext cx="218889" cy="2529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Connecteur droit 103">
            <a:extLst>
              <a:ext uri="{FF2B5EF4-FFF2-40B4-BE49-F238E27FC236}">
                <a16:creationId xmlns:a16="http://schemas.microsoft.com/office/drawing/2014/main" id="{EF460FF1-25FF-49DB-AD1F-647E60EC6570}"/>
              </a:ext>
            </a:extLst>
          </p:cNvPr>
          <p:cNvCxnSpPr>
            <a:cxnSpLocks/>
            <a:stCxn id="100" idx="1"/>
            <a:endCxn id="99" idx="5"/>
          </p:cNvCxnSpPr>
          <p:nvPr/>
        </p:nvCxnSpPr>
        <p:spPr>
          <a:xfrm flipH="1" flipV="1">
            <a:off x="2384704" y="4069090"/>
            <a:ext cx="200937" cy="2520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ZoneTexte 104">
            <a:extLst>
              <a:ext uri="{FF2B5EF4-FFF2-40B4-BE49-F238E27FC236}">
                <a16:creationId xmlns:a16="http://schemas.microsoft.com/office/drawing/2014/main" id="{F0840D96-7D36-4B11-8C7F-E5A62775B440}"/>
              </a:ext>
            </a:extLst>
          </p:cNvPr>
          <p:cNvSpPr txBox="1"/>
          <p:nvPr/>
        </p:nvSpPr>
        <p:spPr>
          <a:xfrm>
            <a:off x="2145417" y="3757539"/>
            <a:ext cx="45719" cy="369332"/>
          </a:xfrm>
          <a:prstGeom prst="rect">
            <a:avLst/>
          </a:prstGeom>
          <a:noFill/>
        </p:spPr>
        <p:txBody>
          <a:bodyPr wrap="square" rtlCol="0">
            <a:spAutoFit/>
          </a:bodyPr>
          <a:lstStyle/>
          <a:p>
            <a:r>
              <a:rPr lang="fr-FR" b="1" dirty="0"/>
              <a:t>A</a:t>
            </a:r>
          </a:p>
        </p:txBody>
      </p:sp>
      <p:sp>
        <p:nvSpPr>
          <p:cNvPr id="106" name="ZoneTexte 105">
            <a:extLst>
              <a:ext uri="{FF2B5EF4-FFF2-40B4-BE49-F238E27FC236}">
                <a16:creationId xmlns:a16="http://schemas.microsoft.com/office/drawing/2014/main" id="{90B23ED2-306F-4D19-B43A-16878CAD51CF}"/>
              </a:ext>
            </a:extLst>
          </p:cNvPr>
          <p:cNvSpPr txBox="1"/>
          <p:nvPr/>
        </p:nvSpPr>
        <p:spPr>
          <a:xfrm>
            <a:off x="2632522" y="3310027"/>
            <a:ext cx="45719" cy="369332"/>
          </a:xfrm>
          <a:prstGeom prst="rect">
            <a:avLst/>
          </a:prstGeom>
          <a:noFill/>
        </p:spPr>
        <p:txBody>
          <a:bodyPr wrap="square" rtlCol="0">
            <a:spAutoFit/>
          </a:bodyPr>
          <a:lstStyle/>
          <a:p>
            <a:r>
              <a:rPr lang="fr-FR" b="1" dirty="0"/>
              <a:t>B</a:t>
            </a:r>
          </a:p>
        </p:txBody>
      </p:sp>
      <p:sp>
        <p:nvSpPr>
          <p:cNvPr id="107" name="Ellipse 106">
            <a:extLst>
              <a:ext uri="{FF2B5EF4-FFF2-40B4-BE49-F238E27FC236}">
                <a16:creationId xmlns:a16="http://schemas.microsoft.com/office/drawing/2014/main" id="{BD5B5101-3762-4924-BBFA-9603B0BC4779}"/>
              </a:ext>
            </a:extLst>
          </p:cNvPr>
          <p:cNvSpPr/>
          <p:nvPr/>
        </p:nvSpPr>
        <p:spPr>
          <a:xfrm>
            <a:off x="4470503" y="3344265"/>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Ellipse 107">
            <a:extLst>
              <a:ext uri="{FF2B5EF4-FFF2-40B4-BE49-F238E27FC236}">
                <a16:creationId xmlns:a16="http://schemas.microsoft.com/office/drawing/2014/main" id="{B16EFA6F-35D2-47C3-9EB1-2275228312E3}"/>
              </a:ext>
            </a:extLst>
          </p:cNvPr>
          <p:cNvSpPr/>
          <p:nvPr/>
        </p:nvSpPr>
        <p:spPr>
          <a:xfrm>
            <a:off x="4879552" y="3833100"/>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Ellipse 108">
            <a:extLst>
              <a:ext uri="{FF2B5EF4-FFF2-40B4-BE49-F238E27FC236}">
                <a16:creationId xmlns:a16="http://schemas.microsoft.com/office/drawing/2014/main" id="{923D5704-8C8A-417F-A78A-799D9FDE5338}"/>
              </a:ext>
            </a:extLst>
          </p:cNvPr>
          <p:cNvSpPr/>
          <p:nvPr/>
        </p:nvSpPr>
        <p:spPr>
          <a:xfrm>
            <a:off x="4017421" y="3817304"/>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Ellipse 109">
            <a:extLst>
              <a:ext uri="{FF2B5EF4-FFF2-40B4-BE49-F238E27FC236}">
                <a16:creationId xmlns:a16="http://schemas.microsoft.com/office/drawing/2014/main" id="{D4352013-6ECA-499A-9EED-8B9BA3E742F2}"/>
              </a:ext>
            </a:extLst>
          </p:cNvPr>
          <p:cNvSpPr/>
          <p:nvPr/>
        </p:nvSpPr>
        <p:spPr>
          <a:xfrm>
            <a:off x="4445396" y="4272039"/>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1" name="Connecteur droit 110">
            <a:extLst>
              <a:ext uri="{FF2B5EF4-FFF2-40B4-BE49-F238E27FC236}">
                <a16:creationId xmlns:a16="http://schemas.microsoft.com/office/drawing/2014/main" id="{06B43451-555A-465D-9AD1-632345665DA3}"/>
              </a:ext>
            </a:extLst>
          </p:cNvPr>
          <p:cNvCxnSpPr>
            <a:cxnSpLocks/>
            <a:stCxn id="108" idx="1"/>
            <a:endCxn id="107" idx="5"/>
          </p:cNvCxnSpPr>
          <p:nvPr/>
        </p:nvCxnSpPr>
        <p:spPr>
          <a:xfrm flipH="1" flipV="1">
            <a:off x="4744562" y="3588966"/>
            <a:ext cx="182011" cy="2861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Connecteur droit 111">
            <a:extLst>
              <a:ext uri="{FF2B5EF4-FFF2-40B4-BE49-F238E27FC236}">
                <a16:creationId xmlns:a16="http://schemas.microsoft.com/office/drawing/2014/main" id="{1E42BA17-1993-490E-87D0-FA97A46F6AFC}"/>
              </a:ext>
            </a:extLst>
          </p:cNvPr>
          <p:cNvCxnSpPr>
            <a:cxnSpLocks/>
            <a:stCxn id="109" idx="7"/>
            <a:endCxn id="107" idx="3"/>
          </p:cNvCxnSpPr>
          <p:nvPr/>
        </p:nvCxnSpPr>
        <p:spPr>
          <a:xfrm flipV="1">
            <a:off x="4291480" y="3588966"/>
            <a:ext cx="226043" cy="2703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Connecteur droit 112">
            <a:extLst>
              <a:ext uri="{FF2B5EF4-FFF2-40B4-BE49-F238E27FC236}">
                <a16:creationId xmlns:a16="http://schemas.microsoft.com/office/drawing/2014/main" id="{F38BD3AC-5567-4DD2-8521-22293EB621F9}"/>
              </a:ext>
            </a:extLst>
          </p:cNvPr>
          <p:cNvCxnSpPr>
            <a:cxnSpLocks/>
            <a:endCxn id="108" idx="3"/>
          </p:cNvCxnSpPr>
          <p:nvPr/>
        </p:nvCxnSpPr>
        <p:spPr>
          <a:xfrm flipV="1">
            <a:off x="4707683" y="4077800"/>
            <a:ext cx="218889" cy="2529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Connecteur droit 113">
            <a:extLst>
              <a:ext uri="{FF2B5EF4-FFF2-40B4-BE49-F238E27FC236}">
                <a16:creationId xmlns:a16="http://schemas.microsoft.com/office/drawing/2014/main" id="{CFDF02E2-C490-4D59-B92C-5524FCBAF197}"/>
              </a:ext>
            </a:extLst>
          </p:cNvPr>
          <p:cNvCxnSpPr>
            <a:cxnSpLocks/>
            <a:stCxn id="110" idx="1"/>
            <a:endCxn id="109" idx="5"/>
          </p:cNvCxnSpPr>
          <p:nvPr/>
        </p:nvCxnSpPr>
        <p:spPr>
          <a:xfrm flipH="1" flipV="1">
            <a:off x="4291480" y="4062004"/>
            <a:ext cx="200937" cy="2520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ZoneTexte 115">
            <a:extLst>
              <a:ext uri="{FF2B5EF4-FFF2-40B4-BE49-F238E27FC236}">
                <a16:creationId xmlns:a16="http://schemas.microsoft.com/office/drawing/2014/main" id="{DDE1EB7C-582C-4B1F-BC9D-3116615C9743}"/>
              </a:ext>
            </a:extLst>
          </p:cNvPr>
          <p:cNvSpPr txBox="1"/>
          <p:nvPr/>
        </p:nvSpPr>
        <p:spPr>
          <a:xfrm>
            <a:off x="4052193" y="3750453"/>
            <a:ext cx="45719" cy="369332"/>
          </a:xfrm>
          <a:prstGeom prst="rect">
            <a:avLst/>
          </a:prstGeom>
          <a:noFill/>
        </p:spPr>
        <p:txBody>
          <a:bodyPr wrap="square" rtlCol="0">
            <a:spAutoFit/>
          </a:bodyPr>
          <a:lstStyle/>
          <a:p>
            <a:r>
              <a:rPr lang="fr-FR" b="1" dirty="0"/>
              <a:t>A</a:t>
            </a:r>
          </a:p>
        </p:txBody>
      </p:sp>
      <p:sp>
        <p:nvSpPr>
          <p:cNvPr id="117" name="ZoneTexte 116">
            <a:extLst>
              <a:ext uri="{FF2B5EF4-FFF2-40B4-BE49-F238E27FC236}">
                <a16:creationId xmlns:a16="http://schemas.microsoft.com/office/drawing/2014/main" id="{B4831E0E-90D2-482B-9D40-783807238579}"/>
              </a:ext>
            </a:extLst>
          </p:cNvPr>
          <p:cNvSpPr txBox="1"/>
          <p:nvPr/>
        </p:nvSpPr>
        <p:spPr>
          <a:xfrm>
            <a:off x="4539298" y="3302941"/>
            <a:ext cx="45719" cy="369332"/>
          </a:xfrm>
          <a:prstGeom prst="rect">
            <a:avLst/>
          </a:prstGeom>
          <a:noFill/>
        </p:spPr>
        <p:txBody>
          <a:bodyPr wrap="square" rtlCol="0">
            <a:spAutoFit/>
          </a:bodyPr>
          <a:lstStyle/>
          <a:p>
            <a:r>
              <a:rPr lang="fr-FR" b="1" dirty="0"/>
              <a:t>B</a:t>
            </a:r>
          </a:p>
        </p:txBody>
      </p:sp>
      <p:grpSp>
        <p:nvGrpSpPr>
          <p:cNvPr id="8" name="Groupe 7">
            <a:extLst>
              <a:ext uri="{FF2B5EF4-FFF2-40B4-BE49-F238E27FC236}">
                <a16:creationId xmlns:a16="http://schemas.microsoft.com/office/drawing/2014/main" id="{A9038456-C182-4353-B729-E757DE5B2BD1}"/>
              </a:ext>
            </a:extLst>
          </p:cNvPr>
          <p:cNvGrpSpPr/>
          <p:nvPr/>
        </p:nvGrpSpPr>
        <p:grpSpPr>
          <a:xfrm>
            <a:off x="2733542" y="4059860"/>
            <a:ext cx="327354" cy="288831"/>
            <a:chOff x="10368999" y="2433104"/>
            <a:chExt cx="563526" cy="584791"/>
          </a:xfrm>
        </p:grpSpPr>
        <p:cxnSp>
          <p:nvCxnSpPr>
            <p:cNvPr id="6" name="Connecteur droit 5">
              <a:extLst>
                <a:ext uri="{FF2B5EF4-FFF2-40B4-BE49-F238E27FC236}">
                  <a16:creationId xmlns:a16="http://schemas.microsoft.com/office/drawing/2014/main" id="{FDF80C83-53B8-42F7-8E82-27EA402B7254}"/>
                </a:ext>
              </a:extLst>
            </p:cNvPr>
            <p:cNvCxnSpPr/>
            <p:nvPr/>
          </p:nvCxnSpPr>
          <p:spPr>
            <a:xfrm>
              <a:off x="10368999" y="2433104"/>
              <a:ext cx="563526" cy="584791"/>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8" name="Connecteur droit 117">
              <a:extLst>
                <a:ext uri="{FF2B5EF4-FFF2-40B4-BE49-F238E27FC236}">
                  <a16:creationId xmlns:a16="http://schemas.microsoft.com/office/drawing/2014/main" id="{D52924B8-9E67-4C4C-92D9-5E16FB98C5FE}"/>
                </a:ext>
              </a:extLst>
            </p:cNvPr>
            <p:cNvCxnSpPr>
              <a:cxnSpLocks/>
            </p:cNvCxnSpPr>
            <p:nvPr/>
          </p:nvCxnSpPr>
          <p:spPr>
            <a:xfrm flipH="1">
              <a:off x="10374799" y="2433104"/>
              <a:ext cx="557726" cy="565318"/>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19" name="Groupe 118">
            <a:extLst>
              <a:ext uri="{FF2B5EF4-FFF2-40B4-BE49-F238E27FC236}">
                <a16:creationId xmlns:a16="http://schemas.microsoft.com/office/drawing/2014/main" id="{86187BA0-40D8-4156-BD00-B305F6D1BB19}"/>
              </a:ext>
            </a:extLst>
          </p:cNvPr>
          <p:cNvGrpSpPr/>
          <p:nvPr/>
        </p:nvGrpSpPr>
        <p:grpSpPr>
          <a:xfrm>
            <a:off x="4693481" y="3616834"/>
            <a:ext cx="327354" cy="288831"/>
            <a:chOff x="10368999" y="2433104"/>
            <a:chExt cx="563526" cy="584791"/>
          </a:xfrm>
        </p:grpSpPr>
        <p:cxnSp>
          <p:nvCxnSpPr>
            <p:cNvPr id="120" name="Connecteur droit 119">
              <a:extLst>
                <a:ext uri="{FF2B5EF4-FFF2-40B4-BE49-F238E27FC236}">
                  <a16:creationId xmlns:a16="http://schemas.microsoft.com/office/drawing/2014/main" id="{02FB9AE4-3329-45FB-ACFA-56E63D26E6B6}"/>
                </a:ext>
              </a:extLst>
            </p:cNvPr>
            <p:cNvCxnSpPr/>
            <p:nvPr/>
          </p:nvCxnSpPr>
          <p:spPr>
            <a:xfrm>
              <a:off x="10368999" y="2433104"/>
              <a:ext cx="563526" cy="584791"/>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1" name="Connecteur droit 120">
              <a:extLst>
                <a:ext uri="{FF2B5EF4-FFF2-40B4-BE49-F238E27FC236}">
                  <a16:creationId xmlns:a16="http://schemas.microsoft.com/office/drawing/2014/main" id="{1130F2F8-6158-43C3-8ECE-15520511D330}"/>
                </a:ext>
              </a:extLst>
            </p:cNvPr>
            <p:cNvCxnSpPr>
              <a:cxnSpLocks/>
            </p:cNvCxnSpPr>
            <p:nvPr/>
          </p:nvCxnSpPr>
          <p:spPr>
            <a:xfrm flipH="1">
              <a:off x="10374799" y="2433104"/>
              <a:ext cx="557726" cy="565318"/>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25" name="ZoneTexte 124">
            <a:extLst>
              <a:ext uri="{FF2B5EF4-FFF2-40B4-BE49-F238E27FC236}">
                <a16:creationId xmlns:a16="http://schemas.microsoft.com/office/drawing/2014/main" id="{6F7522E4-58F6-4190-8A4C-F6ACCA686960}"/>
              </a:ext>
            </a:extLst>
          </p:cNvPr>
          <p:cNvSpPr txBox="1"/>
          <p:nvPr/>
        </p:nvSpPr>
        <p:spPr>
          <a:xfrm>
            <a:off x="602367" y="4255608"/>
            <a:ext cx="45719" cy="369332"/>
          </a:xfrm>
          <a:prstGeom prst="rect">
            <a:avLst/>
          </a:prstGeom>
          <a:noFill/>
        </p:spPr>
        <p:txBody>
          <a:bodyPr wrap="square" rtlCol="0">
            <a:spAutoFit/>
          </a:bodyPr>
          <a:lstStyle/>
          <a:p>
            <a:r>
              <a:rPr lang="fr-FR" b="1" dirty="0"/>
              <a:t>C</a:t>
            </a:r>
          </a:p>
        </p:txBody>
      </p:sp>
      <p:sp>
        <p:nvSpPr>
          <p:cNvPr id="126" name="ZoneTexte 125">
            <a:extLst>
              <a:ext uri="{FF2B5EF4-FFF2-40B4-BE49-F238E27FC236}">
                <a16:creationId xmlns:a16="http://schemas.microsoft.com/office/drawing/2014/main" id="{FB9DC52E-6BDF-4DBF-AD52-018F0A3E2E40}"/>
              </a:ext>
            </a:extLst>
          </p:cNvPr>
          <p:cNvSpPr txBox="1"/>
          <p:nvPr/>
        </p:nvSpPr>
        <p:spPr>
          <a:xfrm>
            <a:off x="1009699" y="3823675"/>
            <a:ext cx="45719" cy="369332"/>
          </a:xfrm>
          <a:prstGeom prst="rect">
            <a:avLst/>
          </a:prstGeom>
          <a:noFill/>
        </p:spPr>
        <p:txBody>
          <a:bodyPr wrap="square" rtlCol="0">
            <a:spAutoFit/>
          </a:bodyPr>
          <a:lstStyle/>
          <a:p>
            <a:r>
              <a:rPr lang="fr-FR" b="1" dirty="0"/>
              <a:t>D</a:t>
            </a:r>
          </a:p>
        </p:txBody>
      </p:sp>
      <p:sp>
        <p:nvSpPr>
          <p:cNvPr id="127" name="ZoneTexte 126">
            <a:extLst>
              <a:ext uri="{FF2B5EF4-FFF2-40B4-BE49-F238E27FC236}">
                <a16:creationId xmlns:a16="http://schemas.microsoft.com/office/drawing/2014/main" id="{C54B69F6-17CB-43EF-8E72-F1465FED4FBC}"/>
              </a:ext>
            </a:extLst>
          </p:cNvPr>
          <p:cNvSpPr txBox="1"/>
          <p:nvPr/>
        </p:nvSpPr>
        <p:spPr>
          <a:xfrm>
            <a:off x="2636732" y="4237885"/>
            <a:ext cx="45719" cy="369332"/>
          </a:xfrm>
          <a:prstGeom prst="rect">
            <a:avLst/>
          </a:prstGeom>
          <a:noFill/>
        </p:spPr>
        <p:txBody>
          <a:bodyPr wrap="square" rtlCol="0">
            <a:spAutoFit/>
          </a:bodyPr>
          <a:lstStyle/>
          <a:p>
            <a:r>
              <a:rPr lang="fr-FR" b="1" dirty="0"/>
              <a:t>C</a:t>
            </a:r>
          </a:p>
        </p:txBody>
      </p:sp>
      <p:sp>
        <p:nvSpPr>
          <p:cNvPr id="128" name="ZoneTexte 127">
            <a:extLst>
              <a:ext uri="{FF2B5EF4-FFF2-40B4-BE49-F238E27FC236}">
                <a16:creationId xmlns:a16="http://schemas.microsoft.com/office/drawing/2014/main" id="{EFCF90D3-335E-4379-96BF-4C947D5B6CC3}"/>
              </a:ext>
            </a:extLst>
          </p:cNvPr>
          <p:cNvSpPr txBox="1"/>
          <p:nvPr/>
        </p:nvSpPr>
        <p:spPr>
          <a:xfrm>
            <a:off x="3044064" y="3805952"/>
            <a:ext cx="45719" cy="369332"/>
          </a:xfrm>
          <a:prstGeom prst="rect">
            <a:avLst/>
          </a:prstGeom>
          <a:noFill/>
        </p:spPr>
        <p:txBody>
          <a:bodyPr wrap="square" rtlCol="0">
            <a:spAutoFit/>
          </a:bodyPr>
          <a:lstStyle/>
          <a:p>
            <a:r>
              <a:rPr lang="fr-FR" b="1" dirty="0"/>
              <a:t>D</a:t>
            </a:r>
          </a:p>
        </p:txBody>
      </p:sp>
      <p:sp>
        <p:nvSpPr>
          <p:cNvPr id="129" name="ZoneTexte 128">
            <a:extLst>
              <a:ext uri="{FF2B5EF4-FFF2-40B4-BE49-F238E27FC236}">
                <a16:creationId xmlns:a16="http://schemas.microsoft.com/office/drawing/2014/main" id="{3F83553C-AC4B-4C7E-BAA8-3912DC96B323}"/>
              </a:ext>
            </a:extLst>
          </p:cNvPr>
          <p:cNvSpPr txBox="1"/>
          <p:nvPr/>
        </p:nvSpPr>
        <p:spPr>
          <a:xfrm>
            <a:off x="4543505" y="4230795"/>
            <a:ext cx="45719" cy="369332"/>
          </a:xfrm>
          <a:prstGeom prst="rect">
            <a:avLst/>
          </a:prstGeom>
          <a:noFill/>
        </p:spPr>
        <p:txBody>
          <a:bodyPr wrap="square" rtlCol="0">
            <a:spAutoFit/>
          </a:bodyPr>
          <a:lstStyle/>
          <a:p>
            <a:r>
              <a:rPr lang="fr-FR" b="1" dirty="0"/>
              <a:t>C</a:t>
            </a:r>
          </a:p>
        </p:txBody>
      </p:sp>
      <p:sp>
        <p:nvSpPr>
          <p:cNvPr id="130" name="ZoneTexte 129">
            <a:extLst>
              <a:ext uri="{FF2B5EF4-FFF2-40B4-BE49-F238E27FC236}">
                <a16:creationId xmlns:a16="http://schemas.microsoft.com/office/drawing/2014/main" id="{DE9890AF-ADBC-44C8-A62A-F34F1CA1635E}"/>
              </a:ext>
            </a:extLst>
          </p:cNvPr>
          <p:cNvSpPr txBox="1"/>
          <p:nvPr/>
        </p:nvSpPr>
        <p:spPr>
          <a:xfrm>
            <a:off x="4950837" y="3798862"/>
            <a:ext cx="45719" cy="369332"/>
          </a:xfrm>
          <a:prstGeom prst="rect">
            <a:avLst/>
          </a:prstGeom>
          <a:noFill/>
        </p:spPr>
        <p:txBody>
          <a:bodyPr wrap="square" rtlCol="0">
            <a:spAutoFit/>
          </a:bodyPr>
          <a:lstStyle/>
          <a:p>
            <a:r>
              <a:rPr lang="fr-FR" b="1" dirty="0"/>
              <a:t>D</a:t>
            </a:r>
          </a:p>
        </p:txBody>
      </p:sp>
      <p:pic>
        <p:nvPicPr>
          <p:cNvPr id="131" name="Image 130">
            <a:extLst>
              <a:ext uri="{FF2B5EF4-FFF2-40B4-BE49-F238E27FC236}">
                <a16:creationId xmlns:a16="http://schemas.microsoft.com/office/drawing/2014/main" id="{DA4183DD-7316-4BA8-87F3-1D285CB50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2526" y="1856052"/>
            <a:ext cx="5651181" cy="4859469"/>
          </a:xfrm>
          <a:prstGeom prst="rect">
            <a:avLst/>
          </a:prstGeom>
        </p:spPr>
      </p:pic>
      <p:cxnSp>
        <p:nvCxnSpPr>
          <p:cNvPr id="132" name="Connecteur droit 131">
            <a:extLst>
              <a:ext uri="{FF2B5EF4-FFF2-40B4-BE49-F238E27FC236}">
                <a16:creationId xmlns:a16="http://schemas.microsoft.com/office/drawing/2014/main" id="{CE2FDFDC-9BA5-4A26-8DB7-DCCA00AA063D}"/>
              </a:ext>
            </a:extLst>
          </p:cNvPr>
          <p:cNvCxnSpPr>
            <a:cxnSpLocks/>
          </p:cNvCxnSpPr>
          <p:nvPr/>
        </p:nvCxnSpPr>
        <p:spPr>
          <a:xfrm flipV="1">
            <a:off x="7124255" y="5936268"/>
            <a:ext cx="337349" cy="551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Connecteur droit 132">
            <a:extLst>
              <a:ext uri="{FF2B5EF4-FFF2-40B4-BE49-F238E27FC236}">
                <a16:creationId xmlns:a16="http://schemas.microsoft.com/office/drawing/2014/main" id="{63DF8E8D-4089-4726-8626-8F122D657CF9}"/>
              </a:ext>
            </a:extLst>
          </p:cNvPr>
          <p:cNvCxnSpPr>
            <a:cxnSpLocks/>
          </p:cNvCxnSpPr>
          <p:nvPr/>
        </p:nvCxnSpPr>
        <p:spPr>
          <a:xfrm>
            <a:off x="7313867" y="6282069"/>
            <a:ext cx="219300" cy="868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Connecteur droit 133">
            <a:extLst>
              <a:ext uri="{FF2B5EF4-FFF2-40B4-BE49-F238E27FC236}">
                <a16:creationId xmlns:a16="http://schemas.microsoft.com/office/drawing/2014/main" id="{3D0CECFB-2973-4B9E-9B03-262CF3CB3272}"/>
              </a:ext>
            </a:extLst>
          </p:cNvPr>
          <p:cNvCxnSpPr>
            <a:cxnSpLocks/>
          </p:cNvCxnSpPr>
          <p:nvPr/>
        </p:nvCxnSpPr>
        <p:spPr>
          <a:xfrm>
            <a:off x="6716672" y="5844359"/>
            <a:ext cx="221073" cy="460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 name="Connecteur droit 134">
            <a:extLst>
              <a:ext uri="{FF2B5EF4-FFF2-40B4-BE49-F238E27FC236}">
                <a16:creationId xmlns:a16="http://schemas.microsoft.com/office/drawing/2014/main" id="{03CA96D1-A157-4457-B412-0CBABB9733ED}"/>
              </a:ext>
            </a:extLst>
          </p:cNvPr>
          <p:cNvCxnSpPr>
            <a:cxnSpLocks/>
          </p:cNvCxnSpPr>
          <p:nvPr/>
        </p:nvCxnSpPr>
        <p:spPr>
          <a:xfrm flipV="1">
            <a:off x="8907160" y="5599572"/>
            <a:ext cx="337349" cy="551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Connecteur droit 135">
            <a:extLst>
              <a:ext uri="{FF2B5EF4-FFF2-40B4-BE49-F238E27FC236}">
                <a16:creationId xmlns:a16="http://schemas.microsoft.com/office/drawing/2014/main" id="{85326B6C-04D8-4BC2-AEFA-805B6D5E350C}"/>
              </a:ext>
            </a:extLst>
          </p:cNvPr>
          <p:cNvCxnSpPr>
            <a:cxnSpLocks/>
          </p:cNvCxnSpPr>
          <p:nvPr/>
        </p:nvCxnSpPr>
        <p:spPr>
          <a:xfrm>
            <a:off x="9337603" y="6195236"/>
            <a:ext cx="215750" cy="2215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7" name="Connecteur droit 136">
            <a:extLst>
              <a:ext uri="{FF2B5EF4-FFF2-40B4-BE49-F238E27FC236}">
                <a16:creationId xmlns:a16="http://schemas.microsoft.com/office/drawing/2014/main" id="{D1C48AD8-C708-4713-B7C3-37AE19CEED2B}"/>
              </a:ext>
            </a:extLst>
          </p:cNvPr>
          <p:cNvCxnSpPr>
            <a:cxnSpLocks/>
          </p:cNvCxnSpPr>
          <p:nvPr/>
        </p:nvCxnSpPr>
        <p:spPr>
          <a:xfrm>
            <a:off x="8277891" y="5963857"/>
            <a:ext cx="221073" cy="460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8" name="Connecteur droit 137">
            <a:extLst>
              <a:ext uri="{FF2B5EF4-FFF2-40B4-BE49-F238E27FC236}">
                <a16:creationId xmlns:a16="http://schemas.microsoft.com/office/drawing/2014/main" id="{D26B9C0A-BA23-46E3-BE79-3DFB04BFE3E3}"/>
              </a:ext>
            </a:extLst>
          </p:cNvPr>
          <p:cNvCxnSpPr>
            <a:cxnSpLocks/>
          </p:cNvCxnSpPr>
          <p:nvPr/>
        </p:nvCxnSpPr>
        <p:spPr>
          <a:xfrm flipV="1">
            <a:off x="10998902" y="5524165"/>
            <a:ext cx="337349" cy="551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Connecteur droit 138">
            <a:extLst>
              <a:ext uri="{FF2B5EF4-FFF2-40B4-BE49-F238E27FC236}">
                <a16:creationId xmlns:a16="http://schemas.microsoft.com/office/drawing/2014/main" id="{93A47963-656F-480A-AF44-811E3AAF8755}"/>
              </a:ext>
            </a:extLst>
          </p:cNvPr>
          <p:cNvCxnSpPr>
            <a:cxnSpLocks/>
          </p:cNvCxnSpPr>
          <p:nvPr/>
        </p:nvCxnSpPr>
        <p:spPr>
          <a:xfrm>
            <a:off x="11203242" y="6195236"/>
            <a:ext cx="262422" cy="1302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Connecteur droit 139">
            <a:extLst>
              <a:ext uri="{FF2B5EF4-FFF2-40B4-BE49-F238E27FC236}">
                <a16:creationId xmlns:a16="http://schemas.microsoft.com/office/drawing/2014/main" id="{53A306AE-C103-4E97-B656-31811B5ED0DE}"/>
              </a:ext>
            </a:extLst>
          </p:cNvPr>
          <p:cNvCxnSpPr>
            <a:cxnSpLocks/>
          </p:cNvCxnSpPr>
          <p:nvPr/>
        </p:nvCxnSpPr>
        <p:spPr>
          <a:xfrm>
            <a:off x="10301626" y="5813230"/>
            <a:ext cx="221073" cy="460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8668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4E1FB0-AE04-474F-B390-452C6920818A}"/>
              </a:ext>
            </a:extLst>
          </p:cNvPr>
          <p:cNvSpPr/>
          <p:nvPr/>
        </p:nvSpPr>
        <p:spPr>
          <a:xfrm>
            <a:off x="1915" y="1796902"/>
            <a:ext cx="12307039" cy="5061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9BA02A43-EEE0-4106-92A0-72F20D4D598D}"/>
              </a:ext>
            </a:extLst>
          </p:cNvPr>
          <p:cNvSpPr/>
          <p:nvPr/>
        </p:nvSpPr>
        <p:spPr>
          <a:xfrm>
            <a:off x="58626" y="-1700420"/>
            <a:ext cx="6096000" cy="369332"/>
          </a:xfrm>
          <a:prstGeom prst="rect">
            <a:avLst/>
          </a:prstGeom>
        </p:spPr>
        <p:txBody>
          <a:bodyPr>
            <a:spAutoFit/>
          </a:bodyPr>
          <a:lstStyle/>
          <a:p>
            <a:r>
              <a:rPr lang="en-US" b="1" dirty="0"/>
              <a:t>Possible schematics for the evolution of the A,B,C,D,E,F song.</a:t>
            </a:r>
          </a:p>
        </p:txBody>
      </p:sp>
      <p:sp>
        <p:nvSpPr>
          <p:cNvPr id="115" name="ZoneTexte 114">
            <a:extLst>
              <a:ext uri="{FF2B5EF4-FFF2-40B4-BE49-F238E27FC236}">
                <a16:creationId xmlns:a16="http://schemas.microsoft.com/office/drawing/2014/main" id="{B27B8AC4-A2E9-446D-A17C-1535DBF6D19E}"/>
              </a:ext>
            </a:extLst>
          </p:cNvPr>
          <p:cNvSpPr txBox="1"/>
          <p:nvPr/>
        </p:nvSpPr>
        <p:spPr>
          <a:xfrm>
            <a:off x="1796717" y="1077065"/>
            <a:ext cx="8937703" cy="523220"/>
          </a:xfrm>
          <a:prstGeom prst="rect">
            <a:avLst/>
          </a:prstGeom>
          <a:noFill/>
        </p:spPr>
        <p:txBody>
          <a:bodyPr wrap="none" rtlCol="0">
            <a:spAutoFit/>
          </a:bodyPr>
          <a:lstStyle/>
          <a:p>
            <a:r>
              <a:rPr lang="fr-FR" sz="2000" dirty="0">
                <a:solidFill>
                  <a:schemeClr val="bg1"/>
                </a:solidFill>
              </a:rPr>
              <a:t>One </a:t>
            </a:r>
            <a:r>
              <a:rPr lang="fr-FR" sz="2000" dirty="0" err="1">
                <a:solidFill>
                  <a:schemeClr val="bg1"/>
                </a:solidFill>
              </a:rPr>
              <a:t>could</a:t>
            </a:r>
            <a:r>
              <a:rPr lang="fr-FR" sz="2000" dirty="0">
                <a:solidFill>
                  <a:schemeClr val="bg1"/>
                </a:solidFill>
              </a:rPr>
              <a:t> check if </a:t>
            </a:r>
            <a:r>
              <a:rPr lang="fr-FR" sz="2000" dirty="0" err="1">
                <a:solidFill>
                  <a:schemeClr val="bg1"/>
                </a:solidFill>
              </a:rPr>
              <a:t>if</a:t>
            </a:r>
            <a:r>
              <a:rPr lang="fr-FR" sz="2000" dirty="0">
                <a:solidFill>
                  <a:schemeClr val="bg1"/>
                </a:solidFill>
              </a:rPr>
              <a:t> a system displays </a:t>
            </a:r>
            <a:r>
              <a:rPr lang="fr-FR" sz="2800" b="1" dirty="0">
                <a:solidFill>
                  <a:srgbClr val="FF0000"/>
                </a:solidFill>
              </a:rPr>
              <a:t>modules of </a:t>
            </a:r>
            <a:r>
              <a:rPr lang="fr-FR" sz="2800" b="1" dirty="0" err="1">
                <a:solidFill>
                  <a:srgbClr val="FF0000"/>
                </a:solidFill>
              </a:rPr>
              <a:t>robust</a:t>
            </a:r>
            <a:r>
              <a:rPr lang="fr-FR" sz="2800" b="1" dirty="0">
                <a:solidFill>
                  <a:srgbClr val="FF0000"/>
                </a:solidFill>
              </a:rPr>
              <a:t>* interactions</a:t>
            </a:r>
          </a:p>
        </p:txBody>
      </p:sp>
      <p:cxnSp>
        <p:nvCxnSpPr>
          <p:cNvPr id="290" name="Connecteur droit 289">
            <a:extLst>
              <a:ext uri="{FF2B5EF4-FFF2-40B4-BE49-F238E27FC236}">
                <a16:creationId xmlns:a16="http://schemas.microsoft.com/office/drawing/2014/main" id="{649B9C82-873D-4354-9202-CBDA0D0DEB66}"/>
              </a:ext>
            </a:extLst>
          </p:cNvPr>
          <p:cNvCxnSpPr/>
          <p:nvPr/>
        </p:nvCxnSpPr>
        <p:spPr>
          <a:xfrm>
            <a:off x="15146898" y="-2309878"/>
            <a:ext cx="0" cy="10070757"/>
          </a:xfrm>
          <a:prstGeom prst="line">
            <a:avLst/>
          </a:prstGeom>
        </p:spPr>
        <p:style>
          <a:lnRef idx="1">
            <a:schemeClr val="accent1"/>
          </a:lnRef>
          <a:fillRef idx="0">
            <a:schemeClr val="accent1"/>
          </a:fillRef>
          <a:effectRef idx="0">
            <a:schemeClr val="accent1"/>
          </a:effectRef>
          <a:fontRef idx="minor">
            <a:schemeClr val="tx1"/>
          </a:fontRef>
        </p:style>
      </p:cxnSp>
      <p:sp>
        <p:nvSpPr>
          <p:cNvPr id="226" name="ZoneTexte 225">
            <a:extLst>
              <a:ext uri="{FF2B5EF4-FFF2-40B4-BE49-F238E27FC236}">
                <a16:creationId xmlns:a16="http://schemas.microsoft.com/office/drawing/2014/main" id="{366E7AD9-3555-4176-8DA8-C97A30C1394D}"/>
              </a:ext>
            </a:extLst>
          </p:cNvPr>
          <p:cNvSpPr txBox="1"/>
          <p:nvPr/>
        </p:nvSpPr>
        <p:spPr>
          <a:xfrm>
            <a:off x="448124" y="258891"/>
            <a:ext cx="11683300" cy="492443"/>
          </a:xfrm>
          <a:prstGeom prst="rect">
            <a:avLst/>
          </a:prstGeom>
          <a:solidFill>
            <a:schemeClr val="tx1"/>
          </a:solidFill>
        </p:spPr>
        <p:txBody>
          <a:bodyPr wrap="square" rtlCol="0">
            <a:spAutoFit/>
          </a:bodyPr>
          <a:lstStyle/>
          <a:p>
            <a:pPr algn="ctr"/>
            <a:r>
              <a:rPr lang="fr-FR" sz="2600" b="1" dirty="0">
                <a:solidFill>
                  <a:schemeClr val="bg1"/>
                </a:solidFill>
              </a:rPr>
              <a:t>Network analyses </a:t>
            </a:r>
            <a:r>
              <a:rPr lang="fr-FR" sz="2600" b="1" dirty="0" err="1">
                <a:solidFill>
                  <a:schemeClr val="bg1"/>
                </a:solidFill>
              </a:rPr>
              <a:t>could</a:t>
            </a:r>
            <a:r>
              <a:rPr lang="fr-FR" sz="2600" b="1" dirty="0">
                <a:solidFill>
                  <a:schemeClr val="bg1"/>
                </a:solidFill>
              </a:rPr>
              <a:t> report </a:t>
            </a:r>
            <a:r>
              <a:rPr lang="fr-FR" sz="2600" b="1" dirty="0">
                <a:solidFill>
                  <a:srgbClr val="FF0000"/>
                </a:solidFill>
              </a:rPr>
              <a:t>architectures </a:t>
            </a:r>
            <a:r>
              <a:rPr lang="fr-FR" sz="2600" b="1" dirty="0" err="1">
                <a:solidFill>
                  <a:srgbClr val="FF0000"/>
                </a:solidFill>
              </a:rPr>
              <a:t>that</a:t>
            </a:r>
            <a:r>
              <a:rPr lang="fr-FR" sz="2600" b="1" dirty="0">
                <a:solidFill>
                  <a:srgbClr val="FF0000"/>
                </a:solidFill>
              </a:rPr>
              <a:t> </a:t>
            </a:r>
            <a:r>
              <a:rPr lang="fr-FR" sz="2600" b="1" dirty="0" err="1">
                <a:solidFill>
                  <a:srgbClr val="FF0000"/>
                </a:solidFill>
              </a:rPr>
              <a:t>may</a:t>
            </a:r>
            <a:r>
              <a:rPr lang="fr-FR" sz="2600" b="1" dirty="0">
                <a:solidFill>
                  <a:srgbClr val="FF0000"/>
                </a:solidFill>
              </a:rPr>
              <a:t> </a:t>
            </a:r>
            <a:r>
              <a:rPr lang="fr-FR" sz="2600" b="1" dirty="0" err="1">
                <a:solidFill>
                  <a:srgbClr val="FF0000"/>
                </a:solidFill>
              </a:rPr>
              <a:t>be</a:t>
            </a:r>
            <a:r>
              <a:rPr lang="fr-FR" sz="2600" b="1" dirty="0">
                <a:solidFill>
                  <a:srgbClr val="FF0000"/>
                </a:solidFill>
              </a:rPr>
              <a:t> the </a:t>
            </a:r>
            <a:r>
              <a:rPr lang="fr-FR" sz="2600" b="1" dirty="0" err="1">
                <a:solidFill>
                  <a:srgbClr val="FF0000"/>
                </a:solidFill>
              </a:rPr>
              <a:t>result</a:t>
            </a:r>
            <a:r>
              <a:rPr lang="fr-FR" sz="2600" b="1" dirty="0">
                <a:solidFill>
                  <a:srgbClr val="FF0000"/>
                </a:solidFill>
              </a:rPr>
              <a:t> of </a:t>
            </a:r>
            <a:r>
              <a:rPr lang="fr-FR" sz="2600" b="1" dirty="0" err="1">
                <a:solidFill>
                  <a:srgbClr val="FF0000"/>
                </a:solidFill>
              </a:rPr>
              <a:t>selection</a:t>
            </a:r>
            <a:r>
              <a:rPr lang="fr-FR" sz="2600" b="1" dirty="0">
                <a:solidFill>
                  <a:schemeClr val="bg1"/>
                </a:solidFill>
              </a:rPr>
              <a:t>.</a:t>
            </a:r>
          </a:p>
        </p:txBody>
      </p:sp>
      <p:sp>
        <p:nvSpPr>
          <p:cNvPr id="78" name="ZoneTexte 77">
            <a:extLst>
              <a:ext uri="{FF2B5EF4-FFF2-40B4-BE49-F238E27FC236}">
                <a16:creationId xmlns:a16="http://schemas.microsoft.com/office/drawing/2014/main" id="{25504C7F-A428-454B-ACA7-A0457BB9A374}"/>
              </a:ext>
            </a:extLst>
          </p:cNvPr>
          <p:cNvSpPr txBox="1"/>
          <p:nvPr/>
        </p:nvSpPr>
        <p:spPr>
          <a:xfrm>
            <a:off x="1134997" y="5081736"/>
            <a:ext cx="3569375" cy="369332"/>
          </a:xfrm>
          <a:prstGeom prst="rect">
            <a:avLst/>
          </a:prstGeom>
          <a:noFill/>
        </p:spPr>
        <p:txBody>
          <a:bodyPr wrap="none" rtlCol="0">
            <a:spAutoFit/>
          </a:bodyPr>
          <a:lstStyle/>
          <a:p>
            <a:r>
              <a:rPr lang="fr-FR" dirty="0"/>
              <a:t>* e.g., </a:t>
            </a:r>
            <a:r>
              <a:rPr lang="fr-FR" dirty="0" err="1"/>
              <a:t>tight</a:t>
            </a:r>
            <a:r>
              <a:rPr lang="fr-FR" dirty="0"/>
              <a:t> clusters of </a:t>
            </a:r>
            <a:r>
              <a:rPr lang="fr-FR" dirty="0" err="1"/>
              <a:t>robust</a:t>
            </a:r>
            <a:r>
              <a:rPr lang="fr-FR" dirty="0"/>
              <a:t> </a:t>
            </a:r>
            <a:r>
              <a:rPr lang="fr-FR" dirty="0" err="1"/>
              <a:t>edges</a:t>
            </a:r>
            <a:endParaRPr lang="fr-FR" dirty="0"/>
          </a:p>
        </p:txBody>
      </p:sp>
      <p:sp>
        <p:nvSpPr>
          <p:cNvPr id="96" name="ZoneTexte 95">
            <a:extLst>
              <a:ext uri="{FF2B5EF4-FFF2-40B4-BE49-F238E27FC236}">
                <a16:creationId xmlns:a16="http://schemas.microsoft.com/office/drawing/2014/main" id="{78E1FA6C-F9F0-4599-BCE6-581AFB40248E}"/>
              </a:ext>
            </a:extLst>
          </p:cNvPr>
          <p:cNvSpPr txBox="1"/>
          <p:nvPr/>
        </p:nvSpPr>
        <p:spPr>
          <a:xfrm>
            <a:off x="1991897" y="2499287"/>
            <a:ext cx="1502558" cy="369332"/>
          </a:xfrm>
          <a:prstGeom prst="rect">
            <a:avLst/>
          </a:prstGeom>
          <a:noFill/>
        </p:spPr>
        <p:txBody>
          <a:bodyPr wrap="square" rtlCol="0">
            <a:spAutoFit/>
          </a:bodyPr>
          <a:lstStyle/>
          <a:p>
            <a:r>
              <a:rPr lang="fr-FR" dirty="0"/>
              <a:t>Network at t</a:t>
            </a:r>
          </a:p>
        </p:txBody>
      </p:sp>
      <p:sp>
        <p:nvSpPr>
          <p:cNvPr id="53" name="Ellipse 52">
            <a:extLst>
              <a:ext uri="{FF2B5EF4-FFF2-40B4-BE49-F238E27FC236}">
                <a16:creationId xmlns:a16="http://schemas.microsoft.com/office/drawing/2014/main" id="{677A1162-5140-45E6-9956-D439FD617924}"/>
              </a:ext>
            </a:extLst>
          </p:cNvPr>
          <p:cNvSpPr/>
          <p:nvPr/>
        </p:nvSpPr>
        <p:spPr>
          <a:xfrm>
            <a:off x="1082608" y="1517034"/>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Ellipse 89">
            <a:extLst>
              <a:ext uri="{FF2B5EF4-FFF2-40B4-BE49-F238E27FC236}">
                <a16:creationId xmlns:a16="http://schemas.microsoft.com/office/drawing/2014/main" id="{6716017D-1834-4327-B0EB-EBF694753A88}"/>
              </a:ext>
            </a:extLst>
          </p:cNvPr>
          <p:cNvSpPr/>
          <p:nvPr/>
        </p:nvSpPr>
        <p:spPr>
          <a:xfrm rot="12614857">
            <a:off x="1731282" y="1295433"/>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1" name="Connecteur droit 90">
            <a:extLst>
              <a:ext uri="{FF2B5EF4-FFF2-40B4-BE49-F238E27FC236}">
                <a16:creationId xmlns:a16="http://schemas.microsoft.com/office/drawing/2014/main" id="{4E0C550E-3A17-4498-92A5-1E4229D4B526}"/>
              </a:ext>
            </a:extLst>
          </p:cNvPr>
          <p:cNvCxnSpPr>
            <a:cxnSpLocks/>
            <a:stCxn id="90" idx="7"/>
          </p:cNvCxnSpPr>
          <p:nvPr/>
        </p:nvCxnSpPr>
        <p:spPr>
          <a:xfrm rot="12614857" flipV="1">
            <a:off x="1449662" y="1406038"/>
            <a:ext cx="226043" cy="27032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273F7AFC-BAB2-47A0-867F-423CDBF7B729}"/>
              </a:ext>
            </a:extLst>
          </p:cNvPr>
          <p:cNvGrpSpPr/>
          <p:nvPr/>
        </p:nvGrpSpPr>
        <p:grpSpPr>
          <a:xfrm>
            <a:off x="628738" y="3149840"/>
            <a:ext cx="3297071" cy="1274211"/>
            <a:chOff x="628738" y="3149840"/>
            <a:chExt cx="3297071" cy="1274211"/>
          </a:xfrm>
        </p:grpSpPr>
        <p:sp>
          <p:nvSpPr>
            <p:cNvPr id="57" name="Ellipse 56">
              <a:extLst>
                <a:ext uri="{FF2B5EF4-FFF2-40B4-BE49-F238E27FC236}">
                  <a16:creationId xmlns:a16="http://schemas.microsoft.com/office/drawing/2014/main" id="{EBD9EEB6-4976-4765-86BA-C2D40C984FE6}"/>
                </a:ext>
              </a:extLst>
            </p:cNvPr>
            <p:cNvSpPr/>
            <p:nvPr/>
          </p:nvSpPr>
          <p:spPr>
            <a:xfrm>
              <a:off x="1932870" y="3209592"/>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a:extLst>
                <a:ext uri="{FF2B5EF4-FFF2-40B4-BE49-F238E27FC236}">
                  <a16:creationId xmlns:a16="http://schemas.microsoft.com/office/drawing/2014/main" id="{91DDE95A-BDB9-44B2-A0DF-FA67ED342164}"/>
                </a:ext>
              </a:extLst>
            </p:cNvPr>
            <p:cNvSpPr/>
            <p:nvPr/>
          </p:nvSpPr>
          <p:spPr>
            <a:xfrm>
              <a:off x="2341919" y="3698427"/>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07BFEF7E-9235-4EF8-A27E-C3685D560C45}"/>
                </a:ext>
              </a:extLst>
            </p:cNvPr>
            <p:cNvSpPr/>
            <p:nvPr/>
          </p:nvSpPr>
          <p:spPr>
            <a:xfrm>
              <a:off x="1479788" y="3682631"/>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27577932-95BB-47A8-B747-EC5544D553CD}"/>
                </a:ext>
              </a:extLst>
            </p:cNvPr>
            <p:cNvSpPr/>
            <p:nvPr/>
          </p:nvSpPr>
          <p:spPr>
            <a:xfrm>
              <a:off x="1907763" y="4137366"/>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1" name="Connecteur droit 60">
              <a:extLst>
                <a:ext uri="{FF2B5EF4-FFF2-40B4-BE49-F238E27FC236}">
                  <a16:creationId xmlns:a16="http://schemas.microsoft.com/office/drawing/2014/main" id="{2874709E-890A-4EA5-A857-98B1FD02BC91}"/>
                </a:ext>
              </a:extLst>
            </p:cNvPr>
            <p:cNvCxnSpPr>
              <a:cxnSpLocks/>
              <a:stCxn id="58" idx="1"/>
              <a:endCxn id="57" idx="5"/>
            </p:cNvCxnSpPr>
            <p:nvPr/>
          </p:nvCxnSpPr>
          <p:spPr>
            <a:xfrm flipH="1" flipV="1">
              <a:off x="2206929" y="3454293"/>
              <a:ext cx="182011" cy="28611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6C024A62-9BFB-4C5F-A406-503434FD39C6}"/>
                </a:ext>
              </a:extLst>
            </p:cNvPr>
            <p:cNvCxnSpPr>
              <a:cxnSpLocks/>
              <a:stCxn id="59" idx="7"/>
              <a:endCxn id="57" idx="3"/>
            </p:cNvCxnSpPr>
            <p:nvPr/>
          </p:nvCxnSpPr>
          <p:spPr>
            <a:xfrm flipV="1">
              <a:off x="1753847" y="3454293"/>
              <a:ext cx="226043" cy="27032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Ellipse 62">
              <a:extLst>
                <a:ext uri="{FF2B5EF4-FFF2-40B4-BE49-F238E27FC236}">
                  <a16:creationId xmlns:a16="http://schemas.microsoft.com/office/drawing/2014/main" id="{ECC09D1B-775B-4E1F-986E-DB1BF80CFB22}"/>
                </a:ext>
              </a:extLst>
            </p:cNvPr>
            <p:cNvSpPr/>
            <p:nvPr/>
          </p:nvSpPr>
          <p:spPr>
            <a:xfrm>
              <a:off x="3604728" y="3149840"/>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4" name="Connecteur droit 63">
              <a:extLst>
                <a:ext uri="{FF2B5EF4-FFF2-40B4-BE49-F238E27FC236}">
                  <a16:creationId xmlns:a16="http://schemas.microsoft.com/office/drawing/2014/main" id="{ADD2D016-8A06-4450-81B1-735E8394D257}"/>
                </a:ext>
              </a:extLst>
            </p:cNvPr>
            <p:cNvCxnSpPr>
              <a:cxnSpLocks/>
              <a:stCxn id="59" idx="6"/>
              <a:endCxn id="58" idx="2"/>
            </p:cNvCxnSpPr>
            <p:nvPr/>
          </p:nvCxnSpPr>
          <p:spPr>
            <a:xfrm>
              <a:off x="1800868" y="3825974"/>
              <a:ext cx="541051" cy="1579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E5A1489F-886C-4F24-B443-14D518533BFE}"/>
                </a:ext>
              </a:extLst>
            </p:cNvPr>
            <p:cNvCxnSpPr>
              <a:cxnSpLocks/>
              <a:endCxn id="58" idx="3"/>
            </p:cNvCxnSpPr>
            <p:nvPr/>
          </p:nvCxnSpPr>
          <p:spPr>
            <a:xfrm flipV="1">
              <a:off x="2170050" y="3943127"/>
              <a:ext cx="218889" cy="25295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2B7478A8-28FD-4858-848B-C7DC49BC7875}"/>
                </a:ext>
              </a:extLst>
            </p:cNvPr>
            <p:cNvCxnSpPr>
              <a:cxnSpLocks/>
              <a:stCxn id="60" idx="1"/>
              <a:endCxn id="59" idx="5"/>
            </p:cNvCxnSpPr>
            <p:nvPr/>
          </p:nvCxnSpPr>
          <p:spPr>
            <a:xfrm flipH="1" flipV="1">
              <a:off x="1753847" y="3927331"/>
              <a:ext cx="200937" cy="25201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7" name="Ellipse 66">
              <a:extLst>
                <a:ext uri="{FF2B5EF4-FFF2-40B4-BE49-F238E27FC236}">
                  <a16:creationId xmlns:a16="http://schemas.microsoft.com/office/drawing/2014/main" id="{B18DBC4B-B186-4072-A4B7-B56A46FDB3DD}"/>
                </a:ext>
              </a:extLst>
            </p:cNvPr>
            <p:cNvSpPr/>
            <p:nvPr/>
          </p:nvSpPr>
          <p:spPr>
            <a:xfrm>
              <a:off x="628738" y="3665987"/>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8" name="Connecteur droit 67">
              <a:extLst>
                <a:ext uri="{FF2B5EF4-FFF2-40B4-BE49-F238E27FC236}">
                  <a16:creationId xmlns:a16="http://schemas.microsoft.com/office/drawing/2014/main" id="{53F6B0AA-3196-4495-9901-CB74396D078C}"/>
                </a:ext>
              </a:extLst>
            </p:cNvPr>
            <p:cNvCxnSpPr>
              <a:cxnSpLocks/>
              <a:stCxn id="67" idx="6"/>
            </p:cNvCxnSpPr>
            <p:nvPr/>
          </p:nvCxnSpPr>
          <p:spPr>
            <a:xfrm>
              <a:off x="949819" y="3809330"/>
              <a:ext cx="541051" cy="1579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Ellipse 68">
              <a:extLst>
                <a:ext uri="{FF2B5EF4-FFF2-40B4-BE49-F238E27FC236}">
                  <a16:creationId xmlns:a16="http://schemas.microsoft.com/office/drawing/2014/main" id="{0454FCAE-F8CA-4E14-A873-7886FD06A3A1}"/>
                </a:ext>
              </a:extLst>
            </p:cNvPr>
            <p:cNvSpPr/>
            <p:nvPr/>
          </p:nvSpPr>
          <p:spPr>
            <a:xfrm rot="5400000">
              <a:off x="3464624" y="3683888"/>
              <a:ext cx="286687" cy="3210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a:extLst>
                <a:ext uri="{FF2B5EF4-FFF2-40B4-BE49-F238E27FC236}">
                  <a16:creationId xmlns:a16="http://schemas.microsoft.com/office/drawing/2014/main" id="{4F547652-CD1F-4237-A3AC-F0802143A52F}"/>
                </a:ext>
              </a:extLst>
            </p:cNvPr>
            <p:cNvSpPr/>
            <p:nvPr/>
          </p:nvSpPr>
          <p:spPr>
            <a:xfrm rot="5400000">
              <a:off x="2917144" y="4049120"/>
              <a:ext cx="286687" cy="3210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extLst>
                <a:ext uri="{FF2B5EF4-FFF2-40B4-BE49-F238E27FC236}">
                  <a16:creationId xmlns:a16="http://schemas.microsoft.com/office/drawing/2014/main" id="{8E59E4DA-A432-4758-A96B-58AB0AE135BE}"/>
                </a:ext>
              </a:extLst>
            </p:cNvPr>
            <p:cNvSpPr/>
            <p:nvPr/>
          </p:nvSpPr>
          <p:spPr>
            <a:xfrm rot="5400000">
              <a:off x="2934835" y="3279342"/>
              <a:ext cx="286687" cy="3210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5" name="Connecteur droit 74">
              <a:extLst>
                <a:ext uri="{FF2B5EF4-FFF2-40B4-BE49-F238E27FC236}">
                  <a16:creationId xmlns:a16="http://schemas.microsoft.com/office/drawing/2014/main" id="{109513B9-F6C5-4F72-A020-F82D7120549C}"/>
                </a:ext>
              </a:extLst>
            </p:cNvPr>
            <p:cNvCxnSpPr>
              <a:cxnSpLocks/>
            </p:cNvCxnSpPr>
            <p:nvPr/>
          </p:nvCxnSpPr>
          <p:spPr>
            <a:xfrm rot="5400000" flipH="1" flipV="1">
              <a:off x="3252977" y="3866819"/>
              <a:ext cx="162514" cy="3204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4AB40C49-01CD-42F8-8FDD-566D21F0B84E}"/>
                </a:ext>
              </a:extLst>
            </p:cNvPr>
            <p:cNvCxnSpPr>
              <a:cxnSpLocks/>
            </p:cNvCxnSpPr>
            <p:nvPr/>
          </p:nvCxnSpPr>
          <p:spPr>
            <a:xfrm>
              <a:off x="3191702" y="3541241"/>
              <a:ext cx="302753" cy="20182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8C3F4114-00A9-43E0-8DA7-F8E060DA951E}"/>
                </a:ext>
              </a:extLst>
            </p:cNvPr>
            <p:cNvCxnSpPr>
              <a:cxnSpLocks/>
            </p:cNvCxnSpPr>
            <p:nvPr/>
          </p:nvCxnSpPr>
          <p:spPr>
            <a:xfrm flipV="1">
              <a:off x="2635956" y="3541241"/>
              <a:ext cx="328710" cy="23885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E10BA223-7BE3-402A-A88A-0A60B46A5AB2}"/>
                </a:ext>
              </a:extLst>
            </p:cNvPr>
            <p:cNvCxnSpPr>
              <a:cxnSpLocks/>
            </p:cNvCxnSpPr>
            <p:nvPr/>
          </p:nvCxnSpPr>
          <p:spPr>
            <a:xfrm flipH="1" flipV="1">
              <a:off x="2615983" y="3943127"/>
              <a:ext cx="330992" cy="1651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Connecteur droit 93">
              <a:extLst>
                <a:ext uri="{FF2B5EF4-FFF2-40B4-BE49-F238E27FC236}">
                  <a16:creationId xmlns:a16="http://schemas.microsoft.com/office/drawing/2014/main" id="{1EF7401A-A15A-452B-B706-04A68A34D934}"/>
                </a:ext>
              </a:extLst>
            </p:cNvPr>
            <p:cNvCxnSpPr>
              <a:cxnSpLocks/>
              <a:stCxn id="73" idx="2"/>
            </p:cNvCxnSpPr>
            <p:nvPr/>
          </p:nvCxnSpPr>
          <p:spPr>
            <a:xfrm flipV="1">
              <a:off x="3060488" y="3597352"/>
              <a:ext cx="0" cy="46896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Connecteur droit 101">
              <a:extLst>
                <a:ext uri="{FF2B5EF4-FFF2-40B4-BE49-F238E27FC236}">
                  <a16:creationId xmlns:a16="http://schemas.microsoft.com/office/drawing/2014/main" id="{2D484F38-83FD-4DDC-947E-748631C612AE}"/>
                </a:ext>
              </a:extLst>
            </p:cNvPr>
            <p:cNvCxnSpPr>
              <a:cxnSpLocks/>
            </p:cNvCxnSpPr>
            <p:nvPr/>
          </p:nvCxnSpPr>
          <p:spPr>
            <a:xfrm flipV="1">
              <a:off x="3221027" y="3320458"/>
              <a:ext cx="386940" cy="7729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Connecteur droit 113">
              <a:extLst>
                <a:ext uri="{FF2B5EF4-FFF2-40B4-BE49-F238E27FC236}">
                  <a16:creationId xmlns:a16="http://schemas.microsoft.com/office/drawing/2014/main" id="{71AC37E6-646A-4D36-BC74-00E2580FAD53}"/>
                </a:ext>
              </a:extLst>
            </p:cNvPr>
            <p:cNvCxnSpPr>
              <a:cxnSpLocks/>
              <a:endCxn id="63" idx="4"/>
            </p:cNvCxnSpPr>
            <p:nvPr/>
          </p:nvCxnSpPr>
          <p:spPr>
            <a:xfrm flipV="1">
              <a:off x="3651553" y="3436525"/>
              <a:ext cx="113716" cy="27316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Ellipse 13">
            <a:extLst>
              <a:ext uri="{FF2B5EF4-FFF2-40B4-BE49-F238E27FC236}">
                <a16:creationId xmlns:a16="http://schemas.microsoft.com/office/drawing/2014/main" id="{5E4DC51C-C874-401B-885A-DDEB75E95282}"/>
              </a:ext>
            </a:extLst>
          </p:cNvPr>
          <p:cNvSpPr/>
          <p:nvPr/>
        </p:nvSpPr>
        <p:spPr>
          <a:xfrm>
            <a:off x="1504285" y="3067526"/>
            <a:ext cx="1208770" cy="1578435"/>
          </a:xfrm>
          <a:prstGeom prst="ellipse">
            <a:avLst/>
          </a:prstGeom>
          <a:solidFill>
            <a:srgbClr val="D34435">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8" name="Ellipse 147">
            <a:extLst>
              <a:ext uri="{FF2B5EF4-FFF2-40B4-BE49-F238E27FC236}">
                <a16:creationId xmlns:a16="http://schemas.microsoft.com/office/drawing/2014/main" id="{44E21CB6-7FFB-43B1-A09A-4F1A68FA8050}"/>
              </a:ext>
            </a:extLst>
          </p:cNvPr>
          <p:cNvSpPr/>
          <p:nvPr/>
        </p:nvSpPr>
        <p:spPr>
          <a:xfrm rot="2367253">
            <a:off x="2818309" y="2903579"/>
            <a:ext cx="1179207" cy="1578435"/>
          </a:xfrm>
          <a:prstGeom prst="ellipse">
            <a:avLst/>
          </a:prstGeom>
          <a:solidFill>
            <a:srgbClr val="D34435">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0" name="Image 69">
            <a:extLst>
              <a:ext uri="{FF2B5EF4-FFF2-40B4-BE49-F238E27FC236}">
                <a16:creationId xmlns:a16="http://schemas.microsoft.com/office/drawing/2014/main" id="{35D45CC5-092D-478F-A225-9BFC954A07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2526" y="1856052"/>
            <a:ext cx="5651181" cy="4859469"/>
          </a:xfrm>
          <a:prstGeom prst="rect">
            <a:avLst/>
          </a:prstGeom>
        </p:spPr>
      </p:pic>
      <p:cxnSp>
        <p:nvCxnSpPr>
          <p:cNvPr id="71" name="Connecteur droit 70">
            <a:extLst>
              <a:ext uri="{FF2B5EF4-FFF2-40B4-BE49-F238E27FC236}">
                <a16:creationId xmlns:a16="http://schemas.microsoft.com/office/drawing/2014/main" id="{F5CD32E0-442A-4840-BB8A-8D9D073CBC13}"/>
              </a:ext>
            </a:extLst>
          </p:cNvPr>
          <p:cNvCxnSpPr>
            <a:cxnSpLocks/>
          </p:cNvCxnSpPr>
          <p:nvPr/>
        </p:nvCxnSpPr>
        <p:spPr>
          <a:xfrm flipV="1">
            <a:off x="7124255" y="5936268"/>
            <a:ext cx="337349" cy="551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D07E3F32-971E-43C0-AC75-E2D8F5BFB8E7}"/>
              </a:ext>
            </a:extLst>
          </p:cNvPr>
          <p:cNvCxnSpPr>
            <a:cxnSpLocks/>
          </p:cNvCxnSpPr>
          <p:nvPr/>
        </p:nvCxnSpPr>
        <p:spPr>
          <a:xfrm>
            <a:off x="7313867" y="6282069"/>
            <a:ext cx="219300" cy="868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D5BCCA81-7740-4D00-9CAE-18ED1BDC0068}"/>
              </a:ext>
            </a:extLst>
          </p:cNvPr>
          <p:cNvCxnSpPr>
            <a:cxnSpLocks/>
          </p:cNvCxnSpPr>
          <p:nvPr/>
        </p:nvCxnSpPr>
        <p:spPr>
          <a:xfrm>
            <a:off x="6716672" y="5844359"/>
            <a:ext cx="221073" cy="460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8F60C9F8-4652-4D17-A523-8596A95E606D}"/>
              </a:ext>
            </a:extLst>
          </p:cNvPr>
          <p:cNvCxnSpPr>
            <a:cxnSpLocks/>
          </p:cNvCxnSpPr>
          <p:nvPr/>
        </p:nvCxnSpPr>
        <p:spPr>
          <a:xfrm>
            <a:off x="8777304" y="5555834"/>
            <a:ext cx="63448" cy="763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Connecteur droit 81">
            <a:extLst>
              <a:ext uri="{FF2B5EF4-FFF2-40B4-BE49-F238E27FC236}">
                <a16:creationId xmlns:a16="http://schemas.microsoft.com/office/drawing/2014/main" id="{FF0713DD-B459-42C7-93D5-C232DE2E05BC}"/>
              </a:ext>
            </a:extLst>
          </p:cNvPr>
          <p:cNvCxnSpPr>
            <a:cxnSpLocks/>
          </p:cNvCxnSpPr>
          <p:nvPr/>
        </p:nvCxnSpPr>
        <p:spPr>
          <a:xfrm>
            <a:off x="9337603" y="6195236"/>
            <a:ext cx="215750" cy="2215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066EE46E-9D67-4120-A885-D33295839FE2}"/>
              </a:ext>
            </a:extLst>
          </p:cNvPr>
          <p:cNvCxnSpPr>
            <a:cxnSpLocks/>
          </p:cNvCxnSpPr>
          <p:nvPr/>
        </p:nvCxnSpPr>
        <p:spPr>
          <a:xfrm>
            <a:off x="8277891" y="5963857"/>
            <a:ext cx="221073" cy="460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7FC2AC03-04B3-4AD1-B0F2-1C655EBEF0B5}"/>
              </a:ext>
            </a:extLst>
          </p:cNvPr>
          <p:cNvCxnSpPr>
            <a:cxnSpLocks/>
          </p:cNvCxnSpPr>
          <p:nvPr/>
        </p:nvCxnSpPr>
        <p:spPr>
          <a:xfrm flipV="1">
            <a:off x="10998902" y="5524165"/>
            <a:ext cx="337349" cy="551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10E963D3-2150-4414-AB2F-05A8661B8FF5}"/>
              </a:ext>
            </a:extLst>
          </p:cNvPr>
          <p:cNvCxnSpPr>
            <a:cxnSpLocks/>
          </p:cNvCxnSpPr>
          <p:nvPr/>
        </p:nvCxnSpPr>
        <p:spPr>
          <a:xfrm>
            <a:off x="11203242" y="6195236"/>
            <a:ext cx="262422" cy="1302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C96EAC65-C3C5-4D78-AB38-2678327C6C00}"/>
              </a:ext>
            </a:extLst>
          </p:cNvPr>
          <p:cNvCxnSpPr>
            <a:cxnSpLocks/>
          </p:cNvCxnSpPr>
          <p:nvPr/>
        </p:nvCxnSpPr>
        <p:spPr>
          <a:xfrm>
            <a:off x="10301626" y="5813230"/>
            <a:ext cx="221073" cy="460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C0FB4E3A-48E5-41E5-919D-DA33819683D5}"/>
              </a:ext>
            </a:extLst>
          </p:cNvPr>
          <p:cNvCxnSpPr>
            <a:cxnSpLocks/>
          </p:cNvCxnSpPr>
          <p:nvPr/>
        </p:nvCxnSpPr>
        <p:spPr>
          <a:xfrm>
            <a:off x="8857394" y="5689600"/>
            <a:ext cx="124681" cy="820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Connecteur droit 87">
            <a:extLst>
              <a:ext uri="{FF2B5EF4-FFF2-40B4-BE49-F238E27FC236}">
                <a16:creationId xmlns:a16="http://schemas.microsoft.com/office/drawing/2014/main" id="{D46F0663-A9DC-45D6-8820-4B2E38B1B2D2}"/>
              </a:ext>
            </a:extLst>
          </p:cNvPr>
          <p:cNvCxnSpPr>
            <a:cxnSpLocks/>
          </p:cNvCxnSpPr>
          <p:nvPr/>
        </p:nvCxnSpPr>
        <p:spPr>
          <a:xfrm>
            <a:off x="8847869" y="5676902"/>
            <a:ext cx="62340" cy="1128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733E4F77-19BC-48B4-978E-1C76B3810EDC}"/>
              </a:ext>
            </a:extLst>
          </p:cNvPr>
          <p:cNvCxnSpPr>
            <a:cxnSpLocks/>
          </p:cNvCxnSpPr>
          <p:nvPr/>
        </p:nvCxnSpPr>
        <p:spPr>
          <a:xfrm flipH="1">
            <a:off x="8843160" y="5676902"/>
            <a:ext cx="4709" cy="1421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Connecteur droit 91">
            <a:extLst>
              <a:ext uri="{FF2B5EF4-FFF2-40B4-BE49-F238E27FC236}">
                <a16:creationId xmlns:a16="http://schemas.microsoft.com/office/drawing/2014/main" id="{458F7B47-EB3B-4CF4-AC00-BA460F7E219B}"/>
              </a:ext>
            </a:extLst>
          </p:cNvPr>
          <p:cNvCxnSpPr>
            <a:cxnSpLocks/>
          </p:cNvCxnSpPr>
          <p:nvPr/>
        </p:nvCxnSpPr>
        <p:spPr>
          <a:xfrm flipH="1">
            <a:off x="8760236" y="5664205"/>
            <a:ext cx="80516" cy="135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9FD6E61D-BD2A-43DC-A90E-FE1AC15FF7D4}"/>
              </a:ext>
            </a:extLst>
          </p:cNvPr>
          <p:cNvCxnSpPr>
            <a:cxnSpLocks/>
          </p:cNvCxnSpPr>
          <p:nvPr/>
        </p:nvCxnSpPr>
        <p:spPr>
          <a:xfrm flipH="1">
            <a:off x="8740562" y="5645257"/>
            <a:ext cx="116832" cy="842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Connecteur droit 94">
            <a:extLst>
              <a:ext uri="{FF2B5EF4-FFF2-40B4-BE49-F238E27FC236}">
                <a16:creationId xmlns:a16="http://schemas.microsoft.com/office/drawing/2014/main" id="{5999FF64-2521-4202-A618-48CD9A44EA3E}"/>
              </a:ext>
            </a:extLst>
          </p:cNvPr>
          <p:cNvCxnSpPr>
            <a:cxnSpLocks/>
          </p:cNvCxnSpPr>
          <p:nvPr/>
        </p:nvCxnSpPr>
        <p:spPr>
          <a:xfrm flipH="1">
            <a:off x="8650085" y="5664205"/>
            <a:ext cx="197784" cy="421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Connecteur droit 96">
            <a:extLst>
              <a:ext uri="{FF2B5EF4-FFF2-40B4-BE49-F238E27FC236}">
                <a16:creationId xmlns:a16="http://schemas.microsoft.com/office/drawing/2014/main" id="{F43F6041-081A-4A3E-BC5E-622DA155DB05}"/>
              </a:ext>
            </a:extLst>
          </p:cNvPr>
          <p:cNvCxnSpPr>
            <a:cxnSpLocks/>
          </p:cNvCxnSpPr>
          <p:nvPr/>
        </p:nvCxnSpPr>
        <p:spPr>
          <a:xfrm flipH="1" flipV="1">
            <a:off x="8650085" y="5614283"/>
            <a:ext cx="190667" cy="499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Connecteur droit 97">
            <a:extLst>
              <a:ext uri="{FF2B5EF4-FFF2-40B4-BE49-F238E27FC236}">
                <a16:creationId xmlns:a16="http://schemas.microsoft.com/office/drawing/2014/main" id="{D0B670E2-4DF7-43A3-9A8D-C6A37F8D8AE3}"/>
              </a:ext>
            </a:extLst>
          </p:cNvPr>
          <p:cNvCxnSpPr>
            <a:cxnSpLocks/>
          </p:cNvCxnSpPr>
          <p:nvPr/>
        </p:nvCxnSpPr>
        <p:spPr>
          <a:xfrm flipH="1" flipV="1">
            <a:off x="8697331" y="5538003"/>
            <a:ext cx="143421" cy="107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94D138EF-A786-4873-9561-4DB53FC228A7}"/>
              </a:ext>
            </a:extLst>
          </p:cNvPr>
          <p:cNvCxnSpPr>
            <a:cxnSpLocks/>
          </p:cNvCxnSpPr>
          <p:nvPr/>
        </p:nvCxnSpPr>
        <p:spPr>
          <a:xfrm flipH="1" flipV="1">
            <a:off x="8849731" y="5690403"/>
            <a:ext cx="143421" cy="107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Connecteur droit 99">
            <a:extLst>
              <a:ext uri="{FF2B5EF4-FFF2-40B4-BE49-F238E27FC236}">
                <a16:creationId xmlns:a16="http://schemas.microsoft.com/office/drawing/2014/main" id="{EB4313D7-71CF-48D1-9E9E-D1837AF7C9E4}"/>
              </a:ext>
            </a:extLst>
          </p:cNvPr>
          <p:cNvCxnSpPr>
            <a:cxnSpLocks/>
          </p:cNvCxnSpPr>
          <p:nvPr/>
        </p:nvCxnSpPr>
        <p:spPr>
          <a:xfrm>
            <a:off x="8802537" y="5467265"/>
            <a:ext cx="35001" cy="17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Connecteur droit 100">
            <a:extLst>
              <a:ext uri="{FF2B5EF4-FFF2-40B4-BE49-F238E27FC236}">
                <a16:creationId xmlns:a16="http://schemas.microsoft.com/office/drawing/2014/main" id="{256B080D-7E98-4CE0-B05C-64E78007EDAA}"/>
              </a:ext>
            </a:extLst>
          </p:cNvPr>
          <p:cNvCxnSpPr>
            <a:cxnSpLocks/>
          </p:cNvCxnSpPr>
          <p:nvPr/>
        </p:nvCxnSpPr>
        <p:spPr>
          <a:xfrm flipH="1">
            <a:off x="8855532" y="5519088"/>
            <a:ext cx="7157" cy="1351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Connecteur droit 102">
            <a:extLst>
              <a:ext uri="{FF2B5EF4-FFF2-40B4-BE49-F238E27FC236}">
                <a16:creationId xmlns:a16="http://schemas.microsoft.com/office/drawing/2014/main" id="{402AD507-17A6-4FA3-9527-EB43B5E9EFD5}"/>
              </a:ext>
            </a:extLst>
          </p:cNvPr>
          <p:cNvCxnSpPr>
            <a:cxnSpLocks/>
          </p:cNvCxnSpPr>
          <p:nvPr/>
        </p:nvCxnSpPr>
        <p:spPr>
          <a:xfrm flipH="1">
            <a:off x="8865985" y="5496996"/>
            <a:ext cx="78540" cy="1422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Connecteur droit 103">
            <a:extLst>
              <a:ext uri="{FF2B5EF4-FFF2-40B4-BE49-F238E27FC236}">
                <a16:creationId xmlns:a16="http://schemas.microsoft.com/office/drawing/2014/main" id="{59C97DB0-C0B4-4363-A08B-47FE006F834C}"/>
              </a:ext>
            </a:extLst>
          </p:cNvPr>
          <p:cNvCxnSpPr>
            <a:cxnSpLocks/>
          </p:cNvCxnSpPr>
          <p:nvPr/>
        </p:nvCxnSpPr>
        <p:spPr>
          <a:xfrm flipH="1">
            <a:off x="8845201" y="5579005"/>
            <a:ext cx="115966" cy="89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Connecteur droit 104">
            <a:extLst>
              <a:ext uri="{FF2B5EF4-FFF2-40B4-BE49-F238E27FC236}">
                <a16:creationId xmlns:a16="http://schemas.microsoft.com/office/drawing/2014/main" id="{354F1C80-15E6-4832-8FA8-64FCF7B991FB}"/>
              </a:ext>
            </a:extLst>
          </p:cNvPr>
          <p:cNvCxnSpPr>
            <a:cxnSpLocks/>
          </p:cNvCxnSpPr>
          <p:nvPr/>
        </p:nvCxnSpPr>
        <p:spPr>
          <a:xfrm flipH="1">
            <a:off x="8862849" y="5616054"/>
            <a:ext cx="186608" cy="601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Connecteur droit 105">
            <a:extLst>
              <a:ext uri="{FF2B5EF4-FFF2-40B4-BE49-F238E27FC236}">
                <a16:creationId xmlns:a16="http://schemas.microsoft.com/office/drawing/2014/main" id="{C74BD0B7-A58A-4F79-A09A-07865FE2A1F2}"/>
              </a:ext>
            </a:extLst>
          </p:cNvPr>
          <p:cNvCxnSpPr>
            <a:cxnSpLocks/>
          </p:cNvCxnSpPr>
          <p:nvPr/>
        </p:nvCxnSpPr>
        <p:spPr>
          <a:xfrm flipH="1" flipV="1">
            <a:off x="8891100" y="5682739"/>
            <a:ext cx="9851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Connecteur droit 106">
            <a:extLst>
              <a:ext uri="{FF2B5EF4-FFF2-40B4-BE49-F238E27FC236}">
                <a16:creationId xmlns:a16="http://schemas.microsoft.com/office/drawing/2014/main" id="{49225F11-1EE1-4C83-954A-DF8AF240836A}"/>
              </a:ext>
            </a:extLst>
          </p:cNvPr>
          <p:cNvCxnSpPr>
            <a:cxnSpLocks/>
          </p:cNvCxnSpPr>
          <p:nvPr/>
        </p:nvCxnSpPr>
        <p:spPr>
          <a:xfrm flipH="1">
            <a:off x="8817682" y="5039503"/>
            <a:ext cx="48657" cy="1541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Connecteur droit 108">
            <a:extLst>
              <a:ext uri="{FF2B5EF4-FFF2-40B4-BE49-F238E27FC236}">
                <a16:creationId xmlns:a16="http://schemas.microsoft.com/office/drawing/2014/main" id="{15F210B6-7626-4796-BAEE-2EC5E528DA94}"/>
              </a:ext>
            </a:extLst>
          </p:cNvPr>
          <p:cNvCxnSpPr>
            <a:cxnSpLocks/>
          </p:cNvCxnSpPr>
          <p:nvPr/>
        </p:nvCxnSpPr>
        <p:spPr>
          <a:xfrm>
            <a:off x="8776111" y="5026404"/>
            <a:ext cx="31149" cy="170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Connecteur droit 110">
            <a:extLst>
              <a:ext uri="{FF2B5EF4-FFF2-40B4-BE49-F238E27FC236}">
                <a16:creationId xmlns:a16="http://schemas.microsoft.com/office/drawing/2014/main" id="{FD66E754-AF0C-4685-8019-5ECB44C50908}"/>
              </a:ext>
            </a:extLst>
          </p:cNvPr>
          <p:cNvCxnSpPr>
            <a:cxnSpLocks/>
          </p:cNvCxnSpPr>
          <p:nvPr/>
        </p:nvCxnSpPr>
        <p:spPr>
          <a:xfrm>
            <a:off x="8679579" y="5073912"/>
            <a:ext cx="119399" cy="1197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Connecteur droit 115">
            <a:extLst>
              <a:ext uri="{FF2B5EF4-FFF2-40B4-BE49-F238E27FC236}">
                <a16:creationId xmlns:a16="http://schemas.microsoft.com/office/drawing/2014/main" id="{AA3174C2-B2CA-499F-BAE7-B4BC654CCCF4}"/>
              </a:ext>
            </a:extLst>
          </p:cNvPr>
          <p:cNvCxnSpPr>
            <a:cxnSpLocks/>
          </p:cNvCxnSpPr>
          <p:nvPr/>
        </p:nvCxnSpPr>
        <p:spPr>
          <a:xfrm>
            <a:off x="8607118" y="5116558"/>
            <a:ext cx="179317" cy="1156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Connecteur droit 116">
            <a:extLst>
              <a:ext uri="{FF2B5EF4-FFF2-40B4-BE49-F238E27FC236}">
                <a16:creationId xmlns:a16="http://schemas.microsoft.com/office/drawing/2014/main" id="{2BF1BA4E-EB94-4DDA-8966-476426A96558}"/>
              </a:ext>
            </a:extLst>
          </p:cNvPr>
          <p:cNvCxnSpPr>
            <a:cxnSpLocks/>
          </p:cNvCxnSpPr>
          <p:nvPr/>
        </p:nvCxnSpPr>
        <p:spPr>
          <a:xfrm>
            <a:off x="8648174" y="5224366"/>
            <a:ext cx="1208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Connecteur droit 117">
            <a:extLst>
              <a:ext uri="{FF2B5EF4-FFF2-40B4-BE49-F238E27FC236}">
                <a16:creationId xmlns:a16="http://schemas.microsoft.com/office/drawing/2014/main" id="{606C3CF5-8ED1-460E-8A60-7C22695622C9}"/>
              </a:ext>
            </a:extLst>
          </p:cNvPr>
          <p:cNvCxnSpPr>
            <a:cxnSpLocks/>
          </p:cNvCxnSpPr>
          <p:nvPr/>
        </p:nvCxnSpPr>
        <p:spPr>
          <a:xfrm flipV="1">
            <a:off x="8665568" y="5232207"/>
            <a:ext cx="103473" cy="715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5" name="Connecteur droit 124">
            <a:extLst>
              <a:ext uri="{FF2B5EF4-FFF2-40B4-BE49-F238E27FC236}">
                <a16:creationId xmlns:a16="http://schemas.microsoft.com/office/drawing/2014/main" id="{7D0277DC-35D2-43C3-9EE7-859ECF234E5D}"/>
              </a:ext>
            </a:extLst>
          </p:cNvPr>
          <p:cNvCxnSpPr>
            <a:cxnSpLocks/>
          </p:cNvCxnSpPr>
          <p:nvPr/>
        </p:nvCxnSpPr>
        <p:spPr>
          <a:xfrm flipV="1">
            <a:off x="8786435" y="5120091"/>
            <a:ext cx="103473" cy="715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Connecteur droit 125">
            <a:extLst>
              <a:ext uri="{FF2B5EF4-FFF2-40B4-BE49-F238E27FC236}">
                <a16:creationId xmlns:a16="http://schemas.microsoft.com/office/drawing/2014/main" id="{F31B2CE3-7DE5-4A6C-8B1A-36C6C04B7C81}"/>
              </a:ext>
            </a:extLst>
          </p:cNvPr>
          <p:cNvCxnSpPr>
            <a:cxnSpLocks/>
          </p:cNvCxnSpPr>
          <p:nvPr/>
        </p:nvCxnSpPr>
        <p:spPr>
          <a:xfrm flipV="1">
            <a:off x="8827491" y="5105085"/>
            <a:ext cx="158949" cy="1108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Connecteur droit 126">
            <a:extLst>
              <a:ext uri="{FF2B5EF4-FFF2-40B4-BE49-F238E27FC236}">
                <a16:creationId xmlns:a16="http://schemas.microsoft.com/office/drawing/2014/main" id="{DDBE4751-EBE2-45CD-B383-45C8B99FE8ED}"/>
              </a:ext>
            </a:extLst>
          </p:cNvPr>
          <p:cNvCxnSpPr>
            <a:cxnSpLocks/>
          </p:cNvCxnSpPr>
          <p:nvPr/>
        </p:nvCxnSpPr>
        <p:spPr>
          <a:xfrm>
            <a:off x="8809148" y="5234992"/>
            <a:ext cx="167105" cy="683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8" name="Connecteur droit 127">
            <a:extLst>
              <a:ext uri="{FF2B5EF4-FFF2-40B4-BE49-F238E27FC236}">
                <a16:creationId xmlns:a16="http://schemas.microsoft.com/office/drawing/2014/main" id="{3240E908-7B0F-4837-BBDB-816F661EA71B}"/>
              </a:ext>
            </a:extLst>
          </p:cNvPr>
          <p:cNvCxnSpPr>
            <a:cxnSpLocks/>
          </p:cNvCxnSpPr>
          <p:nvPr/>
        </p:nvCxnSpPr>
        <p:spPr>
          <a:xfrm flipV="1">
            <a:off x="8839200" y="5207798"/>
            <a:ext cx="101157" cy="182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Ellipse 38">
            <a:extLst>
              <a:ext uri="{FF2B5EF4-FFF2-40B4-BE49-F238E27FC236}">
                <a16:creationId xmlns:a16="http://schemas.microsoft.com/office/drawing/2014/main" id="{CCF276D0-8DCD-43C1-BFF7-B512265DD3E7}"/>
              </a:ext>
            </a:extLst>
          </p:cNvPr>
          <p:cNvSpPr/>
          <p:nvPr/>
        </p:nvSpPr>
        <p:spPr>
          <a:xfrm>
            <a:off x="8788400" y="520737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175989D8-6CFA-4CE2-9F8E-45B0CAEAA613}"/>
              </a:ext>
            </a:extLst>
          </p:cNvPr>
          <p:cNvSpPr/>
          <p:nvPr/>
        </p:nvSpPr>
        <p:spPr>
          <a:xfrm>
            <a:off x="8832850" y="563917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Image 40" descr="Une image contenant montre&#10;&#10;Description générée automatiquement">
            <a:extLst>
              <a:ext uri="{FF2B5EF4-FFF2-40B4-BE49-F238E27FC236}">
                <a16:creationId xmlns:a16="http://schemas.microsoft.com/office/drawing/2014/main" id="{F259D664-457C-4BEE-AFE1-D3A73BBC0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29734" y="6859120"/>
            <a:ext cx="1710217" cy="2132742"/>
          </a:xfrm>
          <a:prstGeom prst="rect">
            <a:avLst/>
          </a:prstGeom>
        </p:spPr>
      </p:pic>
      <p:sp>
        <p:nvSpPr>
          <p:cNvPr id="42" name="Rectangle 41">
            <a:extLst>
              <a:ext uri="{FF2B5EF4-FFF2-40B4-BE49-F238E27FC236}">
                <a16:creationId xmlns:a16="http://schemas.microsoft.com/office/drawing/2014/main" id="{CFE6D4C3-2359-4655-A9F4-9508DF306847}"/>
              </a:ext>
            </a:extLst>
          </p:cNvPr>
          <p:cNvSpPr/>
          <p:nvPr/>
        </p:nvSpPr>
        <p:spPr>
          <a:xfrm>
            <a:off x="9965807" y="1842923"/>
            <a:ext cx="2165618" cy="5020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850129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4E1FB0-AE04-474F-B390-452C6920818A}"/>
              </a:ext>
            </a:extLst>
          </p:cNvPr>
          <p:cNvSpPr/>
          <p:nvPr/>
        </p:nvSpPr>
        <p:spPr>
          <a:xfrm>
            <a:off x="1915" y="1796902"/>
            <a:ext cx="12307039" cy="5061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9BA02A43-EEE0-4106-92A0-72F20D4D598D}"/>
              </a:ext>
            </a:extLst>
          </p:cNvPr>
          <p:cNvSpPr/>
          <p:nvPr/>
        </p:nvSpPr>
        <p:spPr>
          <a:xfrm>
            <a:off x="58626" y="-1700420"/>
            <a:ext cx="6096000" cy="369332"/>
          </a:xfrm>
          <a:prstGeom prst="rect">
            <a:avLst/>
          </a:prstGeom>
        </p:spPr>
        <p:txBody>
          <a:bodyPr>
            <a:spAutoFit/>
          </a:bodyPr>
          <a:lstStyle/>
          <a:p>
            <a:r>
              <a:rPr lang="en-US" b="1" dirty="0"/>
              <a:t>Possible schematics for the evolution of the A,B,C,D,E,F song.</a:t>
            </a:r>
          </a:p>
        </p:txBody>
      </p:sp>
      <p:sp>
        <p:nvSpPr>
          <p:cNvPr id="115" name="ZoneTexte 114">
            <a:extLst>
              <a:ext uri="{FF2B5EF4-FFF2-40B4-BE49-F238E27FC236}">
                <a16:creationId xmlns:a16="http://schemas.microsoft.com/office/drawing/2014/main" id="{B27B8AC4-A2E9-446D-A17C-1535DBF6D19E}"/>
              </a:ext>
            </a:extLst>
          </p:cNvPr>
          <p:cNvSpPr txBox="1"/>
          <p:nvPr/>
        </p:nvSpPr>
        <p:spPr>
          <a:xfrm>
            <a:off x="1794103" y="1183650"/>
            <a:ext cx="9389173" cy="523220"/>
          </a:xfrm>
          <a:prstGeom prst="rect">
            <a:avLst/>
          </a:prstGeom>
          <a:noFill/>
        </p:spPr>
        <p:txBody>
          <a:bodyPr wrap="none" rtlCol="0">
            <a:spAutoFit/>
          </a:bodyPr>
          <a:lstStyle/>
          <a:p>
            <a:r>
              <a:rPr lang="fr-FR" sz="2000" dirty="0">
                <a:solidFill>
                  <a:schemeClr val="bg1"/>
                </a:solidFill>
              </a:rPr>
              <a:t>One </a:t>
            </a:r>
            <a:r>
              <a:rPr lang="fr-FR" sz="2000" dirty="0" err="1">
                <a:solidFill>
                  <a:schemeClr val="bg1"/>
                </a:solidFill>
              </a:rPr>
              <a:t>could</a:t>
            </a:r>
            <a:r>
              <a:rPr lang="fr-FR" sz="2000" dirty="0">
                <a:solidFill>
                  <a:schemeClr val="bg1"/>
                </a:solidFill>
              </a:rPr>
              <a:t> check if </a:t>
            </a:r>
            <a:r>
              <a:rPr lang="fr-FR" sz="2000" dirty="0" err="1">
                <a:solidFill>
                  <a:schemeClr val="bg1"/>
                </a:solidFill>
              </a:rPr>
              <a:t>if</a:t>
            </a:r>
            <a:r>
              <a:rPr lang="fr-FR" sz="2000" dirty="0">
                <a:solidFill>
                  <a:schemeClr val="bg1"/>
                </a:solidFill>
              </a:rPr>
              <a:t> a system </a:t>
            </a:r>
            <a:r>
              <a:rPr lang="fr-FR" sz="2800" b="1" dirty="0" err="1">
                <a:solidFill>
                  <a:srgbClr val="FF0000"/>
                </a:solidFill>
              </a:rPr>
              <a:t>robustness</a:t>
            </a:r>
            <a:r>
              <a:rPr lang="fr-FR" sz="2800" b="1" dirty="0">
                <a:solidFill>
                  <a:srgbClr val="FF0000"/>
                </a:solidFill>
              </a:rPr>
              <a:t> and </a:t>
            </a:r>
            <a:r>
              <a:rPr lang="fr-FR" sz="2800" b="1" dirty="0" err="1">
                <a:solidFill>
                  <a:srgbClr val="FF0000"/>
                </a:solidFill>
              </a:rPr>
              <a:t>its</a:t>
            </a:r>
            <a:r>
              <a:rPr lang="fr-FR" sz="2800" b="1" dirty="0">
                <a:solidFill>
                  <a:srgbClr val="FF0000"/>
                </a:solidFill>
              </a:rPr>
              <a:t> </a:t>
            </a:r>
            <a:r>
              <a:rPr lang="fr-FR" sz="2800" b="1" dirty="0" err="1">
                <a:solidFill>
                  <a:srgbClr val="FF0000"/>
                </a:solidFill>
              </a:rPr>
              <a:t>modularity</a:t>
            </a:r>
            <a:r>
              <a:rPr lang="fr-FR" sz="2800" b="1" dirty="0">
                <a:solidFill>
                  <a:schemeClr val="bg1"/>
                </a:solidFill>
              </a:rPr>
              <a:t>* </a:t>
            </a:r>
            <a:r>
              <a:rPr lang="fr-FR" sz="2800" b="1" dirty="0" err="1">
                <a:solidFill>
                  <a:srgbClr val="FF0000"/>
                </a:solidFill>
              </a:rPr>
              <a:t>increases</a:t>
            </a:r>
            <a:endParaRPr lang="fr-FR" sz="2800" b="1" dirty="0">
              <a:solidFill>
                <a:srgbClr val="FF0000"/>
              </a:solidFill>
            </a:endParaRPr>
          </a:p>
        </p:txBody>
      </p:sp>
      <p:cxnSp>
        <p:nvCxnSpPr>
          <p:cNvPr id="290" name="Connecteur droit 289">
            <a:extLst>
              <a:ext uri="{FF2B5EF4-FFF2-40B4-BE49-F238E27FC236}">
                <a16:creationId xmlns:a16="http://schemas.microsoft.com/office/drawing/2014/main" id="{649B9C82-873D-4354-9202-CBDA0D0DEB66}"/>
              </a:ext>
            </a:extLst>
          </p:cNvPr>
          <p:cNvCxnSpPr/>
          <p:nvPr/>
        </p:nvCxnSpPr>
        <p:spPr>
          <a:xfrm>
            <a:off x="15146898" y="-2309878"/>
            <a:ext cx="0" cy="10070757"/>
          </a:xfrm>
          <a:prstGeom prst="line">
            <a:avLst/>
          </a:prstGeom>
        </p:spPr>
        <p:style>
          <a:lnRef idx="1">
            <a:schemeClr val="accent1"/>
          </a:lnRef>
          <a:fillRef idx="0">
            <a:schemeClr val="accent1"/>
          </a:fillRef>
          <a:effectRef idx="0">
            <a:schemeClr val="accent1"/>
          </a:effectRef>
          <a:fontRef idx="minor">
            <a:schemeClr val="tx1"/>
          </a:fontRef>
        </p:style>
      </p:cxnSp>
      <p:sp>
        <p:nvSpPr>
          <p:cNvPr id="78" name="ZoneTexte 77">
            <a:extLst>
              <a:ext uri="{FF2B5EF4-FFF2-40B4-BE49-F238E27FC236}">
                <a16:creationId xmlns:a16="http://schemas.microsoft.com/office/drawing/2014/main" id="{25504C7F-A428-454B-ACA7-A0457BB9A374}"/>
              </a:ext>
            </a:extLst>
          </p:cNvPr>
          <p:cNvSpPr txBox="1"/>
          <p:nvPr/>
        </p:nvSpPr>
        <p:spPr>
          <a:xfrm>
            <a:off x="1134997" y="5081736"/>
            <a:ext cx="3569375" cy="369332"/>
          </a:xfrm>
          <a:prstGeom prst="rect">
            <a:avLst/>
          </a:prstGeom>
          <a:noFill/>
        </p:spPr>
        <p:txBody>
          <a:bodyPr wrap="none" rtlCol="0">
            <a:spAutoFit/>
          </a:bodyPr>
          <a:lstStyle/>
          <a:p>
            <a:r>
              <a:rPr lang="fr-FR" dirty="0"/>
              <a:t>* e.g., </a:t>
            </a:r>
            <a:r>
              <a:rPr lang="fr-FR" dirty="0" err="1"/>
              <a:t>tight</a:t>
            </a:r>
            <a:r>
              <a:rPr lang="fr-FR" dirty="0"/>
              <a:t> clusters of </a:t>
            </a:r>
            <a:r>
              <a:rPr lang="fr-FR" dirty="0" err="1"/>
              <a:t>robust</a:t>
            </a:r>
            <a:r>
              <a:rPr lang="fr-FR" dirty="0"/>
              <a:t> </a:t>
            </a:r>
            <a:r>
              <a:rPr lang="fr-FR" dirty="0" err="1"/>
              <a:t>edges</a:t>
            </a:r>
            <a:endParaRPr lang="fr-FR" dirty="0"/>
          </a:p>
        </p:txBody>
      </p:sp>
      <p:sp>
        <p:nvSpPr>
          <p:cNvPr id="96" name="ZoneTexte 95">
            <a:extLst>
              <a:ext uri="{FF2B5EF4-FFF2-40B4-BE49-F238E27FC236}">
                <a16:creationId xmlns:a16="http://schemas.microsoft.com/office/drawing/2014/main" id="{78E1FA6C-F9F0-4599-BCE6-581AFB40248E}"/>
              </a:ext>
            </a:extLst>
          </p:cNvPr>
          <p:cNvSpPr txBox="1"/>
          <p:nvPr/>
        </p:nvSpPr>
        <p:spPr>
          <a:xfrm>
            <a:off x="1991897" y="2499287"/>
            <a:ext cx="1502558" cy="369332"/>
          </a:xfrm>
          <a:prstGeom prst="rect">
            <a:avLst/>
          </a:prstGeom>
          <a:noFill/>
        </p:spPr>
        <p:txBody>
          <a:bodyPr wrap="square" rtlCol="0">
            <a:spAutoFit/>
          </a:bodyPr>
          <a:lstStyle/>
          <a:p>
            <a:r>
              <a:rPr lang="fr-FR" dirty="0"/>
              <a:t>Network at t</a:t>
            </a:r>
          </a:p>
        </p:txBody>
      </p:sp>
      <p:sp>
        <p:nvSpPr>
          <p:cNvPr id="53" name="Ellipse 52">
            <a:extLst>
              <a:ext uri="{FF2B5EF4-FFF2-40B4-BE49-F238E27FC236}">
                <a16:creationId xmlns:a16="http://schemas.microsoft.com/office/drawing/2014/main" id="{677A1162-5140-45E6-9956-D439FD617924}"/>
              </a:ext>
            </a:extLst>
          </p:cNvPr>
          <p:cNvSpPr/>
          <p:nvPr/>
        </p:nvSpPr>
        <p:spPr>
          <a:xfrm>
            <a:off x="1082608" y="1517034"/>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Ellipse 89">
            <a:extLst>
              <a:ext uri="{FF2B5EF4-FFF2-40B4-BE49-F238E27FC236}">
                <a16:creationId xmlns:a16="http://schemas.microsoft.com/office/drawing/2014/main" id="{6716017D-1834-4327-B0EB-EBF694753A88}"/>
              </a:ext>
            </a:extLst>
          </p:cNvPr>
          <p:cNvSpPr/>
          <p:nvPr/>
        </p:nvSpPr>
        <p:spPr>
          <a:xfrm rot="12614857">
            <a:off x="1731282" y="1295433"/>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1" name="Connecteur droit 90">
            <a:extLst>
              <a:ext uri="{FF2B5EF4-FFF2-40B4-BE49-F238E27FC236}">
                <a16:creationId xmlns:a16="http://schemas.microsoft.com/office/drawing/2014/main" id="{4E0C550E-3A17-4498-92A5-1E4229D4B526}"/>
              </a:ext>
            </a:extLst>
          </p:cNvPr>
          <p:cNvCxnSpPr>
            <a:cxnSpLocks/>
            <a:stCxn id="90" idx="7"/>
          </p:cNvCxnSpPr>
          <p:nvPr/>
        </p:nvCxnSpPr>
        <p:spPr>
          <a:xfrm rot="12614857" flipV="1">
            <a:off x="1449662" y="1406038"/>
            <a:ext cx="226043" cy="27032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273F7AFC-BAB2-47A0-867F-423CDBF7B729}"/>
              </a:ext>
            </a:extLst>
          </p:cNvPr>
          <p:cNvGrpSpPr/>
          <p:nvPr/>
        </p:nvGrpSpPr>
        <p:grpSpPr>
          <a:xfrm>
            <a:off x="628738" y="3149840"/>
            <a:ext cx="3297071" cy="1274211"/>
            <a:chOff x="628738" y="3149840"/>
            <a:chExt cx="3297071" cy="1274211"/>
          </a:xfrm>
        </p:grpSpPr>
        <p:sp>
          <p:nvSpPr>
            <p:cNvPr id="57" name="Ellipse 56">
              <a:extLst>
                <a:ext uri="{FF2B5EF4-FFF2-40B4-BE49-F238E27FC236}">
                  <a16:creationId xmlns:a16="http://schemas.microsoft.com/office/drawing/2014/main" id="{EBD9EEB6-4976-4765-86BA-C2D40C984FE6}"/>
                </a:ext>
              </a:extLst>
            </p:cNvPr>
            <p:cNvSpPr/>
            <p:nvPr/>
          </p:nvSpPr>
          <p:spPr>
            <a:xfrm>
              <a:off x="1932870" y="3209592"/>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a:extLst>
                <a:ext uri="{FF2B5EF4-FFF2-40B4-BE49-F238E27FC236}">
                  <a16:creationId xmlns:a16="http://schemas.microsoft.com/office/drawing/2014/main" id="{91DDE95A-BDB9-44B2-A0DF-FA67ED342164}"/>
                </a:ext>
              </a:extLst>
            </p:cNvPr>
            <p:cNvSpPr/>
            <p:nvPr/>
          </p:nvSpPr>
          <p:spPr>
            <a:xfrm>
              <a:off x="2341919" y="3698427"/>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07BFEF7E-9235-4EF8-A27E-C3685D560C45}"/>
                </a:ext>
              </a:extLst>
            </p:cNvPr>
            <p:cNvSpPr/>
            <p:nvPr/>
          </p:nvSpPr>
          <p:spPr>
            <a:xfrm>
              <a:off x="1479788" y="3682631"/>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27577932-95BB-47A8-B747-EC5544D553CD}"/>
                </a:ext>
              </a:extLst>
            </p:cNvPr>
            <p:cNvSpPr/>
            <p:nvPr/>
          </p:nvSpPr>
          <p:spPr>
            <a:xfrm>
              <a:off x="1907763" y="4137366"/>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1" name="Connecteur droit 60">
              <a:extLst>
                <a:ext uri="{FF2B5EF4-FFF2-40B4-BE49-F238E27FC236}">
                  <a16:creationId xmlns:a16="http://schemas.microsoft.com/office/drawing/2014/main" id="{2874709E-890A-4EA5-A857-98B1FD02BC91}"/>
                </a:ext>
              </a:extLst>
            </p:cNvPr>
            <p:cNvCxnSpPr>
              <a:cxnSpLocks/>
              <a:stCxn id="58" idx="1"/>
              <a:endCxn id="57" idx="5"/>
            </p:cNvCxnSpPr>
            <p:nvPr/>
          </p:nvCxnSpPr>
          <p:spPr>
            <a:xfrm flipH="1" flipV="1">
              <a:off x="2206929" y="3454293"/>
              <a:ext cx="182011" cy="28611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6C024A62-9BFB-4C5F-A406-503434FD39C6}"/>
                </a:ext>
              </a:extLst>
            </p:cNvPr>
            <p:cNvCxnSpPr>
              <a:cxnSpLocks/>
              <a:stCxn id="59" idx="7"/>
              <a:endCxn id="57" idx="3"/>
            </p:cNvCxnSpPr>
            <p:nvPr/>
          </p:nvCxnSpPr>
          <p:spPr>
            <a:xfrm flipV="1">
              <a:off x="1753847" y="3454293"/>
              <a:ext cx="226043" cy="27032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Ellipse 62">
              <a:extLst>
                <a:ext uri="{FF2B5EF4-FFF2-40B4-BE49-F238E27FC236}">
                  <a16:creationId xmlns:a16="http://schemas.microsoft.com/office/drawing/2014/main" id="{ECC09D1B-775B-4E1F-986E-DB1BF80CFB22}"/>
                </a:ext>
              </a:extLst>
            </p:cNvPr>
            <p:cNvSpPr/>
            <p:nvPr/>
          </p:nvSpPr>
          <p:spPr>
            <a:xfrm>
              <a:off x="3604728" y="3149840"/>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4" name="Connecteur droit 63">
              <a:extLst>
                <a:ext uri="{FF2B5EF4-FFF2-40B4-BE49-F238E27FC236}">
                  <a16:creationId xmlns:a16="http://schemas.microsoft.com/office/drawing/2014/main" id="{ADD2D016-8A06-4450-81B1-735E8394D257}"/>
                </a:ext>
              </a:extLst>
            </p:cNvPr>
            <p:cNvCxnSpPr>
              <a:cxnSpLocks/>
              <a:stCxn id="59" idx="6"/>
              <a:endCxn id="58" idx="2"/>
            </p:cNvCxnSpPr>
            <p:nvPr/>
          </p:nvCxnSpPr>
          <p:spPr>
            <a:xfrm>
              <a:off x="1800868" y="3825974"/>
              <a:ext cx="541051" cy="1579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E5A1489F-886C-4F24-B443-14D518533BFE}"/>
                </a:ext>
              </a:extLst>
            </p:cNvPr>
            <p:cNvCxnSpPr>
              <a:cxnSpLocks/>
              <a:endCxn id="58" idx="3"/>
            </p:cNvCxnSpPr>
            <p:nvPr/>
          </p:nvCxnSpPr>
          <p:spPr>
            <a:xfrm flipV="1">
              <a:off x="2170050" y="3943127"/>
              <a:ext cx="218889" cy="25295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2B7478A8-28FD-4858-848B-C7DC49BC7875}"/>
                </a:ext>
              </a:extLst>
            </p:cNvPr>
            <p:cNvCxnSpPr>
              <a:cxnSpLocks/>
              <a:stCxn id="60" idx="1"/>
              <a:endCxn id="59" idx="5"/>
            </p:cNvCxnSpPr>
            <p:nvPr/>
          </p:nvCxnSpPr>
          <p:spPr>
            <a:xfrm flipH="1" flipV="1">
              <a:off x="1753847" y="3927331"/>
              <a:ext cx="200937" cy="25201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7" name="Ellipse 66">
              <a:extLst>
                <a:ext uri="{FF2B5EF4-FFF2-40B4-BE49-F238E27FC236}">
                  <a16:creationId xmlns:a16="http://schemas.microsoft.com/office/drawing/2014/main" id="{B18DBC4B-B186-4072-A4B7-B56A46FDB3DD}"/>
                </a:ext>
              </a:extLst>
            </p:cNvPr>
            <p:cNvSpPr/>
            <p:nvPr/>
          </p:nvSpPr>
          <p:spPr>
            <a:xfrm>
              <a:off x="628738" y="3665987"/>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8" name="Connecteur droit 67">
              <a:extLst>
                <a:ext uri="{FF2B5EF4-FFF2-40B4-BE49-F238E27FC236}">
                  <a16:creationId xmlns:a16="http://schemas.microsoft.com/office/drawing/2014/main" id="{53F6B0AA-3196-4495-9901-CB74396D078C}"/>
                </a:ext>
              </a:extLst>
            </p:cNvPr>
            <p:cNvCxnSpPr>
              <a:cxnSpLocks/>
              <a:stCxn id="67" idx="6"/>
            </p:cNvCxnSpPr>
            <p:nvPr/>
          </p:nvCxnSpPr>
          <p:spPr>
            <a:xfrm>
              <a:off x="949819" y="3809330"/>
              <a:ext cx="541051" cy="1579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Ellipse 68">
              <a:extLst>
                <a:ext uri="{FF2B5EF4-FFF2-40B4-BE49-F238E27FC236}">
                  <a16:creationId xmlns:a16="http://schemas.microsoft.com/office/drawing/2014/main" id="{0454FCAE-F8CA-4E14-A873-7886FD06A3A1}"/>
                </a:ext>
              </a:extLst>
            </p:cNvPr>
            <p:cNvSpPr/>
            <p:nvPr/>
          </p:nvSpPr>
          <p:spPr>
            <a:xfrm rot="5400000">
              <a:off x="3464624" y="3683888"/>
              <a:ext cx="286687" cy="3210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a:extLst>
                <a:ext uri="{FF2B5EF4-FFF2-40B4-BE49-F238E27FC236}">
                  <a16:creationId xmlns:a16="http://schemas.microsoft.com/office/drawing/2014/main" id="{4F547652-CD1F-4237-A3AC-F0802143A52F}"/>
                </a:ext>
              </a:extLst>
            </p:cNvPr>
            <p:cNvSpPr/>
            <p:nvPr/>
          </p:nvSpPr>
          <p:spPr>
            <a:xfrm rot="5400000">
              <a:off x="2917144" y="4049120"/>
              <a:ext cx="286687" cy="3210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extLst>
                <a:ext uri="{FF2B5EF4-FFF2-40B4-BE49-F238E27FC236}">
                  <a16:creationId xmlns:a16="http://schemas.microsoft.com/office/drawing/2014/main" id="{8E59E4DA-A432-4758-A96B-58AB0AE135BE}"/>
                </a:ext>
              </a:extLst>
            </p:cNvPr>
            <p:cNvSpPr/>
            <p:nvPr/>
          </p:nvSpPr>
          <p:spPr>
            <a:xfrm rot="5400000">
              <a:off x="2934835" y="3279342"/>
              <a:ext cx="286687" cy="3210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5" name="Connecteur droit 74">
              <a:extLst>
                <a:ext uri="{FF2B5EF4-FFF2-40B4-BE49-F238E27FC236}">
                  <a16:creationId xmlns:a16="http://schemas.microsoft.com/office/drawing/2014/main" id="{109513B9-F6C5-4F72-A020-F82D7120549C}"/>
                </a:ext>
              </a:extLst>
            </p:cNvPr>
            <p:cNvCxnSpPr>
              <a:cxnSpLocks/>
            </p:cNvCxnSpPr>
            <p:nvPr/>
          </p:nvCxnSpPr>
          <p:spPr>
            <a:xfrm rot="5400000" flipH="1" flipV="1">
              <a:off x="3252977" y="3866819"/>
              <a:ext cx="162514" cy="3204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4AB40C49-01CD-42F8-8FDD-566D21F0B84E}"/>
                </a:ext>
              </a:extLst>
            </p:cNvPr>
            <p:cNvCxnSpPr>
              <a:cxnSpLocks/>
            </p:cNvCxnSpPr>
            <p:nvPr/>
          </p:nvCxnSpPr>
          <p:spPr>
            <a:xfrm>
              <a:off x="3191702" y="3541241"/>
              <a:ext cx="302753" cy="20182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8C3F4114-00A9-43E0-8DA7-F8E060DA951E}"/>
                </a:ext>
              </a:extLst>
            </p:cNvPr>
            <p:cNvCxnSpPr>
              <a:cxnSpLocks/>
            </p:cNvCxnSpPr>
            <p:nvPr/>
          </p:nvCxnSpPr>
          <p:spPr>
            <a:xfrm flipV="1">
              <a:off x="2635956" y="3541241"/>
              <a:ext cx="328710" cy="23885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E10BA223-7BE3-402A-A88A-0A60B46A5AB2}"/>
                </a:ext>
              </a:extLst>
            </p:cNvPr>
            <p:cNvCxnSpPr>
              <a:cxnSpLocks/>
            </p:cNvCxnSpPr>
            <p:nvPr/>
          </p:nvCxnSpPr>
          <p:spPr>
            <a:xfrm flipH="1" flipV="1">
              <a:off x="2615983" y="3943127"/>
              <a:ext cx="330992" cy="1651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Connecteur droit 93">
              <a:extLst>
                <a:ext uri="{FF2B5EF4-FFF2-40B4-BE49-F238E27FC236}">
                  <a16:creationId xmlns:a16="http://schemas.microsoft.com/office/drawing/2014/main" id="{1EF7401A-A15A-452B-B706-04A68A34D934}"/>
                </a:ext>
              </a:extLst>
            </p:cNvPr>
            <p:cNvCxnSpPr>
              <a:cxnSpLocks/>
              <a:stCxn id="73" idx="2"/>
            </p:cNvCxnSpPr>
            <p:nvPr/>
          </p:nvCxnSpPr>
          <p:spPr>
            <a:xfrm flipV="1">
              <a:off x="3060488" y="3597352"/>
              <a:ext cx="0" cy="46896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Connecteur droit 101">
              <a:extLst>
                <a:ext uri="{FF2B5EF4-FFF2-40B4-BE49-F238E27FC236}">
                  <a16:creationId xmlns:a16="http://schemas.microsoft.com/office/drawing/2014/main" id="{2D484F38-83FD-4DDC-947E-748631C612AE}"/>
                </a:ext>
              </a:extLst>
            </p:cNvPr>
            <p:cNvCxnSpPr>
              <a:cxnSpLocks/>
            </p:cNvCxnSpPr>
            <p:nvPr/>
          </p:nvCxnSpPr>
          <p:spPr>
            <a:xfrm flipV="1">
              <a:off x="3221027" y="3320458"/>
              <a:ext cx="386940" cy="7729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Connecteur droit 113">
              <a:extLst>
                <a:ext uri="{FF2B5EF4-FFF2-40B4-BE49-F238E27FC236}">
                  <a16:creationId xmlns:a16="http://schemas.microsoft.com/office/drawing/2014/main" id="{71AC37E6-646A-4D36-BC74-00E2580FAD53}"/>
                </a:ext>
              </a:extLst>
            </p:cNvPr>
            <p:cNvCxnSpPr>
              <a:cxnSpLocks/>
              <a:endCxn id="63" idx="4"/>
            </p:cNvCxnSpPr>
            <p:nvPr/>
          </p:nvCxnSpPr>
          <p:spPr>
            <a:xfrm flipV="1">
              <a:off x="3651553" y="3436525"/>
              <a:ext cx="113716" cy="27316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Ellipse 13">
            <a:extLst>
              <a:ext uri="{FF2B5EF4-FFF2-40B4-BE49-F238E27FC236}">
                <a16:creationId xmlns:a16="http://schemas.microsoft.com/office/drawing/2014/main" id="{5E4DC51C-C874-401B-885A-DDEB75E95282}"/>
              </a:ext>
            </a:extLst>
          </p:cNvPr>
          <p:cNvSpPr/>
          <p:nvPr/>
        </p:nvSpPr>
        <p:spPr>
          <a:xfrm>
            <a:off x="1504285" y="3067526"/>
            <a:ext cx="1208770" cy="1578435"/>
          </a:xfrm>
          <a:prstGeom prst="ellipse">
            <a:avLst/>
          </a:prstGeom>
          <a:solidFill>
            <a:srgbClr val="D34435">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8" name="Ellipse 147">
            <a:extLst>
              <a:ext uri="{FF2B5EF4-FFF2-40B4-BE49-F238E27FC236}">
                <a16:creationId xmlns:a16="http://schemas.microsoft.com/office/drawing/2014/main" id="{44E21CB6-7FFB-43B1-A09A-4F1A68FA8050}"/>
              </a:ext>
            </a:extLst>
          </p:cNvPr>
          <p:cNvSpPr/>
          <p:nvPr/>
        </p:nvSpPr>
        <p:spPr>
          <a:xfrm rot="2367253">
            <a:off x="2818309" y="2903579"/>
            <a:ext cx="1179207" cy="1578435"/>
          </a:xfrm>
          <a:prstGeom prst="ellipse">
            <a:avLst/>
          </a:prstGeom>
          <a:solidFill>
            <a:srgbClr val="D34435">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0" name="Image 69">
            <a:extLst>
              <a:ext uri="{FF2B5EF4-FFF2-40B4-BE49-F238E27FC236}">
                <a16:creationId xmlns:a16="http://schemas.microsoft.com/office/drawing/2014/main" id="{35D45CC5-092D-478F-A225-9BFC954A07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2526" y="1856052"/>
            <a:ext cx="5651181" cy="4859469"/>
          </a:xfrm>
          <a:prstGeom prst="rect">
            <a:avLst/>
          </a:prstGeom>
        </p:spPr>
      </p:pic>
      <p:cxnSp>
        <p:nvCxnSpPr>
          <p:cNvPr id="71" name="Connecteur droit 70">
            <a:extLst>
              <a:ext uri="{FF2B5EF4-FFF2-40B4-BE49-F238E27FC236}">
                <a16:creationId xmlns:a16="http://schemas.microsoft.com/office/drawing/2014/main" id="{F5CD32E0-442A-4840-BB8A-8D9D073CBC13}"/>
              </a:ext>
            </a:extLst>
          </p:cNvPr>
          <p:cNvCxnSpPr>
            <a:cxnSpLocks/>
          </p:cNvCxnSpPr>
          <p:nvPr/>
        </p:nvCxnSpPr>
        <p:spPr>
          <a:xfrm flipV="1">
            <a:off x="7124255" y="5936268"/>
            <a:ext cx="337349" cy="551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D07E3F32-971E-43C0-AC75-E2D8F5BFB8E7}"/>
              </a:ext>
            </a:extLst>
          </p:cNvPr>
          <p:cNvCxnSpPr>
            <a:cxnSpLocks/>
          </p:cNvCxnSpPr>
          <p:nvPr/>
        </p:nvCxnSpPr>
        <p:spPr>
          <a:xfrm>
            <a:off x="7313867" y="6282069"/>
            <a:ext cx="219300" cy="868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D5BCCA81-7740-4D00-9CAE-18ED1BDC0068}"/>
              </a:ext>
            </a:extLst>
          </p:cNvPr>
          <p:cNvCxnSpPr>
            <a:cxnSpLocks/>
          </p:cNvCxnSpPr>
          <p:nvPr/>
        </p:nvCxnSpPr>
        <p:spPr>
          <a:xfrm>
            <a:off x="6716672" y="5844359"/>
            <a:ext cx="221073" cy="460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8F60C9F8-4652-4D17-A523-8596A95E606D}"/>
              </a:ext>
            </a:extLst>
          </p:cNvPr>
          <p:cNvCxnSpPr>
            <a:cxnSpLocks/>
          </p:cNvCxnSpPr>
          <p:nvPr/>
        </p:nvCxnSpPr>
        <p:spPr>
          <a:xfrm>
            <a:off x="8777304" y="5555834"/>
            <a:ext cx="63448" cy="763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Connecteur droit 81">
            <a:extLst>
              <a:ext uri="{FF2B5EF4-FFF2-40B4-BE49-F238E27FC236}">
                <a16:creationId xmlns:a16="http://schemas.microsoft.com/office/drawing/2014/main" id="{FF0713DD-B459-42C7-93D5-C232DE2E05BC}"/>
              </a:ext>
            </a:extLst>
          </p:cNvPr>
          <p:cNvCxnSpPr>
            <a:cxnSpLocks/>
          </p:cNvCxnSpPr>
          <p:nvPr/>
        </p:nvCxnSpPr>
        <p:spPr>
          <a:xfrm>
            <a:off x="9337603" y="6195236"/>
            <a:ext cx="215750" cy="2215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066EE46E-9D67-4120-A885-D33295839FE2}"/>
              </a:ext>
            </a:extLst>
          </p:cNvPr>
          <p:cNvCxnSpPr>
            <a:cxnSpLocks/>
          </p:cNvCxnSpPr>
          <p:nvPr/>
        </p:nvCxnSpPr>
        <p:spPr>
          <a:xfrm>
            <a:off x="8277891" y="5963857"/>
            <a:ext cx="221073" cy="460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7FC2AC03-04B3-4AD1-B0F2-1C655EBEF0B5}"/>
              </a:ext>
            </a:extLst>
          </p:cNvPr>
          <p:cNvCxnSpPr>
            <a:cxnSpLocks/>
          </p:cNvCxnSpPr>
          <p:nvPr/>
        </p:nvCxnSpPr>
        <p:spPr>
          <a:xfrm flipV="1">
            <a:off x="10998902" y="5524165"/>
            <a:ext cx="337349" cy="551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10E963D3-2150-4414-AB2F-05A8661B8FF5}"/>
              </a:ext>
            </a:extLst>
          </p:cNvPr>
          <p:cNvCxnSpPr>
            <a:cxnSpLocks/>
          </p:cNvCxnSpPr>
          <p:nvPr/>
        </p:nvCxnSpPr>
        <p:spPr>
          <a:xfrm>
            <a:off x="11203242" y="6195236"/>
            <a:ext cx="262422" cy="1302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C96EAC65-C3C5-4D78-AB38-2678327C6C00}"/>
              </a:ext>
            </a:extLst>
          </p:cNvPr>
          <p:cNvCxnSpPr>
            <a:cxnSpLocks/>
          </p:cNvCxnSpPr>
          <p:nvPr/>
        </p:nvCxnSpPr>
        <p:spPr>
          <a:xfrm>
            <a:off x="10301626" y="5813230"/>
            <a:ext cx="221073" cy="460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C0FB4E3A-48E5-41E5-919D-DA33819683D5}"/>
              </a:ext>
            </a:extLst>
          </p:cNvPr>
          <p:cNvCxnSpPr>
            <a:cxnSpLocks/>
          </p:cNvCxnSpPr>
          <p:nvPr/>
        </p:nvCxnSpPr>
        <p:spPr>
          <a:xfrm>
            <a:off x="8857394" y="5689600"/>
            <a:ext cx="124681" cy="820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Connecteur droit 87">
            <a:extLst>
              <a:ext uri="{FF2B5EF4-FFF2-40B4-BE49-F238E27FC236}">
                <a16:creationId xmlns:a16="http://schemas.microsoft.com/office/drawing/2014/main" id="{D46F0663-A9DC-45D6-8820-4B2E38B1B2D2}"/>
              </a:ext>
            </a:extLst>
          </p:cNvPr>
          <p:cNvCxnSpPr>
            <a:cxnSpLocks/>
          </p:cNvCxnSpPr>
          <p:nvPr/>
        </p:nvCxnSpPr>
        <p:spPr>
          <a:xfrm>
            <a:off x="8847869" y="5676902"/>
            <a:ext cx="62340" cy="1128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733E4F77-19BC-48B4-978E-1C76B3810EDC}"/>
              </a:ext>
            </a:extLst>
          </p:cNvPr>
          <p:cNvCxnSpPr>
            <a:cxnSpLocks/>
          </p:cNvCxnSpPr>
          <p:nvPr/>
        </p:nvCxnSpPr>
        <p:spPr>
          <a:xfrm flipH="1">
            <a:off x="8843160" y="5676902"/>
            <a:ext cx="4709" cy="1421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Connecteur droit 91">
            <a:extLst>
              <a:ext uri="{FF2B5EF4-FFF2-40B4-BE49-F238E27FC236}">
                <a16:creationId xmlns:a16="http://schemas.microsoft.com/office/drawing/2014/main" id="{458F7B47-EB3B-4CF4-AC00-BA460F7E219B}"/>
              </a:ext>
            </a:extLst>
          </p:cNvPr>
          <p:cNvCxnSpPr>
            <a:cxnSpLocks/>
          </p:cNvCxnSpPr>
          <p:nvPr/>
        </p:nvCxnSpPr>
        <p:spPr>
          <a:xfrm flipH="1">
            <a:off x="8760236" y="5664205"/>
            <a:ext cx="80516" cy="135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9FD6E61D-BD2A-43DC-A90E-FE1AC15FF7D4}"/>
              </a:ext>
            </a:extLst>
          </p:cNvPr>
          <p:cNvCxnSpPr>
            <a:cxnSpLocks/>
          </p:cNvCxnSpPr>
          <p:nvPr/>
        </p:nvCxnSpPr>
        <p:spPr>
          <a:xfrm flipH="1">
            <a:off x="8740562" y="5645257"/>
            <a:ext cx="116832" cy="842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Connecteur droit 94">
            <a:extLst>
              <a:ext uri="{FF2B5EF4-FFF2-40B4-BE49-F238E27FC236}">
                <a16:creationId xmlns:a16="http://schemas.microsoft.com/office/drawing/2014/main" id="{5999FF64-2521-4202-A618-48CD9A44EA3E}"/>
              </a:ext>
            </a:extLst>
          </p:cNvPr>
          <p:cNvCxnSpPr>
            <a:cxnSpLocks/>
          </p:cNvCxnSpPr>
          <p:nvPr/>
        </p:nvCxnSpPr>
        <p:spPr>
          <a:xfrm flipH="1">
            <a:off x="8650085" y="5664205"/>
            <a:ext cx="197784" cy="421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Connecteur droit 96">
            <a:extLst>
              <a:ext uri="{FF2B5EF4-FFF2-40B4-BE49-F238E27FC236}">
                <a16:creationId xmlns:a16="http://schemas.microsoft.com/office/drawing/2014/main" id="{F43F6041-081A-4A3E-BC5E-622DA155DB05}"/>
              </a:ext>
            </a:extLst>
          </p:cNvPr>
          <p:cNvCxnSpPr>
            <a:cxnSpLocks/>
          </p:cNvCxnSpPr>
          <p:nvPr/>
        </p:nvCxnSpPr>
        <p:spPr>
          <a:xfrm flipH="1" flipV="1">
            <a:off x="8650085" y="5614283"/>
            <a:ext cx="190667" cy="499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Connecteur droit 97">
            <a:extLst>
              <a:ext uri="{FF2B5EF4-FFF2-40B4-BE49-F238E27FC236}">
                <a16:creationId xmlns:a16="http://schemas.microsoft.com/office/drawing/2014/main" id="{D0B670E2-4DF7-43A3-9A8D-C6A37F8D8AE3}"/>
              </a:ext>
            </a:extLst>
          </p:cNvPr>
          <p:cNvCxnSpPr>
            <a:cxnSpLocks/>
          </p:cNvCxnSpPr>
          <p:nvPr/>
        </p:nvCxnSpPr>
        <p:spPr>
          <a:xfrm flipH="1" flipV="1">
            <a:off x="8697331" y="5538003"/>
            <a:ext cx="143421" cy="107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94D138EF-A786-4873-9561-4DB53FC228A7}"/>
              </a:ext>
            </a:extLst>
          </p:cNvPr>
          <p:cNvCxnSpPr>
            <a:cxnSpLocks/>
          </p:cNvCxnSpPr>
          <p:nvPr/>
        </p:nvCxnSpPr>
        <p:spPr>
          <a:xfrm flipH="1" flipV="1">
            <a:off x="8849731" y="5690403"/>
            <a:ext cx="143421" cy="107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Connecteur droit 99">
            <a:extLst>
              <a:ext uri="{FF2B5EF4-FFF2-40B4-BE49-F238E27FC236}">
                <a16:creationId xmlns:a16="http://schemas.microsoft.com/office/drawing/2014/main" id="{EB4313D7-71CF-48D1-9E9E-D1837AF7C9E4}"/>
              </a:ext>
            </a:extLst>
          </p:cNvPr>
          <p:cNvCxnSpPr>
            <a:cxnSpLocks/>
          </p:cNvCxnSpPr>
          <p:nvPr/>
        </p:nvCxnSpPr>
        <p:spPr>
          <a:xfrm>
            <a:off x="8802537" y="5467265"/>
            <a:ext cx="35001" cy="17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Connecteur droit 100">
            <a:extLst>
              <a:ext uri="{FF2B5EF4-FFF2-40B4-BE49-F238E27FC236}">
                <a16:creationId xmlns:a16="http://schemas.microsoft.com/office/drawing/2014/main" id="{256B080D-7E98-4CE0-B05C-64E78007EDAA}"/>
              </a:ext>
            </a:extLst>
          </p:cNvPr>
          <p:cNvCxnSpPr>
            <a:cxnSpLocks/>
          </p:cNvCxnSpPr>
          <p:nvPr/>
        </p:nvCxnSpPr>
        <p:spPr>
          <a:xfrm flipH="1">
            <a:off x="8855532" y="5519088"/>
            <a:ext cx="7157" cy="1351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Connecteur droit 102">
            <a:extLst>
              <a:ext uri="{FF2B5EF4-FFF2-40B4-BE49-F238E27FC236}">
                <a16:creationId xmlns:a16="http://schemas.microsoft.com/office/drawing/2014/main" id="{402AD507-17A6-4FA3-9527-EB43B5E9EFD5}"/>
              </a:ext>
            </a:extLst>
          </p:cNvPr>
          <p:cNvCxnSpPr>
            <a:cxnSpLocks/>
          </p:cNvCxnSpPr>
          <p:nvPr/>
        </p:nvCxnSpPr>
        <p:spPr>
          <a:xfrm flipH="1">
            <a:off x="8865985" y="5496996"/>
            <a:ext cx="78540" cy="1422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Connecteur droit 103">
            <a:extLst>
              <a:ext uri="{FF2B5EF4-FFF2-40B4-BE49-F238E27FC236}">
                <a16:creationId xmlns:a16="http://schemas.microsoft.com/office/drawing/2014/main" id="{59C97DB0-C0B4-4363-A08B-47FE006F834C}"/>
              </a:ext>
            </a:extLst>
          </p:cNvPr>
          <p:cNvCxnSpPr>
            <a:cxnSpLocks/>
          </p:cNvCxnSpPr>
          <p:nvPr/>
        </p:nvCxnSpPr>
        <p:spPr>
          <a:xfrm flipH="1">
            <a:off x="8845201" y="5579005"/>
            <a:ext cx="115966" cy="89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Connecteur droit 104">
            <a:extLst>
              <a:ext uri="{FF2B5EF4-FFF2-40B4-BE49-F238E27FC236}">
                <a16:creationId xmlns:a16="http://schemas.microsoft.com/office/drawing/2014/main" id="{354F1C80-15E6-4832-8FA8-64FCF7B991FB}"/>
              </a:ext>
            </a:extLst>
          </p:cNvPr>
          <p:cNvCxnSpPr>
            <a:cxnSpLocks/>
          </p:cNvCxnSpPr>
          <p:nvPr/>
        </p:nvCxnSpPr>
        <p:spPr>
          <a:xfrm flipH="1">
            <a:off x="8862849" y="5616054"/>
            <a:ext cx="186608" cy="601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Connecteur droit 105">
            <a:extLst>
              <a:ext uri="{FF2B5EF4-FFF2-40B4-BE49-F238E27FC236}">
                <a16:creationId xmlns:a16="http://schemas.microsoft.com/office/drawing/2014/main" id="{C74BD0B7-A58A-4F79-A09A-07865FE2A1F2}"/>
              </a:ext>
            </a:extLst>
          </p:cNvPr>
          <p:cNvCxnSpPr>
            <a:cxnSpLocks/>
          </p:cNvCxnSpPr>
          <p:nvPr/>
        </p:nvCxnSpPr>
        <p:spPr>
          <a:xfrm flipH="1" flipV="1">
            <a:off x="8891100" y="5682739"/>
            <a:ext cx="9851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Connecteur droit 106">
            <a:extLst>
              <a:ext uri="{FF2B5EF4-FFF2-40B4-BE49-F238E27FC236}">
                <a16:creationId xmlns:a16="http://schemas.microsoft.com/office/drawing/2014/main" id="{49225F11-1EE1-4C83-954A-DF8AF240836A}"/>
              </a:ext>
            </a:extLst>
          </p:cNvPr>
          <p:cNvCxnSpPr>
            <a:cxnSpLocks/>
          </p:cNvCxnSpPr>
          <p:nvPr/>
        </p:nvCxnSpPr>
        <p:spPr>
          <a:xfrm flipH="1">
            <a:off x="8817682" y="5039503"/>
            <a:ext cx="48657" cy="1541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Connecteur droit 108">
            <a:extLst>
              <a:ext uri="{FF2B5EF4-FFF2-40B4-BE49-F238E27FC236}">
                <a16:creationId xmlns:a16="http://schemas.microsoft.com/office/drawing/2014/main" id="{15F210B6-7626-4796-BAEE-2EC5E528DA94}"/>
              </a:ext>
            </a:extLst>
          </p:cNvPr>
          <p:cNvCxnSpPr>
            <a:cxnSpLocks/>
          </p:cNvCxnSpPr>
          <p:nvPr/>
        </p:nvCxnSpPr>
        <p:spPr>
          <a:xfrm>
            <a:off x="8776111" y="5026404"/>
            <a:ext cx="31149" cy="170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Connecteur droit 110">
            <a:extLst>
              <a:ext uri="{FF2B5EF4-FFF2-40B4-BE49-F238E27FC236}">
                <a16:creationId xmlns:a16="http://schemas.microsoft.com/office/drawing/2014/main" id="{FD66E754-AF0C-4685-8019-5ECB44C50908}"/>
              </a:ext>
            </a:extLst>
          </p:cNvPr>
          <p:cNvCxnSpPr>
            <a:cxnSpLocks/>
          </p:cNvCxnSpPr>
          <p:nvPr/>
        </p:nvCxnSpPr>
        <p:spPr>
          <a:xfrm>
            <a:off x="8679579" y="5073912"/>
            <a:ext cx="119399" cy="1197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Connecteur droit 115">
            <a:extLst>
              <a:ext uri="{FF2B5EF4-FFF2-40B4-BE49-F238E27FC236}">
                <a16:creationId xmlns:a16="http://schemas.microsoft.com/office/drawing/2014/main" id="{AA3174C2-B2CA-499F-BAE7-B4BC654CCCF4}"/>
              </a:ext>
            </a:extLst>
          </p:cNvPr>
          <p:cNvCxnSpPr>
            <a:cxnSpLocks/>
          </p:cNvCxnSpPr>
          <p:nvPr/>
        </p:nvCxnSpPr>
        <p:spPr>
          <a:xfrm>
            <a:off x="8607118" y="5116558"/>
            <a:ext cx="179317" cy="1156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Connecteur droit 116">
            <a:extLst>
              <a:ext uri="{FF2B5EF4-FFF2-40B4-BE49-F238E27FC236}">
                <a16:creationId xmlns:a16="http://schemas.microsoft.com/office/drawing/2014/main" id="{2BF1BA4E-EB94-4DDA-8966-476426A96558}"/>
              </a:ext>
            </a:extLst>
          </p:cNvPr>
          <p:cNvCxnSpPr>
            <a:cxnSpLocks/>
          </p:cNvCxnSpPr>
          <p:nvPr/>
        </p:nvCxnSpPr>
        <p:spPr>
          <a:xfrm>
            <a:off x="8648174" y="5224366"/>
            <a:ext cx="1208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Connecteur droit 117">
            <a:extLst>
              <a:ext uri="{FF2B5EF4-FFF2-40B4-BE49-F238E27FC236}">
                <a16:creationId xmlns:a16="http://schemas.microsoft.com/office/drawing/2014/main" id="{606C3CF5-8ED1-460E-8A60-7C22695622C9}"/>
              </a:ext>
            </a:extLst>
          </p:cNvPr>
          <p:cNvCxnSpPr>
            <a:cxnSpLocks/>
          </p:cNvCxnSpPr>
          <p:nvPr/>
        </p:nvCxnSpPr>
        <p:spPr>
          <a:xfrm flipV="1">
            <a:off x="8665568" y="5232207"/>
            <a:ext cx="103473" cy="715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5" name="Connecteur droit 124">
            <a:extLst>
              <a:ext uri="{FF2B5EF4-FFF2-40B4-BE49-F238E27FC236}">
                <a16:creationId xmlns:a16="http://schemas.microsoft.com/office/drawing/2014/main" id="{7D0277DC-35D2-43C3-9EE7-859ECF234E5D}"/>
              </a:ext>
            </a:extLst>
          </p:cNvPr>
          <p:cNvCxnSpPr>
            <a:cxnSpLocks/>
          </p:cNvCxnSpPr>
          <p:nvPr/>
        </p:nvCxnSpPr>
        <p:spPr>
          <a:xfrm flipV="1">
            <a:off x="8786435" y="5120091"/>
            <a:ext cx="103473" cy="715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Connecteur droit 125">
            <a:extLst>
              <a:ext uri="{FF2B5EF4-FFF2-40B4-BE49-F238E27FC236}">
                <a16:creationId xmlns:a16="http://schemas.microsoft.com/office/drawing/2014/main" id="{F31B2CE3-7DE5-4A6C-8B1A-36C6C04B7C81}"/>
              </a:ext>
            </a:extLst>
          </p:cNvPr>
          <p:cNvCxnSpPr>
            <a:cxnSpLocks/>
          </p:cNvCxnSpPr>
          <p:nvPr/>
        </p:nvCxnSpPr>
        <p:spPr>
          <a:xfrm flipV="1">
            <a:off x="8827491" y="5105085"/>
            <a:ext cx="158949" cy="1108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Connecteur droit 126">
            <a:extLst>
              <a:ext uri="{FF2B5EF4-FFF2-40B4-BE49-F238E27FC236}">
                <a16:creationId xmlns:a16="http://schemas.microsoft.com/office/drawing/2014/main" id="{DDBE4751-EBE2-45CD-B383-45C8B99FE8ED}"/>
              </a:ext>
            </a:extLst>
          </p:cNvPr>
          <p:cNvCxnSpPr>
            <a:cxnSpLocks/>
          </p:cNvCxnSpPr>
          <p:nvPr/>
        </p:nvCxnSpPr>
        <p:spPr>
          <a:xfrm>
            <a:off x="8809148" y="5234992"/>
            <a:ext cx="167105" cy="683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8" name="Connecteur droit 127">
            <a:extLst>
              <a:ext uri="{FF2B5EF4-FFF2-40B4-BE49-F238E27FC236}">
                <a16:creationId xmlns:a16="http://schemas.microsoft.com/office/drawing/2014/main" id="{3240E908-7B0F-4837-BBDB-816F661EA71B}"/>
              </a:ext>
            </a:extLst>
          </p:cNvPr>
          <p:cNvCxnSpPr>
            <a:cxnSpLocks/>
          </p:cNvCxnSpPr>
          <p:nvPr/>
        </p:nvCxnSpPr>
        <p:spPr>
          <a:xfrm flipV="1">
            <a:off x="8839200" y="5207798"/>
            <a:ext cx="101157" cy="182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Ellipse 38">
            <a:extLst>
              <a:ext uri="{FF2B5EF4-FFF2-40B4-BE49-F238E27FC236}">
                <a16:creationId xmlns:a16="http://schemas.microsoft.com/office/drawing/2014/main" id="{CCF276D0-8DCD-43C1-BFF7-B512265DD3E7}"/>
              </a:ext>
            </a:extLst>
          </p:cNvPr>
          <p:cNvSpPr/>
          <p:nvPr/>
        </p:nvSpPr>
        <p:spPr>
          <a:xfrm>
            <a:off x="8788400" y="520737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175989D8-6CFA-4CE2-9F8E-45B0CAEAA613}"/>
              </a:ext>
            </a:extLst>
          </p:cNvPr>
          <p:cNvSpPr/>
          <p:nvPr/>
        </p:nvSpPr>
        <p:spPr>
          <a:xfrm>
            <a:off x="8832850" y="563917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Image 40" descr="Une image contenant montre&#10;&#10;Description générée automatiquement">
            <a:extLst>
              <a:ext uri="{FF2B5EF4-FFF2-40B4-BE49-F238E27FC236}">
                <a16:creationId xmlns:a16="http://schemas.microsoft.com/office/drawing/2014/main" id="{F259D664-457C-4BEE-AFE1-D3A73BBC0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29734" y="6859120"/>
            <a:ext cx="1710217" cy="2132742"/>
          </a:xfrm>
          <a:prstGeom prst="rect">
            <a:avLst/>
          </a:prstGeom>
        </p:spPr>
      </p:pic>
      <p:pic>
        <p:nvPicPr>
          <p:cNvPr id="108" name="Image 107" descr="Une image contenant montre&#10;&#10;Description générée automatiquement">
            <a:extLst>
              <a:ext uri="{FF2B5EF4-FFF2-40B4-BE49-F238E27FC236}">
                <a16:creationId xmlns:a16="http://schemas.microsoft.com/office/drawing/2014/main" id="{CAAA09A0-51F0-4473-A659-5DFDA88B6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8092" y="4814114"/>
            <a:ext cx="1587265" cy="1979413"/>
          </a:xfrm>
          <a:prstGeom prst="rect">
            <a:avLst/>
          </a:prstGeom>
        </p:spPr>
      </p:pic>
      <p:cxnSp>
        <p:nvCxnSpPr>
          <p:cNvPr id="110" name="Connecteur droit 109">
            <a:extLst>
              <a:ext uri="{FF2B5EF4-FFF2-40B4-BE49-F238E27FC236}">
                <a16:creationId xmlns:a16="http://schemas.microsoft.com/office/drawing/2014/main" id="{DABE3056-9749-4D43-9DEE-455DDE68DF03}"/>
              </a:ext>
            </a:extLst>
          </p:cNvPr>
          <p:cNvCxnSpPr>
            <a:cxnSpLocks/>
          </p:cNvCxnSpPr>
          <p:nvPr/>
        </p:nvCxnSpPr>
        <p:spPr>
          <a:xfrm>
            <a:off x="10801036" y="5623175"/>
            <a:ext cx="63448" cy="763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Connecteur droit 112">
            <a:extLst>
              <a:ext uri="{FF2B5EF4-FFF2-40B4-BE49-F238E27FC236}">
                <a16:creationId xmlns:a16="http://schemas.microsoft.com/office/drawing/2014/main" id="{24E3D8FC-AEE0-449B-A516-F65FD3CE6E90}"/>
              </a:ext>
            </a:extLst>
          </p:cNvPr>
          <p:cNvCxnSpPr>
            <a:cxnSpLocks/>
          </p:cNvCxnSpPr>
          <p:nvPr/>
        </p:nvCxnSpPr>
        <p:spPr>
          <a:xfrm>
            <a:off x="10522700" y="5936268"/>
            <a:ext cx="0" cy="105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Connecteur droit 118">
            <a:extLst>
              <a:ext uri="{FF2B5EF4-FFF2-40B4-BE49-F238E27FC236}">
                <a16:creationId xmlns:a16="http://schemas.microsoft.com/office/drawing/2014/main" id="{AE1A6498-30B1-4028-BD4F-D30CCE1EECDC}"/>
              </a:ext>
            </a:extLst>
          </p:cNvPr>
          <p:cNvCxnSpPr>
            <a:cxnSpLocks/>
          </p:cNvCxnSpPr>
          <p:nvPr/>
        </p:nvCxnSpPr>
        <p:spPr>
          <a:xfrm>
            <a:off x="10881126" y="5756941"/>
            <a:ext cx="124681" cy="820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Connecteur droit 119">
            <a:extLst>
              <a:ext uri="{FF2B5EF4-FFF2-40B4-BE49-F238E27FC236}">
                <a16:creationId xmlns:a16="http://schemas.microsoft.com/office/drawing/2014/main" id="{980B4A99-E57B-465B-A8F4-5AB466766396}"/>
              </a:ext>
            </a:extLst>
          </p:cNvPr>
          <p:cNvCxnSpPr>
            <a:cxnSpLocks/>
          </p:cNvCxnSpPr>
          <p:nvPr/>
        </p:nvCxnSpPr>
        <p:spPr>
          <a:xfrm>
            <a:off x="10871601" y="5744243"/>
            <a:ext cx="62340" cy="1128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Connecteur droit 120">
            <a:extLst>
              <a:ext uri="{FF2B5EF4-FFF2-40B4-BE49-F238E27FC236}">
                <a16:creationId xmlns:a16="http://schemas.microsoft.com/office/drawing/2014/main" id="{D6BDA901-C50F-4724-A557-F70782B15918}"/>
              </a:ext>
            </a:extLst>
          </p:cNvPr>
          <p:cNvCxnSpPr>
            <a:cxnSpLocks/>
          </p:cNvCxnSpPr>
          <p:nvPr/>
        </p:nvCxnSpPr>
        <p:spPr>
          <a:xfrm flipH="1">
            <a:off x="10866892" y="5744243"/>
            <a:ext cx="4709" cy="1421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2" name="Connecteur droit 121">
            <a:extLst>
              <a:ext uri="{FF2B5EF4-FFF2-40B4-BE49-F238E27FC236}">
                <a16:creationId xmlns:a16="http://schemas.microsoft.com/office/drawing/2014/main" id="{2CFC23B4-F7CA-453D-BB75-8ACCCA8E5CFF}"/>
              </a:ext>
            </a:extLst>
          </p:cNvPr>
          <p:cNvCxnSpPr>
            <a:cxnSpLocks/>
          </p:cNvCxnSpPr>
          <p:nvPr/>
        </p:nvCxnSpPr>
        <p:spPr>
          <a:xfrm flipH="1">
            <a:off x="10783968" y="5731546"/>
            <a:ext cx="80516" cy="135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Connecteur droit 122">
            <a:extLst>
              <a:ext uri="{FF2B5EF4-FFF2-40B4-BE49-F238E27FC236}">
                <a16:creationId xmlns:a16="http://schemas.microsoft.com/office/drawing/2014/main" id="{A88AB34C-6B7F-4CF2-BBCA-13149B553E73}"/>
              </a:ext>
            </a:extLst>
          </p:cNvPr>
          <p:cNvCxnSpPr>
            <a:cxnSpLocks/>
          </p:cNvCxnSpPr>
          <p:nvPr/>
        </p:nvCxnSpPr>
        <p:spPr>
          <a:xfrm flipH="1">
            <a:off x="10764294" y="5712598"/>
            <a:ext cx="116832" cy="842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Connecteur droit 123">
            <a:extLst>
              <a:ext uri="{FF2B5EF4-FFF2-40B4-BE49-F238E27FC236}">
                <a16:creationId xmlns:a16="http://schemas.microsoft.com/office/drawing/2014/main" id="{11D08D63-5949-4E3A-A996-AB3D7582CEA9}"/>
              </a:ext>
            </a:extLst>
          </p:cNvPr>
          <p:cNvCxnSpPr>
            <a:cxnSpLocks/>
          </p:cNvCxnSpPr>
          <p:nvPr/>
        </p:nvCxnSpPr>
        <p:spPr>
          <a:xfrm flipH="1">
            <a:off x="10673817" y="5731546"/>
            <a:ext cx="197784" cy="421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Connecteur droit 128">
            <a:extLst>
              <a:ext uri="{FF2B5EF4-FFF2-40B4-BE49-F238E27FC236}">
                <a16:creationId xmlns:a16="http://schemas.microsoft.com/office/drawing/2014/main" id="{18164770-9428-4361-80FC-637985537D07}"/>
              </a:ext>
            </a:extLst>
          </p:cNvPr>
          <p:cNvCxnSpPr>
            <a:cxnSpLocks/>
          </p:cNvCxnSpPr>
          <p:nvPr/>
        </p:nvCxnSpPr>
        <p:spPr>
          <a:xfrm flipH="1" flipV="1">
            <a:off x="10673817" y="5681624"/>
            <a:ext cx="190667" cy="499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Connecteur droit 129">
            <a:extLst>
              <a:ext uri="{FF2B5EF4-FFF2-40B4-BE49-F238E27FC236}">
                <a16:creationId xmlns:a16="http://schemas.microsoft.com/office/drawing/2014/main" id="{A7B109B3-FBE7-474F-9D10-CDCFE7B01715}"/>
              </a:ext>
            </a:extLst>
          </p:cNvPr>
          <p:cNvCxnSpPr>
            <a:cxnSpLocks/>
          </p:cNvCxnSpPr>
          <p:nvPr/>
        </p:nvCxnSpPr>
        <p:spPr>
          <a:xfrm flipH="1" flipV="1">
            <a:off x="10721063" y="5605344"/>
            <a:ext cx="143421" cy="107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Connecteur droit 130">
            <a:extLst>
              <a:ext uri="{FF2B5EF4-FFF2-40B4-BE49-F238E27FC236}">
                <a16:creationId xmlns:a16="http://schemas.microsoft.com/office/drawing/2014/main" id="{6AE746F1-333C-445D-8F8D-DC72DA8175B7}"/>
              </a:ext>
            </a:extLst>
          </p:cNvPr>
          <p:cNvCxnSpPr>
            <a:cxnSpLocks/>
          </p:cNvCxnSpPr>
          <p:nvPr/>
        </p:nvCxnSpPr>
        <p:spPr>
          <a:xfrm flipH="1" flipV="1">
            <a:off x="10873463" y="5757744"/>
            <a:ext cx="143421" cy="107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2" name="Connecteur droit 131">
            <a:extLst>
              <a:ext uri="{FF2B5EF4-FFF2-40B4-BE49-F238E27FC236}">
                <a16:creationId xmlns:a16="http://schemas.microsoft.com/office/drawing/2014/main" id="{05DD6190-3061-4226-A28D-D56BD6C4E5D2}"/>
              </a:ext>
            </a:extLst>
          </p:cNvPr>
          <p:cNvCxnSpPr>
            <a:cxnSpLocks/>
          </p:cNvCxnSpPr>
          <p:nvPr/>
        </p:nvCxnSpPr>
        <p:spPr>
          <a:xfrm>
            <a:off x="10826269" y="5534606"/>
            <a:ext cx="35001" cy="17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Connecteur droit 132">
            <a:extLst>
              <a:ext uri="{FF2B5EF4-FFF2-40B4-BE49-F238E27FC236}">
                <a16:creationId xmlns:a16="http://schemas.microsoft.com/office/drawing/2014/main" id="{713E50BC-DB3C-4627-B177-876593A9E9BD}"/>
              </a:ext>
            </a:extLst>
          </p:cNvPr>
          <p:cNvCxnSpPr>
            <a:cxnSpLocks/>
          </p:cNvCxnSpPr>
          <p:nvPr/>
        </p:nvCxnSpPr>
        <p:spPr>
          <a:xfrm flipH="1">
            <a:off x="10879264" y="5586429"/>
            <a:ext cx="7157" cy="1351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Connecteur droit 133">
            <a:extLst>
              <a:ext uri="{FF2B5EF4-FFF2-40B4-BE49-F238E27FC236}">
                <a16:creationId xmlns:a16="http://schemas.microsoft.com/office/drawing/2014/main" id="{8A9EB52D-111A-4890-B4EB-0F2AE7A4D1D9}"/>
              </a:ext>
            </a:extLst>
          </p:cNvPr>
          <p:cNvCxnSpPr>
            <a:cxnSpLocks/>
          </p:cNvCxnSpPr>
          <p:nvPr/>
        </p:nvCxnSpPr>
        <p:spPr>
          <a:xfrm flipH="1">
            <a:off x="10889717" y="5564337"/>
            <a:ext cx="78540" cy="1422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 name="Connecteur droit 134">
            <a:extLst>
              <a:ext uri="{FF2B5EF4-FFF2-40B4-BE49-F238E27FC236}">
                <a16:creationId xmlns:a16="http://schemas.microsoft.com/office/drawing/2014/main" id="{60E1F261-67C5-441B-81DC-6D93AB84E12F}"/>
              </a:ext>
            </a:extLst>
          </p:cNvPr>
          <p:cNvCxnSpPr>
            <a:cxnSpLocks/>
          </p:cNvCxnSpPr>
          <p:nvPr/>
        </p:nvCxnSpPr>
        <p:spPr>
          <a:xfrm flipH="1">
            <a:off x="10868933" y="5646346"/>
            <a:ext cx="115966" cy="89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Connecteur droit 135">
            <a:extLst>
              <a:ext uri="{FF2B5EF4-FFF2-40B4-BE49-F238E27FC236}">
                <a16:creationId xmlns:a16="http://schemas.microsoft.com/office/drawing/2014/main" id="{2F6AF2E4-8C29-4F18-87BE-A1CABFFACFB6}"/>
              </a:ext>
            </a:extLst>
          </p:cNvPr>
          <p:cNvCxnSpPr>
            <a:cxnSpLocks/>
          </p:cNvCxnSpPr>
          <p:nvPr/>
        </p:nvCxnSpPr>
        <p:spPr>
          <a:xfrm flipH="1">
            <a:off x="10886581" y="5683395"/>
            <a:ext cx="186608" cy="601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7" name="Connecteur droit 136">
            <a:extLst>
              <a:ext uri="{FF2B5EF4-FFF2-40B4-BE49-F238E27FC236}">
                <a16:creationId xmlns:a16="http://schemas.microsoft.com/office/drawing/2014/main" id="{05DC58FF-5578-4CCF-A484-D381E62C1630}"/>
              </a:ext>
            </a:extLst>
          </p:cNvPr>
          <p:cNvCxnSpPr>
            <a:cxnSpLocks/>
          </p:cNvCxnSpPr>
          <p:nvPr/>
        </p:nvCxnSpPr>
        <p:spPr>
          <a:xfrm flipH="1" flipV="1">
            <a:off x="10914832" y="5750080"/>
            <a:ext cx="9851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8" name="Connecteur droit 137">
            <a:extLst>
              <a:ext uri="{FF2B5EF4-FFF2-40B4-BE49-F238E27FC236}">
                <a16:creationId xmlns:a16="http://schemas.microsoft.com/office/drawing/2014/main" id="{4A114F0C-54E7-4BE3-8E31-2800CDC5A5B1}"/>
              </a:ext>
            </a:extLst>
          </p:cNvPr>
          <p:cNvCxnSpPr>
            <a:cxnSpLocks/>
          </p:cNvCxnSpPr>
          <p:nvPr/>
        </p:nvCxnSpPr>
        <p:spPr>
          <a:xfrm flipH="1">
            <a:off x="10841414" y="5106844"/>
            <a:ext cx="48657" cy="1541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Connecteur droit 138">
            <a:extLst>
              <a:ext uri="{FF2B5EF4-FFF2-40B4-BE49-F238E27FC236}">
                <a16:creationId xmlns:a16="http://schemas.microsoft.com/office/drawing/2014/main" id="{FC62A4B0-41F6-4CB7-8216-A98DA26C1E44}"/>
              </a:ext>
            </a:extLst>
          </p:cNvPr>
          <p:cNvCxnSpPr>
            <a:cxnSpLocks/>
          </p:cNvCxnSpPr>
          <p:nvPr/>
        </p:nvCxnSpPr>
        <p:spPr>
          <a:xfrm>
            <a:off x="10799843" y="5093745"/>
            <a:ext cx="31149" cy="170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Connecteur droit 139">
            <a:extLst>
              <a:ext uri="{FF2B5EF4-FFF2-40B4-BE49-F238E27FC236}">
                <a16:creationId xmlns:a16="http://schemas.microsoft.com/office/drawing/2014/main" id="{7E648E19-A828-46F8-BE50-3DEE943101BB}"/>
              </a:ext>
            </a:extLst>
          </p:cNvPr>
          <p:cNvCxnSpPr>
            <a:cxnSpLocks/>
          </p:cNvCxnSpPr>
          <p:nvPr/>
        </p:nvCxnSpPr>
        <p:spPr>
          <a:xfrm>
            <a:off x="10703311" y="5141253"/>
            <a:ext cx="119399" cy="1197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1" name="Connecteur droit 140">
            <a:extLst>
              <a:ext uri="{FF2B5EF4-FFF2-40B4-BE49-F238E27FC236}">
                <a16:creationId xmlns:a16="http://schemas.microsoft.com/office/drawing/2014/main" id="{AC596EFB-2C42-46D2-BD76-6AF3CD7A7F0E}"/>
              </a:ext>
            </a:extLst>
          </p:cNvPr>
          <p:cNvCxnSpPr>
            <a:cxnSpLocks/>
          </p:cNvCxnSpPr>
          <p:nvPr/>
        </p:nvCxnSpPr>
        <p:spPr>
          <a:xfrm>
            <a:off x="10630850" y="5183899"/>
            <a:ext cx="179317" cy="1156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2" name="Connecteur droit 141">
            <a:extLst>
              <a:ext uri="{FF2B5EF4-FFF2-40B4-BE49-F238E27FC236}">
                <a16:creationId xmlns:a16="http://schemas.microsoft.com/office/drawing/2014/main" id="{44C9EA84-CF82-4290-B89F-6E8163CCE10D}"/>
              </a:ext>
            </a:extLst>
          </p:cNvPr>
          <p:cNvCxnSpPr>
            <a:cxnSpLocks/>
          </p:cNvCxnSpPr>
          <p:nvPr/>
        </p:nvCxnSpPr>
        <p:spPr>
          <a:xfrm>
            <a:off x="10671906" y="5291707"/>
            <a:ext cx="1208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3" name="Connecteur droit 142">
            <a:extLst>
              <a:ext uri="{FF2B5EF4-FFF2-40B4-BE49-F238E27FC236}">
                <a16:creationId xmlns:a16="http://schemas.microsoft.com/office/drawing/2014/main" id="{C9F58A8D-01D1-4961-96A7-40116CCF92B2}"/>
              </a:ext>
            </a:extLst>
          </p:cNvPr>
          <p:cNvCxnSpPr>
            <a:cxnSpLocks/>
          </p:cNvCxnSpPr>
          <p:nvPr/>
        </p:nvCxnSpPr>
        <p:spPr>
          <a:xfrm flipV="1">
            <a:off x="10689300" y="5299548"/>
            <a:ext cx="103473" cy="715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4" name="Connecteur droit 143">
            <a:extLst>
              <a:ext uri="{FF2B5EF4-FFF2-40B4-BE49-F238E27FC236}">
                <a16:creationId xmlns:a16="http://schemas.microsoft.com/office/drawing/2014/main" id="{13FB17CD-F77D-44FE-997E-3C376114E2FA}"/>
              </a:ext>
            </a:extLst>
          </p:cNvPr>
          <p:cNvCxnSpPr>
            <a:cxnSpLocks/>
          </p:cNvCxnSpPr>
          <p:nvPr/>
        </p:nvCxnSpPr>
        <p:spPr>
          <a:xfrm flipV="1">
            <a:off x="10810167" y="5187432"/>
            <a:ext cx="103473" cy="715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5" name="Connecteur droit 144">
            <a:extLst>
              <a:ext uri="{FF2B5EF4-FFF2-40B4-BE49-F238E27FC236}">
                <a16:creationId xmlns:a16="http://schemas.microsoft.com/office/drawing/2014/main" id="{BA58DC53-AD0B-49E5-A922-F2520569CAB9}"/>
              </a:ext>
            </a:extLst>
          </p:cNvPr>
          <p:cNvCxnSpPr>
            <a:cxnSpLocks/>
          </p:cNvCxnSpPr>
          <p:nvPr/>
        </p:nvCxnSpPr>
        <p:spPr>
          <a:xfrm flipV="1">
            <a:off x="10851223" y="5172426"/>
            <a:ext cx="158949" cy="1108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6" name="Connecteur droit 145">
            <a:extLst>
              <a:ext uri="{FF2B5EF4-FFF2-40B4-BE49-F238E27FC236}">
                <a16:creationId xmlns:a16="http://schemas.microsoft.com/office/drawing/2014/main" id="{2414AA27-1E5E-498F-A409-71A0C3E2BB98}"/>
              </a:ext>
            </a:extLst>
          </p:cNvPr>
          <p:cNvCxnSpPr>
            <a:cxnSpLocks/>
          </p:cNvCxnSpPr>
          <p:nvPr/>
        </p:nvCxnSpPr>
        <p:spPr>
          <a:xfrm>
            <a:off x="10832880" y="5302333"/>
            <a:ext cx="167105" cy="683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7" name="Connecteur droit 146">
            <a:extLst>
              <a:ext uri="{FF2B5EF4-FFF2-40B4-BE49-F238E27FC236}">
                <a16:creationId xmlns:a16="http://schemas.microsoft.com/office/drawing/2014/main" id="{98D43952-7C33-4AB0-9499-F2303263622B}"/>
              </a:ext>
            </a:extLst>
          </p:cNvPr>
          <p:cNvCxnSpPr>
            <a:cxnSpLocks/>
          </p:cNvCxnSpPr>
          <p:nvPr/>
        </p:nvCxnSpPr>
        <p:spPr>
          <a:xfrm flipV="1">
            <a:off x="10862932" y="5275139"/>
            <a:ext cx="101157" cy="182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9" name="Ellipse 148">
            <a:extLst>
              <a:ext uri="{FF2B5EF4-FFF2-40B4-BE49-F238E27FC236}">
                <a16:creationId xmlns:a16="http://schemas.microsoft.com/office/drawing/2014/main" id="{23E509D9-C10D-4091-B20F-3857382FEB0C}"/>
              </a:ext>
            </a:extLst>
          </p:cNvPr>
          <p:cNvSpPr/>
          <p:nvPr/>
        </p:nvSpPr>
        <p:spPr>
          <a:xfrm>
            <a:off x="10812132" y="5274720"/>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Ellipse 150">
            <a:extLst>
              <a:ext uri="{FF2B5EF4-FFF2-40B4-BE49-F238E27FC236}">
                <a16:creationId xmlns:a16="http://schemas.microsoft.com/office/drawing/2014/main" id="{79408F7A-1653-4A5A-8BA0-086D50FA097B}"/>
              </a:ext>
            </a:extLst>
          </p:cNvPr>
          <p:cNvSpPr/>
          <p:nvPr/>
        </p:nvSpPr>
        <p:spPr>
          <a:xfrm>
            <a:off x="10856582" y="5706520"/>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2" name="Connecteur droit 151">
            <a:extLst>
              <a:ext uri="{FF2B5EF4-FFF2-40B4-BE49-F238E27FC236}">
                <a16:creationId xmlns:a16="http://schemas.microsoft.com/office/drawing/2014/main" id="{5904272A-EB0E-4197-BFDF-44BDAE191B55}"/>
              </a:ext>
            </a:extLst>
          </p:cNvPr>
          <p:cNvCxnSpPr>
            <a:cxnSpLocks/>
          </p:cNvCxnSpPr>
          <p:nvPr/>
        </p:nvCxnSpPr>
        <p:spPr>
          <a:xfrm flipH="1" flipV="1">
            <a:off x="10412162" y="5886380"/>
            <a:ext cx="74646" cy="1373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3" name="Connecteur droit 152">
            <a:extLst>
              <a:ext uri="{FF2B5EF4-FFF2-40B4-BE49-F238E27FC236}">
                <a16:creationId xmlns:a16="http://schemas.microsoft.com/office/drawing/2014/main" id="{6F0024BE-C9C3-4522-B8A1-324982EC887F}"/>
              </a:ext>
            </a:extLst>
          </p:cNvPr>
          <p:cNvCxnSpPr>
            <a:cxnSpLocks/>
          </p:cNvCxnSpPr>
          <p:nvPr/>
        </p:nvCxnSpPr>
        <p:spPr>
          <a:xfrm flipH="1" flipV="1">
            <a:off x="10412162" y="5986896"/>
            <a:ext cx="74646" cy="639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4" name="Connecteur droit 153">
            <a:extLst>
              <a:ext uri="{FF2B5EF4-FFF2-40B4-BE49-F238E27FC236}">
                <a16:creationId xmlns:a16="http://schemas.microsoft.com/office/drawing/2014/main" id="{C70C437C-2667-4F08-9193-2F566A3AB59A}"/>
              </a:ext>
            </a:extLst>
          </p:cNvPr>
          <p:cNvCxnSpPr>
            <a:cxnSpLocks/>
          </p:cNvCxnSpPr>
          <p:nvPr/>
        </p:nvCxnSpPr>
        <p:spPr>
          <a:xfrm flipH="1" flipV="1">
            <a:off x="10532718" y="6071057"/>
            <a:ext cx="98132" cy="840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5" name="Connecteur droit 154">
            <a:extLst>
              <a:ext uri="{FF2B5EF4-FFF2-40B4-BE49-F238E27FC236}">
                <a16:creationId xmlns:a16="http://schemas.microsoft.com/office/drawing/2014/main" id="{B62F9DFB-6EC8-44C3-92F7-FE172AB23588}"/>
              </a:ext>
            </a:extLst>
          </p:cNvPr>
          <p:cNvCxnSpPr>
            <a:cxnSpLocks/>
          </p:cNvCxnSpPr>
          <p:nvPr/>
        </p:nvCxnSpPr>
        <p:spPr>
          <a:xfrm flipH="1" flipV="1">
            <a:off x="10509191" y="6100256"/>
            <a:ext cx="23527" cy="1140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6" name="Connecteur droit 155">
            <a:extLst>
              <a:ext uri="{FF2B5EF4-FFF2-40B4-BE49-F238E27FC236}">
                <a16:creationId xmlns:a16="http://schemas.microsoft.com/office/drawing/2014/main" id="{55524CEC-A9A3-4059-B452-8B22FD5C6DB2}"/>
              </a:ext>
            </a:extLst>
          </p:cNvPr>
          <p:cNvCxnSpPr>
            <a:cxnSpLocks/>
          </p:cNvCxnSpPr>
          <p:nvPr/>
        </p:nvCxnSpPr>
        <p:spPr>
          <a:xfrm flipV="1">
            <a:off x="10449485" y="6096001"/>
            <a:ext cx="45643" cy="1643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7" name="Connecteur droit 156">
            <a:extLst>
              <a:ext uri="{FF2B5EF4-FFF2-40B4-BE49-F238E27FC236}">
                <a16:creationId xmlns:a16="http://schemas.microsoft.com/office/drawing/2014/main" id="{8CFB2984-6976-4EE7-B49A-FE2B2744EB4F}"/>
              </a:ext>
            </a:extLst>
          </p:cNvPr>
          <p:cNvCxnSpPr>
            <a:cxnSpLocks/>
          </p:cNvCxnSpPr>
          <p:nvPr/>
        </p:nvCxnSpPr>
        <p:spPr>
          <a:xfrm>
            <a:off x="10301626" y="6040469"/>
            <a:ext cx="170680" cy="305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8" name="Connecteur droit 157">
            <a:extLst>
              <a:ext uri="{FF2B5EF4-FFF2-40B4-BE49-F238E27FC236}">
                <a16:creationId xmlns:a16="http://schemas.microsoft.com/office/drawing/2014/main" id="{CB39AE81-D432-46C3-A7C7-4EDFF7483F7F}"/>
              </a:ext>
            </a:extLst>
          </p:cNvPr>
          <p:cNvCxnSpPr>
            <a:cxnSpLocks/>
          </p:cNvCxnSpPr>
          <p:nvPr/>
        </p:nvCxnSpPr>
        <p:spPr>
          <a:xfrm>
            <a:off x="10324448" y="5952429"/>
            <a:ext cx="62518" cy="177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9" name="Connecteur droit 158">
            <a:extLst>
              <a:ext uri="{FF2B5EF4-FFF2-40B4-BE49-F238E27FC236}">
                <a16:creationId xmlns:a16="http://schemas.microsoft.com/office/drawing/2014/main" id="{751775D3-F8C4-4C75-8B42-839F3286FFB7}"/>
              </a:ext>
            </a:extLst>
          </p:cNvPr>
          <p:cNvCxnSpPr>
            <a:cxnSpLocks/>
          </p:cNvCxnSpPr>
          <p:nvPr/>
        </p:nvCxnSpPr>
        <p:spPr>
          <a:xfrm flipV="1">
            <a:off x="10300670" y="6087756"/>
            <a:ext cx="186138" cy="415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0" name="Connecteur droit 159">
            <a:extLst>
              <a:ext uri="{FF2B5EF4-FFF2-40B4-BE49-F238E27FC236}">
                <a16:creationId xmlns:a16="http://schemas.microsoft.com/office/drawing/2014/main" id="{25B30607-F3CA-4BB8-A6AD-C19A4C4F9D74}"/>
              </a:ext>
            </a:extLst>
          </p:cNvPr>
          <p:cNvCxnSpPr>
            <a:cxnSpLocks/>
          </p:cNvCxnSpPr>
          <p:nvPr/>
        </p:nvCxnSpPr>
        <p:spPr>
          <a:xfrm flipV="1">
            <a:off x="10356993" y="6104417"/>
            <a:ext cx="124239" cy="961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1" name="Connecteur droit 160">
            <a:extLst>
              <a:ext uri="{FF2B5EF4-FFF2-40B4-BE49-F238E27FC236}">
                <a16:creationId xmlns:a16="http://schemas.microsoft.com/office/drawing/2014/main" id="{4DCE336C-668C-43CD-A9E9-F5CADBA72AC8}"/>
              </a:ext>
            </a:extLst>
          </p:cNvPr>
          <p:cNvCxnSpPr>
            <a:cxnSpLocks/>
          </p:cNvCxnSpPr>
          <p:nvPr/>
        </p:nvCxnSpPr>
        <p:spPr>
          <a:xfrm>
            <a:off x="10771464" y="6448868"/>
            <a:ext cx="63448" cy="763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2" name="Connecteur droit 161">
            <a:extLst>
              <a:ext uri="{FF2B5EF4-FFF2-40B4-BE49-F238E27FC236}">
                <a16:creationId xmlns:a16="http://schemas.microsoft.com/office/drawing/2014/main" id="{1F741E50-BD14-40B4-B104-1478F26B3DF7}"/>
              </a:ext>
            </a:extLst>
          </p:cNvPr>
          <p:cNvCxnSpPr>
            <a:cxnSpLocks/>
          </p:cNvCxnSpPr>
          <p:nvPr/>
        </p:nvCxnSpPr>
        <p:spPr>
          <a:xfrm>
            <a:off x="10851554" y="6582634"/>
            <a:ext cx="124681" cy="820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3" name="Connecteur droit 162">
            <a:extLst>
              <a:ext uri="{FF2B5EF4-FFF2-40B4-BE49-F238E27FC236}">
                <a16:creationId xmlns:a16="http://schemas.microsoft.com/office/drawing/2014/main" id="{92A8D229-6A23-4824-B721-7E1EAC82B38E}"/>
              </a:ext>
            </a:extLst>
          </p:cNvPr>
          <p:cNvCxnSpPr>
            <a:cxnSpLocks/>
          </p:cNvCxnSpPr>
          <p:nvPr/>
        </p:nvCxnSpPr>
        <p:spPr>
          <a:xfrm>
            <a:off x="10842029" y="6569936"/>
            <a:ext cx="62340" cy="1128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4" name="Connecteur droit 163">
            <a:extLst>
              <a:ext uri="{FF2B5EF4-FFF2-40B4-BE49-F238E27FC236}">
                <a16:creationId xmlns:a16="http://schemas.microsoft.com/office/drawing/2014/main" id="{BAEAD7DE-C59A-467F-AE3A-CB36840AF990}"/>
              </a:ext>
            </a:extLst>
          </p:cNvPr>
          <p:cNvCxnSpPr>
            <a:cxnSpLocks/>
          </p:cNvCxnSpPr>
          <p:nvPr/>
        </p:nvCxnSpPr>
        <p:spPr>
          <a:xfrm flipH="1">
            <a:off x="10837320" y="6569936"/>
            <a:ext cx="4709" cy="1421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5" name="Connecteur droit 164">
            <a:extLst>
              <a:ext uri="{FF2B5EF4-FFF2-40B4-BE49-F238E27FC236}">
                <a16:creationId xmlns:a16="http://schemas.microsoft.com/office/drawing/2014/main" id="{CDFA56E9-C5D9-4AAE-9C05-231E0F4EE664}"/>
              </a:ext>
            </a:extLst>
          </p:cNvPr>
          <p:cNvCxnSpPr>
            <a:cxnSpLocks/>
          </p:cNvCxnSpPr>
          <p:nvPr/>
        </p:nvCxnSpPr>
        <p:spPr>
          <a:xfrm flipH="1">
            <a:off x="10754396" y="6557239"/>
            <a:ext cx="80516" cy="135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6" name="Connecteur droit 165">
            <a:extLst>
              <a:ext uri="{FF2B5EF4-FFF2-40B4-BE49-F238E27FC236}">
                <a16:creationId xmlns:a16="http://schemas.microsoft.com/office/drawing/2014/main" id="{CD8E46DE-0698-4C58-AF12-CDBF93749F1B}"/>
              </a:ext>
            </a:extLst>
          </p:cNvPr>
          <p:cNvCxnSpPr>
            <a:cxnSpLocks/>
          </p:cNvCxnSpPr>
          <p:nvPr/>
        </p:nvCxnSpPr>
        <p:spPr>
          <a:xfrm flipH="1">
            <a:off x="10734722" y="6538291"/>
            <a:ext cx="116832" cy="842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7" name="Connecteur droit 166">
            <a:extLst>
              <a:ext uri="{FF2B5EF4-FFF2-40B4-BE49-F238E27FC236}">
                <a16:creationId xmlns:a16="http://schemas.microsoft.com/office/drawing/2014/main" id="{1DACD32E-B99D-42AC-B155-589C1F6D10CF}"/>
              </a:ext>
            </a:extLst>
          </p:cNvPr>
          <p:cNvCxnSpPr>
            <a:cxnSpLocks/>
          </p:cNvCxnSpPr>
          <p:nvPr/>
        </p:nvCxnSpPr>
        <p:spPr>
          <a:xfrm flipH="1">
            <a:off x="10644245" y="6557239"/>
            <a:ext cx="197784" cy="421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8" name="Connecteur droit 167">
            <a:extLst>
              <a:ext uri="{FF2B5EF4-FFF2-40B4-BE49-F238E27FC236}">
                <a16:creationId xmlns:a16="http://schemas.microsoft.com/office/drawing/2014/main" id="{26291538-6BC7-43D8-9B80-F152394BB895}"/>
              </a:ext>
            </a:extLst>
          </p:cNvPr>
          <p:cNvCxnSpPr>
            <a:cxnSpLocks/>
          </p:cNvCxnSpPr>
          <p:nvPr/>
        </p:nvCxnSpPr>
        <p:spPr>
          <a:xfrm flipH="1" flipV="1">
            <a:off x="10644245" y="6507317"/>
            <a:ext cx="190667" cy="499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Connecteur droit 168">
            <a:extLst>
              <a:ext uri="{FF2B5EF4-FFF2-40B4-BE49-F238E27FC236}">
                <a16:creationId xmlns:a16="http://schemas.microsoft.com/office/drawing/2014/main" id="{5668F16D-F57A-4228-926B-8C9311396091}"/>
              </a:ext>
            </a:extLst>
          </p:cNvPr>
          <p:cNvCxnSpPr>
            <a:cxnSpLocks/>
          </p:cNvCxnSpPr>
          <p:nvPr/>
        </p:nvCxnSpPr>
        <p:spPr>
          <a:xfrm flipH="1" flipV="1">
            <a:off x="10691491" y="6431037"/>
            <a:ext cx="143421" cy="107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0" name="Connecteur droit 169">
            <a:extLst>
              <a:ext uri="{FF2B5EF4-FFF2-40B4-BE49-F238E27FC236}">
                <a16:creationId xmlns:a16="http://schemas.microsoft.com/office/drawing/2014/main" id="{11C1B130-172C-4C2F-8DA3-FAD816B7194C}"/>
              </a:ext>
            </a:extLst>
          </p:cNvPr>
          <p:cNvCxnSpPr>
            <a:cxnSpLocks/>
          </p:cNvCxnSpPr>
          <p:nvPr/>
        </p:nvCxnSpPr>
        <p:spPr>
          <a:xfrm flipH="1" flipV="1">
            <a:off x="10843891" y="6583437"/>
            <a:ext cx="143421" cy="107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1" name="Connecteur droit 170">
            <a:extLst>
              <a:ext uri="{FF2B5EF4-FFF2-40B4-BE49-F238E27FC236}">
                <a16:creationId xmlns:a16="http://schemas.microsoft.com/office/drawing/2014/main" id="{B0999A51-7C94-4E5D-8C4B-32D7D375743F}"/>
              </a:ext>
            </a:extLst>
          </p:cNvPr>
          <p:cNvCxnSpPr>
            <a:cxnSpLocks/>
          </p:cNvCxnSpPr>
          <p:nvPr/>
        </p:nvCxnSpPr>
        <p:spPr>
          <a:xfrm>
            <a:off x="10796697" y="6360299"/>
            <a:ext cx="35001" cy="17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2" name="Connecteur droit 171">
            <a:extLst>
              <a:ext uri="{FF2B5EF4-FFF2-40B4-BE49-F238E27FC236}">
                <a16:creationId xmlns:a16="http://schemas.microsoft.com/office/drawing/2014/main" id="{5259D39A-7491-4B96-8327-ACCB16E2D582}"/>
              </a:ext>
            </a:extLst>
          </p:cNvPr>
          <p:cNvCxnSpPr>
            <a:cxnSpLocks/>
          </p:cNvCxnSpPr>
          <p:nvPr/>
        </p:nvCxnSpPr>
        <p:spPr>
          <a:xfrm flipH="1">
            <a:off x="10849692" y="6412122"/>
            <a:ext cx="7157" cy="1351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3" name="Connecteur droit 172">
            <a:extLst>
              <a:ext uri="{FF2B5EF4-FFF2-40B4-BE49-F238E27FC236}">
                <a16:creationId xmlns:a16="http://schemas.microsoft.com/office/drawing/2014/main" id="{1320EE55-D968-4CA9-BACF-095B84644F2E}"/>
              </a:ext>
            </a:extLst>
          </p:cNvPr>
          <p:cNvCxnSpPr>
            <a:cxnSpLocks/>
          </p:cNvCxnSpPr>
          <p:nvPr/>
        </p:nvCxnSpPr>
        <p:spPr>
          <a:xfrm flipH="1">
            <a:off x="10860145" y="6390030"/>
            <a:ext cx="78540" cy="1422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4" name="Connecteur droit 173">
            <a:extLst>
              <a:ext uri="{FF2B5EF4-FFF2-40B4-BE49-F238E27FC236}">
                <a16:creationId xmlns:a16="http://schemas.microsoft.com/office/drawing/2014/main" id="{4C77BB28-F1C1-4179-8868-553959D51CD5}"/>
              </a:ext>
            </a:extLst>
          </p:cNvPr>
          <p:cNvCxnSpPr>
            <a:cxnSpLocks/>
          </p:cNvCxnSpPr>
          <p:nvPr/>
        </p:nvCxnSpPr>
        <p:spPr>
          <a:xfrm flipH="1">
            <a:off x="10839361" y="6472039"/>
            <a:ext cx="115966" cy="89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5" name="Connecteur droit 174">
            <a:extLst>
              <a:ext uri="{FF2B5EF4-FFF2-40B4-BE49-F238E27FC236}">
                <a16:creationId xmlns:a16="http://schemas.microsoft.com/office/drawing/2014/main" id="{33412AEC-AEB0-4BFB-A876-D1A417DA3F96}"/>
              </a:ext>
            </a:extLst>
          </p:cNvPr>
          <p:cNvCxnSpPr>
            <a:cxnSpLocks/>
          </p:cNvCxnSpPr>
          <p:nvPr/>
        </p:nvCxnSpPr>
        <p:spPr>
          <a:xfrm flipH="1">
            <a:off x="10857009" y="6509088"/>
            <a:ext cx="186608" cy="601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6" name="Connecteur droit 175">
            <a:extLst>
              <a:ext uri="{FF2B5EF4-FFF2-40B4-BE49-F238E27FC236}">
                <a16:creationId xmlns:a16="http://schemas.microsoft.com/office/drawing/2014/main" id="{6F40A346-ADE4-4CED-AE2D-147F3BAEE558}"/>
              </a:ext>
            </a:extLst>
          </p:cNvPr>
          <p:cNvCxnSpPr>
            <a:cxnSpLocks/>
          </p:cNvCxnSpPr>
          <p:nvPr/>
        </p:nvCxnSpPr>
        <p:spPr>
          <a:xfrm flipH="1" flipV="1">
            <a:off x="10885260" y="6575773"/>
            <a:ext cx="9851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7" name="Ellipse 176">
            <a:extLst>
              <a:ext uri="{FF2B5EF4-FFF2-40B4-BE49-F238E27FC236}">
                <a16:creationId xmlns:a16="http://schemas.microsoft.com/office/drawing/2014/main" id="{267CD734-E864-49E9-8A0F-50D4C2B691BB}"/>
              </a:ext>
            </a:extLst>
          </p:cNvPr>
          <p:cNvSpPr/>
          <p:nvPr/>
        </p:nvSpPr>
        <p:spPr>
          <a:xfrm>
            <a:off x="10827010" y="6532213"/>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8" name="ZoneTexte 177">
            <a:extLst>
              <a:ext uri="{FF2B5EF4-FFF2-40B4-BE49-F238E27FC236}">
                <a16:creationId xmlns:a16="http://schemas.microsoft.com/office/drawing/2014/main" id="{12EDFA3B-604E-41BF-A604-B062FEC139A1}"/>
              </a:ext>
            </a:extLst>
          </p:cNvPr>
          <p:cNvSpPr txBox="1"/>
          <p:nvPr/>
        </p:nvSpPr>
        <p:spPr>
          <a:xfrm>
            <a:off x="-127591" y="24968"/>
            <a:ext cx="12705906" cy="892552"/>
          </a:xfrm>
          <a:prstGeom prst="rect">
            <a:avLst/>
          </a:prstGeom>
          <a:solidFill>
            <a:schemeClr val="tx1"/>
          </a:solidFill>
        </p:spPr>
        <p:txBody>
          <a:bodyPr wrap="square" rtlCol="0">
            <a:spAutoFit/>
          </a:bodyPr>
          <a:lstStyle/>
          <a:p>
            <a:pPr algn="ctr"/>
            <a:r>
              <a:rPr lang="fr-FR" sz="2600" b="1" dirty="0">
                <a:solidFill>
                  <a:schemeClr val="bg1"/>
                </a:solidFill>
              </a:rPr>
              <a:t>Network analyses </a:t>
            </a:r>
            <a:r>
              <a:rPr lang="fr-FR" sz="2600" b="1" dirty="0" err="1">
                <a:solidFill>
                  <a:schemeClr val="bg1"/>
                </a:solidFill>
              </a:rPr>
              <a:t>could</a:t>
            </a:r>
            <a:r>
              <a:rPr lang="fr-FR" sz="2600" b="1" dirty="0">
                <a:solidFill>
                  <a:schemeClr val="bg1"/>
                </a:solidFill>
              </a:rPr>
              <a:t> show </a:t>
            </a:r>
            <a:r>
              <a:rPr lang="fr-FR" sz="2600" b="1" dirty="0" err="1">
                <a:solidFill>
                  <a:srgbClr val="FF0000"/>
                </a:solidFill>
              </a:rPr>
              <a:t>whether</a:t>
            </a:r>
            <a:r>
              <a:rPr lang="fr-FR" sz="2600" b="1" dirty="0">
                <a:solidFill>
                  <a:srgbClr val="FF0000"/>
                </a:solidFill>
              </a:rPr>
              <a:t> and how the </a:t>
            </a:r>
            <a:r>
              <a:rPr lang="fr-FR" sz="2600" b="1" dirty="0" err="1">
                <a:solidFill>
                  <a:srgbClr val="FF0000"/>
                </a:solidFill>
              </a:rPr>
              <a:t>persistence</a:t>
            </a:r>
            <a:r>
              <a:rPr lang="fr-FR" sz="2600" b="1" dirty="0">
                <a:solidFill>
                  <a:srgbClr val="FF0000"/>
                </a:solidFill>
              </a:rPr>
              <a:t> </a:t>
            </a:r>
          </a:p>
          <a:p>
            <a:pPr algn="ctr"/>
            <a:r>
              <a:rPr lang="fr-FR" sz="2600" b="1" dirty="0">
                <a:solidFill>
                  <a:srgbClr val="FF0000"/>
                </a:solidFill>
              </a:rPr>
              <a:t>– </a:t>
            </a:r>
            <a:r>
              <a:rPr lang="fr-FR" sz="2600" b="1" dirty="0" err="1">
                <a:solidFill>
                  <a:srgbClr val="FF0000"/>
                </a:solidFill>
              </a:rPr>
              <a:t>hence</a:t>
            </a:r>
            <a:r>
              <a:rPr lang="fr-FR" sz="2600" b="1" dirty="0">
                <a:solidFill>
                  <a:srgbClr val="FF0000"/>
                </a:solidFill>
              </a:rPr>
              <a:t> the fitness- of an </a:t>
            </a:r>
            <a:r>
              <a:rPr lang="fr-FR" sz="2600" b="1" dirty="0" err="1">
                <a:solidFill>
                  <a:srgbClr val="FF0000"/>
                </a:solidFill>
              </a:rPr>
              <a:t>ecosystem</a:t>
            </a:r>
            <a:r>
              <a:rPr lang="fr-FR" sz="2600" b="1" dirty="0">
                <a:solidFill>
                  <a:srgbClr val="FF0000"/>
                </a:solidFill>
              </a:rPr>
              <a:t> changes</a:t>
            </a:r>
            <a:r>
              <a:rPr lang="fr-FR" sz="2600" b="1" dirty="0">
                <a:solidFill>
                  <a:schemeClr val="bg1"/>
                </a:solidFill>
              </a:rPr>
              <a:t>.</a:t>
            </a:r>
          </a:p>
        </p:txBody>
      </p:sp>
    </p:spTree>
    <p:extLst>
      <p:ext uri="{BB962C8B-B14F-4D97-AF65-F5344CB8AC3E}">
        <p14:creationId xmlns:p14="http://schemas.microsoft.com/office/powerpoint/2010/main" val="40876247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4E1FB0-AE04-474F-B390-452C6920818A}"/>
              </a:ext>
            </a:extLst>
          </p:cNvPr>
          <p:cNvSpPr/>
          <p:nvPr/>
        </p:nvSpPr>
        <p:spPr>
          <a:xfrm>
            <a:off x="-26437" y="1796902"/>
            <a:ext cx="12307039" cy="5061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9BA02A43-EEE0-4106-92A0-72F20D4D598D}"/>
              </a:ext>
            </a:extLst>
          </p:cNvPr>
          <p:cNvSpPr/>
          <p:nvPr/>
        </p:nvSpPr>
        <p:spPr>
          <a:xfrm>
            <a:off x="58626" y="-1700420"/>
            <a:ext cx="6096000" cy="369332"/>
          </a:xfrm>
          <a:prstGeom prst="rect">
            <a:avLst/>
          </a:prstGeom>
        </p:spPr>
        <p:txBody>
          <a:bodyPr>
            <a:spAutoFit/>
          </a:bodyPr>
          <a:lstStyle/>
          <a:p>
            <a:r>
              <a:rPr lang="en-US" b="1" dirty="0"/>
              <a:t>Possible schematics for the evolution of the A,B,C,D,E,F song.</a:t>
            </a:r>
          </a:p>
        </p:txBody>
      </p:sp>
      <p:sp>
        <p:nvSpPr>
          <p:cNvPr id="115" name="ZoneTexte 114">
            <a:extLst>
              <a:ext uri="{FF2B5EF4-FFF2-40B4-BE49-F238E27FC236}">
                <a16:creationId xmlns:a16="http://schemas.microsoft.com/office/drawing/2014/main" id="{B27B8AC4-A2E9-446D-A17C-1535DBF6D19E}"/>
              </a:ext>
            </a:extLst>
          </p:cNvPr>
          <p:cNvSpPr txBox="1"/>
          <p:nvPr/>
        </p:nvSpPr>
        <p:spPr>
          <a:xfrm>
            <a:off x="2136957" y="1077065"/>
            <a:ext cx="8029762" cy="523220"/>
          </a:xfrm>
          <a:prstGeom prst="rect">
            <a:avLst/>
          </a:prstGeom>
          <a:noFill/>
        </p:spPr>
        <p:txBody>
          <a:bodyPr wrap="none" rtlCol="0">
            <a:spAutoFit/>
          </a:bodyPr>
          <a:lstStyle/>
          <a:p>
            <a:r>
              <a:rPr lang="fr-FR" sz="2000" dirty="0">
                <a:solidFill>
                  <a:schemeClr val="bg1"/>
                </a:solidFill>
              </a:rPr>
              <a:t>One </a:t>
            </a:r>
            <a:r>
              <a:rPr lang="fr-FR" sz="2000" dirty="0" err="1">
                <a:solidFill>
                  <a:schemeClr val="bg1"/>
                </a:solidFill>
              </a:rPr>
              <a:t>could</a:t>
            </a:r>
            <a:r>
              <a:rPr lang="fr-FR" sz="2000" dirty="0">
                <a:solidFill>
                  <a:schemeClr val="bg1"/>
                </a:solidFill>
              </a:rPr>
              <a:t> check if </a:t>
            </a:r>
            <a:r>
              <a:rPr lang="fr-FR" sz="2000" dirty="0" err="1">
                <a:solidFill>
                  <a:schemeClr val="bg1"/>
                </a:solidFill>
              </a:rPr>
              <a:t>some</a:t>
            </a:r>
            <a:r>
              <a:rPr lang="fr-FR" sz="2000" dirty="0">
                <a:solidFill>
                  <a:schemeClr val="bg1"/>
                </a:solidFill>
              </a:rPr>
              <a:t> interactions </a:t>
            </a:r>
            <a:r>
              <a:rPr lang="fr-FR" sz="2000" dirty="0" err="1">
                <a:solidFill>
                  <a:schemeClr val="bg1"/>
                </a:solidFill>
              </a:rPr>
              <a:t>within</a:t>
            </a:r>
            <a:r>
              <a:rPr lang="fr-FR" sz="2000" dirty="0">
                <a:solidFill>
                  <a:schemeClr val="bg1"/>
                </a:solidFill>
              </a:rPr>
              <a:t> a system </a:t>
            </a:r>
            <a:r>
              <a:rPr lang="fr-FR" sz="2000" dirty="0" err="1">
                <a:solidFill>
                  <a:schemeClr val="bg1"/>
                </a:solidFill>
              </a:rPr>
              <a:t>appears</a:t>
            </a:r>
            <a:r>
              <a:rPr lang="fr-FR" sz="2000" dirty="0">
                <a:solidFill>
                  <a:schemeClr val="bg1"/>
                </a:solidFill>
              </a:rPr>
              <a:t> </a:t>
            </a:r>
            <a:r>
              <a:rPr lang="fr-FR" sz="2800" b="1" dirty="0" err="1">
                <a:solidFill>
                  <a:srgbClr val="0070C0"/>
                </a:solidFill>
              </a:rPr>
              <a:t>resilient</a:t>
            </a:r>
            <a:r>
              <a:rPr lang="fr-FR" sz="2800" b="1" dirty="0">
                <a:solidFill>
                  <a:schemeClr val="bg1"/>
                </a:solidFill>
              </a:rPr>
              <a:t>*</a:t>
            </a:r>
          </a:p>
        </p:txBody>
      </p:sp>
      <p:cxnSp>
        <p:nvCxnSpPr>
          <p:cNvPr id="290" name="Connecteur droit 289">
            <a:extLst>
              <a:ext uri="{FF2B5EF4-FFF2-40B4-BE49-F238E27FC236}">
                <a16:creationId xmlns:a16="http://schemas.microsoft.com/office/drawing/2014/main" id="{649B9C82-873D-4354-9202-CBDA0D0DEB66}"/>
              </a:ext>
            </a:extLst>
          </p:cNvPr>
          <p:cNvCxnSpPr/>
          <p:nvPr/>
        </p:nvCxnSpPr>
        <p:spPr>
          <a:xfrm>
            <a:off x="15146898" y="-2309878"/>
            <a:ext cx="0" cy="10070757"/>
          </a:xfrm>
          <a:prstGeom prst="line">
            <a:avLst/>
          </a:prstGeom>
        </p:spPr>
        <p:style>
          <a:lnRef idx="1">
            <a:schemeClr val="accent1"/>
          </a:lnRef>
          <a:fillRef idx="0">
            <a:schemeClr val="accent1"/>
          </a:fillRef>
          <a:effectRef idx="0">
            <a:schemeClr val="accent1"/>
          </a:effectRef>
          <a:fontRef idx="minor">
            <a:schemeClr val="tx1"/>
          </a:fontRef>
        </p:style>
      </p:cxnSp>
      <p:sp>
        <p:nvSpPr>
          <p:cNvPr id="78" name="ZoneTexte 77">
            <a:extLst>
              <a:ext uri="{FF2B5EF4-FFF2-40B4-BE49-F238E27FC236}">
                <a16:creationId xmlns:a16="http://schemas.microsoft.com/office/drawing/2014/main" id="{25504C7F-A428-454B-ACA7-A0457BB9A374}"/>
              </a:ext>
            </a:extLst>
          </p:cNvPr>
          <p:cNvSpPr txBox="1"/>
          <p:nvPr/>
        </p:nvSpPr>
        <p:spPr>
          <a:xfrm>
            <a:off x="-48435" y="5566936"/>
            <a:ext cx="5240537" cy="369332"/>
          </a:xfrm>
          <a:prstGeom prst="rect">
            <a:avLst/>
          </a:prstGeom>
          <a:noFill/>
        </p:spPr>
        <p:txBody>
          <a:bodyPr wrap="none" rtlCol="0">
            <a:spAutoFit/>
          </a:bodyPr>
          <a:lstStyle/>
          <a:p>
            <a:r>
              <a:rPr lang="fr-FR" dirty="0"/>
              <a:t>* e.g., </a:t>
            </a:r>
            <a:r>
              <a:rPr lang="fr-FR" dirty="0" err="1"/>
              <a:t>occur</a:t>
            </a:r>
            <a:r>
              <a:rPr lang="fr-FR" dirty="0"/>
              <a:t> at disjoint time points – and for how long</a:t>
            </a:r>
          </a:p>
        </p:txBody>
      </p:sp>
      <p:sp>
        <p:nvSpPr>
          <p:cNvPr id="40" name="Ellipse 39">
            <a:extLst>
              <a:ext uri="{FF2B5EF4-FFF2-40B4-BE49-F238E27FC236}">
                <a16:creationId xmlns:a16="http://schemas.microsoft.com/office/drawing/2014/main" id="{F5A20EB0-CB3F-4959-A179-A91DC7F3CEA4}"/>
              </a:ext>
            </a:extLst>
          </p:cNvPr>
          <p:cNvSpPr/>
          <p:nvPr/>
        </p:nvSpPr>
        <p:spPr>
          <a:xfrm>
            <a:off x="454936" y="3369073"/>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A3349E78-0C44-40B3-8C1D-7E388EA8E031}"/>
              </a:ext>
            </a:extLst>
          </p:cNvPr>
          <p:cNvSpPr/>
          <p:nvPr/>
        </p:nvSpPr>
        <p:spPr>
          <a:xfrm>
            <a:off x="863985" y="3857908"/>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1870C4AD-77D8-4321-BA6A-814B389FEDF1}"/>
              </a:ext>
            </a:extLst>
          </p:cNvPr>
          <p:cNvSpPr/>
          <p:nvPr/>
        </p:nvSpPr>
        <p:spPr>
          <a:xfrm>
            <a:off x="1854" y="3842112"/>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E61A33BF-2E18-49BA-BE53-BE53A5F9B120}"/>
              </a:ext>
            </a:extLst>
          </p:cNvPr>
          <p:cNvSpPr/>
          <p:nvPr/>
        </p:nvSpPr>
        <p:spPr>
          <a:xfrm>
            <a:off x="429829" y="4296847"/>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4" name="Connecteur droit 43">
            <a:extLst>
              <a:ext uri="{FF2B5EF4-FFF2-40B4-BE49-F238E27FC236}">
                <a16:creationId xmlns:a16="http://schemas.microsoft.com/office/drawing/2014/main" id="{96E8623B-AB2F-4E5F-901A-0BD15F4C4871}"/>
              </a:ext>
            </a:extLst>
          </p:cNvPr>
          <p:cNvCxnSpPr>
            <a:cxnSpLocks/>
            <a:stCxn id="41" idx="1"/>
            <a:endCxn id="40" idx="5"/>
          </p:cNvCxnSpPr>
          <p:nvPr/>
        </p:nvCxnSpPr>
        <p:spPr>
          <a:xfrm flipH="1" flipV="1">
            <a:off x="728995" y="3613774"/>
            <a:ext cx="182011" cy="2861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706461DB-770B-4DF3-B876-67B1B6110451}"/>
              </a:ext>
            </a:extLst>
          </p:cNvPr>
          <p:cNvCxnSpPr>
            <a:cxnSpLocks/>
            <a:stCxn id="42" idx="7"/>
            <a:endCxn id="40" idx="3"/>
          </p:cNvCxnSpPr>
          <p:nvPr/>
        </p:nvCxnSpPr>
        <p:spPr>
          <a:xfrm flipV="1">
            <a:off x="275913" y="3613774"/>
            <a:ext cx="226043" cy="27032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429F2C20-0A13-4E82-9338-5A7381DF7C6B}"/>
              </a:ext>
            </a:extLst>
          </p:cNvPr>
          <p:cNvCxnSpPr>
            <a:cxnSpLocks/>
            <a:endCxn id="41" idx="3"/>
          </p:cNvCxnSpPr>
          <p:nvPr/>
        </p:nvCxnSpPr>
        <p:spPr>
          <a:xfrm flipV="1">
            <a:off x="692116" y="4102608"/>
            <a:ext cx="218889" cy="2529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A983BA56-EFE9-4E66-ABA2-503AF4A28B69}"/>
              </a:ext>
            </a:extLst>
          </p:cNvPr>
          <p:cNvCxnSpPr>
            <a:cxnSpLocks/>
            <a:stCxn id="43" idx="1"/>
            <a:endCxn id="42" idx="5"/>
          </p:cNvCxnSpPr>
          <p:nvPr/>
        </p:nvCxnSpPr>
        <p:spPr>
          <a:xfrm flipH="1" flipV="1">
            <a:off x="275913" y="4086812"/>
            <a:ext cx="200937" cy="2520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Flèche : droite 69">
            <a:extLst>
              <a:ext uri="{FF2B5EF4-FFF2-40B4-BE49-F238E27FC236}">
                <a16:creationId xmlns:a16="http://schemas.microsoft.com/office/drawing/2014/main" id="{E02F863E-5EFA-4F70-81F1-F549F6F9AD48}"/>
              </a:ext>
            </a:extLst>
          </p:cNvPr>
          <p:cNvSpPr/>
          <p:nvPr/>
        </p:nvSpPr>
        <p:spPr>
          <a:xfrm>
            <a:off x="1490189" y="3868537"/>
            <a:ext cx="343271" cy="22890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ZoneTexte 70">
            <a:extLst>
              <a:ext uri="{FF2B5EF4-FFF2-40B4-BE49-F238E27FC236}">
                <a16:creationId xmlns:a16="http://schemas.microsoft.com/office/drawing/2014/main" id="{7AC2C7A7-3CAC-49BB-982F-5322991B49D3}"/>
              </a:ext>
            </a:extLst>
          </p:cNvPr>
          <p:cNvSpPr txBox="1"/>
          <p:nvPr/>
        </p:nvSpPr>
        <p:spPr>
          <a:xfrm>
            <a:off x="36626" y="3775261"/>
            <a:ext cx="45719" cy="369332"/>
          </a:xfrm>
          <a:prstGeom prst="rect">
            <a:avLst/>
          </a:prstGeom>
          <a:noFill/>
        </p:spPr>
        <p:txBody>
          <a:bodyPr wrap="square" rtlCol="0">
            <a:spAutoFit/>
          </a:bodyPr>
          <a:lstStyle/>
          <a:p>
            <a:r>
              <a:rPr lang="fr-FR" b="1" dirty="0"/>
              <a:t>A</a:t>
            </a:r>
          </a:p>
        </p:txBody>
      </p:sp>
      <p:sp>
        <p:nvSpPr>
          <p:cNvPr id="72" name="ZoneTexte 71">
            <a:extLst>
              <a:ext uri="{FF2B5EF4-FFF2-40B4-BE49-F238E27FC236}">
                <a16:creationId xmlns:a16="http://schemas.microsoft.com/office/drawing/2014/main" id="{7FCA7E99-3CE0-4ADD-976F-77A4A71E4100}"/>
              </a:ext>
            </a:extLst>
          </p:cNvPr>
          <p:cNvSpPr txBox="1"/>
          <p:nvPr/>
        </p:nvSpPr>
        <p:spPr>
          <a:xfrm>
            <a:off x="523731" y="3327749"/>
            <a:ext cx="45719" cy="369332"/>
          </a:xfrm>
          <a:prstGeom prst="rect">
            <a:avLst/>
          </a:prstGeom>
          <a:noFill/>
        </p:spPr>
        <p:txBody>
          <a:bodyPr wrap="square" rtlCol="0">
            <a:spAutoFit/>
          </a:bodyPr>
          <a:lstStyle/>
          <a:p>
            <a:r>
              <a:rPr lang="fr-FR" b="1" dirty="0"/>
              <a:t>B</a:t>
            </a:r>
          </a:p>
        </p:txBody>
      </p:sp>
      <p:sp>
        <p:nvSpPr>
          <p:cNvPr id="84" name="Flèche : droite 83">
            <a:extLst>
              <a:ext uri="{FF2B5EF4-FFF2-40B4-BE49-F238E27FC236}">
                <a16:creationId xmlns:a16="http://schemas.microsoft.com/office/drawing/2014/main" id="{6410932B-D632-4278-AEC8-863E3782FFE1}"/>
              </a:ext>
            </a:extLst>
          </p:cNvPr>
          <p:cNvSpPr/>
          <p:nvPr/>
        </p:nvSpPr>
        <p:spPr>
          <a:xfrm>
            <a:off x="3513919" y="3882712"/>
            <a:ext cx="343271" cy="22890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5" name="Connecteur droit avec flèche 94">
            <a:extLst>
              <a:ext uri="{FF2B5EF4-FFF2-40B4-BE49-F238E27FC236}">
                <a16:creationId xmlns:a16="http://schemas.microsoft.com/office/drawing/2014/main" id="{6C6CAA5A-7D88-4D2D-8A82-F2754B96AAE5}"/>
              </a:ext>
            </a:extLst>
          </p:cNvPr>
          <p:cNvCxnSpPr/>
          <p:nvPr/>
        </p:nvCxnSpPr>
        <p:spPr>
          <a:xfrm flipV="1">
            <a:off x="36626" y="4926755"/>
            <a:ext cx="5768741" cy="114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Ellipse 96">
            <a:extLst>
              <a:ext uri="{FF2B5EF4-FFF2-40B4-BE49-F238E27FC236}">
                <a16:creationId xmlns:a16="http://schemas.microsoft.com/office/drawing/2014/main" id="{5BD29C67-0183-415F-8CD2-3781DFBC1337}"/>
              </a:ext>
            </a:extLst>
          </p:cNvPr>
          <p:cNvSpPr/>
          <p:nvPr/>
        </p:nvSpPr>
        <p:spPr>
          <a:xfrm>
            <a:off x="2478668" y="3351351"/>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Ellipse 97">
            <a:extLst>
              <a:ext uri="{FF2B5EF4-FFF2-40B4-BE49-F238E27FC236}">
                <a16:creationId xmlns:a16="http://schemas.microsoft.com/office/drawing/2014/main" id="{7D1AD7B8-8FC8-4252-960A-79731AFC94B7}"/>
              </a:ext>
            </a:extLst>
          </p:cNvPr>
          <p:cNvSpPr/>
          <p:nvPr/>
        </p:nvSpPr>
        <p:spPr>
          <a:xfrm>
            <a:off x="2887717" y="3840186"/>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Ellipse 98">
            <a:extLst>
              <a:ext uri="{FF2B5EF4-FFF2-40B4-BE49-F238E27FC236}">
                <a16:creationId xmlns:a16="http://schemas.microsoft.com/office/drawing/2014/main" id="{5837FDF9-31C5-4788-90DB-8AC2342DFEF7}"/>
              </a:ext>
            </a:extLst>
          </p:cNvPr>
          <p:cNvSpPr/>
          <p:nvPr/>
        </p:nvSpPr>
        <p:spPr>
          <a:xfrm>
            <a:off x="2025586" y="3824390"/>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Ellipse 99">
            <a:extLst>
              <a:ext uri="{FF2B5EF4-FFF2-40B4-BE49-F238E27FC236}">
                <a16:creationId xmlns:a16="http://schemas.microsoft.com/office/drawing/2014/main" id="{BB415641-41B4-46B5-AF64-7E734744D76D}"/>
              </a:ext>
            </a:extLst>
          </p:cNvPr>
          <p:cNvSpPr/>
          <p:nvPr/>
        </p:nvSpPr>
        <p:spPr>
          <a:xfrm>
            <a:off x="2453561" y="4279125"/>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1" name="Connecteur droit 100">
            <a:extLst>
              <a:ext uri="{FF2B5EF4-FFF2-40B4-BE49-F238E27FC236}">
                <a16:creationId xmlns:a16="http://schemas.microsoft.com/office/drawing/2014/main" id="{D67634B2-F8FA-4951-9931-749D87D9F8DD}"/>
              </a:ext>
            </a:extLst>
          </p:cNvPr>
          <p:cNvCxnSpPr>
            <a:cxnSpLocks/>
            <a:stCxn id="98" idx="1"/>
            <a:endCxn id="97" idx="5"/>
          </p:cNvCxnSpPr>
          <p:nvPr/>
        </p:nvCxnSpPr>
        <p:spPr>
          <a:xfrm flipH="1" flipV="1">
            <a:off x="2752727" y="3596052"/>
            <a:ext cx="182011" cy="2861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Connecteur droit 102">
            <a:extLst>
              <a:ext uri="{FF2B5EF4-FFF2-40B4-BE49-F238E27FC236}">
                <a16:creationId xmlns:a16="http://schemas.microsoft.com/office/drawing/2014/main" id="{F80D94A2-EB65-4DB7-93E1-176EC5965DA8}"/>
              </a:ext>
            </a:extLst>
          </p:cNvPr>
          <p:cNvCxnSpPr>
            <a:cxnSpLocks/>
            <a:endCxn id="98" idx="3"/>
          </p:cNvCxnSpPr>
          <p:nvPr/>
        </p:nvCxnSpPr>
        <p:spPr>
          <a:xfrm flipV="1">
            <a:off x="2715848" y="4084886"/>
            <a:ext cx="218889" cy="2529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Connecteur droit 103">
            <a:extLst>
              <a:ext uri="{FF2B5EF4-FFF2-40B4-BE49-F238E27FC236}">
                <a16:creationId xmlns:a16="http://schemas.microsoft.com/office/drawing/2014/main" id="{EF460FF1-25FF-49DB-AD1F-647E60EC6570}"/>
              </a:ext>
            </a:extLst>
          </p:cNvPr>
          <p:cNvCxnSpPr>
            <a:cxnSpLocks/>
            <a:stCxn id="100" idx="1"/>
            <a:endCxn id="99" idx="5"/>
          </p:cNvCxnSpPr>
          <p:nvPr/>
        </p:nvCxnSpPr>
        <p:spPr>
          <a:xfrm flipH="1" flipV="1">
            <a:off x="2299645" y="4069090"/>
            <a:ext cx="200937" cy="2520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ZoneTexte 104">
            <a:extLst>
              <a:ext uri="{FF2B5EF4-FFF2-40B4-BE49-F238E27FC236}">
                <a16:creationId xmlns:a16="http://schemas.microsoft.com/office/drawing/2014/main" id="{F0840D96-7D36-4B11-8C7F-E5A62775B440}"/>
              </a:ext>
            </a:extLst>
          </p:cNvPr>
          <p:cNvSpPr txBox="1"/>
          <p:nvPr/>
        </p:nvSpPr>
        <p:spPr>
          <a:xfrm>
            <a:off x="2060358" y="3757539"/>
            <a:ext cx="45719" cy="369332"/>
          </a:xfrm>
          <a:prstGeom prst="rect">
            <a:avLst/>
          </a:prstGeom>
          <a:noFill/>
        </p:spPr>
        <p:txBody>
          <a:bodyPr wrap="square" rtlCol="0">
            <a:spAutoFit/>
          </a:bodyPr>
          <a:lstStyle/>
          <a:p>
            <a:r>
              <a:rPr lang="fr-FR" b="1" dirty="0"/>
              <a:t>A</a:t>
            </a:r>
          </a:p>
        </p:txBody>
      </p:sp>
      <p:sp>
        <p:nvSpPr>
          <p:cNvPr id="106" name="ZoneTexte 105">
            <a:extLst>
              <a:ext uri="{FF2B5EF4-FFF2-40B4-BE49-F238E27FC236}">
                <a16:creationId xmlns:a16="http://schemas.microsoft.com/office/drawing/2014/main" id="{90B23ED2-306F-4D19-B43A-16878CAD51CF}"/>
              </a:ext>
            </a:extLst>
          </p:cNvPr>
          <p:cNvSpPr txBox="1"/>
          <p:nvPr/>
        </p:nvSpPr>
        <p:spPr>
          <a:xfrm>
            <a:off x="2547463" y="3310027"/>
            <a:ext cx="45719" cy="369332"/>
          </a:xfrm>
          <a:prstGeom prst="rect">
            <a:avLst/>
          </a:prstGeom>
          <a:noFill/>
        </p:spPr>
        <p:txBody>
          <a:bodyPr wrap="square" rtlCol="0">
            <a:spAutoFit/>
          </a:bodyPr>
          <a:lstStyle/>
          <a:p>
            <a:r>
              <a:rPr lang="fr-FR" b="1" dirty="0"/>
              <a:t>B</a:t>
            </a:r>
          </a:p>
        </p:txBody>
      </p:sp>
      <p:sp>
        <p:nvSpPr>
          <p:cNvPr id="107" name="Ellipse 106">
            <a:extLst>
              <a:ext uri="{FF2B5EF4-FFF2-40B4-BE49-F238E27FC236}">
                <a16:creationId xmlns:a16="http://schemas.microsoft.com/office/drawing/2014/main" id="{BD5B5101-3762-4924-BBFA-9603B0BC4779}"/>
              </a:ext>
            </a:extLst>
          </p:cNvPr>
          <p:cNvSpPr/>
          <p:nvPr/>
        </p:nvSpPr>
        <p:spPr>
          <a:xfrm>
            <a:off x="4385444" y="3344265"/>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Ellipse 107">
            <a:extLst>
              <a:ext uri="{FF2B5EF4-FFF2-40B4-BE49-F238E27FC236}">
                <a16:creationId xmlns:a16="http://schemas.microsoft.com/office/drawing/2014/main" id="{B16EFA6F-35D2-47C3-9EB1-2275228312E3}"/>
              </a:ext>
            </a:extLst>
          </p:cNvPr>
          <p:cNvSpPr/>
          <p:nvPr/>
        </p:nvSpPr>
        <p:spPr>
          <a:xfrm>
            <a:off x="4794493" y="3833100"/>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Ellipse 108">
            <a:extLst>
              <a:ext uri="{FF2B5EF4-FFF2-40B4-BE49-F238E27FC236}">
                <a16:creationId xmlns:a16="http://schemas.microsoft.com/office/drawing/2014/main" id="{923D5704-8C8A-417F-A78A-799D9FDE5338}"/>
              </a:ext>
            </a:extLst>
          </p:cNvPr>
          <p:cNvSpPr/>
          <p:nvPr/>
        </p:nvSpPr>
        <p:spPr>
          <a:xfrm>
            <a:off x="3932362" y="3817304"/>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Ellipse 109">
            <a:extLst>
              <a:ext uri="{FF2B5EF4-FFF2-40B4-BE49-F238E27FC236}">
                <a16:creationId xmlns:a16="http://schemas.microsoft.com/office/drawing/2014/main" id="{D4352013-6ECA-499A-9EED-8B9BA3E742F2}"/>
              </a:ext>
            </a:extLst>
          </p:cNvPr>
          <p:cNvSpPr/>
          <p:nvPr/>
        </p:nvSpPr>
        <p:spPr>
          <a:xfrm>
            <a:off x="4360337" y="4272039"/>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1" name="Connecteur droit 110">
            <a:extLst>
              <a:ext uri="{FF2B5EF4-FFF2-40B4-BE49-F238E27FC236}">
                <a16:creationId xmlns:a16="http://schemas.microsoft.com/office/drawing/2014/main" id="{06B43451-555A-465D-9AD1-632345665DA3}"/>
              </a:ext>
            </a:extLst>
          </p:cNvPr>
          <p:cNvCxnSpPr>
            <a:cxnSpLocks/>
            <a:stCxn id="108" idx="1"/>
            <a:endCxn id="107" idx="5"/>
          </p:cNvCxnSpPr>
          <p:nvPr/>
        </p:nvCxnSpPr>
        <p:spPr>
          <a:xfrm flipH="1" flipV="1">
            <a:off x="4659503" y="3588966"/>
            <a:ext cx="182011" cy="2861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Connecteur droit 111">
            <a:extLst>
              <a:ext uri="{FF2B5EF4-FFF2-40B4-BE49-F238E27FC236}">
                <a16:creationId xmlns:a16="http://schemas.microsoft.com/office/drawing/2014/main" id="{1E42BA17-1993-490E-87D0-FA97A46F6AFC}"/>
              </a:ext>
            </a:extLst>
          </p:cNvPr>
          <p:cNvCxnSpPr>
            <a:cxnSpLocks/>
            <a:stCxn id="109" idx="7"/>
            <a:endCxn id="107" idx="3"/>
          </p:cNvCxnSpPr>
          <p:nvPr/>
        </p:nvCxnSpPr>
        <p:spPr>
          <a:xfrm flipV="1">
            <a:off x="4206421" y="3588966"/>
            <a:ext cx="226043" cy="27032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3" name="Connecteur droit 112">
            <a:extLst>
              <a:ext uri="{FF2B5EF4-FFF2-40B4-BE49-F238E27FC236}">
                <a16:creationId xmlns:a16="http://schemas.microsoft.com/office/drawing/2014/main" id="{F38BD3AC-5567-4DD2-8521-22293EB621F9}"/>
              </a:ext>
            </a:extLst>
          </p:cNvPr>
          <p:cNvCxnSpPr>
            <a:cxnSpLocks/>
            <a:endCxn id="108" idx="3"/>
          </p:cNvCxnSpPr>
          <p:nvPr/>
        </p:nvCxnSpPr>
        <p:spPr>
          <a:xfrm flipV="1">
            <a:off x="4622624" y="4077800"/>
            <a:ext cx="218889" cy="2529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ZoneTexte 115">
            <a:extLst>
              <a:ext uri="{FF2B5EF4-FFF2-40B4-BE49-F238E27FC236}">
                <a16:creationId xmlns:a16="http://schemas.microsoft.com/office/drawing/2014/main" id="{DDE1EB7C-582C-4B1F-BC9D-3116615C9743}"/>
              </a:ext>
            </a:extLst>
          </p:cNvPr>
          <p:cNvSpPr txBox="1"/>
          <p:nvPr/>
        </p:nvSpPr>
        <p:spPr>
          <a:xfrm>
            <a:off x="3967134" y="3750453"/>
            <a:ext cx="45719" cy="369332"/>
          </a:xfrm>
          <a:prstGeom prst="rect">
            <a:avLst/>
          </a:prstGeom>
          <a:noFill/>
        </p:spPr>
        <p:txBody>
          <a:bodyPr wrap="square" rtlCol="0">
            <a:spAutoFit/>
          </a:bodyPr>
          <a:lstStyle/>
          <a:p>
            <a:r>
              <a:rPr lang="fr-FR" b="1" dirty="0"/>
              <a:t>A</a:t>
            </a:r>
          </a:p>
        </p:txBody>
      </p:sp>
      <p:sp>
        <p:nvSpPr>
          <p:cNvPr id="117" name="ZoneTexte 116">
            <a:extLst>
              <a:ext uri="{FF2B5EF4-FFF2-40B4-BE49-F238E27FC236}">
                <a16:creationId xmlns:a16="http://schemas.microsoft.com/office/drawing/2014/main" id="{B4831E0E-90D2-482B-9D40-783807238579}"/>
              </a:ext>
            </a:extLst>
          </p:cNvPr>
          <p:cNvSpPr txBox="1"/>
          <p:nvPr/>
        </p:nvSpPr>
        <p:spPr>
          <a:xfrm>
            <a:off x="4454239" y="3302941"/>
            <a:ext cx="45719" cy="369332"/>
          </a:xfrm>
          <a:prstGeom prst="rect">
            <a:avLst/>
          </a:prstGeom>
          <a:noFill/>
        </p:spPr>
        <p:txBody>
          <a:bodyPr wrap="square" rtlCol="0">
            <a:spAutoFit/>
          </a:bodyPr>
          <a:lstStyle/>
          <a:p>
            <a:r>
              <a:rPr lang="fr-FR" b="1" dirty="0"/>
              <a:t>B</a:t>
            </a:r>
          </a:p>
        </p:txBody>
      </p:sp>
      <p:sp>
        <p:nvSpPr>
          <p:cNvPr id="125" name="ZoneTexte 124">
            <a:extLst>
              <a:ext uri="{FF2B5EF4-FFF2-40B4-BE49-F238E27FC236}">
                <a16:creationId xmlns:a16="http://schemas.microsoft.com/office/drawing/2014/main" id="{6F7522E4-58F6-4190-8A4C-F6ACCA686960}"/>
              </a:ext>
            </a:extLst>
          </p:cNvPr>
          <p:cNvSpPr txBox="1"/>
          <p:nvPr/>
        </p:nvSpPr>
        <p:spPr>
          <a:xfrm>
            <a:off x="517308" y="4255608"/>
            <a:ext cx="45719" cy="369332"/>
          </a:xfrm>
          <a:prstGeom prst="rect">
            <a:avLst/>
          </a:prstGeom>
          <a:noFill/>
        </p:spPr>
        <p:txBody>
          <a:bodyPr wrap="square" rtlCol="0">
            <a:spAutoFit/>
          </a:bodyPr>
          <a:lstStyle/>
          <a:p>
            <a:r>
              <a:rPr lang="fr-FR" b="1" dirty="0"/>
              <a:t>C</a:t>
            </a:r>
          </a:p>
        </p:txBody>
      </p:sp>
      <p:sp>
        <p:nvSpPr>
          <p:cNvPr id="126" name="ZoneTexte 125">
            <a:extLst>
              <a:ext uri="{FF2B5EF4-FFF2-40B4-BE49-F238E27FC236}">
                <a16:creationId xmlns:a16="http://schemas.microsoft.com/office/drawing/2014/main" id="{FB9DC52E-6BDF-4DBF-AD52-018F0A3E2E40}"/>
              </a:ext>
            </a:extLst>
          </p:cNvPr>
          <p:cNvSpPr txBox="1"/>
          <p:nvPr/>
        </p:nvSpPr>
        <p:spPr>
          <a:xfrm>
            <a:off x="924640" y="3823675"/>
            <a:ext cx="45719" cy="369332"/>
          </a:xfrm>
          <a:prstGeom prst="rect">
            <a:avLst/>
          </a:prstGeom>
          <a:noFill/>
        </p:spPr>
        <p:txBody>
          <a:bodyPr wrap="square" rtlCol="0">
            <a:spAutoFit/>
          </a:bodyPr>
          <a:lstStyle/>
          <a:p>
            <a:r>
              <a:rPr lang="fr-FR" b="1" dirty="0"/>
              <a:t>D</a:t>
            </a:r>
          </a:p>
        </p:txBody>
      </p:sp>
      <p:sp>
        <p:nvSpPr>
          <p:cNvPr id="127" name="ZoneTexte 126">
            <a:extLst>
              <a:ext uri="{FF2B5EF4-FFF2-40B4-BE49-F238E27FC236}">
                <a16:creationId xmlns:a16="http://schemas.microsoft.com/office/drawing/2014/main" id="{C54B69F6-17CB-43EF-8E72-F1465FED4FBC}"/>
              </a:ext>
            </a:extLst>
          </p:cNvPr>
          <p:cNvSpPr txBox="1"/>
          <p:nvPr/>
        </p:nvSpPr>
        <p:spPr>
          <a:xfrm>
            <a:off x="2551673" y="4237885"/>
            <a:ext cx="45719" cy="369332"/>
          </a:xfrm>
          <a:prstGeom prst="rect">
            <a:avLst/>
          </a:prstGeom>
          <a:noFill/>
        </p:spPr>
        <p:txBody>
          <a:bodyPr wrap="square" rtlCol="0">
            <a:spAutoFit/>
          </a:bodyPr>
          <a:lstStyle/>
          <a:p>
            <a:r>
              <a:rPr lang="fr-FR" b="1" dirty="0"/>
              <a:t>C</a:t>
            </a:r>
          </a:p>
        </p:txBody>
      </p:sp>
      <p:sp>
        <p:nvSpPr>
          <p:cNvPr id="128" name="ZoneTexte 127">
            <a:extLst>
              <a:ext uri="{FF2B5EF4-FFF2-40B4-BE49-F238E27FC236}">
                <a16:creationId xmlns:a16="http://schemas.microsoft.com/office/drawing/2014/main" id="{EFCF90D3-335E-4379-96BF-4C947D5B6CC3}"/>
              </a:ext>
            </a:extLst>
          </p:cNvPr>
          <p:cNvSpPr txBox="1"/>
          <p:nvPr/>
        </p:nvSpPr>
        <p:spPr>
          <a:xfrm>
            <a:off x="2959005" y="3805952"/>
            <a:ext cx="45719" cy="369332"/>
          </a:xfrm>
          <a:prstGeom prst="rect">
            <a:avLst/>
          </a:prstGeom>
          <a:noFill/>
        </p:spPr>
        <p:txBody>
          <a:bodyPr wrap="square" rtlCol="0">
            <a:spAutoFit/>
          </a:bodyPr>
          <a:lstStyle/>
          <a:p>
            <a:r>
              <a:rPr lang="fr-FR" b="1" dirty="0"/>
              <a:t>D</a:t>
            </a:r>
          </a:p>
        </p:txBody>
      </p:sp>
      <p:sp>
        <p:nvSpPr>
          <p:cNvPr id="129" name="ZoneTexte 128">
            <a:extLst>
              <a:ext uri="{FF2B5EF4-FFF2-40B4-BE49-F238E27FC236}">
                <a16:creationId xmlns:a16="http://schemas.microsoft.com/office/drawing/2014/main" id="{3F83553C-AC4B-4C7E-BAA8-3912DC96B323}"/>
              </a:ext>
            </a:extLst>
          </p:cNvPr>
          <p:cNvSpPr txBox="1"/>
          <p:nvPr/>
        </p:nvSpPr>
        <p:spPr>
          <a:xfrm>
            <a:off x="4458446" y="4230795"/>
            <a:ext cx="45719" cy="369332"/>
          </a:xfrm>
          <a:prstGeom prst="rect">
            <a:avLst/>
          </a:prstGeom>
          <a:noFill/>
        </p:spPr>
        <p:txBody>
          <a:bodyPr wrap="square" rtlCol="0">
            <a:spAutoFit/>
          </a:bodyPr>
          <a:lstStyle/>
          <a:p>
            <a:r>
              <a:rPr lang="fr-FR" b="1" dirty="0"/>
              <a:t>C</a:t>
            </a:r>
          </a:p>
        </p:txBody>
      </p:sp>
      <p:sp>
        <p:nvSpPr>
          <p:cNvPr id="130" name="ZoneTexte 129">
            <a:extLst>
              <a:ext uri="{FF2B5EF4-FFF2-40B4-BE49-F238E27FC236}">
                <a16:creationId xmlns:a16="http://schemas.microsoft.com/office/drawing/2014/main" id="{DE9890AF-ADBC-44C8-A62A-F34F1CA1635E}"/>
              </a:ext>
            </a:extLst>
          </p:cNvPr>
          <p:cNvSpPr txBox="1"/>
          <p:nvPr/>
        </p:nvSpPr>
        <p:spPr>
          <a:xfrm>
            <a:off x="4865778" y="3798862"/>
            <a:ext cx="45719" cy="369332"/>
          </a:xfrm>
          <a:prstGeom prst="rect">
            <a:avLst/>
          </a:prstGeom>
          <a:noFill/>
        </p:spPr>
        <p:txBody>
          <a:bodyPr wrap="square" rtlCol="0">
            <a:spAutoFit/>
          </a:bodyPr>
          <a:lstStyle/>
          <a:p>
            <a:r>
              <a:rPr lang="fr-FR" b="1" dirty="0"/>
              <a:t>D</a:t>
            </a:r>
          </a:p>
        </p:txBody>
      </p:sp>
      <p:sp>
        <p:nvSpPr>
          <p:cNvPr id="54" name="ZoneTexte 53">
            <a:extLst>
              <a:ext uri="{FF2B5EF4-FFF2-40B4-BE49-F238E27FC236}">
                <a16:creationId xmlns:a16="http://schemas.microsoft.com/office/drawing/2014/main" id="{066CDDA8-B13E-4005-AF2A-67C6076F7D3D}"/>
              </a:ext>
            </a:extLst>
          </p:cNvPr>
          <p:cNvSpPr txBox="1"/>
          <p:nvPr/>
        </p:nvSpPr>
        <p:spPr>
          <a:xfrm>
            <a:off x="5929606" y="4742808"/>
            <a:ext cx="45719" cy="369332"/>
          </a:xfrm>
          <a:prstGeom prst="rect">
            <a:avLst/>
          </a:prstGeom>
          <a:noFill/>
        </p:spPr>
        <p:txBody>
          <a:bodyPr wrap="square" rtlCol="0">
            <a:spAutoFit/>
          </a:bodyPr>
          <a:lstStyle/>
          <a:p>
            <a:r>
              <a:rPr lang="fr-FR" dirty="0"/>
              <a:t>t</a:t>
            </a:r>
          </a:p>
        </p:txBody>
      </p:sp>
      <p:pic>
        <p:nvPicPr>
          <p:cNvPr id="55" name="Image 54">
            <a:extLst>
              <a:ext uri="{FF2B5EF4-FFF2-40B4-BE49-F238E27FC236}">
                <a16:creationId xmlns:a16="http://schemas.microsoft.com/office/drawing/2014/main" id="{076650F2-109E-4CAF-A3F3-761E853B6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2526" y="1856052"/>
            <a:ext cx="5651181" cy="4859469"/>
          </a:xfrm>
          <a:prstGeom prst="rect">
            <a:avLst/>
          </a:prstGeom>
        </p:spPr>
      </p:pic>
      <p:cxnSp>
        <p:nvCxnSpPr>
          <p:cNvPr id="56" name="Connecteur droit 55">
            <a:extLst>
              <a:ext uri="{FF2B5EF4-FFF2-40B4-BE49-F238E27FC236}">
                <a16:creationId xmlns:a16="http://schemas.microsoft.com/office/drawing/2014/main" id="{83007F98-9704-41CB-A32E-5F55119C6995}"/>
              </a:ext>
            </a:extLst>
          </p:cNvPr>
          <p:cNvCxnSpPr>
            <a:cxnSpLocks/>
          </p:cNvCxnSpPr>
          <p:nvPr/>
        </p:nvCxnSpPr>
        <p:spPr>
          <a:xfrm flipV="1">
            <a:off x="7124255" y="5936268"/>
            <a:ext cx="337349" cy="5517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4DC120FE-DD0D-4BDE-BEF8-70B69B23C30B}"/>
              </a:ext>
            </a:extLst>
          </p:cNvPr>
          <p:cNvCxnSpPr>
            <a:cxnSpLocks/>
          </p:cNvCxnSpPr>
          <p:nvPr/>
        </p:nvCxnSpPr>
        <p:spPr>
          <a:xfrm>
            <a:off x="7313867" y="6282069"/>
            <a:ext cx="219300" cy="8683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81908853-CBB0-4ABF-BAA6-E95970BDE09F}"/>
              </a:ext>
            </a:extLst>
          </p:cNvPr>
          <p:cNvCxnSpPr>
            <a:cxnSpLocks/>
          </p:cNvCxnSpPr>
          <p:nvPr/>
        </p:nvCxnSpPr>
        <p:spPr>
          <a:xfrm>
            <a:off x="6716672" y="5844359"/>
            <a:ext cx="221073" cy="4607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E66E7D30-BEAA-465D-A057-DFF9FDA93BBA}"/>
              </a:ext>
            </a:extLst>
          </p:cNvPr>
          <p:cNvCxnSpPr>
            <a:cxnSpLocks/>
          </p:cNvCxnSpPr>
          <p:nvPr/>
        </p:nvCxnSpPr>
        <p:spPr>
          <a:xfrm flipV="1">
            <a:off x="10998902" y="5524165"/>
            <a:ext cx="337349" cy="5517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636C6EE2-A3B6-4791-8253-1813FD09D6D0}"/>
              </a:ext>
            </a:extLst>
          </p:cNvPr>
          <p:cNvCxnSpPr>
            <a:cxnSpLocks/>
          </p:cNvCxnSpPr>
          <p:nvPr/>
        </p:nvCxnSpPr>
        <p:spPr>
          <a:xfrm>
            <a:off x="11203242" y="6195236"/>
            <a:ext cx="262422" cy="13024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CD4891E7-33B2-4376-913B-7BB34A06B172}"/>
              </a:ext>
            </a:extLst>
          </p:cNvPr>
          <p:cNvCxnSpPr>
            <a:cxnSpLocks/>
          </p:cNvCxnSpPr>
          <p:nvPr/>
        </p:nvCxnSpPr>
        <p:spPr>
          <a:xfrm>
            <a:off x="10301626" y="5813230"/>
            <a:ext cx="221073" cy="4607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53" name="ZoneTexte 52">
            <a:extLst>
              <a:ext uri="{FF2B5EF4-FFF2-40B4-BE49-F238E27FC236}">
                <a16:creationId xmlns:a16="http://schemas.microsoft.com/office/drawing/2014/main" id="{97009E3F-5C57-460A-9FF1-260C3A3CB0EB}"/>
              </a:ext>
            </a:extLst>
          </p:cNvPr>
          <p:cNvSpPr txBox="1"/>
          <p:nvPr/>
        </p:nvSpPr>
        <p:spPr>
          <a:xfrm>
            <a:off x="1054181" y="131298"/>
            <a:ext cx="10737326" cy="892552"/>
          </a:xfrm>
          <a:prstGeom prst="rect">
            <a:avLst/>
          </a:prstGeom>
          <a:solidFill>
            <a:schemeClr val="tx1"/>
          </a:solidFill>
        </p:spPr>
        <p:txBody>
          <a:bodyPr wrap="square" rtlCol="0">
            <a:spAutoFit/>
          </a:bodyPr>
          <a:lstStyle/>
          <a:p>
            <a:pPr algn="ctr"/>
            <a:r>
              <a:rPr lang="fr-FR" sz="2600" b="1" dirty="0">
                <a:solidFill>
                  <a:schemeClr val="bg1"/>
                </a:solidFill>
              </a:rPr>
              <a:t>Network </a:t>
            </a:r>
            <a:r>
              <a:rPr lang="fr-FR" sz="2600" b="1" dirty="0" err="1">
                <a:solidFill>
                  <a:schemeClr val="bg1"/>
                </a:solidFill>
              </a:rPr>
              <a:t>comparison</a:t>
            </a:r>
            <a:r>
              <a:rPr lang="fr-FR" sz="2600" b="1" dirty="0">
                <a:solidFill>
                  <a:schemeClr val="bg1"/>
                </a:solidFill>
              </a:rPr>
              <a:t> </a:t>
            </a:r>
            <a:r>
              <a:rPr lang="fr-FR" sz="2600" b="1" dirty="0" err="1">
                <a:solidFill>
                  <a:schemeClr val="bg1"/>
                </a:solidFill>
              </a:rPr>
              <a:t>could</a:t>
            </a:r>
            <a:r>
              <a:rPr lang="fr-FR" sz="2600" b="1" dirty="0">
                <a:solidFill>
                  <a:schemeClr val="bg1"/>
                </a:solidFill>
              </a:rPr>
              <a:t> </a:t>
            </a:r>
            <a:r>
              <a:rPr lang="fr-FR" sz="2600" b="1" dirty="0" err="1">
                <a:solidFill>
                  <a:schemeClr val="bg1"/>
                </a:solidFill>
              </a:rPr>
              <a:t>unravel</a:t>
            </a:r>
            <a:r>
              <a:rPr lang="fr-FR" sz="2600" b="1" dirty="0">
                <a:solidFill>
                  <a:schemeClr val="bg1"/>
                </a:solidFill>
              </a:rPr>
              <a:t> interactions </a:t>
            </a:r>
            <a:r>
              <a:rPr lang="fr-FR" sz="2600" b="1" dirty="0" err="1">
                <a:solidFill>
                  <a:schemeClr val="bg1"/>
                </a:solidFill>
              </a:rPr>
              <a:t>with</a:t>
            </a:r>
            <a:r>
              <a:rPr lang="fr-FR" sz="2600" b="1" dirty="0">
                <a:solidFill>
                  <a:schemeClr val="bg1"/>
                </a:solidFill>
              </a:rPr>
              <a:t> </a:t>
            </a:r>
            <a:r>
              <a:rPr lang="fr-FR" sz="2600" b="1" dirty="0" err="1">
                <a:solidFill>
                  <a:schemeClr val="accent1"/>
                </a:solidFill>
              </a:rPr>
              <a:t>critical</a:t>
            </a:r>
            <a:r>
              <a:rPr lang="fr-FR" sz="2600" b="1" dirty="0">
                <a:solidFill>
                  <a:schemeClr val="accent1"/>
                </a:solidFill>
              </a:rPr>
              <a:t> structural </a:t>
            </a:r>
            <a:r>
              <a:rPr lang="fr-FR" sz="2600" b="1" dirty="0" err="1">
                <a:solidFill>
                  <a:schemeClr val="accent1"/>
                </a:solidFill>
              </a:rPr>
              <a:t>roles</a:t>
            </a:r>
            <a:r>
              <a:rPr lang="fr-FR" sz="2600" b="1" dirty="0">
                <a:solidFill>
                  <a:schemeClr val="bg1"/>
                </a:solidFill>
              </a:rPr>
              <a:t>, </a:t>
            </a:r>
            <a:r>
              <a:rPr lang="fr-FR" sz="2600" b="1" dirty="0" err="1">
                <a:solidFill>
                  <a:schemeClr val="bg1"/>
                </a:solidFill>
              </a:rPr>
              <a:t>possibly</a:t>
            </a:r>
            <a:r>
              <a:rPr lang="fr-FR" sz="2600" b="1" dirty="0">
                <a:solidFill>
                  <a:schemeClr val="bg1"/>
                </a:solidFill>
              </a:rPr>
              <a:t> as a </a:t>
            </a:r>
            <a:r>
              <a:rPr lang="fr-FR" sz="2600" b="1" dirty="0" err="1">
                <a:solidFill>
                  <a:schemeClr val="bg1"/>
                </a:solidFill>
              </a:rPr>
              <a:t>result</a:t>
            </a:r>
            <a:r>
              <a:rPr lang="fr-FR" sz="2600" b="1" dirty="0">
                <a:solidFill>
                  <a:schemeClr val="bg1"/>
                </a:solidFill>
              </a:rPr>
              <a:t> of </a:t>
            </a:r>
            <a:r>
              <a:rPr lang="fr-FR" sz="2600" b="1" dirty="0" err="1">
                <a:solidFill>
                  <a:schemeClr val="bg1"/>
                </a:solidFill>
              </a:rPr>
              <a:t>selection</a:t>
            </a:r>
            <a:r>
              <a:rPr lang="fr-FR" sz="2600" b="1" dirty="0">
                <a:solidFill>
                  <a:schemeClr val="bg1"/>
                </a:solidFill>
              </a:rPr>
              <a:t>.</a:t>
            </a:r>
          </a:p>
        </p:txBody>
      </p:sp>
    </p:spTree>
    <p:extLst>
      <p:ext uri="{BB962C8B-B14F-4D97-AF65-F5344CB8AC3E}">
        <p14:creationId xmlns:p14="http://schemas.microsoft.com/office/powerpoint/2010/main" val="1536515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A0DB22E-6009-5E8B-5F7C-C51863491D37}"/>
              </a:ext>
            </a:extLst>
          </p:cNvPr>
          <p:cNvSpPr txBox="1"/>
          <p:nvPr/>
        </p:nvSpPr>
        <p:spPr>
          <a:xfrm>
            <a:off x="1095219" y="2818355"/>
            <a:ext cx="9955161" cy="523220"/>
          </a:xfrm>
          <a:prstGeom prst="rect">
            <a:avLst/>
          </a:prstGeom>
          <a:noFill/>
        </p:spPr>
        <p:txBody>
          <a:bodyPr wrap="none" rtlCol="0">
            <a:spAutoFit/>
          </a:bodyPr>
          <a:lstStyle/>
          <a:p>
            <a:r>
              <a:rPr lang="fr-FR" sz="2800" dirty="0" err="1">
                <a:solidFill>
                  <a:schemeClr val="bg1"/>
                </a:solidFill>
              </a:rPr>
              <a:t>Evolutionary</a:t>
            </a:r>
            <a:r>
              <a:rPr lang="fr-FR" sz="2800" dirty="0">
                <a:solidFill>
                  <a:schemeClr val="bg1"/>
                </a:solidFill>
              </a:rPr>
              <a:t> </a:t>
            </a:r>
            <a:r>
              <a:rPr lang="fr-FR" sz="2800" dirty="0" err="1">
                <a:solidFill>
                  <a:schemeClr val="bg1"/>
                </a:solidFill>
              </a:rPr>
              <a:t>biology</a:t>
            </a:r>
            <a:r>
              <a:rPr lang="fr-FR" sz="2800" dirty="0">
                <a:solidFill>
                  <a:schemeClr val="bg1"/>
                </a:solidFill>
              </a:rPr>
              <a:t> </a:t>
            </a:r>
            <a:r>
              <a:rPr lang="fr-FR" sz="2800" dirty="0" err="1">
                <a:solidFill>
                  <a:schemeClr val="bg1"/>
                </a:solidFill>
              </a:rPr>
              <a:t>traditionally</a:t>
            </a:r>
            <a:r>
              <a:rPr lang="fr-FR" sz="2800" dirty="0">
                <a:solidFill>
                  <a:schemeClr val="bg1"/>
                </a:solidFill>
              </a:rPr>
              <a:t> </a:t>
            </a:r>
            <a:r>
              <a:rPr lang="fr-FR" sz="2800" dirty="0" err="1">
                <a:solidFill>
                  <a:schemeClr val="bg1"/>
                </a:solidFill>
              </a:rPr>
              <a:t>describes</a:t>
            </a:r>
            <a:r>
              <a:rPr lang="fr-FR" sz="2800" dirty="0">
                <a:solidFill>
                  <a:schemeClr val="bg1"/>
                </a:solidFill>
              </a:rPr>
              <a:t> the </a:t>
            </a:r>
            <a:r>
              <a:rPr lang="fr-FR" sz="2800" dirty="0" err="1">
                <a:solidFill>
                  <a:schemeClr val="bg1"/>
                </a:solidFill>
              </a:rPr>
              <a:t>history</a:t>
            </a:r>
            <a:r>
              <a:rPr lang="fr-FR" sz="2800" dirty="0">
                <a:solidFill>
                  <a:schemeClr val="bg1"/>
                </a:solidFill>
              </a:rPr>
              <a:t> of </a:t>
            </a:r>
            <a:r>
              <a:rPr lang="fr-FR" sz="2800" b="1" dirty="0" err="1">
                <a:solidFill>
                  <a:schemeClr val="bg1"/>
                </a:solidFill>
              </a:rPr>
              <a:t>lineages</a:t>
            </a:r>
            <a:r>
              <a:rPr lang="fr-FR" sz="2800" dirty="0">
                <a:solidFill>
                  <a:schemeClr val="bg1"/>
                </a:solidFill>
              </a:rPr>
              <a:t>. </a:t>
            </a:r>
          </a:p>
        </p:txBody>
      </p:sp>
    </p:spTree>
    <p:extLst>
      <p:ext uri="{BB962C8B-B14F-4D97-AF65-F5344CB8AC3E}">
        <p14:creationId xmlns:p14="http://schemas.microsoft.com/office/powerpoint/2010/main" val="39644425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4E1FB0-AE04-474F-B390-452C6920818A}"/>
              </a:ext>
            </a:extLst>
          </p:cNvPr>
          <p:cNvSpPr/>
          <p:nvPr/>
        </p:nvSpPr>
        <p:spPr>
          <a:xfrm>
            <a:off x="1915" y="1796902"/>
            <a:ext cx="12307039" cy="5061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9BA02A43-EEE0-4106-92A0-72F20D4D598D}"/>
              </a:ext>
            </a:extLst>
          </p:cNvPr>
          <p:cNvSpPr/>
          <p:nvPr/>
        </p:nvSpPr>
        <p:spPr>
          <a:xfrm>
            <a:off x="58626" y="-1700420"/>
            <a:ext cx="6096000" cy="369332"/>
          </a:xfrm>
          <a:prstGeom prst="rect">
            <a:avLst/>
          </a:prstGeom>
        </p:spPr>
        <p:txBody>
          <a:bodyPr>
            <a:spAutoFit/>
          </a:bodyPr>
          <a:lstStyle/>
          <a:p>
            <a:r>
              <a:rPr lang="en-US" b="1" dirty="0"/>
              <a:t>Possible schematics for the evolution of the A,B,C,D,E,F song.</a:t>
            </a:r>
          </a:p>
        </p:txBody>
      </p:sp>
      <p:sp>
        <p:nvSpPr>
          <p:cNvPr id="115" name="ZoneTexte 114">
            <a:extLst>
              <a:ext uri="{FF2B5EF4-FFF2-40B4-BE49-F238E27FC236}">
                <a16:creationId xmlns:a16="http://schemas.microsoft.com/office/drawing/2014/main" id="{B27B8AC4-A2E9-446D-A17C-1535DBF6D19E}"/>
              </a:ext>
            </a:extLst>
          </p:cNvPr>
          <p:cNvSpPr txBox="1"/>
          <p:nvPr/>
        </p:nvSpPr>
        <p:spPr>
          <a:xfrm>
            <a:off x="1253865" y="1105896"/>
            <a:ext cx="10504671" cy="523220"/>
          </a:xfrm>
          <a:prstGeom prst="rect">
            <a:avLst/>
          </a:prstGeom>
          <a:noFill/>
        </p:spPr>
        <p:txBody>
          <a:bodyPr wrap="none" rtlCol="0">
            <a:spAutoFit/>
          </a:bodyPr>
          <a:lstStyle/>
          <a:p>
            <a:r>
              <a:rPr lang="fr-FR" sz="2000" dirty="0">
                <a:solidFill>
                  <a:schemeClr val="bg1"/>
                </a:solidFill>
              </a:rPr>
              <a:t>One </a:t>
            </a:r>
            <a:r>
              <a:rPr lang="fr-FR" sz="2000" dirty="0" err="1">
                <a:solidFill>
                  <a:schemeClr val="bg1"/>
                </a:solidFill>
              </a:rPr>
              <a:t>could</a:t>
            </a:r>
            <a:r>
              <a:rPr lang="fr-FR" sz="2000" dirty="0">
                <a:solidFill>
                  <a:schemeClr val="bg1"/>
                </a:solidFill>
              </a:rPr>
              <a:t> check if </a:t>
            </a:r>
            <a:r>
              <a:rPr lang="fr-FR" sz="2000" dirty="0" err="1">
                <a:solidFill>
                  <a:schemeClr val="bg1"/>
                </a:solidFill>
              </a:rPr>
              <a:t>if</a:t>
            </a:r>
            <a:r>
              <a:rPr lang="fr-FR" sz="2000" dirty="0">
                <a:solidFill>
                  <a:schemeClr val="bg1"/>
                </a:solidFill>
              </a:rPr>
              <a:t> a system </a:t>
            </a:r>
            <a:r>
              <a:rPr lang="fr-FR" sz="2000" dirty="0" err="1">
                <a:solidFill>
                  <a:schemeClr val="bg1"/>
                </a:solidFill>
              </a:rPr>
              <a:t>increasingly</a:t>
            </a:r>
            <a:r>
              <a:rPr lang="fr-FR" sz="2000" dirty="0">
                <a:solidFill>
                  <a:schemeClr val="bg1"/>
                </a:solidFill>
              </a:rPr>
              <a:t> displays </a:t>
            </a:r>
            <a:r>
              <a:rPr lang="fr-FR" sz="2800" b="1" dirty="0">
                <a:solidFill>
                  <a:schemeClr val="bg1"/>
                </a:solidFill>
              </a:rPr>
              <a:t>modules of </a:t>
            </a:r>
            <a:r>
              <a:rPr lang="fr-FR" sz="2800" b="1" dirty="0" err="1">
                <a:solidFill>
                  <a:srgbClr val="0070C0"/>
                </a:solidFill>
              </a:rPr>
              <a:t>resilient</a:t>
            </a:r>
            <a:r>
              <a:rPr lang="fr-FR" sz="2800" b="1" baseline="30000" dirty="0">
                <a:solidFill>
                  <a:schemeClr val="bg1"/>
                </a:solidFill>
              </a:rPr>
              <a:t>*</a:t>
            </a:r>
            <a:r>
              <a:rPr lang="fr-FR" sz="2800" b="1" dirty="0">
                <a:solidFill>
                  <a:schemeClr val="bg1"/>
                </a:solidFill>
              </a:rPr>
              <a:t> interactions.</a:t>
            </a:r>
          </a:p>
        </p:txBody>
      </p:sp>
      <p:cxnSp>
        <p:nvCxnSpPr>
          <p:cNvPr id="290" name="Connecteur droit 289">
            <a:extLst>
              <a:ext uri="{FF2B5EF4-FFF2-40B4-BE49-F238E27FC236}">
                <a16:creationId xmlns:a16="http://schemas.microsoft.com/office/drawing/2014/main" id="{649B9C82-873D-4354-9202-CBDA0D0DEB66}"/>
              </a:ext>
            </a:extLst>
          </p:cNvPr>
          <p:cNvCxnSpPr/>
          <p:nvPr/>
        </p:nvCxnSpPr>
        <p:spPr>
          <a:xfrm>
            <a:off x="15146898" y="-2309878"/>
            <a:ext cx="0" cy="10070757"/>
          </a:xfrm>
          <a:prstGeom prst="line">
            <a:avLst/>
          </a:prstGeom>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33C4A498-714B-4033-9416-6E7DE2B82CF6}"/>
              </a:ext>
            </a:extLst>
          </p:cNvPr>
          <p:cNvSpPr txBox="1"/>
          <p:nvPr/>
        </p:nvSpPr>
        <p:spPr>
          <a:xfrm>
            <a:off x="1161537" y="5106510"/>
            <a:ext cx="3663503" cy="369332"/>
          </a:xfrm>
          <a:prstGeom prst="rect">
            <a:avLst/>
          </a:prstGeom>
          <a:noFill/>
        </p:spPr>
        <p:txBody>
          <a:bodyPr wrap="none" rtlCol="0">
            <a:spAutoFit/>
          </a:bodyPr>
          <a:lstStyle/>
          <a:p>
            <a:r>
              <a:rPr lang="fr-FR" dirty="0"/>
              <a:t>* e.g., </a:t>
            </a:r>
            <a:r>
              <a:rPr lang="fr-FR" dirty="0" err="1"/>
              <a:t>tight</a:t>
            </a:r>
            <a:r>
              <a:rPr lang="fr-FR" dirty="0"/>
              <a:t> clusters of </a:t>
            </a:r>
            <a:r>
              <a:rPr lang="fr-FR" dirty="0" err="1"/>
              <a:t>resilient</a:t>
            </a:r>
            <a:r>
              <a:rPr lang="fr-FR" dirty="0"/>
              <a:t> </a:t>
            </a:r>
            <a:r>
              <a:rPr lang="fr-FR" dirty="0" err="1"/>
              <a:t>edges</a:t>
            </a:r>
            <a:endParaRPr lang="fr-FR" dirty="0"/>
          </a:p>
        </p:txBody>
      </p:sp>
      <p:sp>
        <p:nvSpPr>
          <p:cNvPr id="53" name="Ellipse 52">
            <a:extLst>
              <a:ext uri="{FF2B5EF4-FFF2-40B4-BE49-F238E27FC236}">
                <a16:creationId xmlns:a16="http://schemas.microsoft.com/office/drawing/2014/main" id="{677A1162-5140-45E6-9956-D439FD617924}"/>
              </a:ext>
            </a:extLst>
          </p:cNvPr>
          <p:cNvSpPr/>
          <p:nvPr/>
        </p:nvSpPr>
        <p:spPr>
          <a:xfrm>
            <a:off x="1082608" y="1517034"/>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Ellipse 89">
            <a:extLst>
              <a:ext uri="{FF2B5EF4-FFF2-40B4-BE49-F238E27FC236}">
                <a16:creationId xmlns:a16="http://schemas.microsoft.com/office/drawing/2014/main" id="{6716017D-1834-4327-B0EB-EBF694753A88}"/>
              </a:ext>
            </a:extLst>
          </p:cNvPr>
          <p:cNvSpPr/>
          <p:nvPr/>
        </p:nvSpPr>
        <p:spPr>
          <a:xfrm rot="12614857">
            <a:off x="1731282" y="1295433"/>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1" name="Connecteur droit 90">
            <a:extLst>
              <a:ext uri="{FF2B5EF4-FFF2-40B4-BE49-F238E27FC236}">
                <a16:creationId xmlns:a16="http://schemas.microsoft.com/office/drawing/2014/main" id="{4E0C550E-3A17-4498-92A5-1E4229D4B526}"/>
              </a:ext>
            </a:extLst>
          </p:cNvPr>
          <p:cNvCxnSpPr>
            <a:cxnSpLocks/>
            <a:stCxn id="90" idx="7"/>
          </p:cNvCxnSpPr>
          <p:nvPr/>
        </p:nvCxnSpPr>
        <p:spPr>
          <a:xfrm rot="12614857" flipV="1">
            <a:off x="1449662" y="1406038"/>
            <a:ext cx="226043" cy="27032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Ellipse 118">
            <a:extLst>
              <a:ext uri="{FF2B5EF4-FFF2-40B4-BE49-F238E27FC236}">
                <a16:creationId xmlns:a16="http://schemas.microsoft.com/office/drawing/2014/main" id="{5F37A48F-4F63-4C25-A6BA-7B6494CB03F6}"/>
              </a:ext>
            </a:extLst>
          </p:cNvPr>
          <p:cNvSpPr/>
          <p:nvPr/>
        </p:nvSpPr>
        <p:spPr>
          <a:xfrm rot="11866044">
            <a:off x="2704780" y="4211113"/>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 name="Ellipse 119">
            <a:extLst>
              <a:ext uri="{FF2B5EF4-FFF2-40B4-BE49-F238E27FC236}">
                <a16:creationId xmlns:a16="http://schemas.microsoft.com/office/drawing/2014/main" id="{93AD3CBE-883A-4803-A623-3C33D2585703}"/>
              </a:ext>
            </a:extLst>
          </p:cNvPr>
          <p:cNvSpPr/>
          <p:nvPr/>
        </p:nvSpPr>
        <p:spPr>
          <a:xfrm rot="11866044">
            <a:off x="2464411" y="3620772"/>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Ellipse 120">
            <a:extLst>
              <a:ext uri="{FF2B5EF4-FFF2-40B4-BE49-F238E27FC236}">
                <a16:creationId xmlns:a16="http://schemas.microsoft.com/office/drawing/2014/main" id="{E54B571A-9223-413F-8177-73B5119B61E7}"/>
              </a:ext>
            </a:extLst>
          </p:cNvPr>
          <p:cNvSpPr/>
          <p:nvPr/>
        </p:nvSpPr>
        <p:spPr>
          <a:xfrm rot="11866044">
            <a:off x="3280601" y="3898897"/>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Ellipse 121">
            <a:extLst>
              <a:ext uri="{FF2B5EF4-FFF2-40B4-BE49-F238E27FC236}">
                <a16:creationId xmlns:a16="http://schemas.microsoft.com/office/drawing/2014/main" id="{DC869169-3C4E-4A59-912E-9F653114D863}"/>
              </a:ext>
            </a:extLst>
          </p:cNvPr>
          <p:cNvSpPr/>
          <p:nvPr/>
        </p:nvSpPr>
        <p:spPr>
          <a:xfrm rot="11866044">
            <a:off x="3011803" y="3335253"/>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3" name="Connecteur droit 122">
            <a:extLst>
              <a:ext uri="{FF2B5EF4-FFF2-40B4-BE49-F238E27FC236}">
                <a16:creationId xmlns:a16="http://schemas.microsoft.com/office/drawing/2014/main" id="{FE2DF37A-B056-421F-AD3E-A8D7A91B01B1}"/>
              </a:ext>
            </a:extLst>
          </p:cNvPr>
          <p:cNvCxnSpPr>
            <a:cxnSpLocks/>
            <a:stCxn id="120" idx="1"/>
            <a:endCxn id="119" idx="5"/>
          </p:cNvCxnSpPr>
          <p:nvPr/>
        </p:nvCxnSpPr>
        <p:spPr>
          <a:xfrm rot="11866044" flipH="1" flipV="1">
            <a:off x="2654131" y="3916226"/>
            <a:ext cx="182011" cy="2861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Connecteur droit 123">
            <a:extLst>
              <a:ext uri="{FF2B5EF4-FFF2-40B4-BE49-F238E27FC236}">
                <a16:creationId xmlns:a16="http://schemas.microsoft.com/office/drawing/2014/main" id="{A83F76F3-B7B5-49AB-A83B-099EA4DEA4C8}"/>
              </a:ext>
            </a:extLst>
          </p:cNvPr>
          <p:cNvCxnSpPr>
            <a:cxnSpLocks/>
            <a:stCxn id="121" idx="7"/>
            <a:endCxn id="119" idx="3"/>
          </p:cNvCxnSpPr>
          <p:nvPr/>
        </p:nvCxnSpPr>
        <p:spPr>
          <a:xfrm rot="11866044" flipV="1">
            <a:off x="3040211" y="4063186"/>
            <a:ext cx="226043" cy="27032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Ellipse 130">
            <a:extLst>
              <a:ext uri="{FF2B5EF4-FFF2-40B4-BE49-F238E27FC236}">
                <a16:creationId xmlns:a16="http://schemas.microsoft.com/office/drawing/2014/main" id="{13781FA0-1C36-4133-813C-D7BDDD340391}"/>
              </a:ext>
            </a:extLst>
          </p:cNvPr>
          <p:cNvSpPr/>
          <p:nvPr/>
        </p:nvSpPr>
        <p:spPr>
          <a:xfrm rot="11866044">
            <a:off x="1094431" y="3757842"/>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2" name="Connecteur droit 131">
            <a:extLst>
              <a:ext uri="{FF2B5EF4-FFF2-40B4-BE49-F238E27FC236}">
                <a16:creationId xmlns:a16="http://schemas.microsoft.com/office/drawing/2014/main" id="{BD6FD37A-319F-4B32-A236-E58F2FBA9542}"/>
              </a:ext>
            </a:extLst>
          </p:cNvPr>
          <p:cNvCxnSpPr>
            <a:cxnSpLocks/>
            <a:stCxn id="121" idx="6"/>
            <a:endCxn id="120" idx="2"/>
          </p:cNvCxnSpPr>
          <p:nvPr/>
        </p:nvCxnSpPr>
        <p:spPr>
          <a:xfrm rot="11866044">
            <a:off x="2762522" y="3895278"/>
            <a:ext cx="541051" cy="1579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Connecteur droit 132">
            <a:extLst>
              <a:ext uri="{FF2B5EF4-FFF2-40B4-BE49-F238E27FC236}">
                <a16:creationId xmlns:a16="http://schemas.microsoft.com/office/drawing/2014/main" id="{69EAA0B6-1EF1-4EAF-A32C-CB515A92043A}"/>
              </a:ext>
            </a:extLst>
          </p:cNvPr>
          <p:cNvCxnSpPr>
            <a:cxnSpLocks/>
            <a:endCxn id="120" idx="3"/>
          </p:cNvCxnSpPr>
          <p:nvPr/>
        </p:nvCxnSpPr>
        <p:spPr>
          <a:xfrm rot="11866044" flipV="1">
            <a:off x="2797362" y="3488710"/>
            <a:ext cx="218889" cy="25295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4" name="Connecteur droit 133">
            <a:extLst>
              <a:ext uri="{FF2B5EF4-FFF2-40B4-BE49-F238E27FC236}">
                <a16:creationId xmlns:a16="http://schemas.microsoft.com/office/drawing/2014/main" id="{F86A3AD7-863C-447F-8F22-AD9E07421E8E}"/>
              </a:ext>
            </a:extLst>
          </p:cNvPr>
          <p:cNvCxnSpPr>
            <a:cxnSpLocks/>
            <a:stCxn id="122" idx="1"/>
            <a:endCxn id="121" idx="5"/>
          </p:cNvCxnSpPr>
          <p:nvPr/>
        </p:nvCxnSpPr>
        <p:spPr>
          <a:xfrm rot="11866044" flipH="1" flipV="1">
            <a:off x="3206275" y="3634408"/>
            <a:ext cx="200937" cy="2520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Ellipse 134">
            <a:extLst>
              <a:ext uri="{FF2B5EF4-FFF2-40B4-BE49-F238E27FC236}">
                <a16:creationId xmlns:a16="http://schemas.microsoft.com/office/drawing/2014/main" id="{F372222C-05CE-41AD-8CAF-6D3DB6A43047}"/>
              </a:ext>
            </a:extLst>
          </p:cNvPr>
          <p:cNvSpPr/>
          <p:nvPr/>
        </p:nvSpPr>
        <p:spPr>
          <a:xfrm rot="11866044">
            <a:off x="4085980" y="4174448"/>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6" name="Connecteur droit 135">
            <a:extLst>
              <a:ext uri="{FF2B5EF4-FFF2-40B4-BE49-F238E27FC236}">
                <a16:creationId xmlns:a16="http://schemas.microsoft.com/office/drawing/2014/main" id="{1108DEB8-5BD9-4CF7-A187-917E28A6A39A}"/>
              </a:ext>
            </a:extLst>
          </p:cNvPr>
          <p:cNvCxnSpPr>
            <a:cxnSpLocks/>
            <a:stCxn id="135" idx="6"/>
          </p:cNvCxnSpPr>
          <p:nvPr/>
        </p:nvCxnSpPr>
        <p:spPr>
          <a:xfrm rot="11866044">
            <a:off x="3567900" y="4170829"/>
            <a:ext cx="541051" cy="15796"/>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37" name="Ellipse 136">
            <a:extLst>
              <a:ext uri="{FF2B5EF4-FFF2-40B4-BE49-F238E27FC236}">
                <a16:creationId xmlns:a16="http://schemas.microsoft.com/office/drawing/2014/main" id="{8C882A1C-9F5A-4D47-BD9B-E80404434ABF}"/>
              </a:ext>
            </a:extLst>
          </p:cNvPr>
          <p:cNvSpPr/>
          <p:nvPr/>
        </p:nvSpPr>
        <p:spPr>
          <a:xfrm rot="17266044">
            <a:off x="1429641" y="3263695"/>
            <a:ext cx="286687" cy="3210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Ellipse 137">
            <a:extLst>
              <a:ext uri="{FF2B5EF4-FFF2-40B4-BE49-F238E27FC236}">
                <a16:creationId xmlns:a16="http://schemas.microsoft.com/office/drawing/2014/main" id="{DCA88E73-4DFD-4EA2-BEC2-BCE8666F879C}"/>
              </a:ext>
            </a:extLst>
          </p:cNvPr>
          <p:cNvSpPr/>
          <p:nvPr/>
        </p:nvSpPr>
        <p:spPr>
          <a:xfrm rot="17266044">
            <a:off x="2062459" y="3082949"/>
            <a:ext cx="286687" cy="3210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Ellipse 138">
            <a:extLst>
              <a:ext uri="{FF2B5EF4-FFF2-40B4-BE49-F238E27FC236}">
                <a16:creationId xmlns:a16="http://schemas.microsoft.com/office/drawing/2014/main" id="{5CB7C7B2-978E-4F2D-BDA7-6E7F52733922}"/>
              </a:ext>
            </a:extLst>
          </p:cNvPr>
          <p:cNvSpPr/>
          <p:nvPr/>
        </p:nvSpPr>
        <p:spPr>
          <a:xfrm rot="17266044">
            <a:off x="1810712" y="3810612"/>
            <a:ext cx="286687" cy="3210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0" name="Connecteur droit 139">
            <a:extLst>
              <a:ext uri="{FF2B5EF4-FFF2-40B4-BE49-F238E27FC236}">
                <a16:creationId xmlns:a16="http://schemas.microsoft.com/office/drawing/2014/main" id="{1D73C693-94DD-47C6-BFAF-C8A5F527C572}"/>
              </a:ext>
            </a:extLst>
          </p:cNvPr>
          <p:cNvCxnSpPr>
            <a:cxnSpLocks/>
          </p:cNvCxnSpPr>
          <p:nvPr/>
        </p:nvCxnSpPr>
        <p:spPr>
          <a:xfrm rot="17266044" flipH="1" flipV="1">
            <a:off x="1808130" y="3173639"/>
            <a:ext cx="162514" cy="32044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Connecteur droit 140">
            <a:extLst>
              <a:ext uri="{FF2B5EF4-FFF2-40B4-BE49-F238E27FC236}">
                <a16:creationId xmlns:a16="http://schemas.microsoft.com/office/drawing/2014/main" id="{C32A4840-1E54-4204-8E41-AF23C8B3E163}"/>
              </a:ext>
            </a:extLst>
          </p:cNvPr>
          <p:cNvCxnSpPr>
            <a:cxnSpLocks/>
          </p:cNvCxnSpPr>
          <p:nvPr/>
        </p:nvCxnSpPr>
        <p:spPr>
          <a:xfrm rot="11866044">
            <a:off x="1612138" y="3596776"/>
            <a:ext cx="302753" cy="20182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2" name="Connecteur droit 141">
            <a:extLst>
              <a:ext uri="{FF2B5EF4-FFF2-40B4-BE49-F238E27FC236}">
                <a16:creationId xmlns:a16="http://schemas.microsoft.com/office/drawing/2014/main" id="{CC9F791F-B24C-45EF-BF06-786D1F0220DB}"/>
              </a:ext>
            </a:extLst>
          </p:cNvPr>
          <p:cNvCxnSpPr>
            <a:cxnSpLocks/>
          </p:cNvCxnSpPr>
          <p:nvPr/>
        </p:nvCxnSpPr>
        <p:spPr>
          <a:xfrm rot="11866044" flipV="1">
            <a:off x="2121688" y="3726263"/>
            <a:ext cx="328710" cy="23885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Connecteur droit 142">
            <a:extLst>
              <a:ext uri="{FF2B5EF4-FFF2-40B4-BE49-F238E27FC236}">
                <a16:creationId xmlns:a16="http://schemas.microsoft.com/office/drawing/2014/main" id="{B95EE115-9356-43C3-98DE-EC0A34C673CF}"/>
              </a:ext>
            </a:extLst>
          </p:cNvPr>
          <p:cNvCxnSpPr>
            <a:cxnSpLocks/>
          </p:cNvCxnSpPr>
          <p:nvPr/>
        </p:nvCxnSpPr>
        <p:spPr>
          <a:xfrm rot="11866044" flipH="1" flipV="1">
            <a:off x="2249876" y="3421212"/>
            <a:ext cx="330992" cy="1651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Connecteur droit 143">
            <a:extLst>
              <a:ext uri="{FF2B5EF4-FFF2-40B4-BE49-F238E27FC236}">
                <a16:creationId xmlns:a16="http://schemas.microsoft.com/office/drawing/2014/main" id="{75345173-2F96-4C2B-8DDD-019693B150BB}"/>
              </a:ext>
            </a:extLst>
          </p:cNvPr>
          <p:cNvCxnSpPr>
            <a:cxnSpLocks/>
            <a:stCxn id="138" idx="2"/>
          </p:cNvCxnSpPr>
          <p:nvPr/>
        </p:nvCxnSpPr>
        <p:spPr>
          <a:xfrm rot="11866044" flipV="1">
            <a:off x="2090508" y="3368809"/>
            <a:ext cx="0" cy="468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Connecteur droit 144">
            <a:extLst>
              <a:ext uri="{FF2B5EF4-FFF2-40B4-BE49-F238E27FC236}">
                <a16:creationId xmlns:a16="http://schemas.microsoft.com/office/drawing/2014/main" id="{9D079127-989D-4A1D-97B3-5F4B99273B13}"/>
              </a:ext>
            </a:extLst>
          </p:cNvPr>
          <p:cNvCxnSpPr>
            <a:cxnSpLocks/>
          </p:cNvCxnSpPr>
          <p:nvPr/>
        </p:nvCxnSpPr>
        <p:spPr>
          <a:xfrm rot="11866044" flipV="1">
            <a:off x="1415659" y="3906796"/>
            <a:ext cx="386940" cy="77297"/>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6" name="Connecteur droit 145">
            <a:extLst>
              <a:ext uri="{FF2B5EF4-FFF2-40B4-BE49-F238E27FC236}">
                <a16:creationId xmlns:a16="http://schemas.microsoft.com/office/drawing/2014/main" id="{86BBA891-9CA3-4B38-B0A9-3DC79FB910E0}"/>
              </a:ext>
            </a:extLst>
          </p:cNvPr>
          <p:cNvCxnSpPr>
            <a:cxnSpLocks/>
            <a:endCxn id="131" idx="4"/>
          </p:cNvCxnSpPr>
          <p:nvPr/>
        </p:nvCxnSpPr>
        <p:spPr>
          <a:xfrm rot="11866044" flipV="1">
            <a:off x="1337679" y="3515384"/>
            <a:ext cx="113716" cy="27316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47" name="ZoneTexte 146">
            <a:extLst>
              <a:ext uri="{FF2B5EF4-FFF2-40B4-BE49-F238E27FC236}">
                <a16:creationId xmlns:a16="http://schemas.microsoft.com/office/drawing/2014/main" id="{464A10C0-DF15-4BC9-8FF8-97185BA5C7E3}"/>
              </a:ext>
            </a:extLst>
          </p:cNvPr>
          <p:cNvSpPr txBox="1"/>
          <p:nvPr/>
        </p:nvSpPr>
        <p:spPr>
          <a:xfrm>
            <a:off x="1793424" y="2534724"/>
            <a:ext cx="1502558" cy="369332"/>
          </a:xfrm>
          <a:prstGeom prst="rect">
            <a:avLst/>
          </a:prstGeom>
          <a:noFill/>
        </p:spPr>
        <p:txBody>
          <a:bodyPr wrap="square" rtlCol="0">
            <a:spAutoFit/>
          </a:bodyPr>
          <a:lstStyle/>
          <a:p>
            <a:r>
              <a:rPr lang="fr-FR" dirty="0"/>
              <a:t>Network at t</a:t>
            </a:r>
          </a:p>
        </p:txBody>
      </p:sp>
      <p:sp>
        <p:nvSpPr>
          <p:cNvPr id="149" name="Ellipse 148">
            <a:extLst>
              <a:ext uri="{FF2B5EF4-FFF2-40B4-BE49-F238E27FC236}">
                <a16:creationId xmlns:a16="http://schemas.microsoft.com/office/drawing/2014/main" id="{319D4A41-4908-4717-B36B-2F6E4A0C6095}"/>
              </a:ext>
            </a:extLst>
          </p:cNvPr>
          <p:cNvSpPr/>
          <p:nvPr/>
        </p:nvSpPr>
        <p:spPr>
          <a:xfrm rot="18444291">
            <a:off x="1098409" y="3160452"/>
            <a:ext cx="983015" cy="1209070"/>
          </a:xfrm>
          <a:prstGeom prst="ellipse">
            <a:avLst/>
          </a:prstGeom>
          <a:solidFill>
            <a:srgbClr val="0070C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0" name="Image 159">
            <a:extLst>
              <a:ext uri="{FF2B5EF4-FFF2-40B4-BE49-F238E27FC236}">
                <a16:creationId xmlns:a16="http://schemas.microsoft.com/office/drawing/2014/main" id="{8DE88812-BC16-40B2-941E-9F77A43C8C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2526" y="1856052"/>
            <a:ext cx="5651181" cy="4859469"/>
          </a:xfrm>
          <a:prstGeom prst="rect">
            <a:avLst/>
          </a:prstGeom>
        </p:spPr>
      </p:pic>
      <p:cxnSp>
        <p:nvCxnSpPr>
          <p:cNvPr id="164" name="Connecteur droit 163">
            <a:extLst>
              <a:ext uri="{FF2B5EF4-FFF2-40B4-BE49-F238E27FC236}">
                <a16:creationId xmlns:a16="http://schemas.microsoft.com/office/drawing/2014/main" id="{2209023E-459B-497E-A120-414DCD3599F4}"/>
              </a:ext>
            </a:extLst>
          </p:cNvPr>
          <p:cNvCxnSpPr>
            <a:cxnSpLocks/>
          </p:cNvCxnSpPr>
          <p:nvPr/>
        </p:nvCxnSpPr>
        <p:spPr>
          <a:xfrm>
            <a:off x="7102122" y="5928907"/>
            <a:ext cx="63448" cy="7632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5" name="Connecteur droit 164">
            <a:extLst>
              <a:ext uri="{FF2B5EF4-FFF2-40B4-BE49-F238E27FC236}">
                <a16:creationId xmlns:a16="http://schemas.microsoft.com/office/drawing/2014/main" id="{C75E7481-1C1B-4EE0-9679-5410C9815251}"/>
              </a:ext>
            </a:extLst>
          </p:cNvPr>
          <p:cNvCxnSpPr>
            <a:cxnSpLocks/>
          </p:cNvCxnSpPr>
          <p:nvPr/>
        </p:nvCxnSpPr>
        <p:spPr>
          <a:xfrm>
            <a:off x="7033315" y="6188210"/>
            <a:ext cx="77059" cy="721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6" name="Connecteur droit 165">
            <a:extLst>
              <a:ext uri="{FF2B5EF4-FFF2-40B4-BE49-F238E27FC236}">
                <a16:creationId xmlns:a16="http://schemas.microsoft.com/office/drawing/2014/main" id="{211D84A3-79DC-46A4-A176-ED7FF58EF9B3}"/>
              </a:ext>
            </a:extLst>
          </p:cNvPr>
          <p:cNvCxnSpPr>
            <a:cxnSpLocks/>
          </p:cNvCxnSpPr>
          <p:nvPr/>
        </p:nvCxnSpPr>
        <p:spPr>
          <a:xfrm>
            <a:off x="6387804" y="6138080"/>
            <a:ext cx="25439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8" name="Connecteur droit 167">
            <a:extLst>
              <a:ext uri="{FF2B5EF4-FFF2-40B4-BE49-F238E27FC236}">
                <a16:creationId xmlns:a16="http://schemas.microsoft.com/office/drawing/2014/main" id="{2BEC4E4C-15BF-47BE-B4D2-A31CECA21339}"/>
              </a:ext>
            </a:extLst>
          </p:cNvPr>
          <p:cNvCxnSpPr>
            <a:cxnSpLocks/>
          </p:cNvCxnSpPr>
          <p:nvPr/>
        </p:nvCxnSpPr>
        <p:spPr>
          <a:xfrm>
            <a:off x="11203242" y="6195236"/>
            <a:ext cx="262422" cy="1302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Connecteur droit 168">
            <a:extLst>
              <a:ext uri="{FF2B5EF4-FFF2-40B4-BE49-F238E27FC236}">
                <a16:creationId xmlns:a16="http://schemas.microsoft.com/office/drawing/2014/main" id="{1AA34B9E-448E-4B12-AE2E-D64E3B63C25B}"/>
              </a:ext>
            </a:extLst>
          </p:cNvPr>
          <p:cNvCxnSpPr>
            <a:cxnSpLocks/>
          </p:cNvCxnSpPr>
          <p:nvPr/>
        </p:nvCxnSpPr>
        <p:spPr>
          <a:xfrm>
            <a:off x="10301626" y="5813230"/>
            <a:ext cx="221073" cy="460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0" name="Connecteur droit 169">
            <a:extLst>
              <a:ext uri="{FF2B5EF4-FFF2-40B4-BE49-F238E27FC236}">
                <a16:creationId xmlns:a16="http://schemas.microsoft.com/office/drawing/2014/main" id="{B8DF1D15-4B52-4DC3-9343-193708EB0838}"/>
              </a:ext>
            </a:extLst>
          </p:cNvPr>
          <p:cNvCxnSpPr>
            <a:cxnSpLocks/>
          </p:cNvCxnSpPr>
          <p:nvPr/>
        </p:nvCxnSpPr>
        <p:spPr>
          <a:xfrm>
            <a:off x="7182212" y="6062673"/>
            <a:ext cx="124681" cy="8200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1" name="Connecteur droit 170">
            <a:extLst>
              <a:ext uri="{FF2B5EF4-FFF2-40B4-BE49-F238E27FC236}">
                <a16:creationId xmlns:a16="http://schemas.microsoft.com/office/drawing/2014/main" id="{2940DF18-D7E8-444D-8690-B20217F2077B}"/>
              </a:ext>
            </a:extLst>
          </p:cNvPr>
          <p:cNvCxnSpPr>
            <a:cxnSpLocks/>
          </p:cNvCxnSpPr>
          <p:nvPr/>
        </p:nvCxnSpPr>
        <p:spPr>
          <a:xfrm>
            <a:off x="7172687" y="6049975"/>
            <a:ext cx="62340" cy="11285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2" name="Connecteur droit 171">
            <a:extLst>
              <a:ext uri="{FF2B5EF4-FFF2-40B4-BE49-F238E27FC236}">
                <a16:creationId xmlns:a16="http://schemas.microsoft.com/office/drawing/2014/main" id="{F1E5DF08-CD09-4C52-83D0-7780720450E9}"/>
              </a:ext>
            </a:extLst>
          </p:cNvPr>
          <p:cNvCxnSpPr>
            <a:cxnSpLocks/>
          </p:cNvCxnSpPr>
          <p:nvPr/>
        </p:nvCxnSpPr>
        <p:spPr>
          <a:xfrm flipH="1">
            <a:off x="7167978" y="6049975"/>
            <a:ext cx="4709" cy="14213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3" name="Connecteur droit 172">
            <a:extLst>
              <a:ext uri="{FF2B5EF4-FFF2-40B4-BE49-F238E27FC236}">
                <a16:creationId xmlns:a16="http://schemas.microsoft.com/office/drawing/2014/main" id="{88BA4914-1BA1-4216-85DD-5F6CE3F3723C}"/>
              </a:ext>
            </a:extLst>
          </p:cNvPr>
          <p:cNvCxnSpPr>
            <a:cxnSpLocks/>
          </p:cNvCxnSpPr>
          <p:nvPr/>
        </p:nvCxnSpPr>
        <p:spPr>
          <a:xfrm flipH="1">
            <a:off x="7085054" y="6037278"/>
            <a:ext cx="80516" cy="13588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4" name="Connecteur droit 173">
            <a:extLst>
              <a:ext uri="{FF2B5EF4-FFF2-40B4-BE49-F238E27FC236}">
                <a16:creationId xmlns:a16="http://schemas.microsoft.com/office/drawing/2014/main" id="{B07A98FE-7B75-4ADB-95D6-C9C98551E10C}"/>
              </a:ext>
            </a:extLst>
          </p:cNvPr>
          <p:cNvCxnSpPr>
            <a:cxnSpLocks/>
          </p:cNvCxnSpPr>
          <p:nvPr/>
        </p:nvCxnSpPr>
        <p:spPr>
          <a:xfrm flipH="1">
            <a:off x="7065380" y="6018330"/>
            <a:ext cx="116832" cy="8426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5" name="Connecteur droit 174">
            <a:extLst>
              <a:ext uri="{FF2B5EF4-FFF2-40B4-BE49-F238E27FC236}">
                <a16:creationId xmlns:a16="http://schemas.microsoft.com/office/drawing/2014/main" id="{C73872B6-D937-48A3-A9F8-1256F084DBC1}"/>
              </a:ext>
            </a:extLst>
          </p:cNvPr>
          <p:cNvCxnSpPr>
            <a:cxnSpLocks/>
          </p:cNvCxnSpPr>
          <p:nvPr/>
        </p:nvCxnSpPr>
        <p:spPr>
          <a:xfrm flipH="1">
            <a:off x="6974903" y="6037278"/>
            <a:ext cx="197784" cy="4213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6" name="Connecteur droit 175">
            <a:extLst>
              <a:ext uri="{FF2B5EF4-FFF2-40B4-BE49-F238E27FC236}">
                <a16:creationId xmlns:a16="http://schemas.microsoft.com/office/drawing/2014/main" id="{168C3949-7525-48D8-A369-3103B4459D96}"/>
              </a:ext>
            </a:extLst>
          </p:cNvPr>
          <p:cNvCxnSpPr>
            <a:cxnSpLocks/>
          </p:cNvCxnSpPr>
          <p:nvPr/>
        </p:nvCxnSpPr>
        <p:spPr>
          <a:xfrm flipH="1" flipV="1">
            <a:off x="6974903" y="5987356"/>
            <a:ext cx="190667" cy="4992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7" name="Connecteur droit 176">
            <a:extLst>
              <a:ext uri="{FF2B5EF4-FFF2-40B4-BE49-F238E27FC236}">
                <a16:creationId xmlns:a16="http://schemas.microsoft.com/office/drawing/2014/main" id="{EB2E591C-0222-4A07-9430-17DDB0C61BC1}"/>
              </a:ext>
            </a:extLst>
          </p:cNvPr>
          <p:cNvCxnSpPr>
            <a:cxnSpLocks/>
          </p:cNvCxnSpPr>
          <p:nvPr/>
        </p:nvCxnSpPr>
        <p:spPr>
          <a:xfrm flipH="1" flipV="1">
            <a:off x="6899816" y="5610210"/>
            <a:ext cx="185721" cy="9560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8" name="Connecteur droit 177">
            <a:extLst>
              <a:ext uri="{FF2B5EF4-FFF2-40B4-BE49-F238E27FC236}">
                <a16:creationId xmlns:a16="http://schemas.microsoft.com/office/drawing/2014/main" id="{0D0E1524-932B-4832-86B2-671161A270D4}"/>
              </a:ext>
            </a:extLst>
          </p:cNvPr>
          <p:cNvCxnSpPr>
            <a:cxnSpLocks/>
          </p:cNvCxnSpPr>
          <p:nvPr/>
        </p:nvCxnSpPr>
        <p:spPr>
          <a:xfrm flipH="1" flipV="1">
            <a:off x="7174549" y="6063476"/>
            <a:ext cx="143421" cy="10759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9" name="Connecteur droit 178">
            <a:extLst>
              <a:ext uri="{FF2B5EF4-FFF2-40B4-BE49-F238E27FC236}">
                <a16:creationId xmlns:a16="http://schemas.microsoft.com/office/drawing/2014/main" id="{8D5AD214-D954-431E-95E3-55E06B7BE050}"/>
              </a:ext>
            </a:extLst>
          </p:cNvPr>
          <p:cNvCxnSpPr>
            <a:cxnSpLocks/>
          </p:cNvCxnSpPr>
          <p:nvPr/>
        </p:nvCxnSpPr>
        <p:spPr>
          <a:xfrm>
            <a:off x="6834403" y="5811098"/>
            <a:ext cx="83474" cy="4821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0" name="Connecteur droit 179">
            <a:extLst>
              <a:ext uri="{FF2B5EF4-FFF2-40B4-BE49-F238E27FC236}">
                <a16:creationId xmlns:a16="http://schemas.microsoft.com/office/drawing/2014/main" id="{08D2A74D-9988-41C7-A0E5-E862A655AA38}"/>
              </a:ext>
            </a:extLst>
          </p:cNvPr>
          <p:cNvCxnSpPr>
            <a:cxnSpLocks/>
          </p:cNvCxnSpPr>
          <p:nvPr/>
        </p:nvCxnSpPr>
        <p:spPr>
          <a:xfrm flipH="1">
            <a:off x="7180350" y="5892161"/>
            <a:ext cx="7157" cy="13516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1" name="Connecteur droit 180">
            <a:extLst>
              <a:ext uri="{FF2B5EF4-FFF2-40B4-BE49-F238E27FC236}">
                <a16:creationId xmlns:a16="http://schemas.microsoft.com/office/drawing/2014/main" id="{767ECC9C-B25F-41A2-A61A-EB074BEF707C}"/>
              </a:ext>
            </a:extLst>
          </p:cNvPr>
          <p:cNvCxnSpPr>
            <a:cxnSpLocks/>
          </p:cNvCxnSpPr>
          <p:nvPr/>
        </p:nvCxnSpPr>
        <p:spPr>
          <a:xfrm flipH="1">
            <a:off x="7190803" y="5870069"/>
            <a:ext cx="78540" cy="14224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2" name="Connecteur droit 181">
            <a:extLst>
              <a:ext uri="{FF2B5EF4-FFF2-40B4-BE49-F238E27FC236}">
                <a16:creationId xmlns:a16="http://schemas.microsoft.com/office/drawing/2014/main" id="{891AEF6A-2FD7-49CB-BA8D-400D43A5958D}"/>
              </a:ext>
            </a:extLst>
          </p:cNvPr>
          <p:cNvCxnSpPr>
            <a:cxnSpLocks/>
          </p:cNvCxnSpPr>
          <p:nvPr/>
        </p:nvCxnSpPr>
        <p:spPr>
          <a:xfrm flipH="1">
            <a:off x="7170019" y="5952078"/>
            <a:ext cx="115966" cy="8954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3" name="Connecteur droit 182">
            <a:extLst>
              <a:ext uri="{FF2B5EF4-FFF2-40B4-BE49-F238E27FC236}">
                <a16:creationId xmlns:a16="http://schemas.microsoft.com/office/drawing/2014/main" id="{E2B52DD3-8276-43FB-A263-0E87CF27E929}"/>
              </a:ext>
            </a:extLst>
          </p:cNvPr>
          <p:cNvCxnSpPr>
            <a:cxnSpLocks/>
          </p:cNvCxnSpPr>
          <p:nvPr/>
        </p:nvCxnSpPr>
        <p:spPr>
          <a:xfrm flipH="1">
            <a:off x="7187667" y="5989127"/>
            <a:ext cx="186608" cy="6016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4" name="Connecteur droit 183">
            <a:extLst>
              <a:ext uri="{FF2B5EF4-FFF2-40B4-BE49-F238E27FC236}">
                <a16:creationId xmlns:a16="http://schemas.microsoft.com/office/drawing/2014/main" id="{7ED0010A-1833-4C03-903F-FA0C3A7F11B9}"/>
              </a:ext>
            </a:extLst>
          </p:cNvPr>
          <p:cNvCxnSpPr>
            <a:cxnSpLocks/>
          </p:cNvCxnSpPr>
          <p:nvPr/>
        </p:nvCxnSpPr>
        <p:spPr>
          <a:xfrm flipH="1" flipV="1">
            <a:off x="7215918" y="6055812"/>
            <a:ext cx="98515" cy="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96" name="Ellipse 195">
            <a:extLst>
              <a:ext uri="{FF2B5EF4-FFF2-40B4-BE49-F238E27FC236}">
                <a16:creationId xmlns:a16="http://schemas.microsoft.com/office/drawing/2014/main" id="{D2AD5A10-F482-4E40-8199-6AE45550483E}"/>
              </a:ext>
            </a:extLst>
          </p:cNvPr>
          <p:cNvSpPr/>
          <p:nvPr/>
        </p:nvSpPr>
        <p:spPr>
          <a:xfrm>
            <a:off x="7157668" y="6012252"/>
            <a:ext cx="45719" cy="45719"/>
          </a:xfrm>
          <a:prstGeom prst="ellipse">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descr="Une image contenant montre&#10;&#10;Description générée automatiquement">
            <a:extLst>
              <a:ext uri="{FF2B5EF4-FFF2-40B4-BE49-F238E27FC236}">
                <a16:creationId xmlns:a16="http://schemas.microsoft.com/office/drawing/2014/main" id="{6349FB39-029E-442A-93A7-A271BE31C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8092" y="4814114"/>
            <a:ext cx="1587265" cy="1979413"/>
          </a:xfrm>
          <a:prstGeom prst="rect">
            <a:avLst/>
          </a:prstGeom>
        </p:spPr>
      </p:pic>
      <p:cxnSp>
        <p:nvCxnSpPr>
          <p:cNvPr id="198" name="Connecteur droit 197">
            <a:extLst>
              <a:ext uri="{FF2B5EF4-FFF2-40B4-BE49-F238E27FC236}">
                <a16:creationId xmlns:a16="http://schemas.microsoft.com/office/drawing/2014/main" id="{07DF127C-F3B5-41D4-9C4F-627439749FB6}"/>
              </a:ext>
            </a:extLst>
          </p:cNvPr>
          <p:cNvCxnSpPr>
            <a:cxnSpLocks/>
          </p:cNvCxnSpPr>
          <p:nvPr/>
        </p:nvCxnSpPr>
        <p:spPr>
          <a:xfrm>
            <a:off x="10758501" y="5572048"/>
            <a:ext cx="63448" cy="7632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9" name="Connecteur droit 198">
            <a:extLst>
              <a:ext uri="{FF2B5EF4-FFF2-40B4-BE49-F238E27FC236}">
                <a16:creationId xmlns:a16="http://schemas.microsoft.com/office/drawing/2014/main" id="{913C73F2-5518-4920-AF83-47CF1715649D}"/>
              </a:ext>
            </a:extLst>
          </p:cNvPr>
          <p:cNvCxnSpPr>
            <a:cxnSpLocks/>
          </p:cNvCxnSpPr>
          <p:nvPr/>
        </p:nvCxnSpPr>
        <p:spPr>
          <a:xfrm>
            <a:off x="11318800" y="6211450"/>
            <a:ext cx="215750" cy="22151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0" name="Connecteur droit 199">
            <a:extLst>
              <a:ext uri="{FF2B5EF4-FFF2-40B4-BE49-F238E27FC236}">
                <a16:creationId xmlns:a16="http://schemas.microsoft.com/office/drawing/2014/main" id="{C4F22D40-5781-4DD8-A6C1-2B27029B3600}"/>
              </a:ext>
            </a:extLst>
          </p:cNvPr>
          <p:cNvCxnSpPr>
            <a:cxnSpLocks/>
          </p:cNvCxnSpPr>
          <p:nvPr/>
        </p:nvCxnSpPr>
        <p:spPr>
          <a:xfrm>
            <a:off x="10259088" y="5980071"/>
            <a:ext cx="221073" cy="4607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1" name="Connecteur droit 200">
            <a:extLst>
              <a:ext uri="{FF2B5EF4-FFF2-40B4-BE49-F238E27FC236}">
                <a16:creationId xmlns:a16="http://schemas.microsoft.com/office/drawing/2014/main" id="{725F2D1B-2AE6-4B7E-A0A7-F88B86FFE11D}"/>
              </a:ext>
            </a:extLst>
          </p:cNvPr>
          <p:cNvCxnSpPr>
            <a:cxnSpLocks/>
          </p:cNvCxnSpPr>
          <p:nvPr/>
        </p:nvCxnSpPr>
        <p:spPr>
          <a:xfrm>
            <a:off x="10838591" y="5705814"/>
            <a:ext cx="124681" cy="8200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2" name="Connecteur droit 201">
            <a:extLst>
              <a:ext uri="{FF2B5EF4-FFF2-40B4-BE49-F238E27FC236}">
                <a16:creationId xmlns:a16="http://schemas.microsoft.com/office/drawing/2014/main" id="{08EB1150-DF18-43C5-BF35-775C3AEFF2C3}"/>
              </a:ext>
            </a:extLst>
          </p:cNvPr>
          <p:cNvCxnSpPr>
            <a:cxnSpLocks/>
          </p:cNvCxnSpPr>
          <p:nvPr/>
        </p:nvCxnSpPr>
        <p:spPr>
          <a:xfrm>
            <a:off x="10829066" y="5693116"/>
            <a:ext cx="62340" cy="11285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3" name="Connecteur droit 202">
            <a:extLst>
              <a:ext uri="{FF2B5EF4-FFF2-40B4-BE49-F238E27FC236}">
                <a16:creationId xmlns:a16="http://schemas.microsoft.com/office/drawing/2014/main" id="{478C6EC5-BDD4-4AC9-9830-936E098784AB}"/>
              </a:ext>
            </a:extLst>
          </p:cNvPr>
          <p:cNvCxnSpPr>
            <a:cxnSpLocks/>
          </p:cNvCxnSpPr>
          <p:nvPr/>
        </p:nvCxnSpPr>
        <p:spPr>
          <a:xfrm flipH="1">
            <a:off x="10824357" y="5693116"/>
            <a:ext cx="4709" cy="14213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4" name="Connecteur droit 203">
            <a:extLst>
              <a:ext uri="{FF2B5EF4-FFF2-40B4-BE49-F238E27FC236}">
                <a16:creationId xmlns:a16="http://schemas.microsoft.com/office/drawing/2014/main" id="{7D33B576-ED32-4BD5-A798-111F70712FC5}"/>
              </a:ext>
            </a:extLst>
          </p:cNvPr>
          <p:cNvCxnSpPr>
            <a:cxnSpLocks/>
          </p:cNvCxnSpPr>
          <p:nvPr/>
        </p:nvCxnSpPr>
        <p:spPr>
          <a:xfrm flipH="1">
            <a:off x="10741433" y="5680419"/>
            <a:ext cx="80516" cy="13588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5" name="Connecteur droit 204">
            <a:extLst>
              <a:ext uri="{FF2B5EF4-FFF2-40B4-BE49-F238E27FC236}">
                <a16:creationId xmlns:a16="http://schemas.microsoft.com/office/drawing/2014/main" id="{2C12D5C9-8742-4952-BEBE-261BA32D39AE}"/>
              </a:ext>
            </a:extLst>
          </p:cNvPr>
          <p:cNvCxnSpPr>
            <a:cxnSpLocks/>
          </p:cNvCxnSpPr>
          <p:nvPr/>
        </p:nvCxnSpPr>
        <p:spPr>
          <a:xfrm flipH="1">
            <a:off x="10721759" y="5661471"/>
            <a:ext cx="116832" cy="8426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6" name="Connecteur droit 205">
            <a:extLst>
              <a:ext uri="{FF2B5EF4-FFF2-40B4-BE49-F238E27FC236}">
                <a16:creationId xmlns:a16="http://schemas.microsoft.com/office/drawing/2014/main" id="{7759BE33-40D4-493F-A824-8849C0D8AD79}"/>
              </a:ext>
            </a:extLst>
          </p:cNvPr>
          <p:cNvCxnSpPr>
            <a:cxnSpLocks/>
          </p:cNvCxnSpPr>
          <p:nvPr/>
        </p:nvCxnSpPr>
        <p:spPr>
          <a:xfrm flipH="1">
            <a:off x="10631282" y="5680419"/>
            <a:ext cx="197784" cy="4213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7" name="Connecteur droit 206">
            <a:extLst>
              <a:ext uri="{FF2B5EF4-FFF2-40B4-BE49-F238E27FC236}">
                <a16:creationId xmlns:a16="http://schemas.microsoft.com/office/drawing/2014/main" id="{9EC43A15-BC7A-4E77-8998-1F54170F2058}"/>
              </a:ext>
            </a:extLst>
          </p:cNvPr>
          <p:cNvCxnSpPr>
            <a:cxnSpLocks/>
          </p:cNvCxnSpPr>
          <p:nvPr/>
        </p:nvCxnSpPr>
        <p:spPr>
          <a:xfrm flipH="1" flipV="1">
            <a:off x="10631282" y="5630497"/>
            <a:ext cx="190667" cy="4992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8" name="Connecteur droit 207">
            <a:extLst>
              <a:ext uri="{FF2B5EF4-FFF2-40B4-BE49-F238E27FC236}">
                <a16:creationId xmlns:a16="http://schemas.microsoft.com/office/drawing/2014/main" id="{56926A30-9580-424D-84C3-500A7E3EC97E}"/>
              </a:ext>
            </a:extLst>
          </p:cNvPr>
          <p:cNvCxnSpPr>
            <a:cxnSpLocks/>
          </p:cNvCxnSpPr>
          <p:nvPr/>
        </p:nvCxnSpPr>
        <p:spPr>
          <a:xfrm flipH="1" flipV="1">
            <a:off x="10678528" y="5554217"/>
            <a:ext cx="143421" cy="10759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9" name="Connecteur droit 208">
            <a:extLst>
              <a:ext uri="{FF2B5EF4-FFF2-40B4-BE49-F238E27FC236}">
                <a16:creationId xmlns:a16="http://schemas.microsoft.com/office/drawing/2014/main" id="{D0FA5C31-0DB1-40E2-B065-F340E0EF4A0B}"/>
              </a:ext>
            </a:extLst>
          </p:cNvPr>
          <p:cNvCxnSpPr>
            <a:cxnSpLocks/>
          </p:cNvCxnSpPr>
          <p:nvPr/>
        </p:nvCxnSpPr>
        <p:spPr>
          <a:xfrm flipH="1" flipV="1">
            <a:off x="10830928" y="5706617"/>
            <a:ext cx="143421" cy="10759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0" name="Connecteur droit 209">
            <a:extLst>
              <a:ext uri="{FF2B5EF4-FFF2-40B4-BE49-F238E27FC236}">
                <a16:creationId xmlns:a16="http://schemas.microsoft.com/office/drawing/2014/main" id="{C542C479-B981-4369-85D1-516952018DD7}"/>
              </a:ext>
            </a:extLst>
          </p:cNvPr>
          <p:cNvCxnSpPr>
            <a:cxnSpLocks/>
          </p:cNvCxnSpPr>
          <p:nvPr/>
        </p:nvCxnSpPr>
        <p:spPr>
          <a:xfrm>
            <a:off x="10783734" y="5483479"/>
            <a:ext cx="35001" cy="17692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1" name="Connecteur droit 210">
            <a:extLst>
              <a:ext uri="{FF2B5EF4-FFF2-40B4-BE49-F238E27FC236}">
                <a16:creationId xmlns:a16="http://schemas.microsoft.com/office/drawing/2014/main" id="{D4C4E547-9D89-4A3A-8403-6BCAA7BC7570}"/>
              </a:ext>
            </a:extLst>
          </p:cNvPr>
          <p:cNvCxnSpPr>
            <a:cxnSpLocks/>
          </p:cNvCxnSpPr>
          <p:nvPr/>
        </p:nvCxnSpPr>
        <p:spPr>
          <a:xfrm flipH="1">
            <a:off x="10836729" y="5535302"/>
            <a:ext cx="7157" cy="13516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2" name="Connecteur droit 211">
            <a:extLst>
              <a:ext uri="{FF2B5EF4-FFF2-40B4-BE49-F238E27FC236}">
                <a16:creationId xmlns:a16="http://schemas.microsoft.com/office/drawing/2014/main" id="{B2A68226-EF02-4002-9918-8AF5592E5B31}"/>
              </a:ext>
            </a:extLst>
          </p:cNvPr>
          <p:cNvCxnSpPr>
            <a:cxnSpLocks/>
          </p:cNvCxnSpPr>
          <p:nvPr/>
        </p:nvCxnSpPr>
        <p:spPr>
          <a:xfrm flipH="1">
            <a:off x="10847182" y="5513210"/>
            <a:ext cx="78540" cy="14224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3" name="Connecteur droit 212">
            <a:extLst>
              <a:ext uri="{FF2B5EF4-FFF2-40B4-BE49-F238E27FC236}">
                <a16:creationId xmlns:a16="http://schemas.microsoft.com/office/drawing/2014/main" id="{FA152C24-2BD8-49E3-91CB-2A894DD6C35A}"/>
              </a:ext>
            </a:extLst>
          </p:cNvPr>
          <p:cNvCxnSpPr>
            <a:cxnSpLocks/>
          </p:cNvCxnSpPr>
          <p:nvPr/>
        </p:nvCxnSpPr>
        <p:spPr>
          <a:xfrm flipH="1">
            <a:off x="10826398" y="5595219"/>
            <a:ext cx="115966" cy="8954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4" name="Connecteur droit 213">
            <a:extLst>
              <a:ext uri="{FF2B5EF4-FFF2-40B4-BE49-F238E27FC236}">
                <a16:creationId xmlns:a16="http://schemas.microsoft.com/office/drawing/2014/main" id="{665C8270-B267-4460-9F78-D2E091240C3E}"/>
              </a:ext>
            </a:extLst>
          </p:cNvPr>
          <p:cNvCxnSpPr>
            <a:cxnSpLocks/>
          </p:cNvCxnSpPr>
          <p:nvPr/>
        </p:nvCxnSpPr>
        <p:spPr>
          <a:xfrm flipH="1">
            <a:off x="10844046" y="5632268"/>
            <a:ext cx="186608" cy="6016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5" name="Connecteur droit 214">
            <a:extLst>
              <a:ext uri="{FF2B5EF4-FFF2-40B4-BE49-F238E27FC236}">
                <a16:creationId xmlns:a16="http://schemas.microsoft.com/office/drawing/2014/main" id="{914753DF-DF73-45C7-9603-C849BE414CD2}"/>
              </a:ext>
            </a:extLst>
          </p:cNvPr>
          <p:cNvCxnSpPr>
            <a:cxnSpLocks/>
          </p:cNvCxnSpPr>
          <p:nvPr/>
        </p:nvCxnSpPr>
        <p:spPr>
          <a:xfrm flipH="1" flipV="1">
            <a:off x="10872297" y="5698953"/>
            <a:ext cx="98515" cy="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16" name="Ellipse 215">
            <a:extLst>
              <a:ext uri="{FF2B5EF4-FFF2-40B4-BE49-F238E27FC236}">
                <a16:creationId xmlns:a16="http://schemas.microsoft.com/office/drawing/2014/main" id="{51F2361C-880C-4DDD-A92C-2CE360C328A0}"/>
              </a:ext>
            </a:extLst>
          </p:cNvPr>
          <p:cNvSpPr/>
          <p:nvPr/>
        </p:nvSpPr>
        <p:spPr>
          <a:xfrm>
            <a:off x="10814047" y="5655393"/>
            <a:ext cx="45719" cy="45719"/>
          </a:xfrm>
          <a:prstGeom prst="ellipse">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ZoneTexte 76">
            <a:extLst>
              <a:ext uri="{FF2B5EF4-FFF2-40B4-BE49-F238E27FC236}">
                <a16:creationId xmlns:a16="http://schemas.microsoft.com/office/drawing/2014/main" id="{7A3EB869-CB0F-4391-9E21-681C00540BA5}"/>
              </a:ext>
            </a:extLst>
          </p:cNvPr>
          <p:cNvSpPr txBox="1"/>
          <p:nvPr/>
        </p:nvSpPr>
        <p:spPr>
          <a:xfrm>
            <a:off x="448124" y="258891"/>
            <a:ext cx="11683300" cy="492443"/>
          </a:xfrm>
          <a:prstGeom prst="rect">
            <a:avLst/>
          </a:prstGeom>
          <a:solidFill>
            <a:schemeClr val="tx1"/>
          </a:solidFill>
        </p:spPr>
        <p:txBody>
          <a:bodyPr wrap="square" rtlCol="0">
            <a:spAutoFit/>
          </a:bodyPr>
          <a:lstStyle/>
          <a:p>
            <a:pPr algn="ctr"/>
            <a:r>
              <a:rPr lang="fr-FR" sz="2600" b="1" dirty="0">
                <a:solidFill>
                  <a:schemeClr val="bg1"/>
                </a:solidFill>
              </a:rPr>
              <a:t>Network analyses </a:t>
            </a:r>
            <a:r>
              <a:rPr lang="fr-FR" sz="2600" b="1" dirty="0" err="1">
                <a:solidFill>
                  <a:schemeClr val="bg1"/>
                </a:solidFill>
              </a:rPr>
              <a:t>could</a:t>
            </a:r>
            <a:r>
              <a:rPr lang="fr-FR" sz="2600" b="1" dirty="0">
                <a:solidFill>
                  <a:schemeClr val="bg1"/>
                </a:solidFill>
              </a:rPr>
              <a:t> report </a:t>
            </a:r>
            <a:r>
              <a:rPr lang="fr-FR" sz="2600" b="1" dirty="0">
                <a:solidFill>
                  <a:schemeClr val="accent1"/>
                </a:solidFill>
              </a:rPr>
              <a:t>architectures </a:t>
            </a:r>
            <a:r>
              <a:rPr lang="fr-FR" sz="2600" b="1" dirty="0" err="1">
                <a:solidFill>
                  <a:schemeClr val="accent1"/>
                </a:solidFill>
              </a:rPr>
              <a:t>that</a:t>
            </a:r>
            <a:r>
              <a:rPr lang="fr-FR" sz="2600" b="1" dirty="0">
                <a:solidFill>
                  <a:schemeClr val="accent1"/>
                </a:solidFill>
              </a:rPr>
              <a:t> </a:t>
            </a:r>
            <a:r>
              <a:rPr lang="fr-FR" sz="2600" b="1" dirty="0" err="1">
                <a:solidFill>
                  <a:schemeClr val="accent1"/>
                </a:solidFill>
              </a:rPr>
              <a:t>may</a:t>
            </a:r>
            <a:r>
              <a:rPr lang="fr-FR" sz="2600" b="1" dirty="0">
                <a:solidFill>
                  <a:schemeClr val="accent1"/>
                </a:solidFill>
              </a:rPr>
              <a:t> </a:t>
            </a:r>
            <a:r>
              <a:rPr lang="fr-FR" sz="2600" b="1" dirty="0" err="1">
                <a:solidFill>
                  <a:schemeClr val="accent1"/>
                </a:solidFill>
              </a:rPr>
              <a:t>be</a:t>
            </a:r>
            <a:r>
              <a:rPr lang="fr-FR" sz="2600" b="1" dirty="0">
                <a:solidFill>
                  <a:schemeClr val="accent1"/>
                </a:solidFill>
              </a:rPr>
              <a:t> the </a:t>
            </a:r>
            <a:r>
              <a:rPr lang="fr-FR" sz="2600" b="1" dirty="0" err="1">
                <a:solidFill>
                  <a:schemeClr val="accent1"/>
                </a:solidFill>
              </a:rPr>
              <a:t>result</a:t>
            </a:r>
            <a:r>
              <a:rPr lang="fr-FR" sz="2600" b="1" dirty="0">
                <a:solidFill>
                  <a:schemeClr val="accent1"/>
                </a:solidFill>
              </a:rPr>
              <a:t> of </a:t>
            </a:r>
            <a:r>
              <a:rPr lang="fr-FR" sz="2600" b="1" dirty="0" err="1">
                <a:solidFill>
                  <a:schemeClr val="accent1"/>
                </a:solidFill>
              </a:rPr>
              <a:t>selection</a:t>
            </a:r>
            <a:r>
              <a:rPr lang="fr-FR" sz="2600" b="1" dirty="0">
                <a:solidFill>
                  <a:schemeClr val="bg1"/>
                </a:solidFill>
              </a:rPr>
              <a:t>.</a:t>
            </a:r>
          </a:p>
        </p:txBody>
      </p:sp>
    </p:spTree>
    <p:extLst>
      <p:ext uri="{BB962C8B-B14F-4D97-AF65-F5344CB8AC3E}">
        <p14:creationId xmlns:p14="http://schemas.microsoft.com/office/powerpoint/2010/main" val="31316877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024106-2F6B-4050-93AD-D280DDCEE3C1}"/>
              </a:ext>
            </a:extLst>
          </p:cNvPr>
          <p:cNvSpPr/>
          <p:nvPr/>
        </p:nvSpPr>
        <p:spPr>
          <a:xfrm>
            <a:off x="489902" y="1495102"/>
            <a:ext cx="11235937" cy="4764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9BA02A43-EEE0-4106-92A0-72F20D4D598D}"/>
              </a:ext>
            </a:extLst>
          </p:cNvPr>
          <p:cNvSpPr/>
          <p:nvPr/>
        </p:nvSpPr>
        <p:spPr>
          <a:xfrm>
            <a:off x="58626" y="-1700420"/>
            <a:ext cx="6096000" cy="369332"/>
          </a:xfrm>
          <a:prstGeom prst="rect">
            <a:avLst/>
          </a:prstGeom>
        </p:spPr>
        <p:txBody>
          <a:bodyPr>
            <a:spAutoFit/>
          </a:bodyPr>
          <a:lstStyle/>
          <a:p>
            <a:r>
              <a:rPr lang="en-US" b="1" dirty="0"/>
              <a:t>Possible schematics for the evolution of the A,B,C,D,E,F song.</a:t>
            </a:r>
          </a:p>
        </p:txBody>
      </p:sp>
      <p:cxnSp>
        <p:nvCxnSpPr>
          <p:cNvPr id="290" name="Connecteur droit 289">
            <a:extLst>
              <a:ext uri="{FF2B5EF4-FFF2-40B4-BE49-F238E27FC236}">
                <a16:creationId xmlns:a16="http://schemas.microsoft.com/office/drawing/2014/main" id="{649B9C82-873D-4354-9202-CBDA0D0DEB66}"/>
              </a:ext>
            </a:extLst>
          </p:cNvPr>
          <p:cNvCxnSpPr/>
          <p:nvPr/>
        </p:nvCxnSpPr>
        <p:spPr>
          <a:xfrm>
            <a:off x="15146898" y="-2309878"/>
            <a:ext cx="0" cy="10070757"/>
          </a:xfrm>
          <a:prstGeom prst="line">
            <a:avLst/>
          </a:prstGeom>
        </p:spPr>
        <p:style>
          <a:lnRef idx="1">
            <a:schemeClr val="accent1"/>
          </a:lnRef>
          <a:fillRef idx="0">
            <a:schemeClr val="accent1"/>
          </a:fillRef>
          <a:effectRef idx="0">
            <a:schemeClr val="accent1"/>
          </a:effectRef>
          <a:fontRef idx="minor">
            <a:schemeClr val="tx1"/>
          </a:fontRef>
        </p:style>
      </p:cxnSp>
      <p:sp>
        <p:nvSpPr>
          <p:cNvPr id="90" name="Ellipse 89">
            <a:extLst>
              <a:ext uri="{FF2B5EF4-FFF2-40B4-BE49-F238E27FC236}">
                <a16:creationId xmlns:a16="http://schemas.microsoft.com/office/drawing/2014/main" id="{6716017D-1834-4327-B0EB-EBF694753A88}"/>
              </a:ext>
            </a:extLst>
          </p:cNvPr>
          <p:cNvSpPr/>
          <p:nvPr/>
        </p:nvSpPr>
        <p:spPr>
          <a:xfrm rot="12614857">
            <a:off x="1596358" y="1423029"/>
            <a:ext cx="321081" cy="28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1" name="Connecteur droit 90">
            <a:extLst>
              <a:ext uri="{FF2B5EF4-FFF2-40B4-BE49-F238E27FC236}">
                <a16:creationId xmlns:a16="http://schemas.microsoft.com/office/drawing/2014/main" id="{4E0C550E-3A17-4498-92A5-1E4229D4B526}"/>
              </a:ext>
            </a:extLst>
          </p:cNvPr>
          <p:cNvCxnSpPr>
            <a:cxnSpLocks/>
            <a:stCxn id="90" idx="7"/>
          </p:cNvCxnSpPr>
          <p:nvPr/>
        </p:nvCxnSpPr>
        <p:spPr>
          <a:xfrm rot="12614857" flipV="1">
            <a:off x="1314738" y="1533634"/>
            <a:ext cx="226043" cy="27032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ZoneTexte 76">
            <a:extLst>
              <a:ext uri="{FF2B5EF4-FFF2-40B4-BE49-F238E27FC236}">
                <a16:creationId xmlns:a16="http://schemas.microsoft.com/office/drawing/2014/main" id="{145999E1-4DA9-4633-A9C8-B70A0DC2E524}"/>
              </a:ext>
            </a:extLst>
          </p:cNvPr>
          <p:cNvSpPr txBox="1"/>
          <p:nvPr/>
        </p:nvSpPr>
        <p:spPr>
          <a:xfrm>
            <a:off x="3384413" y="6387355"/>
            <a:ext cx="7610481" cy="400110"/>
          </a:xfrm>
          <a:prstGeom prst="rect">
            <a:avLst/>
          </a:prstGeom>
          <a:noFill/>
        </p:spPr>
        <p:txBody>
          <a:bodyPr wrap="none" rtlCol="0">
            <a:spAutoFit/>
          </a:bodyPr>
          <a:lstStyle/>
          <a:p>
            <a:r>
              <a:rPr lang="fr-FR" sz="2000" dirty="0">
                <a:solidFill>
                  <a:schemeClr val="bg1"/>
                </a:solidFill>
              </a:rPr>
              <a:t>e.g. </a:t>
            </a:r>
            <a:r>
              <a:rPr lang="fr-FR" sz="2000" dirty="0" err="1">
                <a:solidFill>
                  <a:schemeClr val="bg1"/>
                </a:solidFill>
              </a:rPr>
              <a:t>experiencing</a:t>
            </a:r>
            <a:r>
              <a:rPr lang="fr-FR" sz="2000" dirty="0">
                <a:solidFill>
                  <a:schemeClr val="bg1"/>
                </a:solidFill>
              </a:rPr>
              <a:t> phase transition due to time or </a:t>
            </a:r>
            <a:r>
              <a:rPr lang="fr-FR" sz="2000" dirty="0" err="1">
                <a:solidFill>
                  <a:schemeClr val="bg1"/>
                </a:solidFill>
              </a:rPr>
              <a:t>some</a:t>
            </a:r>
            <a:r>
              <a:rPr lang="fr-FR" sz="2000" dirty="0">
                <a:solidFill>
                  <a:schemeClr val="bg1"/>
                </a:solidFill>
              </a:rPr>
              <a:t> </a:t>
            </a:r>
            <a:r>
              <a:rPr lang="fr-FR" sz="2000" dirty="0" err="1">
                <a:solidFill>
                  <a:schemeClr val="bg1"/>
                </a:solidFill>
              </a:rPr>
              <a:t>human</a:t>
            </a:r>
            <a:r>
              <a:rPr lang="fr-FR" sz="2000" dirty="0">
                <a:solidFill>
                  <a:schemeClr val="bg1"/>
                </a:solidFill>
              </a:rPr>
              <a:t> action….</a:t>
            </a:r>
            <a:endParaRPr lang="fr-FR" sz="2800" b="1" dirty="0">
              <a:solidFill>
                <a:schemeClr val="bg1"/>
              </a:solidFill>
            </a:endParaRPr>
          </a:p>
        </p:txBody>
      </p:sp>
      <p:pic>
        <p:nvPicPr>
          <p:cNvPr id="78" name="Image 77">
            <a:extLst>
              <a:ext uri="{FF2B5EF4-FFF2-40B4-BE49-F238E27FC236}">
                <a16:creationId xmlns:a16="http://schemas.microsoft.com/office/drawing/2014/main" id="{C339A125-878E-4487-A448-8C8A73BC1B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902" y="1307100"/>
            <a:ext cx="5651181" cy="4859469"/>
          </a:xfrm>
          <a:prstGeom prst="rect">
            <a:avLst/>
          </a:prstGeom>
        </p:spPr>
      </p:pic>
      <p:cxnSp>
        <p:nvCxnSpPr>
          <p:cNvPr id="79" name="Connecteur droit 78">
            <a:extLst>
              <a:ext uri="{FF2B5EF4-FFF2-40B4-BE49-F238E27FC236}">
                <a16:creationId xmlns:a16="http://schemas.microsoft.com/office/drawing/2014/main" id="{180A1D51-8C6A-4475-923E-DEBE908967AD}"/>
              </a:ext>
            </a:extLst>
          </p:cNvPr>
          <p:cNvCxnSpPr>
            <a:cxnSpLocks/>
          </p:cNvCxnSpPr>
          <p:nvPr/>
        </p:nvCxnSpPr>
        <p:spPr>
          <a:xfrm flipV="1">
            <a:off x="1261631" y="5390764"/>
            <a:ext cx="337349" cy="551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BD705E44-01CC-4CBB-855C-E5630C97D68E}"/>
              </a:ext>
            </a:extLst>
          </p:cNvPr>
          <p:cNvCxnSpPr>
            <a:cxnSpLocks/>
          </p:cNvCxnSpPr>
          <p:nvPr/>
        </p:nvCxnSpPr>
        <p:spPr>
          <a:xfrm>
            <a:off x="1451243" y="5736565"/>
            <a:ext cx="219300" cy="868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05FF27F3-9A29-430B-981E-82C3C1EA4021}"/>
              </a:ext>
            </a:extLst>
          </p:cNvPr>
          <p:cNvCxnSpPr>
            <a:cxnSpLocks/>
          </p:cNvCxnSpPr>
          <p:nvPr/>
        </p:nvCxnSpPr>
        <p:spPr>
          <a:xfrm>
            <a:off x="854048" y="5298855"/>
            <a:ext cx="221073" cy="460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Connecteur droit 81">
            <a:extLst>
              <a:ext uri="{FF2B5EF4-FFF2-40B4-BE49-F238E27FC236}">
                <a16:creationId xmlns:a16="http://schemas.microsoft.com/office/drawing/2014/main" id="{74245DDB-CA9D-406B-A8DA-94F6A9C33532}"/>
              </a:ext>
            </a:extLst>
          </p:cNvPr>
          <p:cNvCxnSpPr>
            <a:cxnSpLocks/>
          </p:cNvCxnSpPr>
          <p:nvPr/>
        </p:nvCxnSpPr>
        <p:spPr>
          <a:xfrm>
            <a:off x="2914680" y="5010330"/>
            <a:ext cx="63448" cy="763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488790BA-DD5F-40C5-93EB-775645D0E514}"/>
              </a:ext>
            </a:extLst>
          </p:cNvPr>
          <p:cNvCxnSpPr>
            <a:cxnSpLocks/>
          </p:cNvCxnSpPr>
          <p:nvPr/>
        </p:nvCxnSpPr>
        <p:spPr>
          <a:xfrm>
            <a:off x="3474979" y="5649732"/>
            <a:ext cx="215750" cy="2215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1456700F-E6B3-4DE7-B9F1-C3D71B6DC7DB}"/>
              </a:ext>
            </a:extLst>
          </p:cNvPr>
          <p:cNvCxnSpPr>
            <a:cxnSpLocks/>
          </p:cNvCxnSpPr>
          <p:nvPr/>
        </p:nvCxnSpPr>
        <p:spPr>
          <a:xfrm>
            <a:off x="2415267" y="5418353"/>
            <a:ext cx="221073" cy="460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71DDE1B7-192E-49C9-B581-A17D6F83546E}"/>
              </a:ext>
            </a:extLst>
          </p:cNvPr>
          <p:cNvCxnSpPr>
            <a:cxnSpLocks/>
          </p:cNvCxnSpPr>
          <p:nvPr/>
        </p:nvCxnSpPr>
        <p:spPr>
          <a:xfrm flipV="1">
            <a:off x="5136278" y="4978661"/>
            <a:ext cx="337349" cy="551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36089032-E3C8-4950-82F6-ED2EE87C7AB6}"/>
              </a:ext>
            </a:extLst>
          </p:cNvPr>
          <p:cNvCxnSpPr>
            <a:cxnSpLocks/>
          </p:cNvCxnSpPr>
          <p:nvPr/>
        </p:nvCxnSpPr>
        <p:spPr>
          <a:xfrm>
            <a:off x="5340618" y="5649732"/>
            <a:ext cx="262422" cy="1302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95DA7B74-307A-4A31-AA75-98E862F806B2}"/>
              </a:ext>
            </a:extLst>
          </p:cNvPr>
          <p:cNvCxnSpPr>
            <a:cxnSpLocks/>
          </p:cNvCxnSpPr>
          <p:nvPr/>
        </p:nvCxnSpPr>
        <p:spPr>
          <a:xfrm>
            <a:off x="4439002" y="5267726"/>
            <a:ext cx="221073" cy="460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Connecteur droit 87">
            <a:extLst>
              <a:ext uri="{FF2B5EF4-FFF2-40B4-BE49-F238E27FC236}">
                <a16:creationId xmlns:a16="http://schemas.microsoft.com/office/drawing/2014/main" id="{70F7A22D-EAD0-43E1-9014-77B0436557CF}"/>
              </a:ext>
            </a:extLst>
          </p:cNvPr>
          <p:cNvCxnSpPr>
            <a:cxnSpLocks/>
          </p:cNvCxnSpPr>
          <p:nvPr/>
        </p:nvCxnSpPr>
        <p:spPr>
          <a:xfrm>
            <a:off x="2994770" y="5144096"/>
            <a:ext cx="124681" cy="820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CA1DF45C-BD47-41E3-A821-68961D1FE810}"/>
              </a:ext>
            </a:extLst>
          </p:cNvPr>
          <p:cNvCxnSpPr>
            <a:cxnSpLocks/>
          </p:cNvCxnSpPr>
          <p:nvPr/>
        </p:nvCxnSpPr>
        <p:spPr>
          <a:xfrm>
            <a:off x="2985245" y="5131398"/>
            <a:ext cx="62340" cy="1128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Connecteur droit 91">
            <a:extLst>
              <a:ext uri="{FF2B5EF4-FFF2-40B4-BE49-F238E27FC236}">
                <a16:creationId xmlns:a16="http://schemas.microsoft.com/office/drawing/2014/main" id="{FBBCF701-3817-498B-B639-2FA71AA60248}"/>
              </a:ext>
            </a:extLst>
          </p:cNvPr>
          <p:cNvCxnSpPr>
            <a:cxnSpLocks/>
          </p:cNvCxnSpPr>
          <p:nvPr/>
        </p:nvCxnSpPr>
        <p:spPr>
          <a:xfrm flipH="1">
            <a:off x="2980536" y="5131398"/>
            <a:ext cx="4709" cy="1421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B410C792-AE08-4E69-9959-F0DE0A0FED05}"/>
              </a:ext>
            </a:extLst>
          </p:cNvPr>
          <p:cNvCxnSpPr>
            <a:cxnSpLocks/>
          </p:cNvCxnSpPr>
          <p:nvPr/>
        </p:nvCxnSpPr>
        <p:spPr>
          <a:xfrm flipH="1">
            <a:off x="2897612" y="5118701"/>
            <a:ext cx="80516" cy="135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Connecteur droit 93">
            <a:extLst>
              <a:ext uri="{FF2B5EF4-FFF2-40B4-BE49-F238E27FC236}">
                <a16:creationId xmlns:a16="http://schemas.microsoft.com/office/drawing/2014/main" id="{344E4C4F-5653-470F-A8D6-469F8C743C94}"/>
              </a:ext>
            </a:extLst>
          </p:cNvPr>
          <p:cNvCxnSpPr>
            <a:cxnSpLocks/>
          </p:cNvCxnSpPr>
          <p:nvPr/>
        </p:nvCxnSpPr>
        <p:spPr>
          <a:xfrm flipH="1">
            <a:off x="2877938" y="5099753"/>
            <a:ext cx="116832" cy="842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Connecteur droit 94">
            <a:extLst>
              <a:ext uri="{FF2B5EF4-FFF2-40B4-BE49-F238E27FC236}">
                <a16:creationId xmlns:a16="http://schemas.microsoft.com/office/drawing/2014/main" id="{BD1458CD-9777-4A6B-A751-793A8C3A24D9}"/>
              </a:ext>
            </a:extLst>
          </p:cNvPr>
          <p:cNvCxnSpPr>
            <a:cxnSpLocks/>
          </p:cNvCxnSpPr>
          <p:nvPr/>
        </p:nvCxnSpPr>
        <p:spPr>
          <a:xfrm flipH="1">
            <a:off x="2787461" y="5118701"/>
            <a:ext cx="197784" cy="421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Connecteur droit 95">
            <a:extLst>
              <a:ext uri="{FF2B5EF4-FFF2-40B4-BE49-F238E27FC236}">
                <a16:creationId xmlns:a16="http://schemas.microsoft.com/office/drawing/2014/main" id="{58A807CB-8AC2-4C55-9DC3-54639AB6AF7F}"/>
              </a:ext>
            </a:extLst>
          </p:cNvPr>
          <p:cNvCxnSpPr>
            <a:cxnSpLocks/>
          </p:cNvCxnSpPr>
          <p:nvPr/>
        </p:nvCxnSpPr>
        <p:spPr>
          <a:xfrm flipH="1" flipV="1">
            <a:off x="2787461" y="5068779"/>
            <a:ext cx="190667" cy="499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Connecteur droit 96">
            <a:extLst>
              <a:ext uri="{FF2B5EF4-FFF2-40B4-BE49-F238E27FC236}">
                <a16:creationId xmlns:a16="http://schemas.microsoft.com/office/drawing/2014/main" id="{5CD7F09D-D292-43E6-B14C-A778E23813C4}"/>
              </a:ext>
            </a:extLst>
          </p:cNvPr>
          <p:cNvCxnSpPr>
            <a:cxnSpLocks/>
          </p:cNvCxnSpPr>
          <p:nvPr/>
        </p:nvCxnSpPr>
        <p:spPr>
          <a:xfrm flipH="1" flipV="1">
            <a:off x="2834707" y="4992499"/>
            <a:ext cx="143421" cy="107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Connecteur droit 97">
            <a:extLst>
              <a:ext uri="{FF2B5EF4-FFF2-40B4-BE49-F238E27FC236}">
                <a16:creationId xmlns:a16="http://schemas.microsoft.com/office/drawing/2014/main" id="{D7082833-C3EC-4EB0-81F4-73DB33701EBC}"/>
              </a:ext>
            </a:extLst>
          </p:cNvPr>
          <p:cNvCxnSpPr>
            <a:cxnSpLocks/>
          </p:cNvCxnSpPr>
          <p:nvPr/>
        </p:nvCxnSpPr>
        <p:spPr>
          <a:xfrm flipH="1" flipV="1">
            <a:off x="2987107" y="5144899"/>
            <a:ext cx="143421" cy="107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0774EE52-9EE6-4B21-8BB6-7F713ED85904}"/>
              </a:ext>
            </a:extLst>
          </p:cNvPr>
          <p:cNvCxnSpPr>
            <a:cxnSpLocks/>
          </p:cNvCxnSpPr>
          <p:nvPr/>
        </p:nvCxnSpPr>
        <p:spPr>
          <a:xfrm>
            <a:off x="2939913" y="4921761"/>
            <a:ext cx="35001" cy="17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Connecteur droit 99">
            <a:extLst>
              <a:ext uri="{FF2B5EF4-FFF2-40B4-BE49-F238E27FC236}">
                <a16:creationId xmlns:a16="http://schemas.microsoft.com/office/drawing/2014/main" id="{46A00587-044F-4706-A604-94763B87AEFA}"/>
              </a:ext>
            </a:extLst>
          </p:cNvPr>
          <p:cNvCxnSpPr>
            <a:cxnSpLocks/>
          </p:cNvCxnSpPr>
          <p:nvPr/>
        </p:nvCxnSpPr>
        <p:spPr>
          <a:xfrm flipH="1">
            <a:off x="2992908" y="4973584"/>
            <a:ext cx="7157" cy="1351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Connecteur droit 100">
            <a:extLst>
              <a:ext uri="{FF2B5EF4-FFF2-40B4-BE49-F238E27FC236}">
                <a16:creationId xmlns:a16="http://schemas.microsoft.com/office/drawing/2014/main" id="{D599FF80-0A8F-4CDA-BE91-9BF930A2B036}"/>
              </a:ext>
            </a:extLst>
          </p:cNvPr>
          <p:cNvCxnSpPr>
            <a:cxnSpLocks/>
          </p:cNvCxnSpPr>
          <p:nvPr/>
        </p:nvCxnSpPr>
        <p:spPr>
          <a:xfrm flipH="1">
            <a:off x="3003361" y="4951492"/>
            <a:ext cx="78540" cy="1422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Connecteur droit 101">
            <a:extLst>
              <a:ext uri="{FF2B5EF4-FFF2-40B4-BE49-F238E27FC236}">
                <a16:creationId xmlns:a16="http://schemas.microsoft.com/office/drawing/2014/main" id="{9362C92C-13DA-47C4-9D9C-D4D9DBE50631}"/>
              </a:ext>
            </a:extLst>
          </p:cNvPr>
          <p:cNvCxnSpPr>
            <a:cxnSpLocks/>
          </p:cNvCxnSpPr>
          <p:nvPr/>
        </p:nvCxnSpPr>
        <p:spPr>
          <a:xfrm flipH="1">
            <a:off x="2982577" y="5033501"/>
            <a:ext cx="115966" cy="89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Connecteur droit 102">
            <a:extLst>
              <a:ext uri="{FF2B5EF4-FFF2-40B4-BE49-F238E27FC236}">
                <a16:creationId xmlns:a16="http://schemas.microsoft.com/office/drawing/2014/main" id="{F2FD8664-A798-4E46-A586-4DAAB5A40E50}"/>
              </a:ext>
            </a:extLst>
          </p:cNvPr>
          <p:cNvCxnSpPr>
            <a:cxnSpLocks/>
          </p:cNvCxnSpPr>
          <p:nvPr/>
        </p:nvCxnSpPr>
        <p:spPr>
          <a:xfrm flipH="1">
            <a:off x="3000225" y="5070550"/>
            <a:ext cx="186608" cy="601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Connecteur droit 103">
            <a:extLst>
              <a:ext uri="{FF2B5EF4-FFF2-40B4-BE49-F238E27FC236}">
                <a16:creationId xmlns:a16="http://schemas.microsoft.com/office/drawing/2014/main" id="{05C8AD5A-A7E0-430F-AAEC-EC2FE8A6F59E}"/>
              </a:ext>
            </a:extLst>
          </p:cNvPr>
          <p:cNvCxnSpPr>
            <a:cxnSpLocks/>
          </p:cNvCxnSpPr>
          <p:nvPr/>
        </p:nvCxnSpPr>
        <p:spPr>
          <a:xfrm flipH="1" flipV="1">
            <a:off x="3028476" y="5137235"/>
            <a:ext cx="9851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Connecteur droit 104">
            <a:extLst>
              <a:ext uri="{FF2B5EF4-FFF2-40B4-BE49-F238E27FC236}">
                <a16:creationId xmlns:a16="http://schemas.microsoft.com/office/drawing/2014/main" id="{396CAFCE-69E0-4B21-9C7B-F1D4DC16DE25}"/>
              </a:ext>
            </a:extLst>
          </p:cNvPr>
          <p:cNvCxnSpPr>
            <a:cxnSpLocks/>
          </p:cNvCxnSpPr>
          <p:nvPr/>
        </p:nvCxnSpPr>
        <p:spPr>
          <a:xfrm flipH="1">
            <a:off x="2955058" y="4493999"/>
            <a:ext cx="48657" cy="1541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Connecteur droit 105">
            <a:extLst>
              <a:ext uri="{FF2B5EF4-FFF2-40B4-BE49-F238E27FC236}">
                <a16:creationId xmlns:a16="http://schemas.microsoft.com/office/drawing/2014/main" id="{1F9A88D2-F97C-4A7F-AB72-656561EB39E6}"/>
              </a:ext>
            </a:extLst>
          </p:cNvPr>
          <p:cNvCxnSpPr>
            <a:cxnSpLocks/>
          </p:cNvCxnSpPr>
          <p:nvPr/>
        </p:nvCxnSpPr>
        <p:spPr>
          <a:xfrm>
            <a:off x="2913487" y="4480900"/>
            <a:ext cx="31149" cy="170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Connecteur droit 106">
            <a:extLst>
              <a:ext uri="{FF2B5EF4-FFF2-40B4-BE49-F238E27FC236}">
                <a16:creationId xmlns:a16="http://schemas.microsoft.com/office/drawing/2014/main" id="{E28C8998-D291-461C-ACA9-630FACFFA7EB}"/>
              </a:ext>
            </a:extLst>
          </p:cNvPr>
          <p:cNvCxnSpPr>
            <a:cxnSpLocks/>
          </p:cNvCxnSpPr>
          <p:nvPr/>
        </p:nvCxnSpPr>
        <p:spPr>
          <a:xfrm>
            <a:off x="2816955" y="4528408"/>
            <a:ext cx="119399" cy="1197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Connecteur droit 107">
            <a:extLst>
              <a:ext uri="{FF2B5EF4-FFF2-40B4-BE49-F238E27FC236}">
                <a16:creationId xmlns:a16="http://schemas.microsoft.com/office/drawing/2014/main" id="{DD630BCA-1DDE-47CE-8CD4-6B746C6E7906}"/>
              </a:ext>
            </a:extLst>
          </p:cNvPr>
          <p:cNvCxnSpPr>
            <a:cxnSpLocks/>
          </p:cNvCxnSpPr>
          <p:nvPr/>
        </p:nvCxnSpPr>
        <p:spPr>
          <a:xfrm>
            <a:off x="2744494" y="4571054"/>
            <a:ext cx="179317" cy="1156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Connecteur droit 108">
            <a:extLst>
              <a:ext uri="{FF2B5EF4-FFF2-40B4-BE49-F238E27FC236}">
                <a16:creationId xmlns:a16="http://schemas.microsoft.com/office/drawing/2014/main" id="{C4D9180D-B956-450A-B054-F6F2E65D3151}"/>
              </a:ext>
            </a:extLst>
          </p:cNvPr>
          <p:cNvCxnSpPr>
            <a:cxnSpLocks/>
          </p:cNvCxnSpPr>
          <p:nvPr/>
        </p:nvCxnSpPr>
        <p:spPr>
          <a:xfrm>
            <a:off x="2785550" y="4678862"/>
            <a:ext cx="1208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Connecteur droit 109">
            <a:extLst>
              <a:ext uri="{FF2B5EF4-FFF2-40B4-BE49-F238E27FC236}">
                <a16:creationId xmlns:a16="http://schemas.microsoft.com/office/drawing/2014/main" id="{10F8BF23-36A7-450A-8A88-E03FC39C36D3}"/>
              </a:ext>
            </a:extLst>
          </p:cNvPr>
          <p:cNvCxnSpPr>
            <a:cxnSpLocks/>
          </p:cNvCxnSpPr>
          <p:nvPr/>
        </p:nvCxnSpPr>
        <p:spPr>
          <a:xfrm flipV="1">
            <a:off x="2802944" y="4686703"/>
            <a:ext cx="103473" cy="715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Connecteur droit 110">
            <a:extLst>
              <a:ext uri="{FF2B5EF4-FFF2-40B4-BE49-F238E27FC236}">
                <a16:creationId xmlns:a16="http://schemas.microsoft.com/office/drawing/2014/main" id="{B8FD8EDD-3C9D-4CDF-AD68-50C16CF4666A}"/>
              </a:ext>
            </a:extLst>
          </p:cNvPr>
          <p:cNvCxnSpPr>
            <a:cxnSpLocks/>
          </p:cNvCxnSpPr>
          <p:nvPr/>
        </p:nvCxnSpPr>
        <p:spPr>
          <a:xfrm flipV="1">
            <a:off x="2923811" y="4574587"/>
            <a:ext cx="103473" cy="715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Connecteur droit 111">
            <a:extLst>
              <a:ext uri="{FF2B5EF4-FFF2-40B4-BE49-F238E27FC236}">
                <a16:creationId xmlns:a16="http://schemas.microsoft.com/office/drawing/2014/main" id="{CEE9B237-BFEC-4042-AD80-899EF0C8EB09}"/>
              </a:ext>
            </a:extLst>
          </p:cNvPr>
          <p:cNvCxnSpPr>
            <a:cxnSpLocks/>
          </p:cNvCxnSpPr>
          <p:nvPr/>
        </p:nvCxnSpPr>
        <p:spPr>
          <a:xfrm flipV="1">
            <a:off x="2964867" y="4559581"/>
            <a:ext cx="158949" cy="1108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Connecteur droit 112">
            <a:extLst>
              <a:ext uri="{FF2B5EF4-FFF2-40B4-BE49-F238E27FC236}">
                <a16:creationId xmlns:a16="http://schemas.microsoft.com/office/drawing/2014/main" id="{20100A9A-0C93-41EB-B497-580AAD12F832}"/>
              </a:ext>
            </a:extLst>
          </p:cNvPr>
          <p:cNvCxnSpPr>
            <a:cxnSpLocks/>
          </p:cNvCxnSpPr>
          <p:nvPr/>
        </p:nvCxnSpPr>
        <p:spPr>
          <a:xfrm>
            <a:off x="2946524" y="4689488"/>
            <a:ext cx="167105" cy="683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Connecteur droit 113">
            <a:extLst>
              <a:ext uri="{FF2B5EF4-FFF2-40B4-BE49-F238E27FC236}">
                <a16:creationId xmlns:a16="http://schemas.microsoft.com/office/drawing/2014/main" id="{59E4AEB1-23C0-48E1-AFC7-2611DFABF2D4}"/>
              </a:ext>
            </a:extLst>
          </p:cNvPr>
          <p:cNvCxnSpPr>
            <a:cxnSpLocks/>
          </p:cNvCxnSpPr>
          <p:nvPr/>
        </p:nvCxnSpPr>
        <p:spPr>
          <a:xfrm flipV="1">
            <a:off x="2976576" y="4662294"/>
            <a:ext cx="101157" cy="182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6" name="Ellipse 115">
            <a:extLst>
              <a:ext uri="{FF2B5EF4-FFF2-40B4-BE49-F238E27FC236}">
                <a16:creationId xmlns:a16="http://schemas.microsoft.com/office/drawing/2014/main" id="{7B663FF3-2AA8-463F-9DC5-E010CC4F59BB}"/>
              </a:ext>
            </a:extLst>
          </p:cNvPr>
          <p:cNvSpPr/>
          <p:nvPr/>
        </p:nvSpPr>
        <p:spPr>
          <a:xfrm>
            <a:off x="2925776" y="466187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Ellipse 116">
            <a:extLst>
              <a:ext uri="{FF2B5EF4-FFF2-40B4-BE49-F238E27FC236}">
                <a16:creationId xmlns:a16="http://schemas.microsoft.com/office/drawing/2014/main" id="{5F204A05-9F44-4DC2-AEFD-4C985232BA23}"/>
              </a:ext>
            </a:extLst>
          </p:cNvPr>
          <p:cNvSpPr/>
          <p:nvPr/>
        </p:nvSpPr>
        <p:spPr>
          <a:xfrm>
            <a:off x="2970226" y="509367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8" name="Image 117" descr="Une image contenant montre&#10;&#10;Description générée automatiquement">
            <a:extLst>
              <a:ext uri="{FF2B5EF4-FFF2-40B4-BE49-F238E27FC236}">
                <a16:creationId xmlns:a16="http://schemas.microsoft.com/office/drawing/2014/main" id="{E5BC63A2-A22A-4F7E-AC30-456846754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5468" y="4268610"/>
            <a:ext cx="1587265" cy="1979413"/>
          </a:xfrm>
          <a:prstGeom prst="rect">
            <a:avLst/>
          </a:prstGeom>
        </p:spPr>
      </p:pic>
      <p:cxnSp>
        <p:nvCxnSpPr>
          <p:cNvPr id="125" name="Connecteur droit 124">
            <a:extLst>
              <a:ext uri="{FF2B5EF4-FFF2-40B4-BE49-F238E27FC236}">
                <a16:creationId xmlns:a16="http://schemas.microsoft.com/office/drawing/2014/main" id="{85485E38-6D7A-407B-ADC7-C2F118DA8D86}"/>
              </a:ext>
            </a:extLst>
          </p:cNvPr>
          <p:cNvCxnSpPr>
            <a:cxnSpLocks/>
          </p:cNvCxnSpPr>
          <p:nvPr/>
        </p:nvCxnSpPr>
        <p:spPr>
          <a:xfrm>
            <a:off x="4938412" y="5077671"/>
            <a:ext cx="63448" cy="763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Connecteur droit 125">
            <a:extLst>
              <a:ext uri="{FF2B5EF4-FFF2-40B4-BE49-F238E27FC236}">
                <a16:creationId xmlns:a16="http://schemas.microsoft.com/office/drawing/2014/main" id="{F723F97C-083A-4C49-BF5D-C0984ED3B3E5}"/>
              </a:ext>
            </a:extLst>
          </p:cNvPr>
          <p:cNvCxnSpPr>
            <a:cxnSpLocks/>
          </p:cNvCxnSpPr>
          <p:nvPr/>
        </p:nvCxnSpPr>
        <p:spPr>
          <a:xfrm>
            <a:off x="4660076" y="5390764"/>
            <a:ext cx="0" cy="105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Connecteur droit 126">
            <a:extLst>
              <a:ext uri="{FF2B5EF4-FFF2-40B4-BE49-F238E27FC236}">
                <a16:creationId xmlns:a16="http://schemas.microsoft.com/office/drawing/2014/main" id="{E032FFE5-4815-45A8-91D5-4114B5D44B63}"/>
              </a:ext>
            </a:extLst>
          </p:cNvPr>
          <p:cNvCxnSpPr>
            <a:cxnSpLocks/>
          </p:cNvCxnSpPr>
          <p:nvPr/>
        </p:nvCxnSpPr>
        <p:spPr>
          <a:xfrm>
            <a:off x="5018502" y="5211437"/>
            <a:ext cx="124681" cy="820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8" name="Connecteur droit 127">
            <a:extLst>
              <a:ext uri="{FF2B5EF4-FFF2-40B4-BE49-F238E27FC236}">
                <a16:creationId xmlns:a16="http://schemas.microsoft.com/office/drawing/2014/main" id="{E2FEE91E-1467-4BF7-B454-0DDE863FA0A7}"/>
              </a:ext>
            </a:extLst>
          </p:cNvPr>
          <p:cNvCxnSpPr>
            <a:cxnSpLocks/>
          </p:cNvCxnSpPr>
          <p:nvPr/>
        </p:nvCxnSpPr>
        <p:spPr>
          <a:xfrm>
            <a:off x="5008977" y="5198739"/>
            <a:ext cx="62340" cy="1128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Connecteur droit 128">
            <a:extLst>
              <a:ext uri="{FF2B5EF4-FFF2-40B4-BE49-F238E27FC236}">
                <a16:creationId xmlns:a16="http://schemas.microsoft.com/office/drawing/2014/main" id="{8544158E-187F-4D00-95D4-15F3FCD2F16C}"/>
              </a:ext>
            </a:extLst>
          </p:cNvPr>
          <p:cNvCxnSpPr>
            <a:cxnSpLocks/>
          </p:cNvCxnSpPr>
          <p:nvPr/>
        </p:nvCxnSpPr>
        <p:spPr>
          <a:xfrm flipH="1">
            <a:off x="5004268" y="5198739"/>
            <a:ext cx="4709" cy="1421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Connecteur droit 129">
            <a:extLst>
              <a:ext uri="{FF2B5EF4-FFF2-40B4-BE49-F238E27FC236}">
                <a16:creationId xmlns:a16="http://schemas.microsoft.com/office/drawing/2014/main" id="{86E4FA64-F3B2-4A2A-AE90-AC088C0EC964}"/>
              </a:ext>
            </a:extLst>
          </p:cNvPr>
          <p:cNvCxnSpPr>
            <a:cxnSpLocks/>
          </p:cNvCxnSpPr>
          <p:nvPr/>
        </p:nvCxnSpPr>
        <p:spPr>
          <a:xfrm flipH="1">
            <a:off x="4921344" y="5186042"/>
            <a:ext cx="80516" cy="135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8" name="Connecteur droit 147">
            <a:extLst>
              <a:ext uri="{FF2B5EF4-FFF2-40B4-BE49-F238E27FC236}">
                <a16:creationId xmlns:a16="http://schemas.microsoft.com/office/drawing/2014/main" id="{460E7164-5820-41E6-8105-89997F871469}"/>
              </a:ext>
            </a:extLst>
          </p:cNvPr>
          <p:cNvCxnSpPr>
            <a:cxnSpLocks/>
          </p:cNvCxnSpPr>
          <p:nvPr/>
        </p:nvCxnSpPr>
        <p:spPr>
          <a:xfrm flipH="1">
            <a:off x="4901670" y="5167094"/>
            <a:ext cx="116832" cy="842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0" name="Connecteur droit 149">
            <a:extLst>
              <a:ext uri="{FF2B5EF4-FFF2-40B4-BE49-F238E27FC236}">
                <a16:creationId xmlns:a16="http://schemas.microsoft.com/office/drawing/2014/main" id="{05AAF9E4-4CFA-4E00-8EA1-CB2F038FDAD6}"/>
              </a:ext>
            </a:extLst>
          </p:cNvPr>
          <p:cNvCxnSpPr>
            <a:cxnSpLocks/>
          </p:cNvCxnSpPr>
          <p:nvPr/>
        </p:nvCxnSpPr>
        <p:spPr>
          <a:xfrm flipH="1">
            <a:off x="4811193" y="5186042"/>
            <a:ext cx="197784" cy="421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1" name="Connecteur droit 150">
            <a:extLst>
              <a:ext uri="{FF2B5EF4-FFF2-40B4-BE49-F238E27FC236}">
                <a16:creationId xmlns:a16="http://schemas.microsoft.com/office/drawing/2014/main" id="{91B30719-16FD-4691-BBFA-DEC1E27CF386}"/>
              </a:ext>
            </a:extLst>
          </p:cNvPr>
          <p:cNvCxnSpPr>
            <a:cxnSpLocks/>
          </p:cNvCxnSpPr>
          <p:nvPr/>
        </p:nvCxnSpPr>
        <p:spPr>
          <a:xfrm flipH="1" flipV="1">
            <a:off x="4811193" y="5136120"/>
            <a:ext cx="190667" cy="499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2" name="Connecteur droit 151">
            <a:extLst>
              <a:ext uri="{FF2B5EF4-FFF2-40B4-BE49-F238E27FC236}">
                <a16:creationId xmlns:a16="http://schemas.microsoft.com/office/drawing/2014/main" id="{A15E2711-2A65-453A-93A8-E165F1C12F1F}"/>
              </a:ext>
            </a:extLst>
          </p:cNvPr>
          <p:cNvCxnSpPr>
            <a:cxnSpLocks/>
          </p:cNvCxnSpPr>
          <p:nvPr/>
        </p:nvCxnSpPr>
        <p:spPr>
          <a:xfrm flipH="1" flipV="1">
            <a:off x="4858439" y="5059840"/>
            <a:ext cx="143421" cy="107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3" name="Connecteur droit 152">
            <a:extLst>
              <a:ext uri="{FF2B5EF4-FFF2-40B4-BE49-F238E27FC236}">
                <a16:creationId xmlns:a16="http://schemas.microsoft.com/office/drawing/2014/main" id="{F038A6EB-3D52-4652-8652-79DA49F1F955}"/>
              </a:ext>
            </a:extLst>
          </p:cNvPr>
          <p:cNvCxnSpPr>
            <a:cxnSpLocks/>
          </p:cNvCxnSpPr>
          <p:nvPr/>
        </p:nvCxnSpPr>
        <p:spPr>
          <a:xfrm flipH="1" flipV="1">
            <a:off x="5010839" y="5212240"/>
            <a:ext cx="143421" cy="107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4" name="Connecteur droit 153">
            <a:extLst>
              <a:ext uri="{FF2B5EF4-FFF2-40B4-BE49-F238E27FC236}">
                <a16:creationId xmlns:a16="http://schemas.microsoft.com/office/drawing/2014/main" id="{70411DC8-1488-431F-B576-A0A1C4D4CCA9}"/>
              </a:ext>
            </a:extLst>
          </p:cNvPr>
          <p:cNvCxnSpPr>
            <a:cxnSpLocks/>
          </p:cNvCxnSpPr>
          <p:nvPr/>
        </p:nvCxnSpPr>
        <p:spPr>
          <a:xfrm>
            <a:off x="4963645" y="4989102"/>
            <a:ext cx="35001" cy="17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5" name="Connecteur droit 154">
            <a:extLst>
              <a:ext uri="{FF2B5EF4-FFF2-40B4-BE49-F238E27FC236}">
                <a16:creationId xmlns:a16="http://schemas.microsoft.com/office/drawing/2014/main" id="{A11FD081-8A7B-480E-AEAD-1DC167F8FC4E}"/>
              </a:ext>
            </a:extLst>
          </p:cNvPr>
          <p:cNvCxnSpPr>
            <a:cxnSpLocks/>
          </p:cNvCxnSpPr>
          <p:nvPr/>
        </p:nvCxnSpPr>
        <p:spPr>
          <a:xfrm flipH="1">
            <a:off x="5016640" y="5040925"/>
            <a:ext cx="7157" cy="1351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6" name="Connecteur droit 155">
            <a:extLst>
              <a:ext uri="{FF2B5EF4-FFF2-40B4-BE49-F238E27FC236}">
                <a16:creationId xmlns:a16="http://schemas.microsoft.com/office/drawing/2014/main" id="{A0E5C48F-1131-4655-AF37-8F17D692456D}"/>
              </a:ext>
            </a:extLst>
          </p:cNvPr>
          <p:cNvCxnSpPr>
            <a:cxnSpLocks/>
          </p:cNvCxnSpPr>
          <p:nvPr/>
        </p:nvCxnSpPr>
        <p:spPr>
          <a:xfrm flipH="1">
            <a:off x="5027093" y="5018833"/>
            <a:ext cx="78540" cy="1422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7" name="Connecteur droit 156">
            <a:extLst>
              <a:ext uri="{FF2B5EF4-FFF2-40B4-BE49-F238E27FC236}">
                <a16:creationId xmlns:a16="http://schemas.microsoft.com/office/drawing/2014/main" id="{E2B1CB00-9C8B-4D2F-B47D-EAA4CAC2F8DE}"/>
              </a:ext>
            </a:extLst>
          </p:cNvPr>
          <p:cNvCxnSpPr>
            <a:cxnSpLocks/>
          </p:cNvCxnSpPr>
          <p:nvPr/>
        </p:nvCxnSpPr>
        <p:spPr>
          <a:xfrm flipH="1">
            <a:off x="5006309" y="5100842"/>
            <a:ext cx="115966" cy="89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8" name="Connecteur droit 157">
            <a:extLst>
              <a:ext uri="{FF2B5EF4-FFF2-40B4-BE49-F238E27FC236}">
                <a16:creationId xmlns:a16="http://schemas.microsoft.com/office/drawing/2014/main" id="{90DCF5E1-93BC-4E06-A069-95D0E596CC5E}"/>
              </a:ext>
            </a:extLst>
          </p:cNvPr>
          <p:cNvCxnSpPr>
            <a:cxnSpLocks/>
          </p:cNvCxnSpPr>
          <p:nvPr/>
        </p:nvCxnSpPr>
        <p:spPr>
          <a:xfrm flipH="1">
            <a:off x="5023957" y="5137891"/>
            <a:ext cx="186608" cy="601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9" name="Connecteur droit 158">
            <a:extLst>
              <a:ext uri="{FF2B5EF4-FFF2-40B4-BE49-F238E27FC236}">
                <a16:creationId xmlns:a16="http://schemas.microsoft.com/office/drawing/2014/main" id="{021A5587-1FA7-4EBC-A9B7-A19D3B6EB98C}"/>
              </a:ext>
            </a:extLst>
          </p:cNvPr>
          <p:cNvCxnSpPr>
            <a:cxnSpLocks/>
          </p:cNvCxnSpPr>
          <p:nvPr/>
        </p:nvCxnSpPr>
        <p:spPr>
          <a:xfrm flipH="1" flipV="1">
            <a:off x="5052208" y="5204576"/>
            <a:ext cx="9851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1" name="Connecteur droit 160">
            <a:extLst>
              <a:ext uri="{FF2B5EF4-FFF2-40B4-BE49-F238E27FC236}">
                <a16:creationId xmlns:a16="http://schemas.microsoft.com/office/drawing/2014/main" id="{748D0907-C6DC-46A0-9A85-02E108B3E360}"/>
              </a:ext>
            </a:extLst>
          </p:cNvPr>
          <p:cNvCxnSpPr>
            <a:cxnSpLocks/>
          </p:cNvCxnSpPr>
          <p:nvPr/>
        </p:nvCxnSpPr>
        <p:spPr>
          <a:xfrm flipH="1">
            <a:off x="4978790" y="4561340"/>
            <a:ext cx="48657" cy="1541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2" name="Connecteur droit 161">
            <a:extLst>
              <a:ext uri="{FF2B5EF4-FFF2-40B4-BE49-F238E27FC236}">
                <a16:creationId xmlns:a16="http://schemas.microsoft.com/office/drawing/2014/main" id="{B347F64A-9502-4C58-9E9D-FBDED0F780A4}"/>
              </a:ext>
            </a:extLst>
          </p:cNvPr>
          <p:cNvCxnSpPr>
            <a:cxnSpLocks/>
          </p:cNvCxnSpPr>
          <p:nvPr/>
        </p:nvCxnSpPr>
        <p:spPr>
          <a:xfrm>
            <a:off x="4937219" y="4548241"/>
            <a:ext cx="31149" cy="170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3" name="Connecteur droit 162">
            <a:extLst>
              <a:ext uri="{FF2B5EF4-FFF2-40B4-BE49-F238E27FC236}">
                <a16:creationId xmlns:a16="http://schemas.microsoft.com/office/drawing/2014/main" id="{3CB8C311-F4E5-45AB-8902-DEA0538356FC}"/>
              </a:ext>
            </a:extLst>
          </p:cNvPr>
          <p:cNvCxnSpPr>
            <a:cxnSpLocks/>
          </p:cNvCxnSpPr>
          <p:nvPr/>
        </p:nvCxnSpPr>
        <p:spPr>
          <a:xfrm>
            <a:off x="4840687" y="4595749"/>
            <a:ext cx="119399" cy="1197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7" name="Connecteur droit 166">
            <a:extLst>
              <a:ext uri="{FF2B5EF4-FFF2-40B4-BE49-F238E27FC236}">
                <a16:creationId xmlns:a16="http://schemas.microsoft.com/office/drawing/2014/main" id="{41B259F7-7AA0-4FA0-A635-7F47D33B73F8}"/>
              </a:ext>
            </a:extLst>
          </p:cNvPr>
          <p:cNvCxnSpPr>
            <a:cxnSpLocks/>
          </p:cNvCxnSpPr>
          <p:nvPr/>
        </p:nvCxnSpPr>
        <p:spPr>
          <a:xfrm>
            <a:off x="4768226" y="4638395"/>
            <a:ext cx="179317" cy="1156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5" name="Connecteur droit 184">
            <a:extLst>
              <a:ext uri="{FF2B5EF4-FFF2-40B4-BE49-F238E27FC236}">
                <a16:creationId xmlns:a16="http://schemas.microsoft.com/office/drawing/2014/main" id="{4A6CAEFE-40F5-4FBC-BB97-7F4802D0DCDD}"/>
              </a:ext>
            </a:extLst>
          </p:cNvPr>
          <p:cNvCxnSpPr>
            <a:cxnSpLocks/>
          </p:cNvCxnSpPr>
          <p:nvPr/>
        </p:nvCxnSpPr>
        <p:spPr>
          <a:xfrm>
            <a:off x="4809282" y="4746203"/>
            <a:ext cx="1208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6" name="Connecteur droit 185">
            <a:extLst>
              <a:ext uri="{FF2B5EF4-FFF2-40B4-BE49-F238E27FC236}">
                <a16:creationId xmlns:a16="http://schemas.microsoft.com/office/drawing/2014/main" id="{FA2CFABD-3E9C-41E5-95BE-A726E8FEA2D3}"/>
              </a:ext>
            </a:extLst>
          </p:cNvPr>
          <p:cNvCxnSpPr>
            <a:cxnSpLocks/>
          </p:cNvCxnSpPr>
          <p:nvPr/>
        </p:nvCxnSpPr>
        <p:spPr>
          <a:xfrm flipV="1">
            <a:off x="4826676" y="4754044"/>
            <a:ext cx="103473" cy="715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7" name="Connecteur droit 186">
            <a:extLst>
              <a:ext uri="{FF2B5EF4-FFF2-40B4-BE49-F238E27FC236}">
                <a16:creationId xmlns:a16="http://schemas.microsoft.com/office/drawing/2014/main" id="{FDBA9846-2C91-4B5F-8B48-604D2984A87A}"/>
              </a:ext>
            </a:extLst>
          </p:cNvPr>
          <p:cNvCxnSpPr>
            <a:cxnSpLocks/>
          </p:cNvCxnSpPr>
          <p:nvPr/>
        </p:nvCxnSpPr>
        <p:spPr>
          <a:xfrm flipV="1">
            <a:off x="4947543" y="4641928"/>
            <a:ext cx="103473" cy="715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8" name="Connecteur droit 187">
            <a:extLst>
              <a:ext uri="{FF2B5EF4-FFF2-40B4-BE49-F238E27FC236}">
                <a16:creationId xmlns:a16="http://schemas.microsoft.com/office/drawing/2014/main" id="{1D068913-E6D7-4B19-B8CD-341A9B6F978E}"/>
              </a:ext>
            </a:extLst>
          </p:cNvPr>
          <p:cNvCxnSpPr>
            <a:cxnSpLocks/>
          </p:cNvCxnSpPr>
          <p:nvPr/>
        </p:nvCxnSpPr>
        <p:spPr>
          <a:xfrm flipV="1">
            <a:off x="4988599" y="4626922"/>
            <a:ext cx="158949" cy="1108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9" name="Connecteur droit 188">
            <a:extLst>
              <a:ext uri="{FF2B5EF4-FFF2-40B4-BE49-F238E27FC236}">
                <a16:creationId xmlns:a16="http://schemas.microsoft.com/office/drawing/2014/main" id="{66ABFEB3-6281-4725-BBD1-5D6A2945A047}"/>
              </a:ext>
            </a:extLst>
          </p:cNvPr>
          <p:cNvCxnSpPr>
            <a:cxnSpLocks/>
          </p:cNvCxnSpPr>
          <p:nvPr/>
        </p:nvCxnSpPr>
        <p:spPr>
          <a:xfrm>
            <a:off x="4970256" y="4756829"/>
            <a:ext cx="167105" cy="683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0" name="Connecteur droit 189">
            <a:extLst>
              <a:ext uri="{FF2B5EF4-FFF2-40B4-BE49-F238E27FC236}">
                <a16:creationId xmlns:a16="http://schemas.microsoft.com/office/drawing/2014/main" id="{B3957A75-5E0A-4ACA-BB66-AA450ED3273C}"/>
              </a:ext>
            </a:extLst>
          </p:cNvPr>
          <p:cNvCxnSpPr>
            <a:cxnSpLocks/>
          </p:cNvCxnSpPr>
          <p:nvPr/>
        </p:nvCxnSpPr>
        <p:spPr>
          <a:xfrm flipV="1">
            <a:off x="5000308" y="4729635"/>
            <a:ext cx="101157" cy="182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1" name="Ellipse 190">
            <a:extLst>
              <a:ext uri="{FF2B5EF4-FFF2-40B4-BE49-F238E27FC236}">
                <a16:creationId xmlns:a16="http://schemas.microsoft.com/office/drawing/2014/main" id="{A1FDF363-4A98-4CC5-A5F3-95792981BBB2}"/>
              </a:ext>
            </a:extLst>
          </p:cNvPr>
          <p:cNvSpPr/>
          <p:nvPr/>
        </p:nvSpPr>
        <p:spPr>
          <a:xfrm>
            <a:off x="4949508" y="4729216"/>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2" name="Ellipse 191">
            <a:extLst>
              <a:ext uri="{FF2B5EF4-FFF2-40B4-BE49-F238E27FC236}">
                <a16:creationId xmlns:a16="http://schemas.microsoft.com/office/drawing/2014/main" id="{352DD526-B172-4279-8351-858709C3D61A}"/>
              </a:ext>
            </a:extLst>
          </p:cNvPr>
          <p:cNvSpPr/>
          <p:nvPr/>
        </p:nvSpPr>
        <p:spPr>
          <a:xfrm>
            <a:off x="4993958" y="5161016"/>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3" name="Connecteur droit 192">
            <a:extLst>
              <a:ext uri="{FF2B5EF4-FFF2-40B4-BE49-F238E27FC236}">
                <a16:creationId xmlns:a16="http://schemas.microsoft.com/office/drawing/2014/main" id="{5C71E1CF-6065-43AB-A578-013B2FEC8C26}"/>
              </a:ext>
            </a:extLst>
          </p:cNvPr>
          <p:cNvCxnSpPr>
            <a:cxnSpLocks/>
          </p:cNvCxnSpPr>
          <p:nvPr/>
        </p:nvCxnSpPr>
        <p:spPr>
          <a:xfrm flipH="1" flipV="1">
            <a:off x="4549538" y="5340876"/>
            <a:ext cx="74646" cy="1373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4" name="Connecteur droit 193">
            <a:extLst>
              <a:ext uri="{FF2B5EF4-FFF2-40B4-BE49-F238E27FC236}">
                <a16:creationId xmlns:a16="http://schemas.microsoft.com/office/drawing/2014/main" id="{CA976D3F-8A96-4D2C-9E75-3614D981D0F7}"/>
              </a:ext>
            </a:extLst>
          </p:cNvPr>
          <p:cNvCxnSpPr>
            <a:cxnSpLocks/>
          </p:cNvCxnSpPr>
          <p:nvPr/>
        </p:nvCxnSpPr>
        <p:spPr>
          <a:xfrm flipH="1" flipV="1">
            <a:off x="4549538" y="5441392"/>
            <a:ext cx="74646" cy="639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5" name="Connecteur droit 194">
            <a:extLst>
              <a:ext uri="{FF2B5EF4-FFF2-40B4-BE49-F238E27FC236}">
                <a16:creationId xmlns:a16="http://schemas.microsoft.com/office/drawing/2014/main" id="{185EF0E9-8D10-47E0-BAAF-AE68F2602F07}"/>
              </a:ext>
            </a:extLst>
          </p:cNvPr>
          <p:cNvCxnSpPr>
            <a:cxnSpLocks/>
          </p:cNvCxnSpPr>
          <p:nvPr/>
        </p:nvCxnSpPr>
        <p:spPr>
          <a:xfrm flipH="1" flipV="1">
            <a:off x="4670094" y="5525553"/>
            <a:ext cx="98132" cy="840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7" name="Connecteur droit 196">
            <a:extLst>
              <a:ext uri="{FF2B5EF4-FFF2-40B4-BE49-F238E27FC236}">
                <a16:creationId xmlns:a16="http://schemas.microsoft.com/office/drawing/2014/main" id="{FB1696E9-65EC-4DBA-A5EB-4501ACCE3625}"/>
              </a:ext>
            </a:extLst>
          </p:cNvPr>
          <p:cNvCxnSpPr>
            <a:cxnSpLocks/>
          </p:cNvCxnSpPr>
          <p:nvPr/>
        </p:nvCxnSpPr>
        <p:spPr>
          <a:xfrm flipH="1" flipV="1">
            <a:off x="4646567" y="5554752"/>
            <a:ext cx="23527" cy="1140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7" name="Connecteur droit 216">
            <a:extLst>
              <a:ext uri="{FF2B5EF4-FFF2-40B4-BE49-F238E27FC236}">
                <a16:creationId xmlns:a16="http://schemas.microsoft.com/office/drawing/2014/main" id="{F85985FA-D9FB-4B23-A0C4-A4D1D1A59B01}"/>
              </a:ext>
            </a:extLst>
          </p:cNvPr>
          <p:cNvCxnSpPr>
            <a:cxnSpLocks/>
          </p:cNvCxnSpPr>
          <p:nvPr/>
        </p:nvCxnSpPr>
        <p:spPr>
          <a:xfrm flipV="1">
            <a:off x="4586861" y="5550497"/>
            <a:ext cx="45643" cy="1643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8" name="Connecteur droit 217">
            <a:extLst>
              <a:ext uri="{FF2B5EF4-FFF2-40B4-BE49-F238E27FC236}">
                <a16:creationId xmlns:a16="http://schemas.microsoft.com/office/drawing/2014/main" id="{968E7E51-9F18-4326-8D72-D26BD13BD12C}"/>
              </a:ext>
            </a:extLst>
          </p:cNvPr>
          <p:cNvCxnSpPr>
            <a:cxnSpLocks/>
          </p:cNvCxnSpPr>
          <p:nvPr/>
        </p:nvCxnSpPr>
        <p:spPr>
          <a:xfrm>
            <a:off x="4439002" y="5494965"/>
            <a:ext cx="170680" cy="305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9" name="Connecteur droit 218">
            <a:extLst>
              <a:ext uri="{FF2B5EF4-FFF2-40B4-BE49-F238E27FC236}">
                <a16:creationId xmlns:a16="http://schemas.microsoft.com/office/drawing/2014/main" id="{B97B1FE9-790B-48DF-A9EF-318084811A8D}"/>
              </a:ext>
            </a:extLst>
          </p:cNvPr>
          <p:cNvCxnSpPr>
            <a:cxnSpLocks/>
          </p:cNvCxnSpPr>
          <p:nvPr/>
        </p:nvCxnSpPr>
        <p:spPr>
          <a:xfrm>
            <a:off x="4461824" y="5406925"/>
            <a:ext cx="62518" cy="177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0" name="Connecteur droit 219">
            <a:extLst>
              <a:ext uri="{FF2B5EF4-FFF2-40B4-BE49-F238E27FC236}">
                <a16:creationId xmlns:a16="http://schemas.microsoft.com/office/drawing/2014/main" id="{38D2B8F7-986E-496F-AD52-D4F683430B0C}"/>
              </a:ext>
            </a:extLst>
          </p:cNvPr>
          <p:cNvCxnSpPr>
            <a:cxnSpLocks/>
          </p:cNvCxnSpPr>
          <p:nvPr/>
        </p:nvCxnSpPr>
        <p:spPr>
          <a:xfrm flipV="1">
            <a:off x="4438046" y="5542252"/>
            <a:ext cx="186138" cy="415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1" name="Connecteur droit 220">
            <a:extLst>
              <a:ext uri="{FF2B5EF4-FFF2-40B4-BE49-F238E27FC236}">
                <a16:creationId xmlns:a16="http://schemas.microsoft.com/office/drawing/2014/main" id="{A1A748C1-4E1B-428B-A06E-30BF4AD40F24}"/>
              </a:ext>
            </a:extLst>
          </p:cNvPr>
          <p:cNvCxnSpPr>
            <a:cxnSpLocks/>
          </p:cNvCxnSpPr>
          <p:nvPr/>
        </p:nvCxnSpPr>
        <p:spPr>
          <a:xfrm flipV="1">
            <a:off x="4494369" y="5558913"/>
            <a:ext cx="124239" cy="961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2" name="Connecteur droit 221">
            <a:extLst>
              <a:ext uri="{FF2B5EF4-FFF2-40B4-BE49-F238E27FC236}">
                <a16:creationId xmlns:a16="http://schemas.microsoft.com/office/drawing/2014/main" id="{BEC0BC63-E1E0-43B2-84E0-38070F70C1DB}"/>
              </a:ext>
            </a:extLst>
          </p:cNvPr>
          <p:cNvCxnSpPr>
            <a:cxnSpLocks/>
          </p:cNvCxnSpPr>
          <p:nvPr/>
        </p:nvCxnSpPr>
        <p:spPr>
          <a:xfrm>
            <a:off x="4908840" y="5903364"/>
            <a:ext cx="63448" cy="763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3" name="Connecteur droit 222">
            <a:extLst>
              <a:ext uri="{FF2B5EF4-FFF2-40B4-BE49-F238E27FC236}">
                <a16:creationId xmlns:a16="http://schemas.microsoft.com/office/drawing/2014/main" id="{1395D3C1-C26E-4104-9A37-A8DFCE9154A0}"/>
              </a:ext>
            </a:extLst>
          </p:cNvPr>
          <p:cNvCxnSpPr>
            <a:cxnSpLocks/>
          </p:cNvCxnSpPr>
          <p:nvPr/>
        </p:nvCxnSpPr>
        <p:spPr>
          <a:xfrm>
            <a:off x="4988930" y="6037130"/>
            <a:ext cx="124681" cy="820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4" name="Connecteur droit 223">
            <a:extLst>
              <a:ext uri="{FF2B5EF4-FFF2-40B4-BE49-F238E27FC236}">
                <a16:creationId xmlns:a16="http://schemas.microsoft.com/office/drawing/2014/main" id="{80698E39-19A2-4A1E-A734-9797818CBE53}"/>
              </a:ext>
            </a:extLst>
          </p:cNvPr>
          <p:cNvCxnSpPr>
            <a:cxnSpLocks/>
          </p:cNvCxnSpPr>
          <p:nvPr/>
        </p:nvCxnSpPr>
        <p:spPr>
          <a:xfrm>
            <a:off x="4979405" y="6024432"/>
            <a:ext cx="62340" cy="1128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5" name="Connecteur droit 224">
            <a:extLst>
              <a:ext uri="{FF2B5EF4-FFF2-40B4-BE49-F238E27FC236}">
                <a16:creationId xmlns:a16="http://schemas.microsoft.com/office/drawing/2014/main" id="{954B4D00-93DA-4C95-B62C-93A642C7396D}"/>
              </a:ext>
            </a:extLst>
          </p:cNvPr>
          <p:cNvCxnSpPr>
            <a:cxnSpLocks/>
          </p:cNvCxnSpPr>
          <p:nvPr/>
        </p:nvCxnSpPr>
        <p:spPr>
          <a:xfrm flipH="1">
            <a:off x="4974696" y="6024432"/>
            <a:ext cx="4709" cy="1421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7" name="Connecteur droit 226">
            <a:extLst>
              <a:ext uri="{FF2B5EF4-FFF2-40B4-BE49-F238E27FC236}">
                <a16:creationId xmlns:a16="http://schemas.microsoft.com/office/drawing/2014/main" id="{0D7C958F-E318-4B4B-BA09-97B0911B0458}"/>
              </a:ext>
            </a:extLst>
          </p:cNvPr>
          <p:cNvCxnSpPr>
            <a:cxnSpLocks/>
          </p:cNvCxnSpPr>
          <p:nvPr/>
        </p:nvCxnSpPr>
        <p:spPr>
          <a:xfrm flipH="1">
            <a:off x="4891772" y="6011735"/>
            <a:ext cx="80516" cy="135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8" name="Connecteur droit 227">
            <a:extLst>
              <a:ext uri="{FF2B5EF4-FFF2-40B4-BE49-F238E27FC236}">
                <a16:creationId xmlns:a16="http://schemas.microsoft.com/office/drawing/2014/main" id="{DA18EADC-74C4-47D8-B161-5DFAB7186CD6}"/>
              </a:ext>
            </a:extLst>
          </p:cNvPr>
          <p:cNvCxnSpPr>
            <a:cxnSpLocks/>
          </p:cNvCxnSpPr>
          <p:nvPr/>
        </p:nvCxnSpPr>
        <p:spPr>
          <a:xfrm flipH="1">
            <a:off x="4872098" y="5992787"/>
            <a:ext cx="116832" cy="842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9" name="Connecteur droit 228">
            <a:extLst>
              <a:ext uri="{FF2B5EF4-FFF2-40B4-BE49-F238E27FC236}">
                <a16:creationId xmlns:a16="http://schemas.microsoft.com/office/drawing/2014/main" id="{150A5341-2BBE-4246-B92D-BC1C0D33C811}"/>
              </a:ext>
            </a:extLst>
          </p:cNvPr>
          <p:cNvCxnSpPr>
            <a:cxnSpLocks/>
          </p:cNvCxnSpPr>
          <p:nvPr/>
        </p:nvCxnSpPr>
        <p:spPr>
          <a:xfrm flipH="1">
            <a:off x="4781621" y="6011735"/>
            <a:ext cx="197784" cy="421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0" name="Connecteur droit 229">
            <a:extLst>
              <a:ext uri="{FF2B5EF4-FFF2-40B4-BE49-F238E27FC236}">
                <a16:creationId xmlns:a16="http://schemas.microsoft.com/office/drawing/2014/main" id="{39515299-A96F-4A27-99F4-6B4E8F1B8ED0}"/>
              </a:ext>
            </a:extLst>
          </p:cNvPr>
          <p:cNvCxnSpPr>
            <a:cxnSpLocks/>
          </p:cNvCxnSpPr>
          <p:nvPr/>
        </p:nvCxnSpPr>
        <p:spPr>
          <a:xfrm flipH="1" flipV="1">
            <a:off x="4781621" y="5961813"/>
            <a:ext cx="190667" cy="499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1" name="Connecteur droit 230">
            <a:extLst>
              <a:ext uri="{FF2B5EF4-FFF2-40B4-BE49-F238E27FC236}">
                <a16:creationId xmlns:a16="http://schemas.microsoft.com/office/drawing/2014/main" id="{C362187A-AD41-43FF-8D32-A32C863ACF89}"/>
              </a:ext>
            </a:extLst>
          </p:cNvPr>
          <p:cNvCxnSpPr>
            <a:cxnSpLocks/>
          </p:cNvCxnSpPr>
          <p:nvPr/>
        </p:nvCxnSpPr>
        <p:spPr>
          <a:xfrm flipH="1" flipV="1">
            <a:off x="4828867" y="5885533"/>
            <a:ext cx="143421" cy="107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2" name="Connecteur droit 231">
            <a:extLst>
              <a:ext uri="{FF2B5EF4-FFF2-40B4-BE49-F238E27FC236}">
                <a16:creationId xmlns:a16="http://schemas.microsoft.com/office/drawing/2014/main" id="{9166EC03-6DFE-4A7A-A5DA-AC8D212A04B9}"/>
              </a:ext>
            </a:extLst>
          </p:cNvPr>
          <p:cNvCxnSpPr>
            <a:cxnSpLocks/>
          </p:cNvCxnSpPr>
          <p:nvPr/>
        </p:nvCxnSpPr>
        <p:spPr>
          <a:xfrm flipH="1" flipV="1">
            <a:off x="4981267" y="6037933"/>
            <a:ext cx="143421" cy="107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3" name="Connecteur droit 232">
            <a:extLst>
              <a:ext uri="{FF2B5EF4-FFF2-40B4-BE49-F238E27FC236}">
                <a16:creationId xmlns:a16="http://schemas.microsoft.com/office/drawing/2014/main" id="{1EE0F70B-98FD-4620-B2EC-D0BCA19D5AE2}"/>
              </a:ext>
            </a:extLst>
          </p:cNvPr>
          <p:cNvCxnSpPr>
            <a:cxnSpLocks/>
          </p:cNvCxnSpPr>
          <p:nvPr/>
        </p:nvCxnSpPr>
        <p:spPr>
          <a:xfrm>
            <a:off x="4934073" y="5814795"/>
            <a:ext cx="35001" cy="17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4" name="Connecteur droit 233">
            <a:extLst>
              <a:ext uri="{FF2B5EF4-FFF2-40B4-BE49-F238E27FC236}">
                <a16:creationId xmlns:a16="http://schemas.microsoft.com/office/drawing/2014/main" id="{3FAB99C5-A027-44A2-AF2C-C86064FDE639}"/>
              </a:ext>
            </a:extLst>
          </p:cNvPr>
          <p:cNvCxnSpPr>
            <a:cxnSpLocks/>
          </p:cNvCxnSpPr>
          <p:nvPr/>
        </p:nvCxnSpPr>
        <p:spPr>
          <a:xfrm flipH="1">
            <a:off x="4987068" y="5866618"/>
            <a:ext cx="7157" cy="1351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5" name="Connecteur droit 234">
            <a:extLst>
              <a:ext uri="{FF2B5EF4-FFF2-40B4-BE49-F238E27FC236}">
                <a16:creationId xmlns:a16="http://schemas.microsoft.com/office/drawing/2014/main" id="{F42CF207-605C-4D83-AB10-838B34C9F132}"/>
              </a:ext>
            </a:extLst>
          </p:cNvPr>
          <p:cNvCxnSpPr>
            <a:cxnSpLocks/>
          </p:cNvCxnSpPr>
          <p:nvPr/>
        </p:nvCxnSpPr>
        <p:spPr>
          <a:xfrm flipH="1">
            <a:off x="4997521" y="5844526"/>
            <a:ext cx="78540" cy="1422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6" name="Connecteur droit 235">
            <a:extLst>
              <a:ext uri="{FF2B5EF4-FFF2-40B4-BE49-F238E27FC236}">
                <a16:creationId xmlns:a16="http://schemas.microsoft.com/office/drawing/2014/main" id="{71F043DE-D0C4-4691-A4CB-F57B415988D7}"/>
              </a:ext>
            </a:extLst>
          </p:cNvPr>
          <p:cNvCxnSpPr>
            <a:cxnSpLocks/>
          </p:cNvCxnSpPr>
          <p:nvPr/>
        </p:nvCxnSpPr>
        <p:spPr>
          <a:xfrm flipH="1">
            <a:off x="4976737" y="5926535"/>
            <a:ext cx="115966" cy="89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7" name="Connecteur droit 236">
            <a:extLst>
              <a:ext uri="{FF2B5EF4-FFF2-40B4-BE49-F238E27FC236}">
                <a16:creationId xmlns:a16="http://schemas.microsoft.com/office/drawing/2014/main" id="{11FB107D-2EA0-46E4-8691-346EFE8557D5}"/>
              </a:ext>
            </a:extLst>
          </p:cNvPr>
          <p:cNvCxnSpPr>
            <a:cxnSpLocks/>
          </p:cNvCxnSpPr>
          <p:nvPr/>
        </p:nvCxnSpPr>
        <p:spPr>
          <a:xfrm flipH="1">
            <a:off x="4994385" y="5963584"/>
            <a:ext cx="186608" cy="601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8" name="Connecteur droit 237">
            <a:extLst>
              <a:ext uri="{FF2B5EF4-FFF2-40B4-BE49-F238E27FC236}">
                <a16:creationId xmlns:a16="http://schemas.microsoft.com/office/drawing/2014/main" id="{FD536235-4222-4C3A-B1E0-F3DE3B0DFB77}"/>
              </a:ext>
            </a:extLst>
          </p:cNvPr>
          <p:cNvCxnSpPr>
            <a:cxnSpLocks/>
          </p:cNvCxnSpPr>
          <p:nvPr/>
        </p:nvCxnSpPr>
        <p:spPr>
          <a:xfrm flipH="1" flipV="1">
            <a:off x="5022636" y="6030269"/>
            <a:ext cx="9851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9" name="Ellipse 238">
            <a:extLst>
              <a:ext uri="{FF2B5EF4-FFF2-40B4-BE49-F238E27FC236}">
                <a16:creationId xmlns:a16="http://schemas.microsoft.com/office/drawing/2014/main" id="{7E6BB79C-67D9-49A5-9653-11F38DC570E5}"/>
              </a:ext>
            </a:extLst>
          </p:cNvPr>
          <p:cNvSpPr/>
          <p:nvPr/>
        </p:nvSpPr>
        <p:spPr>
          <a:xfrm>
            <a:off x="4964386" y="598670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Flèche : haut 2">
            <a:extLst>
              <a:ext uri="{FF2B5EF4-FFF2-40B4-BE49-F238E27FC236}">
                <a16:creationId xmlns:a16="http://schemas.microsoft.com/office/drawing/2014/main" id="{559FA605-D06E-4F4F-8795-2ACF891F2F73}"/>
              </a:ext>
            </a:extLst>
          </p:cNvPr>
          <p:cNvSpPr/>
          <p:nvPr/>
        </p:nvSpPr>
        <p:spPr>
          <a:xfrm>
            <a:off x="8084573" y="5763059"/>
            <a:ext cx="454537" cy="550729"/>
          </a:xfrm>
          <a:prstGeom prst="upArrow">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texte, clipart&#10;&#10;Description générée automatiquement">
            <a:extLst>
              <a:ext uri="{FF2B5EF4-FFF2-40B4-BE49-F238E27FC236}">
                <a16:creationId xmlns:a16="http://schemas.microsoft.com/office/drawing/2014/main" id="{495568FA-E1B4-4286-9F1F-3BDEF074E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8599" y="1326068"/>
            <a:ext cx="2220309" cy="2865528"/>
          </a:xfrm>
          <a:prstGeom prst="rect">
            <a:avLst/>
          </a:prstGeom>
        </p:spPr>
      </p:pic>
      <p:cxnSp>
        <p:nvCxnSpPr>
          <p:cNvPr id="300" name="Connecteur droit 299">
            <a:extLst>
              <a:ext uri="{FF2B5EF4-FFF2-40B4-BE49-F238E27FC236}">
                <a16:creationId xmlns:a16="http://schemas.microsoft.com/office/drawing/2014/main" id="{A6F3EE4E-2B24-461F-9718-9952989D33FE}"/>
              </a:ext>
            </a:extLst>
          </p:cNvPr>
          <p:cNvCxnSpPr>
            <a:cxnSpLocks/>
          </p:cNvCxnSpPr>
          <p:nvPr/>
        </p:nvCxnSpPr>
        <p:spPr>
          <a:xfrm flipV="1">
            <a:off x="7371478" y="4915161"/>
            <a:ext cx="337349" cy="551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1" name="Connecteur droit 300">
            <a:extLst>
              <a:ext uri="{FF2B5EF4-FFF2-40B4-BE49-F238E27FC236}">
                <a16:creationId xmlns:a16="http://schemas.microsoft.com/office/drawing/2014/main" id="{05C00599-254E-40A8-A585-C75FCA4A2994}"/>
              </a:ext>
            </a:extLst>
          </p:cNvPr>
          <p:cNvCxnSpPr>
            <a:cxnSpLocks/>
          </p:cNvCxnSpPr>
          <p:nvPr/>
        </p:nvCxnSpPr>
        <p:spPr>
          <a:xfrm>
            <a:off x="7575818" y="5586232"/>
            <a:ext cx="262422" cy="1302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2" name="Connecteur droit 301">
            <a:extLst>
              <a:ext uri="{FF2B5EF4-FFF2-40B4-BE49-F238E27FC236}">
                <a16:creationId xmlns:a16="http://schemas.microsoft.com/office/drawing/2014/main" id="{B86CFF5C-ED1D-4E59-A426-B2A2A9C402B5}"/>
              </a:ext>
            </a:extLst>
          </p:cNvPr>
          <p:cNvCxnSpPr>
            <a:cxnSpLocks/>
          </p:cNvCxnSpPr>
          <p:nvPr/>
        </p:nvCxnSpPr>
        <p:spPr>
          <a:xfrm>
            <a:off x="6674202" y="5204226"/>
            <a:ext cx="221073" cy="460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03" name="Image 302" descr="Une image contenant montre&#10;&#10;Description générée automatiquement">
            <a:extLst>
              <a:ext uri="{FF2B5EF4-FFF2-40B4-BE49-F238E27FC236}">
                <a16:creationId xmlns:a16="http://schemas.microsoft.com/office/drawing/2014/main" id="{853DBC6A-DAEA-4FE5-A9AE-320645A2B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668" y="4205110"/>
            <a:ext cx="1587265" cy="1979413"/>
          </a:xfrm>
          <a:prstGeom prst="rect">
            <a:avLst/>
          </a:prstGeom>
        </p:spPr>
      </p:pic>
      <p:cxnSp>
        <p:nvCxnSpPr>
          <p:cNvPr id="304" name="Connecteur droit 303">
            <a:extLst>
              <a:ext uri="{FF2B5EF4-FFF2-40B4-BE49-F238E27FC236}">
                <a16:creationId xmlns:a16="http://schemas.microsoft.com/office/drawing/2014/main" id="{1E832BF0-9A72-4671-A2FF-00A7F798EA85}"/>
              </a:ext>
            </a:extLst>
          </p:cNvPr>
          <p:cNvCxnSpPr>
            <a:cxnSpLocks/>
          </p:cNvCxnSpPr>
          <p:nvPr/>
        </p:nvCxnSpPr>
        <p:spPr>
          <a:xfrm>
            <a:off x="7173612" y="5014171"/>
            <a:ext cx="63448" cy="763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5" name="Connecteur droit 304">
            <a:extLst>
              <a:ext uri="{FF2B5EF4-FFF2-40B4-BE49-F238E27FC236}">
                <a16:creationId xmlns:a16="http://schemas.microsoft.com/office/drawing/2014/main" id="{43D1E77D-3389-4E98-80C6-3C9D70348326}"/>
              </a:ext>
            </a:extLst>
          </p:cNvPr>
          <p:cNvCxnSpPr>
            <a:cxnSpLocks/>
          </p:cNvCxnSpPr>
          <p:nvPr/>
        </p:nvCxnSpPr>
        <p:spPr>
          <a:xfrm>
            <a:off x="6895276" y="5327264"/>
            <a:ext cx="0" cy="105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6" name="Connecteur droit 305">
            <a:extLst>
              <a:ext uri="{FF2B5EF4-FFF2-40B4-BE49-F238E27FC236}">
                <a16:creationId xmlns:a16="http://schemas.microsoft.com/office/drawing/2014/main" id="{05D96172-BEA6-4AAE-8DB1-8DD6B77C6DB3}"/>
              </a:ext>
            </a:extLst>
          </p:cNvPr>
          <p:cNvCxnSpPr>
            <a:cxnSpLocks/>
          </p:cNvCxnSpPr>
          <p:nvPr/>
        </p:nvCxnSpPr>
        <p:spPr>
          <a:xfrm>
            <a:off x="7253702" y="5147937"/>
            <a:ext cx="124681" cy="820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7" name="Connecteur droit 306">
            <a:extLst>
              <a:ext uri="{FF2B5EF4-FFF2-40B4-BE49-F238E27FC236}">
                <a16:creationId xmlns:a16="http://schemas.microsoft.com/office/drawing/2014/main" id="{BDC6699B-6F71-448A-9F23-F91F023CB3BE}"/>
              </a:ext>
            </a:extLst>
          </p:cNvPr>
          <p:cNvCxnSpPr>
            <a:cxnSpLocks/>
          </p:cNvCxnSpPr>
          <p:nvPr/>
        </p:nvCxnSpPr>
        <p:spPr>
          <a:xfrm>
            <a:off x="7244177" y="5135239"/>
            <a:ext cx="62340" cy="1128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8" name="Connecteur droit 307">
            <a:extLst>
              <a:ext uri="{FF2B5EF4-FFF2-40B4-BE49-F238E27FC236}">
                <a16:creationId xmlns:a16="http://schemas.microsoft.com/office/drawing/2014/main" id="{09AA9129-4F7A-45BF-BB0F-AA4AEF98F021}"/>
              </a:ext>
            </a:extLst>
          </p:cNvPr>
          <p:cNvCxnSpPr>
            <a:cxnSpLocks/>
          </p:cNvCxnSpPr>
          <p:nvPr/>
        </p:nvCxnSpPr>
        <p:spPr>
          <a:xfrm flipH="1">
            <a:off x="7239468" y="5135239"/>
            <a:ext cx="4709" cy="1421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9" name="Connecteur droit 308">
            <a:extLst>
              <a:ext uri="{FF2B5EF4-FFF2-40B4-BE49-F238E27FC236}">
                <a16:creationId xmlns:a16="http://schemas.microsoft.com/office/drawing/2014/main" id="{42E3D6B0-A29D-415D-BCFD-CE7D6FA963B6}"/>
              </a:ext>
            </a:extLst>
          </p:cNvPr>
          <p:cNvCxnSpPr>
            <a:cxnSpLocks/>
          </p:cNvCxnSpPr>
          <p:nvPr/>
        </p:nvCxnSpPr>
        <p:spPr>
          <a:xfrm flipH="1">
            <a:off x="7156544" y="5122542"/>
            <a:ext cx="80516" cy="135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0" name="Connecteur droit 309">
            <a:extLst>
              <a:ext uri="{FF2B5EF4-FFF2-40B4-BE49-F238E27FC236}">
                <a16:creationId xmlns:a16="http://schemas.microsoft.com/office/drawing/2014/main" id="{C5D93014-0214-476E-AA0F-2416AA1F5A8A}"/>
              </a:ext>
            </a:extLst>
          </p:cNvPr>
          <p:cNvCxnSpPr>
            <a:cxnSpLocks/>
          </p:cNvCxnSpPr>
          <p:nvPr/>
        </p:nvCxnSpPr>
        <p:spPr>
          <a:xfrm flipH="1">
            <a:off x="7136870" y="5103594"/>
            <a:ext cx="116832" cy="842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1" name="Connecteur droit 310">
            <a:extLst>
              <a:ext uri="{FF2B5EF4-FFF2-40B4-BE49-F238E27FC236}">
                <a16:creationId xmlns:a16="http://schemas.microsoft.com/office/drawing/2014/main" id="{C8127CF3-F8C5-425A-96F7-8B98EB8E9EE1}"/>
              </a:ext>
            </a:extLst>
          </p:cNvPr>
          <p:cNvCxnSpPr>
            <a:cxnSpLocks/>
          </p:cNvCxnSpPr>
          <p:nvPr/>
        </p:nvCxnSpPr>
        <p:spPr>
          <a:xfrm flipH="1">
            <a:off x="7046393" y="5122542"/>
            <a:ext cx="197784" cy="421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2" name="Connecteur droit 311">
            <a:extLst>
              <a:ext uri="{FF2B5EF4-FFF2-40B4-BE49-F238E27FC236}">
                <a16:creationId xmlns:a16="http://schemas.microsoft.com/office/drawing/2014/main" id="{1754DEE0-9AF4-49D2-B084-CBB30610A6B8}"/>
              </a:ext>
            </a:extLst>
          </p:cNvPr>
          <p:cNvCxnSpPr>
            <a:cxnSpLocks/>
          </p:cNvCxnSpPr>
          <p:nvPr/>
        </p:nvCxnSpPr>
        <p:spPr>
          <a:xfrm flipH="1" flipV="1">
            <a:off x="7046393" y="5072620"/>
            <a:ext cx="190667" cy="499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3" name="Connecteur droit 312">
            <a:extLst>
              <a:ext uri="{FF2B5EF4-FFF2-40B4-BE49-F238E27FC236}">
                <a16:creationId xmlns:a16="http://schemas.microsoft.com/office/drawing/2014/main" id="{F1616D81-372E-4386-AE9C-3C131183F652}"/>
              </a:ext>
            </a:extLst>
          </p:cNvPr>
          <p:cNvCxnSpPr>
            <a:cxnSpLocks/>
          </p:cNvCxnSpPr>
          <p:nvPr/>
        </p:nvCxnSpPr>
        <p:spPr>
          <a:xfrm flipH="1" flipV="1">
            <a:off x="7093639" y="4996340"/>
            <a:ext cx="143421" cy="107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4" name="Connecteur droit 313">
            <a:extLst>
              <a:ext uri="{FF2B5EF4-FFF2-40B4-BE49-F238E27FC236}">
                <a16:creationId xmlns:a16="http://schemas.microsoft.com/office/drawing/2014/main" id="{40DC5B30-921B-4D2E-A08A-BBA8DB282CC5}"/>
              </a:ext>
            </a:extLst>
          </p:cNvPr>
          <p:cNvCxnSpPr>
            <a:cxnSpLocks/>
          </p:cNvCxnSpPr>
          <p:nvPr/>
        </p:nvCxnSpPr>
        <p:spPr>
          <a:xfrm flipH="1" flipV="1">
            <a:off x="7246039" y="5148740"/>
            <a:ext cx="143421" cy="107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5" name="Connecteur droit 314">
            <a:extLst>
              <a:ext uri="{FF2B5EF4-FFF2-40B4-BE49-F238E27FC236}">
                <a16:creationId xmlns:a16="http://schemas.microsoft.com/office/drawing/2014/main" id="{141FEF96-3493-48D4-8947-672882380722}"/>
              </a:ext>
            </a:extLst>
          </p:cNvPr>
          <p:cNvCxnSpPr>
            <a:cxnSpLocks/>
          </p:cNvCxnSpPr>
          <p:nvPr/>
        </p:nvCxnSpPr>
        <p:spPr>
          <a:xfrm>
            <a:off x="7198845" y="4925602"/>
            <a:ext cx="35001" cy="17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6" name="Connecteur droit 315">
            <a:extLst>
              <a:ext uri="{FF2B5EF4-FFF2-40B4-BE49-F238E27FC236}">
                <a16:creationId xmlns:a16="http://schemas.microsoft.com/office/drawing/2014/main" id="{C5684DE0-C9E9-42BA-977D-66221FF4EEC5}"/>
              </a:ext>
            </a:extLst>
          </p:cNvPr>
          <p:cNvCxnSpPr>
            <a:cxnSpLocks/>
          </p:cNvCxnSpPr>
          <p:nvPr/>
        </p:nvCxnSpPr>
        <p:spPr>
          <a:xfrm flipH="1">
            <a:off x="7251840" y="4977425"/>
            <a:ext cx="7157" cy="1351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7" name="Connecteur droit 316">
            <a:extLst>
              <a:ext uri="{FF2B5EF4-FFF2-40B4-BE49-F238E27FC236}">
                <a16:creationId xmlns:a16="http://schemas.microsoft.com/office/drawing/2014/main" id="{EBF7F998-3B12-403F-80F8-D8A9F9660292}"/>
              </a:ext>
            </a:extLst>
          </p:cNvPr>
          <p:cNvCxnSpPr>
            <a:cxnSpLocks/>
          </p:cNvCxnSpPr>
          <p:nvPr/>
        </p:nvCxnSpPr>
        <p:spPr>
          <a:xfrm flipH="1">
            <a:off x="7262293" y="4955333"/>
            <a:ext cx="78540" cy="1422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8" name="Connecteur droit 317">
            <a:extLst>
              <a:ext uri="{FF2B5EF4-FFF2-40B4-BE49-F238E27FC236}">
                <a16:creationId xmlns:a16="http://schemas.microsoft.com/office/drawing/2014/main" id="{5E9EF187-09A7-4631-A1E7-EF8CE1DE1D74}"/>
              </a:ext>
            </a:extLst>
          </p:cNvPr>
          <p:cNvCxnSpPr>
            <a:cxnSpLocks/>
          </p:cNvCxnSpPr>
          <p:nvPr/>
        </p:nvCxnSpPr>
        <p:spPr>
          <a:xfrm flipH="1">
            <a:off x="7241509" y="5037342"/>
            <a:ext cx="115966" cy="89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9" name="Connecteur droit 318">
            <a:extLst>
              <a:ext uri="{FF2B5EF4-FFF2-40B4-BE49-F238E27FC236}">
                <a16:creationId xmlns:a16="http://schemas.microsoft.com/office/drawing/2014/main" id="{8AD86EB8-07BA-4CD9-A0AD-FB9233F5644A}"/>
              </a:ext>
            </a:extLst>
          </p:cNvPr>
          <p:cNvCxnSpPr>
            <a:cxnSpLocks/>
          </p:cNvCxnSpPr>
          <p:nvPr/>
        </p:nvCxnSpPr>
        <p:spPr>
          <a:xfrm flipH="1">
            <a:off x="7259157" y="5074391"/>
            <a:ext cx="186608" cy="601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0" name="Connecteur droit 319">
            <a:extLst>
              <a:ext uri="{FF2B5EF4-FFF2-40B4-BE49-F238E27FC236}">
                <a16:creationId xmlns:a16="http://schemas.microsoft.com/office/drawing/2014/main" id="{89AE9B9B-9722-42AB-9386-4D106F26E647}"/>
              </a:ext>
            </a:extLst>
          </p:cNvPr>
          <p:cNvCxnSpPr>
            <a:cxnSpLocks/>
          </p:cNvCxnSpPr>
          <p:nvPr/>
        </p:nvCxnSpPr>
        <p:spPr>
          <a:xfrm flipH="1" flipV="1">
            <a:off x="7287408" y="5141076"/>
            <a:ext cx="9851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1" name="Connecteur droit 320">
            <a:extLst>
              <a:ext uri="{FF2B5EF4-FFF2-40B4-BE49-F238E27FC236}">
                <a16:creationId xmlns:a16="http://schemas.microsoft.com/office/drawing/2014/main" id="{5BB96DDB-4995-4AB3-9D22-82649DDCCA0D}"/>
              </a:ext>
            </a:extLst>
          </p:cNvPr>
          <p:cNvCxnSpPr>
            <a:cxnSpLocks/>
          </p:cNvCxnSpPr>
          <p:nvPr/>
        </p:nvCxnSpPr>
        <p:spPr>
          <a:xfrm flipH="1">
            <a:off x="7213990" y="4497840"/>
            <a:ext cx="48657" cy="1541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2" name="Connecteur droit 321">
            <a:extLst>
              <a:ext uri="{FF2B5EF4-FFF2-40B4-BE49-F238E27FC236}">
                <a16:creationId xmlns:a16="http://schemas.microsoft.com/office/drawing/2014/main" id="{9A32C755-B51C-46FD-B6C4-B7525CA2EC75}"/>
              </a:ext>
            </a:extLst>
          </p:cNvPr>
          <p:cNvCxnSpPr>
            <a:cxnSpLocks/>
          </p:cNvCxnSpPr>
          <p:nvPr/>
        </p:nvCxnSpPr>
        <p:spPr>
          <a:xfrm>
            <a:off x="7172419" y="4484741"/>
            <a:ext cx="31149" cy="170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3" name="Connecteur droit 322">
            <a:extLst>
              <a:ext uri="{FF2B5EF4-FFF2-40B4-BE49-F238E27FC236}">
                <a16:creationId xmlns:a16="http://schemas.microsoft.com/office/drawing/2014/main" id="{945E9D5F-81BA-47F0-8617-F429A485F4F3}"/>
              </a:ext>
            </a:extLst>
          </p:cNvPr>
          <p:cNvCxnSpPr>
            <a:cxnSpLocks/>
          </p:cNvCxnSpPr>
          <p:nvPr/>
        </p:nvCxnSpPr>
        <p:spPr>
          <a:xfrm>
            <a:off x="7075887" y="4532249"/>
            <a:ext cx="119399" cy="1197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4" name="Connecteur droit 323">
            <a:extLst>
              <a:ext uri="{FF2B5EF4-FFF2-40B4-BE49-F238E27FC236}">
                <a16:creationId xmlns:a16="http://schemas.microsoft.com/office/drawing/2014/main" id="{3AB4661C-42DC-4330-8F2C-686E17488219}"/>
              </a:ext>
            </a:extLst>
          </p:cNvPr>
          <p:cNvCxnSpPr>
            <a:cxnSpLocks/>
          </p:cNvCxnSpPr>
          <p:nvPr/>
        </p:nvCxnSpPr>
        <p:spPr>
          <a:xfrm>
            <a:off x="7003426" y="4574895"/>
            <a:ext cx="179317" cy="1156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5" name="Connecteur droit 324">
            <a:extLst>
              <a:ext uri="{FF2B5EF4-FFF2-40B4-BE49-F238E27FC236}">
                <a16:creationId xmlns:a16="http://schemas.microsoft.com/office/drawing/2014/main" id="{D8C7F038-B711-448C-9711-C2C5CC2D8AD9}"/>
              </a:ext>
            </a:extLst>
          </p:cNvPr>
          <p:cNvCxnSpPr>
            <a:cxnSpLocks/>
          </p:cNvCxnSpPr>
          <p:nvPr/>
        </p:nvCxnSpPr>
        <p:spPr>
          <a:xfrm>
            <a:off x="7044482" y="4682703"/>
            <a:ext cx="1208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6" name="Connecteur droit 325">
            <a:extLst>
              <a:ext uri="{FF2B5EF4-FFF2-40B4-BE49-F238E27FC236}">
                <a16:creationId xmlns:a16="http://schemas.microsoft.com/office/drawing/2014/main" id="{D342CBDA-124C-4550-8583-F8B3EDEAD39F}"/>
              </a:ext>
            </a:extLst>
          </p:cNvPr>
          <p:cNvCxnSpPr>
            <a:cxnSpLocks/>
          </p:cNvCxnSpPr>
          <p:nvPr/>
        </p:nvCxnSpPr>
        <p:spPr>
          <a:xfrm flipV="1">
            <a:off x="7061876" y="4690544"/>
            <a:ext cx="103473" cy="715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7" name="Connecteur droit 326">
            <a:extLst>
              <a:ext uri="{FF2B5EF4-FFF2-40B4-BE49-F238E27FC236}">
                <a16:creationId xmlns:a16="http://schemas.microsoft.com/office/drawing/2014/main" id="{DAF55374-B82F-4A64-A4BF-7299B7A0CA19}"/>
              </a:ext>
            </a:extLst>
          </p:cNvPr>
          <p:cNvCxnSpPr>
            <a:cxnSpLocks/>
          </p:cNvCxnSpPr>
          <p:nvPr/>
        </p:nvCxnSpPr>
        <p:spPr>
          <a:xfrm flipV="1">
            <a:off x="7182743" y="4578428"/>
            <a:ext cx="103473" cy="715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8" name="Connecteur droit 327">
            <a:extLst>
              <a:ext uri="{FF2B5EF4-FFF2-40B4-BE49-F238E27FC236}">
                <a16:creationId xmlns:a16="http://schemas.microsoft.com/office/drawing/2014/main" id="{EDC9BA89-5187-4EEA-A4F0-9A7EDA06A473}"/>
              </a:ext>
            </a:extLst>
          </p:cNvPr>
          <p:cNvCxnSpPr>
            <a:cxnSpLocks/>
          </p:cNvCxnSpPr>
          <p:nvPr/>
        </p:nvCxnSpPr>
        <p:spPr>
          <a:xfrm flipV="1">
            <a:off x="7223799" y="4563422"/>
            <a:ext cx="158949" cy="1108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9" name="Connecteur droit 328">
            <a:extLst>
              <a:ext uri="{FF2B5EF4-FFF2-40B4-BE49-F238E27FC236}">
                <a16:creationId xmlns:a16="http://schemas.microsoft.com/office/drawing/2014/main" id="{DEE1E5D8-FB2C-44CF-8940-9FA9663D2878}"/>
              </a:ext>
            </a:extLst>
          </p:cNvPr>
          <p:cNvCxnSpPr>
            <a:cxnSpLocks/>
          </p:cNvCxnSpPr>
          <p:nvPr/>
        </p:nvCxnSpPr>
        <p:spPr>
          <a:xfrm>
            <a:off x="7205456" y="4693329"/>
            <a:ext cx="167105" cy="683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0" name="Connecteur droit 329">
            <a:extLst>
              <a:ext uri="{FF2B5EF4-FFF2-40B4-BE49-F238E27FC236}">
                <a16:creationId xmlns:a16="http://schemas.microsoft.com/office/drawing/2014/main" id="{6ED832CE-9D83-49BF-99D6-4334C43B63B5}"/>
              </a:ext>
            </a:extLst>
          </p:cNvPr>
          <p:cNvCxnSpPr>
            <a:cxnSpLocks/>
          </p:cNvCxnSpPr>
          <p:nvPr/>
        </p:nvCxnSpPr>
        <p:spPr>
          <a:xfrm flipV="1">
            <a:off x="7235508" y="4666135"/>
            <a:ext cx="101157" cy="182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1" name="Ellipse 330">
            <a:extLst>
              <a:ext uri="{FF2B5EF4-FFF2-40B4-BE49-F238E27FC236}">
                <a16:creationId xmlns:a16="http://schemas.microsoft.com/office/drawing/2014/main" id="{3EECB134-C483-4EC2-9D3C-494C6E60EC9E}"/>
              </a:ext>
            </a:extLst>
          </p:cNvPr>
          <p:cNvSpPr/>
          <p:nvPr/>
        </p:nvSpPr>
        <p:spPr>
          <a:xfrm>
            <a:off x="7184708" y="4665716"/>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2" name="Ellipse 331">
            <a:extLst>
              <a:ext uri="{FF2B5EF4-FFF2-40B4-BE49-F238E27FC236}">
                <a16:creationId xmlns:a16="http://schemas.microsoft.com/office/drawing/2014/main" id="{25FF216F-FC44-46C3-86A4-F9DBD8FEE4AA}"/>
              </a:ext>
            </a:extLst>
          </p:cNvPr>
          <p:cNvSpPr/>
          <p:nvPr/>
        </p:nvSpPr>
        <p:spPr>
          <a:xfrm>
            <a:off x="7229158" y="5097516"/>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33" name="Connecteur droit 332">
            <a:extLst>
              <a:ext uri="{FF2B5EF4-FFF2-40B4-BE49-F238E27FC236}">
                <a16:creationId xmlns:a16="http://schemas.microsoft.com/office/drawing/2014/main" id="{5A14062A-1377-4DDC-BF50-F45C581333E5}"/>
              </a:ext>
            </a:extLst>
          </p:cNvPr>
          <p:cNvCxnSpPr>
            <a:cxnSpLocks/>
          </p:cNvCxnSpPr>
          <p:nvPr/>
        </p:nvCxnSpPr>
        <p:spPr>
          <a:xfrm flipH="1" flipV="1">
            <a:off x="6784738" y="5277376"/>
            <a:ext cx="74646" cy="1373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4" name="Connecteur droit 333">
            <a:extLst>
              <a:ext uri="{FF2B5EF4-FFF2-40B4-BE49-F238E27FC236}">
                <a16:creationId xmlns:a16="http://schemas.microsoft.com/office/drawing/2014/main" id="{1C551B3A-38D7-4F68-AF0D-322C1A3F0605}"/>
              </a:ext>
            </a:extLst>
          </p:cNvPr>
          <p:cNvCxnSpPr>
            <a:cxnSpLocks/>
          </p:cNvCxnSpPr>
          <p:nvPr/>
        </p:nvCxnSpPr>
        <p:spPr>
          <a:xfrm flipH="1" flipV="1">
            <a:off x="6784738" y="5377892"/>
            <a:ext cx="74646" cy="639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5" name="Connecteur droit 334">
            <a:extLst>
              <a:ext uri="{FF2B5EF4-FFF2-40B4-BE49-F238E27FC236}">
                <a16:creationId xmlns:a16="http://schemas.microsoft.com/office/drawing/2014/main" id="{820C761E-1AA0-441B-B468-747EF181EA89}"/>
              </a:ext>
            </a:extLst>
          </p:cNvPr>
          <p:cNvCxnSpPr>
            <a:cxnSpLocks/>
          </p:cNvCxnSpPr>
          <p:nvPr/>
        </p:nvCxnSpPr>
        <p:spPr>
          <a:xfrm flipH="1" flipV="1">
            <a:off x="6905294" y="5462053"/>
            <a:ext cx="98132" cy="840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6" name="Connecteur droit 335">
            <a:extLst>
              <a:ext uri="{FF2B5EF4-FFF2-40B4-BE49-F238E27FC236}">
                <a16:creationId xmlns:a16="http://schemas.microsoft.com/office/drawing/2014/main" id="{F153A76A-FFAF-4F4A-BA25-20304D9352E3}"/>
              </a:ext>
            </a:extLst>
          </p:cNvPr>
          <p:cNvCxnSpPr>
            <a:cxnSpLocks/>
          </p:cNvCxnSpPr>
          <p:nvPr/>
        </p:nvCxnSpPr>
        <p:spPr>
          <a:xfrm flipH="1" flipV="1">
            <a:off x="6881767" y="5491252"/>
            <a:ext cx="23527" cy="1140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7" name="Connecteur droit 336">
            <a:extLst>
              <a:ext uri="{FF2B5EF4-FFF2-40B4-BE49-F238E27FC236}">
                <a16:creationId xmlns:a16="http://schemas.microsoft.com/office/drawing/2014/main" id="{54D52CD2-D561-4D81-AF51-E40978B6E6BD}"/>
              </a:ext>
            </a:extLst>
          </p:cNvPr>
          <p:cNvCxnSpPr>
            <a:cxnSpLocks/>
          </p:cNvCxnSpPr>
          <p:nvPr/>
        </p:nvCxnSpPr>
        <p:spPr>
          <a:xfrm flipV="1">
            <a:off x="6822061" y="5486997"/>
            <a:ext cx="45643" cy="1643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8" name="Connecteur droit 337">
            <a:extLst>
              <a:ext uri="{FF2B5EF4-FFF2-40B4-BE49-F238E27FC236}">
                <a16:creationId xmlns:a16="http://schemas.microsoft.com/office/drawing/2014/main" id="{4B8FEB1E-2679-462A-A1B5-F21B01429C12}"/>
              </a:ext>
            </a:extLst>
          </p:cNvPr>
          <p:cNvCxnSpPr>
            <a:cxnSpLocks/>
          </p:cNvCxnSpPr>
          <p:nvPr/>
        </p:nvCxnSpPr>
        <p:spPr>
          <a:xfrm>
            <a:off x="6674202" y="5431465"/>
            <a:ext cx="170680" cy="305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Connecteur droit 338">
            <a:extLst>
              <a:ext uri="{FF2B5EF4-FFF2-40B4-BE49-F238E27FC236}">
                <a16:creationId xmlns:a16="http://schemas.microsoft.com/office/drawing/2014/main" id="{4F48BDE0-1A1F-420B-8549-30D276994995}"/>
              </a:ext>
            </a:extLst>
          </p:cNvPr>
          <p:cNvCxnSpPr>
            <a:cxnSpLocks/>
          </p:cNvCxnSpPr>
          <p:nvPr/>
        </p:nvCxnSpPr>
        <p:spPr>
          <a:xfrm>
            <a:off x="6697024" y="5343425"/>
            <a:ext cx="62518" cy="177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0" name="Connecteur droit 339">
            <a:extLst>
              <a:ext uri="{FF2B5EF4-FFF2-40B4-BE49-F238E27FC236}">
                <a16:creationId xmlns:a16="http://schemas.microsoft.com/office/drawing/2014/main" id="{E606C48E-B627-46C4-9BE0-57AD95163823}"/>
              </a:ext>
            </a:extLst>
          </p:cNvPr>
          <p:cNvCxnSpPr>
            <a:cxnSpLocks/>
          </p:cNvCxnSpPr>
          <p:nvPr/>
        </p:nvCxnSpPr>
        <p:spPr>
          <a:xfrm flipV="1">
            <a:off x="6673246" y="5478752"/>
            <a:ext cx="186138" cy="415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1" name="Connecteur droit 340">
            <a:extLst>
              <a:ext uri="{FF2B5EF4-FFF2-40B4-BE49-F238E27FC236}">
                <a16:creationId xmlns:a16="http://schemas.microsoft.com/office/drawing/2014/main" id="{B8B44E15-94E3-4469-8766-2DBC433C4D67}"/>
              </a:ext>
            </a:extLst>
          </p:cNvPr>
          <p:cNvCxnSpPr>
            <a:cxnSpLocks/>
          </p:cNvCxnSpPr>
          <p:nvPr/>
        </p:nvCxnSpPr>
        <p:spPr>
          <a:xfrm flipV="1">
            <a:off x="6729569" y="5495413"/>
            <a:ext cx="124239" cy="961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2" name="Connecteur droit 341">
            <a:extLst>
              <a:ext uri="{FF2B5EF4-FFF2-40B4-BE49-F238E27FC236}">
                <a16:creationId xmlns:a16="http://schemas.microsoft.com/office/drawing/2014/main" id="{F71CF4BF-06A5-4797-BB60-520FA86F652B}"/>
              </a:ext>
            </a:extLst>
          </p:cNvPr>
          <p:cNvCxnSpPr>
            <a:cxnSpLocks/>
          </p:cNvCxnSpPr>
          <p:nvPr/>
        </p:nvCxnSpPr>
        <p:spPr>
          <a:xfrm>
            <a:off x="7144040" y="5839864"/>
            <a:ext cx="63448" cy="763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3" name="Connecteur droit 342">
            <a:extLst>
              <a:ext uri="{FF2B5EF4-FFF2-40B4-BE49-F238E27FC236}">
                <a16:creationId xmlns:a16="http://schemas.microsoft.com/office/drawing/2014/main" id="{B50B5DC5-A5C8-4BE4-BE1A-7DA9A70656BB}"/>
              </a:ext>
            </a:extLst>
          </p:cNvPr>
          <p:cNvCxnSpPr>
            <a:cxnSpLocks/>
          </p:cNvCxnSpPr>
          <p:nvPr/>
        </p:nvCxnSpPr>
        <p:spPr>
          <a:xfrm>
            <a:off x="7224130" y="5973630"/>
            <a:ext cx="124681" cy="820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4" name="Connecteur droit 343">
            <a:extLst>
              <a:ext uri="{FF2B5EF4-FFF2-40B4-BE49-F238E27FC236}">
                <a16:creationId xmlns:a16="http://schemas.microsoft.com/office/drawing/2014/main" id="{71B91C61-571B-4FD6-BB67-0619BE1A15EF}"/>
              </a:ext>
            </a:extLst>
          </p:cNvPr>
          <p:cNvCxnSpPr>
            <a:cxnSpLocks/>
          </p:cNvCxnSpPr>
          <p:nvPr/>
        </p:nvCxnSpPr>
        <p:spPr>
          <a:xfrm>
            <a:off x="7214605" y="5960932"/>
            <a:ext cx="62340" cy="1128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5" name="Connecteur droit 344">
            <a:extLst>
              <a:ext uri="{FF2B5EF4-FFF2-40B4-BE49-F238E27FC236}">
                <a16:creationId xmlns:a16="http://schemas.microsoft.com/office/drawing/2014/main" id="{ED86D5BD-B70B-4846-9E61-D93A6B846E1F}"/>
              </a:ext>
            </a:extLst>
          </p:cNvPr>
          <p:cNvCxnSpPr>
            <a:cxnSpLocks/>
          </p:cNvCxnSpPr>
          <p:nvPr/>
        </p:nvCxnSpPr>
        <p:spPr>
          <a:xfrm flipH="1">
            <a:off x="7209896" y="5960932"/>
            <a:ext cx="4709" cy="1421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6" name="Connecteur droit 345">
            <a:extLst>
              <a:ext uri="{FF2B5EF4-FFF2-40B4-BE49-F238E27FC236}">
                <a16:creationId xmlns:a16="http://schemas.microsoft.com/office/drawing/2014/main" id="{28DC9CA6-9C4A-438C-BDA8-17ABAB34E305}"/>
              </a:ext>
            </a:extLst>
          </p:cNvPr>
          <p:cNvCxnSpPr>
            <a:cxnSpLocks/>
          </p:cNvCxnSpPr>
          <p:nvPr/>
        </p:nvCxnSpPr>
        <p:spPr>
          <a:xfrm flipH="1">
            <a:off x="7126972" y="5948235"/>
            <a:ext cx="80516" cy="135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7" name="Connecteur droit 346">
            <a:extLst>
              <a:ext uri="{FF2B5EF4-FFF2-40B4-BE49-F238E27FC236}">
                <a16:creationId xmlns:a16="http://schemas.microsoft.com/office/drawing/2014/main" id="{A1D23576-31F3-4CC9-B8E2-E3A68E3D3780}"/>
              </a:ext>
            </a:extLst>
          </p:cNvPr>
          <p:cNvCxnSpPr>
            <a:cxnSpLocks/>
          </p:cNvCxnSpPr>
          <p:nvPr/>
        </p:nvCxnSpPr>
        <p:spPr>
          <a:xfrm flipH="1">
            <a:off x="7107298" y="5929287"/>
            <a:ext cx="116832" cy="842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8" name="Connecteur droit 347">
            <a:extLst>
              <a:ext uri="{FF2B5EF4-FFF2-40B4-BE49-F238E27FC236}">
                <a16:creationId xmlns:a16="http://schemas.microsoft.com/office/drawing/2014/main" id="{6955F302-9E5F-4F5E-ABD5-294743416CA2}"/>
              </a:ext>
            </a:extLst>
          </p:cNvPr>
          <p:cNvCxnSpPr>
            <a:cxnSpLocks/>
          </p:cNvCxnSpPr>
          <p:nvPr/>
        </p:nvCxnSpPr>
        <p:spPr>
          <a:xfrm flipH="1">
            <a:off x="7016821" y="5948235"/>
            <a:ext cx="197784" cy="421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9" name="Connecteur droit 348">
            <a:extLst>
              <a:ext uri="{FF2B5EF4-FFF2-40B4-BE49-F238E27FC236}">
                <a16:creationId xmlns:a16="http://schemas.microsoft.com/office/drawing/2014/main" id="{87FBFEBB-AC9B-460A-817E-A9648B9BBE3C}"/>
              </a:ext>
            </a:extLst>
          </p:cNvPr>
          <p:cNvCxnSpPr>
            <a:cxnSpLocks/>
          </p:cNvCxnSpPr>
          <p:nvPr/>
        </p:nvCxnSpPr>
        <p:spPr>
          <a:xfrm flipH="1" flipV="1">
            <a:off x="7016821" y="5898313"/>
            <a:ext cx="190667" cy="499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0" name="Connecteur droit 349">
            <a:extLst>
              <a:ext uri="{FF2B5EF4-FFF2-40B4-BE49-F238E27FC236}">
                <a16:creationId xmlns:a16="http://schemas.microsoft.com/office/drawing/2014/main" id="{E98DF6B8-6B5D-4007-BBF9-9EF1D673CBB2}"/>
              </a:ext>
            </a:extLst>
          </p:cNvPr>
          <p:cNvCxnSpPr>
            <a:cxnSpLocks/>
          </p:cNvCxnSpPr>
          <p:nvPr/>
        </p:nvCxnSpPr>
        <p:spPr>
          <a:xfrm flipH="1" flipV="1">
            <a:off x="7064067" y="5822033"/>
            <a:ext cx="143421" cy="107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1" name="Connecteur droit 350">
            <a:extLst>
              <a:ext uri="{FF2B5EF4-FFF2-40B4-BE49-F238E27FC236}">
                <a16:creationId xmlns:a16="http://schemas.microsoft.com/office/drawing/2014/main" id="{1CD756B2-722C-460A-A0D1-14361AB82B36}"/>
              </a:ext>
            </a:extLst>
          </p:cNvPr>
          <p:cNvCxnSpPr>
            <a:cxnSpLocks/>
          </p:cNvCxnSpPr>
          <p:nvPr/>
        </p:nvCxnSpPr>
        <p:spPr>
          <a:xfrm flipH="1" flipV="1">
            <a:off x="7216467" y="5974433"/>
            <a:ext cx="143421" cy="107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2" name="Connecteur droit 351">
            <a:extLst>
              <a:ext uri="{FF2B5EF4-FFF2-40B4-BE49-F238E27FC236}">
                <a16:creationId xmlns:a16="http://schemas.microsoft.com/office/drawing/2014/main" id="{5C280100-698A-4927-87A4-599A3811E343}"/>
              </a:ext>
            </a:extLst>
          </p:cNvPr>
          <p:cNvCxnSpPr>
            <a:cxnSpLocks/>
          </p:cNvCxnSpPr>
          <p:nvPr/>
        </p:nvCxnSpPr>
        <p:spPr>
          <a:xfrm>
            <a:off x="7169273" y="5751295"/>
            <a:ext cx="35001" cy="17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3" name="Connecteur droit 352">
            <a:extLst>
              <a:ext uri="{FF2B5EF4-FFF2-40B4-BE49-F238E27FC236}">
                <a16:creationId xmlns:a16="http://schemas.microsoft.com/office/drawing/2014/main" id="{2DB7B988-08E6-4C85-A6F2-8DEFFC2CC927}"/>
              </a:ext>
            </a:extLst>
          </p:cNvPr>
          <p:cNvCxnSpPr>
            <a:cxnSpLocks/>
          </p:cNvCxnSpPr>
          <p:nvPr/>
        </p:nvCxnSpPr>
        <p:spPr>
          <a:xfrm flipH="1">
            <a:off x="7222268" y="5803118"/>
            <a:ext cx="7157" cy="1351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4" name="Connecteur droit 353">
            <a:extLst>
              <a:ext uri="{FF2B5EF4-FFF2-40B4-BE49-F238E27FC236}">
                <a16:creationId xmlns:a16="http://schemas.microsoft.com/office/drawing/2014/main" id="{1E243D81-2DF2-4420-AAA6-5849FA8E4762}"/>
              </a:ext>
            </a:extLst>
          </p:cNvPr>
          <p:cNvCxnSpPr>
            <a:cxnSpLocks/>
          </p:cNvCxnSpPr>
          <p:nvPr/>
        </p:nvCxnSpPr>
        <p:spPr>
          <a:xfrm flipH="1">
            <a:off x="7232721" y="5781026"/>
            <a:ext cx="78540" cy="1422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5" name="Connecteur droit 354">
            <a:extLst>
              <a:ext uri="{FF2B5EF4-FFF2-40B4-BE49-F238E27FC236}">
                <a16:creationId xmlns:a16="http://schemas.microsoft.com/office/drawing/2014/main" id="{4041835E-F57F-48CD-9164-5E8BC6EC0420}"/>
              </a:ext>
            </a:extLst>
          </p:cNvPr>
          <p:cNvCxnSpPr>
            <a:cxnSpLocks/>
          </p:cNvCxnSpPr>
          <p:nvPr/>
        </p:nvCxnSpPr>
        <p:spPr>
          <a:xfrm flipH="1">
            <a:off x="7211937" y="5863035"/>
            <a:ext cx="115966" cy="89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6" name="Connecteur droit 355">
            <a:extLst>
              <a:ext uri="{FF2B5EF4-FFF2-40B4-BE49-F238E27FC236}">
                <a16:creationId xmlns:a16="http://schemas.microsoft.com/office/drawing/2014/main" id="{34F68153-2638-4412-8CAA-A27133B255D9}"/>
              </a:ext>
            </a:extLst>
          </p:cNvPr>
          <p:cNvCxnSpPr>
            <a:cxnSpLocks/>
          </p:cNvCxnSpPr>
          <p:nvPr/>
        </p:nvCxnSpPr>
        <p:spPr>
          <a:xfrm flipH="1">
            <a:off x="7229585" y="5900084"/>
            <a:ext cx="186608" cy="601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7" name="Connecteur droit 356">
            <a:extLst>
              <a:ext uri="{FF2B5EF4-FFF2-40B4-BE49-F238E27FC236}">
                <a16:creationId xmlns:a16="http://schemas.microsoft.com/office/drawing/2014/main" id="{904BB342-6F65-4440-9BFB-A11305CCB763}"/>
              </a:ext>
            </a:extLst>
          </p:cNvPr>
          <p:cNvCxnSpPr>
            <a:cxnSpLocks/>
          </p:cNvCxnSpPr>
          <p:nvPr/>
        </p:nvCxnSpPr>
        <p:spPr>
          <a:xfrm flipH="1" flipV="1">
            <a:off x="7257836" y="5966769"/>
            <a:ext cx="9851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8" name="Ellipse 357">
            <a:extLst>
              <a:ext uri="{FF2B5EF4-FFF2-40B4-BE49-F238E27FC236}">
                <a16:creationId xmlns:a16="http://schemas.microsoft.com/office/drawing/2014/main" id="{D0CBA30B-88BF-4BBE-948F-6C6D8AFDD5C1}"/>
              </a:ext>
            </a:extLst>
          </p:cNvPr>
          <p:cNvSpPr/>
          <p:nvPr/>
        </p:nvSpPr>
        <p:spPr>
          <a:xfrm>
            <a:off x="7199586" y="592320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59" name="Image 358" descr="Une image contenant montre&#10;&#10;Description générée automatiquement">
            <a:extLst>
              <a:ext uri="{FF2B5EF4-FFF2-40B4-BE49-F238E27FC236}">
                <a16:creationId xmlns:a16="http://schemas.microsoft.com/office/drawing/2014/main" id="{A7ABAC03-B906-4CBB-A045-29E64D8CF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68" y="4281310"/>
            <a:ext cx="1587265" cy="1979413"/>
          </a:xfrm>
          <a:prstGeom prst="rect">
            <a:avLst/>
          </a:prstGeom>
        </p:spPr>
      </p:pic>
      <p:cxnSp>
        <p:nvCxnSpPr>
          <p:cNvPr id="360" name="Connecteur droit 359">
            <a:extLst>
              <a:ext uri="{FF2B5EF4-FFF2-40B4-BE49-F238E27FC236}">
                <a16:creationId xmlns:a16="http://schemas.microsoft.com/office/drawing/2014/main" id="{E43629E6-5B81-4DA4-8BE0-3A0F37D2F3EB}"/>
              </a:ext>
            </a:extLst>
          </p:cNvPr>
          <p:cNvCxnSpPr>
            <a:cxnSpLocks/>
          </p:cNvCxnSpPr>
          <p:nvPr/>
        </p:nvCxnSpPr>
        <p:spPr>
          <a:xfrm>
            <a:off x="9163080" y="5086530"/>
            <a:ext cx="63448" cy="763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1" name="Connecteur droit 360">
            <a:extLst>
              <a:ext uri="{FF2B5EF4-FFF2-40B4-BE49-F238E27FC236}">
                <a16:creationId xmlns:a16="http://schemas.microsoft.com/office/drawing/2014/main" id="{1E163689-91D4-4956-9922-0E33BD60AB47}"/>
              </a:ext>
            </a:extLst>
          </p:cNvPr>
          <p:cNvCxnSpPr>
            <a:cxnSpLocks/>
          </p:cNvCxnSpPr>
          <p:nvPr/>
        </p:nvCxnSpPr>
        <p:spPr>
          <a:xfrm>
            <a:off x="9243170" y="5220296"/>
            <a:ext cx="124681" cy="820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2" name="Connecteur droit 361">
            <a:extLst>
              <a:ext uri="{FF2B5EF4-FFF2-40B4-BE49-F238E27FC236}">
                <a16:creationId xmlns:a16="http://schemas.microsoft.com/office/drawing/2014/main" id="{63DFC981-3485-486A-B3D3-E928AFC06065}"/>
              </a:ext>
            </a:extLst>
          </p:cNvPr>
          <p:cNvCxnSpPr>
            <a:cxnSpLocks/>
          </p:cNvCxnSpPr>
          <p:nvPr/>
        </p:nvCxnSpPr>
        <p:spPr>
          <a:xfrm>
            <a:off x="9233645" y="5207598"/>
            <a:ext cx="62340" cy="1128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3" name="Connecteur droit 362">
            <a:extLst>
              <a:ext uri="{FF2B5EF4-FFF2-40B4-BE49-F238E27FC236}">
                <a16:creationId xmlns:a16="http://schemas.microsoft.com/office/drawing/2014/main" id="{EED19505-A1CC-4133-A68A-A84E952153F7}"/>
              </a:ext>
            </a:extLst>
          </p:cNvPr>
          <p:cNvCxnSpPr>
            <a:cxnSpLocks/>
          </p:cNvCxnSpPr>
          <p:nvPr/>
        </p:nvCxnSpPr>
        <p:spPr>
          <a:xfrm flipH="1">
            <a:off x="9228936" y="5207598"/>
            <a:ext cx="4709" cy="1421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4" name="Connecteur droit 363">
            <a:extLst>
              <a:ext uri="{FF2B5EF4-FFF2-40B4-BE49-F238E27FC236}">
                <a16:creationId xmlns:a16="http://schemas.microsoft.com/office/drawing/2014/main" id="{BBFF8D4E-3721-4849-81B8-5EE3088FFEE5}"/>
              </a:ext>
            </a:extLst>
          </p:cNvPr>
          <p:cNvCxnSpPr>
            <a:cxnSpLocks/>
          </p:cNvCxnSpPr>
          <p:nvPr/>
        </p:nvCxnSpPr>
        <p:spPr>
          <a:xfrm flipH="1">
            <a:off x="9146012" y="5194901"/>
            <a:ext cx="80516" cy="135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5" name="Connecteur droit 364">
            <a:extLst>
              <a:ext uri="{FF2B5EF4-FFF2-40B4-BE49-F238E27FC236}">
                <a16:creationId xmlns:a16="http://schemas.microsoft.com/office/drawing/2014/main" id="{D3FB92C4-4F50-4629-AC1B-4DA5210E3300}"/>
              </a:ext>
            </a:extLst>
          </p:cNvPr>
          <p:cNvCxnSpPr>
            <a:cxnSpLocks/>
          </p:cNvCxnSpPr>
          <p:nvPr/>
        </p:nvCxnSpPr>
        <p:spPr>
          <a:xfrm flipH="1">
            <a:off x="9126338" y="5175953"/>
            <a:ext cx="116832" cy="842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6" name="Connecteur droit 365">
            <a:extLst>
              <a:ext uri="{FF2B5EF4-FFF2-40B4-BE49-F238E27FC236}">
                <a16:creationId xmlns:a16="http://schemas.microsoft.com/office/drawing/2014/main" id="{6AA9AEBB-2C67-437A-86A1-D06815483EFC}"/>
              </a:ext>
            </a:extLst>
          </p:cNvPr>
          <p:cNvCxnSpPr>
            <a:cxnSpLocks/>
          </p:cNvCxnSpPr>
          <p:nvPr/>
        </p:nvCxnSpPr>
        <p:spPr>
          <a:xfrm flipH="1">
            <a:off x="9035861" y="5194901"/>
            <a:ext cx="197784" cy="421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7" name="Connecteur droit 366">
            <a:extLst>
              <a:ext uri="{FF2B5EF4-FFF2-40B4-BE49-F238E27FC236}">
                <a16:creationId xmlns:a16="http://schemas.microsoft.com/office/drawing/2014/main" id="{7FF2F4D1-4FAA-4CCC-88C0-8F0213E4D8BB}"/>
              </a:ext>
            </a:extLst>
          </p:cNvPr>
          <p:cNvCxnSpPr>
            <a:cxnSpLocks/>
          </p:cNvCxnSpPr>
          <p:nvPr/>
        </p:nvCxnSpPr>
        <p:spPr>
          <a:xfrm flipH="1" flipV="1">
            <a:off x="9035861" y="5144979"/>
            <a:ext cx="190667" cy="499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0" name="Connecteur droit 369">
            <a:extLst>
              <a:ext uri="{FF2B5EF4-FFF2-40B4-BE49-F238E27FC236}">
                <a16:creationId xmlns:a16="http://schemas.microsoft.com/office/drawing/2014/main" id="{6CD35653-EBE7-41F7-8AE9-FF78D2F30F14}"/>
              </a:ext>
            </a:extLst>
          </p:cNvPr>
          <p:cNvCxnSpPr>
            <a:cxnSpLocks/>
          </p:cNvCxnSpPr>
          <p:nvPr/>
        </p:nvCxnSpPr>
        <p:spPr>
          <a:xfrm>
            <a:off x="9188313" y="4997961"/>
            <a:ext cx="35001" cy="17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2" name="Connecteur droit 371">
            <a:extLst>
              <a:ext uri="{FF2B5EF4-FFF2-40B4-BE49-F238E27FC236}">
                <a16:creationId xmlns:a16="http://schemas.microsoft.com/office/drawing/2014/main" id="{B7868AD6-C21D-4501-A3F2-DC608C8A6911}"/>
              </a:ext>
            </a:extLst>
          </p:cNvPr>
          <p:cNvCxnSpPr>
            <a:cxnSpLocks/>
          </p:cNvCxnSpPr>
          <p:nvPr/>
        </p:nvCxnSpPr>
        <p:spPr>
          <a:xfrm flipH="1">
            <a:off x="9251761" y="5027692"/>
            <a:ext cx="78540" cy="1422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3" name="Connecteur droit 372">
            <a:extLst>
              <a:ext uri="{FF2B5EF4-FFF2-40B4-BE49-F238E27FC236}">
                <a16:creationId xmlns:a16="http://schemas.microsoft.com/office/drawing/2014/main" id="{6948F051-D46E-429F-AC63-145B51773CC7}"/>
              </a:ext>
            </a:extLst>
          </p:cNvPr>
          <p:cNvCxnSpPr>
            <a:cxnSpLocks/>
          </p:cNvCxnSpPr>
          <p:nvPr/>
        </p:nvCxnSpPr>
        <p:spPr>
          <a:xfrm flipH="1">
            <a:off x="9230977" y="5109701"/>
            <a:ext cx="115966" cy="89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6" name="Connecteur droit 375">
            <a:extLst>
              <a:ext uri="{FF2B5EF4-FFF2-40B4-BE49-F238E27FC236}">
                <a16:creationId xmlns:a16="http://schemas.microsoft.com/office/drawing/2014/main" id="{5126EBEC-AA63-4C82-A5D0-65911655C971}"/>
              </a:ext>
            </a:extLst>
          </p:cNvPr>
          <p:cNvCxnSpPr>
            <a:cxnSpLocks/>
          </p:cNvCxnSpPr>
          <p:nvPr/>
        </p:nvCxnSpPr>
        <p:spPr>
          <a:xfrm flipH="1">
            <a:off x="9203458" y="4570199"/>
            <a:ext cx="48657" cy="1541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7" name="Connecteur droit 376">
            <a:extLst>
              <a:ext uri="{FF2B5EF4-FFF2-40B4-BE49-F238E27FC236}">
                <a16:creationId xmlns:a16="http://schemas.microsoft.com/office/drawing/2014/main" id="{D3AA22CF-0B1E-47FA-888D-743356047C9C}"/>
              </a:ext>
            </a:extLst>
          </p:cNvPr>
          <p:cNvCxnSpPr>
            <a:cxnSpLocks/>
          </p:cNvCxnSpPr>
          <p:nvPr/>
        </p:nvCxnSpPr>
        <p:spPr>
          <a:xfrm>
            <a:off x="9161887" y="4557100"/>
            <a:ext cx="31149" cy="170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8" name="Connecteur droit 377">
            <a:extLst>
              <a:ext uri="{FF2B5EF4-FFF2-40B4-BE49-F238E27FC236}">
                <a16:creationId xmlns:a16="http://schemas.microsoft.com/office/drawing/2014/main" id="{0240D506-2E07-4251-BABB-AC2F579A43B1}"/>
              </a:ext>
            </a:extLst>
          </p:cNvPr>
          <p:cNvCxnSpPr>
            <a:cxnSpLocks/>
          </p:cNvCxnSpPr>
          <p:nvPr/>
        </p:nvCxnSpPr>
        <p:spPr>
          <a:xfrm>
            <a:off x="9065355" y="4604608"/>
            <a:ext cx="119399" cy="1197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9" name="Connecteur droit 378">
            <a:extLst>
              <a:ext uri="{FF2B5EF4-FFF2-40B4-BE49-F238E27FC236}">
                <a16:creationId xmlns:a16="http://schemas.microsoft.com/office/drawing/2014/main" id="{0AC7CCB4-46DE-4DE2-9DD5-ED190482D1E1}"/>
              </a:ext>
            </a:extLst>
          </p:cNvPr>
          <p:cNvCxnSpPr>
            <a:cxnSpLocks/>
          </p:cNvCxnSpPr>
          <p:nvPr/>
        </p:nvCxnSpPr>
        <p:spPr>
          <a:xfrm>
            <a:off x="8992894" y="4647254"/>
            <a:ext cx="179317" cy="1156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0" name="Connecteur droit 379">
            <a:extLst>
              <a:ext uri="{FF2B5EF4-FFF2-40B4-BE49-F238E27FC236}">
                <a16:creationId xmlns:a16="http://schemas.microsoft.com/office/drawing/2014/main" id="{9DB5ECFA-EA4C-4CB8-A4C6-FA556558DC60}"/>
              </a:ext>
            </a:extLst>
          </p:cNvPr>
          <p:cNvCxnSpPr>
            <a:cxnSpLocks/>
          </p:cNvCxnSpPr>
          <p:nvPr/>
        </p:nvCxnSpPr>
        <p:spPr>
          <a:xfrm>
            <a:off x="9033950" y="4755062"/>
            <a:ext cx="1208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2" name="Connecteur droit 381">
            <a:extLst>
              <a:ext uri="{FF2B5EF4-FFF2-40B4-BE49-F238E27FC236}">
                <a16:creationId xmlns:a16="http://schemas.microsoft.com/office/drawing/2014/main" id="{72600B27-4F97-470A-B261-8D3FC3FF6E06}"/>
              </a:ext>
            </a:extLst>
          </p:cNvPr>
          <p:cNvCxnSpPr>
            <a:cxnSpLocks/>
          </p:cNvCxnSpPr>
          <p:nvPr/>
        </p:nvCxnSpPr>
        <p:spPr>
          <a:xfrm flipV="1">
            <a:off x="9172211" y="4650787"/>
            <a:ext cx="103473" cy="715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3" name="Connecteur droit 382">
            <a:extLst>
              <a:ext uri="{FF2B5EF4-FFF2-40B4-BE49-F238E27FC236}">
                <a16:creationId xmlns:a16="http://schemas.microsoft.com/office/drawing/2014/main" id="{5B50959D-F157-4EEC-B983-77398837A66D}"/>
              </a:ext>
            </a:extLst>
          </p:cNvPr>
          <p:cNvCxnSpPr>
            <a:cxnSpLocks/>
          </p:cNvCxnSpPr>
          <p:nvPr/>
        </p:nvCxnSpPr>
        <p:spPr>
          <a:xfrm flipV="1">
            <a:off x="9213267" y="4635781"/>
            <a:ext cx="158949" cy="1108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4" name="Connecteur droit 383">
            <a:extLst>
              <a:ext uri="{FF2B5EF4-FFF2-40B4-BE49-F238E27FC236}">
                <a16:creationId xmlns:a16="http://schemas.microsoft.com/office/drawing/2014/main" id="{B5F996E3-F19A-4BA4-9CA6-F71623258A6E}"/>
              </a:ext>
            </a:extLst>
          </p:cNvPr>
          <p:cNvCxnSpPr>
            <a:cxnSpLocks/>
          </p:cNvCxnSpPr>
          <p:nvPr/>
        </p:nvCxnSpPr>
        <p:spPr>
          <a:xfrm>
            <a:off x="9194924" y="4765688"/>
            <a:ext cx="167105" cy="683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5" name="Connecteur droit 384">
            <a:extLst>
              <a:ext uri="{FF2B5EF4-FFF2-40B4-BE49-F238E27FC236}">
                <a16:creationId xmlns:a16="http://schemas.microsoft.com/office/drawing/2014/main" id="{138B496A-4E2C-4ED7-8909-7694F50573A0}"/>
              </a:ext>
            </a:extLst>
          </p:cNvPr>
          <p:cNvCxnSpPr>
            <a:cxnSpLocks/>
          </p:cNvCxnSpPr>
          <p:nvPr/>
        </p:nvCxnSpPr>
        <p:spPr>
          <a:xfrm flipV="1">
            <a:off x="9224976" y="4738494"/>
            <a:ext cx="101157" cy="182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86" name="Ellipse 385">
            <a:extLst>
              <a:ext uri="{FF2B5EF4-FFF2-40B4-BE49-F238E27FC236}">
                <a16:creationId xmlns:a16="http://schemas.microsoft.com/office/drawing/2014/main" id="{4F734FC7-9D25-4F65-AE82-6AE7039BAC15}"/>
              </a:ext>
            </a:extLst>
          </p:cNvPr>
          <p:cNvSpPr/>
          <p:nvPr/>
        </p:nvSpPr>
        <p:spPr>
          <a:xfrm>
            <a:off x="9174176" y="473807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7" name="Ellipse 386">
            <a:extLst>
              <a:ext uri="{FF2B5EF4-FFF2-40B4-BE49-F238E27FC236}">
                <a16:creationId xmlns:a16="http://schemas.microsoft.com/office/drawing/2014/main" id="{12EBBAD6-F611-4F1B-A4D4-BC9D1B784662}"/>
              </a:ext>
            </a:extLst>
          </p:cNvPr>
          <p:cNvSpPr/>
          <p:nvPr/>
        </p:nvSpPr>
        <p:spPr>
          <a:xfrm>
            <a:off x="9218626" y="516987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texte, clipart&#10;&#10;Description générée automatiquement">
            <a:extLst>
              <a:ext uri="{FF2B5EF4-FFF2-40B4-BE49-F238E27FC236}">
                <a16:creationId xmlns:a16="http://schemas.microsoft.com/office/drawing/2014/main" id="{5CB759CC-310A-4FFB-B257-643A979D25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5217" y="1323248"/>
            <a:ext cx="1825280" cy="2903425"/>
          </a:xfrm>
          <a:prstGeom prst="rect">
            <a:avLst/>
          </a:prstGeom>
        </p:spPr>
      </p:pic>
      <p:pic>
        <p:nvPicPr>
          <p:cNvPr id="10" name="Image 9">
            <a:extLst>
              <a:ext uri="{FF2B5EF4-FFF2-40B4-BE49-F238E27FC236}">
                <a16:creationId xmlns:a16="http://schemas.microsoft.com/office/drawing/2014/main" id="{4EEC2C06-2150-4D01-A49F-BDF887DED7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4521" y="4502928"/>
            <a:ext cx="537696" cy="412233"/>
          </a:xfrm>
          <a:prstGeom prst="rect">
            <a:avLst/>
          </a:prstGeom>
        </p:spPr>
      </p:pic>
      <p:pic>
        <p:nvPicPr>
          <p:cNvPr id="12" name="Image 11">
            <a:extLst>
              <a:ext uri="{FF2B5EF4-FFF2-40B4-BE49-F238E27FC236}">
                <a16:creationId xmlns:a16="http://schemas.microsoft.com/office/drawing/2014/main" id="{E054359E-0735-4500-9161-C34B38CB24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7025" y="4988532"/>
            <a:ext cx="597906" cy="520758"/>
          </a:xfrm>
          <a:prstGeom prst="rect">
            <a:avLst/>
          </a:prstGeom>
        </p:spPr>
      </p:pic>
      <p:cxnSp>
        <p:nvCxnSpPr>
          <p:cNvPr id="388" name="Connecteur droit 387">
            <a:extLst>
              <a:ext uri="{FF2B5EF4-FFF2-40B4-BE49-F238E27FC236}">
                <a16:creationId xmlns:a16="http://schemas.microsoft.com/office/drawing/2014/main" id="{EB97FFC6-67B3-4C05-AD39-CDD0C27E442C}"/>
              </a:ext>
            </a:extLst>
          </p:cNvPr>
          <p:cNvCxnSpPr>
            <a:cxnSpLocks/>
          </p:cNvCxnSpPr>
          <p:nvPr/>
        </p:nvCxnSpPr>
        <p:spPr>
          <a:xfrm flipH="1">
            <a:off x="11062412" y="4620999"/>
            <a:ext cx="48657" cy="1541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9" name="Connecteur droit 388">
            <a:extLst>
              <a:ext uri="{FF2B5EF4-FFF2-40B4-BE49-F238E27FC236}">
                <a16:creationId xmlns:a16="http://schemas.microsoft.com/office/drawing/2014/main" id="{97F4C9BE-A690-46E4-A2A2-3F29A7457D17}"/>
              </a:ext>
            </a:extLst>
          </p:cNvPr>
          <p:cNvCxnSpPr>
            <a:cxnSpLocks/>
          </p:cNvCxnSpPr>
          <p:nvPr/>
        </p:nvCxnSpPr>
        <p:spPr>
          <a:xfrm>
            <a:off x="11020841" y="4607900"/>
            <a:ext cx="31149" cy="170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0" name="Connecteur droit 389">
            <a:extLst>
              <a:ext uri="{FF2B5EF4-FFF2-40B4-BE49-F238E27FC236}">
                <a16:creationId xmlns:a16="http://schemas.microsoft.com/office/drawing/2014/main" id="{415D016E-18D5-4EA3-8D4C-0E1B894CD4D2}"/>
              </a:ext>
            </a:extLst>
          </p:cNvPr>
          <p:cNvCxnSpPr>
            <a:cxnSpLocks/>
          </p:cNvCxnSpPr>
          <p:nvPr/>
        </p:nvCxnSpPr>
        <p:spPr>
          <a:xfrm>
            <a:off x="10924309" y="4655408"/>
            <a:ext cx="119399" cy="1197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1" name="Connecteur droit 390">
            <a:extLst>
              <a:ext uri="{FF2B5EF4-FFF2-40B4-BE49-F238E27FC236}">
                <a16:creationId xmlns:a16="http://schemas.microsoft.com/office/drawing/2014/main" id="{B71CED79-93AB-4FAA-8100-21CEF422A393}"/>
              </a:ext>
            </a:extLst>
          </p:cNvPr>
          <p:cNvCxnSpPr>
            <a:cxnSpLocks/>
          </p:cNvCxnSpPr>
          <p:nvPr/>
        </p:nvCxnSpPr>
        <p:spPr>
          <a:xfrm>
            <a:off x="10851848" y="4698054"/>
            <a:ext cx="179317" cy="1156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2" name="Connecteur droit 391">
            <a:extLst>
              <a:ext uri="{FF2B5EF4-FFF2-40B4-BE49-F238E27FC236}">
                <a16:creationId xmlns:a16="http://schemas.microsoft.com/office/drawing/2014/main" id="{5A203EFA-C474-405C-9876-994CC6247D41}"/>
              </a:ext>
            </a:extLst>
          </p:cNvPr>
          <p:cNvCxnSpPr>
            <a:cxnSpLocks/>
          </p:cNvCxnSpPr>
          <p:nvPr/>
        </p:nvCxnSpPr>
        <p:spPr>
          <a:xfrm>
            <a:off x="10892904" y="4805862"/>
            <a:ext cx="1208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3" name="Connecteur droit 392">
            <a:extLst>
              <a:ext uri="{FF2B5EF4-FFF2-40B4-BE49-F238E27FC236}">
                <a16:creationId xmlns:a16="http://schemas.microsoft.com/office/drawing/2014/main" id="{20492AB5-54D7-487E-BD9D-4F337F43F546}"/>
              </a:ext>
            </a:extLst>
          </p:cNvPr>
          <p:cNvCxnSpPr>
            <a:cxnSpLocks/>
          </p:cNvCxnSpPr>
          <p:nvPr/>
        </p:nvCxnSpPr>
        <p:spPr>
          <a:xfrm flipV="1">
            <a:off x="11031165" y="4701587"/>
            <a:ext cx="103473" cy="715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4" name="Connecteur droit 393">
            <a:extLst>
              <a:ext uri="{FF2B5EF4-FFF2-40B4-BE49-F238E27FC236}">
                <a16:creationId xmlns:a16="http://schemas.microsoft.com/office/drawing/2014/main" id="{014515CA-F3CC-47C8-975D-144A14C7AA54}"/>
              </a:ext>
            </a:extLst>
          </p:cNvPr>
          <p:cNvCxnSpPr>
            <a:cxnSpLocks/>
          </p:cNvCxnSpPr>
          <p:nvPr/>
        </p:nvCxnSpPr>
        <p:spPr>
          <a:xfrm flipV="1">
            <a:off x="11072221" y="4686581"/>
            <a:ext cx="158949" cy="1108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5" name="Connecteur droit 394">
            <a:extLst>
              <a:ext uri="{FF2B5EF4-FFF2-40B4-BE49-F238E27FC236}">
                <a16:creationId xmlns:a16="http://schemas.microsoft.com/office/drawing/2014/main" id="{DECECF3E-ED43-4480-AFE6-84D0F8345936}"/>
              </a:ext>
            </a:extLst>
          </p:cNvPr>
          <p:cNvCxnSpPr>
            <a:cxnSpLocks/>
          </p:cNvCxnSpPr>
          <p:nvPr/>
        </p:nvCxnSpPr>
        <p:spPr>
          <a:xfrm>
            <a:off x="11053878" y="4816488"/>
            <a:ext cx="167105" cy="683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6" name="Connecteur droit 395">
            <a:extLst>
              <a:ext uri="{FF2B5EF4-FFF2-40B4-BE49-F238E27FC236}">
                <a16:creationId xmlns:a16="http://schemas.microsoft.com/office/drawing/2014/main" id="{8D3DF9FA-83FB-4E4D-B66C-E05FF099771D}"/>
              </a:ext>
            </a:extLst>
          </p:cNvPr>
          <p:cNvCxnSpPr>
            <a:cxnSpLocks/>
          </p:cNvCxnSpPr>
          <p:nvPr/>
        </p:nvCxnSpPr>
        <p:spPr>
          <a:xfrm flipV="1">
            <a:off x="11083930" y="4789294"/>
            <a:ext cx="101157" cy="182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97" name="Ellipse 396">
            <a:extLst>
              <a:ext uri="{FF2B5EF4-FFF2-40B4-BE49-F238E27FC236}">
                <a16:creationId xmlns:a16="http://schemas.microsoft.com/office/drawing/2014/main" id="{072783A5-2F8A-4374-87AE-200C889134CA}"/>
              </a:ext>
            </a:extLst>
          </p:cNvPr>
          <p:cNvSpPr/>
          <p:nvPr/>
        </p:nvSpPr>
        <p:spPr>
          <a:xfrm>
            <a:off x="11033130" y="478887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98" name="Connecteur droit 397">
            <a:extLst>
              <a:ext uri="{FF2B5EF4-FFF2-40B4-BE49-F238E27FC236}">
                <a16:creationId xmlns:a16="http://schemas.microsoft.com/office/drawing/2014/main" id="{D3E03F42-0FFF-4F52-8EF1-4ECDF6473276}"/>
              </a:ext>
            </a:extLst>
          </p:cNvPr>
          <p:cNvCxnSpPr>
            <a:cxnSpLocks/>
          </p:cNvCxnSpPr>
          <p:nvPr/>
        </p:nvCxnSpPr>
        <p:spPr>
          <a:xfrm>
            <a:off x="10488634" y="5162730"/>
            <a:ext cx="63448" cy="763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9" name="Connecteur droit 398">
            <a:extLst>
              <a:ext uri="{FF2B5EF4-FFF2-40B4-BE49-F238E27FC236}">
                <a16:creationId xmlns:a16="http://schemas.microsoft.com/office/drawing/2014/main" id="{7F097BEE-850B-4B39-BB5B-56952D1D44BC}"/>
              </a:ext>
            </a:extLst>
          </p:cNvPr>
          <p:cNvCxnSpPr>
            <a:cxnSpLocks/>
          </p:cNvCxnSpPr>
          <p:nvPr/>
        </p:nvCxnSpPr>
        <p:spPr>
          <a:xfrm>
            <a:off x="10568724" y="5296496"/>
            <a:ext cx="124681" cy="820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0" name="Connecteur droit 399">
            <a:extLst>
              <a:ext uri="{FF2B5EF4-FFF2-40B4-BE49-F238E27FC236}">
                <a16:creationId xmlns:a16="http://schemas.microsoft.com/office/drawing/2014/main" id="{C7F99119-99D6-4965-8373-35DFA164DB79}"/>
              </a:ext>
            </a:extLst>
          </p:cNvPr>
          <p:cNvCxnSpPr>
            <a:cxnSpLocks/>
          </p:cNvCxnSpPr>
          <p:nvPr/>
        </p:nvCxnSpPr>
        <p:spPr>
          <a:xfrm>
            <a:off x="10559199" y="5283798"/>
            <a:ext cx="62340" cy="1128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1" name="Connecteur droit 400">
            <a:extLst>
              <a:ext uri="{FF2B5EF4-FFF2-40B4-BE49-F238E27FC236}">
                <a16:creationId xmlns:a16="http://schemas.microsoft.com/office/drawing/2014/main" id="{1C9A42F7-D47B-4741-BC58-9FA5D9944F85}"/>
              </a:ext>
            </a:extLst>
          </p:cNvPr>
          <p:cNvCxnSpPr>
            <a:cxnSpLocks/>
          </p:cNvCxnSpPr>
          <p:nvPr/>
        </p:nvCxnSpPr>
        <p:spPr>
          <a:xfrm flipH="1">
            <a:off x="10554490" y="5283798"/>
            <a:ext cx="4709" cy="1421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2" name="Connecteur droit 401">
            <a:extLst>
              <a:ext uri="{FF2B5EF4-FFF2-40B4-BE49-F238E27FC236}">
                <a16:creationId xmlns:a16="http://schemas.microsoft.com/office/drawing/2014/main" id="{A6895333-BAEE-4820-893A-8048E087407B}"/>
              </a:ext>
            </a:extLst>
          </p:cNvPr>
          <p:cNvCxnSpPr>
            <a:cxnSpLocks/>
          </p:cNvCxnSpPr>
          <p:nvPr/>
        </p:nvCxnSpPr>
        <p:spPr>
          <a:xfrm flipH="1">
            <a:off x="10471566" y="5271101"/>
            <a:ext cx="80516" cy="135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3" name="Connecteur droit 402">
            <a:extLst>
              <a:ext uri="{FF2B5EF4-FFF2-40B4-BE49-F238E27FC236}">
                <a16:creationId xmlns:a16="http://schemas.microsoft.com/office/drawing/2014/main" id="{AFE1F082-F759-4666-865D-38C6E12A3A94}"/>
              </a:ext>
            </a:extLst>
          </p:cNvPr>
          <p:cNvCxnSpPr>
            <a:cxnSpLocks/>
          </p:cNvCxnSpPr>
          <p:nvPr/>
        </p:nvCxnSpPr>
        <p:spPr>
          <a:xfrm flipH="1">
            <a:off x="10451892" y="5252153"/>
            <a:ext cx="116832" cy="842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5" name="Connecteur droit 404">
            <a:extLst>
              <a:ext uri="{FF2B5EF4-FFF2-40B4-BE49-F238E27FC236}">
                <a16:creationId xmlns:a16="http://schemas.microsoft.com/office/drawing/2014/main" id="{5A6E2645-B07E-4C92-B5A6-DB8E8DAC6B66}"/>
              </a:ext>
            </a:extLst>
          </p:cNvPr>
          <p:cNvCxnSpPr>
            <a:cxnSpLocks/>
          </p:cNvCxnSpPr>
          <p:nvPr/>
        </p:nvCxnSpPr>
        <p:spPr>
          <a:xfrm flipH="1" flipV="1">
            <a:off x="10361415" y="5221179"/>
            <a:ext cx="190667" cy="499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7" name="Connecteur droit 406">
            <a:extLst>
              <a:ext uri="{FF2B5EF4-FFF2-40B4-BE49-F238E27FC236}">
                <a16:creationId xmlns:a16="http://schemas.microsoft.com/office/drawing/2014/main" id="{875D231A-B07A-43A5-A2CB-3D81E8A9770C}"/>
              </a:ext>
            </a:extLst>
          </p:cNvPr>
          <p:cNvCxnSpPr>
            <a:cxnSpLocks/>
          </p:cNvCxnSpPr>
          <p:nvPr/>
        </p:nvCxnSpPr>
        <p:spPr>
          <a:xfrm flipH="1">
            <a:off x="10577315" y="5103892"/>
            <a:ext cx="78540" cy="1422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09" name="Ellipse 408">
            <a:extLst>
              <a:ext uri="{FF2B5EF4-FFF2-40B4-BE49-F238E27FC236}">
                <a16:creationId xmlns:a16="http://schemas.microsoft.com/office/drawing/2014/main" id="{DC3090C7-6578-44BC-BF3E-4AE0B58A6B85}"/>
              </a:ext>
            </a:extLst>
          </p:cNvPr>
          <p:cNvSpPr/>
          <p:nvPr/>
        </p:nvSpPr>
        <p:spPr>
          <a:xfrm>
            <a:off x="10544180" y="524607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67DC5F8A-7472-4FBB-A1BA-F8DBC6A6E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195672">
            <a:off x="11110210" y="5456481"/>
            <a:ext cx="459637" cy="352388"/>
          </a:xfrm>
          <a:prstGeom prst="rect">
            <a:avLst/>
          </a:prstGeom>
        </p:spPr>
      </p:pic>
      <p:pic>
        <p:nvPicPr>
          <p:cNvPr id="17" name="Image 16" descr="Une image contenant texte, capture d’écran&#10;&#10;Description générée automatiquement">
            <a:extLst>
              <a:ext uri="{FF2B5EF4-FFF2-40B4-BE49-F238E27FC236}">
                <a16:creationId xmlns:a16="http://schemas.microsoft.com/office/drawing/2014/main" id="{D07C654F-F0A3-45C3-8956-556188CB3A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0497" y="1313309"/>
            <a:ext cx="1645342" cy="2944296"/>
          </a:xfrm>
          <a:prstGeom prst="rect">
            <a:avLst/>
          </a:prstGeom>
        </p:spPr>
      </p:pic>
      <p:sp>
        <p:nvSpPr>
          <p:cNvPr id="18" name="Rectangle 17">
            <a:extLst>
              <a:ext uri="{FF2B5EF4-FFF2-40B4-BE49-F238E27FC236}">
                <a16:creationId xmlns:a16="http://schemas.microsoft.com/office/drawing/2014/main" id="{E201A4C3-F3A8-49AD-A936-7D7D50707D77}"/>
              </a:ext>
            </a:extLst>
          </p:cNvPr>
          <p:cNvSpPr/>
          <p:nvPr/>
        </p:nvSpPr>
        <p:spPr>
          <a:xfrm>
            <a:off x="621792" y="3954307"/>
            <a:ext cx="11074513" cy="240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0" name="Rectangle 409">
            <a:extLst>
              <a:ext uri="{FF2B5EF4-FFF2-40B4-BE49-F238E27FC236}">
                <a16:creationId xmlns:a16="http://schemas.microsoft.com/office/drawing/2014/main" id="{AD2DF0D8-3BB7-4A64-B983-DCBE081809BB}"/>
              </a:ext>
            </a:extLst>
          </p:cNvPr>
          <p:cNvSpPr/>
          <p:nvPr/>
        </p:nvSpPr>
        <p:spPr>
          <a:xfrm>
            <a:off x="627888" y="3503203"/>
            <a:ext cx="11074513" cy="240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3" name="ZoneTexte 212">
            <a:extLst>
              <a:ext uri="{FF2B5EF4-FFF2-40B4-BE49-F238E27FC236}">
                <a16:creationId xmlns:a16="http://schemas.microsoft.com/office/drawing/2014/main" id="{1CB84C87-278E-420A-94A7-E840F4BE71B0}"/>
              </a:ext>
            </a:extLst>
          </p:cNvPr>
          <p:cNvSpPr txBox="1"/>
          <p:nvPr/>
        </p:nvSpPr>
        <p:spPr>
          <a:xfrm>
            <a:off x="-246323" y="-49463"/>
            <a:ext cx="12705906" cy="1354217"/>
          </a:xfrm>
          <a:prstGeom prst="rect">
            <a:avLst/>
          </a:prstGeom>
          <a:noFill/>
        </p:spPr>
        <p:txBody>
          <a:bodyPr wrap="square" rtlCol="0">
            <a:spAutoFit/>
          </a:bodyPr>
          <a:lstStyle/>
          <a:p>
            <a:pPr algn="ctr"/>
            <a:r>
              <a:rPr lang="fr-FR" sz="2600" b="1" dirty="0">
                <a:solidFill>
                  <a:schemeClr val="bg1"/>
                </a:solidFill>
              </a:rPr>
              <a:t>If network analyses show </a:t>
            </a:r>
            <a:r>
              <a:rPr lang="fr-FR" sz="2600" b="1" dirty="0" err="1">
                <a:solidFill>
                  <a:srgbClr val="FF0000"/>
                </a:solidFill>
              </a:rPr>
              <a:t>whether</a:t>
            </a:r>
            <a:r>
              <a:rPr lang="fr-FR" sz="2600" b="1" dirty="0">
                <a:solidFill>
                  <a:srgbClr val="FF0000"/>
                </a:solidFill>
              </a:rPr>
              <a:t> and how the </a:t>
            </a:r>
            <a:r>
              <a:rPr lang="fr-FR" sz="2600" b="1" dirty="0" err="1">
                <a:solidFill>
                  <a:srgbClr val="FF0000"/>
                </a:solidFill>
              </a:rPr>
              <a:t>persistence</a:t>
            </a:r>
            <a:r>
              <a:rPr lang="fr-FR" sz="2600" b="1" dirty="0">
                <a:solidFill>
                  <a:srgbClr val="FF0000"/>
                </a:solidFill>
              </a:rPr>
              <a:t> </a:t>
            </a:r>
          </a:p>
          <a:p>
            <a:pPr algn="ctr"/>
            <a:r>
              <a:rPr lang="fr-FR" sz="2600" b="1" dirty="0">
                <a:solidFill>
                  <a:srgbClr val="FF0000"/>
                </a:solidFill>
              </a:rPr>
              <a:t>– </a:t>
            </a:r>
            <a:r>
              <a:rPr lang="fr-FR" sz="2600" b="1" dirty="0" err="1">
                <a:solidFill>
                  <a:srgbClr val="FF0000"/>
                </a:solidFill>
              </a:rPr>
              <a:t>hence</a:t>
            </a:r>
            <a:r>
              <a:rPr lang="fr-FR" sz="2600" b="1" dirty="0">
                <a:solidFill>
                  <a:srgbClr val="FF0000"/>
                </a:solidFill>
              </a:rPr>
              <a:t> the fitness- of an </a:t>
            </a:r>
            <a:r>
              <a:rPr lang="fr-FR" sz="2600" b="1" dirty="0" err="1">
                <a:solidFill>
                  <a:srgbClr val="FF0000"/>
                </a:solidFill>
              </a:rPr>
              <a:t>ecosystem</a:t>
            </a:r>
            <a:r>
              <a:rPr lang="fr-FR" sz="2600" b="1" dirty="0">
                <a:solidFill>
                  <a:srgbClr val="FF0000"/>
                </a:solidFill>
              </a:rPr>
              <a:t> changes</a:t>
            </a:r>
            <a:r>
              <a:rPr lang="fr-FR" sz="2600" b="1" dirty="0">
                <a:solidFill>
                  <a:schemeClr val="bg1"/>
                </a:solidFill>
              </a:rPr>
              <a:t>, </a:t>
            </a:r>
            <a:r>
              <a:rPr lang="fr-FR" sz="2600" b="1" dirty="0" err="1">
                <a:solidFill>
                  <a:schemeClr val="bg1"/>
                </a:solidFill>
              </a:rPr>
              <a:t>then</a:t>
            </a:r>
            <a:r>
              <a:rPr lang="fr-FR" sz="2600" b="1" dirty="0">
                <a:solidFill>
                  <a:schemeClr val="bg1"/>
                </a:solidFill>
              </a:rPr>
              <a:t> </a:t>
            </a:r>
            <a:r>
              <a:rPr lang="fr-FR" sz="2800" dirty="0">
                <a:solidFill>
                  <a:schemeClr val="bg1"/>
                </a:solidFill>
              </a:rPr>
              <a:t>simple </a:t>
            </a:r>
            <a:r>
              <a:rPr lang="fr-FR" sz="2800" dirty="0" err="1">
                <a:solidFill>
                  <a:schemeClr val="bg1"/>
                </a:solidFill>
              </a:rPr>
              <a:t>metrics</a:t>
            </a:r>
            <a:r>
              <a:rPr lang="fr-FR" sz="2800" dirty="0">
                <a:solidFill>
                  <a:schemeClr val="bg1"/>
                </a:solidFill>
              </a:rPr>
              <a:t> </a:t>
            </a:r>
            <a:r>
              <a:rPr lang="fr-FR" sz="2800" dirty="0" err="1">
                <a:solidFill>
                  <a:schemeClr val="bg1"/>
                </a:solidFill>
              </a:rPr>
              <a:t>may</a:t>
            </a:r>
            <a:r>
              <a:rPr lang="fr-FR" sz="2800" dirty="0">
                <a:solidFill>
                  <a:schemeClr val="bg1"/>
                </a:solidFill>
              </a:rPr>
              <a:t> capture </a:t>
            </a:r>
            <a:r>
              <a:rPr lang="fr-FR" sz="2800" dirty="0" err="1">
                <a:solidFill>
                  <a:schemeClr val="bg1"/>
                </a:solidFill>
              </a:rPr>
              <a:t>tipping</a:t>
            </a:r>
            <a:r>
              <a:rPr lang="fr-FR" sz="2800" dirty="0">
                <a:solidFill>
                  <a:schemeClr val="bg1"/>
                </a:solidFill>
              </a:rPr>
              <a:t> points in the </a:t>
            </a:r>
            <a:r>
              <a:rPr lang="fr-FR" sz="2800" dirty="0" err="1">
                <a:solidFill>
                  <a:schemeClr val="bg1"/>
                </a:solidFill>
              </a:rPr>
              <a:t>evolution</a:t>
            </a:r>
            <a:r>
              <a:rPr lang="fr-FR" sz="2800" dirty="0">
                <a:solidFill>
                  <a:schemeClr val="bg1"/>
                </a:solidFill>
              </a:rPr>
              <a:t> of </a:t>
            </a:r>
            <a:r>
              <a:rPr lang="fr-FR" sz="2800" dirty="0" err="1">
                <a:solidFill>
                  <a:schemeClr val="bg1"/>
                </a:solidFill>
              </a:rPr>
              <a:t>these</a:t>
            </a:r>
            <a:r>
              <a:rPr lang="fr-FR" sz="2800" dirty="0">
                <a:solidFill>
                  <a:schemeClr val="bg1"/>
                </a:solidFill>
              </a:rPr>
              <a:t> </a:t>
            </a:r>
            <a:r>
              <a:rPr lang="fr-FR" sz="2800" dirty="0" err="1">
                <a:solidFill>
                  <a:schemeClr val="bg1"/>
                </a:solidFill>
              </a:rPr>
              <a:t>ecosystems</a:t>
            </a:r>
            <a:r>
              <a:rPr lang="fr-FR" sz="2800" dirty="0">
                <a:solidFill>
                  <a:schemeClr val="bg1"/>
                </a:solidFill>
              </a:rPr>
              <a:t>.</a:t>
            </a:r>
            <a:endParaRPr lang="fr-FR" sz="2600" b="1" dirty="0">
              <a:solidFill>
                <a:schemeClr val="bg1"/>
              </a:solidFill>
            </a:endParaRPr>
          </a:p>
        </p:txBody>
      </p:sp>
      <p:sp>
        <p:nvSpPr>
          <p:cNvPr id="2" name="Triangle isocèle 1">
            <a:extLst>
              <a:ext uri="{FF2B5EF4-FFF2-40B4-BE49-F238E27FC236}">
                <a16:creationId xmlns:a16="http://schemas.microsoft.com/office/drawing/2014/main" id="{0ECA03E5-601A-4C23-A7A6-D0E85A559596}"/>
              </a:ext>
            </a:extLst>
          </p:cNvPr>
          <p:cNvSpPr/>
          <p:nvPr/>
        </p:nvSpPr>
        <p:spPr>
          <a:xfrm rot="5400000">
            <a:off x="11505280" y="3703384"/>
            <a:ext cx="258866" cy="22756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60520690-595A-45AA-AFED-CA1DF3291048}"/>
              </a:ext>
            </a:extLst>
          </p:cNvPr>
          <p:cNvSpPr txBox="1"/>
          <p:nvPr/>
        </p:nvSpPr>
        <p:spPr>
          <a:xfrm>
            <a:off x="11103834" y="3923296"/>
            <a:ext cx="769353" cy="369332"/>
          </a:xfrm>
          <a:prstGeom prst="rect">
            <a:avLst/>
          </a:prstGeom>
          <a:noFill/>
        </p:spPr>
        <p:txBody>
          <a:bodyPr wrap="square" rtlCol="0">
            <a:spAutoFit/>
          </a:bodyPr>
          <a:lstStyle/>
          <a:p>
            <a:r>
              <a:rPr lang="fr-FR" dirty="0"/>
              <a:t>TIME</a:t>
            </a:r>
          </a:p>
        </p:txBody>
      </p:sp>
      <p:sp>
        <p:nvSpPr>
          <p:cNvPr id="7" name="Rectangle 6">
            <a:extLst>
              <a:ext uri="{FF2B5EF4-FFF2-40B4-BE49-F238E27FC236}">
                <a16:creationId xmlns:a16="http://schemas.microsoft.com/office/drawing/2014/main" id="{9497495B-B1C8-4B61-B66C-7C1C75A285E4}"/>
              </a:ext>
            </a:extLst>
          </p:cNvPr>
          <p:cNvSpPr/>
          <p:nvPr/>
        </p:nvSpPr>
        <p:spPr>
          <a:xfrm>
            <a:off x="1291845" y="3705563"/>
            <a:ext cx="86868" cy="2870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0" name="Rectangle 239">
            <a:extLst>
              <a:ext uri="{FF2B5EF4-FFF2-40B4-BE49-F238E27FC236}">
                <a16:creationId xmlns:a16="http://schemas.microsoft.com/office/drawing/2014/main" id="{2917DCBD-59C5-48F1-AD23-5465E8453DF5}"/>
              </a:ext>
            </a:extLst>
          </p:cNvPr>
          <p:cNvSpPr/>
          <p:nvPr/>
        </p:nvSpPr>
        <p:spPr>
          <a:xfrm>
            <a:off x="2879640" y="3698468"/>
            <a:ext cx="86868" cy="2870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1" name="Rectangle 240">
            <a:extLst>
              <a:ext uri="{FF2B5EF4-FFF2-40B4-BE49-F238E27FC236}">
                <a16:creationId xmlns:a16="http://schemas.microsoft.com/office/drawing/2014/main" id="{5D5CB0FA-53E1-4A0F-8B59-BEA68C392383}"/>
              </a:ext>
            </a:extLst>
          </p:cNvPr>
          <p:cNvSpPr/>
          <p:nvPr/>
        </p:nvSpPr>
        <p:spPr>
          <a:xfrm>
            <a:off x="4860843" y="3691373"/>
            <a:ext cx="86868" cy="2870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2" name="Rectangle 241">
            <a:extLst>
              <a:ext uri="{FF2B5EF4-FFF2-40B4-BE49-F238E27FC236}">
                <a16:creationId xmlns:a16="http://schemas.microsoft.com/office/drawing/2014/main" id="{48E834F7-88A6-42ED-B2DB-17DCCC402EAB}"/>
              </a:ext>
            </a:extLst>
          </p:cNvPr>
          <p:cNvSpPr/>
          <p:nvPr/>
        </p:nvSpPr>
        <p:spPr>
          <a:xfrm>
            <a:off x="7097225" y="3684278"/>
            <a:ext cx="86868" cy="2870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3" name="Rectangle 242">
            <a:extLst>
              <a:ext uri="{FF2B5EF4-FFF2-40B4-BE49-F238E27FC236}">
                <a16:creationId xmlns:a16="http://schemas.microsoft.com/office/drawing/2014/main" id="{7A13A5D2-1254-4861-920A-6920DA3E2A48}"/>
              </a:ext>
            </a:extLst>
          </p:cNvPr>
          <p:cNvSpPr/>
          <p:nvPr/>
        </p:nvSpPr>
        <p:spPr>
          <a:xfrm>
            <a:off x="9120951" y="3687816"/>
            <a:ext cx="86868" cy="2870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4" name="Rectangle 243">
            <a:extLst>
              <a:ext uri="{FF2B5EF4-FFF2-40B4-BE49-F238E27FC236}">
                <a16:creationId xmlns:a16="http://schemas.microsoft.com/office/drawing/2014/main" id="{70DCCB08-04FB-4B59-B72E-CA8A66482631}"/>
              </a:ext>
            </a:extLst>
          </p:cNvPr>
          <p:cNvSpPr/>
          <p:nvPr/>
        </p:nvSpPr>
        <p:spPr>
          <a:xfrm>
            <a:off x="10708742" y="3691354"/>
            <a:ext cx="86868" cy="2870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 droite 12">
            <a:extLst>
              <a:ext uri="{FF2B5EF4-FFF2-40B4-BE49-F238E27FC236}">
                <a16:creationId xmlns:a16="http://schemas.microsoft.com/office/drawing/2014/main" id="{52D4F268-C4A3-435B-8989-DAF1D5FAA81D}"/>
              </a:ext>
            </a:extLst>
          </p:cNvPr>
          <p:cNvSpPr/>
          <p:nvPr/>
        </p:nvSpPr>
        <p:spPr>
          <a:xfrm>
            <a:off x="2063314" y="5283798"/>
            <a:ext cx="259174" cy="23578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6" name="Flèche : droite 245">
            <a:extLst>
              <a:ext uri="{FF2B5EF4-FFF2-40B4-BE49-F238E27FC236}">
                <a16:creationId xmlns:a16="http://schemas.microsoft.com/office/drawing/2014/main" id="{FD6D1CE1-699F-4613-89CD-014D663FC96B}"/>
              </a:ext>
            </a:extLst>
          </p:cNvPr>
          <p:cNvSpPr/>
          <p:nvPr/>
        </p:nvSpPr>
        <p:spPr>
          <a:xfrm>
            <a:off x="3917603" y="5276224"/>
            <a:ext cx="259174" cy="23578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7" name="Flèche : droite 246">
            <a:extLst>
              <a:ext uri="{FF2B5EF4-FFF2-40B4-BE49-F238E27FC236}">
                <a16:creationId xmlns:a16="http://schemas.microsoft.com/office/drawing/2014/main" id="{3FB45F94-0213-4A54-B5EE-771B2755660D}"/>
              </a:ext>
            </a:extLst>
          </p:cNvPr>
          <p:cNvSpPr/>
          <p:nvPr/>
        </p:nvSpPr>
        <p:spPr>
          <a:xfrm>
            <a:off x="6014678" y="5268805"/>
            <a:ext cx="259174" cy="23578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8" name="Flèche : droite 247">
            <a:extLst>
              <a:ext uri="{FF2B5EF4-FFF2-40B4-BE49-F238E27FC236}">
                <a16:creationId xmlns:a16="http://schemas.microsoft.com/office/drawing/2014/main" id="{34C11990-9454-4CFB-8A28-CC81923D8047}"/>
              </a:ext>
            </a:extLst>
          </p:cNvPr>
          <p:cNvSpPr/>
          <p:nvPr/>
        </p:nvSpPr>
        <p:spPr>
          <a:xfrm>
            <a:off x="8174734" y="5262464"/>
            <a:ext cx="259174" cy="23578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9" name="Flèche : droite 248">
            <a:extLst>
              <a:ext uri="{FF2B5EF4-FFF2-40B4-BE49-F238E27FC236}">
                <a16:creationId xmlns:a16="http://schemas.microsoft.com/office/drawing/2014/main" id="{A5D628FD-8FA9-4727-BCF2-B40089769C34}"/>
              </a:ext>
            </a:extLst>
          </p:cNvPr>
          <p:cNvSpPr/>
          <p:nvPr/>
        </p:nvSpPr>
        <p:spPr>
          <a:xfrm>
            <a:off x="9974286" y="5266035"/>
            <a:ext cx="259174" cy="23578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0" name="ZoneTexte 249">
            <a:extLst>
              <a:ext uri="{FF2B5EF4-FFF2-40B4-BE49-F238E27FC236}">
                <a16:creationId xmlns:a16="http://schemas.microsoft.com/office/drawing/2014/main" id="{757C5AAD-1DD2-4B6A-8D3E-D03C4487F166}"/>
              </a:ext>
            </a:extLst>
          </p:cNvPr>
          <p:cNvSpPr txBox="1"/>
          <p:nvPr/>
        </p:nvSpPr>
        <p:spPr>
          <a:xfrm>
            <a:off x="1134005" y="3990532"/>
            <a:ext cx="769353" cy="369332"/>
          </a:xfrm>
          <a:prstGeom prst="rect">
            <a:avLst/>
          </a:prstGeom>
          <a:noFill/>
        </p:spPr>
        <p:txBody>
          <a:bodyPr wrap="square" rtlCol="0">
            <a:spAutoFit/>
          </a:bodyPr>
          <a:lstStyle/>
          <a:p>
            <a:r>
              <a:rPr lang="fr-FR" dirty="0"/>
              <a:t>T1</a:t>
            </a:r>
          </a:p>
        </p:txBody>
      </p:sp>
      <p:sp>
        <p:nvSpPr>
          <p:cNvPr id="251" name="ZoneTexte 250">
            <a:extLst>
              <a:ext uri="{FF2B5EF4-FFF2-40B4-BE49-F238E27FC236}">
                <a16:creationId xmlns:a16="http://schemas.microsoft.com/office/drawing/2014/main" id="{6084C244-5107-431C-A1D8-7E0D1D994141}"/>
              </a:ext>
            </a:extLst>
          </p:cNvPr>
          <p:cNvSpPr txBox="1"/>
          <p:nvPr/>
        </p:nvSpPr>
        <p:spPr>
          <a:xfrm>
            <a:off x="2743350" y="3973062"/>
            <a:ext cx="769353" cy="369332"/>
          </a:xfrm>
          <a:prstGeom prst="rect">
            <a:avLst/>
          </a:prstGeom>
          <a:noFill/>
        </p:spPr>
        <p:txBody>
          <a:bodyPr wrap="square" rtlCol="0">
            <a:spAutoFit/>
          </a:bodyPr>
          <a:lstStyle/>
          <a:p>
            <a:r>
              <a:rPr lang="fr-FR" dirty="0"/>
              <a:t>T2</a:t>
            </a:r>
          </a:p>
        </p:txBody>
      </p:sp>
      <p:sp>
        <p:nvSpPr>
          <p:cNvPr id="252" name="ZoneTexte 251">
            <a:extLst>
              <a:ext uri="{FF2B5EF4-FFF2-40B4-BE49-F238E27FC236}">
                <a16:creationId xmlns:a16="http://schemas.microsoft.com/office/drawing/2014/main" id="{D9DD2169-DA47-40C5-959C-E80E9B1344FD}"/>
              </a:ext>
            </a:extLst>
          </p:cNvPr>
          <p:cNvSpPr txBox="1"/>
          <p:nvPr/>
        </p:nvSpPr>
        <p:spPr>
          <a:xfrm>
            <a:off x="4713056" y="3956187"/>
            <a:ext cx="769353" cy="369332"/>
          </a:xfrm>
          <a:prstGeom prst="rect">
            <a:avLst/>
          </a:prstGeom>
          <a:noFill/>
        </p:spPr>
        <p:txBody>
          <a:bodyPr wrap="square" rtlCol="0">
            <a:spAutoFit/>
          </a:bodyPr>
          <a:lstStyle/>
          <a:p>
            <a:r>
              <a:rPr lang="fr-FR" dirty="0"/>
              <a:t>T3</a:t>
            </a:r>
          </a:p>
        </p:txBody>
      </p:sp>
      <p:sp>
        <p:nvSpPr>
          <p:cNvPr id="253" name="ZoneTexte 252">
            <a:extLst>
              <a:ext uri="{FF2B5EF4-FFF2-40B4-BE49-F238E27FC236}">
                <a16:creationId xmlns:a16="http://schemas.microsoft.com/office/drawing/2014/main" id="{7D75815A-F05E-42DB-AB3E-5424F5B29E87}"/>
              </a:ext>
            </a:extLst>
          </p:cNvPr>
          <p:cNvSpPr txBox="1"/>
          <p:nvPr/>
        </p:nvSpPr>
        <p:spPr>
          <a:xfrm>
            <a:off x="6917142" y="3950813"/>
            <a:ext cx="769353" cy="369332"/>
          </a:xfrm>
          <a:prstGeom prst="rect">
            <a:avLst/>
          </a:prstGeom>
          <a:noFill/>
        </p:spPr>
        <p:txBody>
          <a:bodyPr wrap="square" rtlCol="0">
            <a:spAutoFit/>
          </a:bodyPr>
          <a:lstStyle/>
          <a:p>
            <a:r>
              <a:rPr lang="fr-FR" dirty="0"/>
              <a:t>T4</a:t>
            </a:r>
          </a:p>
        </p:txBody>
      </p:sp>
      <p:sp>
        <p:nvSpPr>
          <p:cNvPr id="254" name="ZoneTexte 253">
            <a:extLst>
              <a:ext uri="{FF2B5EF4-FFF2-40B4-BE49-F238E27FC236}">
                <a16:creationId xmlns:a16="http://schemas.microsoft.com/office/drawing/2014/main" id="{168C8881-3CF0-4210-BFA6-0087C7353660}"/>
              </a:ext>
            </a:extLst>
          </p:cNvPr>
          <p:cNvSpPr txBox="1"/>
          <p:nvPr/>
        </p:nvSpPr>
        <p:spPr>
          <a:xfrm>
            <a:off x="8980848" y="3942455"/>
            <a:ext cx="769353" cy="369332"/>
          </a:xfrm>
          <a:prstGeom prst="rect">
            <a:avLst/>
          </a:prstGeom>
          <a:noFill/>
        </p:spPr>
        <p:txBody>
          <a:bodyPr wrap="square" rtlCol="0">
            <a:spAutoFit/>
          </a:bodyPr>
          <a:lstStyle/>
          <a:p>
            <a:r>
              <a:rPr lang="fr-FR" dirty="0"/>
              <a:t>T5</a:t>
            </a:r>
          </a:p>
        </p:txBody>
      </p:sp>
      <p:sp>
        <p:nvSpPr>
          <p:cNvPr id="255" name="ZoneTexte 254">
            <a:extLst>
              <a:ext uri="{FF2B5EF4-FFF2-40B4-BE49-F238E27FC236}">
                <a16:creationId xmlns:a16="http://schemas.microsoft.com/office/drawing/2014/main" id="{3FE48801-91EA-4279-9BAD-A6E7AAD5E3C3}"/>
              </a:ext>
            </a:extLst>
          </p:cNvPr>
          <p:cNvSpPr txBox="1"/>
          <p:nvPr/>
        </p:nvSpPr>
        <p:spPr>
          <a:xfrm>
            <a:off x="10558745" y="3936482"/>
            <a:ext cx="769353" cy="369332"/>
          </a:xfrm>
          <a:prstGeom prst="rect">
            <a:avLst/>
          </a:prstGeom>
          <a:noFill/>
        </p:spPr>
        <p:txBody>
          <a:bodyPr wrap="square" rtlCol="0">
            <a:spAutoFit/>
          </a:bodyPr>
          <a:lstStyle/>
          <a:p>
            <a:r>
              <a:rPr lang="fr-FR" dirty="0"/>
              <a:t>T6</a:t>
            </a:r>
          </a:p>
        </p:txBody>
      </p:sp>
    </p:spTree>
    <p:extLst>
      <p:ext uri="{BB962C8B-B14F-4D97-AF65-F5344CB8AC3E}">
        <p14:creationId xmlns:p14="http://schemas.microsoft.com/office/powerpoint/2010/main" val="19314527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2363717" y="4130898"/>
            <a:ext cx="2605825" cy="1954369"/>
          </a:xfrm>
          <a:prstGeom prst="rect">
            <a:avLst/>
          </a:prstGeom>
        </p:spPr>
      </p:pic>
      <p:pic>
        <p:nvPicPr>
          <p:cNvPr id="5" name="Image 4"/>
          <p:cNvPicPr>
            <a:picLocks noChangeAspect="1"/>
          </p:cNvPicPr>
          <p:nvPr/>
        </p:nvPicPr>
        <p:blipFill>
          <a:blip r:embed="rId4"/>
          <a:stretch>
            <a:fillRect/>
          </a:stretch>
        </p:blipFill>
        <p:spPr>
          <a:xfrm>
            <a:off x="12632636" y="2252869"/>
            <a:ext cx="1333500" cy="1333500"/>
          </a:xfrm>
          <a:prstGeom prst="rect">
            <a:avLst/>
          </a:prstGeom>
        </p:spPr>
      </p:pic>
      <p:pic>
        <p:nvPicPr>
          <p:cNvPr id="6" name="Image 5"/>
          <p:cNvPicPr>
            <a:picLocks noChangeAspect="1"/>
          </p:cNvPicPr>
          <p:nvPr/>
        </p:nvPicPr>
        <p:blipFill>
          <a:blip r:embed="rId5"/>
          <a:stretch>
            <a:fillRect/>
          </a:stretch>
        </p:blipFill>
        <p:spPr>
          <a:xfrm>
            <a:off x="12302694" y="185530"/>
            <a:ext cx="1163378" cy="1179029"/>
          </a:xfrm>
          <a:prstGeom prst="rect">
            <a:avLst/>
          </a:prstGeom>
        </p:spPr>
      </p:pic>
      <p:pic>
        <p:nvPicPr>
          <p:cNvPr id="7" name="Image 6"/>
          <p:cNvPicPr>
            <a:picLocks noChangeAspect="1"/>
          </p:cNvPicPr>
          <p:nvPr/>
        </p:nvPicPr>
        <p:blipFill>
          <a:blip r:embed="rId6"/>
          <a:stretch>
            <a:fillRect/>
          </a:stretch>
        </p:blipFill>
        <p:spPr>
          <a:xfrm>
            <a:off x="13107485" y="956265"/>
            <a:ext cx="1562674" cy="879160"/>
          </a:xfrm>
          <a:prstGeom prst="rect">
            <a:avLst/>
          </a:prstGeom>
        </p:spPr>
      </p:pic>
      <p:sp>
        <p:nvSpPr>
          <p:cNvPr id="33" name="Ellipse 32">
            <a:extLst>
              <a:ext uri="{FF2B5EF4-FFF2-40B4-BE49-F238E27FC236}">
                <a16:creationId xmlns:a16="http://schemas.microsoft.com/office/drawing/2014/main" id="{64F3730F-25E5-4769-80AA-D7C2093A34F0}"/>
              </a:ext>
            </a:extLst>
          </p:cNvPr>
          <p:cNvSpPr/>
          <p:nvPr/>
        </p:nvSpPr>
        <p:spPr>
          <a:xfrm>
            <a:off x="2336608" y="1853895"/>
            <a:ext cx="494787" cy="399245"/>
          </a:xfrm>
          <a:prstGeom prst="ellipse">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4" name="Ellipse 33">
            <a:extLst>
              <a:ext uri="{FF2B5EF4-FFF2-40B4-BE49-F238E27FC236}">
                <a16:creationId xmlns:a16="http://schemas.microsoft.com/office/drawing/2014/main" id="{C0EF4556-2927-4418-811A-CE8B5B8E74B1}"/>
              </a:ext>
            </a:extLst>
          </p:cNvPr>
          <p:cNvSpPr/>
          <p:nvPr/>
        </p:nvSpPr>
        <p:spPr>
          <a:xfrm>
            <a:off x="3989670" y="1853893"/>
            <a:ext cx="494787" cy="399245"/>
          </a:xfrm>
          <a:prstGeom prst="ellipse">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5" name="Ellipse 34">
            <a:extLst>
              <a:ext uri="{FF2B5EF4-FFF2-40B4-BE49-F238E27FC236}">
                <a16:creationId xmlns:a16="http://schemas.microsoft.com/office/drawing/2014/main" id="{762B33B3-92A5-4B9D-BAB4-4E6DFA5D8E57}"/>
              </a:ext>
            </a:extLst>
          </p:cNvPr>
          <p:cNvSpPr/>
          <p:nvPr/>
        </p:nvSpPr>
        <p:spPr>
          <a:xfrm>
            <a:off x="4664372" y="2807659"/>
            <a:ext cx="494787" cy="399245"/>
          </a:xfrm>
          <a:prstGeom prst="ellipse">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6" name="Ellipse 35">
            <a:extLst>
              <a:ext uri="{FF2B5EF4-FFF2-40B4-BE49-F238E27FC236}">
                <a16:creationId xmlns:a16="http://schemas.microsoft.com/office/drawing/2014/main" id="{CE327DEF-9F86-4C4A-9330-9E798988DACC}"/>
              </a:ext>
            </a:extLst>
          </p:cNvPr>
          <p:cNvSpPr/>
          <p:nvPr/>
        </p:nvSpPr>
        <p:spPr>
          <a:xfrm>
            <a:off x="4034649" y="3644173"/>
            <a:ext cx="494787" cy="399245"/>
          </a:xfrm>
          <a:prstGeom prst="ellipse">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7" name="Ellipse 36">
            <a:extLst>
              <a:ext uri="{FF2B5EF4-FFF2-40B4-BE49-F238E27FC236}">
                <a16:creationId xmlns:a16="http://schemas.microsoft.com/office/drawing/2014/main" id="{24DB6A9A-9FC0-46B1-99CD-101AC3E108C3}"/>
              </a:ext>
            </a:extLst>
          </p:cNvPr>
          <p:cNvSpPr/>
          <p:nvPr/>
        </p:nvSpPr>
        <p:spPr>
          <a:xfrm>
            <a:off x="2269140" y="3644173"/>
            <a:ext cx="494787" cy="399245"/>
          </a:xfrm>
          <a:prstGeom prst="ellipse">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8" name="Ellipse 37">
            <a:extLst>
              <a:ext uri="{FF2B5EF4-FFF2-40B4-BE49-F238E27FC236}">
                <a16:creationId xmlns:a16="http://schemas.microsoft.com/office/drawing/2014/main" id="{8292ED29-A625-4A5B-9226-4E10C2D5EBF7}"/>
              </a:ext>
            </a:extLst>
          </p:cNvPr>
          <p:cNvSpPr/>
          <p:nvPr/>
        </p:nvSpPr>
        <p:spPr>
          <a:xfrm>
            <a:off x="1545702" y="2747444"/>
            <a:ext cx="494787" cy="399245"/>
          </a:xfrm>
          <a:prstGeom prst="ellipse">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9" name="ZoneTexte 38">
            <a:extLst>
              <a:ext uri="{FF2B5EF4-FFF2-40B4-BE49-F238E27FC236}">
                <a16:creationId xmlns:a16="http://schemas.microsoft.com/office/drawing/2014/main" id="{11C53C27-F732-4C39-9FF7-8B42599C77FB}"/>
              </a:ext>
            </a:extLst>
          </p:cNvPr>
          <p:cNvSpPr txBox="1"/>
          <p:nvPr/>
        </p:nvSpPr>
        <p:spPr>
          <a:xfrm>
            <a:off x="2439764" y="1875693"/>
            <a:ext cx="340158" cy="461665"/>
          </a:xfrm>
          <a:prstGeom prst="rect">
            <a:avLst/>
          </a:prstGeom>
          <a:noFill/>
        </p:spPr>
        <p:txBody>
          <a:bodyPr wrap="none" rtlCol="0">
            <a:spAutoFit/>
          </a:bodyPr>
          <a:lstStyle/>
          <a:p>
            <a:r>
              <a:rPr lang="fr-FR" sz="2400" b="1" dirty="0">
                <a:solidFill>
                  <a:srgbClr val="00B0F0"/>
                </a:solidFill>
              </a:rPr>
              <a:t>1</a:t>
            </a:r>
          </a:p>
        </p:txBody>
      </p:sp>
      <p:cxnSp>
        <p:nvCxnSpPr>
          <p:cNvPr id="40" name="Connecteur droit avec flèche 39">
            <a:extLst>
              <a:ext uri="{FF2B5EF4-FFF2-40B4-BE49-F238E27FC236}">
                <a16:creationId xmlns:a16="http://schemas.microsoft.com/office/drawing/2014/main" id="{FC27A5F2-3991-4222-9825-CD34144085B3}"/>
              </a:ext>
            </a:extLst>
          </p:cNvPr>
          <p:cNvCxnSpPr>
            <a:stCxn id="33" idx="6"/>
            <a:endCxn id="34" idx="2"/>
          </p:cNvCxnSpPr>
          <p:nvPr/>
        </p:nvCxnSpPr>
        <p:spPr>
          <a:xfrm flipV="1">
            <a:off x="2831395" y="2053516"/>
            <a:ext cx="1158275" cy="2"/>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7765DB4B-12FB-4E11-AE9E-AFC4A2D1909E}"/>
              </a:ext>
            </a:extLst>
          </p:cNvPr>
          <p:cNvCxnSpPr>
            <a:cxnSpLocks/>
            <a:stCxn id="34" idx="5"/>
            <a:endCxn id="35" idx="1"/>
          </p:cNvCxnSpPr>
          <p:nvPr/>
        </p:nvCxnSpPr>
        <p:spPr>
          <a:xfrm>
            <a:off x="4411997" y="2194671"/>
            <a:ext cx="324835" cy="671456"/>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F4AA732E-C837-4A94-A0EF-0CD54ADFB2B2}"/>
              </a:ext>
            </a:extLst>
          </p:cNvPr>
          <p:cNvCxnSpPr>
            <a:cxnSpLocks/>
            <a:stCxn id="35" idx="3"/>
            <a:endCxn id="36" idx="7"/>
          </p:cNvCxnSpPr>
          <p:nvPr/>
        </p:nvCxnSpPr>
        <p:spPr>
          <a:xfrm flipH="1">
            <a:off x="4456976" y="3148437"/>
            <a:ext cx="279856" cy="554203"/>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B4B76C5C-C568-4F9B-A497-010F58141EEE}"/>
              </a:ext>
            </a:extLst>
          </p:cNvPr>
          <p:cNvCxnSpPr>
            <a:cxnSpLocks/>
            <a:stCxn id="36" idx="2"/>
            <a:endCxn id="37" idx="6"/>
          </p:cNvCxnSpPr>
          <p:nvPr/>
        </p:nvCxnSpPr>
        <p:spPr>
          <a:xfrm flipH="1">
            <a:off x="2763926" y="3843796"/>
            <a:ext cx="1270723"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2F080EDD-C47A-4761-96D6-3ABBC307F08F}"/>
              </a:ext>
            </a:extLst>
          </p:cNvPr>
          <p:cNvCxnSpPr>
            <a:cxnSpLocks/>
            <a:stCxn id="37" idx="1"/>
            <a:endCxn id="38" idx="5"/>
          </p:cNvCxnSpPr>
          <p:nvPr/>
        </p:nvCxnSpPr>
        <p:spPr>
          <a:xfrm flipH="1" flipV="1">
            <a:off x="1968029" y="3088221"/>
            <a:ext cx="373570" cy="614419"/>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655AB703-01AF-4859-BCCE-19E3D6193B19}"/>
              </a:ext>
            </a:extLst>
          </p:cNvPr>
          <p:cNvCxnSpPr>
            <a:cxnSpLocks/>
            <a:stCxn id="38" idx="7"/>
            <a:endCxn id="33" idx="3"/>
          </p:cNvCxnSpPr>
          <p:nvPr/>
        </p:nvCxnSpPr>
        <p:spPr>
          <a:xfrm flipV="1">
            <a:off x="1968029" y="2194673"/>
            <a:ext cx="441038" cy="61123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6" name="ZoneTexte 45">
            <a:extLst>
              <a:ext uri="{FF2B5EF4-FFF2-40B4-BE49-F238E27FC236}">
                <a16:creationId xmlns:a16="http://schemas.microsoft.com/office/drawing/2014/main" id="{94551A99-5103-48B4-8B8E-C16C510AAAED}"/>
              </a:ext>
            </a:extLst>
          </p:cNvPr>
          <p:cNvSpPr txBox="1"/>
          <p:nvPr/>
        </p:nvSpPr>
        <p:spPr>
          <a:xfrm>
            <a:off x="4085294" y="1878868"/>
            <a:ext cx="340158" cy="461665"/>
          </a:xfrm>
          <a:prstGeom prst="rect">
            <a:avLst/>
          </a:prstGeom>
          <a:noFill/>
        </p:spPr>
        <p:txBody>
          <a:bodyPr wrap="none" rtlCol="0">
            <a:spAutoFit/>
          </a:bodyPr>
          <a:lstStyle/>
          <a:p>
            <a:r>
              <a:rPr lang="fr-FR" sz="2400" b="1" dirty="0">
                <a:solidFill>
                  <a:srgbClr val="00B0F0"/>
                </a:solidFill>
              </a:rPr>
              <a:t>2</a:t>
            </a:r>
          </a:p>
        </p:txBody>
      </p:sp>
      <p:sp>
        <p:nvSpPr>
          <p:cNvPr id="47" name="ZoneTexte 46">
            <a:extLst>
              <a:ext uri="{FF2B5EF4-FFF2-40B4-BE49-F238E27FC236}">
                <a16:creationId xmlns:a16="http://schemas.microsoft.com/office/drawing/2014/main" id="{8A7C1EAA-62E0-461F-BEA9-3FB044E9158C}"/>
              </a:ext>
            </a:extLst>
          </p:cNvPr>
          <p:cNvSpPr txBox="1"/>
          <p:nvPr/>
        </p:nvSpPr>
        <p:spPr>
          <a:xfrm>
            <a:off x="4759941" y="2855528"/>
            <a:ext cx="340158" cy="461665"/>
          </a:xfrm>
          <a:prstGeom prst="rect">
            <a:avLst/>
          </a:prstGeom>
          <a:noFill/>
        </p:spPr>
        <p:txBody>
          <a:bodyPr wrap="none" rtlCol="0">
            <a:spAutoFit/>
          </a:bodyPr>
          <a:lstStyle/>
          <a:p>
            <a:r>
              <a:rPr lang="fr-FR" sz="2400" b="1" dirty="0">
                <a:solidFill>
                  <a:srgbClr val="00B0F0"/>
                </a:solidFill>
              </a:rPr>
              <a:t>3</a:t>
            </a:r>
          </a:p>
        </p:txBody>
      </p:sp>
      <p:sp>
        <p:nvSpPr>
          <p:cNvPr id="48" name="ZoneTexte 47">
            <a:extLst>
              <a:ext uri="{FF2B5EF4-FFF2-40B4-BE49-F238E27FC236}">
                <a16:creationId xmlns:a16="http://schemas.microsoft.com/office/drawing/2014/main" id="{FC0AF0A5-1B44-4AC1-AFAB-A08F98FB025E}"/>
              </a:ext>
            </a:extLst>
          </p:cNvPr>
          <p:cNvSpPr txBox="1"/>
          <p:nvPr/>
        </p:nvSpPr>
        <p:spPr>
          <a:xfrm>
            <a:off x="4130626" y="3677164"/>
            <a:ext cx="340158" cy="461665"/>
          </a:xfrm>
          <a:prstGeom prst="rect">
            <a:avLst/>
          </a:prstGeom>
          <a:noFill/>
        </p:spPr>
        <p:txBody>
          <a:bodyPr wrap="none" rtlCol="0">
            <a:spAutoFit/>
          </a:bodyPr>
          <a:lstStyle/>
          <a:p>
            <a:r>
              <a:rPr lang="fr-FR" sz="2400" b="1" dirty="0">
                <a:solidFill>
                  <a:srgbClr val="00B0F0"/>
                </a:solidFill>
              </a:rPr>
              <a:t>4</a:t>
            </a:r>
          </a:p>
        </p:txBody>
      </p:sp>
      <p:sp>
        <p:nvSpPr>
          <p:cNvPr id="49" name="ZoneTexte 48">
            <a:extLst>
              <a:ext uri="{FF2B5EF4-FFF2-40B4-BE49-F238E27FC236}">
                <a16:creationId xmlns:a16="http://schemas.microsoft.com/office/drawing/2014/main" id="{648FA762-0A2A-4B48-86C5-DDA6BD4BB2AC}"/>
              </a:ext>
            </a:extLst>
          </p:cNvPr>
          <p:cNvSpPr txBox="1"/>
          <p:nvPr/>
        </p:nvSpPr>
        <p:spPr>
          <a:xfrm>
            <a:off x="2370471" y="3676373"/>
            <a:ext cx="340158" cy="461665"/>
          </a:xfrm>
          <a:prstGeom prst="rect">
            <a:avLst/>
          </a:prstGeom>
          <a:noFill/>
        </p:spPr>
        <p:txBody>
          <a:bodyPr wrap="none" rtlCol="0">
            <a:spAutoFit/>
          </a:bodyPr>
          <a:lstStyle/>
          <a:p>
            <a:r>
              <a:rPr lang="fr-FR" sz="2400" b="1" dirty="0">
                <a:solidFill>
                  <a:srgbClr val="00B0F0"/>
                </a:solidFill>
              </a:rPr>
              <a:t>5</a:t>
            </a:r>
          </a:p>
        </p:txBody>
      </p:sp>
      <p:sp>
        <p:nvSpPr>
          <p:cNvPr id="50" name="ZoneTexte 49">
            <a:extLst>
              <a:ext uri="{FF2B5EF4-FFF2-40B4-BE49-F238E27FC236}">
                <a16:creationId xmlns:a16="http://schemas.microsoft.com/office/drawing/2014/main" id="{68D472FD-A8C4-4030-8044-F20D0F3E00A0}"/>
              </a:ext>
            </a:extLst>
          </p:cNvPr>
          <p:cNvSpPr txBox="1"/>
          <p:nvPr/>
        </p:nvSpPr>
        <p:spPr>
          <a:xfrm>
            <a:off x="1642164" y="2781273"/>
            <a:ext cx="340158" cy="461665"/>
          </a:xfrm>
          <a:prstGeom prst="rect">
            <a:avLst/>
          </a:prstGeom>
          <a:noFill/>
        </p:spPr>
        <p:txBody>
          <a:bodyPr wrap="none" rtlCol="0">
            <a:spAutoFit/>
          </a:bodyPr>
          <a:lstStyle/>
          <a:p>
            <a:r>
              <a:rPr lang="fr-FR" sz="2400" b="1" dirty="0">
                <a:solidFill>
                  <a:srgbClr val="00B0F0"/>
                </a:solidFill>
              </a:rPr>
              <a:t>6</a:t>
            </a:r>
          </a:p>
        </p:txBody>
      </p:sp>
      <p:sp>
        <p:nvSpPr>
          <p:cNvPr id="51" name="ZoneTexte 50">
            <a:extLst>
              <a:ext uri="{FF2B5EF4-FFF2-40B4-BE49-F238E27FC236}">
                <a16:creationId xmlns:a16="http://schemas.microsoft.com/office/drawing/2014/main" id="{1A6A83A7-ECE4-4278-BA80-4CA7055DBE11}"/>
              </a:ext>
            </a:extLst>
          </p:cNvPr>
          <p:cNvSpPr txBox="1"/>
          <p:nvPr/>
        </p:nvSpPr>
        <p:spPr>
          <a:xfrm>
            <a:off x="3143925" y="1664974"/>
            <a:ext cx="370614" cy="461665"/>
          </a:xfrm>
          <a:prstGeom prst="rect">
            <a:avLst/>
          </a:prstGeom>
          <a:noFill/>
        </p:spPr>
        <p:txBody>
          <a:bodyPr wrap="none" rtlCol="0">
            <a:spAutoFit/>
          </a:bodyPr>
          <a:lstStyle/>
          <a:p>
            <a:r>
              <a:rPr lang="fr-FR" sz="2400" b="1" dirty="0">
                <a:solidFill>
                  <a:srgbClr val="FF00FF"/>
                </a:solidFill>
              </a:rPr>
              <a:t>A</a:t>
            </a:r>
          </a:p>
        </p:txBody>
      </p:sp>
      <p:sp>
        <p:nvSpPr>
          <p:cNvPr id="52" name="ZoneTexte 51">
            <a:extLst>
              <a:ext uri="{FF2B5EF4-FFF2-40B4-BE49-F238E27FC236}">
                <a16:creationId xmlns:a16="http://schemas.microsoft.com/office/drawing/2014/main" id="{7950DAE2-60A6-47F6-BB58-8BC267676F74}"/>
              </a:ext>
            </a:extLst>
          </p:cNvPr>
          <p:cNvSpPr txBox="1"/>
          <p:nvPr/>
        </p:nvSpPr>
        <p:spPr>
          <a:xfrm>
            <a:off x="4632029" y="2181454"/>
            <a:ext cx="357790" cy="461665"/>
          </a:xfrm>
          <a:prstGeom prst="rect">
            <a:avLst/>
          </a:prstGeom>
          <a:noFill/>
        </p:spPr>
        <p:txBody>
          <a:bodyPr wrap="none" rtlCol="0">
            <a:spAutoFit/>
          </a:bodyPr>
          <a:lstStyle/>
          <a:p>
            <a:r>
              <a:rPr lang="fr-FR" sz="2400" b="1" dirty="0">
                <a:solidFill>
                  <a:srgbClr val="FF00FF"/>
                </a:solidFill>
              </a:rPr>
              <a:t>B</a:t>
            </a:r>
          </a:p>
        </p:txBody>
      </p:sp>
      <p:sp>
        <p:nvSpPr>
          <p:cNvPr id="53" name="ZoneTexte 52">
            <a:extLst>
              <a:ext uri="{FF2B5EF4-FFF2-40B4-BE49-F238E27FC236}">
                <a16:creationId xmlns:a16="http://schemas.microsoft.com/office/drawing/2014/main" id="{6B2D5ED6-3330-46E3-9501-4135112EF404}"/>
              </a:ext>
            </a:extLst>
          </p:cNvPr>
          <p:cNvSpPr txBox="1"/>
          <p:nvPr/>
        </p:nvSpPr>
        <p:spPr>
          <a:xfrm>
            <a:off x="4680763" y="3249275"/>
            <a:ext cx="348172" cy="461665"/>
          </a:xfrm>
          <a:prstGeom prst="rect">
            <a:avLst/>
          </a:prstGeom>
          <a:noFill/>
        </p:spPr>
        <p:txBody>
          <a:bodyPr wrap="none" rtlCol="0">
            <a:spAutoFit/>
          </a:bodyPr>
          <a:lstStyle/>
          <a:p>
            <a:r>
              <a:rPr lang="fr-FR" sz="2400" b="1" dirty="0">
                <a:solidFill>
                  <a:srgbClr val="FF00FF"/>
                </a:solidFill>
              </a:rPr>
              <a:t>C</a:t>
            </a:r>
          </a:p>
        </p:txBody>
      </p:sp>
      <p:sp>
        <p:nvSpPr>
          <p:cNvPr id="54" name="ZoneTexte 53">
            <a:extLst>
              <a:ext uri="{FF2B5EF4-FFF2-40B4-BE49-F238E27FC236}">
                <a16:creationId xmlns:a16="http://schemas.microsoft.com/office/drawing/2014/main" id="{C3A696B5-E0BB-48CC-B977-0C4FD9A9832A}"/>
              </a:ext>
            </a:extLst>
          </p:cNvPr>
          <p:cNvSpPr txBox="1"/>
          <p:nvPr/>
        </p:nvSpPr>
        <p:spPr>
          <a:xfrm>
            <a:off x="3244064" y="3793052"/>
            <a:ext cx="378630" cy="461665"/>
          </a:xfrm>
          <a:prstGeom prst="rect">
            <a:avLst/>
          </a:prstGeom>
          <a:noFill/>
        </p:spPr>
        <p:txBody>
          <a:bodyPr wrap="none" rtlCol="0">
            <a:spAutoFit/>
          </a:bodyPr>
          <a:lstStyle/>
          <a:p>
            <a:r>
              <a:rPr lang="fr-FR" sz="2400" b="1" dirty="0">
                <a:solidFill>
                  <a:srgbClr val="FF00FF"/>
                </a:solidFill>
              </a:rPr>
              <a:t>D</a:t>
            </a:r>
          </a:p>
        </p:txBody>
      </p:sp>
      <p:sp>
        <p:nvSpPr>
          <p:cNvPr id="55" name="ZoneTexte 54">
            <a:extLst>
              <a:ext uri="{FF2B5EF4-FFF2-40B4-BE49-F238E27FC236}">
                <a16:creationId xmlns:a16="http://schemas.microsoft.com/office/drawing/2014/main" id="{8BDAE539-029D-4589-8758-6311729503A6}"/>
              </a:ext>
            </a:extLst>
          </p:cNvPr>
          <p:cNvSpPr txBox="1"/>
          <p:nvPr/>
        </p:nvSpPr>
        <p:spPr>
          <a:xfrm>
            <a:off x="1900179" y="3341841"/>
            <a:ext cx="335348" cy="461665"/>
          </a:xfrm>
          <a:prstGeom prst="rect">
            <a:avLst/>
          </a:prstGeom>
          <a:noFill/>
        </p:spPr>
        <p:txBody>
          <a:bodyPr wrap="none" rtlCol="0">
            <a:spAutoFit/>
          </a:bodyPr>
          <a:lstStyle/>
          <a:p>
            <a:r>
              <a:rPr lang="fr-FR" sz="2400" b="1" dirty="0">
                <a:solidFill>
                  <a:srgbClr val="FF00FF"/>
                </a:solidFill>
              </a:rPr>
              <a:t>E</a:t>
            </a:r>
          </a:p>
        </p:txBody>
      </p:sp>
      <p:sp>
        <p:nvSpPr>
          <p:cNvPr id="56" name="ZoneTexte 55">
            <a:extLst>
              <a:ext uri="{FF2B5EF4-FFF2-40B4-BE49-F238E27FC236}">
                <a16:creationId xmlns:a16="http://schemas.microsoft.com/office/drawing/2014/main" id="{B186E8B0-6745-4792-B536-7219CE3A3A2E}"/>
              </a:ext>
            </a:extLst>
          </p:cNvPr>
          <p:cNvSpPr txBox="1"/>
          <p:nvPr/>
        </p:nvSpPr>
        <p:spPr>
          <a:xfrm>
            <a:off x="1905029" y="2205506"/>
            <a:ext cx="325730" cy="461665"/>
          </a:xfrm>
          <a:prstGeom prst="rect">
            <a:avLst/>
          </a:prstGeom>
          <a:noFill/>
        </p:spPr>
        <p:txBody>
          <a:bodyPr wrap="none" rtlCol="0">
            <a:spAutoFit/>
          </a:bodyPr>
          <a:lstStyle/>
          <a:p>
            <a:r>
              <a:rPr lang="fr-FR" sz="2400" b="1" dirty="0">
                <a:solidFill>
                  <a:srgbClr val="FF00FF"/>
                </a:solidFill>
              </a:rPr>
              <a:t>F</a:t>
            </a:r>
          </a:p>
        </p:txBody>
      </p:sp>
      <p:sp>
        <p:nvSpPr>
          <p:cNvPr id="57" name="Flèche : bas 56">
            <a:extLst>
              <a:ext uri="{FF2B5EF4-FFF2-40B4-BE49-F238E27FC236}">
                <a16:creationId xmlns:a16="http://schemas.microsoft.com/office/drawing/2014/main" id="{DB0BB809-4C6C-49AD-8894-18391A6388A6}"/>
              </a:ext>
            </a:extLst>
          </p:cNvPr>
          <p:cNvSpPr/>
          <p:nvPr/>
        </p:nvSpPr>
        <p:spPr>
          <a:xfrm rot="16200000">
            <a:off x="6236728" y="2684198"/>
            <a:ext cx="296876" cy="628105"/>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ZoneTexte 57">
            <a:extLst>
              <a:ext uri="{FF2B5EF4-FFF2-40B4-BE49-F238E27FC236}">
                <a16:creationId xmlns:a16="http://schemas.microsoft.com/office/drawing/2014/main" id="{2D4DD091-2484-4CA0-A7A5-7941F22B2565}"/>
              </a:ext>
            </a:extLst>
          </p:cNvPr>
          <p:cNvSpPr txBox="1"/>
          <p:nvPr/>
        </p:nvSpPr>
        <p:spPr>
          <a:xfrm>
            <a:off x="5915040" y="2311997"/>
            <a:ext cx="878061" cy="369332"/>
          </a:xfrm>
          <a:prstGeom prst="rect">
            <a:avLst/>
          </a:prstGeom>
          <a:noFill/>
        </p:spPr>
        <p:txBody>
          <a:bodyPr wrap="none" rtlCol="0">
            <a:spAutoFit/>
          </a:bodyPr>
          <a:lstStyle/>
          <a:p>
            <a:pPr algn="ctr"/>
            <a:r>
              <a:rPr lang="fr-FR" dirty="0">
                <a:solidFill>
                  <a:schemeClr val="bg1"/>
                </a:solidFill>
              </a:rPr>
              <a:t>ITSNTS </a:t>
            </a:r>
          </a:p>
        </p:txBody>
      </p:sp>
      <p:sp>
        <p:nvSpPr>
          <p:cNvPr id="86" name="Ellipse 85">
            <a:extLst>
              <a:ext uri="{FF2B5EF4-FFF2-40B4-BE49-F238E27FC236}">
                <a16:creationId xmlns:a16="http://schemas.microsoft.com/office/drawing/2014/main" id="{14CF4B86-B376-4B11-AF7E-F8CD1F9E7BD2}"/>
              </a:ext>
            </a:extLst>
          </p:cNvPr>
          <p:cNvSpPr/>
          <p:nvPr/>
        </p:nvSpPr>
        <p:spPr>
          <a:xfrm>
            <a:off x="7851858" y="2006295"/>
            <a:ext cx="494787" cy="399245"/>
          </a:xfrm>
          <a:prstGeom prst="ellipse">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87" name="Ellipse 86">
            <a:extLst>
              <a:ext uri="{FF2B5EF4-FFF2-40B4-BE49-F238E27FC236}">
                <a16:creationId xmlns:a16="http://schemas.microsoft.com/office/drawing/2014/main" id="{0C76775D-A61D-4A68-BCCF-3B18173459F6}"/>
              </a:ext>
            </a:extLst>
          </p:cNvPr>
          <p:cNvSpPr/>
          <p:nvPr/>
        </p:nvSpPr>
        <p:spPr>
          <a:xfrm>
            <a:off x="9504920" y="2006293"/>
            <a:ext cx="494787" cy="399245"/>
          </a:xfrm>
          <a:prstGeom prst="ellipse">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88" name="Ellipse 87">
            <a:extLst>
              <a:ext uri="{FF2B5EF4-FFF2-40B4-BE49-F238E27FC236}">
                <a16:creationId xmlns:a16="http://schemas.microsoft.com/office/drawing/2014/main" id="{6AB3D05F-641E-40DF-A694-B836FF83790E}"/>
              </a:ext>
            </a:extLst>
          </p:cNvPr>
          <p:cNvSpPr/>
          <p:nvPr/>
        </p:nvSpPr>
        <p:spPr>
          <a:xfrm>
            <a:off x="10179622" y="2960059"/>
            <a:ext cx="494787" cy="399245"/>
          </a:xfrm>
          <a:prstGeom prst="ellipse">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89" name="Ellipse 88">
            <a:extLst>
              <a:ext uri="{FF2B5EF4-FFF2-40B4-BE49-F238E27FC236}">
                <a16:creationId xmlns:a16="http://schemas.microsoft.com/office/drawing/2014/main" id="{AF3EC111-DB3A-44AD-9DE0-C51555902B0E}"/>
              </a:ext>
            </a:extLst>
          </p:cNvPr>
          <p:cNvSpPr/>
          <p:nvPr/>
        </p:nvSpPr>
        <p:spPr>
          <a:xfrm>
            <a:off x="9549899" y="3796573"/>
            <a:ext cx="494787" cy="399245"/>
          </a:xfrm>
          <a:prstGeom prst="ellipse">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90" name="Ellipse 89">
            <a:extLst>
              <a:ext uri="{FF2B5EF4-FFF2-40B4-BE49-F238E27FC236}">
                <a16:creationId xmlns:a16="http://schemas.microsoft.com/office/drawing/2014/main" id="{DAD6199D-9AB5-4804-AF79-CEACA7DFC074}"/>
              </a:ext>
            </a:extLst>
          </p:cNvPr>
          <p:cNvSpPr/>
          <p:nvPr/>
        </p:nvSpPr>
        <p:spPr>
          <a:xfrm>
            <a:off x="7784390" y="3796573"/>
            <a:ext cx="494787" cy="399245"/>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91" name="Ellipse 90">
            <a:extLst>
              <a:ext uri="{FF2B5EF4-FFF2-40B4-BE49-F238E27FC236}">
                <a16:creationId xmlns:a16="http://schemas.microsoft.com/office/drawing/2014/main" id="{1B85A6B1-1FE5-48BA-B952-E232BD7BAC68}"/>
              </a:ext>
            </a:extLst>
          </p:cNvPr>
          <p:cNvSpPr/>
          <p:nvPr/>
        </p:nvSpPr>
        <p:spPr>
          <a:xfrm>
            <a:off x="7060952" y="2899844"/>
            <a:ext cx="494787" cy="399245"/>
          </a:xfrm>
          <a:prstGeom prst="ellipse">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92" name="ZoneTexte 91">
            <a:extLst>
              <a:ext uri="{FF2B5EF4-FFF2-40B4-BE49-F238E27FC236}">
                <a16:creationId xmlns:a16="http://schemas.microsoft.com/office/drawing/2014/main" id="{F52F0D27-0D1A-4FE0-A852-3C967C7D1FDB}"/>
              </a:ext>
            </a:extLst>
          </p:cNvPr>
          <p:cNvSpPr txBox="1"/>
          <p:nvPr/>
        </p:nvSpPr>
        <p:spPr>
          <a:xfrm>
            <a:off x="7955014" y="2028093"/>
            <a:ext cx="340158" cy="461665"/>
          </a:xfrm>
          <a:prstGeom prst="rect">
            <a:avLst/>
          </a:prstGeom>
          <a:noFill/>
        </p:spPr>
        <p:txBody>
          <a:bodyPr wrap="none" rtlCol="0">
            <a:spAutoFit/>
          </a:bodyPr>
          <a:lstStyle/>
          <a:p>
            <a:r>
              <a:rPr lang="fr-FR" sz="2400" b="1" dirty="0">
                <a:solidFill>
                  <a:srgbClr val="00B0F0"/>
                </a:solidFill>
              </a:rPr>
              <a:t>1</a:t>
            </a:r>
          </a:p>
        </p:txBody>
      </p:sp>
      <p:cxnSp>
        <p:nvCxnSpPr>
          <p:cNvPr id="93" name="Connecteur droit avec flèche 92">
            <a:extLst>
              <a:ext uri="{FF2B5EF4-FFF2-40B4-BE49-F238E27FC236}">
                <a16:creationId xmlns:a16="http://schemas.microsoft.com/office/drawing/2014/main" id="{1A87C7EA-FFA4-44BA-9128-CCAF39BBD2EB}"/>
              </a:ext>
            </a:extLst>
          </p:cNvPr>
          <p:cNvCxnSpPr>
            <a:stCxn id="86" idx="6"/>
            <a:endCxn id="87" idx="2"/>
          </p:cNvCxnSpPr>
          <p:nvPr/>
        </p:nvCxnSpPr>
        <p:spPr>
          <a:xfrm flipV="1">
            <a:off x="8346645" y="2205916"/>
            <a:ext cx="1158275" cy="2"/>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Connecteur droit avec flèche 93">
            <a:extLst>
              <a:ext uri="{FF2B5EF4-FFF2-40B4-BE49-F238E27FC236}">
                <a16:creationId xmlns:a16="http://schemas.microsoft.com/office/drawing/2014/main" id="{9A7F639E-B020-47E5-AB9B-5DF0037D3910}"/>
              </a:ext>
            </a:extLst>
          </p:cNvPr>
          <p:cNvCxnSpPr>
            <a:cxnSpLocks/>
            <a:stCxn id="87" idx="5"/>
            <a:endCxn id="88" idx="1"/>
          </p:cNvCxnSpPr>
          <p:nvPr/>
        </p:nvCxnSpPr>
        <p:spPr>
          <a:xfrm>
            <a:off x="9927247" y="2347071"/>
            <a:ext cx="324835" cy="671456"/>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Connecteur droit avec flèche 94">
            <a:extLst>
              <a:ext uri="{FF2B5EF4-FFF2-40B4-BE49-F238E27FC236}">
                <a16:creationId xmlns:a16="http://schemas.microsoft.com/office/drawing/2014/main" id="{C43BE464-E132-4C94-9E04-5824ABA6B06E}"/>
              </a:ext>
            </a:extLst>
          </p:cNvPr>
          <p:cNvCxnSpPr>
            <a:cxnSpLocks/>
            <a:stCxn id="88" idx="3"/>
            <a:endCxn id="89" idx="7"/>
          </p:cNvCxnSpPr>
          <p:nvPr/>
        </p:nvCxnSpPr>
        <p:spPr>
          <a:xfrm flipH="1">
            <a:off x="9972226" y="3300837"/>
            <a:ext cx="279856" cy="554203"/>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Connecteur droit avec flèche 95">
            <a:extLst>
              <a:ext uri="{FF2B5EF4-FFF2-40B4-BE49-F238E27FC236}">
                <a16:creationId xmlns:a16="http://schemas.microsoft.com/office/drawing/2014/main" id="{ED468954-9B26-48AE-9542-E10F2ABCB62A}"/>
              </a:ext>
            </a:extLst>
          </p:cNvPr>
          <p:cNvCxnSpPr>
            <a:cxnSpLocks/>
            <a:stCxn id="89" idx="2"/>
            <a:endCxn id="90" idx="6"/>
          </p:cNvCxnSpPr>
          <p:nvPr/>
        </p:nvCxnSpPr>
        <p:spPr>
          <a:xfrm flipH="1">
            <a:off x="8279176" y="3996196"/>
            <a:ext cx="1270723"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onnecteur droit avec flèche 96">
            <a:extLst>
              <a:ext uri="{FF2B5EF4-FFF2-40B4-BE49-F238E27FC236}">
                <a16:creationId xmlns:a16="http://schemas.microsoft.com/office/drawing/2014/main" id="{8F008451-CECD-415B-A89B-108817D82DC4}"/>
              </a:ext>
            </a:extLst>
          </p:cNvPr>
          <p:cNvCxnSpPr>
            <a:cxnSpLocks/>
            <a:stCxn id="90" idx="1"/>
            <a:endCxn id="91" idx="5"/>
          </p:cNvCxnSpPr>
          <p:nvPr/>
        </p:nvCxnSpPr>
        <p:spPr>
          <a:xfrm flipH="1" flipV="1">
            <a:off x="7483279" y="3240621"/>
            <a:ext cx="373570" cy="614419"/>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necteur droit avec flèche 97">
            <a:extLst>
              <a:ext uri="{FF2B5EF4-FFF2-40B4-BE49-F238E27FC236}">
                <a16:creationId xmlns:a16="http://schemas.microsoft.com/office/drawing/2014/main" id="{64AFF2F4-2294-442A-A9A8-3F6E98ADDC34}"/>
              </a:ext>
            </a:extLst>
          </p:cNvPr>
          <p:cNvCxnSpPr>
            <a:cxnSpLocks/>
            <a:stCxn id="91" idx="7"/>
            <a:endCxn id="86" idx="3"/>
          </p:cNvCxnSpPr>
          <p:nvPr/>
        </p:nvCxnSpPr>
        <p:spPr>
          <a:xfrm flipV="1">
            <a:off x="7483279" y="2347073"/>
            <a:ext cx="441038" cy="61123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9" name="ZoneTexte 98">
            <a:extLst>
              <a:ext uri="{FF2B5EF4-FFF2-40B4-BE49-F238E27FC236}">
                <a16:creationId xmlns:a16="http://schemas.microsoft.com/office/drawing/2014/main" id="{D0A499AD-B99F-461E-9324-67978EFF4966}"/>
              </a:ext>
            </a:extLst>
          </p:cNvPr>
          <p:cNvSpPr txBox="1"/>
          <p:nvPr/>
        </p:nvSpPr>
        <p:spPr>
          <a:xfrm>
            <a:off x="9600544" y="2031268"/>
            <a:ext cx="340158" cy="461665"/>
          </a:xfrm>
          <a:prstGeom prst="rect">
            <a:avLst/>
          </a:prstGeom>
          <a:noFill/>
        </p:spPr>
        <p:txBody>
          <a:bodyPr wrap="none" rtlCol="0">
            <a:spAutoFit/>
          </a:bodyPr>
          <a:lstStyle/>
          <a:p>
            <a:r>
              <a:rPr lang="fr-FR" sz="2400" b="1" dirty="0">
                <a:solidFill>
                  <a:srgbClr val="00B0F0"/>
                </a:solidFill>
              </a:rPr>
              <a:t>2</a:t>
            </a:r>
          </a:p>
        </p:txBody>
      </p:sp>
      <p:sp>
        <p:nvSpPr>
          <p:cNvPr id="100" name="ZoneTexte 99">
            <a:extLst>
              <a:ext uri="{FF2B5EF4-FFF2-40B4-BE49-F238E27FC236}">
                <a16:creationId xmlns:a16="http://schemas.microsoft.com/office/drawing/2014/main" id="{2956D5F0-5959-48BE-8A49-7DDA26D7659B}"/>
              </a:ext>
            </a:extLst>
          </p:cNvPr>
          <p:cNvSpPr txBox="1"/>
          <p:nvPr/>
        </p:nvSpPr>
        <p:spPr>
          <a:xfrm>
            <a:off x="10275191" y="3007928"/>
            <a:ext cx="340158" cy="461665"/>
          </a:xfrm>
          <a:prstGeom prst="rect">
            <a:avLst/>
          </a:prstGeom>
          <a:noFill/>
        </p:spPr>
        <p:txBody>
          <a:bodyPr wrap="none" rtlCol="0">
            <a:spAutoFit/>
          </a:bodyPr>
          <a:lstStyle/>
          <a:p>
            <a:r>
              <a:rPr lang="fr-FR" sz="2400" b="1" dirty="0">
                <a:solidFill>
                  <a:srgbClr val="00B0F0"/>
                </a:solidFill>
              </a:rPr>
              <a:t>3</a:t>
            </a:r>
          </a:p>
        </p:txBody>
      </p:sp>
      <p:sp>
        <p:nvSpPr>
          <p:cNvPr id="101" name="ZoneTexte 100">
            <a:extLst>
              <a:ext uri="{FF2B5EF4-FFF2-40B4-BE49-F238E27FC236}">
                <a16:creationId xmlns:a16="http://schemas.microsoft.com/office/drawing/2014/main" id="{476614B3-0041-4988-8BEC-E595E87420BE}"/>
              </a:ext>
            </a:extLst>
          </p:cNvPr>
          <p:cNvSpPr txBox="1"/>
          <p:nvPr/>
        </p:nvSpPr>
        <p:spPr>
          <a:xfrm>
            <a:off x="9645876" y="3829564"/>
            <a:ext cx="340158" cy="461665"/>
          </a:xfrm>
          <a:prstGeom prst="rect">
            <a:avLst/>
          </a:prstGeom>
          <a:noFill/>
        </p:spPr>
        <p:txBody>
          <a:bodyPr wrap="none" rtlCol="0">
            <a:spAutoFit/>
          </a:bodyPr>
          <a:lstStyle/>
          <a:p>
            <a:r>
              <a:rPr lang="fr-FR" sz="2400" b="1" dirty="0">
                <a:solidFill>
                  <a:srgbClr val="00B0F0"/>
                </a:solidFill>
              </a:rPr>
              <a:t>4</a:t>
            </a:r>
          </a:p>
        </p:txBody>
      </p:sp>
      <p:sp>
        <p:nvSpPr>
          <p:cNvPr id="102" name="ZoneTexte 101">
            <a:extLst>
              <a:ext uri="{FF2B5EF4-FFF2-40B4-BE49-F238E27FC236}">
                <a16:creationId xmlns:a16="http://schemas.microsoft.com/office/drawing/2014/main" id="{9B565288-0B7C-407C-8476-FEFB9317F314}"/>
              </a:ext>
            </a:extLst>
          </p:cNvPr>
          <p:cNvSpPr txBox="1"/>
          <p:nvPr/>
        </p:nvSpPr>
        <p:spPr>
          <a:xfrm>
            <a:off x="7885721" y="3828773"/>
            <a:ext cx="340158" cy="461665"/>
          </a:xfrm>
          <a:prstGeom prst="rect">
            <a:avLst/>
          </a:prstGeom>
          <a:noFill/>
        </p:spPr>
        <p:txBody>
          <a:bodyPr wrap="none" rtlCol="0">
            <a:spAutoFit/>
          </a:bodyPr>
          <a:lstStyle/>
          <a:p>
            <a:r>
              <a:rPr lang="fr-FR" sz="2400" b="1" dirty="0">
                <a:solidFill>
                  <a:srgbClr val="FF0000"/>
                </a:solidFill>
              </a:rPr>
              <a:t>7</a:t>
            </a:r>
          </a:p>
        </p:txBody>
      </p:sp>
      <p:sp>
        <p:nvSpPr>
          <p:cNvPr id="103" name="ZoneTexte 102">
            <a:extLst>
              <a:ext uri="{FF2B5EF4-FFF2-40B4-BE49-F238E27FC236}">
                <a16:creationId xmlns:a16="http://schemas.microsoft.com/office/drawing/2014/main" id="{76BC2493-0E35-46B5-B4A0-FFCE19026959}"/>
              </a:ext>
            </a:extLst>
          </p:cNvPr>
          <p:cNvSpPr txBox="1"/>
          <p:nvPr/>
        </p:nvSpPr>
        <p:spPr>
          <a:xfrm>
            <a:off x="7157414" y="2933673"/>
            <a:ext cx="340158" cy="461665"/>
          </a:xfrm>
          <a:prstGeom prst="rect">
            <a:avLst/>
          </a:prstGeom>
          <a:noFill/>
        </p:spPr>
        <p:txBody>
          <a:bodyPr wrap="none" rtlCol="0">
            <a:spAutoFit/>
          </a:bodyPr>
          <a:lstStyle/>
          <a:p>
            <a:r>
              <a:rPr lang="fr-FR" sz="2400" b="1" dirty="0">
                <a:solidFill>
                  <a:srgbClr val="00B0F0"/>
                </a:solidFill>
              </a:rPr>
              <a:t>6</a:t>
            </a:r>
          </a:p>
        </p:txBody>
      </p:sp>
      <p:sp>
        <p:nvSpPr>
          <p:cNvPr id="104" name="ZoneTexte 103">
            <a:extLst>
              <a:ext uri="{FF2B5EF4-FFF2-40B4-BE49-F238E27FC236}">
                <a16:creationId xmlns:a16="http://schemas.microsoft.com/office/drawing/2014/main" id="{441260F9-2A8F-49B2-8C5F-0804D1BDD55B}"/>
              </a:ext>
            </a:extLst>
          </p:cNvPr>
          <p:cNvSpPr txBox="1"/>
          <p:nvPr/>
        </p:nvSpPr>
        <p:spPr>
          <a:xfrm>
            <a:off x="8659175" y="1817374"/>
            <a:ext cx="370614" cy="461665"/>
          </a:xfrm>
          <a:prstGeom prst="rect">
            <a:avLst/>
          </a:prstGeom>
          <a:noFill/>
        </p:spPr>
        <p:txBody>
          <a:bodyPr wrap="none" rtlCol="0">
            <a:spAutoFit/>
          </a:bodyPr>
          <a:lstStyle/>
          <a:p>
            <a:r>
              <a:rPr lang="fr-FR" sz="2400" b="1" dirty="0">
                <a:solidFill>
                  <a:srgbClr val="FF00FF"/>
                </a:solidFill>
              </a:rPr>
              <a:t>A</a:t>
            </a:r>
          </a:p>
        </p:txBody>
      </p:sp>
      <p:sp>
        <p:nvSpPr>
          <p:cNvPr id="105" name="ZoneTexte 104">
            <a:extLst>
              <a:ext uri="{FF2B5EF4-FFF2-40B4-BE49-F238E27FC236}">
                <a16:creationId xmlns:a16="http://schemas.microsoft.com/office/drawing/2014/main" id="{F7993460-6665-49EC-80AE-3BF8D6F540D0}"/>
              </a:ext>
            </a:extLst>
          </p:cNvPr>
          <p:cNvSpPr txBox="1"/>
          <p:nvPr/>
        </p:nvSpPr>
        <p:spPr>
          <a:xfrm>
            <a:off x="10147279" y="2333854"/>
            <a:ext cx="357790" cy="461665"/>
          </a:xfrm>
          <a:prstGeom prst="rect">
            <a:avLst/>
          </a:prstGeom>
          <a:noFill/>
        </p:spPr>
        <p:txBody>
          <a:bodyPr wrap="none" rtlCol="0">
            <a:spAutoFit/>
          </a:bodyPr>
          <a:lstStyle/>
          <a:p>
            <a:r>
              <a:rPr lang="fr-FR" sz="2400" b="1" dirty="0">
                <a:solidFill>
                  <a:srgbClr val="FF00FF"/>
                </a:solidFill>
              </a:rPr>
              <a:t>B</a:t>
            </a:r>
          </a:p>
        </p:txBody>
      </p:sp>
      <p:sp>
        <p:nvSpPr>
          <p:cNvPr id="106" name="ZoneTexte 105">
            <a:extLst>
              <a:ext uri="{FF2B5EF4-FFF2-40B4-BE49-F238E27FC236}">
                <a16:creationId xmlns:a16="http://schemas.microsoft.com/office/drawing/2014/main" id="{71223AA4-5D64-4313-9C2C-FF117E50A528}"/>
              </a:ext>
            </a:extLst>
          </p:cNvPr>
          <p:cNvSpPr txBox="1"/>
          <p:nvPr/>
        </p:nvSpPr>
        <p:spPr>
          <a:xfrm>
            <a:off x="10196013" y="3401675"/>
            <a:ext cx="348172" cy="461665"/>
          </a:xfrm>
          <a:prstGeom prst="rect">
            <a:avLst/>
          </a:prstGeom>
          <a:noFill/>
        </p:spPr>
        <p:txBody>
          <a:bodyPr wrap="none" rtlCol="0">
            <a:spAutoFit/>
          </a:bodyPr>
          <a:lstStyle/>
          <a:p>
            <a:r>
              <a:rPr lang="fr-FR" sz="2400" b="1" dirty="0">
                <a:solidFill>
                  <a:srgbClr val="FF00FF"/>
                </a:solidFill>
              </a:rPr>
              <a:t>C</a:t>
            </a:r>
          </a:p>
        </p:txBody>
      </p:sp>
      <p:sp>
        <p:nvSpPr>
          <p:cNvPr id="107" name="ZoneTexte 106">
            <a:extLst>
              <a:ext uri="{FF2B5EF4-FFF2-40B4-BE49-F238E27FC236}">
                <a16:creationId xmlns:a16="http://schemas.microsoft.com/office/drawing/2014/main" id="{A7A3B958-C0DE-48E6-BE5D-2B077779F32A}"/>
              </a:ext>
            </a:extLst>
          </p:cNvPr>
          <p:cNvSpPr txBox="1"/>
          <p:nvPr/>
        </p:nvSpPr>
        <p:spPr>
          <a:xfrm>
            <a:off x="7415429" y="3494241"/>
            <a:ext cx="335348" cy="461665"/>
          </a:xfrm>
          <a:prstGeom prst="rect">
            <a:avLst/>
          </a:prstGeom>
          <a:noFill/>
        </p:spPr>
        <p:txBody>
          <a:bodyPr wrap="none" rtlCol="0">
            <a:spAutoFit/>
          </a:bodyPr>
          <a:lstStyle/>
          <a:p>
            <a:r>
              <a:rPr lang="fr-FR" sz="2400" b="1" dirty="0">
                <a:solidFill>
                  <a:srgbClr val="FF00FF"/>
                </a:solidFill>
              </a:rPr>
              <a:t>E</a:t>
            </a:r>
          </a:p>
        </p:txBody>
      </p:sp>
      <p:sp>
        <p:nvSpPr>
          <p:cNvPr id="108" name="ZoneTexte 107">
            <a:extLst>
              <a:ext uri="{FF2B5EF4-FFF2-40B4-BE49-F238E27FC236}">
                <a16:creationId xmlns:a16="http://schemas.microsoft.com/office/drawing/2014/main" id="{017D79C3-B978-44B0-AEC0-D017C6A03E72}"/>
              </a:ext>
            </a:extLst>
          </p:cNvPr>
          <p:cNvSpPr txBox="1"/>
          <p:nvPr/>
        </p:nvSpPr>
        <p:spPr>
          <a:xfrm>
            <a:off x="7420279" y="2357906"/>
            <a:ext cx="325730" cy="461665"/>
          </a:xfrm>
          <a:prstGeom prst="rect">
            <a:avLst/>
          </a:prstGeom>
          <a:noFill/>
        </p:spPr>
        <p:txBody>
          <a:bodyPr wrap="none" rtlCol="0">
            <a:spAutoFit/>
          </a:bodyPr>
          <a:lstStyle/>
          <a:p>
            <a:r>
              <a:rPr lang="fr-FR" sz="2400" b="1" dirty="0">
                <a:solidFill>
                  <a:srgbClr val="FF00FF"/>
                </a:solidFill>
              </a:rPr>
              <a:t>F</a:t>
            </a:r>
          </a:p>
        </p:txBody>
      </p:sp>
      <p:sp>
        <p:nvSpPr>
          <p:cNvPr id="112" name="ZoneTexte 111">
            <a:extLst>
              <a:ext uri="{FF2B5EF4-FFF2-40B4-BE49-F238E27FC236}">
                <a16:creationId xmlns:a16="http://schemas.microsoft.com/office/drawing/2014/main" id="{EEC5BC88-FD8D-42C7-9600-BAD0E824D861}"/>
              </a:ext>
            </a:extLst>
          </p:cNvPr>
          <p:cNvSpPr txBox="1"/>
          <p:nvPr/>
        </p:nvSpPr>
        <p:spPr>
          <a:xfrm>
            <a:off x="8793577" y="3943713"/>
            <a:ext cx="378630" cy="461665"/>
          </a:xfrm>
          <a:prstGeom prst="rect">
            <a:avLst/>
          </a:prstGeom>
          <a:noFill/>
        </p:spPr>
        <p:txBody>
          <a:bodyPr wrap="none" rtlCol="0">
            <a:spAutoFit/>
          </a:bodyPr>
          <a:lstStyle/>
          <a:p>
            <a:r>
              <a:rPr lang="fr-FR" sz="2400" b="1" dirty="0">
                <a:solidFill>
                  <a:srgbClr val="FF00FF"/>
                </a:solidFill>
              </a:rPr>
              <a:t>D</a:t>
            </a:r>
          </a:p>
        </p:txBody>
      </p:sp>
      <p:sp>
        <p:nvSpPr>
          <p:cNvPr id="61" name="ZoneTexte 60">
            <a:extLst>
              <a:ext uri="{FF2B5EF4-FFF2-40B4-BE49-F238E27FC236}">
                <a16:creationId xmlns:a16="http://schemas.microsoft.com/office/drawing/2014/main" id="{01B76C1C-6370-48A4-AA72-18EB6EAC1D9F}"/>
              </a:ext>
            </a:extLst>
          </p:cNvPr>
          <p:cNvSpPr txBox="1"/>
          <p:nvPr/>
        </p:nvSpPr>
        <p:spPr>
          <a:xfrm>
            <a:off x="715735" y="4742858"/>
            <a:ext cx="4141390" cy="954107"/>
          </a:xfrm>
          <a:prstGeom prst="rect">
            <a:avLst/>
          </a:prstGeom>
          <a:noFill/>
        </p:spPr>
        <p:txBody>
          <a:bodyPr wrap="none" rtlCol="0">
            <a:spAutoFit/>
          </a:bodyPr>
          <a:lstStyle/>
          <a:p>
            <a:pPr algn="just"/>
            <a:r>
              <a:rPr lang="fr-FR" sz="2800" dirty="0">
                <a:solidFill>
                  <a:srgbClr val="FF00FF"/>
                </a:solidFill>
              </a:rPr>
              <a:t>Original </a:t>
            </a:r>
            <a:r>
              <a:rPr lang="fr-FR" sz="2800" dirty="0" err="1">
                <a:solidFill>
                  <a:srgbClr val="FF00FF"/>
                </a:solidFill>
              </a:rPr>
              <a:t>song</a:t>
            </a:r>
            <a:r>
              <a:rPr lang="fr-FR" sz="2800" dirty="0">
                <a:solidFill>
                  <a:schemeClr val="bg1"/>
                </a:solidFill>
              </a:rPr>
              <a:t>: </a:t>
            </a:r>
            <a:r>
              <a:rPr lang="fr-FR" sz="2800" dirty="0">
                <a:solidFill>
                  <a:srgbClr val="FF00FF"/>
                </a:solidFill>
              </a:rPr>
              <a:t>ABCDEF</a:t>
            </a:r>
          </a:p>
          <a:p>
            <a:pPr algn="just"/>
            <a:r>
              <a:rPr lang="fr-FR" sz="2800" dirty="0">
                <a:solidFill>
                  <a:srgbClr val="00B0F0"/>
                </a:solidFill>
              </a:rPr>
              <a:t>Original </a:t>
            </a:r>
            <a:r>
              <a:rPr lang="fr-FR" sz="2800" dirty="0" err="1">
                <a:solidFill>
                  <a:srgbClr val="00B0F0"/>
                </a:solidFill>
              </a:rPr>
              <a:t>singers</a:t>
            </a:r>
            <a:r>
              <a:rPr lang="fr-FR" sz="2800" dirty="0">
                <a:solidFill>
                  <a:schemeClr val="bg1"/>
                </a:solidFill>
              </a:rPr>
              <a:t>: </a:t>
            </a:r>
            <a:r>
              <a:rPr lang="fr-FR" sz="2800" dirty="0">
                <a:solidFill>
                  <a:srgbClr val="00B0F0"/>
                </a:solidFill>
              </a:rPr>
              <a:t>1,2,3,4,5,6</a:t>
            </a:r>
          </a:p>
        </p:txBody>
      </p:sp>
      <p:sp>
        <p:nvSpPr>
          <p:cNvPr id="62" name="ZoneTexte 61">
            <a:extLst>
              <a:ext uri="{FF2B5EF4-FFF2-40B4-BE49-F238E27FC236}">
                <a16:creationId xmlns:a16="http://schemas.microsoft.com/office/drawing/2014/main" id="{FBDDCCE2-92A3-4A4A-89BE-39E828CD3D89}"/>
              </a:ext>
            </a:extLst>
          </p:cNvPr>
          <p:cNvSpPr txBox="1"/>
          <p:nvPr/>
        </p:nvSpPr>
        <p:spPr>
          <a:xfrm>
            <a:off x="6747676" y="4688171"/>
            <a:ext cx="4307269" cy="954107"/>
          </a:xfrm>
          <a:prstGeom prst="rect">
            <a:avLst/>
          </a:prstGeom>
          <a:noFill/>
        </p:spPr>
        <p:txBody>
          <a:bodyPr wrap="none" rtlCol="0">
            <a:spAutoFit/>
          </a:bodyPr>
          <a:lstStyle/>
          <a:p>
            <a:pPr algn="just"/>
            <a:r>
              <a:rPr lang="fr-FR" sz="2800" b="1" dirty="0">
                <a:solidFill>
                  <a:schemeClr val="bg1"/>
                </a:solidFill>
              </a:rPr>
              <a:t>Re-</a:t>
            </a:r>
            <a:r>
              <a:rPr lang="fr-FR" sz="2800" b="1" dirty="0" err="1">
                <a:solidFill>
                  <a:schemeClr val="bg1"/>
                </a:solidFill>
              </a:rPr>
              <a:t>produced</a:t>
            </a:r>
            <a:r>
              <a:rPr lang="fr-FR" sz="2800" b="1" dirty="0">
                <a:solidFill>
                  <a:schemeClr val="bg1"/>
                </a:solidFill>
              </a:rPr>
              <a:t> </a:t>
            </a:r>
            <a:r>
              <a:rPr lang="fr-FR" sz="2800" dirty="0" err="1">
                <a:solidFill>
                  <a:srgbClr val="FF00FF"/>
                </a:solidFill>
              </a:rPr>
              <a:t>song</a:t>
            </a:r>
            <a:r>
              <a:rPr lang="fr-FR" sz="2800" dirty="0"/>
              <a:t>: </a:t>
            </a:r>
            <a:r>
              <a:rPr lang="fr-FR" sz="2800" dirty="0">
                <a:solidFill>
                  <a:srgbClr val="FF00FF"/>
                </a:solidFill>
              </a:rPr>
              <a:t>ABCDEF</a:t>
            </a:r>
          </a:p>
          <a:p>
            <a:pPr algn="just"/>
            <a:r>
              <a:rPr lang="fr-FR" sz="2800" b="1" dirty="0" err="1">
                <a:solidFill>
                  <a:srgbClr val="0070C0"/>
                </a:solidFill>
              </a:rPr>
              <a:t>Different</a:t>
            </a:r>
            <a:r>
              <a:rPr lang="fr-FR" sz="2800" dirty="0">
                <a:solidFill>
                  <a:schemeClr val="bg1"/>
                </a:solidFill>
              </a:rPr>
              <a:t> </a:t>
            </a:r>
            <a:r>
              <a:rPr lang="fr-FR" sz="2800" dirty="0" err="1">
                <a:solidFill>
                  <a:schemeClr val="bg1"/>
                </a:solidFill>
              </a:rPr>
              <a:t>singers</a:t>
            </a:r>
            <a:r>
              <a:rPr lang="fr-FR" sz="2800" dirty="0">
                <a:solidFill>
                  <a:schemeClr val="bg1"/>
                </a:solidFill>
              </a:rPr>
              <a:t>: </a:t>
            </a:r>
            <a:r>
              <a:rPr lang="fr-FR" sz="2800" dirty="0">
                <a:solidFill>
                  <a:srgbClr val="00B0F0"/>
                </a:solidFill>
              </a:rPr>
              <a:t>1,2,3,4,</a:t>
            </a:r>
            <a:r>
              <a:rPr lang="fr-FR" sz="2800" b="1" u="sng" dirty="0">
                <a:solidFill>
                  <a:srgbClr val="FF0000"/>
                </a:solidFill>
              </a:rPr>
              <a:t>7</a:t>
            </a:r>
            <a:r>
              <a:rPr lang="fr-FR" sz="2800" dirty="0">
                <a:solidFill>
                  <a:srgbClr val="00B0F0"/>
                </a:solidFill>
              </a:rPr>
              <a:t>,6</a:t>
            </a:r>
          </a:p>
        </p:txBody>
      </p:sp>
      <p:sp>
        <p:nvSpPr>
          <p:cNvPr id="65" name="ZoneTexte 64">
            <a:extLst>
              <a:ext uri="{FF2B5EF4-FFF2-40B4-BE49-F238E27FC236}">
                <a16:creationId xmlns:a16="http://schemas.microsoft.com/office/drawing/2014/main" id="{3D8F2692-64A8-4BA2-AA35-8B794C4E1053}"/>
              </a:ext>
            </a:extLst>
          </p:cNvPr>
          <p:cNvSpPr txBox="1"/>
          <p:nvPr/>
        </p:nvSpPr>
        <p:spPr>
          <a:xfrm>
            <a:off x="1599663" y="192444"/>
            <a:ext cx="9851864" cy="615553"/>
          </a:xfrm>
          <a:prstGeom prst="rect">
            <a:avLst/>
          </a:prstGeom>
          <a:noFill/>
        </p:spPr>
        <p:txBody>
          <a:bodyPr wrap="none" rtlCol="0">
            <a:spAutoFit/>
          </a:bodyPr>
          <a:lstStyle/>
          <a:p>
            <a:r>
              <a:rPr lang="fr-FR" sz="3400" b="1" dirty="0">
                <a:solidFill>
                  <a:schemeClr val="bg1"/>
                </a:solidFill>
              </a:rPr>
              <a:t>« It </a:t>
            </a:r>
            <a:r>
              <a:rPr lang="fr-FR" sz="3400" b="1" dirty="0" err="1">
                <a:solidFill>
                  <a:schemeClr val="bg1"/>
                </a:solidFill>
              </a:rPr>
              <a:t>is</a:t>
            </a:r>
            <a:r>
              <a:rPr lang="fr-FR" sz="3400" b="1" dirty="0">
                <a:solidFill>
                  <a:schemeClr val="bg1"/>
                </a:solidFill>
              </a:rPr>
              <a:t> the </a:t>
            </a:r>
            <a:r>
              <a:rPr lang="fr-FR" sz="3400" b="1" dirty="0" err="1">
                <a:solidFill>
                  <a:schemeClr val="bg1"/>
                </a:solidFill>
              </a:rPr>
              <a:t>song</a:t>
            </a:r>
            <a:r>
              <a:rPr lang="fr-FR" sz="3400" b="1" dirty="0">
                <a:solidFill>
                  <a:schemeClr val="bg1"/>
                </a:solidFill>
              </a:rPr>
              <a:t>, </a:t>
            </a:r>
            <a:r>
              <a:rPr lang="fr-FR" sz="3400" b="1" u="sng" dirty="0">
                <a:solidFill>
                  <a:schemeClr val="bg1"/>
                </a:solidFill>
              </a:rPr>
              <a:t>not</a:t>
            </a:r>
            <a:r>
              <a:rPr lang="fr-FR" sz="3400" b="1" dirty="0">
                <a:solidFill>
                  <a:schemeClr val="bg1"/>
                </a:solidFill>
              </a:rPr>
              <a:t> the </a:t>
            </a:r>
            <a:r>
              <a:rPr lang="fr-FR" sz="3400" b="1" dirty="0" err="1">
                <a:solidFill>
                  <a:schemeClr val="bg1"/>
                </a:solidFill>
              </a:rPr>
              <a:t>singers</a:t>
            </a:r>
            <a:r>
              <a:rPr lang="fr-FR" sz="3400" b="1" dirty="0">
                <a:solidFill>
                  <a:schemeClr val="bg1"/>
                </a:solidFill>
              </a:rPr>
              <a:t> »</a:t>
            </a:r>
            <a:r>
              <a:rPr lang="fr-FR" sz="2200" b="1" dirty="0">
                <a:solidFill>
                  <a:schemeClr val="bg1"/>
                </a:solidFill>
              </a:rPr>
              <a:t> (Doolittle &amp; </a:t>
            </a:r>
            <a:r>
              <a:rPr lang="fr-FR" sz="2200" b="1" dirty="0" err="1">
                <a:solidFill>
                  <a:schemeClr val="bg1"/>
                </a:solidFill>
              </a:rPr>
              <a:t>Inkpen</a:t>
            </a:r>
            <a:r>
              <a:rPr lang="fr-FR" sz="2200" b="1" dirty="0">
                <a:solidFill>
                  <a:schemeClr val="bg1"/>
                </a:solidFill>
              </a:rPr>
              <a:t>, PNAS 2018)</a:t>
            </a:r>
          </a:p>
        </p:txBody>
      </p:sp>
      <p:sp>
        <p:nvSpPr>
          <p:cNvPr id="66" name="Flèche : droite 12">
            <a:extLst>
              <a:ext uri="{FF2B5EF4-FFF2-40B4-BE49-F238E27FC236}">
                <a16:creationId xmlns:a16="http://schemas.microsoft.com/office/drawing/2014/main" id="{87CD8AEE-9221-4591-B197-4A5A1C452E40}"/>
              </a:ext>
            </a:extLst>
          </p:cNvPr>
          <p:cNvSpPr/>
          <p:nvPr/>
        </p:nvSpPr>
        <p:spPr>
          <a:xfrm>
            <a:off x="375579" y="6304092"/>
            <a:ext cx="308361" cy="33905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sp>
        <p:nvSpPr>
          <p:cNvPr id="67" name="ZoneTexte 66">
            <a:extLst>
              <a:ext uri="{FF2B5EF4-FFF2-40B4-BE49-F238E27FC236}">
                <a16:creationId xmlns:a16="http://schemas.microsoft.com/office/drawing/2014/main" id="{96B3F41A-F765-4792-BE95-117A3E3C08E1}"/>
              </a:ext>
            </a:extLst>
          </p:cNvPr>
          <p:cNvSpPr txBox="1"/>
          <p:nvPr/>
        </p:nvSpPr>
        <p:spPr>
          <a:xfrm>
            <a:off x="704049" y="6187600"/>
            <a:ext cx="11103937" cy="553998"/>
          </a:xfrm>
          <a:prstGeom prst="rect">
            <a:avLst/>
          </a:prstGeom>
          <a:noFill/>
        </p:spPr>
        <p:txBody>
          <a:bodyPr wrap="none" rtlCol="0">
            <a:spAutoFit/>
          </a:bodyPr>
          <a:lstStyle/>
          <a:p>
            <a:r>
              <a:rPr lang="fr-FR" sz="3000" b="1" dirty="0">
                <a:solidFill>
                  <a:srgbClr val="FFFF00"/>
                </a:solidFill>
              </a:rPr>
              <a:t>Interaction patterns as new </a:t>
            </a:r>
            <a:r>
              <a:rPr lang="fr-FR" sz="3000" b="1" dirty="0" err="1">
                <a:solidFill>
                  <a:srgbClr val="FFFF00"/>
                </a:solidFill>
              </a:rPr>
              <a:t>objects</a:t>
            </a:r>
            <a:r>
              <a:rPr lang="fr-FR" sz="3000" b="1" dirty="0">
                <a:solidFill>
                  <a:srgbClr val="FFFF00"/>
                </a:solidFill>
              </a:rPr>
              <a:t> of </a:t>
            </a:r>
            <a:r>
              <a:rPr lang="fr-FR" sz="3000" b="1" dirty="0" err="1">
                <a:solidFill>
                  <a:srgbClr val="FFFF00"/>
                </a:solidFill>
              </a:rPr>
              <a:t>study</a:t>
            </a:r>
            <a:r>
              <a:rPr lang="fr-FR" sz="3000" b="1" dirty="0">
                <a:solidFill>
                  <a:srgbClr val="FFFF00"/>
                </a:solidFill>
              </a:rPr>
              <a:t> for </a:t>
            </a:r>
            <a:r>
              <a:rPr lang="fr-FR" sz="3000" b="1" dirty="0" err="1">
                <a:solidFill>
                  <a:srgbClr val="FFFF00"/>
                </a:solidFill>
              </a:rPr>
              <a:t>evolutionary</a:t>
            </a:r>
            <a:r>
              <a:rPr lang="fr-FR" sz="3000" b="1" dirty="0">
                <a:solidFill>
                  <a:srgbClr val="FFFF00"/>
                </a:solidFill>
              </a:rPr>
              <a:t> </a:t>
            </a:r>
            <a:r>
              <a:rPr lang="fr-FR" sz="3000" b="1" dirty="0" err="1">
                <a:solidFill>
                  <a:srgbClr val="FFFF00"/>
                </a:solidFill>
              </a:rPr>
              <a:t>biology</a:t>
            </a:r>
            <a:endParaRPr lang="fr-FR" sz="3000" b="1" dirty="0">
              <a:solidFill>
                <a:srgbClr val="FFFF00"/>
              </a:solidFill>
            </a:endParaRPr>
          </a:p>
        </p:txBody>
      </p:sp>
    </p:spTree>
    <p:extLst>
      <p:ext uri="{BB962C8B-B14F-4D97-AF65-F5344CB8AC3E}">
        <p14:creationId xmlns:p14="http://schemas.microsoft.com/office/powerpoint/2010/main" val="41226998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BA02A43-EEE0-4106-92A0-72F20D4D598D}"/>
              </a:ext>
            </a:extLst>
          </p:cNvPr>
          <p:cNvSpPr/>
          <p:nvPr/>
        </p:nvSpPr>
        <p:spPr>
          <a:xfrm>
            <a:off x="58626" y="-1700420"/>
            <a:ext cx="6096000" cy="369332"/>
          </a:xfrm>
          <a:prstGeom prst="rect">
            <a:avLst/>
          </a:prstGeom>
        </p:spPr>
        <p:txBody>
          <a:bodyPr>
            <a:spAutoFit/>
          </a:bodyPr>
          <a:lstStyle/>
          <a:p>
            <a:r>
              <a:rPr lang="en-US" b="1" dirty="0"/>
              <a:t>Possible schematics for the evolution of the A,B,C,D,E,F song.</a:t>
            </a:r>
          </a:p>
        </p:txBody>
      </p:sp>
      <p:sp>
        <p:nvSpPr>
          <p:cNvPr id="115" name="ZoneTexte 114">
            <a:extLst>
              <a:ext uri="{FF2B5EF4-FFF2-40B4-BE49-F238E27FC236}">
                <a16:creationId xmlns:a16="http://schemas.microsoft.com/office/drawing/2014/main" id="{B27B8AC4-A2E9-446D-A17C-1535DBF6D19E}"/>
              </a:ext>
            </a:extLst>
          </p:cNvPr>
          <p:cNvSpPr txBox="1"/>
          <p:nvPr/>
        </p:nvSpPr>
        <p:spPr>
          <a:xfrm>
            <a:off x="645068" y="-834413"/>
            <a:ext cx="11910184" cy="646331"/>
          </a:xfrm>
          <a:prstGeom prst="rect">
            <a:avLst/>
          </a:prstGeom>
          <a:noFill/>
        </p:spPr>
        <p:txBody>
          <a:bodyPr wrap="none" rtlCol="0">
            <a:spAutoFit/>
          </a:bodyPr>
          <a:lstStyle/>
          <a:p>
            <a:r>
              <a:rPr lang="fr-FR" dirty="0"/>
              <a:t>*If the new </a:t>
            </a:r>
            <a:r>
              <a:rPr lang="fr-FR" dirty="0" err="1"/>
              <a:t>song</a:t>
            </a:r>
            <a:r>
              <a:rPr lang="fr-FR" dirty="0"/>
              <a:t> </a:t>
            </a:r>
            <a:r>
              <a:rPr lang="fr-FR" dirty="0" err="1"/>
              <a:t>increases</a:t>
            </a:r>
            <a:r>
              <a:rPr lang="fr-FR" dirty="0"/>
              <a:t> in </a:t>
            </a:r>
            <a:r>
              <a:rPr lang="fr-FR" dirty="0" err="1"/>
              <a:t>frequency</a:t>
            </a:r>
            <a:r>
              <a:rPr lang="fr-FR" dirty="0"/>
              <a:t> </a:t>
            </a:r>
            <a:r>
              <a:rPr lang="fr-FR" dirty="0" err="1"/>
              <a:t>wrt</a:t>
            </a:r>
            <a:r>
              <a:rPr lang="fr-FR" dirty="0"/>
              <a:t> ABCDEF, in </a:t>
            </a:r>
            <a:r>
              <a:rPr lang="fr-FR" dirty="0" err="1"/>
              <a:t>some</a:t>
            </a:r>
            <a:r>
              <a:rPr lang="fr-FR" dirty="0"/>
              <a:t> </a:t>
            </a:r>
            <a:r>
              <a:rPr lang="fr-FR" dirty="0" err="1"/>
              <a:t>environments</a:t>
            </a:r>
            <a:r>
              <a:rPr lang="fr-FR" dirty="0"/>
              <a:t>, </a:t>
            </a:r>
            <a:r>
              <a:rPr lang="fr-FR" dirty="0" err="1"/>
              <a:t>then</a:t>
            </a:r>
            <a:r>
              <a:rPr lang="fr-FR" dirty="0"/>
              <a:t> the new </a:t>
            </a:r>
            <a:r>
              <a:rPr lang="fr-FR" dirty="0" err="1"/>
              <a:t>song</a:t>
            </a:r>
            <a:r>
              <a:rPr lang="fr-FR" dirty="0"/>
              <a:t> can </a:t>
            </a:r>
            <a:r>
              <a:rPr lang="fr-FR" dirty="0" err="1"/>
              <a:t>be</a:t>
            </a:r>
            <a:r>
              <a:rPr lang="fr-FR" dirty="0"/>
              <a:t> </a:t>
            </a:r>
            <a:r>
              <a:rPr lang="fr-FR" dirty="0" err="1"/>
              <a:t>positively</a:t>
            </a:r>
            <a:r>
              <a:rPr lang="fr-FR" dirty="0"/>
              <a:t> </a:t>
            </a:r>
            <a:r>
              <a:rPr lang="fr-FR" dirty="0" err="1"/>
              <a:t>selected</a:t>
            </a:r>
            <a:r>
              <a:rPr lang="fr-FR" dirty="0"/>
              <a:t> for.</a:t>
            </a:r>
          </a:p>
          <a:p>
            <a:r>
              <a:rPr lang="fr-FR" dirty="0" err="1"/>
              <a:t>Anytime</a:t>
            </a:r>
            <a:r>
              <a:rPr lang="fr-FR" dirty="0"/>
              <a:t>, new </a:t>
            </a:r>
            <a:r>
              <a:rPr lang="fr-FR" dirty="0" err="1"/>
              <a:t>song</a:t>
            </a:r>
            <a:r>
              <a:rPr lang="fr-FR" dirty="0"/>
              <a:t> </a:t>
            </a:r>
            <a:r>
              <a:rPr lang="fr-FR" dirty="0" err="1"/>
              <a:t>get</a:t>
            </a:r>
            <a:r>
              <a:rPr lang="fr-FR" dirty="0"/>
              <a:t> </a:t>
            </a:r>
            <a:r>
              <a:rPr lang="fr-FR" dirty="0" err="1"/>
              <a:t>selected</a:t>
            </a:r>
            <a:r>
              <a:rPr lang="fr-FR" dirty="0"/>
              <a:t> </a:t>
            </a:r>
            <a:r>
              <a:rPr lang="fr-FR" dirty="0" err="1"/>
              <a:t>because</a:t>
            </a:r>
            <a:r>
              <a:rPr lang="fr-FR" dirty="0"/>
              <a:t> a singer </a:t>
            </a:r>
            <a:r>
              <a:rPr lang="fr-FR" dirty="0" err="1"/>
              <a:t>changed</a:t>
            </a:r>
            <a:r>
              <a:rPr lang="fr-FR" dirty="0"/>
              <a:t> the </a:t>
            </a:r>
            <a:r>
              <a:rPr lang="fr-FR" dirty="0" err="1"/>
              <a:t>song</a:t>
            </a:r>
            <a:r>
              <a:rPr lang="fr-FR" dirty="0"/>
              <a:t>, niche construction </a:t>
            </a:r>
            <a:r>
              <a:rPr lang="fr-FR" dirty="0" err="1"/>
              <a:t>occurred</a:t>
            </a:r>
            <a:r>
              <a:rPr lang="fr-FR" dirty="0"/>
              <a:t>.</a:t>
            </a:r>
          </a:p>
        </p:txBody>
      </p:sp>
      <p:cxnSp>
        <p:nvCxnSpPr>
          <p:cNvPr id="290" name="Connecteur droit 289">
            <a:extLst>
              <a:ext uri="{FF2B5EF4-FFF2-40B4-BE49-F238E27FC236}">
                <a16:creationId xmlns:a16="http://schemas.microsoft.com/office/drawing/2014/main" id="{649B9C82-873D-4354-9202-CBDA0D0DEB66}"/>
              </a:ext>
            </a:extLst>
          </p:cNvPr>
          <p:cNvCxnSpPr/>
          <p:nvPr/>
        </p:nvCxnSpPr>
        <p:spPr>
          <a:xfrm>
            <a:off x="15146898" y="-2309878"/>
            <a:ext cx="0" cy="10070757"/>
          </a:xfrm>
          <a:prstGeom prst="line">
            <a:avLst/>
          </a:prstGeom>
        </p:spPr>
        <p:style>
          <a:lnRef idx="1">
            <a:schemeClr val="accent1"/>
          </a:lnRef>
          <a:fillRef idx="0">
            <a:schemeClr val="accent1"/>
          </a:fillRef>
          <a:effectRef idx="0">
            <a:schemeClr val="accent1"/>
          </a:effectRef>
          <a:fontRef idx="minor">
            <a:schemeClr val="tx1"/>
          </a:fontRef>
        </p:style>
      </p:cxnSp>
      <p:sp>
        <p:nvSpPr>
          <p:cNvPr id="226" name="ZoneTexte 225">
            <a:extLst>
              <a:ext uri="{FF2B5EF4-FFF2-40B4-BE49-F238E27FC236}">
                <a16:creationId xmlns:a16="http://schemas.microsoft.com/office/drawing/2014/main" id="{366E7AD9-3555-4176-8DA8-C97A30C1394D}"/>
              </a:ext>
            </a:extLst>
          </p:cNvPr>
          <p:cNvSpPr txBox="1"/>
          <p:nvPr/>
        </p:nvSpPr>
        <p:spPr>
          <a:xfrm>
            <a:off x="448124" y="258891"/>
            <a:ext cx="11468652" cy="461665"/>
          </a:xfrm>
          <a:prstGeom prst="rect">
            <a:avLst/>
          </a:prstGeom>
          <a:solidFill>
            <a:schemeClr val="tx1"/>
          </a:solidFill>
        </p:spPr>
        <p:txBody>
          <a:bodyPr wrap="none" rtlCol="0">
            <a:spAutoFit/>
          </a:bodyPr>
          <a:lstStyle/>
          <a:p>
            <a:r>
              <a:rPr lang="fr-FR" sz="2400" b="1" dirty="0">
                <a:solidFill>
                  <a:schemeClr val="bg1"/>
                </a:solidFill>
              </a:rPr>
              <a:t>Modeling interaction networks opens up new </a:t>
            </a:r>
            <a:r>
              <a:rPr lang="fr-FR" sz="2400" b="1" dirty="0" err="1">
                <a:solidFill>
                  <a:schemeClr val="bg1"/>
                </a:solidFill>
              </a:rPr>
              <a:t>research</a:t>
            </a:r>
            <a:r>
              <a:rPr lang="fr-FR" sz="2400" b="1" dirty="0">
                <a:solidFill>
                  <a:schemeClr val="bg1"/>
                </a:solidFill>
              </a:rPr>
              <a:t> avenues for </a:t>
            </a:r>
            <a:r>
              <a:rPr lang="fr-FR" sz="2400" b="1" dirty="0" err="1">
                <a:solidFill>
                  <a:schemeClr val="bg1"/>
                </a:solidFill>
              </a:rPr>
              <a:t>evolutionary</a:t>
            </a:r>
            <a:r>
              <a:rPr lang="fr-FR" sz="2400" b="1" dirty="0">
                <a:solidFill>
                  <a:schemeClr val="bg1"/>
                </a:solidFill>
              </a:rPr>
              <a:t> </a:t>
            </a:r>
            <a:r>
              <a:rPr lang="fr-FR" sz="2400" b="1" dirty="0" err="1">
                <a:solidFill>
                  <a:schemeClr val="bg1"/>
                </a:solidFill>
              </a:rPr>
              <a:t>biology</a:t>
            </a:r>
            <a:r>
              <a:rPr lang="fr-FR" sz="2400" b="1" dirty="0">
                <a:solidFill>
                  <a:schemeClr val="bg1"/>
                </a:solidFill>
              </a:rPr>
              <a:t>.</a:t>
            </a:r>
          </a:p>
        </p:txBody>
      </p:sp>
      <p:pic>
        <p:nvPicPr>
          <p:cNvPr id="228" name="Image 227">
            <a:extLst>
              <a:ext uri="{FF2B5EF4-FFF2-40B4-BE49-F238E27FC236}">
                <a16:creationId xmlns:a16="http://schemas.microsoft.com/office/drawing/2014/main" id="{9E6B9E05-ACDE-45A6-B7A1-72D0E0B6182E}"/>
              </a:ext>
            </a:extLst>
          </p:cNvPr>
          <p:cNvPicPr>
            <a:picLocks noChangeAspect="1"/>
          </p:cNvPicPr>
          <p:nvPr/>
        </p:nvPicPr>
        <p:blipFill>
          <a:blip r:embed="rId3"/>
          <a:stretch>
            <a:fillRect/>
          </a:stretch>
        </p:blipFill>
        <p:spPr>
          <a:xfrm>
            <a:off x="0" y="1145225"/>
            <a:ext cx="12192000" cy="4506087"/>
          </a:xfrm>
          <a:prstGeom prst="rect">
            <a:avLst/>
          </a:prstGeom>
        </p:spPr>
      </p:pic>
    </p:spTree>
    <p:extLst>
      <p:ext uri="{BB962C8B-B14F-4D97-AF65-F5344CB8AC3E}">
        <p14:creationId xmlns:p14="http://schemas.microsoft.com/office/powerpoint/2010/main" val="18553120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6102EA-1D39-3A91-DE99-13342935D4BF}"/>
              </a:ext>
            </a:extLst>
          </p:cNvPr>
          <p:cNvSpPr>
            <a:spLocks noGrp="1"/>
          </p:cNvSpPr>
          <p:nvPr>
            <p:ph type="title"/>
          </p:nvPr>
        </p:nvSpPr>
        <p:spPr>
          <a:xfrm>
            <a:off x="5177972" y="-423651"/>
            <a:ext cx="2732314" cy="1325563"/>
          </a:xfrm>
        </p:spPr>
        <p:txBody>
          <a:bodyPr>
            <a:normAutofit/>
          </a:bodyPr>
          <a:lstStyle/>
          <a:p>
            <a:r>
              <a:rPr lang="fr-FR" sz="3400" b="1" dirty="0">
                <a:solidFill>
                  <a:schemeClr val="bg1"/>
                </a:solidFill>
              </a:rPr>
              <a:t>Conclusion</a:t>
            </a:r>
          </a:p>
        </p:txBody>
      </p:sp>
      <p:sp>
        <p:nvSpPr>
          <p:cNvPr id="4" name="ZoneTexte 3">
            <a:extLst>
              <a:ext uri="{FF2B5EF4-FFF2-40B4-BE49-F238E27FC236}">
                <a16:creationId xmlns:a16="http://schemas.microsoft.com/office/drawing/2014/main" id="{490C5D46-435E-CBC8-665B-7D4ED6CB0AEF}"/>
              </a:ext>
            </a:extLst>
          </p:cNvPr>
          <p:cNvSpPr txBox="1"/>
          <p:nvPr/>
        </p:nvSpPr>
        <p:spPr>
          <a:xfrm>
            <a:off x="-29028" y="510026"/>
            <a:ext cx="12467771" cy="2523768"/>
          </a:xfrm>
          <a:prstGeom prst="rect">
            <a:avLst/>
          </a:prstGeom>
          <a:noFill/>
        </p:spPr>
        <p:txBody>
          <a:bodyPr wrap="square" rtlCol="0">
            <a:spAutoFit/>
          </a:bodyPr>
          <a:lstStyle/>
          <a:p>
            <a:pPr marL="285750" indent="-285750" algn="ctr">
              <a:buFont typeface="Arial" panose="020B0604020202020204" pitchFamily="34" charset="0"/>
              <a:buChar char="•"/>
            </a:pPr>
            <a:r>
              <a:rPr lang="fr-FR" sz="2600" dirty="0" err="1">
                <a:solidFill>
                  <a:schemeClr val="bg1"/>
                </a:solidFill>
              </a:rPr>
              <a:t>Classic</a:t>
            </a:r>
            <a:r>
              <a:rPr lang="fr-FR" sz="2600" dirty="0">
                <a:solidFill>
                  <a:schemeClr val="bg1"/>
                </a:solidFill>
              </a:rPr>
              <a:t> model do not focus interactions and on the </a:t>
            </a:r>
            <a:r>
              <a:rPr lang="fr-FR" sz="2600" dirty="0" err="1">
                <a:solidFill>
                  <a:schemeClr val="bg1"/>
                </a:solidFill>
              </a:rPr>
              <a:t>evolution</a:t>
            </a:r>
            <a:r>
              <a:rPr lang="fr-FR" sz="2600" dirty="0">
                <a:solidFill>
                  <a:schemeClr val="bg1"/>
                </a:solidFill>
              </a:rPr>
              <a:t> of interactions</a:t>
            </a:r>
          </a:p>
          <a:p>
            <a:pPr marL="285750" indent="-285750" algn="ctr">
              <a:buFont typeface="Arial" panose="020B0604020202020204" pitchFamily="34" charset="0"/>
              <a:buChar char="•"/>
            </a:pPr>
            <a:endParaRPr lang="fr-FR" sz="2600" dirty="0">
              <a:solidFill>
                <a:schemeClr val="bg1"/>
              </a:solidFill>
            </a:endParaRPr>
          </a:p>
          <a:p>
            <a:pPr marL="285750" indent="-285750" algn="ctr">
              <a:buFont typeface="Arial" panose="020B0604020202020204" pitchFamily="34" charset="0"/>
              <a:buChar char="•"/>
            </a:pPr>
            <a:r>
              <a:rPr lang="fr-FR" sz="2600" dirty="0">
                <a:solidFill>
                  <a:schemeClr val="bg1"/>
                </a:solidFill>
              </a:rPr>
              <a:t>A more inclusive </a:t>
            </a:r>
            <a:r>
              <a:rPr lang="fr-FR" sz="2600" dirty="0" err="1">
                <a:solidFill>
                  <a:schemeClr val="bg1"/>
                </a:solidFill>
              </a:rPr>
              <a:t>framework</a:t>
            </a:r>
            <a:r>
              <a:rPr lang="fr-FR" sz="2600" dirty="0">
                <a:solidFill>
                  <a:schemeClr val="bg1"/>
                </a:solidFill>
              </a:rPr>
              <a:t> </a:t>
            </a:r>
            <a:r>
              <a:rPr lang="fr-FR" sz="2600" dirty="0" err="1">
                <a:solidFill>
                  <a:schemeClr val="bg1"/>
                </a:solidFill>
              </a:rPr>
              <a:t>could</a:t>
            </a:r>
            <a:r>
              <a:rPr lang="fr-FR" sz="2600" dirty="0">
                <a:solidFill>
                  <a:schemeClr val="bg1"/>
                </a:solidFill>
              </a:rPr>
              <a:t> </a:t>
            </a:r>
            <a:r>
              <a:rPr lang="fr-FR" sz="2600" dirty="0" err="1">
                <a:solidFill>
                  <a:schemeClr val="bg1"/>
                </a:solidFill>
              </a:rPr>
              <a:t>be</a:t>
            </a:r>
            <a:r>
              <a:rPr lang="fr-FR" sz="2600" dirty="0">
                <a:solidFill>
                  <a:schemeClr val="bg1"/>
                </a:solidFill>
              </a:rPr>
              <a:t> </a:t>
            </a:r>
            <a:r>
              <a:rPr lang="fr-FR" sz="2600" dirty="0" err="1">
                <a:solidFill>
                  <a:schemeClr val="bg1"/>
                </a:solidFill>
              </a:rPr>
              <a:t>useful</a:t>
            </a:r>
            <a:r>
              <a:rPr lang="fr-FR" sz="2600" dirty="0">
                <a:solidFill>
                  <a:schemeClr val="bg1"/>
                </a:solidFill>
              </a:rPr>
              <a:t> to </a:t>
            </a:r>
            <a:r>
              <a:rPr lang="fr-FR" sz="2600" dirty="0" err="1">
                <a:solidFill>
                  <a:schemeClr val="bg1"/>
                </a:solidFill>
              </a:rPr>
              <a:t>better</a:t>
            </a:r>
            <a:r>
              <a:rPr lang="fr-FR" sz="2600" dirty="0">
                <a:solidFill>
                  <a:schemeClr val="bg1"/>
                </a:solidFill>
              </a:rPr>
              <a:t> </a:t>
            </a:r>
            <a:r>
              <a:rPr lang="fr-FR" sz="2600" dirty="0" err="1">
                <a:solidFill>
                  <a:schemeClr val="bg1"/>
                </a:solidFill>
              </a:rPr>
              <a:t>understand</a:t>
            </a:r>
            <a:r>
              <a:rPr lang="fr-FR" sz="2600" dirty="0">
                <a:solidFill>
                  <a:schemeClr val="bg1"/>
                </a:solidFill>
              </a:rPr>
              <a:t> the </a:t>
            </a:r>
            <a:r>
              <a:rPr lang="fr-FR" sz="2600" dirty="0" err="1">
                <a:solidFill>
                  <a:schemeClr val="bg1"/>
                </a:solidFill>
              </a:rPr>
              <a:t>stability</a:t>
            </a:r>
            <a:r>
              <a:rPr lang="fr-FR" sz="2600" dirty="0">
                <a:solidFill>
                  <a:schemeClr val="bg1"/>
                </a:solidFill>
              </a:rPr>
              <a:t> of the living world </a:t>
            </a:r>
            <a:r>
              <a:rPr lang="fr-FR" sz="2600" dirty="0" err="1">
                <a:solidFill>
                  <a:schemeClr val="bg1"/>
                </a:solidFill>
              </a:rPr>
              <a:t>while</a:t>
            </a:r>
            <a:r>
              <a:rPr lang="fr-FR" sz="2600" dirty="0">
                <a:solidFill>
                  <a:schemeClr val="bg1"/>
                </a:solidFill>
              </a:rPr>
              <a:t> </a:t>
            </a:r>
            <a:r>
              <a:rPr lang="fr-FR" sz="2600" dirty="0" err="1">
                <a:solidFill>
                  <a:schemeClr val="bg1"/>
                </a:solidFill>
              </a:rPr>
              <a:t>accounting</a:t>
            </a:r>
            <a:r>
              <a:rPr lang="fr-FR" sz="2600" dirty="0">
                <a:solidFill>
                  <a:schemeClr val="bg1"/>
                </a:solidFill>
              </a:rPr>
              <a:t> for </a:t>
            </a:r>
            <a:r>
              <a:rPr lang="fr-FR" sz="2600" dirty="0" err="1">
                <a:solidFill>
                  <a:schemeClr val="bg1"/>
                </a:solidFill>
              </a:rPr>
              <a:t>dependences</a:t>
            </a:r>
            <a:r>
              <a:rPr lang="fr-FR" sz="2600" dirty="0">
                <a:solidFill>
                  <a:schemeClr val="bg1"/>
                </a:solidFill>
              </a:rPr>
              <a:t>/</a:t>
            </a:r>
            <a:r>
              <a:rPr lang="fr-FR" sz="2600" dirty="0" err="1">
                <a:solidFill>
                  <a:schemeClr val="bg1"/>
                </a:solidFill>
              </a:rPr>
              <a:t>interdependences</a:t>
            </a:r>
            <a:r>
              <a:rPr lang="fr-FR" sz="2600" dirty="0">
                <a:solidFill>
                  <a:schemeClr val="bg1"/>
                </a:solidFill>
              </a:rPr>
              <a:t>.</a:t>
            </a:r>
          </a:p>
          <a:p>
            <a:pPr algn="ctr"/>
            <a:endParaRPr lang="fr-FR" sz="2600" dirty="0">
              <a:solidFill>
                <a:schemeClr val="bg1"/>
              </a:solidFill>
            </a:endParaRPr>
          </a:p>
          <a:p>
            <a:pPr marL="285750" indent="-285750" algn="ctr">
              <a:buFont typeface="Arial" panose="020B0604020202020204" pitchFamily="34" charset="0"/>
              <a:buChar char="•"/>
            </a:pPr>
            <a:r>
              <a:rPr lang="fr-FR" sz="2600" dirty="0" err="1">
                <a:solidFill>
                  <a:schemeClr val="bg1"/>
                </a:solidFill>
              </a:rPr>
              <a:t>Enhanced</a:t>
            </a:r>
            <a:r>
              <a:rPr lang="fr-FR" sz="2600" dirty="0">
                <a:solidFill>
                  <a:schemeClr val="bg1"/>
                </a:solidFill>
              </a:rPr>
              <a:t> </a:t>
            </a:r>
            <a:r>
              <a:rPr lang="fr-FR" sz="2600" dirty="0" err="1">
                <a:solidFill>
                  <a:schemeClr val="bg1"/>
                </a:solidFill>
              </a:rPr>
              <a:t>evolutionary</a:t>
            </a:r>
            <a:r>
              <a:rPr lang="fr-FR" sz="2600" dirty="0">
                <a:solidFill>
                  <a:schemeClr val="bg1"/>
                </a:solidFill>
              </a:rPr>
              <a:t> </a:t>
            </a:r>
            <a:r>
              <a:rPr lang="fr-FR" sz="2600" dirty="0" err="1">
                <a:solidFill>
                  <a:schemeClr val="bg1"/>
                </a:solidFill>
              </a:rPr>
              <a:t>biology</a:t>
            </a:r>
            <a:r>
              <a:rPr lang="fr-FR" sz="2600" dirty="0">
                <a:solidFill>
                  <a:schemeClr val="bg1"/>
                </a:solidFill>
              </a:rPr>
              <a:t> </a:t>
            </a:r>
            <a:r>
              <a:rPr lang="fr-FR" sz="2600" dirty="0" err="1">
                <a:solidFill>
                  <a:schemeClr val="bg1"/>
                </a:solidFill>
              </a:rPr>
              <a:t>studies</a:t>
            </a:r>
            <a:r>
              <a:rPr lang="fr-FR" sz="2600" dirty="0">
                <a:solidFill>
                  <a:schemeClr val="bg1"/>
                </a:solidFill>
              </a:rPr>
              <a:t> </a:t>
            </a:r>
            <a:r>
              <a:rPr lang="fr-FR" sz="2600" dirty="0" err="1">
                <a:solidFill>
                  <a:schemeClr val="bg1"/>
                </a:solidFill>
              </a:rPr>
              <a:t>could</a:t>
            </a:r>
            <a:r>
              <a:rPr lang="fr-FR" sz="2600" dirty="0">
                <a:solidFill>
                  <a:schemeClr val="bg1"/>
                </a:solidFill>
              </a:rPr>
              <a:t> </a:t>
            </a:r>
            <a:r>
              <a:rPr lang="fr-FR" sz="2600" dirty="0" err="1">
                <a:solidFill>
                  <a:schemeClr val="bg1"/>
                </a:solidFill>
              </a:rPr>
              <a:t>contribute</a:t>
            </a:r>
            <a:r>
              <a:rPr lang="fr-FR" sz="2600" dirty="0">
                <a:solidFill>
                  <a:schemeClr val="bg1"/>
                </a:solidFill>
              </a:rPr>
              <a:t> to </a:t>
            </a:r>
            <a:r>
              <a:rPr lang="fr-FR" sz="2600" dirty="0" err="1">
                <a:solidFill>
                  <a:schemeClr val="bg1"/>
                </a:solidFill>
              </a:rPr>
              <a:t>this</a:t>
            </a:r>
            <a:r>
              <a:rPr lang="fr-FR" sz="2600" dirty="0">
                <a:solidFill>
                  <a:schemeClr val="bg1"/>
                </a:solidFill>
              </a:rPr>
              <a:t> at multiple </a:t>
            </a:r>
            <a:r>
              <a:rPr lang="fr-FR" sz="2600" dirty="0" err="1">
                <a:solidFill>
                  <a:schemeClr val="bg1"/>
                </a:solidFill>
              </a:rPr>
              <a:t>scales</a:t>
            </a:r>
            <a:r>
              <a:rPr lang="fr-FR" sz="2600" dirty="0">
                <a:solidFill>
                  <a:schemeClr val="bg1"/>
                </a:solidFill>
              </a:rPr>
              <a:t>.</a:t>
            </a:r>
          </a:p>
        </p:txBody>
      </p:sp>
      <p:pic>
        <p:nvPicPr>
          <p:cNvPr id="5" name="Image 4">
            <a:extLst>
              <a:ext uri="{FF2B5EF4-FFF2-40B4-BE49-F238E27FC236}">
                <a16:creationId xmlns:a16="http://schemas.microsoft.com/office/drawing/2014/main" id="{A3F962EF-AE1B-5429-ADAA-25B626BE023E}"/>
              </a:ext>
            </a:extLst>
          </p:cNvPr>
          <p:cNvPicPr>
            <a:picLocks noChangeAspect="1"/>
          </p:cNvPicPr>
          <p:nvPr/>
        </p:nvPicPr>
        <p:blipFill>
          <a:blip r:embed="rId3"/>
          <a:stretch>
            <a:fillRect/>
          </a:stretch>
        </p:blipFill>
        <p:spPr>
          <a:xfrm>
            <a:off x="1262742" y="3017384"/>
            <a:ext cx="9753600" cy="3305175"/>
          </a:xfrm>
          <a:prstGeom prst="rect">
            <a:avLst/>
          </a:prstGeom>
        </p:spPr>
      </p:pic>
      <p:sp>
        <p:nvSpPr>
          <p:cNvPr id="6" name="ZoneTexte 5">
            <a:extLst>
              <a:ext uri="{FF2B5EF4-FFF2-40B4-BE49-F238E27FC236}">
                <a16:creationId xmlns:a16="http://schemas.microsoft.com/office/drawing/2014/main" id="{0054543A-1A9B-116C-7B54-78C4252B1942}"/>
              </a:ext>
            </a:extLst>
          </p:cNvPr>
          <p:cNvSpPr txBox="1"/>
          <p:nvPr/>
        </p:nvSpPr>
        <p:spPr>
          <a:xfrm>
            <a:off x="-201401" y="6442501"/>
            <a:ext cx="12857857" cy="461665"/>
          </a:xfrm>
          <a:prstGeom prst="rect">
            <a:avLst/>
          </a:prstGeom>
          <a:noFill/>
        </p:spPr>
        <p:txBody>
          <a:bodyPr wrap="square">
            <a:spAutoFit/>
          </a:bodyPr>
          <a:lstStyle/>
          <a:p>
            <a:pPr algn="ctr"/>
            <a:r>
              <a:rPr lang="fr-FR" sz="2300" b="1" dirty="0" err="1">
                <a:solidFill>
                  <a:schemeClr val="bg1"/>
                </a:solidFill>
              </a:rPr>
              <a:t>Evolutionary</a:t>
            </a:r>
            <a:r>
              <a:rPr lang="fr-FR" sz="2300" b="1" dirty="0">
                <a:solidFill>
                  <a:schemeClr val="bg1"/>
                </a:solidFill>
              </a:rPr>
              <a:t> </a:t>
            </a:r>
            <a:r>
              <a:rPr lang="fr-FR" sz="2300" b="1" dirty="0" err="1">
                <a:solidFill>
                  <a:schemeClr val="bg1"/>
                </a:solidFill>
              </a:rPr>
              <a:t>biology</a:t>
            </a:r>
            <a:r>
              <a:rPr lang="fr-FR" sz="2300" b="1" dirty="0">
                <a:solidFill>
                  <a:schemeClr val="bg1"/>
                </a:solidFill>
              </a:rPr>
              <a:t> </a:t>
            </a:r>
            <a:r>
              <a:rPr lang="fr-FR" sz="2300" b="1" dirty="0" err="1">
                <a:solidFill>
                  <a:schemeClr val="bg1"/>
                </a:solidFill>
              </a:rPr>
              <a:t>may</a:t>
            </a:r>
            <a:r>
              <a:rPr lang="fr-FR" sz="2300" b="1" dirty="0">
                <a:solidFill>
                  <a:schemeClr val="bg1"/>
                </a:solidFill>
              </a:rPr>
              <a:t> </a:t>
            </a:r>
            <a:r>
              <a:rPr lang="fr-FR" sz="2300" b="1" dirty="0" err="1">
                <a:solidFill>
                  <a:schemeClr val="bg1"/>
                </a:solidFill>
              </a:rPr>
              <a:t>also</a:t>
            </a:r>
            <a:r>
              <a:rPr lang="fr-FR" sz="2300" b="1" dirty="0">
                <a:solidFill>
                  <a:schemeClr val="bg1"/>
                </a:solidFill>
              </a:rPr>
              <a:t> have </a:t>
            </a:r>
            <a:r>
              <a:rPr lang="fr-FR" sz="2300" b="1" dirty="0" err="1">
                <a:solidFill>
                  <a:schemeClr val="bg1"/>
                </a:solidFill>
              </a:rPr>
              <a:t>something</a:t>
            </a:r>
            <a:r>
              <a:rPr lang="fr-FR" sz="2300" b="1" dirty="0">
                <a:solidFill>
                  <a:schemeClr val="bg1"/>
                </a:solidFill>
              </a:rPr>
              <a:t> to </a:t>
            </a:r>
            <a:r>
              <a:rPr lang="fr-FR" sz="2300" b="1" dirty="0" err="1">
                <a:solidFill>
                  <a:schemeClr val="bg1"/>
                </a:solidFill>
              </a:rPr>
              <a:t>say</a:t>
            </a:r>
            <a:r>
              <a:rPr lang="fr-FR" sz="2300" b="1" dirty="0">
                <a:solidFill>
                  <a:schemeClr val="bg1"/>
                </a:solidFill>
              </a:rPr>
              <a:t> about the future </a:t>
            </a:r>
            <a:r>
              <a:rPr lang="fr-FR" sz="2300" b="1" dirty="0" err="1">
                <a:solidFill>
                  <a:schemeClr val="bg1"/>
                </a:solidFill>
              </a:rPr>
              <a:t>history</a:t>
            </a:r>
            <a:r>
              <a:rPr lang="fr-FR" sz="2300" b="1" dirty="0">
                <a:solidFill>
                  <a:schemeClr val="bg1"/>
                </a:solidFill>
              </a:rPr>
              <a:t> and </a:t>
            </a:r>
            <a:r>
              <a:rPr lang="fr-FR" sz="2300" b="1" dirty="0" err="1">
                <a:solidFill>
                  <a:schemeClr val="bg1"/>
                </a:solidFill>
              </a:rPr>
              <a:t>diversity</a:t>
            </a:r>
            <a:r>
              <a:rPr lang="fr-FR" sz="2300" b="1" dirty="0">
                <a:solidFill>
                  <a:schemeClr val="bg1"/>
                </a:solidFill>
              </a:rPr>
              <a:t> of life.</a:t>
            </a:r>
          </a:p>
        </p:txBody>
      </p:sp>
    </p:spTree>
    <p:extLst>
      <p:ext uri="{BB962C8B-B14F-4D97-AF65-F5344CB8AC3E}">
        <p14:creationId xmlns:p14="http://schemas.microsoft.com/office/powerpoint/2010/main" val="31892165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Rectangle 19"/>
          <p:cNvSpPr/>
          <p:nvPr/>
        </p:nvSpPr>
        <p:spPr>
          <a:xfrm>
            <a:off x="149525" y="-1806696"/>
            <a:ext cx="12191999" cy="1354217"/>
          </a:xfrm>
          <a:prstGeom prst="rect">
            <a:avLst/>
          </a:prstGeom>
        </p:spPr>
        <p:txBody>
          <a:bodyPr wrap="square">
            <a:spAutoFit/>
          </a:bodyPr>
          <a:lstStyle/>
          <a:p>
            <a:pPr algn="ctr">
              <a:lnSpc>
                <a:spcPct val="107000"/>
              </a:lnSpc>
              <a:spcAft>
                <a:spcPts val="800"/>
              </a:spcAft>
            </a:pP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These</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two</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evolutionary</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perspectives are </a:t>
            </a: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very</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different</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trees</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focus on </a:t>
            </a: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relatedness</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networks focus on organisation.</a:t>
            </a:r>
          </a:p>
        </p:txBody>
      </p:sp>
      <p:cxnSp>
        <p:nvCxnSpPr>
          <p:cNvPr id="68" name="Connecteur droit 67"/>
          <p:cNvCxnSpPr/>
          <p:nvPr/>
        </p:nvCxnSpPr>
        <p:spPr>
          <a:xfrm>
            <a:off x="13532065" y="7485807"/>
            <a:ext cx="449313"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5" name="Groupe 4"/>
          <p:cNvGrpSpPr/>
          <p:nvPr/>
        </p:nvGrpSpPr>
        <p:grpSpPr>
          <a:xfrm>
            <a:off x="6072996" y="1499799"/>
            <a:ext cx="7125420" cy="4703857"/>
            <a:chOff x="6072996" y="1656198"/>
            <a:chExt cx="7125420" cy="4703857"/>
          </a:xfrm>
        </p:grpSpPr>
        <p:pic>
          <p:nvPicPr>
            <p:cNvPr id="40" name="Picture 2" descr="https://www.newton.ac.uk/files/covers/968378.jpg"/>
            <p:cNvPicPr>
              <a:picLocks noChangeAspect="1" noChangeArrowheads="1"/>
            </p:cNvPicPr>
            <p:nvPr/>
          </p:nvPicPr>
          <p:blipFill>
            <a:blip r:embed="rId3" cstate="print"/>
            <a:srcRect/>
            <a:stretch>
              <a:fillRect/>
            </a:stretch>
          </p:blipFill>
          <p:spPr bwMode="auto">
            <a:xfrm>
              <a:off x="6072996" y="1656198"/>
              <a:ext cx="7125420" cy="4703857"/>
            </a:xfrm>
            <a:prstGeom prst="rect">
              <a:avLst/>
            </a:prstGeom>
            <a:noFill/>
          </p:spPr>
        </p:pic>
        <p:cxnSp>
          <p:nvCxnSpPr>
            <p:cNvPr id="53" name="Connecteur droit 52"/>
            <p:cNvCxnSpPr/>
            <p:nvPr/>
          </p:nvCxnSpPr>
          <p:spPr>
            <a:xfrm>
              <a:off x="8629509" y="3637419"/>
              <a:ext cx="109197" cy="60602"/>
            </a:xfrm>
            <a:prstGeom prst="line">
              <a:avLst/>
            </a:prstGeom>
            <a:ln w="3492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8620037" y="3647285"/>
              <a:ext cx="108455" cy="136205"/>
            </a:xfrm>
            <a:prstGeom prst="line">
              <a:avLst/>
            </a:prstGeom>
            <a:ln w="3492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a:off x="8555054" y="3723362"/>
              <a:ext cx="18076" cy="286379"/>
            </a:xfrm>
            <a:prstGeom prst="line">
              <a:avLst/>
            </a:prstGeom>
            <a:ln w="3492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p:nvCxnSpPr>
          <p:spPr>
            <a:xfrm>
              <a:off x="7767035" y="3089109"/>
              <a:ext cx="717435" cy="449352"/>
            </a:xfrm>
            <a:prstGeom prst="line">
              <a:avLst/>
            </a:prstGeom>
            <a:ln w="3492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V="1">
              <a:off x="7748958" y="3625008"/>
              <a:ext cx="713394" cy="372131"/>
            </a:xfrm>
            <a:prstGeom prst="line">
              <a:avLst/>
            </a:prstGeom>
            <a:ln w="3492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p:nvCxnSpPr>
          <p:spPr>
            <a:xfrm flipV="1">
              <a:off x="8089817" y="5877398"/>
              <a:ext cx="622191" cy="278060"/>
            </a:xfrm>
            <a:prstGeom prst="line">
              <a:avLst/>
            </a:prstGeom>
            <a:ln w="3492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p:nvCxnSpPr>
          <p:spPr>
            <a:xfrm flipV="1">
              <a:off x="8823178" y="5725888"/>
              <a:ext cx="715285" cy="101281"/>
            </a:xfrm>
            <a:prstGeom prst="line">
              <a:avLst/>
            </a:prstGeom>
            <a:ln w="3492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0" name="Connecteur droit 59"/>
            <p:cNvCxnSpPr>
              <a:endCxn id="70" idx="1"/>
            </p:cNvCxnSpPr>
            <p:nvPr/>
          </p:nvCxnSpPr>
          <p:spPr>
            <a:xfrm>
              <a:off x="8317055" y="5467449"/>
              <a:ext cx="369153" cy="330610"/>
            </a:xfrm>
            <a:prstGeom prst="line">
              <a:avLst/>
            </a:prstGeom>
            <a:ln w="3492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p:nvCxnSpPr>
          <p:spPr>
            <a:xfrm flipH="1">
              <a:off x="8058829" y="5463957"/>
              <a:ext cx="209163" cy="649591"/>
            </a:xfrm>
            <a:prstGeom prst="line">
              <a:avLst/>
            </a:prstGeom>
            <a:ln w="3492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flipV="1">
              <a:off x="8823178" y="3190391"/>
              <a:ext cx="366681" cy="457509"/>
            </a:xfrm>
            <a:prstGeom prst="line">
              <a:avLst/>
            </a:prstGeom>
            <a:ln w="3492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5" name="Connecteur droit 64"/>
            <p:cNvCxnSpPr/>
            <p:nvPr/>
          </p:nvCxnSpPr>
          <p:spPr>
            <a:xfrm flipV="1">
              <a:off x="8780888" y="5606390"/>
              <a:ext cx="63806" cy="154947"/>
            </a:xfrm>
            <a:prstGeom prst="line">
              <a:avLst/>
            </a:prstGeom>
            <a:ln w="3492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6" name="Connecteur droit 65"/>
            <p:cNvCxnSpPr/>
            <p:nvPr/>
          </p:nvCxnSpPr>
          <p:spPr>
            <a:xfrm flipV="1">
              <a:off x="8890316" y="4929616"/>
              <a:ext cx="98126" cy="495924"/>
            </a:xfrm>
            <a:prstGeom prst="line">
              <a:avLst/>
            </a:prstGeom>
            <a:ln w="34925">
              <a:solidFill>
                <a:srgbClr val="FF00FF"/>
              </a:solidFill>
            </a:ln>
          </p:spPr>
          <p:style>
            <a:lnRef idx="1">
              <a:schemeClr val="accent1"/>
            </a:lnRef>
            <a:fillRef idx="0">
              <a:schemeClr val="accent1"/>
            </a:fillRef>
            <a:effectRef idx="0">
              <a:schemeClr val="accent1"/>
            </a:effectRef>
            <a:fontRef idx="minor">
              <a:schemeClr val="tx1"/>
            </a:fontRef>
          </p:style>
        </p:cxnSp>
        <p:sp>
          <p:nvSpPr>
            <p:cNvPr id="69" name="Ellipse 68"/>
            <p:cNvSpPr/>
            <p:nvPr/>
          </p:nvSpPr>
          <p:spPr>
            <a:xfrm>
              <a:off x="8462353" y="3496475"/>
              <a:ext cx="151016" cy="21515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p:cNvSpPr/>
            <p:nvPr/>
          </p:nvSpPr>
          <p:spPr>
            <a:xfrm>
              <a:off x="8664092" y="5766549"/>
              <a:ext cx="151016" cy="21515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71" name="Picture 2"/>
          <p:cNvPicPr>
            <a:picLocks noChangeAspect="1" noChangeArrowheads="1"/>
          </p:cNvPicPr>
          <p:nvPr/>
        </p:nvPicPr>
        <p:blipFill>
          <a:blip r:embed="rId4" cstate="print"/>
          <a:srcRect/>
          <a:stretch>
            <a:fillRect/>
          </a:stretch>
        </p:blipFill>
        <p:spPr bwMode="auto">
          <a:xfrm flipH="1">
            <a:off x="191880" y="1482621"/>
            <a:ext cx="5725839" cy="4751804"/>
          </a:xfrm>
          <a:prstGeom prst="rect">
            <a:avLst/>
          </a:prstGeom>
          <a:noFill/>
          <a:ln w="9525">
            <a:noFill/>
            <a:miter lim="800000"/>
            <a:headEnd/>
            <a:tailEnd/>
          </a:ln>
        </p:spPr>
      </p:pic>
      <p:sp>
        <p:nvSpPr>
          <p:cNvPr id="3" name="ZoneTexte 2"/>
          <p:cNvSpPr txBox="1"/>
          <p:nvPr/>
        </p:nvSpPr>
        <p:spPr>
          <a:xfrm>
            <a:off x="221012" y="6297763"/>
            <a:ext cx="5725839" cy="400110"/>
          </a:xfrm>
          <a:prstGeom prst="rect">
            <a:avLst/>
          </a:prstGeom>
          <a:noFill/>
        </p:spPr>
        <p:txBody>
          <a:bodyPr wrap="square" rtlCol="0">
            <a:spAutoFit/>
          </a:bodyPr>
          <a:lstStyle/>
          <a:p>
            <a:r>
              <a:rPr lang="fr-FR" sz="2000" dirty="0">
                <a:solidFill>
                  <a:schemeClr val="bg1"/>
                </a:solidFill>
              </a:rPr>
              <a:t>Microbes:  </a:t>
            </a:r>
            <a:r>
              <a:rPr lang="fr-FR" sz="2000" b="1" u="sng" dirty="0" err="1">
                <a:solidFill>
                  <a:schemeClr val="bg1"/>
                </a:solidFill>
              </a:rPr>
              <a:t>too</a:t>
            </a:r>
            <a:r>
              <a:rPr lang="fr-FR" sz="2000" b="1" u="sng" dirty="0">
                <a:solidFill>
                  <a:schemeClr val="bg1"/>
                </a:solidFill>
              </a:rPr>
              <a:t> distants</a:t>
            </a:r>
            <a:r>
              <a:rPr lang="fr-FR" sz="2000" b="1" dirty="0">
                <a:solidFill>
                  <a:schemeClr val="bg1"/>
                </a:solidFill>
              </a:rPr>
              <a:t> to </a:t>
            </a:r>
            <a:r>
              <a:rPr lang="fr-FR" sz="2000" b="1" dirty="0" err="1">
                <a:solidFill>
                  <a:schemeClr val="bg1"/>
                </a:solidFill>
              </a:rPr>
              <a:t>really</a:t>
            </a:r>
            <a:r>
              <a:rPr lang="fr-FR" sz="2000" b="1" dirty="0">
                <a:solidFill>
                  <a:schemeClr val="bg1"/>
                </a:solidFill>
              </a:rPr>
              <a:t> </a:t>
            </a:r>
            <a:r>
              <a:rPr lang="fr-FR" sz="2000" b="1" dirty="0" err="1">
                <a:solidFill>
                  <a:schemeClr val="bg1"/>
                </a:solidFill>
              </a:rPr>
              <a:t>matter</a:t>
            </a:r>
            <a:endParaRPr lang="fr-FR" sz="2000" dirty="0">
              <a:solidFill>
                <a:schemeClr val="bg1"/>
              </a:solidFill>
            </a:endParaRPr>
          </a:p>
        </p:txBody>
      </p:sp>
      <p:sp>
        <p:nvSpPr>
          <p:cNvPr id="72" name="ZoneTexte 71"/>
          <p:cNvSpPr txBox="1"/>
          <p:nvPr/>
        </p:nvSpPr>
        <p:spPr>
          <a:xfrm>
            <a:off x="6912631" y="6297763"/>
            <a:ext cx="5055080" cy="400110"/>
          </a:xfrm>
          <a:prstGeom prst="rect">
            <a:avLst/>
          </a:prstGeom>
          <a:noFill/>
        </p:spPr>
        <p:txBody>
          <a:bodyPr wrap="square" rtlCol="0">
            <a:spAutoFit/>
          </a:bodyPr>
          <a:lstStyle/>
          <a:p>
            <a:r>
              <a:rPr lang="fr-FR" sz="2000" dirty="0" err="1">
                <a:solidFill>
                  <a:schemeClr val="bg1"/>
                </a:solidFill>
              </a:rPr>
              <a:t>Some</a:t>
            </a:r>
            <a:r>
              <a:rPr lang="fr-FR" sz="2000" dirty="0">
                <a:solidFill>
                  <a:schemeClr val="bg1"/>
                </a:solidFill>
              </a:rPr>
              <a:t> microbes: </a:t>
            </a:r>
            <a:r>
              <a:rPr lang="fr-FR" sz="2000" b="1" u="sng" dirty="0" err="1">
                <a:solidFill>
                  <a:schemeClr val="bg1"/>
                </a:solidFill>
              </a:rPr>
              <a:t>very</a:t>
            </a:r>
            <a:r>
              <a:rPr lang="fr-FR" sz="2000" b="1" u="sng" dirty="0">
                <a:solidFill>
                  <a:schemeClr val="bg1"/>
                </a:solidFill>
              </a:rPr>
              <a:t> close</a:t>
            </a:r>
            <a:r>
              <a:rPr lang="fr-FR" sz="2000" b="1" dirty="0">
                <a:solidFill>
                  <a:schemeClr val="bg1"/>
                </a:solidFill>
              </a:rPr>
              <a:t> and important</a:t>
            </a:r>
            <a:endParaRPr lang="fr-FR" sz="2000" dirty="0">
              <a:solidFill>
                <a:schemeClr val="bg1"/>
              </a:solidFill>
            </a:endParaRPr>
          </a:p>
        </p:txBody>
      </p:sp>
      <p:sp>
        <p:nvSpPr>
          <p:cNvPr id="11" name="Rectangle 10"/>
          <p:cNvSpPr/>
          <p:nvPr/>
        </p:nvSpPr>
        <p:spPr>
          <a:xfrm>
            <a:off x="6245525" y="1758665"/>
            <a:ext cx="5814203" cy="6383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p:cNvGrpSpPr/>
          <p:nvPr/>
        </p:nvGrpSpPr>
        <p:grpSpPr>
          <a:xfrm>
            <a:off x="6424734" y="1844930"/>
            <a:ext cx="1418739" cy="430887"/>
            <a:chOff x="6096929" y="1224950"/>
            <a:chExt cx="1418739" cy="430887"/>
          </a:xfrm>
        </p:grpSpPr>
        <p:sp>
          <p:nvSpPr>
            <p:cNvPr id="41" name="ZoneTexte 40"/>
            <p:cNvSpPr txBox="1"/>
            <p:nvPr/>
          </p:nvSpPr>
          <p:spPr>
            <a:xfrm>
              <a:off x="6239357" y="1224950"/>
              <a:ext cx="1276311" cy="430887"/>
            </a:xfrm>
            <a:prstGeom prst="rect">
              <a:avLst/>
            </a:prstGeom>
            <a:noFill/>
          </p:spPr>
          <p:txBody>
            <a:bodyPr wrap="none" rtlCol="0">
              <a:spAutoFit/>
            </a:bodyPr>
            <a:lstStyle/>
            <a:p>
              <a:r>
                <a:rPr lang="fr-FR" sz="2200" b="1" dirty="0">
                  <a:solidFill>
                    <a:schemeClr val="bg1"/>
                  </a:solidFill>
                </a:rPr>
                <a:t> 1 </a:t>
              </a:r>
              <a:r>
                <a:rPr lang="fr-FR" sz="2200" b="1" dirty="0" err="1">
                  <a:solidFill>
                    <a:schemeClr val="bg1"/>
                  </a:solidFill>
                </a:rPr>
                <a:t>human</a:t>
              </a:r>
              <a:endParaRPr lang="fr-FR" sz="2200" b="1" dirty="0">
                <a:solidFill>
                  <a:schemeClr val="bg1"/>
                </a:solidFill>
              </a:endParaRPr>
            </a:p>
          </p:txBody>
        </p:sp>
        <p:sp>
          <p:nvSpPr>
            <p:cNvPr id="51" name="Ellipse 50"/>
            <p:cNvSpPr/>
            <p:nvPr/>
          </p:nvSpPr>
          <p:spPr>
            <a:xfrm>
              <a:off x="6096929" y="1346219"/>
              <a:ext cx="151016" cy="21515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 name="Groupe 7"/>
          <p:cNvGrpSpPr/>
          <p:nvPr/>
        </p:nvGrpSpPr>
        <p:grpSpPr>
          <a:xfrm>
            <a:off x="7954743" y="1844928"/>
            <a:ext cx="1539861" cy="430887"/>
            <a:chOff x="8299800" y="1224950"/>
            <a:chExt cx="1539861" cy="430887"/>
          </a:xfrm>
        </p:grpSpPr>
        <p:sp>
          <p:nvSpPr>
            <p:cNvPr id="48" name="ZoneTexte 47"/>
            <p:cNvSpPr txBox="1"/>
            <p:nvPr/>
          </p:nvSpPr>
          <p:spPr>
            <a:xfrm>
              <a:off x="8491471" y="1224950"/>
              <a:ext cx="1348190" cy="430887"/>
            </a:xfrm>
            <a:prstGeom prst="rect">
              <a:avLst/>
            </a:prstGeom>
            <a:noFill/>
          </p:spPr>
          <p:txBody>
            <a:bodyPr wrap="none" rtlCol="0">
              <a:spAutoFit/>
            </a:bodyPr>
            <a:lstStyle/>
            <a:p>
              <a:r>
                <a:rPr lang="fr-FR" sz="2200" b="1" dirty="0">
                  <a:solidFill>
                    <a:schemeClr val="bg1"/>
                  </a:solidFill>
                </a:rPr>
                <a:t>1 microbe</a:t>
              </a:r>
            </a:p>
          </p:txBody>
        </p:sp>
        <p:sp>
          <p:nvSpPr>
            <p:cNvPr id="52" name="Ellipse 51"/>
            <p:cNvSpPr/>
            <p:nvPr/>
          </p:nvSpPr>
          <p:spPr>
            <a:xfrm>
              <a:off x="8299800" y="1346219"/>
              <a:ext cx="151016" cy="21515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 name="Groupe 5"/>
          <p:cNvGrpSpPr/>
          <p:nvPr/>
        </p:nvGrpSpPr>
        <p:grpSpPr>
          <a:xfrm>
            <a:off x="9497234" y="1844932"/>
            <a:ext cx="2493483" cy="430887"/>
            <a:chOff x="9859543" y="1207700"/>
            <a:chExt cx="2493483" cy="430887"/>
          </a:xfrm>
        </p:grpSpPr>
        <p:sp>
          <p:nvSpPr>
            <p:cNvPr id="49" name="ZoneTexte 48"/>
            <p:cNvSpPr txBox="1"/>
            <p:nvPr/>
          </p:nvSpPr>
          <p:spPr>
            <a:xfrm rot="10800000" flipH="1" flipV="1">
              <a:off x="10282689" y="1207700"/>
              <a:ext cx="2070337" cy="430887"/>
            </a:xfrm>
            <a:prstGeom prst="rect">
              <a:avLst/>
            </a:prstGeom>
            <a:noFill/>
          </p:spPr>
          <p:txBody>
            <a:bodyPr wrap="square" rtlCol="0">
              <a:spAutoFit/>
            </a:bodyPr>
            <a:lstStyle/>
            <a:p>
              <a:r>
                <a:rPr lang="fr-FR" sz="2200" b="1" dirty="0">
                  <a:solidFill>
                    <a:schemeClr val="bg1"/>
                  </a:solidFill>
                </a:rPr>
                <a:t>Co-construction</a:t>
              </a:r>
            </a:p>
          </p:txBody>
        </p:sp>
        <p:cxnSp>
          <p:nvCxnSpPr>
            <p:cNvPr id="67" name="Connecteur droit 66"/>
            <p:cNvCxnSpPr/>
            <p:nvPr/>
          </p:nvCxnSpPr>
          <p:spPr>
            <a:xfrm>
              <a:off x="9859543" y="1447318"/>
              <a:ext cx="449313" cy="0"/>
            </a:xfrm>
            <a:prstGeom prst="line">
              <a:avLst/>
            </a:prstGeom>
            <a:ln w="34925">
              <a:solidFill>
                <a:srgbClr val="FF00FF"/>
              </a:solidFill>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E4B3976E-3ED3-44B9-8421-7909A5AA399D}"/>
              </a:ext>
            </a:extLst>
          </p:cNvPr>
          <p:cNvSpPr/>
          <p:nvPr/>
        </p:nvSpPr>
        <p:spPr>
          <a:xfrm>
            <a:off x="155276" y="-69012"/>
            <a:ext cx="12191999" cy="1354217"/>
          </a:xfrm>
          <a:prstGeom prst="rect">
            <a:avLst/>
          </a:prstGeom>
        </p:spPr>
        <p:txBody>
          <a:bodyPr wrap="square">
            <a:spAutoFit/>
          </a:bodyPr>
          <a:lstStyle/>
          <a:p>
            <a:pPr algn="ctr">
              <a:lnSpc>
                <a:spcPct val="107000"/>
              </a:lnSpc>
              <a:spcAft>
                <a:spcPts val="800"/>
              </a:spcAft>
            </a:pP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So, </a:t>
            </a: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we</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could</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adopt</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2 </a:t>
            </a: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different</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evolutionary</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perspectives : </a:t>
            </a:r>
          </a:p>
          <a:p>
            <a:pPr algn="ctr">
              <a:lnSpc>
                <a:spcPct val="107000"/>
              </a:lnSpc>
              <a:spcAft>
                <a:spcPts val="800"/>
              </a:spcAft>
            </a:pP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Trees</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focus on </a:t>
            </a: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relatedness</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networks on </a:t>
            </a:r>
            <a:r>
              <a:rPr lang="fr-FR"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organization</a:t>
            </a:r>
            <a:r>
              <a:rPr lang="fr-FR"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8135927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BF59C7-F571-AB95-C26B-64C79F59255E}"/>
              </a:ext>
            </a:extLst>
          </p:cNvPr>
          <p:cNvSpPr>
            <a:spLocks noGrp="1"/>
          </p:cNvSpPr>
          <p:nvPr>
            <p:ph type="title"/>
          </p:nvPr>
        </p:nvSpPr>
        <p:spPr>
          <a:xfrm>
            <a:off x="0" y="463598"/>
            <a:ext cx="12192000" cy="1325563"/>
          </a:xfrm>
        </p:spPr>
        <p:txBody>
          <a:bodyPr>
            <a:noAutofit/>
          </a:bodyPr>
          <a:lstStyle/>
          <a:p>
            <a:pPr algn="ctr"/>
            <a:br>
              <a:rPr lang="fr-FR" sz="3600" dirty="0">
                <a:solidFill>
                  <a:schemeClr val="bg1"/>
                </a:solidFill>
                <a:latin typeface="+mn-lt"/>
              </a:rPr>
            </a:br>
            <a:r>
              <a:rPr lang="fr-FR" sz="3600" dirty="0" err="1">
                <a:solidFill>
                  <a:schemeClr val="bg1"/>
                </a:solidFill>
                <a:latin typeface="+mn-lt"/>
              </a:rPr>
              <a:t>What</a:t>
            </a:r>
            <a:r>
              <a:rPr lang="fr-FR" sz="3600" dirty="0">
                <a:solidFill>
                  <a:schemeClr val="bg1"/>
                </a:solidFill>
                <a:latin typeface="+mn-lt"/>
              </a:rPr>
              <a:t> </a:t>
            </a:r>
            <a:r>
              <a:rPr lang="fr-FR" sz="3600" b="1" dirty="0">
                <a:solidFill>
                  <a:schemeClr val="bg1"/>
                </a:solidFill>
                <a:latin typeface="+mn-lt"/>
              </a:rPr>
              <a:t>aspects of </a:t>
            </a:r>
            <a:r>
              <a:rPr lang="fr-FR" sz="3600" b="1" dirty="0" err="1">
                <a:solidFill>
                  <a:schemeClr val="bg1"/>
                </a:solidFill>
                <a:latin typeface="+mn-lt"/>
              </a:rPr>
              <a:t>our</a:t>
            </a:r>
            <a:r>
              <a:rPr lang="fr-FR" sz="3600" b="1" dirty="0">
                <a:solidFill>
                  <a:schemeClr val="bg1"/>
                </a:solidFill>
                <a:latin typeface="+mn-lt"/>
              </a:rPr>
              <a:t> </a:t>
            </a:r>
            <a:r>
              <a:rPr lang="fr-FR" sz="3600" b="1" dirty="0" err="1">
                <a:solidFill>
                  <a:schemeClr val="bg1"/>
                </a:solidFill>
                <a:latin typeface="+mn-lt"/>
              </a:rPr>
              <a:t>biology</a:t>
            </a:r>
            <a:r>
              <a:rPr lang="fr-FR" sz="3600" b="1" dirty="0">
                <a:solidFill>
                  <a:schemeClr val="bg1"/>
                </a:solidFill>
                <a:latin typeface="+mn-lt"/>
              </a:rPr>
              <a:t> are </a:t>
            </a:r>
            <a:r>
              <a:rPr lang="fr-FR" sz="3600" dirty="0" err="1">
                <a:solidFill>
                  <a:schemeClr val="bg1"/>
                </a:solidFill>
                <a:latin typeface="+mn-lt"/>
              </a:rPr>
              <a:t>co-constructed</a:t>
            </a:r>
            <a:r>
              <a:rPr lang="fr-FR" sz="3600" dirty="0">
                <a:solidFill>
                  <a:schemeClr val="bg1"/>
                </a:solidFill>
                <a:latin typeface="+mn-lt"/>
              </a:rPr>
              <a:t>, </a:t>
            </a:r>
            <a:br>
              <a:rPr lang="fr-FR" sz="3600" dirty="0">
                <a:solidFill>
                  <a:schemeClr val="bg1"/>
                </a:solidFill>
                <a:latin typeface="+mn-lt"/>
              </a:rPr>
            </a:br>
            <a:r>
              <a:rPr lang="fr-FR" sz="3600" dirty="0">
                <a:solidFill>
                  <a:schemeClr val="bg1"/>
                </a:solidFill>
                <a:latin typeface="+mn-lt"/>
              </a:rPr>
              <a:t>or </a:t>
            </a:r>
            <a:r>
              <a:rPr lang="fr-FR" sz="3600" dirty="0" err="1">
                <a:solidFill>
                  <a:schemeClr val="bg1"/>
                </a:solidFill>
                <a:latin typeface="+mn-lt"/>
              </a:rPr>
              <a:t>worse</a:t>
            </a:r>
            <a:r>
              <a:rPr lang="fr-FR" sz="3600" dirty="0">
                <a:solidFill>
                  <a:schemeClr val="bg1"/>
                </a:solidFill>
                <a:latin typeface="+mn-lt"/>
              </a:rPr>
              <a:t> </a:t>
            </a:r>
            <a:r>
              <a:rPr lang="fr-FR" sz="3600" b="1" dirty="0" err="1">
                <a:solidFill>
                  <a:schemeClr val="bg1"/>
                </a:solidFill>
                <a:latin typeface="+mn-lt"/>
              </a:rPr>
              <a:t>manipulated</a:t>
            </a:r>
            <a:r>
              <a:rPr lang="fr-FR" sz="3600" b="1" dirty="0">
                <a:solidFill>
                  <a:schemeClr val="bg1"/>
                </a:solidFill>
                <a:latin typeface="+mn-lt"/>
              </a:rPr>
              <a:t> by </a:t>
            </a:r>
            <a:r>
              <a:rPr lang="fr-FR" sz="3600" b="1" dirty="0" err="1">
                <a:solidFill>
                  <a:schemeClr val="bg1"/>
                </a:solidFill>
                <a:latin typeface="+mn-lt"/>
              </a:rPr>
              <a:t>interspecific</a:t>
            </a:r>
            <a:r>
              <a:rPr lang="fr-FR" sz="3600" b="1" dirty="0">
                <a:solidFill>
                  <a:schemeClr val="bg1"/>
                </a:solidFill>
                <a:latin typeface="+mn-lt"/>
              </a:rPr>
              <a:t> interactions,</a:t>
            </a:r>
            <a:br>
              <a:rPr lang="fr-FR" sz="3600" dirty="0">
                <a:solidFill>
                  <a:schemeClr val="bg1"/>
                </a:solidFill>
                <a:latin typeface="+mn-lt"/>
              </a:rPr>
            </a:br>
            <a:r>
              <a:rPr lang="fr-FR" sz="3600" dirty="0" err="1">
                <a:solidFill>
                  <a:schemeClr val="bg1"/>
                </a:solidFill>
                <a:latin typeface="+mn-lt"/>
              </a:rPr>
              <a:t>that</a:t>
            </a:r>
            <a:r>
              <a:rPr lang="fr-FR" sz="3600" dirty="0">
                <a:solidFill>
                  <a:schemeClr val="bg1"/>
                </a:solidFill>
                <a:latin typeface="+mn-lt"/>
              </a:rPr>
              <a:t> </a:t>
            </a:r>
            <a:r>
              <a:rPr lang="fr-FR" sz="3600" dirty="0" err="1">
                <a:solidFill>
                  <a:schemeClr val="bg1"/>
                </a:solidFill>
                <a:latin typeface="+mn-lt"/>
              </a:rPr>
              <a:t>we</a:t>
            </a:r>
            <a:r>
              <a:rPr lang="fr-FR" sz="3600" dirty="0">
                <a:solidFill>
                  <a:schemeClr val="bg1"/>
                </a:solidFill>
                <a:latin typeface="+mn-lt"/>
              </a:rPr>
              <a:t> </a:t>
            </a:r>
            <a:r>
              <a:rPr lang="fr-FR" sz="3600" dirty="0" err="1">
                <a:solidFill>
                  <a:schemeClr val="bg1"/>
                </a:solidFill>
                <a:latin typeface="+mn-lt"/>
              </a:rPr>
              <a:t>should</a:t>
            </a:r>
            <a:r>
              <a:rPr lang="fr-FR" sz="3600" dirty="0">
                <a:solidFill>
                  <a:schemeClr val="bg1"/>
                </a:solidFill>
                <a:latin typeface="+mn-lt"/>
              </a:rPr>
              <a:t> not ignore for </a:t>
            </a:r>
            <a:r>
              <a:rPr lang="fr-FR" sz="3600" dirty="0" err="1">
                <a:solidFill>
                  <a:schemeClr val="bg1"/>
                </a:solidFill>
                <a:latin typeface="+mn-lt"/>
              </a:rPr>
              <a:t>our</a:t>
            </a:r>
            <a:r>
              <a:rPr lang="fr-FR" sz="3600" dirty="0">
                <a:solidFill>
                  <a:schemeClr val="bg1"/>
                </a:solidFill>
                <a:latin typeface="+mn-lt"/>
              </a:rPr>
              <a:t> </a:t>
            </a:r>
            <a:r>
              <a:rPr lang="fr-FR" sz="3600" dirty="0" err="1">
                <a:solidFill>
                  <a:schemeClr val="bg1"/>
                </a:solidFill>
                <a:latin typeface="+mn-lt"/>
              </a:rPr>
              <a:t>own</a:t>
            </a:r>
            <a:r>
              <a:rPr lang="fr-FR" sz="3600" dirty="0">
                <a:solidFill>
                  <a:schemeClr val="bg1"/>
                </a:solidFill>
                <a:latin typeface="+mn-lt"/>
              </a:rPr>
              <a:t> good?</a:t>
            </a:r>
          </a:p>
        </p:txBody>
      </p:sp>
      <p:pic>
        <p:nvPicPr>
          <p:cNvPr id="23" name="Image 22">
            <a:extLst>
              <a:ext uri="{FF2B5EF4-FFF2-40B4-BE49-F238E27FC236}">
                <a16:creationId xmlns:a16="http://schemas.microsoft.com/office/drawing/2014/main" id="{CB4781A0-48A9-1CA1-891D-29D2480EAEB2}"/>
              </a:ext>
            </a:extLst>
          </p:cNvPr>
          <p:cNvPicPr>
            <a:picLocks noChangeAspect="1"/>
          </p:cNvPicPr>
          <p:nvPr/>
        </p:nvPicPr>
        <p:blipFill>
          <a:blip r:embed="rId3"/>
          <a:stretch>
            <a:fillRect/>
          </a:stretch>
        </p:blipFill>
        <p:spPr>
          <a:xfrm>
            <a:off x="2058573" y="2363371"/>
            <a:ext cx="8074854" cy="4127147"/>
          </a:xfrm>
          <a:prstGeom prst="rect">
            <a:avLst/>
          </a:prstGeom>
        </p:spPr>
      </p:pic>
      <p:sp>
        <p:nvSpPr>
          <p:cNvPr id="24" name="Phylactère : pensées 23">
            <a:extLst>
              <a:ext uri="{FF2B5EF4-FFF2-40B4-BE49-F238E27FC236}">
                <a16:creationId xmlns:a16="http://schemas.microsoft.com/office/drawing/2014/main" id="{3DA2625D-6F6F-3FB9-04B0-FEA64332F380}"/>
              </a:ext>
            </a:extLst>
          </p:cNvPr>
          <p:cNvSpPr/>
          <p:nvPr/>
        </p:nvSpPr>
        <p:spPr>
          <a:xfrm>
            <a:off x="8707902" y="2588458"/>
            <a:ext cx="1289538" cy="742071"/>
          </a:xfrm>
          <a:prstGeom prst="cloudCallo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EE749268-4A5A-7C86-20EA-2FB8EA58F827}"/>
              </a:ext>
            </a:extLst>
          </p:cNvPr>
          <p:cNvSpPr txBox="1"/>
          <p:nvPr/>
        </p:nvSpPr>
        <p:spPr>
          <a:xfrm>
            <a:off x="8856822" y="2661269"/>
            <a:ext cx="896399" cy="707886"/>
          </a:xfrm>
          <a:prstGeom prst="rect">
            <a:avLst/>
          </a:prstGeom>
          <a:noFill/>
        </p:spPr>
        <p:txBody>
          <a:bodyPr wrap="none" rtlCol="0">
            <a:spAutoFit/>
          </a:bodyPr>
          <a:lstStyle/>
          <a:p>
            <a:r>
              <a:rPr lang="fr-FR" sz="4000" b="1" dirty="0">
                <a:solidFill>
                  <a:srgbClr val="FFFF00"/>
                </a:solidFill>
              </a:rPr>
              <a:t>???</a:t>
            </a:r>
          </a:p>
        </p:txBody>
      </p:sp>
    </p:spTree>
    <p:extLst>
      <p:ext uri="{BB962C8B-B14F-4D97-AF65-F5344CB8AC3E}">
        <p14:creationId xmlns:p14="http://schemas.microsoft.com/office/powerpoint/2010/main" val="36280942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0D7E8F-0354-4936-82DC-2559799C3AA9}"/>
              </a:ext>
            </a:extLst>
          </p:cNvPr>
          <p:cNvSpPr>
            <a:spLocks noGrp="1"/>
          </p:cNvSpPr>
          <p:nvPr>
            <p:ph type="title"/>
          </p:nvPr>
        </p:nvSpPr>
        <p:spPr>
          <a:xfrm>
            <a:off x="-497083" y="-247983"/>
            <a:ext cx="13194175" cy="1325563"/>
          </a:xfrm>
        </p:spPr>
        <p:txBody>
          <a:bodyPr>
            <a:normAutofit/>
          </a:bodyPr>
          <a:lstStyle/>
          <a:p>
            <a:pPr algn="ctr"/>
            <a:r>
              <a:rPr lang="fr-FR" sz="3200" b="1" dirty="0">
                <a:solidFill>
                  <a:schemeClr val="bg1"/>
                </a:solidFill>
                <a:latin typeface="+mn-lt"/>
              </a:rPr>
              <a:t>Component of a network, </a:t>
            </a:r>
            <a:r>
              <a:rPr lang="fr-FR" sz="3200" b="1" dirty="0" err="1">
                <a:solidFill>
                  <a:schemeClr val="bg1"/>
                </a:solidFill>
                <a:latin typeface="+mn-lt"/>
              </a:rPr>
              <a:t>our</a:t>
            </a:r>
            <a:r>
              <a:rPr lang="fr-FR" sz="3200" b="1" dirty="0">
                <a:solidFill>
                  <a:schemeClr val="bg1"/>
                </a:solidFill>
                <a:latin typeface="+mn-lt"/>
              </a:rPr>
              <a:t> future </a:t>
            </a:r>
            <a:r>
              <a:rPr lang="fr-FR" sz="3200" b="1" dirty="0" err="1">
                <a:solidFill>
                  <a:schemeClr val="bg1"/>
                </a:solidFill>
                <a:latin typeface="+mn-lt"/>
              </a:rPr>
              <a:t>shall</a:t>
            </a:r>
            <a:r>
              <a:rPr lang="fr-FR" sz="3200" b="1" dirty="0">
                <a:solidFill>
                  <a:schemeClr val="bg1"/>
                </a:solidFill>
                <a:latin typeface="+mn-lt"/>
              </a:rPr>
              <a:t> look like </a:t>
            </a:r>
            <a:r>
              <a:rPr lang="fr-FR" sz="3200" b="1" dirty="0" err="1">
                <a:solidFill>
                  <a:schemeClr val="bg1"/>
                </a:solidFill>
                <a:latin typeface="+mn-lt"/>
              </a:rPr>
              <a:t>our</a:t>
            </a:r>
            <a:r>
              <a:rPr lang="fr-FR" sz="3200" b="1" dirty="0">
                <a:solidFill>
                  <a:schemeClr val="bg1"/>
                </a:solidFill>
                <a:latin typeface="+mn-lt"/>
              </a:rPr>
              <a:t> </a:t>
            </a:r>
            <a:r>
              <a:rPr lang="fr-FR" sz="3200" b="1" dirty="0" err="1">
                <a:solidFill>
                  <a:schemeClr val="bg1"/>
                </a:solidFill>
                <a:latin typeface="+mn-lt"/>
              </a:rPr>
              <a:t>past</a:t>
            </a:r>
            <a:r>
              <a:rPr lang="fr-FR" sz="3200" b="1" dirty="0">
                <a:solidFill>
                  <a:schemeClr val="bg1"/>
                </a:solidFill>
                <a:latin typeface="+mn-lt"/>
              </a:rPr>
              <a:t>.</a:t>
            </a:r>
          </a:p>
        </p:txBody>
      </p:sp>
      <p:pic>
        <p:nvPicPr>
          <p:cNvPr id="3" name="Image 2">
            <a:extLst>
              <a:ext uri="{FF2B5EF4-FFF2-40B4-BE49-F238E27FC236}">
                <a16:creationId xmlns:a16="http://schemas.microsoft.com/office/drawing/2014/main" id="{E9F1410F-3C6D-4722-BA80-A29506855C32}"/>
              </a:ext>
            </a:extLst>
          </p:cNvPr>
          <p:cNvPicPr>
            <a:picLocks noChangeAspect="1"/>
          </p:cNvPicPr>
          <p:nvPr/>
        </p:nvPicPr>
        <p:blipFill>
          <a:blip r:embed="rId3"/>
          <a:stretch>
            <a:fillRect/>
          </a:stretch>
        </p:blipFill>
        <p:spPr>
          <a:xfrm>
            <a:off x="1523602" y="1208980"/>
            <a:ext cx="9144793" cy="4889416"/>
          </a:xfrm>
          <a:prstGeom prst="rect">
            <a:avLst/>
          </a:prstGeom>
        </p:spPr>
      </p:pic>
      <p:sp>
        <p:nvSpPr>
          <p:cNvPr id="4" name="ZoneTexte 3">
            <a:extLst>
              <a:ext uri="{FF2B5EF4-FFF2-40B4-BE49-F238E27FC236}">
                <a16:creationId xmlns:a16="http://schemas.microsoft.com/office/drawing/2014/main" id="{E16A1F4B-D474-43BE-8072-38DBE23F29F7}"/>
              </a:ext>
            </a:extLst>
          </p:cNvPr>
          <p:cNvSpPr txBox="1"/>
          <p:nvPr/>
        </p:nvSpPr>
        <p:spPr>
          <a:xfrm>
            <a:off x="2130251" y="1664410"/>
            <a:ext cx="2174057" cy="615553"/>
          </a:xfrm>
          <a:prstGeom prst="rect">
            <a:avLst/>
          </a:prstGeom>
          <a:noFill/>
        </p:spPr>
        <p:txBody>
          <a:bodyPr wrap="none" rtlCol="0">
            <a:spAutoFit/>
          </a:bodyPr>
          <a:lstStyle/>
          <a:p>
            <a:r>
              <a:rPr lang="fr-FR" sz="3400" b="1" dirty="0">
                <a:solidFill>
                  <a:schemeClr val="bg1"/>
                </a:solidFill>
              </a:rPr>
              <a:t>Contingent</a:t>
            </a:r>
          </a:p>
        </p:txBody>
      </p:sp>
      <p:sp>
        <p:nvSpPr>
          <p:cNvPr id="5" name="ZoneTexte 4">
            <a:extLst>
              <a:ext uri="{FF2B5EF4-FFF2-40B4-BE49-F238E27FC236}">
                <a16:creationId xmlns:a16="http://schemas.microsoft.com/office/drawing/2014/main" id="{ACCBACBB-2122-41BE-A2EC-CF50077C3C62}"/>
              </a:ext>
            </a:extLst>
          </p:cNvPr>
          <p:cNvSpPr txBox="1"/>
          <p:nvPr/>
        </p:nvSpPr>
        <p:spPr>
          <a:xfrm>
            <a:off x="8090788" y="1664410"/>
            <a:ext cx="1776448" cy="615553"/>
          </a:xfrm>
          <a:prstGeom prst="rect">
            <a:avLst/>
          </a:prstGeom>
          <a:noFill/>
        </p:spPr>
        <p:txBody>
          <a:bodyPr wrap="none" rtlCol="0">
            <a:spAutoFit/>
          </a:bodyPr>
          <a:lstStyle/>
          <a:p>
            <a:r>
              <a:rPr lang="fr-FR" sz="3400" b="1" dirty="0" err="1">
                <a:solidFill>
                  <a:schemeClr val="bg1"/>
                </a:solidFill>
              </a:rPr>
              <a:t>Chimeric</a:t>
            </a:r>
            <a:endParaRPr lang="fr-FR" sz="3400" b="1" dirty="0">
              <a:solidFill>
                <a:schemeClr val="bg1"/>
              </a:solidFill>
            </a:endParaRPr>
          </a:p>
        </p:txBody>
      </p:sp>
      <p:sp>
        <p:nvSpPr>
          <p:cNvPr id="6" name="ZoneTexte 5">
            <a:extLst>
              <a:ext uri="{FF2B5EF4-FFF2-40B4-BE49-F238E27FC236}">
                <a16:creationId xmlns:a16="http://schemas.microsoft.com/office/drawing/2014/main" id="{237C6B48-B891-4758-A7F0-F1756FB61600}"/>
              </a:ext>
            </a:extLst>
          </p:cNvPr>
          <p:cNvSpPr txBox="1"/>
          <p:nvPr/>
        </p:nvSpPr>
        <p:spPr>
          <a:xfrm>
            <a:off x="586447" y="5499113"/>
            <a:ext cx="1906997" cy="615553"/>
          </a:xfrm>
          <a:prstGeom prst="rect">
            <a:avLst/>
          </a:prstGeom>
          <a:noFill/>
        </p:spPr>
        <p:txBody>
          <a:bodyPr wrap="none" rtlCol="0">
            <a:spAutoFit/>
          </a:bodyPr>
          <a:lstStyle/>
          <a:p>
            <a:r>
              <a:rPr lang="fr-FR" sz="3400" b="1" dirty="0" err="1">
                <a:solidFill>
                  <a:schemeClr val="bg1"/>
                </a:solidFill>
              </a:rPr>
              <a:t>Evolvable</a:t>
            </a:r>
            <a:endParaRPr lang="fr-FR" sz="3400" b="1" dirty="0">
              <a:solidFill>
                <a:schemeClr val="bg1"/>
              </a:solidFill>
            </a:endParaRPr>
          </a:p>
        </p:txBody>
      </p:sp>
      <p:sp>
        <p:nvSpPr>
          <p:cNvPr id="7" name="ZoneTexte 6">
            <a:extLst>
              <a:ext uri="{FF2B5EF4-FFF2-40B4-BE49-F238E27FC236}">
                <a16:creationId xmlns:a16="http://schemas.microsoft.com/office/drawing/2014/main" id="{F9FDE8BB-1EB3-4970-BEB8-705F2E932E6B}"/>
              </a:ext>
            </a:extLst>
          </p:cNvPr>
          <p:cNvSpPr txBox="1"/>
          <p:nvPr/>
        </p:nvSpPr>
        <p:spPr>
          <a:xfrm>
            <a:off x="9542748" y="5499113"/>
            <a:ext cx="2557367" cy="615553"/>
          </a:xfrm>
          <a:prstGeom prst="rect">
            <a:avLst/>
          </a:prstGeom>
          <a:noFill/>
        </p:spPr>
        <p:txBody>
          <a:bodyPr wrap="none" rtlCol="0">
            <a:spAutoFit/>
          </a:bodyPr>
          <a:lstStyle/>
          <a:p>
            <a:r>
              <a:rPr lang="fr-FR" sz="3400" b="1" dirty="0" err="1">
                <a:solidFill>
                  <a:schemeClr val="bg1"/>
                </a:solidFill>
              </a:rPr>
              <a:t>Intertwinned</a:t>
            </a:r>
            <a:endParaRPr lang="fr-FR" sz="3400" b="1" dirty="0">
              <a:solidFill>
                <a:schemeClr val="bg1"/>
              </a:solidFill>
            </a:endParaRPr>
          </a:p>
        </p:txBody>
      </p:sp>
      <p:sp>
        <p:nvSpPr>
          <p:cNvPr id="8" name="ZoneTexte 7">
            <a:extLst>
              <a:ext uri="{FF2B5EF4-FFF2-40B4-BE49-F238E27FC236}">
                <a16:creationId xmlns:a16="http://schemas.microsoft.com/office/drawing/2014/main" id="{E5AC244D-EB45-4DBC-9378-2BE539583DE8}"/>
              </a:ext>
            </a:extLst>
          </p:cNvPr>
          <p:cNvSpPr txBox="1"/>
          <p:nvPr/>
        </p:nvSpPr>
        <p:spPr>
          <a:xfrm>
            <a:off x="2715366" y="7528970"/>
            <a:ext cx="7179401" cy="461665"/>
          </a:xfrm>
          <a:prstGeom prst="rect">
            <a:avLst/>
          </a:prstGeom>
          <a:noFill/>
        </p:spPr>
        <p:txBody>
          <a:bodyPr wrap="none" rtlCol="0">
            <a:spAutoFit/>
          </a:bodyPr>
          <a:lstStyle/>
          <a:p>
            <a:r>
              <a:rPr lang="fr-FR" sz="2400" b="1" dirty="0">
                <a:solidFill>
                  <a:schemeClr val="bg1"/>
                </a:solidFill>
              </a:rPr>
              <a:t>Notre avenir pourrait passer de nouvelles associations.</a:t>
            </a:r>
          </a:p>
        </p:txBody>
      </p:sp>
    </p:spTree>
    <p:extLst>
      <p:ext uri="{BB962C8B-B14F-4D97-AF65-F5344CB8AC3E}">
        <p14:creationId xmlns:p14="http://schemas.microsoft.com/office/powerpoint/2010/main" val="30817795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e 21"/>
          <p:cNvGrpSpPr/>
          <p:nvPr/>
        </p:nvGrpSpPr>
        <p:grpSpPr>
          <a:xfrm>
            <a:off x="80152" y="1585011"/>
            <a:ext cx="5334460" cy="4711438"/>
            <a:chOff x="3367529" y="978285"/>
            <a:chExt cx="5334460" cy="4711438"/>
          </a:xfrm>
        </p:grpSpPr>
        <p:sp>
          <p:nvSpPr>
            <p:cNvPr id="4" name="Ellipse 3"/>
            <p:cNvSpPr/>
            <p:nvPr/>
          </p:nvSpPr>
          <p:spPr>
            <a:xfrm>
              <a:off x="3367529" y="2277051"/>
              <a:ext cx="3363686" cy="341267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5338303" y="2277052"/>
              <a:ext cx="3363686" cy="34126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une 6"/>
            <p:cNvSpPr/>
            <p:nvPr/>
          </p:nvSpPr>
          <p:spPr>
            <a:xfrm>
              <a:off x="5220320" y="2586433"/>
              <a:ext cx="815649" cy="2816222"/>
            </a:xfrm>
            <a:prstGeom prst="mo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une 7"/>
            <p:cNvSpPr/>
            <p:nvPr/>
          </p:nvSpPr>
          <p:spPr>
            <a:xfrm rot="10975083">
              <a:off x="5924925" y="2617340"/>
              <a:ext cx="874716" cy="2824159"/>
            </a:xfrm>
            <a:prstGeom prst="mo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758783" y="2692773"/>
              <a:ext cx="470386" cy="262624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6035969" y="2926061"/>
              <a:ext cx="470386" cy="194016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5514263" y="3070391"/>
              <a:ext cx="470386" cy="186612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rot="18084357">
              <a:off x="5888029" y="2646119"/>
              <a:ext cx="256037" cy="20704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4312133" y="978285"/>
              <a:ext cx="3363686" cy="3412671"/>
            </a:xfrm>
            <a:prstGeom prst="ellipse">
              <a:avLst/>
            </a:pr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3" name="Rectangle 1"/>
          <p:cNvSpPr>
            <a:spLocks noChangeArrowheads="1"/>
          </p:cNvSpPr>
          <p:nvPr/>
        </p:nvSpPr>
        <p:spPr bwMode="auto">
          <a:xfrm>
            <a:off x="0" y="25260"/>
            <a:ext cx="12192000" cy="11387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fr-FR" sz="3400" b="1" dirty="0">
                <a:solidFill>
                  <a:schemeClr val="bg1"/>
                </a:solidFill>
                <a:latin typeface="Calibri"/>
                <a:ea typeface="Times New Roman" pitchFamily="18" charset="0"/>
                <a:cs typeface="Calibri"/>
              </a:rPr>
              <a:t>Most plants and </a:t>
            </a:r>
            <a:r>
              <a:rPr lang="fr-FR" sz="3400" b="1" dirty="0" err="1">
                <a:solidFill>
                  <a:schemeClr val="bg1"/>
                </a:solidFill>
                <a:latin typeface="Calibri"/>
                <a:ea typeface="Times New Roman" pitchFamily="18" charset="0"/>
                <a:cs typeface="Calibri"/>
              </a:rPr>
              <a:t>animals</a:t>
            </a:r>
            <a:r>
              <a:rPr lang="fr-FR" sz="3400" b="1" dirty="0">
                <a:solidFill>
                  <a:schemeClr val="bg1"/>
                </a:solidFill>
                <a:latin typeface="Calibri"/>
                <a:ea typeface="Times New Roman" pitchFamily="18" charset="0"/>
                <a:cs typeface="Calibri"/>
              </a:rPr>
              <a:t> are </a:t>
            </a:r>
            <a:r>
              <a:rPr lang="fr-FR" sz="3400" b="1" dirty="0" err="1">
                <a:solidFill>
                  <a:schemeClr val="bg1"/>
                </a:solidFill>
                <a:latin typeface="Calibri"/>
                <a:ea typeface="Times New Roman" pitchFamily="18" charset="0"/>
                <a:cs typeface="Calibri"/>
              </a:rPr>
              <a:t>likewise</a:t>
            </a:r>
            <a:r>
              <a:rPr lang="fr-FR" sz="3400" b="1" dirty="0">
                <a:solidFill>
                  <a:schemeClr val="bg1"/>
                </a:solidFill>
                <a:latin typeface="Calibri"/>
                <a:ea typeface="Times New Roman" pitchFamily="18" charset="0"/>
                <a:cs typeface="Calibri"/>
              </a:rPr>
              <a:t> </a:t>
            </a:r>
            <a:r>
              <a:rPr lang="fr-FR" sz="3400" b="1" dirty="0" err="1">
                <a:solidFill>
                  <a:schemeClr val="bg1"/>
                </a:solidFill>
                <a:latin typeface="Calibri"/>
                <a:ea typeface="Times New Roman" pitchFamily="18" charset="0"/>
                <a:cs typeface="Calibri"/>
              </a:rPr>
              <a:t>connected</a:t>
            </a:r>
            <a:r>
              <a:rPr lang="fr-FR" sz="3400" b="1" dirty="0">
                <a:solidFill>
                  <a:schemeClr val="bg1"/>
                </a:solidFill>
                <a:latin typeface="Calibri"/>
                <a:ea typeface="Times New Roman" pitchFamily="18" charset="0"/>
                <a:cs typeface="Calibri"/>
              </a:rPr>
              <a:t>: </a:t>
            </a:r>
          </a:p>
          <a:p>
            <a:pPr lvl="0" algn="ctr" fontAlgn="base">
              <a:spcBef>
                <a:spcPct val="0"/>
              </a:spcBef>
              <a:spcAft>
                <a:spcPct val="0"/>
              </a:spcAft>
            </a:pPr>
            <a:r>
              <a:rPr lang="fr-FR" sz="3400" b="1" dirty="0" err="1">
                <a:solidFill>
                  <a:schemeClr val="bg1"/>
                </a:solidFill>
                <a:latin typeface="Calibri"/>
                <a:ea typeface="Times New Roman" pitchFamily="18" charset="0"/>
                <a:cs typeface="Calibri"/>
              </a:rPr>
              <a:t>our</a:t>
            </a:r>
            <a:r>
              <a:rPr lang="fr-FR" sz="3400" b="1" dirty="0">
                <a:solidFill>
                  <a:schemeClr val="bg1"/>
                </a:solidFill>
                <a:latin typeface="Calibri"/>
                <a:ea typeface="Times New Roman" pitchFamily="18" charset="0"/>
                <a:cs typeface="Calibri"/>
              </a:rPr>
              <a:t> </a:t>
            </a:r>
            <a:r>
              <a:rPr lang="fr-FR" sz="3400" b="1" dirty="0" err="1">
                <a:solidFill>
                  <a:schemeClr val="bg1"/>
                </a:solidFill>
                <a:latin typeface="Calibri"/>
                <a:ea typeface="Times New Roman" pitchFamily="18" charset="0"/>
                <a:cs typeface="Calibri"/>
              </a:rPr>
              <a:t>own</a:t>
            </a:r>
            <a:r>
              <a:rPr lang="fr-FR" sz="3400" b="1" dirty="0">
                <a:solidFill>
                  <a:schemeClr val="bg1"/>
                </a:solidFill>
                <a:latin typeface="Calibri"/>
                <a:ea typeface="Times New Roman" pitchFamily="18" charset="0"/>
                <a:cs typeface="Calibri"/>
              </a:rPr>
              <a:t> </a:t>
            </a:r>
            <a:r>
              <a:rPr lang="fr-FR" sz="3400" b="1" dirty="0" err="1">
                <a:solidFill>
                  <a:schemeClr val="bg1"/>
                </a:solidFill>
                <a:latin typeface="Calibri"/>
                <a:ea typeface="Times New Roman" pitchFamily="18" charset="0"/>
                <a:cs typeface="Calibri"/>
              </a:rPr>
              <a:t>species</a:t>
            </a:r>
            <a:r>
              <a:rPr lang="fr-FR" sz="3400" b="1" dirty="0">
                <a:solidFill>
                  <a:schemeClr val="bg1"/>
                </a:solidFill>
                <a:latin typeface="Calibri"/>
                <a:ea typeface="Times New Roman" pitchFamily="18" charset="0"/>
                <a:cs typeface="Calibri"/>
              </a:rPr>
              <a:t> </a:t>
            </a:r>
            <a:r>
              <a:rPr lang="fr-FR" sz="3400" b="1" dirty="0" err="1">
                <a:solidFill>
                  <a:schemeClr val="bg1"/>
                </a:solidFill>
                <a:latin typeface="Calibri"/>
                <a:ea typeface="Times New Roman" pitchFamily="18" charset="0"/>
                <a:cs typeface="Calibri"/>
              </a:rPr>
              <a:t>should</a:t>
            </a:r>
            <a:r>
              <a:rPr lang="fr-FR" sz="3400" b="1" dirty="0">
                <a:solidFill>
                  <a:schemeClr val="bg1"/>
                </a:solidFill>
                <a:latin typeface="Calibri"/>
                <a:ea typeface="Times New Roman" pitchFamily="18" charset="0"/>
                <a:cs typeface="Calibri"/>
              </a:rPr>
              <a:t> </a:t>
            </a:r>
            <a:r>
              <a:rPr lang="fr-FR" sz="3400" b="1" dirty="0" err="1">
                <a:solidFill>
                  <a:schemeClr val="bg1"/>
                </a:solidFill>
                <a:latin typeface="Calibri"/>
                <a:ea typeface="Times New Roman" pitchFamily="18" charset="0"/>
                <a:cs typeface="Calibri"/>
              </a:rPr>
              <a:t>act</a:t>
            </a:r>
            <a:r>
              <a:rPr lang="fr-FR" sz="3400" b="1" dirty="0">
                <a:solidFill>
                  <a:schemeClr val="bg1"/>
                </a:solidFill>
                <a:latin typeface="Calibri"/>
                <a:ea typeface="Times New Roman" pitchFamily="18" charset="0"/>
                <a:cs typeface="Calibri"/>
              </a:rPr>
              <a:t> </a:t>
            </a:r>
            <a:r>
              <a:rPr lang="fr-FR" sz="3400" b="1" dirty="0" err="1">
                <a:solidFill>
                  <a:schemeClr val="bg1"/>
                </a:solidFill>
                <a:latin typeface="Calibri"/>
                <a:ea typeface="Times New Roman" pitchFamily="18" charset="0"/>
                <a:cs typeface="Calibri"/>
              </a:rPr>
              <a:t>responsibly</a:t>
            </a:r>
            <a:r>
              <a:rPr lang="fr-FR" sz="3400" b="1" dirty="0">
                <a:solidFill>
                  <a:schemeClr val="bg1"/>
                </a:solidFill>
                <a:latin typeface="Calibri"/>
                <a:ea typeface="Times New Roman" pitchFamily="18" charset="0"/>
                <a:cs typeface="Calibri"/>
              </a:rPr>
              <a:t>.</a:t>
            </a:r>
            <a:endParaRPr lang="fr-FR" sz="3400" b="1" dirty="0">
              <a:solidFill>
                <a:schemeClr val="bg1"/>
              </a:solidFill>
              <a:latin typeface="Calibri"/>
              <a:cs typeface="Calibri"/>
            </a:endParaRPr>
          </a:p>
        </p:txBody>
      </p:sp>
      <p:sp>
        <p:nvSpPr>
          <p:cNvPr id="15" name="ZoneTexte 14"/>
          <p:cNvSpPr txBox="1"/>
          <p:nvPr/>
        </p:nvSpPr>
        <p:spPr>
          <a:xfrm>
            <a:off x="3667454" y="4590112"/>
            <a:ext cx="1316001" cy="646331"/>
          </a:xfrm>
          <a:prstGeom prst="rect">
            <a:avLst/>
          </a:prstGeom>
          <a:noFill/>
        </p:spPr>
        <p:txBody>
          <a:bodyPr wrap="none" rtlCol="0">
            <a:spAutoFit/>
          </a:bodyPr>
          <a:lstStyle/>
          <a:p>
            <a:r>
              <a:rPr lang="fr-FR" b="1" dirty="0" err="1"/>
              <a:t>Microbial</a:t>
            </a:r>
            <a:r>
              <a:rPr lang="fr-FR" b="1" dirty="0"/>
              <a:t> </a:t>
            </a:r>
          </a:p>
          <a:p>
            <a:r>
              <a:rPr lang="fr-FR" b="1" dirty="0"/>
              <a:t>interactions</a:t>
            </a:r>
          </a:p>
        </p:txBody>
      </p:sp>
      <p:sp>
        <p:nvSpPr>
          <p:cNvPr id="16" name="ZoneTexte 15"/>
          <p:cNvSpPr txBox="1"/>
          <p:nvPr/>
        </p:nvSpPr>
        <p:spPr>
          <a:xfrm>
            <a:off x="0" y="4567404"/>
            <a:ext cx="1971690" cy="646331"/>
          </a:xfrm>
          <a:prstGeom prst="rect">
            <a:avLst/>
          </a:prstGeom>
          <a:noFill/>
        </p:spPr>
        <p:txBody>
          <a:bodyPr wrap="square" rtlCol="0">
            <a:spAutoFit/>
          </a:bodyPr>
          <a:lstStyle/>
          <a:p>
            <a:pPr algn="ctr"/>
            <a:r>
              <a:rPr lang="fr-FR" b="1" dirty="0">
                <a:solidFill>
                  <a:srgbClr val="000000"/>
                </a:solidFill>
              </a:rPr>
              <a:t>Human interactions</a:t>
            </a:r>
          </a:p>
        </p:txBody>
      </p:sp>
      <p:sp>
        <p:nvSpPr>
          <p:cNvPr id="17" name="Rectangle 16"/>
          <p:cNvSpPr/>
          <p:nvPr/>
        </p:nvSpPr>
        <p:spPr>
          <a:xfrm>
            <a:off x="1631747" y="3932119"/>
            <a:ext cx="2154043" cy="830997"/>
          </a:xfrm>
          <a:prstGeom prst="rect">
            <a:avLst/>
          </a:prstGeom>
        </p:spPr>
        <p:txBody>
          <a:bodyPr wrap="square">
            <a:spAutoFit/>
          </a:bodyPr>
          <a:lstStyle/>
          <a:p>
            <a:pPr algn="ctr"/>
            <a:r>
              <a:rPr lang="fr-FR" sz="2400" b="1" u="sng" dirty="0">
                <a:solidFill>
                  <a:schemeClr val="bg1"/>
                </a:solidFill>
                <a:ea typeface="Calibri" pitchFamily="34" charset="0"/>
                <a:cs typeface="Times New Roman" pitchFamily="18" charset="0"/>
              </a:rPr>
              <a:t>New interactions</a:t>
            </a:r>
            <a:endParaRPr lang="fr-FR" sz="2400" b="1" u="sng" dirty="0">
              <a:solidFill>
                <a:schemeClr val="bg1"/>
              </a:solidFill>
            </a:endParaRPr>
          </a:p>
        </p:txBody>
      </p:sp>
      <p:sp>
        <p:nvSpPr>
          <p:cNvPr id="18" name="ZoneTexte 17">
            <a:extLst>
              <a:ext uri="{FF2B5EF4-FFF2-40B4-BE49-F238E27FC236}">
                <a16:creationId xmlns:a16="http://schemas.microsoft.com/office/drawing/2014/main" id="{B9027E96-B336-4E43-ABFA-0AF564F9ED18}"/>
              </a:ext>
            </a:extLst>
          </p:cNvPr>
          <p:cNvSpPr txBox="1"/>
          <p:nvPr/>
        </p:nvSpPr>
        <p:spPr>
          <a:xfrm>
            <a:off x="1283680" y="1962582"/>
            <a:ext cx="2808514" cy="923330"/>
          </a:xfrm>
          <a:prstGeom prst="rect">
            <a:avLst/>
          </a:prstGeom>
          <a:noFill/>
        </p:spPr>
        <p:txBody>
          <a:bodyPr wrap="square" rtlCol="0">
            <a:spAutoFit/>
          </a:bodyPr>
          <a:lstStyle/>
          <a:p>
            <a:pPr algn="ctr"/>
            <a:r>
              <a:rPr lang="fr-FR" b="1" dirty="0">
                <a:solidFill>
                  <a:srgbClr val="FF00FF"/>
                </a:solidFill>
              </a:rPr>
              <a:t>Technologies:</a:t>
            </a:r>
          </a:p>
          <a:p>
            <a:pPr algn="ctr"/>
            <a:r>
              <a:rPr lang="fr-FR" b="1" dirty="0">
                <a:solidFill>
                  <a:schemeClr val="bg1"/>
                </a:solidFill>
              </a:rPr>
              <a:t>Scientists, </a:t>
            </a:r>
            <a:r>
              <a:rPr lang="fr-FR" b="1" dirty="0" err="1">
                <a:solidFill>
                  <a:schemeClr val="bg1"/>
                </a:solidFill>
              </a:rPr>
              <a:t>biohackers</a:t>
            </a:r>
            <a:r>
              <a:rPr lang="fr-FR" b="1" dirty="0">
                <a:solidFill>
                  <a:schemeClr val="bg1"/>
                </a:solidFill>
              </a:rPr>
              <a:t>, </a:t>
            </a:r>
            <a:r>
              <a:rPr lang="fr-FR" b="1" dirty="0" err="1">
                <a:solidFill>
                  <a:schemeClr val="bg1"/>
                </a:solidFill>
              </a:rPr>
              <a:t>bioartists</a:t>
            </a:r>
            <a:r>
              <a:rPr lang="fr-FR" b="1" dirty="0">
                <a:solidFill>
                  <a:schemeClr val="bg1"/>
                </a:solidFill>
              </a:rPr>
              <a:t>…</a:t>
            </a:r>
          </a:p>
        </p:txBody>
      </p:sp>
      <p:sp>
        <p:nvSpPr>
          <p:cNvPr id="36" name="ZoneTexte 35"/>
          <p:cNvSpPr txBox="1"/>
          <p:nvPr/>
        </p:nvSpPr>
        <p:spPr>
          <a:xfrm>
            <a:off x="1903098" y="4938723"/>
            <a:ext cx="1628843" cy="646331"/>
          </a:xfrm>
          <a:prstGeom prst="rect">
            <a:avLst/>
          </a:prstGeom>
          <a:noFill/>
        </p:spPr>
        <p:txBody>
          <a:bodyPr wrap="none" rtlCol="0">
            <a:spAutoFit/>
          </a:bodyPr>
          <a:lstStyle/>
          <a:p>
            <a:pPr algn="ctr"/>
            <a:r>
              <a:rPr lang="fr-FR" b="1" dirty="0">
                <a:solidFill>
                  <a:srgbClr val="000000"/>
                </a:solidFill>
              </a:rPr>
              <a:t>Co-</a:t>
            </a:r>
            <a:r>
              <a:rPr lang="fr-FR" b="1" dirty="0" err="1">
                <a:solidFill>
                  <a:srgbClr val="000000"/>
                </a:solidFill>
              </a:rPr>
              <a:t>constructed</a:t>
            </a:r>
            <a:endParaRPr lang="fr-FR" b="1" dirty="0">
              <a:solidFill>
                <a:srgbClr val="000000"/>
              </a:solidFill>
            </a:endParaRPr>
          </a:p>
          <a:p>
            <a:pPr algn="ctr"/>
            <a:r>
              <a:rPr lang="fr-FR" b="1" dirty="0">
                <a:solidFill>
                  <a:srgbClr val="000000"/>
                </a:solidFill>
              </a:rPr>
              <a:t>interactions</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7840" y="2408980"/>
            <a:ext cx="6461760" cy="3425141"/>
          </a:xfrm>
          <a:prstGeom prst="rect">
            <a:avLst/>
          </a:prstGeom>
        </p:spPr>
      </p:pic>
      <p:sp>
        <p:nvSpPr>
          <p:cNvPr id="6" name="ZoneTexte 5"/>
          <p:cNvSpPr txBox="1"/>
          <p:nvPr/>
        </p:nvSpPr>
        <p:spPr>
          <a:xfrm flipH="1">
            <a:off x="10835639" y="5760720"/>
            <a:ext cx="1356361" cy="369332"/>
          </a:xfrm>
          <a:prstGeom prst="rect">
            <a:avLst/>
          </a:prstGeom>
          <a:noFill/>
        </p:spPr>
        <p:txBody>
          <a:bodyPr wrap="square" rtlCol="0">
            <a:spAutoFit/>
          </a:bodyPr>
          <a:lstStyle/>
          <a:p>
            <a:r>
              <a:rPr lang="fr-FR" dirty="0">
                <a:solidFill>
                  <a:schemeClr val="bg1"/>
                </a:solidFill>
              </a:rPr>
              <a:t>Andrew Rae</a:t>
            </a:r>
          </a:p>
        </p:txBody>
      </p:sp>
    </p:spTree>
    <p:extLst>
      <p:ext uri="{BB962C8B-B14F-4D97-AF65-F5344CB8AC3E}">
        <p14:creationId xmlns:p14="http://schemas.microsoft.com/office/powerpoint/2010/main" val="1001457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1086874-2319-404B-BB24-E4D0782EB4A5}"/>
              </a:ext>
            </a:extLst>
          </p:cNvPr>
          <p:cNvSpPr txBox="1"/>
          <p:nvPr/>
        </p:nvSpPr>
        <p:spPr>
          <a:xfrm>
            <a:off x="2073354" y="0"/>
            <a:ext cx="9399181" cy="830997"/>
          </a:xfrm>
          <a:prstGeom prst="rect">
            <a:avLst/>
          </a:prstGeom>
          <a:noFill/>
        </p:spPr>
        <p:txBody>
          <a:bodyPr wrap="square" rtlCol="0">
            <a:spAutoFit/>
          </a:bodyPr>
          <a:lstStyle/>
          <a:p>
            <a:r>
              <a:rPr lang="fr-FR" sz="4800" b="1" dirty="0" err="1">
                <a:solidFill>
                  <a:schemeClr val="bg1"/>
                </a:solidFill>
              </a:rPr>
              <a:t>Thanks</a:t>
            </a:r>
            <a:r>
              <a:rPr lang="fr-FR" sz="4800" b="1" dirty="0">
                <a:solidFill>
                  <a:schemeClr val="bg1"/>
                </a:solidFill>
              </a:rPr>
              <a:t> a lot for </a:t>
            </a:r>
            <a:r>
              <a:rPr lang="fr-FR" sz="4800" b="1" dirty="0" err="1">
                <a:solidFill>
                  <a:schemeClr val="bg1"/>
                </a:solidFill>
              </a:rPr>
              <a:t>your</a:t>
            </a:r>
            <a:r>
              <a:rPr lang="fr-FR" sz="4800" b="1" dirty="0">
                <a:solidFill>
                  <a:schemeClr val="bg1"/>
                </a:solidFill>
              </a:rPr>
              <a:t> attention.</a:t>
            </a:r>
          </a:p>
        </p:txBody>
      </p:sp>
      <p:pic>
        <p:nvPicPr>
          <p:cNvPr id="3" name="Image 2">
            <a:extLst>
              <a:ext uri="{FF2B5EF4-FFF2-40B4-BE49-F238E27FC236}">
                <a16:creationId xmlns:a16="http://schemas.microsoft.com/office/drawing/2014/main" id="{C5BB6C33-B7C5-4BBB-B1FD-AD26136F6D50}"/>
              </a:ext>
            </a:extLst>
          </p:cNvPr>
          <p:cNvPicPr>
            <a:picLocks noChangeAspect="1"/>
          </p:cNvPicPr>
          <p:nvPr/>
        </p:nvPicPr>
        <p:blipFill>
          <a:blip r:embed="rId2"/>
          <a:stretch>
            <a:fillRect/>
          </a:stretch>
        </p:blipFill>
        <p:spPr>
          <a:xfrm>
            <a:off x="-5224912" y="723369"/>
            <a:ext cx="4401878" cy="4452013"/>
          </a:xfrm>
          <a:prstGeom prst="rect">
            <a:avLst/>
          </a:prstGeom>
        </p:spPr>
      </p:pic>
      <p:sp>
        <p:nvSpPr>
          <p:cNvPr id="4" name="ZoneTexte 3">
            <a:extLst>
              <a:ext uri="{FF2B5EF4-FFF2-40B4-BE49-F238E27FC236}">
                <a16:creationId xmlns:a16="http://schemas.microsoft.com/office/drawing/2014/main" id="{4A95D181-129A-4621-AB2C-462BDDAB16A8}"/>
              </a:ext>
            </a:extLst>
          </p:cNvPr>
          <p:cNvSpPr txBox="1"/>
          <p:nvPr/>
        </p:nvSpPr>
        <p:spPr>
          <a:xfrm>
            <a:off x="32664" y="5117374"/>
            <a:ext cx="12169118" cy="1384995"/>
          </a:xfrm>
          <a:prstGeom prst="rect">
            <a:avLst/>
          </a:prstGeom>
          <a:noFill/>
        </p:spPr>
        <p:txBody>
          <a:bodyPr wrap="square" rtlCol="0">
            <a:spAutoFit/>
          </a:bodyPr>
          <a:lstStyle/>
          <a:p>
            <a:pPr algn="ctr"/>
            <a:r>
              <a:rPr lang="fr-FR" sz="2800" dirty="0">
                <a:solidFill>
                  <a:schemeClr val="bg1"/>
                </a:solidFill>
              </a:rPr>
              <a:t>And </a:t>
            </a:r>
            <a:r>
              <a:rPr lang="fr-FR" sz="2800" dirty="0" err="1">
                <a:solidFill>
                  <a:schemeClr val="bg1"/>
                </a:solidFill>
              </a:rPr>
              <a:t>thanks</a:t>
            </a:r>
            <a:r>
              <a:rPr lang="fr-FR" sz="2800" dirty="0">
                <a:solidFill>
                  <a:schemeClr val="bg1"/>
                </a:solidFill>
              </a:rPr>
              <a:t> to all </a:t>
            </a:r>
            <a:r>
              <a:rPr lang="fr-FR" sz="2800" dirty="0" err="1">
                <a:solidFill>
                  <a:schemeClr val="bg1"/>
                </a:solidFill>
              </a:rPr>
              <a:t>my</a:t>
            </a:r>
            <a:r>
              <a:rPr lang="fr-FR" sz="2800" dirty="0">
                <a:solidFill>
                  <a:schemeClr val="bg1"/>
                </a:solidFill>
              </a:rPr>
              <a:t> </a:t>
            </a:r>
            <a:r>
              <a:rPr lang="fr-FR" sz="2800" dirty="0" err="1">
                <a:solidFill>
                  <a:schemeClr val="bg1"/>
                </a:solidFill>
              </a:rPr>
              <a:t>wonderful</a:t>
            </a:r>
            <a:r>
              <a:rPr lang="fr-FR" sz="2800" dirty="0">
                <a:solidFill>
                  <a:schemeClr val="bg1"/>
                </a:solidFill>
              </a:rPr>
              <a:t> </a:t>
            </a:r>
            <a:r>
              <a:rPr lang="fr-FR" sz="2800" dirty="0" err="1">
                <a:solidFill>
                  <a:schemeClr val="bg1"/>
                </a:solidFill>
              </a:rPr>
              <a:t>colleagues</a:t>
            </a:r>
            <a:r>
              <a:rPr lang="fr-FR" sz="2800" dirty="0">
                <a:solidFill>
                  <a:schemeClr val="bg1"/>
                </a:solidFill>
              </a:rPr>
              <a:t>: Phil Lopez, Ed Corel, François Papale, Jordane </a:t>
            </a:r>
            <a:r>
              <a:rPr lang="fr-FR" sz="2800" dirty="0" err="1">
                <a:solidFill>
                  <a:schemeClr val="bg1"/>
                </a:solidFill>
              </a:rPr>
              <a:t>Saget</a:t>
            </a:r>
            <a:r>
              <a:rPr lang="fr-FR" sz="2800" dirty="0">
                <a:solidFill>
                  <a:schemeClr val="bg1"/>
                </a:solidFill>
              </a:rPr>
              <a:t>, Philippe </a:t>
            </a:r>
            <a:r>
              <a:rPr lang="fr-FR" sz="2800" dirty="0" err="1">
                <a:solidFill>
                  <a:schemeClr val="bg1"/>
                </a:solidFill>
              </a:rPr>
              <a:t>Huneman</a:t>
            </a:r>
            <a:r>
              <a:rPr lang="fr-FR" sz="2800" dirty="0">
                <a:solidFill>
                  <a:schemeClr val="bg1"/>
                </a:solidFill>
              </a:rPr>
              <a:t>, Andrew Watson, Ford Doolittle, Frédéric Bouchard, </a:t>
            </a:r>
            <a:r>
              <a:rPr lang="fr-FR" sz="2800" dirty="0" err="1">
                <a:solidFill>
                  <a:schemeClr val="bg1"/>
                </a:solidFill>
              </a:rPr>
              <a:t>Debashish</a:t>
            </a:r>
            <a:r>
              <a:rPr lang="fr-FR" sz="2800" dirty="0">
                <a:solidFill>
                  <a:schemeClr val="bg1"/>
                </a:solidFill>
              </a:rPr>
              <a:t> Bhattacharya, J. </a:t>
            </a:r>
            <a:r>
              <a:rPr lang="fr-FR" sz="2800" dirty="0" err="1">
                <a:solidFill>
                  <a:schemeClr val="bg1"/>
                </a:solidFill>
              </a:rPr>
              <a:t>Teulière</a:t>
            </a:r>
            <a:r>
              <a:rPr lang="fr-FR" sz="2800" dirty="0">
                <a:solidFill>
                  <a:schemeClr val="bg1"/>
                </a:solidFill>
              </a:rPr>
              <a:t>, François-Joseph Lapointe, …</a:t>
            </a:r>
          </a:p>
        </p:txBody>
      </p:sp>
      <p:sp>
        <p:nvSpPr>
          <p:cNvPr id="10" name="Rectangle 9">
            <a:extLst>
              <a:ext uri="{FF2B5EF4-FFF2-40B4-BE49-F238E27FC236}">
                <a16:creationId xmlns:a16="http://schemas.microsoft.com/office/drawing/2014/main" id="{03EC1199-E5FD-4433-8397-94CE02949CCD}"/>
              </a:ext>
            </a:extLst>
          </p:cNvPr>
          <p:cNvSpPr/>
          <p:nvPr/>
        </p:nvSpPr>
        <p:spPr>
          <a:xfrm>
            <a:off x="-404601" y="723369"/>
            <a:ext cx="13043648" cy="5278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e 12">
            <a:extLst>
              <a:ext uri="{FF2B5EF4-FFF2-40B4-BE49-F238E27FC236}">
                <a16:creationId xmlns:a16="http://schemas.microsoft.com/office/drawing/2014/main" id="{7761B439-A206-53C1-AD11-B23CFC740CA2}"/>
              </a:ext>
            </a:extLst>
          </p:cNvPr>
          <p:cNvGrpSpPr/>
          <p:nvPr/>
        </p:nvGrpSpPr>
        <p:grpSpPr>
          <a:xfrm>
            <a:off x="-22640" y="1590422"/>
            <a:ext cx="11960185" cy="3307173"/>
            <a:chOff x="-318247" y="1225381"/>
            <a:chExt cx="13400650" cy="3822418"/>
          </a:xfrm>
        </p:grpSpPr>
        <p:pic>
          <p:nvPicPr>
            <p:cNvPr id="5" name="Picture 2" descr="http://www.materiologiques.com/IMG/artoff207.jpg">
              <a:extLst>
                <a:ext uri="{FF2B5EF4-FFF2-40B4-BE49-F238E27FC236}">
                  <a16:creationId xmlns:a16="http://schemas.microsoft.com/office/drawing/2014/main" id="{B0EFA337-AA36-4196-8320-2322E087334C}"/>
                </a:ext>
              </a:extLst>
            </p:cNvPr>
            <p:cNvPicPr>
              <a:picLocks noChangeAspect="1" noChangeArrowheads="1"/>
            </p:cNvPicPr>
            <p:nvPr/>
          </p:nvPicPr>
          <p:blipFill>
            <a:blip r:embed="rId3" cstate="print"/>
            <a:srcRect/>
            <a:stretch>
              <a:fillRect/>
            </a:stretch>
          </p:blipFill>
          <p:spPr bwMode="auto">
            <a:xfrm>
              <a:off x="2144264" y="1243421"/>
              <a:ext cx="2382043" cy="3380964"/>
            </a:xfrm>
            <a:prstGeom prst="rect">
              <a:avLst/>
            </a:prstGeom>
            <a:noFill/>
            <a:ln>
              <a:solidFill>
                <a:schemeClr val="tx1"/>
              </a:solidFill>
            </a:ln>
          </p:spPr>
        </p:pic>
        <p:pic>
          <p:nvPicPr>
            <p:cNvPr id="6" name="Picture 8" descr="Afficher l'image d'origine">
              <a:extLst>
                <a:ext uri="{FF2B5EF4-FFF2-40B4-BE49-F238E27FC236}">
                  <a16:creationId xmlns:a16="http://schemas.microsoft.com/office/drawing/2014/main" id="{84416A7D-C4A1-4776-B08A-7CF495E141CB}"/>
                </a:ext>
              </a:extLst>
            </p:cNvPr>
            <p:cNvPicPr>
              <a:picLocks noChangeAspect="1" noChangeArrowheads="1"/>
            </p:cNvPicPr>
            <p:nvPr/>
          </p:nvPicPr>
          <p:blipFill>
            <a:blip r:embed="rId4" cstate="print"/>
            <a:srcRect/>
            <a:stretch>
              <a:fillRect/>
            </a:stretch>
          </p:blipFill>
          <p:spPr bwMode="auto">
            <a:xfrm>
              <a:off x="30413" y="1225381"/>
              <a:ext cx="2231994" cy="3447990"/>
            </a:xfrm>
            <a:prstGeom prst="rect">
              <a:avLst/>
            </a:prstGeom>
            <a:noFill/>
          </p:spPr>
        </p:pic>
        <p:sp>
          <p:nvSpPr>
            <p:cNvPr id="7" name="Rectangle 6">
              <a:extLst>
                <a:ext uri="{FF2B5EF4-FFF2-40B4-BE49-F238E27FC236}">
                  <a16:creationId xmlns:a16="http://schemas.microsoft.com/office/drawing/2014/main" id="{1B664CC4-45F7-49CE-88F8-B01C6C32915E}"/>
                </a:ext>
              </a:extLst>
            </p:cNvPr>
            <p:cNvSpPr/>
            <p:nvPr/>
          </p:nvSpPr>
          <p:spPr>
            <a:xfrm>
              <a:off x="2218257" y="4184107"/>
              <a:ext cx="2257221" cy="369332"/>
            </a:xfrm>
            <a:prstGeom prst="rect">
              <a:avLst/>
            </a:prstGeom>
            <a:solidFill>
              <a:schemeClr val="bg1"/>
            </a:solidFill>
          </p:spPr>
          <p:txBody>
            <a:bodyPr wrap="none">
              <a:spAutoFit/>
            </a:bodyPr>
            <a:lstStyle/>
            <a:p>
              <a:r>
                <a:rPr lang="fr-FR" dirty="0"/>
                <a:t>materiologiques.com/</a:t>
              </a:r>
            </a:p>
          </p:txBody>
        </p:sp>
        <p:pic>
          <p:nvPicPr>
            <p:cNvPr id="8" name="Image 7">
              <a:extLst>
                <a:ext uri="{FF2B5EF4-FFF2-40B4-BE49-F238E27FC236}">
                  <a16:creationId xmlns:a16="http://schemas.microsoft.com/office/drawing/2014/main" id="{FECC90F6-3315-4AFC-87FB-BF2E2CED4999}"/>
                </a:ext>
              </a:extLst>
            </p:cNvPr>
            <p:cNvPicPr>
              <a:picLocks noChangeAspect="1"/>
            </p:cNvPicPr>
            <p:nvPr/>
          </p:nvPicPr>
          <p:blipFill>
            <a:blip r:embed="rId5"/>
            <a:stretch>
              <a:fillRect/>
            </a:stretch>
          </p:blipFill>
          <p:spPr>
            <a:xfrm>
              <a:off x="4528714" y="1259078"/>
              <a:ext cx="2256625" cy="3302216"/>
            </a:xfrm>
            <a:prstGeom prst="rect">
              <a:avLst/>
            </a:prstGeom>
          </p:spPr>
        </p:pic>
        <p:sp>
          <p:nvSpPr>
            <p:cNvPr id="11" name="Rectangle 10">
              <a:extLst>
                <a:ext uri="{FF2B5EF4-FFF2-40B4-BE49-F238E27FC236}">
                  <a16:creationId xmlns:a16="http://schemas.microsoft.com/office/drawing/2014/main" id="{3F09FCFB-27D2-4167-9A61-2D35E45A263E}"/>
                </a:ext>
              </a:extLst>
            </p:cNvPr>
            <p:cNvSpPr/>
            <p:nvPr/>
          </p:nvSpPr>
          <p:spPr>
            <a:xfrm>
              <a:off x="-318247" y="4519923"/>
              <a:ext cx="13043648" cy="5278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9409471D-4134-4F3F-B6E7-05C8A27608EF}"/>
                </a:ext>
              </a:extLst>
            </p:cNvPr>
            <p:cNvPicPr>
              <a:picLocks noChangeAspect="1"/>
            </p:cNvPicPr>
            <p:nvPr/>
          </p:nvPicPr>
          <p:blipFill>
            <a:blip r:embed="rId6"/>
            <a:stretch>
              <a:fillRect/>
            </a:stretch>
          </p:blipFill>
          <p:spPr>
            <a:xfrm>
              <a:off x="6787751" y="1279438"/>
              <a:ext cx="3036642" cy="3245411"/>
            </a:xfrm>
            <a:prstGeom prst="rect">
              <a:avLst/>
            </a:prstGeom>
          </p:spPr>
        </p:pic>
        <p:pic>
          <p:nvPicPr>
            <p:cNvPr id="9" name="Image 8">
              <a:extLst>
                <a:ext uri="{FF2B5EF4-FFF2-40B4-BE49-F238E27FC236}">
                  <a16:creationId xmlns:a16="http://schemas.microsoft.com/office/drawing/2014/main" id="{2CBD0970-D739-97DE-5A87-761DABF1593A}"/>
                </a:ext>
              </a:extLst>
            </p:cNvPr>
            <p:cNvPicPr>
              <a:picLocks noChangeAspect="1"/>
            </p:cNvPicPr>
            <p:nvPr/>
          </p:nvPicPr>
          <p:blipFill>
            <a:blip r:embed="rId7"/>
            <a:stretch>
              <a:fillRect/>
            </a:stretch>
          </p:blipFill>
          <p:spPr>
            <a:xfrm>
              <a:off x="9799469" y="1279438"/>
              <a:ext cx="3282934" cy="3282934"/>
            </a:xfrm>
            <a:prstGeom prst="rect">
              <a:avLst/>
            </a:prstGeom>
          </p:spPr>
        </p:pic>
      </p:grpSp>
    </p:spTree>
    <p:extLst>
      <p:ext uri="{BB962C8B-B14F-4D97-AF65-F5344CB8AC3E}">
        <p14:creationId xmlns:p14="http://schemas.microsoft.com/office/powerpoint/2010/main" val="3213716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33176D03-01C2-47AC-9DF3-67757DE0F5F9}"/>
              </a:ext>
            </a:extLst>
          </p:cNvPr>
          <p:cNvSpPr txBox="1"/>
          <p:nvPr/>
        </p:nvSpPr>
        <p:spPr>
          <a:xfrm>
            <a:off x="8708911" y="3315918"/>
            <a:ext cx="1172116" cy="677108"/>
          </a:xfrm>
          <a:prstGeom prst="rect">
            <a:avLst/>
          </a:prstGeom>
          <a:noFill/>
        </p:spPr>
        <p:txBody>
          <a:bodyPr wrap="none" rtlCol="0">
            <a:spAutoFit/>
          </a:bodyPr>
          <a:lstStyle/>
          <a:p>
            <a:r>
              <a:rPr lang="fr-FR" sz="3800" b="1" dirty="0">
                <a:solidFill>
                  <a:schemeClr val="bg1"/>
                </a:solidFill>
              </a:rPr>
              <a:t>1859</a:t>
            </a:r>
          </a:p>
        </p:txBody>
      </p:sp>
      <p:pic>
        <p:nvPicPr>
          <p:cNvPr id="8" name="Image 7">
            <a:extLst>
              <a:ext uri="{FF2B5EF4-FFF2-40B4-BE49-F238E27FC236}">
                <a16:creationId xmlns:a16="http://schemas.microsoft.com/office/drawing/2014/main" id="{C2E5B0A6-6ADF-48C9-ADBF-500967C8AC73}"/>
              </a:ext>
            </a:extLst>
          </p:cNvPr>
          <p:cNvPicPr>
            <a:picLocks noChangeAspect="1"/>
          </p:cNvPicPr>
          <p:nvPr/>
        </p:nvPicPr>
        <p:blipFill>
          <a:blip r:embed="rId2"/>
          <a:stretch>
            <a:fillRect/>
          </a:stretch>
        </p:blipFill>
        <p:spPr>
          <a:xfrm>
            <a:off x="3819972" y="536897"/>
            <a:ext cx="4818184" cy="6170981"/>
          </a:xfrm>
          <a:prstGeom prst="rect">
            <a:avLst/>
          </a:prstGeom>
        </p:spPr>
      </p:pic>
      <p:sp>
        <p:nvSpPr>
          <p:cNvPr id="3" name="Rectangle 2">
            <a:extLst>
              <a:ext uri="{FF2B5EF4-FFF2-40B4-BE49-F238E27FC236}">
                <a16:creationId xmlns:a16="http://schemas.microsoft.com/office/drawing/2014/main" id="{CE7C92C2-E8FD-41FF-B743-F37EE2D41F08}"/>
              </a:ext>
            </a:extLst>
          </p:cNvPr>
          <p:cNvSpPr/>
          <p:nvPr/>
        </p:nvSpPr>
        <p:spPr>
          <a:xfrm>
            <a:off x="7302534" y="7437546"/>
            <a:ext cx="1335622" cy="369332"/>
          </a:xfrm>
          <a:prstGeom prst="rect">
            <a:avLst/>
          </a:prstGeom>
        </p:spPr>
        <p:txBody>
          <a:bodyPr wrap="none">
            <a:spAutoFit/>
          </a:bodyPr>
          <a:lstStyle/>
          <a:p>
            <a:r>
              <a:rPr lang="fr-FR" b="1" dirty="0"/>
              <a:t>(1809-1882)</a:t>
            </a:r>
          </a:p>
        </p:txBody>
      </p:sp>
      <p:pic>
        <p:nvPicPr>
          <p:cNvPr id="4" name="Image 3">
            <a:extLst>
              <a:ext uri="{FF2B5EF4-FFF2-40B4-BE49-F238E27FC236}">
                <a16:creationId xmlns:a16="http://schemas.microsoft.com/office/drawing/2014/main" id="{66578974-5FD3-4908-8B37-684AB9CF0456}"/>
              </a:ext>
            </a:extLst>
          </p:cNvPr>
          <p:cNvPicPr>
            <a:picLocks noChangeAspect="1"/>
          </p:cNvPicPr>
          <p:nvPr/>
        </p:nvPicPr>
        <p:blipFill>
          <a:blip r:embed="rId3"/>
          <a:stretch>
            <a:fillRect/>
          </a:stretch>
        </p:blipFill>
        <p:spPr>
          <a:xfrm>
            <a:off x="-6663699" y="1399822"/>
            <a:ext cx="4211451" cy="6407056"/>
          </a:xfrm>
          <a:prstGeom prst="rect">
            <a:avLst/>
          </a:prstGeom>
        </p:spPr>
      </p:pic>
    </p:spTree>
    <p:extLst>
      <p:ext uri="{BB962C8B-B14F-4D97-AF65-F5344CB8AC3E}">
        <p14:creationId xmlns:p14="http://schemas.microsoft.com/office/powerpoint/2010/main" val="2349111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31819" y="51516"/>
            <a:ext cx="12685690" cy="2062103"/>
          </a:xfrm>
          <a:prstGeom prst="rect">
            <a:avLst/>
          </a:prstGeom>
          <a:noFill/>
        </p:spPr>
        <p:txBody>
          <a:bodyPr wrap="square" rtlCol="0">
            <a:spAutoFit/>
          </a:bodyPr>
          <a:lstStyle/>
          <a:p>
            <a:pPr algn="ctr"/>
            <a:r>
              <a:rPr lang="fr-FR" sz="3200" dirty="0">
                <a:solidFill>
                  <a:schemeClr val="bg1"/>
                </a:solidFill>
              </a:rPr>
              <a:t>This book </a:t>
            </a:r>
            <a:r>
              <a:rPr lang="fr-FR" sz="3200" dirty="0" err="1">
                <a:solidFill>
                  <a:schemeClr val="bg1"/>
                </a:solidFill>
              </a:rPr>
              <a:t>presented</a:t>
            </a:r>
            <a:r>
              <a:rPr lang="fr-FR" sz="3200" dirty="0">
                <a:solidFill>
                  <a:schemeClr val="bg1"/>
                </a:solidFill>
              </a:rPr>
              <a:t>: </a:t>
            </a:r>
          </a:p>
          <a:p>
            <a:pPr algn="ctr"/>
            <a:r>
              <a:rPr lang="fr-FR" sz="3200" dirty="0">
                <a:solidFill>
                  <a:schemeClr val="bg1"/>
                </a:solidFill>
              </a:rPr>
              <a:t>- </a:t>
            </a:r>
            <a:r>
              <a:rPr lang="fr-FR" sz="3200" b="1" dirty="0">
                <a:solidFill>
                  <a:schemeClr val="bg1"/>
                </a:solidFill>
              </a:rPr>
              <a:t>1 </a:t>
            </a:r>
            <a:r>
              <a:rPr lang="fr-FR" sz="3200" b="1" dirty="0" err="1">
                <a:solidFill>
                  <a:schemeClr val="bg1"/>
                </a:solidFill>
              </a:rPr>
              <a:t>process</a:t>
            </a:r>
            <a:r>
              <a:rPr lang="fr-FR" sz="3200" dirty="0">
                <a:solidFill>
                  <a:schemeClr val="bg1"/>
                </a:solidFill>
              </a:rPr>
              <a:t>: </a:t>
            </a:r>
            <a:r>
              <a:rPr lang="fr-FR" sz="3200" dirty="0" err="1">
                <a:solidFill>
                  <a:schemeClr val="bg1"/>
                </a:solidFill>
              </a:rPr>
              <a:t>descent</a:t>
            </a:r>
            <a:r>
              <a:rPr lang="fr-FR" sz="3200" dirty="0">
                <a:solidFill>
                  <a:schemeClr val="bg1"/>
                </a:solidFill>
              </a:rPr>
              <a:t> </a:t>
            </a:r>
            <a:r>
              <a:rPr lang="fr-FR" sz="3200" dirty="0" err="1">
                <a:solidFill>
                  <a:schemeClr val="bg1"/>
                </a:solidFill>
              </a:rPr>
              <a:t>with</a:t>
            </a:r>
            <a:r>
              <a:rPr lang="fr-FR" sz="3200" dirty="0">
                <a:solidFill>
                  <a:schemeClr val="bg1"/>
                </a:solidFill>
              </a:rPr>
              <a:t> modification</a:t>
            </a:r>
          </a:p>
          <a:p>
            <a:pPr algn="ctr"/>
            <a:r>
              <a:rPr lang="fr-FR" sz="3200" dirty="0">
                <a:solidFill>
                  <a:schemeClr val="bg1"/>
                </a:solidFill>
              </a:rPr>
              <a:t>- </a:t>
            </a:r>
            <a:r>
              <a:rPr lang="fr-FR" sz="3200" b="1" dirty="0">
                <a:solidFill>
                  <a:schemeClr val="bg1"/>
                </a:solidFill>
              </a:rPr>
              <a:t>3 conditions</a:t>
            </a:r>
            <a:r>
              <a:rPr lang="fr-FR" sz="3200" dirty="0">
                <a:solidFill>
                  <a:schemeClr val="bg1"/>
                </a:solidFill>
              </a:rPr>
              <a:t> for </a:t>
            </a:r>
            <a:r>
              <a:rPr lang="fr-FR" sz="3200" dirty="0" err="1">
                <a:solidFill>
                  <a:schemeClr val="bg1"/>
                </a:solidFill>
              </a:rPr>
              <a:t>its</a:t>
            </a:r>
            <a:r>
              <a:rPr lang="fr-FR" sz="3200" dirty="0">
                <a:solidFill>
                  <a:schemeClr val="bg1"/>
                </a:solidFill>
              </a:rPr>
              <a:t> </a:t>
            </a:r>
            <a:r>
              <a:rPr lang="fr-FR" sz="3200" dirty="0" err="1">
                <a:solidFill>
                  <a:schemeClr val="bg1"/>
                </a:solidFill>
              </a:rPr>
              <a:t>realization</a:t>
            </a:r>
            <a:r>
              <a:rPr lang="fr-FR" sz="3200" dirty="0">
                <a:solidFill>
                  <a:schemeClr val="bg1"/>
                </a:solidFill>
              </a:rPr>
              <a:t> (variation, </a:t>
            </a:r>
            <a:r>
              <a:rPr lang="fr-FR" sz="3200" dirty="0" err="1">
                <a:solidFill>
                  <a:schemeClr val="bg1"/>
                </a:solidFill>
              </a:rPr>
              <a:t>inheritance</a:t>
            </a:r>
            <a:r>
              <a:rPr lang="fr-FR" sz="3200" dirty="0">
                <a:solidFill>
                  <a:schemeClr val="bg1"/>
                </a:solidFill>
              </a:rPr>
              <a:t>, </a:t>
            </a:r>
            <a:r>
              <a:rPr lang="fr-FR" sz="3200" dirty="0" err="1">
                <a:solidFill>
                  <a:schemeClr val="bg1"/>
                </a:solidFill>
              </a:rPr>
              <a:t>differential</a:t>
            </a:r>
            <a:r>
              <a:rPr lang="fr-FR" sz="3200" dirty="0">
                <a:solidFill>
                  <a:schemeClr val="bg1"/>
                </a:solidFill>
              </a:rPr>
              <a:t> fitness)</a:t>
            </a:r>
          </a:p>
          <a:p>
            <a:pPr algn="ctr"/>
            <a:r>
              <a:rPr lang="fr-FR" sz="3200" dirty="0">
                <a:solidFill>
                  <a:schemeClr val="bg1"/>
                </a:solidFill>
              </a:rPr>
              <a:t>- </a:t>
            </a:r>
            <a:r>
              <a:rPr lang="fr-FR" sz="3200" b="1" dirty="0">
                <a:solidFill>
                  <a:schemeClr val="bg1"/>
                </a:solidFill>
              </a:rPr>
              <a:t>2 </a:t>
            </a:r>
            <a:r>
              <a:rPr lang="fr-FR" sz="3200" b="1" dirty="0" err="1">
                <a:solidFill>
                  <a:schemeClr val="bg1"/>
                </a:solidFill>
              </a:rPr>
              <a:t>bold</a:t>
            </a:r>
            <a:r>
              <a:rPr lang="fr-FR" sz="3200" b="1" dirty="0">
                <a:solidFill>
                  <a:schemeClr val="bg1"/>
                </a:solidFill>
              </a:rPr>
              <a:t> </a:t>
            </a:r>
            <a:r>
              <a:rPr lang="fr-FR" sz="3200" b="1" dirty="0" err="1">
                <a:solidFill>
                  <a:schemeClr val="bg1"/>
                </a:solidFill>
              </a:rPr>
              <a:t>hypotheses</a:t>
            </a:r>
            <a:r>
              <a:rPr lang="fr-FR" sz="3200" dirty="0">
                <a:solidFill>
                  <a:schemeClr val="bg1"/>
                </a:solidFill>
              </a:rPr>
              <a:t>: </a:t>
            </a:r>
            <a:r>
              <a:rPr lang="fr-FR" sz="3200" b="1" i="1" dirty="0" err="1">
                <a:solidFill>
                  <a:schemeClr val="bg1"/>
                </a:solidFill>
              </a:rPr>
              <a:t>natural</a:t>
            </a:r>
            <a:r>
              <a:rPr lang="fr-FR" sz="3200" b="1" i="1" dirty="0">
                <a:solidFill>
                  <a:schemeClr val="bg1"/>
                </a:solidFill>
              </a:rPr>
              <a:t> </a:t>
            </a:r>
            <a:r>
              <a:rPr lang="fr-FR" sz="3200" b="1" i="1" dirty="0" err="1">
                <a:solidFill>
                  <a:schemeClr val="bg1"/>
                </a:solidFill>
              </a:rPr>
              <a:t>selection</a:t>
            </a:r>
            <a:r>
              <a:rPr lang="fr-FR" sz="3200" dirty="0">
                <a:solidFill>
                  <a:schemeClr val="bg1"/>
                </a:solidFill>
              </a:rPr>
              <a:t> + </a:t>
            </a:r>
            <a:r>
              <a:rPr lang="fr-FR" sz="3200" b="1" i="1" dirty="0" err="1">
                <a:solidFill>
                  <a:schemeClr val="bg1"/>
                </a:solidFill>
              </a:rPr>
              <a:t>tree</a:t>
            </a:r>
            <a:r>
              <a:rPr lang="fr-FR" sz="3200" b="1" i="1" dirty="0">
                <a:solidFill>
                  <a:schemeClr val="bg1"/>
                </a:solidFill>
              </a:rPr>
              <a:t> of life</a:t>
            </a:r>
          </a:p>
        </p:txBody>
      </p:sp>
      <p:pic>
        <p:nvPicPr>
          <p:cNvPr id="3" name="Image 2">
            <a:extLst>
              <a:ext uri="{FF2B5EF4-FFF2-40B4-BE49-F238E27FC236}">
                <a16:creationId xmlns:a16="http://schemas.microsoft.com/office/drawing/2014/main" id="{1A74DBAE-84D4-4387-9815-FE57F0B927E0}"/>
              </a:ext>
            </a:extLst>
          </p:cNvPr>
          <p:cNvPicPr>
            <a:picLocks noChangeAspect="1"/>
          </p:cNvPicPr>
          <p:nvPr/>
        </p:nvPicPr>
        <p:blipFill>
          <a:blip r:embed="rId2"/>
          <a:stretch>
            <a:fillRect/>
          </a:stretch>
        </p:blipFill>
        <p:spPr>
          <a:xfrm>
            <a:off x="7745408" y="2457486"/>
            <a:ext cx="4318984" cy="4111910"/>
          </a:xfrm>
          <a:prstGeom prst="rect">
            <a:avLst/>
          </a:prstGeom>
        </p:spPr>
      </p:pic>
      <p:pic>
        <p:nvPicPr>
          <p:cNvPr id="4" name="Image 3">
            <a:extLst>
              <a:ext uri="{FF2B5EF4-FFF2-40B4-BE49-F238E27FC236}">
                <a16:creationId xmlns:a16="http://schemas.microsoft.com/office/drawing/2014/main" id="{690B9A8C-70AD-41A1-87A0-B5EFDBEEB977}"/>
              </a:ext>
            </a:extLst>
          </p:cNvPr>
          <p:cNvPicPr>
            <a:picLocks noChangeAspect="1"/>
          </p:cNvPicPr>
          <p:nvPr/>
        </p:nvPicPr>
        <p:blipFill>
          <a:blip r:embed="rId3"/>
          <a:stretch>
            <a:fillRect/>
          </a:stretch>
        </p:blipFill>
        <p:spPr>
          <a:xfrm>
            <a:off x="199758" y="2489982"/>
            <a:ext cx="7108067" cy="4079630"/>
          </a:xfrm>
          <a:prstGeom prst="rect">
            <a:avLst/>
          </a:prstGeom>
        </p:spPr>
      </p:pic>
    </p:spTree>
    <p:extLst>
      <p:ext uri="{BB962C8B-B14F-4D97-AF65-F5344CB8AC3E}">
        <p14:creationId xmlns:p14="http://schemas.microsoft.com/office/powerpoint/2010/main" val="1751435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CD5CA3B-FEDB-419E-97A5-C449DE915FCE}"/>
              </a:ext>
            </a:extLst>
          </p:cNvPr>
          <p:cNvPicPr>
            <a:picLocks noChangeAspect="1"/>
          </p:cNvPicPr>
          <p:nvPr/>
        </p:nvPicPr>
        <p:blipFill>
          <a:blip r:embed="rId2"/>
          <a:stretch>
            <a:fillRect/>
          </a:stretch>
        </p:blipFill>
        <p:spPr>
          <a:xfrm>
            <a:off x="0" y="750002"/>
            <a:ext cx="5897742" cy="4419611"/>
          </a:xfrm>
          <a:prstGeom prst="rect">
            <a:avLst/>
          </a:prstGeom>
        </p:spPr>
      </p:pic>
      <p:sp>
        <p:nvSpPr>
          <p:cNvPr id="6" name="ZoneTexte 5">
            <a:extLst>
              <a:ext uri="{FF2B5EF4-FFF2-40B4-BE49-F238E27FC236}">
                <a16:creationId xmlns:a16="http://schemas.microsoft.com/office/drawing/2014/main" id="{23A5D121-C868-4F67-9BDD-0384806323A8}"/>
              </a:ext>
            </a:extLst>
          </p:cNvPr>
          <p:cNvSpPr txBox="1"/>
          <p:nvPr/>
        </p:nvSpPr>
        <p:spPr>
          <a:xfrm>
            <a:off x="60960" y="5027063"/>
            <a:ext cx="12120434" cy="2277547"/>
          </a:xfrm>
          <a:prstGeom prst="rect">
            <a:avLst/>
          </a:prstGeom>
          <a:noFill/>
        </p:spPr>
        <p:txBody>
          <a:bodyPr wrap="none" rtlCol="0">
            <a:spAutoFit/>
          </a:bodyPr>
          <a:lstStyle/>
          <a:p>
            <a:pPr algn="ctr"/>
            <a:r>
              <a:rPr lang="fr-FR" sz="2400" dirty="0">
                <a:solidFill>
                  <a:schemeClr val="bg1"/>
                </a:solidFill>
              </a:rPr>
              <a:t>-    the </a:t>
            </a:r>
            <a:r>
              <a:rPr lang="fr-FR" sz="2400" b="1" dirty="0">
                <a:solidFill>
                  <a:schemeClr val="bg1"/>
                </a:solidFill>
              </a:rPr>
              <a:t>production of (</a:t>
            </a:r>
            <a:r>
              <a:rPr lang="fr-FR" sz="2400" b="1" dirty="0" err="1">
                <a:solidFill>
                  <a:schemeClr val="bg1"/>
                </a:solidFill>
              </a:rPr>
              <a:t>advantageous</a:t>
            </a:r>
            <a:r>
              <a:rPr lang="fr-FR" sz="2400" b="1" dirty="0">
                <a:solidFill>
                  <a:schemeClr val="bg1"/>
                </a:solidFill>
              </a:rPr>
              <a:t>) </a:t>
            </a:r>
            <a:r>
              <a:rPr lang="fr-FR" sz="2400" b="1" dirty="0">
                <a:solidFill>
                  <a:srgbClr val="FFFF00"/>
                </a:solidFill>
              </a:rPr>
              <a:t>variation</a:t>
            </a:r>
          </a:p>
          <a:p>
            <a:pPr algn="ctr"/>
            <a:endParaRPr lang="fr-FR" sz="600" dirty="0">
              <a:solidFill>
                <a:schemeClr val="bg1"/>
              </a:solidFill>
            </a:endParaRPr>
          </a:p>
          <a:p>
            <a:pPr marL="285750" indent="-285750" algn="ctr">
              <a:buFontTx/>
              <a:buChar char="-"/>
            </a:pPr>
            <a:r>
              <a:rPr lang="fr-FR" sz="2400" dirty="0">
                <a:solidFill>
                  <a:schemeClr val="bg1"/>
                </a:solidFill>
              </a:rPr>
              <a:t>the </a:t>
            </a:r>
            <a:r>
              <a:rPr lang="fr-FR" sz="2400" b="1" dirty="0">
                <a:solidFill>
                  <a:srgbClr val="FF0000"/>
                </a:solidFill>
              </a:rPr>
              <a:t>transmission </a:t>
            </a:r>
            <a:r>
              <a:rPr lang="fr-FR" sz="2400" b="1" dirty="0">
                <a:solidFill>
                  <a:schemeClr val="bg1"/>
                </a:solidFill>
              </a:rPr>
              <a:t>of </a:t>
            </a:r>
            <a:r>
              <a:rPr lang="fr-FR" sz="2400" b="1" dirty="0" err="1">
                <a:solidFill>
                  <a:schemeClr val="bg1"/>
                </a:solidFill>
              </a:rPr>
              <a:t>that</a:t>
            </a:r>
            <a:r>
              <a:rPr lang="fr-FR" sz="2400" b="1" dirty="0">
                <a:solidFill>
                  <a:schemeClr val="bg1"/>
                </a:solidFill>
              </a:rPr>
              <a:t> (</a:t>
            </a:r>
            <a:r>
              <a:rPr lang="fr-FR" sz="2400" b="1" dirty="0" err="1">
                <a:solidFill>
                  <a:schemeClr val="bg1"/>
                </a:solidFill>
              </a:rPr>
              <a:t>advantageous</a:t>
            </a:r>
            <a:r>
              <a:rPr lang="fr-FR" sz="2400" b="1" dirty="0">
                <a:solidFill>
                  <a:schemeClr val="bg1"/>
                </a:solidFill>
              </a:rPr>
              <a:t>) variation </a:t>
            </a:r>
            <a:r>
              <a:rPr lang="fr-FR" sz="2400" b="1" dirty="0">
                <a:solidFill>
                  <a:srgbClr val="FF0000"/>
                </a:solidFill>
              </a:rPr>
              <a:t>to </a:t>
            </a:r>
            <a:r>
              <a:rPr lang="fr-FR" sz="2400" b="1" dirty="0" err="1">
                <a:solidFill>
                  <a:srgbClr val="FF0000"/>
                </a:solidFill>
              </a:rPr>
              <a:t>offsprings</a:t>
            </a:r>
            <a:endParaRPr lang="fr-FR" sz="2400" b="1" dirty="0">
              <a:solidFill>
                <a:srgbClr val="FF0000"/>
              </a:solidFill>
            </a:endParaRPr>
          </a:p>
          <a:p>
            <a:pPr marL="285750" indent="-285750" algn="ctr">
              <a:buFontTx/>
              <a:buChar char="-"/>
            </a:pPr>
            <a:endParaRPr lang="fr-FR" sz="600" dirty="0">
              <a:solidFill>
                <a:schemeClr val="bg1"/>
              </a:solidFill>
            </a:endParaRPr>
          </a:p>
          <a:p>
            <a:pPr marL="285750" indent="-285750" algn="ctr">
              <a:buFontTx/>
              <a:buChar char="-"/>
            </a:pPr>
            <a:r>
              <a:rPr lang="fr-FR" sz="2400" dirty="0">
                <a:solidFill>
                  <a:schemeClr val="bg1"/>
                </a:solidFill>
              </a:rPr>
              <a:t>An </a:t>
            </a:r>
            <a:r>
              <a:rPr lang="fr-FR" sz="2400" b="1" dirty="0" err="1">
                <a:solidFill>
                  <a:schemeClr val="bg1"/>
                </a:solidFill>
              </a:rPr>
              <a:t>increased</a:t>
            </a:r>
            <a:r>
              <a:rPr lang="fr-FR" sz="2400" b="1" dirty="0">
                <a:solidFill>
                  <a:schemeClr val="bg1"/>
                </a:solidFill>
              </a:rPr>
              <a:t> </a:t>
            </a:r>
            <a:r>
              <a:rPr lang="fr-FR" sz="2400" b="1" dirty="0" err="1">
                <a:solidFill>
                  <a:schemeClr val="bg1"/>
                </a:solidFill>
              </a:rPr>
              <a:t>ability</a:t>
            </a:r>
            <a:r>
              <a:rPr lang="fr-FR" sz="2400" b="1" dirty="0">
                <a:solidFill>
                  <a:schemeClr val="bg1"/>
                </a:solidFill>
              </a:rPr>
              <a:t> of </a:t>
            </a:r>
            <a:r>
              <a:rPr lang="fr-FR" sz="2400" b="1" dirty="0" err="1">
                <a:solidFill>
                  <a:srgbClr val="F513BF"/>
                </a:solidFill>
              </a:rPr>
              <a:t>organisms</a:t>
            </a:r>
            <a:r>
              <a:rPr lang="fr-FR" sz="2400" b="1" dirty="0">
                <a:solidFill>
                  <a:srgbClr val="F513BF"/>
                </a:solidFill>
              </a:rPr>
              <a:t> </a:t>
            </a:r>
            <a:r>
              <a:rPr lang="fr-FR" sz="2400" b="1" dirty="0" err="1">
                <a:solidFill>
                  <a:srgbClr val="F513BF"/>
                </a:solidFill>
              </a:rPr>
              <a:t>with</a:t>
            </a:r>
            <a:r>
              <a:rPr lang="fr-FR" sz="2400" b="1" dirty="0">
                <a:solidFill>
                  <a:srgbClr val="F513BF"/>
                </a:solidFill>
              </a:rPr>
              <a:t> </a:t>
            </a:r>
            <a:r>
              <a:rPr lang="fr-FR" sz="2400" b="1" dirty="0" err="1">
                <a:solidFill>
                  <a:srgbClr val="F513BF"/>
                </a:solidFill>
              </a:rPr>
              <a:t>advantageous</a:t>
            </a:r>
            <a:r>
              <a:rPr lang="fr-FR" sz="2400" b="1" dirty="0">
                <a:solidFill>
                  <a:srgbClr val="F513BF"/>
                </a:solidFill>
              </a:rPr>
              <a:t> variations </a:t>
            </a:r>
            <a:r>
              <a:rPr lang="fr-FR" sz="2400" b="1" dirty="0">
                <a:solidFill>
                  <a:schemeClr val="bg1"/>
                </a:solidFill>
              </a:rPr>
              <a:t>to </a:t>
            </a:r>
            <a:r>
              <a:rPr lang="fr-FR" sz="2400" b="1" dirty="0" err="1">
                <a:solidFill>
                  <a:srgbClr val="F513BF"/>
                </a:solidFill>
              </a:rPr>
              <a:t>produce</a:t>
            </a:r>
            <a:r>
              <a:rPr lang="fr-FR" sz="2400" b="1" dirty="0">
                <a:solidFill>
                  <a:srgbClr val="F513BF"/>
                </a:solidFill>
              </a:rPr>
              <a:t> more </a:t>
            </a:r>
            <a:r>
              <a:rPr lang="fr-FR" sz="2400" b="1" dirty="0" err="1">
                <a:solidFill>
                  <a:srgbClr val="F513BF"/>
                </a:solidFill>
              </a:rPr>
              <a:t>offsprings</a:t>
            </a:r>
            <a:r>
              <a:rPr lang="fr-FR" sz="2400" b="1" dirty="0">
                <a:solidFill>
                  <a:schemeClr val="bg1"/>
                </a:solidFill>
              </a:rPr>
              <a:t>,</a:t>
            </a:r>
          </a:p>
          <a:p>
            <a:pPr marL="285750" indent="-285750" algn="ctr">
              <a:buFontTx/>
              <a:buChar char="-"/>
            </a:pPr>
            <a:endParaRPr lang="fr-FR" sz="600" dirty="0">
              <a:solidFill>
                <a:schemeClr val="bg1"/>
              </a:solidFill>
            </a:endParaRPr>
          </a:p>
          <a:p>
            <a:pPr algn="ctr"/>
            <a:r>
              <a:rPr lang="fr-FR" sz="2400" dirty="0">
                <a:solidFill>
                  <a:schemeClr val="bg1"/>
                </a:solidFill>
              </a:rPr>
              <a:t>So </a:t>
            </a:r>
            <a:r>
              <a:rPr lang="fr-FR" sz="2400" dirty="0" err="1">
                <a:solidFill>
                  <a:schemeClr val="bg1"/>
                </a:solidFill>
              </a:rPr>
              <a:t>that</a:t>
            </a:r>
            <a:r>
              <a:rPr lang="fr-FR" sz="2400" dirty="0">
                <a:solidFill>
                  <a:schemeClr val="bg1"/>
                </a:solidFill>
              </a:rPr>
              <a:t>, over </a:t>
            </a:r>
            <a:r>
              <a:rPr lang="fr-FR" sz="2400" dirty="0" err="1">
                <a:solidFill>
                  <a:schemeClr val="bg1"/>
                </a:solidFill>
              </a:rPr>
              <a:t>generations</a:t>
            </a:r>
            <a:r>
              <a:rPr lang="fr-FR" sz="2400" dirty="0">
                <a:solidFill>
                  <a:schemeClr val="bg1"/>
                </a:solidFill>
              </a:rPr>
              <a:t>, </a:t>
            </a:r>
            <a:r>
              <a:rPr lang="fr-FR" sz="2400" b="1" dirty="0">
                <a:solidFill>
                  <a:srgbClr val="00B0F0"/>
                </a:solidFill>
              </a:rPr>
              <a:t>the </a:t>
            </a:r>
            <a:r>
              <a:rPr lang="fr-FR" sz="2400" b="1" dirty="0" err="1">
                <a:solidFill>
                  <a:srgbClr val="00B0F0"/>
                </a:solidFill>
              </a:rPr>
              <a:t>frequency</a:t>
            </a:r>
            <a:r>
              <a:rPr lang="fr-FR" sz="2400" b="1" dirty="0">
                <a:solidFill>
                  <a:srgbClr val="00B0F0"/>
                </a:solidFill>
              </a:rPr>
              <a:t> of more fit </a:t>
            </a:r>
            <a:r>
              <a:rPr lang="fr-FR" sz="2400" b="1" dirty="0" err="1">
                <a:solidFill>
                  <a:srgbClr val="00B0F0"/>
                </a:solidFill>
              </a:rPr>
              <a:t>organisms</a:t>
            </a:r>
            <a:r>
              <a:rPr lang="fr-FR" sz="2400" b="1" dirty="0">
                <a:solidFill>
                  <a:srgbClr val="00B0F0"/>
                </a:solidFill>
              </a:rPr>
              <a:t> </a:t>
            </a:r>
            <a:r>
              <a:rPr lang="fr-FR" sz="2400" b="1" dirty="0" err="1">
                <a:solidFill>
                  <a:srgbClr val="00B0F0"/>
                </a:solidFill>
              </a:rPr>
              <a:t>would</a:t>
            </a:r>
            <a:r>
              <a:rPr lang="fr-FR" sz="2400" b="1" dirty="0">
                <a:solidFill>
                  <a:srgbClr val="00B0F0"/>
                </a:solidFill>
              </a:rPr>
              <a:t> </a:t>
            </a:r>
            <a:r>
              <a:rPr lang="fr-FR" sz="2400" b="1" dirty="0" err="1">
                <a:solidFill>
                  <a:srgbClr val="00B0F0"/>
                </a:solidFill>
              </a:rPr>
              <a:t>increase</a:t>
            </a:r>
            <a:r>
              <a:rPr lang="fr-FR" sz="2400" b="1" dirty="0">
                <a:solidFill>
                  <a:srgbClr val="00B0F0"/>
                </a:solidFill>
              </a:rPr>
              <a:t> in a population</a:t>
            </a:r>
            <a:r>
              <a:rPr lang="fr-FR" sz="2400" b="1" dirty="0">
                <a:solidFill>
                  <a:schemeClr val="bg1"/>
                </a:solidFill>
              </a:rPr>
              <a:t>.</a:t>
            </a:r>
          </a:p>
          <a:p>
            <a:pPr algn="ctr"/>
            <a:endParaRPr lang="fr-FR" sz="2400" dirty="0">
              <a:solidFill>
                <a:schemeClr val="bg1"/>
              </a:solidFill>
            </a:endParaRPr>
          </a:p>
        </p:txBody>
      </p:sp>
      <p:sp>
        <p:nvSpPr>
          <p:cNvPr id="4" name="ZoneTexte 3">
            <a:extLst>
              <a:ext uri="{FF2B5EF4-FFF2-40B4-BE49-F238E27FC236}">
                <a16:creationId xmlns:a16="http://schemas.microsoft.com/office/drawing/2014/main" id="{9F375F42-5A90-43E8-B0A5-90AA578DB80A}"/>
              </a:ext>
            </a:extLst>
          </p:cNvPr>
          <p:cNvSpPr txBox="1"/>
          <p:nvPr/>
        </p:nvSpPr>
        <p:spPr>
          <a:xfrm>
            <a:off x="1" y="0"/>
            <a:ext cx="12192000" cy="892552"/>
          </a:xfrm>
          <a:prstGeom prst="rect">
            <a:avLst/>
          </a:prstGeom>
          <a:solidFill>
            <a:schemeClr val="tx1"/>
          </a:solidFill>
        </p:spPr>
        <p:txBody>
          <a:bodyPr wrap="square" rtlCol="0">
            <a:spAutoFit/>
          </a:bodyPr>
          <a:lstStyle/>
          <a:p>
            <a:pPr algn="ctr"/>
            <a:r>
              <a:rPr lang="fr-FR" sz="2600" b="1" dirty="0" err="1">
                <a:solidFill>
                  <a:schemeClr val="bg1"/>
                </a:solidFill>
              </a:rPr>
              <a:t>Therefore</a:t>
            </a:r>
            <a:r>
              <a:rPr lang="fr-FR" sz="2600" b="1" dirty="0">
                <a:solidFill>
                  <a:schemeClr val="bg1"/>
                </a:solidFill>
              </a:rPr>
              <a:t>, </a:t>
            </a:r>
            <a:r>
              <a:rPr lang="fr-FR" sz="2600" b="1" dirty="0" err="1">
                <a:solidFill>
                  <a:schemeClr val="bg1"/>
                </a:solidFill>
              </a:rPr>
              <a:t>classic</a:t>
            </a:r>
            <a:r>
              <a:rPr lang="fr-FR" sz="2600" b="1" dirty="0">
                <a:solidFill>
                  <a:schemeClr val="bg1"/>
                </a:solidFill>
              </a:rPr>
              <a:t> </a:t>
            </a:r>
            <a:r>
              <a:rPr lang="fr-FR" sz="2600" b="1" dirty="0" err="1">
                <a:solidFill>
                  <a:schemeClr val="bg1"/>
                </a:solidFill>
              </a:rPr>
              <a:t>evolutionary</a:t>
            </a:r>
            <a:r>
              <a:rPr lang="fr-FR" sz="2600" b="1" dirty="0">
                <a:solidFill>
                  <a:schemeClr val="bg1"/>
                </a:solidFill>
              </a:rPr>
              <a:t> </a:t>
            </a:r>
            <a:r>
              <a:rPr lang="fr-FR" sz="2600" b="1" dirty="0" err="1">
                <a:solidFill>
                  <a:schemeClr val="bg1"/>
                </a:solidFill>
              </a:rPr>
              <a:t>biology</a:t>
            </a:r>
            <a:r>
              <a:rPr lang="fr-FR" sz="2600" b="1" dirty="0">
                <a:solidFill>
                  <a:schemeClr val="bg1"/>
                </a:solidFill>
              </a:rPr>
              <a:t> </a:t>
            </a:r>
            <a:r>
              <a:rPr lang="fr-FR" sz="2600" b="1" dirty="0" err="1">
                <a:solidFill>
                  <a:schemeClr val="bg1"/>
                </a:solidFill>
              </a:rPr>
              <a:t>is</a:t>
            </a:r>
            <a:r>
              <a:rPr lang="fr-FR" sz="2600" b="1" dirty="0">
                <a:solidFill>
                  <a:schemeClr val="bg1"/>
                </a:solidFill>
              </a:rPr>
              <a:t> </a:t>
            </a:r>
            <a:r>
              <a:rPr lang="fr-FR" sz="2600" b="1" dirty="0" err="1">
                <a:solidFill>
                  <a:schemeClr val="bg1"/>
                </a:solidFill>
              </a:rPr>
              <a:t>centered</a:t>
            </a:r>
            <a:r>
              <a:rPr lang="fr-FR" sz="2600" b="1" dirty="0">
                <a:solidFill>
                  <a:schemeClr val="bg1"/>
                </a:solidFill>
              </a:rPr>
              <a:t> on </a:t>
            </a:r>
            <a:r>
              <a:rPr lang="fr-FR" sz="2600" b="1" dirty="0" err="1">
                <a:solidFill>
                  <a:schemeClr val="bg1"/>
                </a:solidFill>
              </a:rPr>
              <a:t>natural</a:t>
            </a:r>
            <a:r>
              <a:rPr lang="fr-FR" sz="2600" b="1" dirty="0">
                <a:solidFill>
                  <a:schemeClr val="bg1"/>
                </a:solidFill>
              </a:rPr>
              <a:t> </a:t>
            </a:r>
            <a:r>
              <a:rPr lang="fr-FR" sz="2600" b="1" dirty="0" err="1">
                <a:solidFill>
                  <a:schemeClr val="bg1"/>
                </a:solidFill>
              </a:rPr>
              <a:t>selection</a:t>
            </a:r>
            <a:r>
              <a:rPr lang="fr-FR" sz="2600" b="1" dirty="0">
                <a:solidFill>
                  <a:schemeClr val="bg1"/>
                </a:solidFill>
              </a:rPr>
              <a:t>,</a:t>
            </a:r>
          </a:p>
          <a:p>
            <a:pPr algn="ctr"/>
            <a:r>
              <a:rPr lang="fr-FR" sz="2600" b="1" dirty="0">
                <a:solidFill>
                  <a:schemeClr val="bg1"/>
                </a:solidFill>
              </a:rPr>
              <a:t> to </a:t>
            </a:r>
            <a:r>
              <a:rPr lang="fr-FR" sz="2600" b="1" dirty="0" err="1">
                <a:solidFill>
                  <a:schemeClr val="bg1"/>
                </a:solidFill>
              </a:rPr>
              <a:t>explain</a:t>
            </a:r>
            <a:r>
              <a:rPr lang="fr-FR" sz="2600" b="1" dirty="0">
                <a:solidFill>
                  <a:schemeClr val="bg1"/>
                </a:solidFill>
              </a:rPr>
              <a:t> the </a:t>
            </a:r>
            <a:r>
              <a:rPr lang="fr-FR" sz="2600" b="1" dirty="0" err="1">
                <a:solidFill>
                  <a:schemeClr val="bg1"/>
                </a:solidFill>
              </a:rPr>
              <a:t>survival</a:t>
            </a:r>
            <a:r>
              <a:rPr lang="fr-FR" sz="2600" b="1" dirty="0">
                <a:solidFill>
                  <a:schemeClr val="bg1"/>
                </a:solidFill>
              </a:rPr>
              <a:t> of the </a:t>
            </a:r>
            <a:r>
              <a:rPr lang="fr-FR" sz="2600" b="1" dirty="0" err="1">
                <a:solidFill>
                  <a:schemeClr val="bg1"/>
                </a:solidFill>
              </a:rPr>
              <a:t>fittest</a:t>
            </a:r>
            <a:endParaRPr lang="fr-FR" sz="2600" b="1" dirty="0">
              <a:solidFill>
                <a:schemeClr val="bg1"/>
              </a:solidFill>
            </a:endParaRPr>
          </a:p>
        </p:txBody>
      </p:sp>
      <p:pic>
        <p:nvPicPr>
          <p:cNvPr id="7" name="Image 6">
            <a:extLst>
              <a:ext uri="{FF2B5EF4-FFF2-40B4-BE49-F238E27FC236}">
                <a16:creationId xmlns:a16="http://schemas.microsoft.com/office/drawing/2014/main" id="{C78527DC-684D-4F43-AD12-BB2453FC922E}"/>
              </a:ext>
            </a:extLst>
          </p:cNvPr>
          <p:cNvPicPr>
            <a:picLocks noChangeAspect="1"/>
          </p:cNvPicPr>
          <p:nvPr/>
        </p:nvPicPr>
        <p:blipFill>
          <a:blip r:embed="rId3"/>
          <a:stretch>
            <a:fillRect/>
          </a:stretch>
        </p:blipFill>
        <p:spPr>
          <a:xfrm>
            <a:off x="5897742" y="1149753"/>
            <a:ext cx="2937812" cy="3762659"/>
          </a:xfrm>
          <a:prstGeom prst="rect">
            <a:avLst/>
          </a:prstGeom>
        </p:spPr>
      </p:pic>
      <p:pic>
        <p:nvPicPr>
          <p:cNvPr id="8" name="Image 7">
            <a:extLst>
              <a:ext uri="{FF2B5EF4-FFF2-40B4-BE49-F238E27FC236}">
                <a16:creationId xmlns:a16="http://schemas.microsoft.com/office/drawing/2014/main" id="{87148CCD-B3B5-48BC-8B5B-1EBE312FE8EA}"/>
              </a:ext>
            </a:extLst>
          </p:cNvPr>
          <p:cNvPicPr>
            <a:picLocks noChangeAspect="1"/>
          </p:cNvPicPr>
          <p:nvPr/>
        </p:nvPicPr>
        <p:blipFill>
          <a:blip r:embed="rId4"/>
          <a:stretch>
            <a:fillRect/>
          </a:stretch>
        </p:blipFill>
        <p:spPr>
          <a:xfrm>
            <a:off x="8348908" y="2434854"/>
            <a:ext cx="3832486" cy="2199631"/>
          </a:xfrm>
          <a:prstGeom prst="rect">
            <a:avLst/>
          </a:prstGeom>
        </p:spPr>
      </p:pic>
    </p:spTree>
    <p:extLst>
      <p:ext uri="{BB962C8B-B14F-4D97-AF65-F5344CB8AC3E}">
        <p14:creationId xmlns:p14="http://schemas.microsoft.com/office/powerpoint/2010/main" val="59758898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52642</TotalTime>
  <Words>5130</Words>
  <Application>Microsoft Office PowerPoint</Application>
  <PresentationFormat>Grand écran</PresentationFormat>
  <Paragraphs>574</Paragraphs>
  <Slides>69</Slides>
  <Notes>25</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69</vt:i4>
      </vt:variant>
    </vt:vector>
  </HeadingPairs>
  <TitlesOfParts>
    <vt:vector size="82" baseType="lpstr">
      <vt:lpstr>AdvOTb8f60ac3</vt:lpstr>
      <vt:lpstr>AdvOTb8f60ac3+20</vt:lpstr>
      <vt:lpstr>AdvPSA183</vt:lpstr>
      <vt:lpstr>AdvTT1895a33e</vt:lpstr>
      <vt:lpstr>AdvTT1895a33e+fb</vt:lpstr>
      <vt:lpstr>AdvTT739e07da</vt:lpstr>
      <vt:lpstr>AdvTTc685db85</vt:lpstr>
      <vt:lpstr>Arial</vt:lpstr>
      <vt:lpstr>Calibri</vt:lpstr>
      <vt:lpstr>Calibri Light</vt:lpstr>
      <vt:lpstr>Courier New</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Functions of « symbiotic organs» are described in an increasingly large number of animals and plants…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vt:lpstr>
      <vt:lpstr>Présentation PowerPoint</vt:lpstr>
      <vt:lpstr> What aspects of our biology are co-constructed,  or worse manipulated by interspecific interactions, that we should not ignore for our own good?</vt:lpstr>
      <vt:lpstr>Component of a network, our future shall look like our past.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eric bapteste</dc:creator>
  <cp:lastModifiedBy>eric bapteste</cp:lastModifiedBy>
  <cp:revision>406</cp:revision>
  <cp:lastPrinted>2021-09-29T13:22:59Z</cp:lastPrinted>
  <dcterms:created xsi:type="dcterms:W3CDTF">2021-07-20T14:14:00Z</dcterms:created>
  <dcterms:modified xsi:type="dcterms:W3CDTF">2023-11-22T10:50:27Z</dcterms:modified>
</cp:coreProperties>
</file>