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4"/>
  </p:sldMasterIdLst>
  <p:notesMasterIdLst>
    <p:notesMasterId r:id="rId22"/>
  </p:notesMasterIdLst>
  <p:handoutMasterIdLst>
    <p:handoutMasterId r:id="rId23"/>
  </p:handoutMasterIdLst>
  <p:sldIdLst>
    <p:sldId id="256" r:id="rId5"/>
    <p:sldId id="1817606627" r:id="rId6"/>
    <p:sldId id="1817606577" r:id="rId7"/>
    <p:sldId id="1817606656" r:id="rId8"/>
    <p:sldId id="1817606691" r:id="rId9"/>
    <p:sldId id="1817606636" r:id="rId10"/>
    <p:sldId id="1817606628" r:id="rId11"/>
    <p:sldId id="3528" r:id="rId12"/>
    <p:sldId id="3508" r:id="rId13"/>
    <p:sldId id="3541" r:id="rId14"/>
    <p:sldId id="1817606660" r:id="rId15"/>
    <p:sldId id="1817606652" r:id="rId16"/>
    <p:sldId id="3550" r:id="rId17"/>
    <p:sldId id="3480" r:id="rId18"/>
    <p:sldId id="1817606681" r:id="rId19"/>
    <p:sldId id="636" r:id="rId20"/>
    <p:sldId id="181760665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INGEON Philippe IRIS" initials="MPI" lastIdx="1" clrIdx="0">
    <p:extLst>
      <p:ext uri="{19B8F6BF-5375-455C-9EA6-DF929625EA0E}">
        <p15:presenceInfo xmlns:p15="http://schemas.microsoft.com/office/powerpoint/2012/main" userId="S::philippe.moingeon@servier.com::98b45eab-5f6a-4ceb-b48a-d5b54974cab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BA"/>
    <a:srgbClr val="003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8246B7-3449-4C64-A5B7-3D2753FB4B2C}" v="31" dt="2023-11-22T14:09:27.8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321" autoAdjust="0"/>
  </p:normalViewPr>
  <p:slideViewPr>
    <p:cSldViewPr snapToGrid="0">
      <p:cViewPr varScale="1">
        <p:scale>
          <a:sx n="55" d="100"/>
          <a:sy n="55" d="100"/>
        </p:scale>
        <p:origin x="107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4548" y="105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INGEON Philippe IRIS" userId="98b45eab-5f6a-4ceb-b48a-d5b54974cab7" providerId="ADAL" clId="{DD8246B7-3449-4C64-A5B7-3D2753FB4B2C}"/>
    <pc:docChg chg="custSel delSld modSld sldOrd">
      <pc:chgData name="MOINGEON Philippe IRIS" userId="98b45eab-5f6a-4ceb-b48a-d5b54974cab7" providerId="ADAL" clId="{DD8246B7-3449-4C64-A5B7-3D2753FB4B2C}" dt="2023-11-22T14:14:38.922" v="1829" actId="20577"/>
      <pc:docMkLst>
        <pc:docMk/>
      </pc:docMkLst>
      <pc:sldChg chg="modSp mod">
        <pc:chgData name="MOINGEON Philippe IRIS" userId="98b45eab-5f6a-4ceb-b48a-d5b54974cab7" providerId="ADAL" clId="{DD8246B7-3449-4C64-A5B7-3D2753FB4B2C}" dt="2023-11-22T13:08:01.636" v="1640" actId="1076"/>
        <pc:sldMkLst>
          <pc:docMk/>
          <pc:sldMk cId="0" sldId="256"/>
        </pc:sldMkLst>
        <pc:spChg chg="mod">
          <ac:chgData name="MOINGEON Philippe IRIS" userId="98b45eab-5f6a-4ceb-b48a-d5b54974cab7" providerId="ADAL" clId="{DD8246B7-3449-4C64-A5B7-3D2753FB4B2C}" dt="2023-11-22T13:07:44.585" v="1636" actId="20577"/>
          <ac:spMkLst>
            <pc:docMk/>
            <pc:sldMk cId="0" sldId="256"/>
            <ac:spMk id="3" creationId="{C41C017A-FAA7-4068-BB44-87E1CCA5BFE5}"/>
          </ac:spMkLst>
        </pc:spChg>
        <pc:spChg chg="mod">
          <ac:chgData name="MOINGEON Philippe IRIS" userId="98b45eab-5f6a-4ceb-b48a-d5b54974cab7" providerId="ADAL" clId="{DD8246B7-3449-4C64-A5B7-3D2753FB4B2C}" dt="2023-11-22T10:07:45.790" v="125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MOINGEON Philippe IRIS" userId="98b45eab-5f6a-4ceb-b48a-d5b54974cab7" providerId="ADAL" clId="{DD8246B7-3449-4C64-A5B7-3D2753FB4B2C}" dt="2023-11-22T13:08:01.636" v="1640" actId="1076"/>
          <ac:spMkLst>
            <pc:docMk/>
            <pc:sldMk cId="0" sldId="256"/>
            <ac:spMk id="7" creationId="{00000000-0000-0000-0000-000000000000}"/>
          </ac:spMkLst>
        </pc:spChg>
        <pc:picChg chg="mod">
          <ac:chgData name="MOINGEON Philippe IRIS" userId="98b45eab-5f6a-4ceb-b48a-d5b54974cab7" providerId="ADAL" clId="{DD8246B7-3449-4C64-A5B7-3D2753FB4B2C}" dt="2023-11-22T10:08:00.195" v="126" actId="1076"/>
          <ac:picMkLst>
            <pc:docMk/>
            <pc:sldMk cId="0" sldId="256"/>
            <ac:picMk id="2" creationId="{00000000-0000-0000-0000-000000000000}"/>
          </ac:picMkLst>
        </pc:picChg>
        <pc:picChg chg="mod">
          <ac:chgData name="MOINGEON Philippe IRIS" userId="98b45eab-5f6a-4ceb-b48a-d5b54974cab7" providerId="ADAL" clId="{DD8246B7-3449-4C64-A5B7-3D2753FB4B2C}" dt="2023-11-22T13:08:00.451" v="1639" actId="14100"/>
          <ac:picMkLst>
            <pc:docMk/>
            <pc:sldMk cId="0" sldId="256"/>
            <ac:picMk id="4" creationId="{4D211128-B4D3-41E7-97B7-F44134E58F71}"/>
          </ac:picMkLst>
        </pc:picChg>
      </pc:sldChg>
      <pc:sldChg chg="del ord">
        <pc:chgData name="MOINGEON Philippe IRIS" userId="98b45eab-5f6a-4ceb-b48a-d5b54974cab7" providerId="ADAL" clId="{DD8246B7-3449-4C64-A5B7-3D2753FB4B2C}" dt="2023-11-22T12:09:26.636" v="729" actId="47"/>
        <pc:sldMkLst>
          <pc:docMk/>
          <pc:sldMk cId="367353604" sldId="310"/>
        </pc:sldMkLst>
      </pc:sldChg>
      <pc:sldChg chg="addSp delSp modSp mod">
        <pc:chgData name="MOINGEON Philippe IRIS" userId="98b45eab-5f6a-4ceb-b48a-d5b54974cab7" providerId="ADAL" clId="{DD8246B7-3449-4C64-A5B7-3D2753FB4B2C}" dt="2023-11-22T14:14:38.922" v="1829" actId="20577"/>
        <pc:sldMkLst>
          <pc:docMk/>
          <pc:sldMk cId="3757779087" sldId="636"/>
        </pc:sldMkLst>
        <pc:spChg chg="mod">
          <ac:chgData name="MOINGEON Philippe IRIS" userId="98b45eab-5f6a-4ceb-b48a-d5b54974cab7" providerId="ADAL" clId="{DD8246B7-3449-4C64-A5B7-3D2753FB4B2C}" dt="2023-11-22T14:14:38.922" v="1829" actId="20577"/>
          <ac:spMkLst>
            <pc:docMk/>
            <pc:sldMk cId="3757779087" sldId="636"/>
            <ac:spMk id="2" creationId="{00000000-0000-0000-0000-000000000000}"/>
          </ac:spMkLst>
        </pc:spChg>
        <pc:spChg chg="del">
          <ac:chgData name="MOINGEON Philippe IRIS" userId="98b45eab-5f6a-4ceb-b48a-d5b54974cab7" providerId="ADAL" clId="{DD8246B7-3449-4C64-A5B7-3D2753FB4B2C}" dt="2023-11-22T12:43:30.640" v="1482" actId="478"/>
          <ac:spMkLst>
            <pc:docMk/>
            <pc:sldMk cId="3757779087" sldId="636"/>
            <ac:spMk id="6" creationId="{C7265FBD-7F44-4978-A367-23EFFE519ADF}"/>
          </ac:spMkLst>
        </pc:spChg>
        <pc:spChg chg="add mod">
          <ac:chgData name="MOINGEON Philippe IRIS" userId="98b45eab-5f6a-4ceb-b48a-d5b54974cab7" providerId="ADAL" clId="{DD8246B7-3449-4C64-A5B7-3D2753FB4B2C}" dt="2023-11-22T12:50:49.615" v="1620" actId="20577"/>
          <ac:spMkLst>
            <pc:docMk/>
            <pc:sldMk cId="3757779087" sldId="636"/>
            <ac:spMk id="8" creationId="{8242D669-89AF-461F-A3FE-11BE7F7D00B4}"/>
          </ac:spMkLst>
        </pc:spChg>
        <pc:picChg chg="add mod">
          <ac:chgData name="MOINGEON Philippe IRIS" userId="98b45eab-5f6a-4ceb-b48a-d5b54974cab7" providerId="ADAL" clId="{DD8246B7-3449-4C64-A5B7-3D2753FB4B2C}" dt="2023-11-22T12:45:28.054" v="1485" actId="1076"/>
          <ac:picMkLst>
            <pc:docMk/>
            <pc:sldMk cId="3757779087" sldId="636"/>
            <ac:picMk id="7" creationId="{340C1CD3-CCC4-464D-BFB7-3C0AF38938AA}"/>
          </ac:picMkLst>
        </pc:picChg>
        <pc:picChg chg="mod">
          <ac:chgData name="MOINGEON Philippe IRIS" userId="98b45eab-5f6a-4ceb-b48a-d5b54974cab7" providerId="ADAL" clId="{DD8246B7-3449-4C64-A5B7-3D2753FB4B2C}" dt="2023-11-22T12:43:44.261" v="1483" actId="1076"/>
          <ac:picMkLst>
            <pc:docMk/>
            <pc:sldMk cId="3757779087" sldId="636"/>
            <ac:picMk id="11" creationId="{187CD0E6-77E3-4E27-A48B-427AD2F85668}"/>
          </ac:picMkLst>
        </pc:picChg>
        <pc:picChg chg="add mod">
          <ac:chgData name="MOINGEON Philippe IRIS" userId="98b45eab-5f6a-4ceb-b48a-d5b54974cab7" providerId="ADAL" clId="{DD8246B7-3449-4C64-A5B7-3D2753FB4B2C}" dt="2023-11-22T12:50:38.673" v="1615" actId="1076"/>
          <ac:picMkLst>
            <pc:docMk/>
            <pc:sldMk cId="3757779087" sldId="636"/>
            <ac:picMk id="12" creationId="{82787761-FAD4-4437-AEA4-C15D199DA236}"/>
          </ac:picMkLst>
        </pc:picChg>
        <pc:picChg chg="add mod">
          <ac:chgData name="MOINGEON Philippe IRIS" userId="98b45eab-5f6a-4ceb-b48a-d5b54974cab7" providerId="ADAL" clId="{DD8246B7-3449-4C64-A5B7-3D2753FB4B2C}" dt="2023-11-22T12:50:19.612" v="1609" actId="1076"/>
          <ac:picMkLst>
            <pc:docMk/>
            <pc:sldMk cId="3757779087" sldId="636"/>
            <ac:picMk id="19" creationId="{8AB6102B-614B-4FE0-B300-F955AD93A32C}"/>
          </ac:picMkLst>
        </pc:picChg>
      </pc:sldChg>
      <pc:sldChg chg="addSp modSp mod ord">
        <pc:chgData name="MOINGEON Philippe IRIS" userId="98b45eab-5f6a-4ceb-b48a-d5b54974cab7" providerId="ADAL" clId="{DD8246B7-3449-4C64-A5B7-3D2753FB4B2C}" dt="2023-11-22T14:14:15.877" v="1826" actId="20577"/>
        <pc:sldMkLst>
          <pc:docMk/>
          <pc:sldMk cId="2892951336" sldId="3480"/>
        </pc:sldMkLst>
        <pc:spChg chg="mod">
          <ac:chgData name="MOINGEON Philippe IRIS" userId="98b45eab-5f6a-4ceb-b48a-d5b54974cab7" providerId="ADAL" clId="{DD8246B7-3449-4C64-A5B7-3D2753FB4B2C}" dt="2023-11-22T14:14:15.877" v="1826" actId="20577"/>
          <ac:spMkLst>
            <pc:docMk/>
            <pc:sldMk cId="2892951336" sldId="3480"/>
            <ac:spMk id="4" creationId="{B411635C-B5F0-4CDE-902D-9C4820FD2FEF}"/>
          </ac:spMkLst>
        </pc:spChg>
        <pc:spChg chg="add mod">
          <ac:chgData name="MOINGEON Philippe IRIS" userId="98b45eab-5f6a-4ceb-b48a-d5b54974cab7" providerId="ADAL" clId="{DD8246B7-3449-4C64-A5B7-3D2753FB4B2C}" dt="2023-11-22T14:13:34.261" v="1825" actId="20577"/>
          <ac:spMkLst>
            <pc:docMk/>
            <pc:sldMk cId="2892951336" sldId="3480"/>
            <ac:spMk id="6" creationId="{C7B74991-8574-4E99-8F5D-F44B00A263D7}"/>
          </ac:spMkLst>
        </pc:spChg>
      </pc:sldChg>
      <pc:sldChg chg="modSp mod">
        <pc:chgData name="MOINGEON Philippe IRIS" userId="98b45eab-5f6a-4ceb-b48a-d5b54974cab7" providerId="ADAL" clId="{DD8246B7-3449-4C64-A5B7-3D2753FB4B2C}" dt="2023-11-22T10:24:02.113" v="296" actId="20577"/>
        <pc:sldMkLst>
          <pc:docMk/>
          <pc:sldMk cId="2951439138" sldId="3528"/>
        </pc:sldMkLst>
        <pc:spChg chg="mod">
          <ac:chgData name="MOINGEON Philippe IRIS" userId="98b45eab-5f6a-4ceb-b48a-d5b54974cab7" providerId="ADAL" clId="{DD8246B7-3449-4C64-A5B7-3D2753FB4B2C}" dt="2023-11-22T10:22:14.442" v="275" actId="20577"/>
          <ac:spMkLst>
            <pc:docMk/>
            <pc:sldMk cId="2951439138" sldId="3528"/>
            <ac:spMk id="7" creationId="{3CD263DB-619F-DA42-8BB7-252C538A606D}"/>
          </ac:spMkLst>
        </pc:spChg>
        <pc:spChg chg="mod">
          <ac:chgData name="MOINGEON Philippe IRIS" userId="98b45eab-5f6a-4ceb-b48a-d5b54974cab7" providerId="ADAL" clId="{DD8246B7-3449-4C64-A5B7-3D2753FB4B2C}" dt="2023-11-22T10:23:35.446" v="276" actId="20577"/>
          <ac:spMkLst>
            <pc:docMk/>
            <pc:sldMk cId="2951439138" sldId="3528"/>
            <ac:spMk id="8" creationId="{00000000-0000-0000-0000-000000000000}"/>
          </ac:spMkLst>
        </pc:spChg>
        <pc:spChg chg="mod">
          <ac:chgData name="MOINGEON Philippe IRIS" userId="98b45eab-5f6a-4ceb-b48a-d5b54974cab7" providerId="ADAL" clId="{DD8246B7-3449-4C64-A5B7-3D2753FB4B2C}" dt="2023-11-22T10:24:02.113" v="296" actId="20577"/>
          <ac:spMkLst>
            <pc:docMk/>
            <pc:sldMk cId="2951439138" sldId="3528"/>
            <ac:spMk id="10" creationId="{00000000-0000-0000-0000-000000000000}"/>
          </ac:spMkLst>
        </pc:spChg>
      </pc:sldChg>
      <pc:sldChg chg="addSp delSp modSp mod">
        <pc:chgData name="MOINGEON Philippe IRIS" userId="98b45eab-5f6a-4ceb-b48a-d5b54974cab7" providerId="ADAL" clId="{DD8246B7-3449-4C64-A5B7-3D2753FB4B2C}" dt="2023-11-22T14:09:31.672" v="1661" actId="20577"/>
        <pc:sldMkLst>
          <pc:docMk/>
          <pc:sldMk cId="3240018442" sldId="3541"/>
        </pc:sldMkLst>
        <pc:spChg chg="mod">
          <ac:chgData name="MOINGEON Philippe IRIS" userId="98b45eab-5f6a-4ceb-b48a-d5b54974cab7" providerId="ADAL" clId="{DD8246B7-3449-4C64-A5B7-3D2753FB4B2C}" dt="2023-11-22T10:45:17.590" v="416" actId="20577"/>
          <ac:spMkLst>
            <pc:docMk/>
            <pc:sldMk cId="3240018442" sldId="3541"/>
            <ac:spMk id="2" creationId="{812F17A1-C867-43E4-81EB-486F5074DCD8}"/>
          </ac:spMkLst>
        </pc:spChg>
        <pc:spChg chg="mod">
          <ac:chgData name="MOINGEON Philippe IRIS" userId="98b45eab-5f6a-4ceb-b48a-d5b54974cab7" providerId="ADAL" clId="{DD8246B7-3449-4C64-A5B7-3D2753FB4B2C}" dt="2023-11-22T10:44:25.896" v="387" actId="1076"/>
          <ac:spMkLst>
            <pc:docMk/>
            <pc:sldMk cId="3240018442" sldId="3541"/>
            <ac:spMk id="5" creationId="{04CC254F-4623-4162-8E2A-78E67013F9E2}"/>
          </ac:spMkLst>
        </pc:spChg>
        <pc:spChg chg="del">
          <ac:chgData name="MOINGEON Philippe IRIS" userId="98b45eab-5f6a-4ceb-b48a-d5b54974cab7" providerId="ADAL" clId="{DD8246B7-3449-4C64-A5B7-3D2753FB4B2C}" dt="2023-11-22T10:41:06.920" v="351" actId="478"/>
          <ac:spMkLst>
            <pc:docMk/>
            <pc:sldMk cId="3240018442" sldId="3541"/>
            <ac:spMk id="11" creationId="{792D86DB-EED0-4932-83A8-7547EB414B09}"/>
          </ac:spMkLst>
        </pc:spChg>
        <pc:spChg chg="mod">
          <ac:chgData name="MOINGEON Philippe IRIS" userId="98b45eab-5f6a-4ceb-b48a-d5b54974cab7" providerId="ADAL" clId="{DD8246B7-3449-4C64-A5B7-3D2753FB4B2C}" dt="2023-11-22T10:42:28.588" v="368" actId="14100"/>
          <ac:spMkLst>
            <pc:docMk/>
            <pc:sldMk cId="3240018442" sldId="3541"/>
            <ac:spMk id="14" creationId="{857533EA-4169-405C-AAF5-D8771D593899}"/>
          </ac:spMkLst>
        </pc:spChg>
        <pc:spChg chg="mod">
          <ac:chgData name="MOINGEON Philippe IRIS" userId="98b45eab-5f6a-4ceb-b48a-d5b54974cab7" providerId="ADAL" clId="{DD8246B7-3449-4C64-A5B7-3D2753FB4B2C}" dt="2023-11-22T11:19:38.441" v="418" actId="1076"/>
          <ac:spMkLst>
            <pc:docMk/>
            <pc:sldMk cId="3240018442" sldId="3541"/>
            <ac:spMk id="15" creationId="{22C7E7C5-4AB4-435C-A1FD-DD206A587015}"/>
          </ac:spMkLst>
        </pc:spChg>
        <pc:spChg chg="del mod">
          <ac:chgData name="MOINGEON Philippe IRIS" userId="98b45eab-5f6a-4ceb-b48a-d5b54974cab7" providerId="ADAL" clId="{DD8246B7-3449-4C64-A5B7-3D2753FB4B2C}" dt="2023-11-22T10:40:54.998" v="348" actId="478"/>
          <ac:spMkLst>
            <pc:docMk/>
            <pc:sldMk cId="3240018442" sldId="3541"/>
            <ac:spMk id="17" creationId="{3FBAF0D7-0A6D-4A19-8841-BA2AD20BF82F}"/>
          </ac:spMkLst>
        </pc:spChg>
        <pc:spChg chg="mod">
          <ac:chgData name="MOINGEON Philippe IRIS" userId="98b45eab-5f6a-4ceb-b48a-d5b54974cab7" providerId="ADAL" clId="{DD8246B7-3449-4C64-A5B7-3D2753FB4B2C}" dt="2023-11-22T11:20:00.676" v="422" actId="20577"/>
          <ac:spMkLst>
            <pc:docMk/>
            <pc:sldMk cId="3240018442" sldId="3541"/>
            <ac:spMk id="18" creationId="{27592231-ABFA-4584-B5D8-CDF3E2D0BC12}"/>
          </ac:spMkLst>
        </pc:spChg>
        <pc:spChg chg="del">
          <ac:chgData name="MOINGEON Philippe IRIS" userId="98b45eab-5f6a-4ceb-b48a-d5b54974cab7" providerId="ADAL" clId="{DD8246B7-3449-4C64-A5B7-3D2753FB4B2C}" dt="2023-11-22T10:41:04.213" v="350" actId="478"/>
          <ac:spMkLst>
            <pc:docMk/>
            <pc:sldMk cId="3240018442" sldId="3541"/>
            <ac:spMk id="21" creationId="{F90425C0-6EA6-477B-9221-ED48CBFCBAEC}"/>
          </ac:spMkLst>
        </pc:spChg>
        <pc:spChg chg="add mod">
          <ac:chgData name="MOINGEON Philippe IRIS" userId="98b45eab-5f6a-4ceb-b48a-d5b54974cab7" providerId="ADAL" clId="{DD8246B7-3449-4C64-A5B7-3D2753FB4B2C}" dt="2023-11-22T14:09:31.672" v="1661" actId="20577"/>
          <ac:spMkLst>
            <pc:docMk/>
            <pc:sldMk cId="3240018442" sldId="3541"/>
            <ac:spMk id="22" creationId="{DE2023C8-AF54-43FB-A8A8-A54ADD1C539D}"/>
          </ac:spMkLst>
        </pc:spChg>
        <pc:picChg chg="del mod">
          <ac:chgData name="MOINGEON Philippe IRIS" userId="98b45eab-5f6a-4ceb-b48a-d5b54974cab7" providerId="ADAL" clId="{DD8246B7-3449-4C64-A5B7-3D2753FB4B2C}" dt="2023-11-22T10:44:11.156" v="385" actId="478"/>
          <ac:picMkLst>
            <pc:docMk/>
            <pc:sldMk cId="3240018442" sldId="3541"/>
            <ac:picMk id="3" creationId="{F4FD5F40-AFEE-4ECF-89A9-D543C157E8DC}"/>
          </ac:picMkLst>
        </pc:picChg>
        <pc:picChg chg="del">
          <ac:chgData name="MOINGEON Philippe IRIS" userId="98b45eab-5f6a-4ceb-b48a-d5b54974cab7" providerId="ADAL" clId="{DD8246B7-3449-4C64-A5B7-3D2753FB4B2C}" dt="2023-11-22T10:29:43.039" v="297"/>
          <ac:picMkLst>
            <pc:docMk/>
            <pc:sldMk cId="3240018442" sldId="3541"/>
            <ac:picMk id="6" creationId="{041E4254-9D71-4087-AD28-05E3B53A619B}"/>
          </ac:picMkLst>
        </pc:picChg>
        <pc:picChg chg="mod">
          <ac:chgData name="MOINGEON Philippe IRIS" userId="98b45eab-5f6a-4ceb-b48a-d5b54974cab7" providerId="ADAL" clId="{DD8246B7-3449-4C64-A5B7-3D2753FB4B2C}" dt="2023-11-22T11:19:47.427" v="420" actId="1076"/>
          <ac:picMkLst>
            <pc:docMk/>
            <pc:sldMk cId="3240018442" sldId="3541"/>
            <ac:picMk id="7" creationId="{95D40A29-2907-40EB-B056-EA5D53FF11E7}"/>
          </ac:picMkLst>
        </pc:picChg>
        <pc:picChg chg="del">
          <ac:chgData name="MOINGEON Philippe IRIS" userId="98b45eab-5f6a-4ceb-b48a-d5b54974cab7" providerId="ADAL" clId="{DD8246B7-3449-4C64-A5B7-3D2753FB4B2C}" dt="2023-11-22T10:40:51.646" v="346" actId="478"/>
          <ac:picMkLst>
            <pc:docMk/>
            <pc:sldMk cId="3240018442" sldId="3541"/>
            <ac:picMk id="9" creationId="{DCBA7368-8247-4190-8E6D-B2FAFD5FB6AB}"/>
          </ac:picMkLst>
        </pc:picChg>
        <pc:picChg chg="mod">
          <ac:chgData name="MOINGEON Philippe IRIS" userId="98b45eab-5f6a-4ceb-b48a-d5b54974cab7" providerId="ADAL" clId="{DD8246B7-3449-4C64-A5B7-3D2753FB4B2C}" dt="2023-11-22T10:43:03.002" v="373" actId="1076"/>
          <ac:picMkLst>
            <pc:docMk/>
            <pc:sldMk cId="3240018442" sldId="3541"/>
            <ac:picMk id="10" creationId="{F89A466D-CEE7-4711-89A8-B94887B97399}"/>
          </ac:picMkLst>
        </pc:picChg>
        <pc:picChg chg="mod">
          <ac:chgData name="MOINGEON Philippe IRIS" userId="98b45eab-5f6a-4ceb-b48a-d5b54974cab7" providerId="ADAL" clId="{DD8246B7-3449-4C64-A5B7-3D2753FB4B2C}" dt="2023-11-22T11:19:44.002" v="419" actId="1076"/>
          <ac:picMkLst>
            <pc:docMk/>
            <pc:sldMk cId="3240018442" sldId="3541"/>
            <ac:picMk id="12" creationId="{29414B08-3D4E-49F0-8757-78DA1E72B0AE}"/>
          </ac:picMkLst>
        </pc:picChg>
        <pc:picChg chg="del">
          <ac:chgData name="MOINGEON Philippe IRIS" userId="98b45eab-5f6a-4ceb-b48a-d5b54974cab7" providerId="ADAL" clId="{DD8246B7-3449-4C64-A5B7-3D2753FB4B2C}" dt="2023-11-22T10:41:01.915" v="349" actId="478"/>
          <ac:picMkLst>
            <pc:docMk/>
            <pc:sldMk cId="3240018442" sldId="3541"/>
            <ac:picMk id="16" creationId="{D1E2F72D-241D-4579-8132-3146AAD59700}"/>
          </ac:picMkLst>
        </pc:picChg>
        <pc:picChg chg="del">
          <ac:chgData name="MOINGEON Philippe IRIS" userId="98b45eab-5f6a-4ceb-b48a-d5b54974cab7" providerId="ADAL" clId="{DD8246B7-3449-4C64-A5B7-3D2753FB4B2C}" dt="2023-11-22T10:41:08.756" v="352" actId="478"/>
          <ac:picMkLst>
            <pc:docMk/>
            <pc:sldMk cId="3240018442" sldId="3541"/>
            <ac:picMk id="19" creationId="{2C1828C9-C5DE-4B13-BE8A-EB021AF95895}"/>
          </ac:picMkLst>
        </pc:picChg>
      </pc:sldChg>
      <pc:sldChg chg="addSp delSp modSp mod">
        <pc:chgData name="MOINGEON Philippe IRIS" userId="98b45eab-5f6a-4ceb-b48a-d5b54974cab7" providerId="ADAL" clId="{DD8246B7-3449-4C64-A5B7-3D2753FB4B2C}" dt="2023-11-22T12:33:12.903" v="1262" actId="20577"/>
        <pc:sldMkLst>
          <pc:docMk/>
          <pc:sldMk cId="2624262532" sldId="3550"/>
        </pc:sldMkLst>
        <pc:spChg chg="mod">
          <ac:chgData name="MOINGEON Philippe IRIS" userId="98b45eab-5f6a-4ceb-b48a-d5b54974cab7" providerId="ADAL" clId="{DD8246B7-3449-4C64-A5B7-3D2753FB4B2C}" dt="2023-11-22T12:33:12.903" v="1262" actId="20577"/>
          <ac:spMkLst>
            <pc:docMk/>
            <pc:sldMk cId="2624262532" sldId="3550"/>
            <ac:spMk id="3" creationId="{C7ECFFF1-76B5-46F0-988E-38A1DFF48C0B}"/>
          </ac:spMkLst>
        </pc:spChg>
        <pc:spChg chg="del">
          <ac:chgData name="MOINGEON Philippe IRIS" userId="98b45eab-5f6a-4ceb-b48a-d5b54974cab7" providerId="ADAL" clId="{DD8246B7-3449-4C64-A5B7-3D2753FB4B2C}" dt="2023-11-22T12:05:39.265" v="692" actId="478"/>
          <ac:spMkLst>
            <pc:docMk/>
            <pc:sldMk cId="2624262532" sldId="3550"/>
            <ac:spMk id="6" creationId="{07675904-8295-4698-B074-C7F935D6DE11}"/>
          </ac:spMkLst>
        </pc:spChg>
        <pc:spChg chg="add mod">
          <ac:chgData name="MOINGEON Philippe IRIS" userId="98b45eab-5f6a-4ceb-b48a-d5b54974cab7" providerId="ADAL" clId="{DD8246B7-3449-4C64-A5B7-3D2753FB4B2C}" dt="2023-11-22T12:27:38.426" v="1200" actId="1076"/>
          <ac:spMkLst>
            <pc:docMk/>
            <pc:sldMk cId="2624262532" sldId="3550"/>
            <ac:spMk id="9" creationId="{8E2D48BA-2998-4FBD-9AE7-72D4BE6CA525}"/>
          </ac:spMkLst>
        </pc:spChg>
        <pc:spChg chg="add mod">
          <ac:chgData name="MOINGEON Philippe IRIS" userId="98b45eab-5f6a-4ceb-b48a-d5b54974cab7" providerId="ADAL" clId="{DD8246B7-3449-4C64-A5B7-3D2753FB4B2C}" dt="2023-11-22T12:27:52.853" v="1201" actId="1076"/>
          <ac:spMkLst>
            <pc:docMk/>
            <pc:sldMk cId="2624262532" sldId="3550"/>
            <ac:spMk id="10" creationId="{4FCF1EBA-D2E2-4ED0-B71F-C95645F52AFB}"/>
          </ac:spMkLst>
        </pc:spChg>
        <pc:picChg chg="mod">
          <ac:chgData name="MOINGEON Philippe IRIS" userId="98b45eab-5f6a-4ceb-b48a-d5b54974cab7" providerId="ADAL" clId="{DD8246B7-3449-4C64-A5B7-3D2753FB4B2C}" dt="2023-11-20T09:01:53.473" v="1" actId="1076"/>
          <ac:picMkLst>
            <pc:docMk/>
            <pc:sldMk cId="2624262532" sldId="3550"/>
            <ac:picMk id="7" creationId="{0FD760B0-7364-4931-98E2-1F83CCA864CA}"/>
          </ac:picMkLst>
        </pc:picChg>
      </pc:sldChg>
      <pc:sldChg chg="addSp modSp mod">
        <pc:chgData name="MOINGEON Philippe IRIS" userId="98b45eab-5f6a-4ceb-b48a-d5b54974cab7" providerId="ADAL" clId="{DD8246B7-3449-4C64-A5B7-3D2753FB4B2C}" dt="2023-11-22T10:14:29.434" v="249" actId="20577"/>
        <pc:sldMkLst>
          <pc:docMk/>
          <pc:sldMk cId="6542656" sldId="1817606577"/>
        </pc:sldMkLst>
        <pc:spChg chg="mod">
          <ac:chgData name="MOINGEON Philippe IRIS" userId="98b45eab-5f6a-4ceb-b48a-d5b54974cab7" providerId="ADAL" clId="{DD8246B7-3449-4C64-A5B7-3D2753FB4B2C}" dt="2023-11-21T13:59:05.416" v="56" actId="20577"/>
          <ac:spMkLst>
            <pc:docMk/>
            <pc:sldMk cId="6542656" sldId="1817606577"/>
            <ac:spMk id="2" creationId="{8092CD41-7873-49CD-BBF3-E9598A6A0CBB}"/>
          </ac:spMkLst>
        </pc:spChg>
        <pc:spChg chg="mod">
          <ac:chgData name="MOINGEON Philippe IRIS" userId="98b45eab-5f6a-4ceb-b48a-d5b54974cab7" providerId="ADAL" clId="{DD8246B7-3449-4C64-A5B7-3D2753FB4B2C}" dt="2023-11-22T10:14:29.434" v="249" actId="20577"/>
          <ac:spMkLst>
            <pc:docMk/>
            <pc:sldMk cId="6542656" sldId="1817606577"/>
            <ac:spMk id="6" creationId="{BCE56679-FC67-45F6-BF66-F7C1DB735958}"/>
          </ac:spMkLst>
        </pc:spChg>
        <pc:spChg chg="mod">
          <ac:chgData name="MOINGEON Philippe IRIS" userId="98b45eab-5f6a-4ceb-b48a-d5b54974cab7" providerId="ADAL" clId="{DD8246B7-3449-4C64-A5B7-3D2753FB4B2C}" dt="2023-11-22T10:13:32.747" v="213" actId="20577"/>
          <ac:spMkLst>
            <pc:docMk/>
            <pc:sldMk cId="6542656" sldId="1817606577"/>
            <ac:spMk id="15" creationId="{9BED4558-A90B-4EE6-9CC0-389E40B1FD72}"/>
          </ac:spMkLst>
        </pc:spChg>
        <pc:spChg chg="add mod">
          <ac:chgData name="MOINGEON Philippe IRIS" userId="98b45eab-5f6a-4ceb-b48a-d5b54974cab7" providerId="ADAL" clId="{DD8246B7-3449-4C64-A5B7-3D2753FB4B2C}" dt="2023-11-22T10:13:24.431" v="212" actId="1076"/>
          <ac:spMkLst>
            <pc:docMk/>
            <pc:sldMk cId="6542656" sldId="1817606577"/>
            <ac:spMk id="22" creationId="{5A8EF05C-F875-4BD6-ACE7-4897349AC8D8}"/>
          </ac:spMkLst>
        </pc:spChg>
        <pc:picChg chg="mod">
          <ac:chgData name="MOINGEON Philippe IRIS" userId="98b45eab-5f6a-4ceb-b48a-d5b54974cab7" providerId="ADAL" clId="{DD8246B7-3449-4C64-A5B7-3D2753FB4B2C}" dt="2023-11-21T14:00:15.443" v="57" actId="1076"/>
          <ac:picMkLst>
            <pc:docMk/>
            <pc:sldMk cId="6542656" sldId="1817606577"/>
            <ac:picMk id="16" creationId="{C6DE79D1-20A8-4069-95E1-3237609CFCFC}"/>
          </ac:picMkLst>
        </pc:picChg>
        <pc:picChg chg="add mod">
          <ac:chgData name="MOINGEON Philippe IRIS" userId="98b45eab-5f6a-4ceb-b48a-d5b54974cab7" providerId="ADAL" clId="{DD8246B7-3449-4C64-A5B7-3D2753FB4B2C}" dt="2023-11-22T10:13:19.394" v="211" actId="1076"/>
          <ac:picMkLst>
            <pc:docMk/>
            <pc:sldMk cId="6542656" sldId="1817606577"/>
            <ac:picMk id="21" creationId="{7370150D-5617-475C-AAF1-708FFF3B53CD}"/>
          </ac:picMkLst>
        </pc:picChg>
      </pc:sldChg>
      <pc:sldChg chg="modSp mod">
        <pc:chgData name="MOINGEON Philippe IRIS" userId="98b45eab-5f6a-4ceb-b48a-d5b54974cab7" providerId="ADAL" clId="{DD8246B7-3449-4C64-A5B7-3D2753FB4B2C}" dt="2023-11-22T10:10:42.054" v="174" actId="20577"/>
        <pc:sldMkLst>
          <pc:docMk/>
          <pc:sldMk cId="2747947412" sldId="1817606627"/>
        </pc:sldMkLst>
        <pc:spChg chg="mod">
          <ac:chgData name="MOINGEON Philippe IRIS" userId="98b45eab-5f6a-4ceb-b48a-d5b54974cab7" providerId="ADAL" clId="{DD8246B7-3449-4C64-A5B7-3D2753FB4B2C}" dt="2023-11-22T10:10:42.054" v="174" actId="20577"/>
          <ac:spMkLst>
            <pc:docMk/>
            <pc:sldMk cId="2747947412" sldId="1817606627"/>
            <ac:spMk id="3" creationId="{D9447752-02F5-41A8-A59C-FFE728C95C76}"/>
          </ac:spMkLst>
        </pc:spChg>
        <pc:spChg chg="mod">
          <ac:chgData name="MOINGEON Philippe IRIS" userId="98b45eab-5f6a-4ceb-b48a-d5b54974cab7" providerId="ADAL" clId="{DD8246B7-3449-4C64-A5B7-3D2753FB4B2C}" dt="2023-11-22T10:10:12.599" v="172" actId="255"/>
          <ac:spMkLst>
            <pc:docMk/>
            <pc:sldMk cId="2747947412" sldId="1817606627"/>
            <ac:spMk id="27" creationId="{C97882CD-1245-42C5-A1F1-3E884D88E646}"/>
          </ac:spMkLst>
        </pc:spChg>
      </pc:sldChg>
      <pc:sldChg chg="del">
        <pc:chgData name="MOINGEON Philippe IRIS" userId="98b45eab-5f6a-4ceb-b48a-d5b54974cab7" providerId="ADAL" clId="{DD8246B7-3449-4C64-A5B7-3D2753FB4B2C}" dt="2023-11-21T14:01:17.635" v="65" actId="47"/>
        <pc:sldMkLst>
          <pc:docMk/>
          <pc:sldMk cId="2302695637" sldId="1817606638"/>
        </pc:sldMkLst>
      </pc:sldChg>
      <pc:sldChg chg="addSp modSp mod">
        <pc:chgData name="MOINGEON Philippe IRIS" userId="98b45eab-5f6a-4ceb-b48a-d5b54974cab7" providerId="ADAL" clId="{DD8246B7-3449-4C64-A5B7-3D2753FB4B2C}" dt="2023-11-22T11:40:08.623" v="616" actId="1076"/>
        <pc:sldMkLst>
          <pc:docMk/>
          <pc:sldMk cId="2645773876" sldId="1817606652"/>
        </pc:sldMkLst>
        <pc:spChg chg="add mod">
          <ac:chgData name="MOINGEON Philippe IRIS" userId="98b45eab-5f6a-4ceb-b48a-d5b54974cab7" providerId="ADAL" clId="{DD8246B7-3449-4C64-A5B7-3D2753FB4B2C}" dt="2023-11-22T11:40:08.623" v="616" actId="1076"/>
          <ac:spMkLst>
            <pc:docMk/>
            <pc:sldMk cId="2645773876" sldId="1817606652"/>
            <ac:spMk id="2" creationId="{40243C91-55D0-4A04-90AE-CD12ABFE24C0}"/>
          </ac:spMkLst>
        </pc:spChg>
        <pc:spChg chg="mod">
          <ac:chgData name="MOINGEON Philippe IRIS" userId="98b45eab-5f6a-4ceb-b48a-d5b54974cab7" providerId="ADAL" clId="{DD8246B7-3449-4C64-A5B7-3D2753FB4B2C}" dt="2023-11-22T11:40:00.805" v="615" actId="1076"/>
          <ac:spMkLst>
            <pc:docMk/>
            <pc:sldMk cId="2645773876" sldId="1817606652"/>
            <ac:spMk id="8" creationId="{1686E05E-0C20-47F6-A8DA-D794F27B89E0}"/>
          </ac:spMkLst>
        </pc:spChg>
        <pc:picChg chg="mod">
          <ac:chgData name="MOINGEON Philippe IRIS" userId="98b45eab-5f6a-4ceb-b48a-d5b54974cab7" providerId="ADAL" clId="{DD8246B7-3449-4C64-A5B7-3D2753FB4B2C}" dt="2023-11-22T11:38:00.456" v="563" actId="1076"/>
          <ac:picMkLst>
            <pc:docMk/>
            <pc:sldMk cId="2645773876" sldId="1817606652"/>
            <ac:picMk id="6" creationId="{08B3CB71-7B27-4995-8893-16377EB6C47A}"/>
          </ac:picMkLst>
        </pc:picChg>
        <pc:picChg chg="mod">
          <ac:chgData name="MOINGEON Philippe IRIS" userId="98b45eab-5f6a-4ceb-b48a-d5b54974cab7" providerId="ADAL" clId="{DD8246B7-3449-4C64-A5B7-3D2753FB4B2C}" dt="2023-11-22T11:38:09.735" v="565" actId="1076"/>
          <ac:picMkLst>
            <pc:docMk/>
            <pc:sldMk cId="2645773876" sldId="1817606652"/>
            <ac:picMk id="7" creationId="{96212B69-940F-4E68-B27F-EB1F8E908F99}"/>
          </ac:picMkLst>
        </pc:picChg>
      </pc:sldChg>
      <pc:sldChg chg="modSp mod">
        <pc:chgData name="MOINGEON Philippe IRIS" userId="98b45eab-5f6a-4ceb-b48a-d5b54974cab7" providerId="ADAL" clId="{DD8246B7-3449-4C64-A5B7-3D2753FB4B2C}" dt="2023-11-22T10:16:36.289" v="269" actId="115"/>
        <pc:sldMkLst>
          <pc:docMk/>
          <pc:sldMk cId="202445806" sldId="1817606656"/>
        </pc:sldMkLst>
        <pc:spChg chg="mod">
          <ac:chgData name="MOINGEON Philippe IRIS" userId="98b45eab-5f6a-4ceb-b48a-d5b54974cab7" providerId="ADAL" clId="{DD8246B7-3449-4C64-A5B7-3D2753FB4B2C}" dt="2023-11-22T10:15:58.677" v="266" actId="20577"/>
          <ac:spMkLst>
            <pc:docMk/>
            <pc:sldMk cId="202445806" sldId="1817606656"/>
            <ac:spMk id="3" creationId="{6E2BF961-9F9A-45CC-966C-41861B07AADB}"/>
          </ac:spMkLst>
        </pc:spChg>
        <pc:spChg chg="mod">
          <ac:chgData name="MOINGEON Philippe IRIS" userId="98b45eab-5f6a-4ceb-b48a-d5b54974cab7" providerId="ADAL" clId="{DD8246B7-3449-4C64-A5B7-3D2753FB4B2C}" dt="2023-11-22T10:16:36.289" v="269" actId="115"/>
          <ac:spMkLst>
            <pc:docMk/>
            <pc:sldMk cId="202445806" sldId="1817606656"/>
            <ac:spMk id="13" creationId="{975FC6DE-FF10-43B7-A468-F86AD306C6FF}"/>
          </ac:spMkLst>
        </pc:spChg>
        <pc:spChg chg="mod">
          <ac:chgData name="MOINGEON Philippe IRIS" userId="98b45eab-5f6a-4ceb-b48a-d5b54974cab7" providerId="ADAL" clId="{DD8246B7-3449-4C64-A5B7-3D2753FB4B2C}" dt="2023-11-21T14:04:49.794" v="108" actId="1076"/>
          <ac:spMkLst>
            <pc:docMk/>
            <pc:sldMk cId="202445806" sldId="1817606656"/>
            <ac:spMk id="20" creationId="{E0E0F1BA-E672-4828-AEB6-AAF3F564E004}"/>
          </ac:spMkLst>
        </pc:spChg>
        <pc:spChg chg="mod">
          <ac:chgData name="MOINGEON Philippe IRIS" userId="98b45eab-5f6a-4ceb-b48a-d5b54974cab7" providerId="ADAL" clId="{DD8246B7-3449-4C64-A5B7-3D2753FB4B2C}" dt="2023-11-22T10:16:14.797" v="267" actId="1076"/>
          <ac:spMkLst>
            <pc:docMk/>
            <pc:sldMk cId="202445806" sldId="1817606656"/>
            <ac:spMk id="21" creationId="{5A3B9E08-1E14-4DA6-A8DA-FD335374E552}"/>
          </ac:spMkLst>
        </pc:spChg>
        <pc:picChg chg="mod">
          <ac:chgData name="MOINGEON Philippe IRIS" userId="98b45eab-5f6a-4ceb-b48a-d5b54974cab7" providerId="ADAL" clId="{DD8246B7-3449-4C64-A5B7-3D2753FB4B2C}" dt="2023-11-21T14:01:54.372" v="68" actId="1076"/>
          <ac:picMkLst>
            <pc:docMk/>
            <pc:sldMk cId="202445806" sldId="1817606656"/>
            <ac:picMk id="4" creationId="{2BA4DB10-440F-430C-BD4A-1C7881529083}"/>
          </ac:picMkLst>
        </pc:picChg>
      </pc:sldChg>
      <pc:sldChg chg="del">
        <pc:chgData name="MOINGEON Philippe IRIS" userId="98b45eab-5f6a-4ceb-b48a-d5b54974cab7" providerId="ADAL" clId="{DD8246B7-3449-4C64-A5B7-3D2753FB4B2C}" dt="2023-11-21T13:55:54.064" v="2" actId="47"/>
        <pc:sldMkLst>
          <pc:docMk/>
          <pc:sldMk cId="2785137440" sldId="1817606657"/>
        </pc:sldMkLst>
      </pc:sldChg>
      <pc:sldChg chg="del">
        <pc:chgData name="MOINGEON Philippe IRIS" userId="98b45eab-5f6a-4ceb-b48a-d5b54974cab7" providerId="ADAL" clId="{DD8246B7-3449-4C64-A5B7-3D2753FB4B2C}" dt="2023-11-22T11:21:52.832" v="450" actId="47"/>
        <pc:sldMkLst>
          <pc:docMk/>
          <pc:sldMk cId="122535701" sldId="1817606658"/>
        </pc:sldMkLst>
      </pc:sldChg>
      <pc:sldChg chg="addSp delSp modSp mod">
        <pc:chgData name="MOINGEON Philippe IRIS" userId="98b45eab-5f6a-4ceb-b48a-d5b54974cab7" providerId="ADAL" clId="{DD8246B7-3449-4C64-A5B7-3D2753FB4B2C}" dt="2023-11-22T14:10:23.003" v="1667" actId="20577"/>
        <pc:sldMkLst>
          <pc:docMk/>
          <pc:sldMk cId="2254048936" sldId="1817606660"/>
        </pc:sldMkLst>
        <pc:spChg chg="mod">
          <ac:chgData name="MOINGEON Philippe IRIS" userId="98b45eab-5f6a-4ceb-b48a-d5b54974cab7" providerId="ADAL" clId="{DD8246B7-3449-4C64-A5B7-3D2753FB4B2C}" dt="2023-11-22T14:10:23.003" v="1667" actId="20577"/>
          <ac:spMkLst>
            <pc:docMk/>
            <pc:sldMk cId="2254048936" sldId="1817606660"/>
            <ac:spMk id="2" creationId="{812F17A1-C867-43E4-81EB-486F5074DCD8}"/>
          </ac:spMkLst>
        </pc:spChg>
        <pc:spChg chg="del">
          <ac:chgData name="MOINGEON Philippe IRIS" userId="98b45eab-5f6a-4ceb-b48a-d5b54974cab7" providerId="ADAL" clId="{DD8246B7-3449-4C64-A5B7-3D2753FB4B2C}" dt="2023-11-22T11:26:58.666" v="482" actId="478"/>
          <ac:spMkLst>
            <pc:docMk/>
            <pc:sldMk cId="2254048936" sldId="1817606660"/>
            <ac:spMk id="5" creationId="{04CC254F-4623-4162-8E2A-78E67013F9E2}"/>
          </ac:spMkLst>
        </pc:spChg>
        <pc:spChg chg="mod">
          <ac:chgData name="MOINGEON Philippe IRIS" userId="98b45eab-5f6a-4ceb-b48a-d5b54974cab7" providerId="ADAL" clId="{DD8246B7-3449-4C64-A5B7-3D2753FB4B2C}" dt="2023-11-22T12:13:45.099" v="795" actId="20577"/>
          <ac:spMkLst>
            <pc:docMk/>
            <pc:sldMk cId="2254048936" sldId="1817606660"/>
            <ac:spMk id="11" creationId="{792D86DB-EED0-4932-83A8-7547EB414B09}"/>
          </ac:spMkLst>
        </pc:spChg>
        <pc:spChg chg="del">
          <ac:chgData name="MOINGEON Philippe IRIS" userId="98b45eab-5f6a-4ceb-b48a-d5b54974cab7" providerId="ADAL" clId="{DD8246B7-3449-4C64-A5B7-3D2753FB4B2C}" dt="2023-11-22T11:26:49.817" v="477" actId="478"/>
          <ac:spMkLst>
            <pc:docMk/>
            <pc:sldMk cId="2254048936" sldId="1817606660"/>
            <ac:spMk id="14" creationId="{857533EA-4169-405C-AAF5-D8771D593899}"/>
          </ac:spMkLst>
        </pc:spChg>
        <pc:spChg chg="del mod">
          <ac:chgData name="MOINGEON Philippe IRIS" userId="98b45eab-5f6a-4ceb-b48a-d5b54974cab7" providerId="ADAL" clId="{DD8246B7-3449-4C64-A5B7-3D2753FB4B2C}" dt="2023-11-22T11:26:48.257" v="476" actId="478"/>
          <ac:spMkLst>
            <pc:docMk/>
            <pc:sldMk cId="2254048936" sldId="1817606660"/>
            <ac:spMk id="15" creationId="{22C7E7C5-4AB4-435C-A1FD-DD206A587015}"/>
          </ac:spMkLst>
        </pc:spChg>
        <pc:spChg chg="del mod">
          <ac:chgData name="MOINGEON Philippe IRIS" userId="98b45eab-5f6a-4ceb-b48a-d5b54974cab7" providerId="ADAL" clId="{DD8246B7-3449-4C64-A5B7-3D2753FB4B2C}" dt="2023-11-22T11:28:48.406" v="487"/>
          <ac:spMkLst>
            <pc:docMk/>
            <pc:sldMk cId="2254048936" sldId="1817606660"/>
            <ac:spMk id="17" creationId="{3FBAF0D7-0A6D-4A19-8841-BA2AD20BF82F}"/>
          </ac:spMkLst>
        </pc:spChg>
        <pc:spChg chg="del mod">
          <ac:chgData name="MOINGEON Philippe IRIS" userId="98b45eab-5f6a-4ceb-b48a-d5b54974cab7" providerId="ADAL" clId="{DD8246B7-3449-4C64-A5B7-3D2753FB4B2C}" dt="2023-11-22T11:26:56.607" v="481" actId="478"/>
          <ac:spMkLst>
            <pc:docMk/>
            <pc:sldMk cId="2254048936" sldId="1817606660"/>
            <ac:spMk id="18" creationId="{27592231-ABFA-4584-B5D8-CDF3E2D0BC12}"/>
          </ac:spMkLst>
        </pc:spChg>
        <pc:spChg chg="add mod">
          <ac:chgData name="MOINGEON Philippe IRIS" userId="98b45eab-5f6a-4ceb-b48a-d5b54974cab7" providerId="ADAL" clId="{DD8246B7-3449-4C64-A5B7-3D2753FB4B2C}" dt="2023-11-22T11:43:46.520" v="686" actId="20577"/>
          <ac:spMkLst>
            <pc:docMk/>
            <pc:sldMk cId="2254048936" sldId="1817606660"/>
            <ac:spMk id="20" creationId="{1CD21D4A-75D4-4CF6-B7B2-3E38D3F9EBD0}"/>
          </ac:spMkLst>
        </pc:spChg>
        <pc:spChg chg="add mod">
          <ac:chgData name="MOINGEON Philippe IRIS" userId="98b45eab-5f6a-4ceb-b48a-d5b54974cab7" providerId="ADAL" clId="{DD8246B7-3449-4C64-A5B7-3D2753FB4B2C}" dt="2023-11-22T11:34:46.825" v="557" actId="14100"/>
          <ac:spMkLst>
            <pc:docMk/>
            <pc:sldMk cId="2254048936" sldId="1817606660"/>
            <ac:spMk id="22" creationId="{14A6B5E5-EBAE-44E5-96F8-366146A09E02}"/>
          </ac:spMkLst>
        </pc:spChg>
        <pc:spChg chg="add mod">
          <ac:chgData name="MOINGEON Philippe IRIS" userId="98b45eab-5f6a-4ceb-b48a-d5b54974cab7" providerId="ADAL" clId="{DD8246B7-3449-4C64-A5B7-3D2753FB4B2C}" dt="2023-11-22T12:11:54.287" v="766" actId="20577"/>
          <ac:spMkLst>
            <pc:docMk/>
            <pc:sldMk cId="2254048936" sldId="1817606660"/>
            <ac:spMk id="23" creationId="{1498756B-008B-4153-BFB3-17EB4635C2C6}"/>
          </ac:spMkLst>
        </pc:spChg>
        <pc:spChg chg="add mod">
          <ac:chgData name="MOINGEON Philippe IRIS" userId="98b45eab-5f6a-4ceb-b48a-d5b54974cab7" providerId="ADAL" clId="{DD8246B7-3449-4C64-A5B7-3D2753FB4B2C}" dt="2023-11-22T12:13:55.416" v="797" actId="1076"/>
          <ac:spMkLst>
            <pc:docMk/>
            <pc:sldMk cId="2254048936" sldId="1817606660"/>
            <ac:spMk id="25" creationId="{D97462B3-0442-4E6E-8349-BE1DC7AE7D2E}"/>
          </ac:spMkLst>
        </pc:spChg>
        <pc:picChg chg="del mod">
          <ac:chgData name="MOINGEON Philippe IRIS" userId="98b45eab-5f6a-4ceb-b48a-d5b54974cab7" providerId="ADAL" clId="{DD8246B7-3449-4C64-A5B7-3D2753FB4B2C}" dt="2023-11-22T11:27:01.208" v="484" actId="478"/>
          <ac:picMkLst>
            <pc:docMk/>
            <pc:sldMk cId="2254048936" sldId="1817606660"/>
            <ac:picMk id="3" creationId="{F4FD5F40-AFEE-4ECF-89A9-D543C157E8DC}"/>
          </ac:picMkLst>
        </pc:picChg>
        <pc:picChg chg="del">
          <ac:chgData name="MOINGEON Philippe IRIS" userId="98b45eab-5f6a-4ceb-b48a-d5b54974cab7" providerId="ADAL" clId="{DD8246B7-3449-4C64-A5B7-3D2753FB4B2C}" dt="2023-11-22T11:26:51.042" v="478" actId="478"/>
          <ac:picMkLst>
            <pc:docMk/>
            <pc:sldMk cId="2254048936" sldId="1817606660"/>
            <ac:picMk id="7" creationId="{95D40A29-2907-40EB-B056-EA5D53FF11E7}"/>
          </ac:picMkLst>
        </pc:picChg>
        <pc:picChg chg="mod">
          <ac:chgData name="MOINGEON Philippe IRIS" userId="98b45eab-5f6a-4ceb-b48a-d5b54974cab7" providerId="ADAL" clId="{DD8246B7-3449-4C64-A5B7-3D2753FB4B2C}" dt="2023-11-22T11:33:19.019" v="498" actId="1076"/>
          <ac:picMkLst>
            <pc:docMk/>
            <pc:sldMk cId="2254048936" sldId="1817606660"/>
            <ac:picMk id="9" creationId="{DCBA7368-8247-4190-8E6D-B2FAFD5FB6AB}"/>
          </ac:picMkLst>
        </pc:picChg>
        <pc:picChg chg="del">
          <ac:chgData name="MOINGEON Philippe IRIS" userId="98b45eab-5f6a-4ceb-b48a-d5b54974cab7" providerId="ADAL" clId="{DD8246B7-3449-4C64-A5B7-3D2753FB4B2C}" dt="2023-11-22T11:26:43.484" v="474" actId="478"/>
          <ac:picMkLst>
            <pc:docMk/>
            <pc:sldMk cId="2254048936" sldId="1817606660"/>
            <ac:picMk id="10" creationId="{F89A466D-CEE7-4711-89A8-B94887B97399}"/>
          </ac:picMkLst>
        </pc:picChg>
        <pc:picChg chg="del">
          <ac:chgData name="MOINGEON Philippe IRIS" userId="98b45eab-5f6a-4ceb-b48a-d5b54974cab7" providerId="ADAL" clId="{DD8246B7-3449-4C64-A5B7-3D2753FB4B2C}" dt="2023-11-22T11:26:40.308" v="473" actId="478"/>
          <ac:picMkLst>
            <pc:docMk/>
            <pc:sldMk cId="2254048936" sldId="1817606660"/>
            <ac:picMk id="12" creationId="{29414B08-3D4E-49F0-8757-78DA1E72B0AE}"/>
          </ac:picMkLst>
        </pc:picChg>
        <pc:picChg chg="add mod">
          <ac:chgData name="MOINGEON Philippe IRIS" userId="98b45eab-5f6a-4ceb-b48a-d5b54974cab7" providerId="ADAL" clId="{DD8246B7-3449-4C64-A5B7-3D2753FB4B2C}" dt="2023-11-22T11:33:08.759" v="497" actId="1076"/>
          <ac:picMkLst>
            <pc:docMk/>
            <pc:sldMk cId="2254048936" sldId="1817606660"/>
            <ac:picMk id="13" creationId="{6B7070CA-8C0B-4B84-9DFC-C68E8A7F1E2D}"/>
          </ac:picMkLst>
        </pc:picChg>
        <pc:picChg chg="mod">
          <ac:chgData name="MOINGEON Philippe IRIS" userId="98b45eab-5f6a-4ceb-b48a-d5b54974cab7" providerId="ADAL" clId="{DD8246B7-3449-4C64-A5B7-3D2753FB4B2C}" dt="2023-11-22T11:31:45.631" v="494" actId="1076"/>
          <ac:picMkLst>
            <pc:docMk/>
            <pc:sldMk cId="2254048936" sldId="1817606660"/>
            <ac:picMk id="16" creationId="{D1E2F72D-241D-4579-8132-3146AAD59700}"/>
          </ac:picMkLst>
        </pc:picChg>
        <pc:picChg chg="mod">
          <ac:chgData name="MOINGEON Philippe IRIS" userId="98b45eab-5f6a-4ceb-b48a-d5b54974cab7" providerId="ADAL" clId="{DD8246B7-3449-4C64-A5B7-3D2753FB4B2C}" dt="2023-11-22T12:13:38.742" v="794" actId="1076"/>
          <ac:picMkLst>
            <pc:docMk/>
            <pc:sldMk cId="2254048936" sldId="1817606660"/>
            <ac:picMk id="19" creationId="{2C1828C9-C5DE-4B13-BE8A-EB021AF95895}"/>
          </ac:picMkLst>
        </pc:picChg>
        <pc:picChg chg="add mod">
          <ac:chgData name="MOINGEON Philippe IRIS" userId="98b45eab-5f6a-4ceb-b48a-d5b54974cab7" providerId="ADAL" clId="{DD8246B7-3449-4C64-A5B7-3D2753FB4B2C}" dt="2023-11-22T12:13:50.803" v="796" actId="1076"/>
          <ac:picMkLst>
            <pc:docMk/>
            <pc:sldMk cId="2254048936" sldId="1817606660"/>
            <ac:picMk id="24" creationId="{B1C5E8EC-8C5A-4309-B2C6-EA7C3C7B77C9}"/>
          </ac:picMkLst>
        </pc:picChg>
      </pc:sldChg>
      <pc:sldChg chg="addSp delSp modSp mod">
        <pc:chgData name="MOINGEON Philippe IRIS" userId="98b45eab-5f6a-4ceb-b48a-d5b54974cab7" providerId="ADAL" clId="{DD8246B7-3449-4C64-A5B7-3D2753FB4B2C}" dt="2023-11-22T14:08:00.641" v="1655" actId="1076"/>
        <pc:sldMkLst>
          <pc:docMk/>
          <pc:sldMk cId="1933998965" sldId="1817606691"/>
        </pc:sldMkLst>
        <pc:spChg chg="mod">
          <ac:chgData name="MOINGEON Philippe IRIS" userId="98b45eab-5f6a-4ceb-b48a-d5b54974cab7" providerId="ADAL" clId="{DD8246B7-3449-4C64-A5B7-3D2753FB4B2C}" dt="2023-11-22T10:35:10.039" v="302" actId="1076"/>
          <ac:spMkLst>
            <pc:docMk/>
            <pc:sldMk cId="1933998965" sldId="1817606691"/>
            <ac:spMk id="3" creationId="{DB211F00-3C8A-40B4-9856-8EC6C8EC50A5}"/>
          </ac:spMkLst>
        </pc:spChg>
        <pc:spChg chg="mod">
          <ac:chgData name="MOINGEON Philippe IRIS" userId="98b45eab-5f6a-4ceb-b48a-d5b54974cab7" providerId="ADAL" clId="{DD8246B7-3449-4C64-A5B7-3D2753FB4B2C}" dt="2023-11-22T10:36:56.995" v="340" actId="1076"/>
          <ac:spMkLst>
            <pc:docMk/>
            <pc:sldMk cId="1933998965" sldId="1817606691"/>
            <ac:spMk id="4" creationId="{A57D5038-867E-4CDC-A31D-9876548082F7}"/>
          </ac:spMkLst>
        </pc:spChg>
        <pc:spChg chg="mod">
          <ac:chgData name="MOINGEON Philippe IRIS" userId="98b45eab-5f6a-4ceb-b48a-d5b54974cab7" providerId="ADAL" clId="{DD8246B7-3449-4C64-A5B7-3D2753FB4B2C}" dt="2023-11-22T14:07:10.484" v="1650" actId="1076"/>
          <ac:spMkLst>
            <pc:docMk/>
            <pc:sldMk cId="1933998965" sldId="1817606691"/>
            <ac:spMk id="8" creationId="{00491827-C12F-4531-8683-D88BE42C3E92}"/>
          </ac:spMkLst>
        </pc:spChg>
        <pc:spChg chg="mod">
          <ac:chgData name="MOINGEON Philippe IRIS" userId="98b45eab-5f6a-4ceb-b48a-d5b54974cab7" providerId="ADAL" clId="{DD8246B7-3449-4C64-A5B7-3D2753FB4B2C}" dt="2023-11-22T10:35:48.430" v="307" actId="20577"/>
          <ac:spMkLst>
            <pc:docMk/>
            <pc:sldMk cId="1933998965" sldId="1817606691"/>
            <ac:spMk id="13" creationId="{937C93F7-3CC4-46AE-8288-7E9CEBDBE603}"/>
          </ac:spMkLst>
        </pc:spChg>
        <pc:spChg chg="mod">
          <ac:chgData name="MOINGEON Philippe IRIS" userId="98b45eab-5f6a-4ceb-b48a-d5b54974cab7" providerId="ADAL" clId="{DD8246B7-3449-4C64-A5B7-3D2753FB4B2C}" dt="2023-11-22T10:36:23.705" v="332" actId="20577"/>
          <ac:spMkLst>
            <pc:docMk/>
            <pc:sldMk cId="1933998965" sldId="1817606691"/>
            <ac:spMk id="15" creationId="{9E61F017-2861-4E27-B9CF-FE9B3469314C}"/>
          </ac:spMkLst>
        </pc:spChg>
        <pc:spChg chg="del mod">
          <ac:chgData name="MOINGEON Philippe IRIS" userId="98b45eab-5f6a-4ceb-b48a-d5b54974cab7" providerId="ADAL" clId="{DD8246B7-3449-4C64-A5B7-3D2753FB4B2C}" dt="2023-11-22T12:08:41.993" v="725" actId="478"/>
          <ac:spMkLst>
            <pc:docMk/>
            <pc:sldMk cId="1933998965" sldId="1817606691"/>
            <ac:spMk id="24" creationId="{3DCCE735-52C0-4C04-B458-B9AE6F19E72C}"/>
          </ac:spMkLst>
        </pc:spChg>
        <pc:spChg chg="mod">
          <ac:chgData name="MOINGEON Philippe IRIS" userId="98b45eab-5f6a-4ceb-b48a-d5b54974cab7" providerId="ADAL" clId="{DD8246B7-3449-4C64-A5B7-3D2753FB4B2C}" dt="2023-11-22T10:36:37.907" v="334" actId="1076"/>
          <ac:spMkLst>
            <pc:docMk/>
            <pc:sldMk cId="1933998965" sldId="1817606691"/>
            <ac:spMk id="26" creationId="{D165E13C-497C-4FD1-9EE2-D4B278E6B047}"/>
          </ac:spMkLst>
        </pc:spChg>
        <pc:spChg chg="add mod">
          <ac:chgData name="MOINGEON Philippe IRIS" userId="98b45eab-5f6a-4ceb-b48a-d5b54974cab7" providerId="ADAL" clId="{DD8246B7-3449-4C64-A5B7-3D2753FB4B2C}" dt="2023-11-22T14:07:55.719" v="1654" actId="255"/>
          <ac:spMkLst>
            <pc:docMk/>
            <pc:sldMk cId="1933998965" sldId="1817606691"/>
            <ac:spMk id="29" creationId="{5F41968B-7F3E-4BCC-A992-271EB5AA5BBF}"/>
          </ac:spMkLst>
        </pc:spChg>
        <pc:spChg chg="mod">
          <ac:chgData name="MOINGEON Philippe IRIS" userId="98b45eab-5f6a-4ceb-b48a-d5b54974cab7" providerId="ADAL" clId="{DD8246B7-3449-4C64-A5B7-3D2753FB4B2C}" dt="2023-11-22T13:12:22.987" v="1642" actId="20577"/>
          <ac:spMkLst>
            <pc:docMk/>
            <pc:sldMk cId="1933998965" sldId="1817606691"/>
            <ac:spMk id="87" creationId="{00000000-0000-0000-0000-000000000000}"/>
          </ac:spMkLst>
        </pc:spChg>
        <pc:grpChg chg="mod">
          <ac:chgData name="MOINGEON Philippe IRIS" userId="98b45eab-5f6a-4ceb-b48a-d5b54974cab7" providerId="ADAL" clId="{DD8246B7-3449-4C64-A5B7-3D2753FB4B2C}" dt="2023-11-22T10:36:35.170" v="333" actId="1076"/>
          <ac:grpSpMkLst>
            <pc:docMk/>
            <pc:sldMk cId="1933998965" sldId="1817606691"/>
            <ac:grpSpMk id="9" creationId="{0DBE8602-2076-4E64-9D1A-6C1F8CAF3101}"/>
          </ac:grpSpMkLst>
        </pc:grpChg>
        <pc:picChg chg="mod">
          <ac:chgData name="MOINGEON Philippe IRIS" userId="98b45eab-5f6a-4ceb-b48a-d5b54974cab7" providerId="ADAL" clId="{DD8246B7-3449-4C64-A5B7-3D2753FB4B2C}" dt="2023-11-22T14:08:00.641" v="1655" actId="1076"/>
          <ac:picMkLst>
            <pc:docMk/>
            <pc:sldMk cId="1933998965" sldId="1817606691"/>
            <ac:picMk id="6" creationId="{73411D76-B990-4F33-8433-652CB392A272}"/>
          </ac:picMkLst>
        </pc:picChg>
        <pc:picChg chg="mod">
          <ac:chgData name="MOINGEON Philippe IRIS" userId="98b45eab-5f6a-4ceb-b48a-d5b54974cab7" providerId="ADAL" clId="{DD8246B7-3449-4C64-A5B7-3D2753FB4B2C}" dt="2023-11-22T10:36:06.940" v="311" actId="14100"/>
          <ac:picMkLst>
            <pc:docMk/>
            <pc:sldMk cId="1933998965" sldId="1817606691"/>
            <ac:picMk id="14" creationId="{ADA5BB75-80E5-45BB-BD3F-E703DC8F8E91}"/>
          </ac:picMkLst>
        </pc:picChg>
        <pc:picChg chg="mod">
          <ac:chgData name="MOINGEON Philippe IRIS" userId="98b45eab-5f6a-4ceb-b48a-d5b54974cab7" providerId="ADAL" clId="{DD8246B7-3449-4C64-A5B7-3D2753FB4B2C}" dt="2023-11-22T10:36:45.297" v="338" actId="14100"/>
          <ac:picMkLst>
            <pc:docMk/>
            <pc:sldMk cId="1933998965" sldId="1817606691"/>
            <ac:picMk id="25" creationId="{950A9DE4-0803-41AA-B820-99B9E821AA5E}"/>
          </ac:picMkLst>
        </pc:picChg>
        <pc:picChg chg="mod">
          <ac:chgData name="MOINGEON Philippe IRIS" userId="98b45eab-5f6a-4ceb-b48a-d5b54974cab7" providerId="ADAL" clId="{DD8246B7-3449-4C64-A5B7-3D2753FB4B2C}" dt="2023-11-22T14:07:14.129" v="1651" actId="1076"/>
          <ac:picMkLst>
            <pc:docMk/>
            <pc:sldMk cId="1933998965" sldId="1817606691"/>
            <ac:picMk id="86" creationId="{00000000-0000-0000-0000-000000000000}"/>
          </ac:picMkLst>
        </pc:picChg>
        <pc:cxnChg chg="mod">
          <ac:chgData name="MOINGEON Philippe IRIS" userId="98b45eab-5f6a-4ceb-b48a-d5b54974cab7" providerId="ADAL" clId="{DD8246B7-3449-4C64-A5B7-3D2753FB4B2C}" dt="2023-11-22T10:36:02.652" v="309" actId="1076"/>
          <ac:cxnSpMkLst>
            <pc:docMk/>
            <pc:sldMk cId="1933998965" sldId="1817606691"/>
            <ac:cxnSpMk id="22" creationId="{47AE9048-DA51-43C7-9EA6-5C5F35C78AE0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844F7BF-5B9E-4799-BA32-72CE430BED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61677D5-0E82-4EF0-9259-960ABF3F6A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9E83F-AC0F-469A-A023-C3D0A45FE732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1B8A62E-770E-4246-A70E-D9849A4335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34C254F-BF1D-42CD-AA6D-A72080E1A6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AEC38-9490-44D5-BB06-61EEDC8AAD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22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9429F-3071-49B0-892B-DD30B111E740}" type="datetimeFigureOut">
              <a:rPr lang="fr-FR" smtClean="0"/>
              <a:t>22/11/2023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8A4A9-216E-4A96-AC6B-1856E3CF12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66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6F1CE-7EB7-49D4-BAA3-4722FEDEE79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008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6F1CE-7EB7-49D4-BAA3-4722FEDEE79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47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8A4A9-216E-4A96-AC6B-1856E3CF126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379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6F1CE-7EB7-49D4-BAA3-4722FEDEE79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084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8A4A9-216E-4A96-AC6B-1856E3CF126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561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6F1CE-7EB7-49D4-BAA3-4722FEDEE79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299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8A4A9-216E-4A96-AC6B-1856E3CF126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042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8A4A9-216E-4A96-AC6B-1856E3CF126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7204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6F1CE-7EB7-49D4-BAA3-4722FEDEE79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19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6F1CE-7EB7-49D4-BAA3-4722FEDEE79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5740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15th DDIP 2022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B794-039E-4C4B-B45E-DFE8350D7E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743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15th DDIP 2022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B794-039E-4C4B-B45E-DFE8350D7E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2145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15th DDIP 2022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B794-039E-4C4B-B45E-DFE8350D7E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2376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15th DDIP 2022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B794-039E-4C4B-B45E-DFE8350D7E8C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1036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15th DDIP 2022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B794-039E-4C4B-B45E-DFE8350D7E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4395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15th DDIP 2022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B794-039E-4C4B-B45E-DFE8350D7E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7242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15th DDIP 2022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B794-039E-4C4B-B45E-DFE8350D7E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8155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15th DDIP 2022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B794-039E-4C4B-B45E-DFE8350D7E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413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15th DDIP 2022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B794-039E-4C4B-B45E-DFE8350D7E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6762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8294D7-2AE7-4E59-9690-CF4112ADF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45B5DF-DA63-4E0C-B1FC-1F84E02797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F09DBA4-1A50-4DF5-86FE-5FD17A433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53FC4E-2739-41B0-AF5F-08BAB4C6A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52FB490-B7C4-4622-9B85-FEF37A493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15th DDIP 2022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7A2600-7A7C-4CD2-9BCF-434D6B3A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B794-039E-4C4B-B45E-DFE8350D7E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761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 flipH="1">
            <a:off x="11747445" y="1737475"/>
            <a:ext cx="96000" cy="96000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70"/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 flipH="1">
            <a:off x="250704" y="0"/>
            <a:ext cx="144000" cy="1440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70"/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1699445" y="260648"/>
            <a:ext cx="492555" cy="1426656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637335"/>
            <a:ext cx="10972800" cy="780304"/>
          </a:xfrm>
        </p:spPr>
        <p:txBody>
          <a:bodyPr>
            <a:normAutofit/>
          </a:bodyPr>
          <a:lstStyle>
            <a:lvl1pPr algn="l">
              <a:defRPr sz="3733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67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133">
                <a:latin typeface="Arial" pitchFamily="34" charset="0"/>
                <a:cs typeface="Arial" pitchFamily="34" charset="0"/>
              </a:defRPr>
            </a:lvl3pPr>
            <a:lvl4pPr>
              <a:defRPr sz="1867">
                <a:latin typeface="Arial" pitchFamily="34" charset="0"/>
                <a:cs typeface="Arial" pitchFamily="34" charset="0"/>
              </a:defRPr>
            </a:lvl4pPr>
            <a:lvl5pPr>
              <a:defRPr sz="1867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260648"/>
            <a:ext cx="492555" cy="1426656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 userDrawn="1"/>
        </p:nvSpPr>
        <p:spPr>
          <a:xfrm>
            <a:off x="11585539" y="452674"/>
            <a:ext cx="72038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125227-88BC-A944-8C46-050305ADF61E}" type="slidenum">
              <a:rPr lang="fr-FR" sz="1333" b="0" smtClean="0">
                <a:solidFill>
                  <a:srgbClr val="FFFFFF"/>
                </a:solidFill>
                <a:latin typeface="Arial" pitchFamily="34" charset="0"/>
                <a:ea typeface="Roboto" pitchFamily="2" charset="0"/>
                <a:cs typeface="Arial" pitchFamily="34" charset="0"/>
              </a:rPr>
              <a:pPr algn="ctr"/>
              <a:t>‹N°›</a:t>
            </a:fld>
            <a:endParaRPr lang="fr-FR" sz="1333" b="0" dirty="0">
              <a:solidFill>
                <a:srgbClr val="FFFFFF"/>
              </a:solidFill>
              <a:latin typeface="Arial" pitchFamily="34" charset="0"/>
              <a:ea typeface="Roboto" pitchFamily="2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13125" y="56042"/>
            <a:ext cx="358873" cy="373591"/>
          </a:xfrm>
          <a:prstGeom prst="rect">
            <a:avLst/>
          </a:prstGeom>
          <a:solidFill>
            <a:schemeClr val="accent1">
              <a:lumMod val="60000"/>
              <a:lumOff val="40000"/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70"/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space réservé du texte 14"/>
          <p:cNvSpPr>
            <a:spLocks noGrp="1"/>
          </p:cNvSpPr>
          <p:nvPr>
            <p:ph type="body" sz="quarter" idx="13"/>
          </p:nvPr>
        </p:nvSpPr>
        <p:spPr>
          <a:xfrm>
            <a:off x="776959" y="217878"/>
            <a:ext cx="5145692" cy="349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fr-FR" sz="1600" b="0" kern="1200" dirty="0">
                <a:solidFill>
                  <a:schemeClr val="tx2"/>
                </a:solidFill>
                <a:latin typeface="Arial" pitchFamily="34" charset="0"/>
                <a:ea typeface="Roboto" pitchFamily="2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fr-FR"/>
              <a:t>Modifier les styles du texte du masque</a:t>
            </a:r>
          </a:p>
        </p:txBody>
      </p:sp>
      <p:sp>
        <p:nvSpPr>
          <p:cNvPr id="1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75787" y="6492876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15th DDIP 2022</a:t>
            </a:r>
            <a:endParaRPr lang="fr-FR" dirty="0"/>
          </a:p>
        </p:txBody>
      </p:sp>
      <p:sp>
        <p:nvSpPr>
          <p:cNvPr id="15" name="Rectangle 14"/>
          <p:cNvSpPr/>
          <p:nvPr userDrawn="1"/>
        </p:nvSpPr>
        <p:spPr>
          <a:xfrm flipH="1">
            <a:off x="11603445" y="1591304"/>
            <a:ext cx="192000" cy="192000"/>
          </a:xfrm>
          <a:prstGeom prst="rect">
            <a:avLst/>
          </a:prstGeom>
          <a:solidFill>
            <a:schemeClr val="accent1">
              <a:lumMod val="60000"/>
              <a:lumOff val="40000"/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70"/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 flipH="1" flipV="1">
            <a:off x="203935" y="104349"/>
            <a:ext cx="76427" cy="76800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70"/>
            <a:endParaRPr lang="fr-F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Espace réservé de la date 3"/>
          <p:cNvSpPr txBox="1">
            <a:spLocks/>
          </p:cNvSpPr>
          <p:nvPr userDrawn="1"/>
        </p:nvSpPr>
        <p:spPr>
          <a:xfrm>
            <a:off x="11184565" y="4"/>
            <a:ext cx="1007435" cy="2491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202A321-4829-4635-8E67-A1C47C788623}" type="datetime1">
              <a:rPr lang="fr-FR" sz="800" smtClean="0"/>
              <a:pPr algn="r"/>
              <a:t>22/11/2023</a:t>
            </a:fld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1248007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686798" y="8626"/>
            <a:ext cx="3487947" cy="365125"/>
          </a:xfrm>
          <a:solidFill>
            <a:schemeClr val="bg1"/>
          </a:solidFill>
        </p:spPr>
        <p:txBody>
          <a:bodyPr/>
          <a:lstStyle>
            <a:lvl1pPr algn="r">
              <a:defRPr sz="900"/>
            </a:lvl1pPr>
          </a:lstStyle>
          <a:p>
            <a:r>
              <a:rPr lang="en-US"/>
              <a:t>15th DDIP 2022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00272" y="5859980"/>
            <a:ext cx="477328" cy="365125"/>
          </a:xfrm>
          <a:prstGeom prst="round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>
              <a:defRPr b="1"/>
            </a:lvl1pPr>
          </a:lstStyle>
          <a:p>
            <a:fld id="{6BD4B794-039E-4C4B-B45E-DFE8350D7E8C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4115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 flipH="1">
            <a:off x="11747445" y="1737475"/>
            <a:ext cx="96000" cy="96000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70"/>
            <a:endParaRPr lang="fr-FR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 flipH="1">
            <a:off x="250704" y="0"/>
            <a:ext cx="144000" cy="1440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70"/>
            <a:endParaRPr lang="fr-FR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1699445" y="260648"/>
            <a:ext cx="492555" cy="1426656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637335"/>
            <a:ext cx="10972800" cy="780304"/>
          </a:xfrm>
        </p:spPr>
        <p:txBody>
          <a:bodyPr>
            <a:normAutofit/>
          </a:bodyPr>
          <a:lstStyle>
            <a:lvl1pPr algn="l">
              <a:defRPr sz="3733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67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133">
                <a:latin typeface="Arial" pitchFamily="34" charset="0"/>
                <a:cs typeface="Arial" pitchFamily="34" charset="0"/>
              </a:defRPr>
            </a:lvl3pPr>
            <a:lvl4pPr>
              <a:defRPr sz="1867">
                <a:latin typeface="Arial" pitchFamily="34" charset="0"/>
                <a:cs typeface="Arial" pitchFamily="34" charset="0"/>
              </a:defRPr>
            </a:lvl4pPr>
            <a:lvl5pPr>
              <a:defRPr sz="1867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260648"/>
            <a:ext cx="492555" cy="1426656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 userDrawn="1"/>
        </p:nvSpPr>
        <p:spPr>
          <a:xfrm>
            <a:off x="11585539" y="452674"/>
            <a:ext cx="72038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4125227-88BC-A944-8C46-050305ADF61E}" type="slidenum">
              <a:rPr lang="fr-FR" sz="1333" b="0" smtClean="0">
                <a:solidFill>
                  <a:srgbClr val="FFFFFF"/>
                </a:solidFill>
                <a:latin typeface="Arial" pitchFamily="34" charset="0"/>
                <a:ea typeface="Roboto" pitchFamily="2" charset="0"/>
                <a:cs typeface="Arial" pitchFamily="34" charset="0"/>
              </a:rPr>
              <a:pPr algn="ctr"/>
              <a:t>‹N°›</a:t>
            </a:fld>
            <a:endParaRPr lang="fr-FR" sz="1333" b="0">
              <a:solidFill>
                <a:srgbClr val="FFFFFF"/>
              </a:solidFill>
              <a:latin typeface="Arial" pitchFamily="34" charset="0"/>
              <a:ea typeface="Roboto" pitchFamily="2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13125" y="56042"/>
            <a:ext cx="358873" cy="373591"/>
          </a:xfrm>
          <a:prstGeom prst="rect">
            <a:avLst/>
          </a:prstGeom>
          <a:solidFill>
            <a:schemeClr val="accent1">
              <a:lumMod val="60000"/>
              <a:lumOff val="40000"/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70"/>
            <a:endParaRPr lang="fr-FR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space réservé du texte 14"/>
          <p:cNvSpPr>
            <a:spLocks noGrp="1"/>
          </p:cNvSpPr>
          <p:nvPr>
            <p:ph type="body" sz="quarter" idx="13"/>
          </p:nvPr>
        </p:nvSpPr>
        <p:spPr>
          <a:xfrm>
            <a:off x="776959" y="217878"/>
            <a:ext cx="5145692" cy="349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fr-FR" sz="1600" b="0" kern="1200" dirty="0">
                <a:solidFill>
                  <a:schemeClr val="tx2"/>
                </a:solidFill>
                <a:latin typeface="Arial" pitchFamily="34" charset="0"/>
                <a:ea typeface="Roboto" pitchFamily="2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fr-FR"/>
              <a:t>Modifier les styles du texte du masque</a:t>
            </a:r>
          </a:p>
        </p:txBody>
      </p:sp>
      <p:sp>
        <p:nvSpPr>
          <p:cNvPr id="1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75787" y="6492876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333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15th DDIP 2022</a:t>
            </a:r>
            <a:endParaRPr lang="fr-FR" dirty="0"/>
          </a:p>
        </p:txBody>
      </p:sp>
      <p:sp>
        <p:nvSpPr>
          <p:cNvPr id="15" name="Rectangle 14"/>
          <p:cNvSpPr/>
          <p:nvPr userDrawn="1"/>
        </p:nvSpPr>
        <p:spPr>
          <a:xfrm flipH="1">
            <a:off x="11603445" y="1591304"/>
            <a:ext cx="192000" cy="192000"/>
          </a:xfrm>
          <a:prstGeom prst="rect">
            <a:avLst/>
          </a:prstGeom>
          <a:solidFill>
            <a:schemeClr val="accent1">
              <a:lumMod val="60000"/>
              <a:lumOff val="40000"/>
              <a:alpha val="4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70"/>
            <a:endParaRPr lang="fr-FR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 flipH="1" flipV="1">
            <a:off x="203935" y="104349"/>
            <a:ext cx="76427" cy="76800"/>
          </a:xfrm>
          <a:prstGeom prst="rect">
            <a:avLst/>
          </a:prstGeom>
          <a:solidFill>
            <a:schemeClr val="accent5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570"/>
            <a:endParaRPr lang="fr-FR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Espace réservé de la date 3"/>
          <p:cNvSpPr txBox="1">
            <a:spLocks/>
          </p:cNvSpPr>
          <p:nvPr userDrawn="1"/>
        </p:nvSpPr>
        <p:spPr>
          <a:xfrm>
            <a:off x="11184565" y="4"/>
            <a:ext cx="1007435" cy="24913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7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202A321-4829-4635-8E67-A1C47C788623}" type="datetime1">
              <a:rPr lang="fr-FR" sz="800" smtClean="0"/>
              <a:pPr algn="r"/>
              <a:t>22/11/2023</a:t>
            </a:fld>
            <a:endParaRPr lang="fr-FR" sz="800"/>
          </a:p>
        </p:txBody>
      </p:sp>
    </p:spTree>
    <p:extLst>
      <p:ext uri="{BB962C8B-B14F-4D97-AF65-F5344CB8AC3E}">
        <p14:creationId xmlns:p14="http://schemas.microsoft.com/office/powerpoint/2010/main" val="2037426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6787" y="363193"/>
            <a:ext cx="7113740" cy="596474"/>
          </a:xfrm>
        </p:spPr>
        <p:txBody>
          <a:bodyPr anchor="t">
            <a:normAutofit/>
          </a:bodyPr>
          <a:lstStyle>
            <a:lvl1pPr algn="l">
              <a:defRPr sz="2600" b="1" cap="none" spc="1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86787" y="1456785"/>
            <a:ext cx="10972800" cy="4429226"/>
          </a:xfrm>
        </p:spPr>
        <p:txBody>
          <a:bodyPr vert="horz" lIns="91440" tIns="45720" rIns="91440" bIns="45720" rtlCol="0">
            <a:normAutofit/>
          </a:bodyPr>
          <a:lstStyle>
            <a:lvl1pPr marL="360363" indent="-360363">
              <a:spcBef>
                <a:spcPts val="1800"/>
              </a:spcBef>
              <a:buClr>
                <a:srgbClr val="7FB8DC"/>
              </a:buClr>
              <a:buFont typeface="Wingdings" panose="05000000000000000000" pitchFamily="2" charset="2"/>
              <a:buChar char=""/>
              <a:defRPr lang="fr-FR" dirty="0"/>
            </a:lvl1pPr>
            <a:lvl2pPr>
              <a:spcBef>
                <a:spcPts val="600"/>
              </a:spcBef>
              <a:buFont typeface="Arial" panose="020B0604020202020204" pitchFamily="34" charset="0"/>
              <a:buChar char="•"/>
              <a:defRPr lang="fr-FR" dirty="0"/>
            </a:lvl2pPr>
            <a:lvl3pPr>
              <a:spcBef>
                <a:spcPts val="200"/>
              </a:spcBef>
              <a:defRPr lang="fr-FR" dirty="0"/>
            </a:lvl3pPr>
            <a:lvl4pPr>
              <a:spcBef>
                <a:spcPts val="600"/>
              </a:spcBef>
              <a:defRPr lang="fr-FR" dirty="0"/>
            </a:lvl4pPr>
            <a:lvl5pPr>
              <a:spcBef>
                <a:spcPts val="600"/>
              </a:spcBef>
              <a:defRPr lang="fr-FR" dirty="0"/>
            </a:lvl5pPr>
          </a:lstStyle>
          <a:p>
            <a:pPr marL="360363" lvl="0" indent="-360363">
              <a:spcBef>
                <a:spcPts val="1800"/>
              </a:spcBef>
              <a:buClr>
                <a:srgbClr val="7FB8DC"/>
              </a:buClr>
              <a:buFont typeface="Wingdings" panose="05000000000000000000" pitchFamily="2" charset="2"/>
              <a:buChar char=""/>
            </a:pPr>
            <a:r>
              <a:rPr lang="fr-FR" dirty="0"/>
              <a:t>Modifier les styles du texte du masque</a:t>
            </a:r>
          </a:p>
          <a:p>
            <a:pPr lvl="1">
              <a:spcBef>
                <a:spcPts val="600"/>
              </a:spcBef>
              <a:buChar char="•"/>
            </a:pPr>
            <a:r>
              <a:rPr lang="fr-FR" dirty="0"/>
              <a:t>Deuxième niveau</a:t>
            </a:r>
          </a:p>
          <a:p>
            <a:pPr lvl="2">
              <a:spcBef>
                <a:spcPts val="200"/>
              </a:spcBef>
            </a:pPr>
            <a:r>
              <a:rPr lang="fr-FR" dirty="0"/>
              <a:t>Troisième niveau</a:t>
            </a:r>
          </a:p>
          <a:p>
            <a:pPr lvl="3">
              <a:spcBef>
                <a:spcPts val="600"/>
              </a:spcBef>
            </a:pPr>
            <a:r>
              <a:rPr lang="fr-FR" dirty="0"/>
              <a:t>Quatrième niveau</a:t>
            </a:r>
          </a:p>
          <a:p>
            <a:pPr lvl="4">
              <a:spcBef>
                <a:spcPts val="600"/>
              </a:spcBef>
            </a:pPr>
            <a:r>
              <a:rPr lang="fr-FR" dirty="0"/>
              <a:t>Cinquième niveau</a:t>
            </a:r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3CD89A33-AF32-466F-8935-1AB50A674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3642" y="167270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r>
              <a:rPr lang="fr-FR"/>
              <a:t>15th DDIP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9222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5275" y="353746"/>
            <a:ext cx="10829412" cy="954881"/>
          </a:xfrm>
        </p:spPr>
        <p:txBody>
          <a:bodyPr anchor="t">
            <a:normAutofit/>
          </a:bodyPr>
          <a:lstStyle>
            <a:lvl1pPr algn="l">
              <a:defRPr sz="2600" b="0" cap="all" spc="1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7450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5275" y="353746"/>
            <a:ext cx="10829412" cy="954881"/>
          </a:xfrm>
        </p:spPr>
        <p:txBody>
          <a:bodyPr anchor="t">
            <a:normAutofit/>
          </a:bodyPr>
          <a:lstStyle>
            <a:lvl1pPr algn="l">
              <a:defRPr sz="2600" b="1" cap="none" spc="1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 vert="horz" lIns="91440" tIns="45720" rIns="91440" bIns="45720" rtlCol="0">
            <a:normAutofit/>
          </a:bodyPr>
          <a:lstStyle>
            <a:lvl1pPr marL="360363" indent="-360363">
              <a:spcBef>
                <a:spcPts val="1800"/>
              </a:spcBef>
              <a:buClr>
                <a:srgbClr val="7FB8DC"/>
              </a:buClr>
              <a:buFont typeface="Wingdings" panose="05000000000000000000" pitchFamily="2" charset="2"/>
              <a:buChar char=""/>
              <a:defRPr lang="fr-FR" dirty="0"/>
            </a:lvl1pPr>
            <a:lvl2pPr>
              <a:spcBef>
                <a:spcPts val="600"/>
              </a:spcBef>
              <a:buFont typeface="Arial" panose="020B0604020202020204" pitchFamily="34" charset="0"/>
              <a:buChar char="•"/>
              <a:defRPr lang="fr-FR" dirty="0"/>
            </a:lvl2pPr>
            <a:lvl3pPr>
              <a:spcBef>
                <a:spcPts val="200"/>
              </a:spcBef>
              <a:defRPr lang="fr-FR" dirty="0"/>
            </a:lvl3pPr>
            <a:lvl4pPr>
              <a:spcBef>
                <a:spcPts val="600"/>
              </a:spcBef>
              <a:defRPr lang="fr-FR" dirty="0"/>
            </a:lvl4pPr>
            <a:lvl5pPr>
              <a:spcBef>
                <a:spcPts val="600"/>
              </a:spcBef>
              <a:defRPr lang="fr-FR" dirty="0"/>
            </a:lvl5pPr>
          </a:lstStyle>
          <a:p>
            <a:pPr marL="360363" lvl="0" indent="-360363">
              <a:spcBef>
                <a:spcPts val="1800"/>
              </a:spcBef>
              <a:buClr>
                <a:srgbClr val="7FB8DC"/>
              </a:buClr>
              <a:buFont typeface="Wingdings" panose="05000000000000000000" pitchFamily="2" charset="2"/>
              <a:buChar char=""/>
            </a:pPr>
            <a:r>
              <a:rPr lang="fr-FR" dirty="0"/>
              <a:t>Modifier les styles du texte du masque</a:t>
            </a:r>
          </a:p>
          <a:p>
            <a:pPr lvl="1">
              <a:spcBef>
                <a:spcPts val="600"/>
              </a:spcBef>
              <a:buChar char="•"/>
            </a:pPr>
            <a:r>
              <a:rPr lang="fr-FR" dirty="0"/>
              <a:t>Deuxième niveau</a:t>
            </a:r>
          </a:p>
          <a:p>
            <a:pPr lvl="2">
              <a:spcBef>
                <a:spcPts val="200"/>
              </a:spcBef>
            </a:pPr>
            <a:r>
              <a:rPr lang="fr-FR" dirty="0"/>
              <a:t>Troisième niveau</a:t>
            </a:r>
          </a:p>
          <a:p>
            <a:pPr lvl="3">
              <a:spcBef>
                <a:spcPts val="600"/>
              </a:spcBef>
            </a:pPr>
            <a:r>
              <a:rPr lang="fr-FR" dirty="0"/>
              <a:t>Quatrième niveau</a:t>
            </a:r>
          </a:p>
          <a:p>
            <a:pPr lvl="4">
              <a:spcBef>
                <a:spcPts val="600"/>
              </a:spcBef>
            </a:pPr>
            <a:r>
              <a:rPr lang="fr-FR" dirty="0"/>
              <a:t>Cinquième niveau</a:t>
            </a:r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3CD89A33-AF32-466F-8935-1AB50A674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5589" y="6469378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35489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7C9AE-D3CD-4AD1-0260-26F05D37A976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9A083-F718-4945-93AE-F89D4A65F4C2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168667"/>
      </p:ext>
      <p:ext uri="{C4374AA5-4A1C-496C-A4D3-C363864838B1}"/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15th DDIP 2022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B794-039E-4C4B-B45E-DFE8350D7E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75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15th DDIP 2022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B794-039E-4C4B-B45E-DFE8350D7E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385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15th DDIP 2022</a:t>
            </a:r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B794-039E-4C4B-B45E-DFE8350D7E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376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15th DDIP 2022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B794-039E-4C4B-B45E-DFE8350D7E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4552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45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15th DDIP 2022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B794-039E-4C4B-B45E-DFE8350D7E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6756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15th DDIP 2022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B794-039E-4C4B-B45E-DFE8350D7E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7234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35026" y="2361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15th DDIP 2022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BD4B794-039E-4C4B-B45E-DFE8350D7E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04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40" r:id="rId18"/>
    <p:sldLayoutId id="2147483749" r:id="rId19"/>
    <p:sldLayoutId id="2147483751" r:id="rId20"/>
    <p:sldLayoutId id="2147483847" r:id="rId21"/>
    <p:sldLayoutId id="2147483848" r:id="rId22"/>
    <p:sldLayoutId id="2147483850" r:id="rId23"/>
    <p:sldLayoutId id="2147483852" r:id="rId24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9.png"/><Relationship Id="rId7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jpeg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0" Type="http://schemas.openxmlformats.org/officeDocument/2006/relationships/hyperlink" Target="mailto:philippe.moingeon@servier.com" TargetMode="External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5.png"/><Relationship Id="rId5" Type="http://schemas.openxmlformats.org/officeDocument/2006/relationships/image" Target="../media/image20.tiff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emf"/><Relationship Id="rId18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33.jpeg"/><Relationship Id="rId2" Type="http://schemas.openxmlformats.org/officeDocument/2006/relationships/tags" Target="../tags/tag2.xml"/><Relationship Id="rId16" Type="http://schemas.openxmlformats.org/officeDocument/2006/relationships/image" Target="../media/image32.png"/><Relationship Id="rId1" Type="http://schemas.openxmlformats.org/officeDocument/2006/relationships/tags" Target="../tags/tag1.xml"/><Relationship Id="rId6" Type="http://schemas.openxmlformats.org/officeDocument/2006/relationships/image" Target="../media/image26.emf"/><Relationship Id="rId11" Type="http://schemas.openxmlformats.org/officeDocument/2006/relationships/image" Target="../media/image29.emf"/><Relationship Id="rId5" Type="http://schemas.openxmlformats.org/officeDocument/2006/relationships/oleObject" Target="../embeddings/oleObject1.bin"/><Relationship Id="rId15" Type="http://schemas.openxmlformats.org/officeDocument/2006/relationships/image" Target="../media/image31.emf"/><Relationship Id="rId10" Type="http://schemas.openxmlformats.org/officeDocument/2006/relationships/oleObject" Target="../embeddings/oleObject2.bin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6.emf"/><Relationship Id="rId12" Type="http://schemas.openxmlformats.org/officeDocument/2006/relationships/image" Target="../media/image22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1.jpeg"/><Relationship Id="rId5" Type="http://schemas.openxmlformats.org/officeDocument/2006/relationships/image" Target="../media/image40.png"/><Relationship Id="rId10" Type="http://schemas.openxmlformats.org/officeDocument/2006/relationships/image" Target="../media/image20.tif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emf"/><Relationship Id="rId7" Type="http://schemas.openxmlformats.org/officeDocument/2006/relationships/image" Target="../media/image31.emf"/><Relationship Id="rId12" Type="http://schemas.openxmlformats.org/officeDocument/2006/relationships/image" Target="../media/image44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1.png"/><Relationship Id="rId5" Type="http://schemas.openxmlformats.org/officeDocument/2006/relationships/image" Target="../media/image30.emf"/><Relationship Id="rId10" Type="http://schemas.openxmlformats.org/officeDocument/2006/relationships/image" Target="../media/image43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ADD9685-786A-43D8-3A10-0025AE1530BE"/>
          <p:cNvPicPr>
            <a:picLocks noChangeAspect="1"/>
          </p:cNvPicPr>
          <p:nvPr/>
        </p:nvPicPr>
        <p:blipFill>
          <a:blip r:embed="rId2" cstate="print">
            <a:extLst>
              <a:ext uri="{01EBA057-A9AB-49D5-859E-5FB48F868AC6}"/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5"/>
          <p:cNvSpPr txBox="1"/>
          <p:nvPr/>
        </p:nvSpPr>
        <p:spPr>
          <a:xfrm>
            <a:off x="362652" y="720370"/>
            <a:ext cx="8754362" cy="31293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>
              <a:lnSpc>
                <a:spcPct val="137000"/>
              </a:lnSpc>
            </a:pPr>
            <a:r>
              <a:rPr lang="fr-FR" sz="4000" b="1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rPr>
              <a:t>Intelligence artificielle et nouveaux médicaments : </a:t>
            </a:r>
            <a:r>
              <a:rPr lang="fr-FR" sz="4000" b="1" i="1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rPr>
              <a:t>vers une médecine computationnelle de précision </a:t>
            </a:r>
            <a:r>
              <a:rPr lang="fr-FR" sz="3200" b="0" i="1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br>
              <a:rPr lang="fr-FR" sz="3200" b="0" i="1" u="none" strike="noStrike" baseline="0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fr-FR" altLang="zh-CN" sz="3200" b="1" i="1" kern="0" dirty="0">
              <a:solidFill>
                <a:schemeClr val="bg1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</p:txBody>
      </p:sp>
      <p:sp>
        <p:nvSpPr>
          <p:cNvPr id="7" name="TextBox7"/>
          <p:cNvSpPr txBox="1"/>
          <p:nvPr/>
        </p:nvSpPr>
        <p:spPr>
          <a:xfrm>
            <a:off x="546665" y="4462448"/>
            <a:ext cx="10726327" cy="23335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>
              <a:lnSpc>
                <a:spcPct val="135000"/>
              </a:lnSpc>
            </a:pPr>
            <a:r>
              <a:rPr lang="en-US" altLang="zh-CN" sz="2800" kern="0" dirty="0">
                <a:solidFill>
                  <a:schemeClr val="accent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Philippe Moingeon</a:t>
            </a:r>
          </a:p>
          <a:p>
            <a:pPr eaLnBrk="0">
              <a:lnSpc>
                <a:spcPct val="135000"/>
              </a:lnSpc>
            </a:pPr>
            <a:endParaRPr lang="en-US" altLang="zh-CN" sz="2800" kern="0" dirty="0">
              <a:solidFill>
                <a:schemeClr val="accent1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eaLnBrk="0">
              <a:lnSpc>
                <a:spcPct val="135000"/>
              </a:lnSpc>
            </a:pPr>
            <a:r>
              <a:rPr lang="en-US" altLang="zh-CN" sz="2000" i="1" kern="0" dirty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Académie </a:t>
            </a:r>
            <a:r>
              <a:rPr lang="en-US" altLang="zh-CN" sz="2000" i="1" kern="0" dirty="0" err="1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nationale</a:t>
            </a:r>
            <a:r>
              <a:rPr lang="en-US" altLang="zh-CN" sz="2000" i="1" kern="0" dirty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 de </a:t>
            </a:r>
            <a:r>
              <a:rPr lang="en-US" altLang="zh-CN" sz="2000" i="1" kern="0" dirty="0" err="1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Pharmacie</a:t>
            </a:r>
            <a:endParaRPr lang="en-US" altLang="zh-CN" sz="2000" i="1" kern="0" dirty="0">
              <a:solidFill>
                <a:schemeClr val="bg1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eaLnBrk="0">
              <a:lnSpc>
                <a:spcPct val="135000"/>
              </a:lnSpc>
            </a:pPr>
            <a:r>
              <a:rPr lang="en-US" altLang="zh-CN" sz="2000" i="1" kern="0" dirty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Université Paris-</a:t>
            </a:r>
            <a:r>
              <a:rPr lang="en-US" altLang="zh-CN" sz="2000" i="1" kern="0" dirty="0" err="1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Saclay</a:t>
            </a:r>
            <a:endParaRPr lang="en-US" altLang="zh-CN" sz="2000" i="1" kern="0" dirty="0">
              <a:solidFill>
                <a:schemeClr val="bg1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eaLnBrk="0">
              <a:lnSpc>
                <a:spcPct val="135000"/>
              </a:lnSpc>
            </a:pPr>
            <a:r>
              <a:rPr lang="en-US" altLang="zh-CN" sz="1833" kern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41C017A-FAA7-4068-BB44-87E1CCA5BFE5}"/>
              </a:ext>
            </a:extLst>
          </p:cNvPr>
          <p:cNvSpPr txBox="1"/>
          <p:nvPr/>
        </p:nvSpPr>
        <p:spPr>
          <a:xfrm>
            <a:off x="7268901" y="5688544"/>
            <a:ext cx="4376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kern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Colloque AEIS, Paris</a:t>
            </a:r>
          </a:p>
          <a:p>
            <a:r>
              <a:rPr lang="en-US" altLang="zh-CN" kern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23 </a:t>
            </a:r>
            <a:r>
              <a:rPr lang="en-US" altLang="zh-CN" kern="0" dirty="0" err="1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Novembre</a:t>
            </a:r>
            <a:r>
              <a:rPr lang="en-US" altLang="zh-CN" kern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 2023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D211128-B4D3-41E7-97B7-F44134E58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868" y="62028"/>
            <a:ext cx="4079131" cy="4310849"/>
          </a:xfrm>
          <a:prstGeom prst="rect">
            <a:avLst/>
          </a:prstGeom>
        </p:spPr>
      </p:pic>
    </p:spTree>
    <p:extLst>
      <p:ext uri="{BB6969CC-BEF4-4322-5E7C-130B7260A3C4}"/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2F17A1-C867-43E4-81EB-486F5074D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656" y="-19492"/>
            <a:ext cx="12160469" cy="946635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    Prédiction </a:t>
            </a:r>
            <a:r>
              <a:rPr lang="fr-FR" sz="2400" i="1" dirty="0">
                <a:solidFill>
                  <a:schemeClr val="bg1"/>
                </a:solidFill>
              </a:rPr>
              <a:t>in silico </a:t>
            </a:r>
            <a:r>
              <a:rPr lang="fr-FR" sz="2400" dirty="0">
                <a:solidFill>
                  <a:schemeClr val="bg1"/>
                </a:solidFill>
              </a:rPr>
              <a:t>de l’efficacité et l’innocuité de produits médicaux</a:t>
            </a:r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40B23CFD-99ED-4B67-B308-31F9F4A3C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96898" y="110777"/>
            <a:ext cx="3032915" cy="365125"/>
          </a:xfrm>
        </p:spPr>
        <p:txBody>
          <a:bodyPr/>
          <a:lstStyle/>
          <a:p>
            <a:pPr algn="r"/>
            <a:r>
              <a:rPr lang="fr-FR" sz="800"/>
              <a:t> </a:t>
            </a:r>
            <a:endParaRPr lang="fr-FR" sz="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5A93E2-97D9-4B47-AC87-B5CE31BE4D8F}"/>
              </a:ext>
            </a:extLst>
          </p:cNvPr>
          <p:cNvSpPr/>
          <p:nvPr/>
        </p:nvSpPr>
        <p:spPr>
          <a:xfrm>
            <a:off x="5726812" y="986876"/>
            <a:ext cx="6096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2400" b="1" dirty="0">
              <a:latin typeface="Arial" panose="020B0604020202020204" pitchFamily="34" charset="0"/>
            </a:endParaRPr>
          </a:p>
          <a:p>
            <a:endParaRPr lang="fr-FR" sz="2400" b="1" dirty="0">
              <a:latin typeface="Arial" panose="020B0604020202020204" pitchFamily="34" charset="0"/>
            </a:endParaRPr>
          </a:p>
          <a:p>
            <a:endParaRPr lang="fr-FR" sz="2400" b="1" dirty="0">
              <a:latin typeface="Arial" panose="020B0604020202020204" pitchFamily="34" charset="0"/>
            </a:endParaRPr>
          </a:p>
          <a:p>
            <a:endParaRPr lang="fr-FR" sz="2400" b="1" dirty="0">
              <a:latin typeface="Arial" panose="020B0604020202020204" pitchFamily="34" charset="0"/>
            </a:endParaRPr>
          </a:p>
          <a:p>
            <a:endParaRPr lang="fr-FR" sz="2400" b="1" dirty="0">
              <a:latin typeface="Arial" panose="020B0604020202020204" pitchFamily="34" charset="0"/>
            </a:endParaRPr>
          </a:p>
          <a:p>
            <a:endParaRPr lang="fr-FR" sz="2400" b="1" dirty="0">
              <a:latin typeface="Arial" panose="020B0604020202020204" pitchFamily="34" charset="0"/>
            </a:endParaRPr>
          </a:p>
          <a:p>
            <a:endParaRPr lang="fr-FR" sz="2400" b="1" dirty="0">
              <a:latin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89A466D-CEE7-4711-89A8-B94887B9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404" y="956229"/>
            <a:ext cx="2417379" cy="251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9414B08-3D4E-49F0-8757-78DA1E72B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254" y="4202954"/>
            <a:ext cx="2801991" cy="253166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5D40A29-2907-40EB-B056-EA5D53FF1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7681" y="4001264"/>
            <a:ext cx="2280102" cy="295624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57533EA-4169-405C-AAF5-D8771D593899}"/>
              </a:ext>
            </a:extLst>
          </p:cNvPr>
          <p:cNvSpPr txBox="1"/>
          <p:nvPr/>
        </p:nvSpPr>
        <p:spPr>
          <a:xfrm>
            <a:off x="3095103" y="373276"/>
            <a:ext cx="5863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1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Jumeaux numériques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2C7E7C5-4AB4-435C-A1FD-DD206A587015}"/>
              </a:ext>
            </a:extLst>
          </p:cNvPr>
          <p:cNvSpPr txBox="1"/>
          <p:nvPr/>
        </p:nvSpPr>
        <p:spPr>
          <a:xfrm>
            <a:off x="6096000" y="1481933"/>
            <a:ext cx="2075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Cœur vivant</a:t>
            </a:r>
          </a:p>
          <a:p>
            <a:r>
              <a:rPr lang="fr-FR" dirty="0"/>
              <a:t>(FDA, Dassault Systèmes)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592231-ABFA-4584-B5D8-CDF3E2D0BC12}"/>
              </a:ext>
            </a:extLst>
          </p:cNvPr>
          <p:cNvSpPr/>
          <p:nvPr/>
        </p:nvSpPr>
        <p:spPr>
          <a:xfrm>
            <a:off x="5861078" y="3556623"/>
            <a:ext cx="5198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Réponse d’un neuroblastome à la chimiothérapie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CC254F-4623-4162-8E2A-78E67013F9E2}"/>
              </a:ext>
            </a:extLst>
          </p:cNvPr>
          <p:cNvSpPr/>
          <p:nvPr/>
        </p:nvSpPr>
        <p:spPr>
          <a:xfrm>
            <a:off x="6053258" y="3925955"/>
            <a:ext cx="2072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A Pérez et al, U Saragosse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E2023C8-AF54-43FB-A8A8-A54ADD1C539D}"/>
              </a:ext>
            </a:extLst>
          </p:cNvPr>
          <p:cNvSpPr txBox="1"/>
          <p:nvPr/>
        </p:nvSpPr>
        <p:spPr>
          <a:xfrm>
            <a:off x="116737" y="1230634"/>
            <a:ext cx="4027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indent="-428625">
              <a:buFont typeface="Wingdings" panose="05000000000000000000" pitchFamily="2" charset="2"/>
              <a:buChar char="Ø"/>
            </a:pPr>
            <a:r>
              <a:rPr lang="fr-FR" sz="1600" i="1" dirty="0" err="1">
                <a:solidFill>
                  <a:schemeClr val="tx2"/>
                </a:solidFill>
              </a:rPr>
              <a:t>Definition</a:t>
            </a:r>
            <a:r>
              <a:rPr lang="fr-FR" sz="1600" i="1" dirty="0">
                <a:solidFill>
                  <a:schemeClr val="tx2"/>
                </a:solidFill>
              </a:rPr>
              <a:t>:</a:t>
            </a:r>
            <a:r>
              <a:rPr lang="fr-FR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computational model designed to accurately reflect a real-world physical entity by capturing and integrating various sources of related data. It can be used to run simulations and help predict behavior.</a:t>
            </a:r>
          </a:p>
          <a:p>
            <a:pPr marL="428625" indent="-428625">
              <a:buFont typeface="Wingdings" panose="05000000000000000000" pitchFamily="2" charset="2"/>
              <a:buChar char="Ø"/>
            </a:pPr>
            <a:endParaRPr lang="fr-FR" sz="1600" i="1" dirty="0">
              <a:solidFill>
                <a:schemeClr val="tx2"/>
              </a:solidFill>
            </a:endParaRPr>
          </a:p>
          <a:p>
            <a:pPr marL="428625" indent="-428625">
              <a:buFont typeface="Wingdings" panose="05000000000000000000" pitchFamily="2" charset="2"/>
              <a:buChar char="Ø"/>
            </a:pPr>
            <a:r>
              <a:rPr lang="fr-FR" sz="1600" i="1" dirty="0" err="1">
                <a:solidFill>
                  <a:schemeClr val="tx2"/>
                </a:solidFill>
              </a:rPr>
              <a:t>Broadly</a:t>
            </a:r>
            <a:r>
              <a:rPr lang="fr-FR" sz="1600" i="1" dirty="0">
                <a:solidFill>
                  <a:schemeClr val="tx2"/>
                </a:solidFill>
              </a:rPr>
              <a:t> </a:t>
            </a:r>
            <a:r>
              <a:rPr lang="fr-FR" sz="1600" i="1" dirty="0" err="1">
                <a:solidFill>
                  <a:schemeClr val="tx2"/>
                </a:solidFill>
              </a:rPr>
              <a:t>used</a:t>
            </a:r>
            <a:r>
              <a:rPr lang="fr-FR" sz="1600" i="1" dirty="0">
                <a:solidFill>
                  <a:schemeClr val="tx2"/>
                </a:solidFill>
              </a:rPr>
              <a:t> by the </a:t>
            </a:r>
            <a:r>
              <a:rPr lang="fr-FR" sz="1600" i="1" dirty="0" err="1">
                <a:solidFill>
                  <a:schemeClr val="tx2"/>
                </a:solidFill>
              </a:rPr>
              <a:t>areospace</a:t>
            </a:r>
            <a:r>
              <a:rPr lang="fr-FR" sz="1600" i="1" dirty="0">
                <a:solidFill>
                  <a:schemeClr val="tx2"/>
                </a:solidFill>
              </a:rPr>
              <a:t> and automotive industries </a:t>
            </a:r>
          </a:p>
          <a:p>
            <a:pPr marL="428625" indent="-428625">
              <a:buFont typeface="Wingdings" panose="05000000000000000000" pitchFamily="2" charset="2"/>
              <a:buChar char="Ø"/>
            </a:pPr>
            <a:endParaRPr lang="fr-FR" sz="1600" i="1" dirty="0">
              <a:solidFill>
                <a:schemeClr val="tx2"/>
              </a:solidFill>
            </a:endParaRPr>
          </a:p>
          <a:p>
            <a:pPr marL="428625" indent="-428625">
              <a:buFont typeface="Wingdings" panose="05000000000000000000" pitchFamily="2" charset="2"/>
              <a:buChar char="Ø"/>
            </a:pPr>
            <a:r>
              <a:rPr lang="fr-FR" sz="1600" i="1" dirty="0">
                <a:solidFill>
                  <a:schemeClr val="tx2"/>
                </a:solidFill>
              </a:rPr>
              <a:t>In </a:t>
            </a:r>
            <a:r>
              <a:rPr lang="fr-FR" sz="1600" i="1" dirty="0" err="1">
                <a:solidFill>
                  <a:schemeClr val="tx2"/>
                </a:solidFill>
              </a:rPr>
              <a:t>health</a:t>
            </a:r>
            <a:r>
              <a:rPr lang="fr-FR" sz="1600" i="1" dirty="0">
                <a:solidFill>
                  <a:schemeClr val="tx2"/>
                </a:solidFill>
              </a:rPr>
              <a:t>, </a:t>
            </a:r>
            <a:r>
              <a:rPr lang="fr-FR" sz="1600" i="1" dirty="0" err="1">
                <a:solidFill>
                  <a:schemeClr val="tx2"/>
                </a:solidFill>
              </a:rPr>
              <a:t>used</a:t>
            </a:r>
            <a:r>
              <a:rPr lang="fr-FR" sz="1600" i="1" dirty="0">
                <a:solidFill>
                  <a:schemeClr val="tx2"/>
                </a:solidFill>
              </a:rPr>
              <a:t> o model a </a:t>
            </a:r>
            <a:r>
              <a:rPr lang="fr-FR" sz="1600" i="1" dirty="0" err="1">
                <a:solidFill>
                  <a:schemeClr val="tx2"/>
                </a:solidFill>
              </a:rPr>
              <a:t>specific</a:t>
            </a:r>
            <a:r>
              <a:rPr lang="fr-FR" sz="1600" i="1" dirty="0">
                <a:solidFill>
                  <a:schemeClr val="tx2"/>
                </a:solidFill>
              </a:rPr>
              <a:t> </a:t>
            </a:r>
            <a:r>
              <a:rPr lang="fr-FR" sz="1600" i="1" dirty="0" err="1">
                <a:solidFill>
                  <a:schemeClr val="tx2"/>
                </a:solidFill>
              </a:rPr>
              <a:t>organ</a:t>
            </a:r>
            <a:r>
              <a:rPr lang="fr-FR" sz="1600" i="1" dirty="0">
                <a:solidFill>
                  <a:schemeClr val="tx2"/>
                </a:solidFill>
              </a:rPr>
              <a:t> (</a:t>
            </a:r>
            <a:r>
              <a:rPr lang="fr-FR" sz="1600" i="1" dirty="0" err="1">
                <a:solidFill>
                  <a:schemeClr val="tx2"/>
                </a:solidFill>
              </a:rPr>
              <a:t>heart</a:t>
            </a:r>
            <a:r>
              <a:rPr lang="fr-FR" sz="1600" i="1" dirty="0">
                <a:solidFill>
                  <a:schemeClr val="tx2"/>
                </a:solidFill>
              </a:rPr>
              <a:t>, </a:t>
            </a:r>
            <a:r>
              <a:rPr lang="fr-FR" sz="1600" i="1" dirty="0" err="1">
                <a:solidFill>
                  <a:schemeClr val="tx2"/>
                </a:solidFill>
              </a:rPr>
              <a:t>brain</a:t>
            </a:r>
            <a:r>
              <a:rPr lang="fr-FR" sz="1600" i="1" dirty="0">
                <a:solidFill>
                  <a:schemeClr val="tx2"/>
                </a:solidFill>
              </a:rPr>
              <a:t>, </a:t>
            </a:r>
            <a:r>
              <a:rPr lang="fr-FR" sz="1600" i="1" dirty="0" err="1">
                <a:solidFill>
                  <a:schemeClr val="tx2"/>
                </a:solidFill>
              </a:rPr>
              <a:t>liver</a:t>
            </a:r>
            <a:r>
              <a:rPr lang="fr-FR" sz="1600" i="1" dirty="0">
                <a:solidFill>
                  <a:schemeClr val="tx2"/>
                </a:solidFill>
              </a:rPr>
              <a:t>, </a:t>
            </a:r>
            <a:r>
              <a:rPr lang="fr-FR" sz="1600" i="1" dirty="0" err="1">
                <a:solidFill>
                  <a:schemeClr val="tx2"/>
                </a:solidFill>
              </a:rPr>
              <a:t>lung</a:t>
            </a:r>
            <a:r>
              <a:rPr lang="fr-FR" sz="1600" i="1" dirty="0">
                <a:solidFill>
                  <a:schemeClr val="tx2"/>
                </a:solidFill>
              </a:rPr>
              <a:t>…</a:t>
            </a:r>
          </a:p>
          <a:p>
            <a:r>
              <a:rPr lang="fr-FR" sz="1600" i="1" dirty="0">
                <a:solidFill>
                  <a:schemeClr val="tx2"/>
                </a:solidFill>
              </a:rPr>
              <a:t>As </a:t>
            </a:r>
            <a:r>
              <a:rPr lang="fr-FR" sz="1600" i="1" dirty="0" err="1">
                <a:solidFill>
                  <a:schemeClr val="tx2"/>
                </a:solidFill>
              </a:rPr>
              <a:t>well</a:t>
            </a:r>
            <a:r>
              <a:rPr lang="fr-FR" sz="1600" i="1" dirty="0">
                <a:solidFill>
                  <a:schemeClr val="tx2"/>
                </a:solidFill>
              </a:rPr>
              <a:t> as </a:t>
            </a:r>
            <a:r>
              <a:rPr lang="fr-FR" sz="1600" i="1" dirty="0" err="1">
                <a:solidFill>
                  <a:schemeClr val="tx2"/>
                </a:solidFill>
              </a:rPr>
              <a:t>models</a:t>
            </a:r>
            <a:r>
              <a:rPr lang="fr-FR" sz="1600" i="1" dirty="0">
                <a:solidFill>
                  <a:schemeClr val="tx2"/>
                </a:solidFill>
              </a:rPr>
              <a:t> for </a:t>
            </a:r>
            <a:r>
              <a:rPr lang="fr-FR" sz="1600" i="1" dirty="0" err="1">
                <a:solidFill>
                  <a:schemeClr val="tx2"/>
                </a:solidFill>
              </a:rPr>
              <a:t>personalized</a:t>
            </a:r>
            <a:r>
              <a:rPr lang="fr-FR" sz="1600" i="1" dirty="0">
                <a:solidFill>
                  <a:schemeClr val="tx2"/>
                </a:solidFill>
              </a:rPr>
              <a:t> </a:t>
            </a:r>
            <a:r>
              <a:rPr lang="fr-FR" sz="1600" i="1" dirty="0" err="1">
                <a:solidFill>
                  <a:schemeClr val="tx2"/>
                </a:solidFill>
              </a:rPr>
              <a:t>childbirth</a:t>
            </a:r>
            <a:r>
              <a:rPr lang="fr-FR" sz="1600" i="1" dirty="0">
                <a:solidFill>
                  <a:schemeClr val="tx2"/>
                </a:solidFill>
              </a:rPr>
              <a:t>, </a:t>
            </a:r>
            <a:r>
              <a:rPr lang="fr-FR" sz="1600" i="1" dirty="0" err="1">
                <a:solidFill>
                  <a:schemeClr val="tx2"/>
                </a:solidFill>
              </a:rPr>
              <a:t>blood</a:t>
            </a:r>
            <a:r>
              <a:rPr lang="fr-FR" sz="1600" i="1" dirty="0">
                <a:solidFill>
                  <a:schemeClr val="tx2"/>
                </a:solidFill>
              </a:rPr>
              <a:t> </a:t>
            </a:r>
            <a:r>
              <a:rPr lang="fr-FR" sz="1600" i="1" dirty="0" err="1">
                <a:solidFill>
                  <a:schemeClr val="tx2"/>
                </a:solidFill>
              </a:rPr>
              <a:t>clot</a:t>
            </a:r>
            <a:r>
              <a:rPr lang="fr-FR" sz="1600" i="1" dirty="0">
                <a:solidFill>
                  <a:schemeClr val="tx2"/>
                </a:solidFill>
              </a:rPr>
              <a:t> </a:t>
            </a:r>
            <a:r>
              <a:rPr lang="fr-FR" sz="1600" i="1" dirty="0" err="1">
                <a:solidFill>
                  <a:schemeClr val="tx2"/>
                </a:solidFill>
              </a:rPr>
              <a:t>thrombectomy</a:t>
            </a:r>
            <a:r>
              <a:rPr lang="fr-FR" sz="1600" i="1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0018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2F17A1-C867-43E4-81EB-486F5074D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656" y="-19492"/>
            <a:ext cx="12160469" cy="946635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Prédiction </a:t>
            </a:r>
            <a:r>
              <a:rPr lang="fr-FR" sz="2800" i="1" dirty="0">
                <a:solidFill>
                  <a:schemeClr val="bg1"/>
                </a:solidFill>
              </a:rPr>
              <a:t>in silico </a:t>
            </a:r>
            <a:r>
              <a:rPr lang="fr-FR" sz="2800" dirty="0">
                <a:solidFill>
                  <a:schemeClr val="bg1"/>
                </a:solidFill>
              </a:rPr>
              <a:t>de l’efficacité et l’innocuité des médicaments</a:t>
            </a:r>
            <a:br>
              <a:rPr lang="fr-FR" sz="2800" dirty="0">
                <a:solidFill>
                  <a:schemeClr val="bg1"/>
                </a:solidFill>
              </a:rPr>
            </a:br>
            <a:r>
              <a:rPr lang="fr-FR" sz="2800" dirty="0">
                <a:solidFill>
                  <a:schemeClr val="bg1"/>
                </a:solidFill>
              </a:rPr>
              <a:t>			        Patients virtuels</a:t>
            </a:r>
          </a:p>
        </p:txBody>
      </p:sp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40B23CFD-99ED-4B67-B308-31F9F4A3C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96898" y="110777"/>
            <a:ext cx="3032915" cy="365125"/>
          </a:xfrm>
        </p:spPr>
        <p:txBody>
          <a:bodyPr/>
          <a:lstStyle/>
          <a:p>
            <a:pPr algn="r"/>
            <a:r>
              <a:rPr lang="fr-FR" sz="800"/>
              <a:t> </a:t>
            </a:r>
            <a:endParaRPr lang="fr-FR" sz="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5A93E2-97D9-4B47-AC87-B5CE31BE4D8F}"/>
              </a:ext>
            </a:extLst>
          </p:cNvPr>
          <p:cNvSpPr/>
          <p:nvPr/>
        </p:nvSpPr>
        <p:spPr>
          <a:xfrm>
            <a:off x="5726812" y="986876"/>
            <a:ext cx="6096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2400" b="1" dirty="0">
              <a:latin typeface="Arial" panose="020B0604020202020204" pitchFamily="34" charset="0"/>
            </a:endParaRPr>
          </a:p>
          <a:p>
            <a:endParaRPr lang="fr-FR" sz="2400" b="1" dirty="0">
              <a:latin typeface="Arial" panose="020B0604020202020204" pitchFamily="34" charset="0"/>
            </a:endParaRPr>
          </a:p>
          <a:p>
            <a:endParaRPr lang="fr-FR" sz="2400" b="1" dirty="0">
              <a:latin typeface="Arial" panose="020B0604020202020204" pitchFamily="34" charset="0"/>
            </a:endParaRPr>
          </a:p>
          <a:p>
            <a:endParaRPr lang="fr-FR" sz="2400" b="1" dirty="0">
              <a:latin typeface="Arial" panose="020B0604020202020204" pitchFamily="34" charset="0"/>
            </a:endParaRPr>
          </a:p>
          <a:p>
            <a:endParaRPr lang="fr-FR" sz="2400" b="1" dirty="0">
              <a:latin typeface="Arial" panose="020B0604020202020204" pitchFamily="34" charset="0"/>
            </a:endParaRPr>
          </a:p>
          <a:p>
            <a:endParaRPr lang="fr-FR" sz="2400" b="1" dirty="0">
              <a:latin typeface="Arial" panose="020B0604020202020204" pitchFamily="34" charset="0"/>
            </a:endParaRPr>
          </a:p>
          <a:p>
            <a:endParaRPr lang="fr-FR" sz="2400" b="1" dirty="0">
              <a:latin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C1828C9-C5DE-4B13-BE8A-EB021AF958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75"/>
          <a:stretch/>
        </p:blipFill>
        <p:spPr>
          <a:xfrm>
            <a:off x="7620505" y="4689627"/>
            <a:ext cx="3444891" cy="216837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92D86DB-EED0-4932-83A8-7547EB414B09}"/>
              </a:ext>
            </a:extLst>
          </p:cNvPr>
          <p:cNvSpPr txBox="1"/>
          <p:nvPr/>
        </p:nvSpPr>
        <p:spPr>
          <a:xfrm>
            <a:off x="11065396" y="4911421"/>
            <a:ext cx="1201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Modélisation sur 20000 patients virtuels,</a:t>
            </a:r>
          </a:p>
          <a:p>
            <a:r>
              <a:rPr lang="fr-FR" sz="1200" dirty="0"/>
              <a:t>inspirés de données issues de patients réels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CBA7368-8247-4190-8E6D-B2FAFD5FB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520" y="1335425"/>
            <a:ext cx="3753364" cy="297864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1E2F72D-241D-4579-8132-3146AAD59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0846" y="1292177"/>
            <a:ext cx="1561966" cy="138499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90425C0-6EA6-477B-9221-ED48CBFCBAEC}"/>
              </a:ext>
            </a:extLst>
          </p:cNvPr>
          <p:cNvSpPr txBox="1"/>
          <p:nvPr/>
        </p:nvSpPr>
        <p:spPr>
          <a:xfrm>
            <a:off x="10246306" y="3052732"/>
            <a:ext cx="18600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Modèle mécanistique intégrant les interactions entre des paramètres biologiques, cliniques (symptômes) et les caractéristiques du médicament)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CD21D4A-75D4-4CF6-B7B2-3E38D3F9EBD0}"/>
              </a:ext>
            </a:extLst>
          </p:cNvPr>
          <p:cNvSpPr txBox="1"/>
          <p:nvPr/>
        </p:nvSpPr>
        <p:spPr>
          <a:xfrm>
            <a:off x="-30656" y="1327307"/>
            <a:ext cx="375336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11" indent="-228611" algn="just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2"/>
                </a:solidFill>
                <a:latin typeface="Arial" panose="020B0604020202020204" pitchFamily="34" charset="0"/>
              </a:rPr>
              <a:t>Computer simulation that mimic real-life patient characteristics and clinical scenarios</a:t>
            </a:r>
          </a:p>
          <a:p>
            <a:pPr algn="just"/>
            <a:endParaRPr lang="en-US" sz="1800" b="1" i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228611" indent="-228611" algn="just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tx2"/>
                </a:solidFill>
                <a:latin typeface="Arial" panose="020B0604020202020204" pitchFamily="34" charset="0"/>
              </a:rPr>
              <a:t>VPs can be generated from biological and  clinical data compiled from </a:t>
            </a:r>
            <a:r>
              <a:rPr lang="en-US" sz="1800" i="1" dirty="0">
                <a:solidFill>
                  <a:schemeClr val="tx2"/>
                </a:solidFill>
                <a:latin typeface="Arial" panose="020B0604020202020204" pitchFamily="34" charset="0"/>
              </a:rPr>
              <a:t>either single or multiple patients</a:t>
            </a:r>
          </a:p>
          <a:p>
            <a:pPr marL="228611" indent="-228611" algn="just">
              <a:buFont typeface="Arial" panose="020B0604020202020204" pitchFamily="34" charset="0"/>
              <a:buChar char="•"/>
            </a:pPr>
            <a:endParaRPr lang="en-US" sz="1800" i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228611" indent="-228611" algn="just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chemeClr val="tx2"/>
                </a:solidFill>
                <a:latin typeface="Arial" panose="020B0604020202020204" pitchFamily="34" charset="0"/>
              </a:rPr>
              <a:t>Historical</a:t>
            </a:r>
            <a:r>
              <a:rPr lang="fr-FR" sz="1800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chemeClr val="tx2"/>
                </a:solidFill>
                <a:latin typeface="Arial" panose="020B0604020202020204" pitchFamily="34" charset="0"/>
              </a:rPr>
              <a:t>controls</a:t>
            </a:r>
            <a:r>
              <a:rPr lang="fr-FR" sz="1800" i="1" dirty="0">
                <a:solidFill>
                  <a:schemeClr val="tx2"/>
                </a:solidFill>
                <a:latin typeface="Arial" panose="020B0604020202020204" pitchFamily="34" charset="0"/>
              </a:rPr>
              <a:t> (</a:t>
            </a:r>
            <a:r>
              <a:rPr lang="fr-FR" sz="1800" i="1" dirty="0" err="1">
                <a:solidFill>
                  <a:schemeClr val="tx2"/>
                </a:solidFill>
                <a:latin typeface="Arial" panose="020B0604020202020204" pitchFamily="34" charset="0"/>
              </a:rPr>
              <a:t>modeled</a:t>
            </a:r>
            <a:r>
              <a:rPr lang="fr-FR" sz="1800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chemeClr val="tx2"/>
                </a:solidFill>
                <a:latin typeface="Arial" panose="020B0604020202020204" pitchFamily="34" charset="0"/>
              </a:rPr>
              <a:t>from</a:t>
            </a:r>
            <a:r>
              <a:rPr lang="fr-FR" sz="1800" i="1" dirty="0">
                <a:solidFill>
                  <a:schemeClr val="tx2"/>
                </a:solidFill>
                <a:latin typeface="Arial" panose="020B0604020202020204" pitchFamily="34" charset="0"/>
              </a:rPr>
              <a:t> real clinical data or </a:t>
            </a:r>
            <a:r>
              <a:rPr lang="fr-FR" sz="1800" i="1" dirty="0" err="1">
                <a:solidFill>
                  <a:schemeClr val="tx2"/>
                </a:solidFill>
                <a:latin typeface="Arial" panose="020B0604020202020204" pitchFamily="34" charset="0"/>
              </a:rPr>
              <a:t>electronic</a:t>
            </a:r>
            <a:r>
              <a:rPr lang="fr-FR" sz="1800" i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800" i="1" dirty="0" err="1">
                <a:solidFill>
                  <a:schemeClr val="tx2"/>
                </a:solidFill>
                <a:latin typeface="Arial" panose="020B0604020202020204" pitchFamily="34" charset="0"/>
              </a:rPr>
              <a:t>medical</a:t>
            </a:r>
            <a:r>
              <a:rPr lang="fr-FR" sz="1800" i="1" dirty="0">
                <a:solidFill>
                  <a:schemeClr val="tx2"/>
                </a:solidFill>
                <a:latin typeface="Arial" panose="020B0604020202020204" pitchFamily="34" charset="0"/>
              </a:rPr>
              <a:t> records), </a:t>
            </a:r>
            <a:r>
              <a:rPr lang="fr-FR" sz="1800" i="1" dirty="0" err="1">
                <a:solidFill>
                  <a:schemeClr val="tx2"/>
                </a:solidFill>
                <a:latin typeface="Arial" panose="020B0604020202020204" pitchFamily="34" charset="0"/>
              </a:rPr>
              <a:t>virtual</a:t>
            </a:r>
            <a:r>
              <a:rPr lang="fr-FR" sz="1800" i="1" dirty="0">
                <a:solidFill>
                  <a:schemeClr val="tx2"/>
                </a:solidFill>
                <a:latin typeface="Arial" panose="020B0604020202020204" pitchFamily="34" charset="0"/>
              </a:rPr>
              <a:t> placebo group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B7070CA-8C0B-4B84-9DFC-C68E8A7F1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6448" y="978733"/>
            <a:ext cx="2229428" cy="169843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14A6B5E5-EBAE-44E5-96F8-366146A09E02}"/>
              </a:ext>
            </a:extLst>
          </p:cNvPr>
          <p:cNvSpPr txBox="1"/>
          <p:nvPr/>
        </p:nvSpPr>
        <p:spPr>
          <a:xfrm>
            <a:off x="6095999" y="996073"/>
            <a:ext cx="6033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Quantitative System Pharmacology + Machine </a:t>
            </a:r>
            <a:r>
              <a:rPr lang="fr-FR" dirty="0" err="1"/>
              <a:t>learning</a:t>
            </a:r>
            <a:r>
              <a:rPr lang="fr-FR" dirty="0"/>
              <a:t>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498756B-008B-4153-BFB3-17EB4635C2C6}"/>
              </a:ext>
            </a:extLst>
          </p:cNvPr>
          <p:cNvSpPr txBox="1"/>
          <p:nvPr/>
        </p:nvSpPr>
        <p:spPr>
          <a:xfrm>
            <a:off x="4977115" y="4328464"/>
            <a:ext cx="7373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Predicting</a:t>
            </a:r>
            <a:r>
              <a:rPr lang="fr-FR" sz="1600" dirty="0"/>
              <a:t> impact of an anti-</a:t>
            </a:r>
            <a:r>
              <a:rPr lang="fr-FR" sz="1600" dirty="0" err="1"/>
              <a:t>IFNa</a:t>
            </a:r>
            <a:r>
              <a:rPr lang="fr-FR" sz="1600" dirty="0"/>
              <a:t> Mab in </a:t>
            </a:r>
            <a:r>
              <a:rPr lang="fr-FR" sz="1600" dirty="0" err="1"/>
              <a:t>cutaneous</a:t>
            </a:r>
            <a:r>
              <a:rPr lang="fr-FR" sz="1600" dirty="0"/>
              <a:t> Lupus </a:t>
            </a:r>
            <a:r>
              <a:rPr lang="fr-FR" sz="1600" dirty="0" err="1"/>
              <a:t>with</a:t>
            </a:r>
            <a:r>
              <a:rPr lang="fr-FR" sz="1600" dirty="0"/>
              <a:t> Virtual patients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B1C5E8EC-8C5A-4309-B2C6-EA7C3C7B7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0806" y="4701000"/>
            <a:ext cx="2229428" cy="169844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D97462B3-0442-4E6E-8349-BE1DC7AE7D2E}"/>
              </a:ext>
            </a:extLst>
          </p:cNvPr>
          <p:cNvSpPr txBox="1"/>
          <p:nvPr/>
        </p:nvSpPr>
        <p:spPr>
          <a:xfrm>
            <a:off x="5404212" y="6481081"/>
            <a:ext cx="2030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300 patients réels</a:t>
            </a:r>
          </a:p>
        </p:txBody>
      </p:sp>
    </p:spTree>
    <p:extLst>
      <p:ext uri="{BB962C8B-B14F-4D97-AF65-F5344CB8AC3E}">
        <p14:creationId xmlns:p14="http://schemas.microsoft.com/office/powerpoint/2010/main" val="2254048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80A99F-E133-4ADA-B29E-09E4BFA96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066" y="1625798"/>
            <a:ext cx="10972800" cy="4429226"/>
          </a:xfrm>
        </p:spPr>
        <p:txBody>
          <a:bodyPr/>
          <a:lstStyle/>
          <a:p>
            <a:pPr marL="0" indent="0">
              <a:buNone/>
            </a:pPr>
            <a:r>
              <a:rPr lang="fr-FR" cap="none" dirty="0">
                <a:solidFill>
                  <a:schemeClr val="accent1">
                    <a:lumMod val="75000"/>
                  </a:schemeClr>
                </a:solidFill>
              </a:rPr>
              <a:t>Le patient du futur: Larry </a:t>
            </a:r>
            <a:r>
              <a:rPr lang="fr-FR" cap="none" dirty="0" err="1">
                <a:solidFill>
                  <a:schemeClr val="accent1">
                    <a:lumMod val="75000"/>
                  </a:schemeClr>
                </a:solidFill>
              </a:rPr>
              <a:t>Smarr</a:t>
            </a:r>
            <a:r>
              <a:rPr lang="fr-FR" cap="none" dirty="0">
                <a:solidFill>
                  <a:schemeClr val="accent1">
                    <a:lumMod val="75000"/>
                  </a:schemeClr>
                </a:solidFill>
              </a:rPr>
              <a:t>, fondateur du </a:t>
            </a:r>
            <a:r>
              <a:rPr lang="fr-FR" i="1" cap="none" dirty="0">
                <a:solidFill>
                  <a:schemeClr val="accent1">
                    <a:lumMod val="75000"/>
                  </a:schemeClr>
                </a:solidFill>
              </a:rPr>
              <a:t>California Institute for </a:t>
            </a:r>
            <a:r>
              <a:rPr lang="fr-FR" i="1" cap="none" dirty="0" err="1">
                <a:solidFill>
                  <a:schemeClr val="accent1">
                    <a:lumMod val="75000"/>
                  </a:schemeClr>
                </a:solidFill>
              </a:rPr>
              <a:t>Telecommunications</a:t>
            </a:r>
            <a:r>
              <a:rPr lang="fr-FR" i="1" cap="none" dirty="0">
                <a:solidFill>
                  <a:schemeClr val="accent1">
                    <a:lumMod val="75000"/>
                  </a:schemeClr>
                </a:solidFill>
              </a:rPr>
              <a:t> and Information Technologies</a:t>
            </a:r>
            <a:r>
              <a:rPr lang="fr-FR" cap="none" dirty="0">
                <a:solidFill>
                  <a:schemeClr val="accent1">
                    <a:lumMod val="75000"/>
                  </a:schemeClr>
                </a:solidFill>
              </a:rPr>
              <a:t>. S’est autodiagnostiqué comme atteint de la maladie de </a:t>
            </a:r>
            <a:r>
              <a:rPr lang="fr-FR" cap="none" dirty="0" err="1">
                <a:solidFill>
                  <a:schemeClr val="accent1">
                    <a:lumMod val="75000"/>
                  </a:schemeClr>
                </a:solidFill>
              </a:rPr>
              <a:t>Crohn</a:t>
            </a:r>
            <a:r>
              <a:rPr lang="fr-FR" cap="none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88BE5D7-534D-4386-85E2-2C79A8A42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endParaRPr lang="fr-FR" dirty="0"/>
          </a:p>
        </p:txBody>
      </p:sp>
      <p:sp>
        <p:nvSpPr>
          <p:cNvPr id="5" name="TextBox87">
            <a:extLst>
              <a:ext uri="{FF2B5EF4-FFF2-40B4-BE49-F238E27FC236}">
                <a16:creationId xmlns:a16="http://schemas.microsoft.com/office/drawing/2014/main" id="{CAB9AD0F-0A01-44F3-8AF3-50DFD22B59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0272" y="77431"/>
            <a:ext cx="11247909" cy="1292854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pPr eaLnBrk="0">
              <a:lnSpc>
                <a:spcPct val="137000"/>
              </a:lnSpc>
            </a:pPr>
            <a:r>
              <a:rPr lang="fr-FR" sz="4000" dirty="0">
                <a:solidFill>
                  <a:schemeClr val="bg1"/>
                </a:solidFill>
              </a:rPr>
              <a:t>Le malade imaginé</a:t>
            </a:r>
            <a:br>
              <a:rPr lang="fr-FR" sz="4000" dirty="0">
                <a:solidFill>
                  <a:schemeClr val="bg1"/>
                </a:solidFill>
              </a:rPr>
            </a:br>
            <a:r>
              <a:rPr lang="fr-FR" sz="2400" i="1" dirty="0">
                <a:solidFill>
                  <a:schemeClr val="bg1"/>
                </a:solidFill>
              </a:rPr>
              <a:t>Médecine participative et engagement du patient</a:t>
            </a:r>
            <a:endParaRPr lang="en-US" altLang="zh-CN" sz="2400" i="1" kern="0" dirty="0">
              <a:solidFill>
                <a:schemeClr val="bg1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8B3CB71-7B27-4995-8893-16377EB6C4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99" y="2519663"/>
            <a:ext cx="4611998" cy="37908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212B69-940F-4E68-B27F-EB1F8E908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226" y="2405022"/>
            <a:ext cx="4512879" cy="390551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686E05E-0C20-47F6-A8DA-D794F27B89E0}"/>
              </a:ext>
            </a:extLst>
          </p:cNvPr>
          <p:cNvSpPr txBox="1"/>
          <p:nvPr/>
        </p:nvSpPr>
        <p:spPr>
          <a:xfrm>
            <a:off x="670272" y="6411237"/>
            <a:ext cx="461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Larry « le transparent », CEO de sa santé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0243C91-55D0-4A04-90AE-CD12ABFE24C0}"/>
              </a:ext>
            </a:extLst>
          </p:cNvPr>
          <p:cNvSpPr txBox="1"/>
          <p:nvPr/>
        </p:nvSpPr>
        <p:spPr>
          <a:xfrm>
            <a:off x="6294226" y="6429054"/>
            <a:ext cx="461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Patient expert, propriétaire de ses données</a:t>
            </a:r>
          </a:p>
        </p:txBody>
      </p:sp>
    </p:spTree>
    <p:extLst>
      <p:ext uri="{BB962C8B-B14F-4D97-AF65-F5344CB8AC3E}">
        <p14:creationId xmlns:p14="http://schemas.microsoft.com/office/powerpoint/2010/main" val="2645773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E89116-D159-4F36-9DB8-DAD050A2A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76605" cy="1048123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fr-FR" b="1" cap="none" dirty="0">
                <a:solidFill>
                  <a:schemeClr val="bg1"/>
                </a:solidFill>
              </a:rPr>
              <a:t>Le malade imaginé (suite), de la prédiction à la prévention</a:t>
            </a:r>
            <a:br>
              <a:rPr lang="en-US" altLang="zh-CN" sz="1333" kern="0" dirty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</a:b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FD760B0-7364-4931-98E2-1F83CCA86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3423"/>
            <a:ext cx="8978707" cy="281544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3D46EAE-6C65-481B-8BFC-86E0DB2DC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903" y="1441615"/>
            <a:ext cx="3276599" cy="48897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53C71EB-8364-437C-A821-D2CD1CF33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57" y="1091527"/>
            <a:ext cx="5957131" cy="104812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9551EA5-8FD2-4426-8E68-781FF8874C53}"/>
              </a:ext>
            </a:extLst>
          </p:cNvPr>
          <p:cNvSpPr txBox="1"/>
          <p:nvPr/>
        </p:nvSpPr>
        <p:spPr>
          <a:xfrm>
            <a:off x="6535988" y="1106369"/>
            <a:ext cx="555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2019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7ECFFF1-76B5-46F0-988E-38A1DFF48C0B}"/>
              </a:ext>
            </a:extLst>
          </p:cNvPr>
          <p:cNvSpPr txBox="1"/>
          <p:nvPr/>
        </p:nvSpPr>
        <p:spPr>
          <a:xfrm>
            <a:off x="289489" y="4182681"/>
            <a:ext cx="346085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>
              <a:buFont typeface="Arial" panose="020B0604020202020204" pitchFamily="34" charset="0"/>
              <a:buChar char="•"/>
            </a:pPr>
            <a:r>
              <a:rPr lang="fr-FR" sz="1200" dirty="0"/>
              <a:t>Prédiction de risques génétiques, scores polygéniques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fr-FR" sz="1200" dirty="0"/>
              <a:t>Prédiction de risques par imagerie: cancers (pancréas), maladies neurologiques (Alzheimer), cardiovasculaires</a:t>
            </a:r>
          </a:p>
          <a:p>
            <a:endParaRPr lang="fr-FR" sz="1200" dirty="0"/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fr-FR" sz="1200" dirty="0"/>
              <a:t>Analyse de la voix et du langage: santé mentale, dépression, tendances suicidaires…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fr-FR" sz="1200" dirty="0"/>
              <a:t>Détection par analyse faciale d’une centaine de maladies</a:t>
            </a:r>
          </a:p>
          <a:p>
            <a:endParaRPr lang="fr-FR" sz="1200" dirty="0"/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fr-FR" sz="1200" dirty="0"/>
              <a:t>Détermination de l’âge biologique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90510" indent="-190510">
              <a:buFont typeface="Arial" panose="020B0604020202020204" pitchFamily="34" charset="0"/>
              <a:buChar char="•"/>
            </a:pPr>
            <a:endParaRPr lang="fr-FR" sz="1200" dirty="0"/>
          </a:p>
          <a:p>
            <a:endParaRPr lang="fr-FR" sz="1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2D48BA-2998-4FBD-9AE7-72D4BE6CA525}"/>
              </a:ext>
            </a:extLst>
          </p:cNvPr>
          <p:cNvSpPr txBox="1"/>
          <p:nvPr/>
        </p:nvSpPr>
        <p:spPr>
          <a:xfrm>
            <a:off x="4260273" y="4065837"/>
            <a:ext cx="3483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>
              <a:buFont typeface="Arial" panose="020B0604020202020204" pitchFamily="34" charset="0"/>
              <a:buChar char="•"/>
            </a:pPr>
            <a:r>
              <a:rPr lang="fr-FR" sz="1200" dirty="0"/>
              <a:t>Prédiction de la durée de vie selon le statut immunitaire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fr-FR" sz="1200" dirty="0"/>
              <a:t>Prédiction de réponse aux traitements (biomarqueurs biologiques ou digitaux)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FCF1EBA-D2E2-4ED0-B71F-C95645F52AFB}"/>
              </a:ext>
            </a:extLst>
          </p:cNvPr>
          <p:cNvSpPr txBox="1"/>
          <p:nvPr/>
        </p:nvSpPr>
        <p:spPr>
          <a:xfrm>
            <a:off x="4335889" y="5271680"/>
            <a:ext cx="4105765" cy="15696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Vers une prédiction des risques à l’échelle de l’individu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Validation des algorithmes prédictifs sur des cohortes prospectives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Vers des traitements précoces de la maladie et des médicaments préventifs</a:t>
            </a:r>
          </a:p>
        </p:txBody>
      </p:sp>
    </p:spTree>
    <p:extLst>
      <p:ext uri="{BB962C8B-B14F-4D97-AF65-F5344CB8AC3E}">
        <p14:creationId xmlns:p14="http://schemas.microsoft.com/office/powerpoint/2010/main" val="2624262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1BD45-A653-4D91-98DF-127E8A5B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82" y="95795"/>
            <a:ext cx="10670327" cy="1091564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l"/>
            <a:br>
              <a:rPr lang="en-US" b="1" dirty="0">
                <a:solidFill>
                  <a:schemeClr val="bg1"/>
                </a:solidFill>
              </a:rPr>
            </a:br>
            <a:br>
              <a:rPr lang="en-US" b="1" dirty="0">
                <a:solidFill>
                  <a:schemeClr val="bg1"/>
                </a:solidFill>
              </a:rPr>
            </a:br>
            <a:r>
              <a:rPr lang="en-US" sz="2400" b="1" cap="none" dirty="0">
                <a:solidFill>
                  <a:schemeClr val="bg1"/>
                </a:solidFill>
              </a:rPr>
              <a:t>Conclusions/ perspectives (</a:t>
            </a:r>
            <a:r>
              <a:rPr lang="en-US" sz="2400" b="1" cap="none" dirty="0" err="1">
                <a:solidFill>
                  <a:schemeClr val="bg1"/>
                </a:solidFill>
              </a:rPr>
              <a:t>i</a:t>
            </a:r>
            <a:r>
              <a:rPr lang="en-US" sz="2400" b="1" cap="none" dirty="0">
                <a:solidFill>
                  <a:schemeClr val="bg1"/>
                </a:solidFill>
              </a:rPr>
              <a:t>)</a:t>
            </a:r>
            <a:br>
              <a:rPr lang="en-US" sz="2400" b="1" cap="none" dirty="0">
                <a:solidFill>
                  <a:schemeClr val="bg1"/>
                </a:solidFill>
              </a:rPr>
            </a:br>
            <a:r>
              <a:rPr lang="en-US" sz="2800" b="1" cap="none" dirty="0">
                <a:solidFill>
                  <a:schemeClr val="bg1"/>
                </a:solidFill>
              </a:rPr>
              <a:t>Un apport de </a:t>
            </a:r>
            <a:r>
              <a:rPr lang="en-US" sz="2800" b="1" cap="none" dirty="0" err="1">
                <a:solidFill>
                  <a:schemeClr val="bg1"/>
                </a:solidFill>
              </a:rPr>
              <a:t>l’IA</a:t>
            </a:r>
            <a:r>
              <a:rPr lang="en-US" sz="2800" b="1" cap="none" dirty="0">
                <a:solidFill>
                  <a:schemeClr val="bg1"/>
                </a:solidFill>
              </a:rPr>
              <a:t> à </a:t>
            </a:r>
            <a:r>
              <a:rPr lang="en-US" sz="2800" b="1" cap="none" dirty="0" err="1">
                <a:solidFill>
                  <a:schemeClr val="bg1"/>
                </a:solidFill>
              </a:rPr>
              <a:t>toutes</a:t>
            </a:r>
            <a:r>
              <a:rPr lang="en-US" sz="2800" b="1" cap="none" dirty="0">
                <a:solidFill>
                  <a:schemeClr val="bg1"/>
                </a:solidFill>
              </a:rPr>
              <a:t> les </a:t>
            </a:r>
            <a:r>
              <a:rPr lang="en-US" sz="2800" b="1" cap="none" dirty="0" err="1">
                <a:solidFill>
                  <a:schemeClr val="bg1"/>
                </a:solidFill>
              </a:rPr>
              <a:t>étapes</a:t>
            </a:r>
            <a:r>
              <a:rPr lang="en-US" sz="2800" b="1" cap="none" dirty="0">
                <a:solidFill>
                  <a:schemeClr val="bg1"/>
                </a:solidFill>
              </a:rPr>
              <a:t> de la vie du </a:t>
            </a:r>
            <a:r>
              <a:rPr lang="en-US" sz="2800" b="1" cap="none" dirty="0" err="1">
                <a:solidFill>
                  <a:schemeClr val="bg1"/>
                </a:solidFill>
              </a:rPr>
              <a:t>médicament</a:t>
            </a:r>
            <a:r>
              <a:rPr lang="en-US" sz="2800" b="1" cap="none" dirty="0">
                <a:solidFill>
                  <a:schemeClr val="bg1"/>
                </a:solidFill>
              </a:rPr>
              <a:t> </a:t>
            </a:r>
            <a:br>
              <a:rPr lang="en-US" sz="2800" b="1" cap="none" dirty="0">
                <a:solidFill>
                  <a:schemeClr val="bg1"/>
                </a:solidFill>
              </a:rPr>
            </a:br>
            <a:br>
              <a:rPr lang="en-US" sz="2800" cap="none" dirty="0">
                <a:solidFill>
                  <a:srgbClr val="00B0F0"/>
                </a:solidFill>
              </a:rPr>
            </a:br>
            <a:endParaRPr lang="fr-FR" sz="2800" dirty="0">
              <a:solidFill>
                <a:srgbClr val="003878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411635C-B5F0-4CDE-902D-9C4820FD2FEF}"/>
              </a:ext>
            </a:extLst>
          </p:cNvPr>
          <p:cNvSpPr txBox="1"/>
          <p:nvPr/>
        </p:nvSpPr>
        <p:spPr>
          <a:xfrm>
            <a:off x="-88745" y="1187359"/>
            <a:ext cx="12136163" cy="93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8684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i="1" dirty="0">
                <a:solidFill>
                  <a:srgbClr val="0071BA"/>
                </a:solidFill>
              </a:rPr>
              <a:t>Une transformation déjà sensible de la phase de </a:t>
            </a:r>
            <a:r>
              <a:rPr lang="en-US" sz="2400" i="1" dirty="0" err="1">
                <a:solidFill>
                  <a:srgbClr val="0071BA"/>
                </a:solidFill>
              </a:rPr>
              <a:t>découverte</a:t>
            </a:r>
            <a:r>
              <a:rPr lang="en-US" sz="2400" i="1" dirty="0">
                <a:solidFill>
                  <a:srgbClr val="0071BA"/>
                </a:solidFill>
              </a:rPr>
              <a:t> </a:t>
            </a:r>
          </a:p>
          <a:p>
            <a:pPr marL="728684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600" i="1" dirty="0">
              <a:solidFill>
                <a:srgbClr val="0071BA"/>
              </a:solidFill>
            </a:endParaRPr>
          </a:p>
          <a:p>
            <a:pPr marL="728684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600" i="1" dirty="0">
              <a:solidFill>
                <a:srgbClr val="0071BA"/>
              </a:solidFill>
            </a:endParaRPr>
          </a:p>
          <a:p>
            <a:pPr marL="728684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600" i="1" dirty="0">
              <a:solidFill>
                <a:srgbClr val="0071BA"/>
              </a:solidFill>
            </a:endParaRPr>
          </a:p>
          <a:p>
            <a:pPr marL="728684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600" i="1" dirty="0">
              <a:solidFill>
                <a:srgbClr val="0071BA"/>
              </a:solidFill>
            </a:endParaRPr>
          </a:p>
          <a:p>
            <a:pPr marL="728684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600" i="1" dirty="0">
              <a:solidFill>
                <a:srgbClr val="0071BA"/>
              </a:solidFill>
            </a:endParaRPr>
          </a:p>
          <a:p>
            <a:pPr marL="442934" algn="just">
              <a:lnSpc>
                <a:spcPct val="150000"/>
              </a:lnSpc>
            </a:pPr>
            <a:r>
              <a:rPr lang="en-US" sz="1600" i="1" dirty="0">
                <a:solidFill>
                  <a:srgbClr val="0071BA"/>
                </a:solidFill>
              </a:rPr>
              <a:t>	</a:t>
            </a:r>
          </a:p>
          <a:p>
            <a:pPr marL="728684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i="1" dirty="0">
                <a:solidFill>
                  <a:srgbClr val="0071BA"/>
                </a:solidFill>
              </a:rPr>
              <a:t>Un impact à confirmer </a:t>
            </a:r>
            <a:r>
              <a:rPr lang="en-US" sz="2400" i="1" dirty="0" err="1">
                <a:solidFill>
                  <a:srgbClr val="0071BA"/>
                </a:solidFill>
              </a:rPr>
              <a:t>lors</a:t>
            </a:r>
            <a:r>
              <a:rPr lang="en-US" sz="2400" i="1" dirty="0">
                <a:solidFill>
                  <a:srgbClr val="0071BA"/>
                </a:solidFill>
              </a:rPr>
              <a:t> des étapes de </a:t>
            </a:r>
            <a:r>
              <a:rPr lang="en-US" sz="2400" i="1" dirty="0" err="1">
                <a:solidFill>
                  <a:srgbClr val="0071BA"/>
                </a:solidFill>
              </a:rPr>
              <a:t>développement</a:t>
            </a:r>
            <a:endParaRPr lang="en-US" sz="2400" i="1" dirty="0">
              <a:solidFill>
                <a:srgbClr val="0071BA"/>
              </a:solidFill>
            </a:endParaRPr>
          </a:p>
          <a:p>
            <a:pPr marL="1185884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i="1" dirty="0" err="1">
                <a:solidFill>
                  <a:srgbClr val="0071BA"/>
                </a:solidFill>
              </a:rPr>
              <a:t>Nécessité</a:t>
            </a:r>
            <a:r>
              <a:rPr lang="en-US" i="1" dirty="0">
                <a:solidFill>
                  <a:srgbClr val="0071BA"/>
                </a:solidFill>
              </a:rPr>
              <a:t> </a:t>
            </a:r>
            <a:r>
              <a:rPr lang="en-US" i="1" dirty="0" err="1">
                <a:solidFill>
                  <a:srgbClr val="0071BA"/>
                </a:solidFill>
              </a:rPr>
              <a:t>d’études</a:t>
            </a:r>
            <a:r>
              <a:rPr lang="en-US" i="1" dirty="0">
                <a:solidFill>
                  <a:srgbClr val="0071BA"/>
                </a:solidFill>
              </a:rPr>
              <a:t> </a:t>
            </a:r>
            <a:r>
              <a:rPr lang="en-US" i="1" dirty="0" err="1">
                <a:solidFill>
                  <a:srgbClr val="0071BA"/>
                </a:solidFill>
              </a:rPr>
              <a:t>cliniques</a:t>
            </a:r>
            <a:r>
              <a:rPr lang="en-US" i="1" dirty="0">
                <a:solidFill>
                  <a:srgbClr val="0071BA"/>
                </a:solidFill>
              </a:rPr>
              <a:t> </a:t>
            </a:r>
            <a:r>
              <a:rPr lang="en-US" i="1" dirty="0" err="1">
                <a:solidFill>
                  <a:srgbClr val="0071BA"/>
                </a:solidFill>
              </a:rPr>
              <a:t>confirmatoires</a:t>
            </a:r>
            <a:endParaRPr lang="en-US" i="1" dirty="0">
              <a:solidFill>
                <a:srgbClr val="0071BA"/>
              </a:solidFill>
            </a:endParaRPr>
          </a:p>
          <a:p>
            <a:pPr marL="1185884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i="1" dirty="0" err="1">
                <a:solidFill>
                  <a:srgbClr val="0071BA"/>
                </a:solidFill>
              </a:rPr>
              <a:t>Acceptabilité</a:t>
            </a:r>
            <a:r>
              <a:rPr lang="en-US" i="1" dirty="0">
                <a:solidFill>
                  <a:srgbClr val="0071BA"/>
                </a:solidFill>
              </a:rPr>
              <a:t> </a:t>
            </a:r>
            <a:r>
              <a:rPr lang="en-US" i="1" dirty="0" err="1">
                <a:solidFill>
                  <a:srgbClr val="0071BA"/>
                </a:solidFill>
              </a:rPr>
              <a:t>réglementaire</a:t>
            </a:r>
            <a:r>
              <a:rPr lang="en-US" i="1" dirty="0">
                <a:solidFill>
                  <a:srgbClr val="0071BA"/>
                </a:solidFill>
              </a:rPr>
              <a:t> du </a:t>
            </a:r>
            <a:r>
              <a:rPr lang="en-US" i="1" dirty="0" err="1">
                <a:solidFill>
                  <a:srgbClr val="0071BA"/>
                </a:solidFill>
              </a:rPr>
              <a:t>niveau</a:t>
            </a:r>
            <a:r>
              <a:rPr lang="en-US" i="1" dirty="0">
                <a:solidFill>
                  <a:srgbClr val="0071BA"/>
                </a:solidFill>
              </a:rPr>
              <a:t> de </a:t>
            </a:r>
            <a:r>
              <a:rPr lang="en-US" i="1" dirty="0" err="1">
                <a:solidFill>
                  <a:srgbClr val="0071BA"/>
                </a:solidFill>
              </a:rPr>
              <a:t>preuve</a:t>
            </a:r>
            <a:r>
              <a:rPr lang="en-US" i="1" dirty="0">
                <a:solidFill>
                  <a:srgbClr val="0071BA"/>
                </a:solidFill>
              </a:rPr>
              <a:t> </a:t>
            </a:r>
            <a:r>
              <a:rPr lang="en-US" i="1" dirty="0" err="1">
                <a:solidFill>
                  <a:srgbClr val="0071BA"/>
                </a:solidFill>
              </a:rPr>
              <a:t>fourni</a:t>
            </a:r>
            <a:r>
              <a:rPr lang="en-US" i="1" dirty="0">
                <a:solidFill>
                  <a:srgbClr val="0071BA"/>
                </a:solidFill>
              </a:rPr>
              <a:t> par les </a:t>
            </a:r>
            <a:r>
              <a:rPr lang="en-US" i="1" dirty="0" err="1">
                <a:solidFill>
                  <a:srgbClr val="0071BA"/>
                </a:solidFill>
              </a:rPr>
              <a:t>modèles</a:t>
            </a:r>
            <a:r>
              <a:rPr lang="en-US" i="1" dirty="0">
                <a:solidFill>
                  <a:srgbClr val="0071BA"/>
                </a:solidFill>
              </a:rPr>
              <a:t> </a:t>
            </a:r>
            <a:r>
              <a:rPr lang="en-US" i="1" dirty="0" err="1">
                <a:solidFill>
                  <a:srgbClr val="0071BA"/>
                </a:solidFill>
              </a:rPr>
              <a:t>prédictifs</a:t>
            </a:r>
            <a:r>
              <a:rPr lang="en-US" i="1" dirty="0">
                <a:solidFill>
                  <a:srgbClr val="0071BA"/>
                </a:solidFill>
              </a:rPr>
              <a:t>?</a:t>
            </a:r>
          </a:p>
          <a:p>
            <a:pPr marL="728684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i="1" dirty="0">
              <a:solidFill>
                <a:srgbClr val="0071BA"/>
              </a:solidFill>
            </a:endParaRPr>
          </a:p>
          <a:p>
            <a:pPr marL="728684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i="1" dirty="0">
                <a:solidFill>
                  <a:srgbClr val="0071BA"/>
                </a:solidFill>
              </a:rPr>
              <a:t>Transformation numérique de </a:t>
            </a:r>
            <a:r>
              <a:rPr lang="en-US" sz="2400" i="1" dirty="0" err="1">
                <a:solidFill>
                  <a:srgbClr val="0071BA"/>
                </a:solidFill>
              </a:rPr>
              <a:t>l’industrie</a:t>
            </a:r>
            <a:r>
              <a:rPr lang="en-US" sz="2400" i="1" dirty="0">
                <a:solidFill>
                  <a:srgbClr val="0071BA"/>
                </a:solidFill>
              </a:rPr>
              <a:t> de la </a:t>
            </a:r>
            <a:r>
              <a:rPr lang="en-US" sz="2400" i="1" dirty="0" err="1">
                <a:solidFill>
                  <a:srgbClr val="0071BA"/>
                </a:solidFill>
              </a:rPr>
              <a:t>santé</a:t>
            </a:r>
            <a:r>
              <a:rPr lang="en-US" sz="2400" i="1" dirty="0">
                <a:solidFill>
                  <a:srgbClr val="0071BA"/>
                </a:solidFill>
              </a:rPr>
              <a:t> (4.0) et de </a:t>
            </a:r>
            <a:r>
              <a:rPr lang="en-US" sz="2400" i="1" dirty="0" err="1">
                <a:solidFill>
                  <a:srgbClr val="0071BA"/>
                </a:solidFill>
              </a:rPr>
              <a:t>l’hôpital</a:t>
            </a:r>
            <a:r>
              <a:rPr lang="en-US" sz="2400" i="1" dirty="0">
                <a:solidFill>
                  <a:srgbClr val="0071BA"/>
                </a:solidFill>
              </a:rPr>
              <a:t> (3.0)</a:t>
            </a:r>
          </a:p>
          <a:p>
            <a:pPr marL="728684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600" i="1" dirty="0">
              <a:solidFill>
                <a:srgbClr val="0071BA"/>
              </a:solidFill>
            </a:endParaRPr>
          </a:p>
          <a:p>
            <a:pPr marL="785834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i="1" dirty="0">
              <a:solidFill>
                <a:srgbClr val="0071BA"/>
              </a:solidFill>
            </a:endParaRPr>
          </a:p>
          <a:p>
            <a:pPr marL="176222" algn="just">
              <a:lnSpc>
                <a:spcPct val="150000"/>
              </a:lnSpc>
            </a:pPr>
            <a:endParaRPr lang="fr-FR" sz="800" i="1" dirty="0">
              <a:solidFill>
                <a:srgbClr val="0071BA"/>
              </a:solidFill>
            </a:endParaRPr>
          </a:p>
          <a:p>
            <a:pPr marL="176222" algn="just">
              <a:lnSpc>
                <a:spcPct val="150000"/>
              </a:lnSpc>
            </a:pPr>
            <a:endParaRPr lang="fr-FR" sz="2133" dirty="0">
              <a:solidFill>
                <a:schemeClr val="bg2">
                  <a:lumMod val="75000"/>
                </a:schemeClr>
              </a:solidFill>
            </a:endParaRPr>
          </a:p>
          <a:p>
            <a:pPr marL="176222" algn="just">
              <a:lnSpc>
                <a:spcPct val="150000"/>
              </a:lnSpc>
            </a:pPr>
            <a:endParaRPr lang="fr-FR" sz="2133" dirty="0">
              <a:solidFill>
                <a:schemeClr val="bg2">
                  <a:lumMod val="75000"/>
                </a:schemeClr>
              </a:solidFill>
            </a:endParaRPr>
          </a:p>
          <a:p>
            <a:pPr marL="176222" algn="just">
              <a:lnSpc>
                <a:spcPct val="150000"/>
              </a:lnSpc>
            </a:pPr>
            <a:endParaRPr lang="fr-FR" sz="2133" dirty="0">
              <a:solidFill>
                <a:schemeClr val="bg2">
                  <a:lumMod val="75000"/>
                </a:schemeClr>
              </a:solidFill>
            </a:endParaRPr>
          </a:p>
          <a:p>
            <a:pPr marL="176222" algn="just">
              <a:lnSpc>
                <a:spcPct val="150000"/>
              </a:lnSpc>
            </a:pPr>
            <a:endParaRPr lang="fr-FR" sz="2133" dirty="0">
              <a:solidFill>
                <a:schemeClr val="bg2">
                  <a:lumMod val="75000"/>
                </a:schemeClr>
              </a:solidFill>
            </a:endParaRPr>
          </a:p>
          <a:p>
            <a:pPr marL="176222" algn="just">
              <a:lnSpc>
                <a:spcPct val="150000"/>
              </a:lnSpc>
            </a:pPr>
            <a:endParaRPr lang="fr-FR" sz="2133" dirty="0">
              <a:solidFill>
                <a:schemeClr val="bg2">
                  <a:lumMod val="75000"/>
                </a:schemeClr>
              </a:solidFill>
            </a:endParaRPr>
          </a:p>
          <a:p>
            <a:pPr marL="519122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133" dirty="0">
              <a:solidFill>
                <a:schemeClr val="accent1"/>
              </a:solidFill>
            </a:endParaRPr>
          </a:p>
          <a:p>
            <a:pPr marL="442935" indent="-266713" algn="just">
              <a:lnSpc>
                <a:spcPct val="150000"/>
              </a:lnSpc>
              <a:buFontTx/>
              <a:buChar char="-"/>
            </a:pPr>
            <a:endParaRPr lang="fr-FR" sz="800" dirty="0">
              <a:solidFill>
                <a:srgbClr val="0071BA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BEAFEC-2DF0-45A9-B6DF-0E2C1FC7C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43" y="1981284"/>
            <a:ext cx="2087939" cy="178132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366EF04-41CC-4617-BBE6-4295111F1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169" y="1860035"/>
            <a:ext cx="2143576" cy="207171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EFCBFDC-3FA9-4424-B86E-5C097DCB7846}"/>
              </a:ext>
            </a:extLst>
          </p:cNvPr>
          <p:cNvSpPr txBox="1"/>
          <p:nvPr/>
        </p:nvSpPr>
        <p:spPr>
          <a:xfrm>
            <a:off x="6096000" y="1856286"/>
            <a:ext cx="2951545" cy="101566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AI in </a:t>
            </a:r>
            <a:r>
              <a:rPr lang="fr-FR" dirty="0" err="1"/>
              <a:t>small</a:t>
            </a:r>
            <a:r>
              <a:rPr lang="fr-FR" dirty="0"/>
              <a:t> </a:t>
            </a:r>
            <a:r>
              <a:rPr lang="fr-FR" dirty="0" err="1"/>
              <a:t>molecule</a:t>
            </a:r>
            <a:r>
              <a:rPr lang="fr-FR" dirty="0"/>
              <a:t> drug </a:t>
            </a:r>
            <a:r>
              <a:rPr lang="fr-FR" dirty="0" err="1"/>
              <a:t>discovery</a:t>
            </a:r>
            <a:r>
              <a:rPr lang="fr-FR" dirty="0"/>
              <a:t>: a </a:t>
            </a:r>
            <a:r>
              <a:rPr lang="fr-FR" dirty="0" err="1"/>
              <a:t>coming</a:t>
            </a:r>
            <a:r>
              <a:rPr lang="fr-FR" dirty="0"/>
              <a:t> </a:t>
            </a:r>
            <a:r>
              <a:rPr lang="fr-FR" dirty="0" err="1"/>
              <a:t>wave</a:t>
            </a:r>
            <a:r>
              <a:rPr lang="fr-FR" dirty="0"/>
              <a:t>?</a:t>
            </a:r>
          </a:p>
          <a:p>
            <a:r>
              <a:rPr lang="fr-FR" sz="1200" dirty="0" err="1"/>
              <a:t>Jayatunga</a:t>
            </a:r>
            <a:r>
              <a:rPr lang="fr-FR" sz="1200" dirty="0"/>
              <a:t> M et al, Nature </a:t>
            </a:r>
            <a:r>
              <a:rPr lang="fr-FR" sz="1200" dirty="0" err="1"/>
              <a:t>Rev</a:t>
            </a:r>
            <a:r>
              <a:rPr lang="fr-FR" sz="1200" dirty="0"/>
              <a:t> Drug </a:t>
            </a:r>
            <a:r>
              <a:rPr lang="fr-FR" sz="1200" dirty="0" err="1"/>
              <a:t>Discov</a:t>
            </a:r>
            <a:r>
              <a:rPr lang="fr-FR" sz="1200" dirty="0"/>
              <a:t>, 2022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7B74991-8574-4E99-8F5D-F44B00A263D7}"/>
              </a:ext>
            </a:extLst>
          </p:cNvPr>
          <p:cNvSpPr txBox="1"/>
          <p:nvPr/>
        </p:nvSpPr>
        <p:spPr>
          <a:xfrm>
            <a:off x="6481823" y="2967335"/>
            <a:ext cx="4884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Médicaments mieux conçus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Meilleures chances de réussite lors du développement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Nouvelles frontières: médicaments préventifs, augmentation de la performance des corps et des capacités cognitives, médicaments </a:t>
            </a:r>
            <a:r>
              <a:rPr lang="fr-FR" sz="1200" dirty="0" err="1"/>
              <a:t>anti-vieillissement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892951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E403986B-53FB-407A-89F2-21F53B185C70"/>
          <p:cNvPicPr>
            <a:picLocks noChangeAspect="1"/>
          </p:cNvPicPr>
          <p:nvPr/>
        </p:nvPicPr>
        <p:blipFill>
          <a:blip r:embed="rId2" cstate="print">
            <a:extLst>
              <a:ext uri="{A210A882-CE58-41BD-51B9-4F3721CEA699}"/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87" name="TextBox87"/>
          <p:cNvSpPr txBox="1"/>
          <p:nvPr/>
        </p:nvSpPr>
        <p:spPr>
          <a:xfrm>
            <a:off x="254494" y="199027"/>
            <a:ext cx="118762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2800" b="1" u="sng" dirty="0">
                <a:solidFill>
                  <a:schemeClr val="bg1"/>
                </a:solidFill>
              </a:rPr>
              <a:t>Perspective</a:t>
            </a:r>
            <a:r>
              <a:rPr lang="fr-FR" sz="2800" b="1" dirty="0">
                <a:solidFill>
                  <a:schemeClr val="bg1"/>
                </a:solidFill>
              </a:rPr>
              <a:t>: </a:t>
            </a:r>
            <a:r>
              <a:rPr lang="fr-FR" sz="2800" b="1" i="1" dirty="0">
                <a:solidFill>
                  <a:schemeClr val="bg1"/>
                </a:solidFill>
              </a:rPr>
              <a:t>in silico </a:t>
            </a:r>
            <a:r>
              <a:rPr lang="fr-FR" sz="2800" b="1" dirty="0" err="1">
                <a:solidFill>
                  <a:schemeClr val="bg1"/>
                </a:solidFill>
              </a:rPr>
              <a:t>prediction</a:t>
            </a:r>
            <a:r>
              <a:rPr lang="fr-FR" sz="2800" b="1" dirty="0">
                <a:solidFill>
                  <a:schemeClr val="bg1"/>
                </a:solidFill>
              </a:rPr>
              <a:t> of the </a:t>
            </a:r>
            <a:r>
              <a:rPr lang="fr-FR" sz="2800" b="1" dirty="0" err="1">
                <a:solidFill>
                  <a:schemeClr val="bg1"/>
                </a:solidFill>
              </a:rPr>
              <a:t>efficacy</a:t>
            </a:r>
            <a:r>
              <a:rPr lang="fr-FR" sz="2800" b="1" dirty="0">
                <a:solidFill>
                  <a:schemeClr val="bg1"/>
                </a:solidFill>
              </a:rPr>
              <a:t> and </a:t>
            </a:r>
            <a:r>
              <a:rPr lang="fr-FR" sz="2800" b="1" dirty="0" err="1">
                <a:solidFill>
                  <a:schemeClr val="bg1"/>
                </a:solidFill>
              </a:rPr>
              <a:t>safety</a:t>
            </a:r>
            <a:r>
              <a:rPr lang="fr-FR" sz="2800" b="1" dirty="0">
                <a:solidFill>
                  <a:schemeClr val="bg1"/>
                </a:solidFill>
              </a:rPr>
              <a:t> of </a:t>
            </a:r>
            <a:r>
              <a:rPr lang="fr-FR" sz="2800" b="1" dirty="0" err="1">
                <a:solidFill>
                  <a:schemeClr val="bg1"/>
                </a:solidFill>
              </a:rPr>
              <a:t>virtual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drugs</a:t>
            </a:r>
            <a:r>
              <a:rPr lang="fr-FR" sz="2800" b="1" dirty="0">
                <a:solidFill>
                  <a:schemeClr val="bg1"/>
                </a:solidFill>
              </a:rPr>
              <a:t> in </a:t>
            </a:r>
            <a:r>
              <a:rPr lang="fr-FR" sz="2800" b="1" dirty="0" err="1">
                <a:solidFill>
                  <a:schemeClr val="bg1"/>
                </a:solidFill>
              </a:rPr>
              <a:t>individual</a:t>
            </a:r>
            <a:r>
              <a:rPr lang="fr-FR" sz="2800" b="1" dirty="0">
                <a:solidFill>
                  <a:schemeClr val="bg1"/>
                </a:solidFill>
              </a:rPr>
              <a:t> patients</a:t>
            </a:r>
          </a:p>
        </p:txBody>
      </p:sp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73411D76-B990-4F33-8433-652CB392A2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18" t="16157" r="70901" b="4159"/>
          <a:stretch/>
        </p:blipFill>
        <p:spPr>
          <a:xfrm>
            <a:off x="-58672" y="1885399"/>
            <a:ext cx="3354698" cy="4763920"/>
          </a:xfrm>
          <a:prstGeom prst="rect">
            <a:avLst/>
          </a:prstGeom>
        </p:spPr>
      </p:pic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DB211F00-3C8A-40B4-9856-8EC6C8EC50A5}"/>
              </a:ext>
            </a:extLst>
          </p:cNvPr>
          <p:cNvSpPr/>
          <p:nvPr/>
        </p:nvSpPr>
        <p:spPr>
          <a:xfrm>
            <a:off x="3387004" y="3457135"/>
            <a:ext cx="733303" cy="64633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1CFBF8F-82A2-471F-AD35-EBB3ED6016CD}"/>
              </a:ext>
            </a:extLst>
          </p:cNvPr>
          <p:cNvSpPr txBox="1"/>
          <p:nvPr/>
        </p:nvSpPr>
        <p:spPr>
          <a:xfrm>
            <a:off x="244738" y="1239068"/>
            <a:ext cx="4293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Understanding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individual</a:t>
            </a:r>
            <a:r>
              <a:rPr lang="fr-FR" dirty="0">
                <a:solidFill>
                  <a:schemeClr val="bg1"/>
                </a:solidFill>
              </a:rPr>
              <a:t> patient </a:t>
            </a:r>
            <a:r>
              <a:rPr lang="fr-FR" dirty="0" err="1">
                <a:solidFill>
                  <a:schemeClr val="bg1"/>
                </a:solidFill>
              </a:rPr>
              <a:t>specificities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A1B26C-60BD-4899-89AF-45A6200112EF}"/>
              </a:ext>
            </a:extLst>
          </p:cNvPr>
          <p:cNvSpPr/>
          <p:nvPr/>
        </p:nvSpPr>
        <p:spPr>
          <a:xfrm>
            <a:off x="8926653" y="1433300"/>
            <a:ext cx="2723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Predicting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properties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of billions of </a:t>
            </a:r>
            <a:r>
              <a:rPr lang="fr-FR" dirty="0" err="1">
                <a:solidFill>
                  <a:schemeClr val="bg1"/>
                </a:solidFill>
              </a:rPr>
              <a:t>virtual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drugs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E6529E8-5D19-444E-B941-03DDCADA382B}"/>
              </a:ext>
            </a:extLst>
          </p:cNvPr>
          <p:cNvSpPr txBox="1"/>
          <p:nvPr/>
        </p:nvSpPr>
        <p:spPr>
          <a:xfrm flipH="1">
            <a:off x="1371609" y="3339911"/>
            <a:ext cx="152522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b="1" dirty="0"/>
              <a:t>High </a:t>
            </a:r>
            <a:r>
              <a:rPr lang="fr-FR" sz="1100" b="1" dirty="0" err="1"/>
              <a:t>resolution</a:t>
            </a:r>
            <a:r>
              <a:rPr lang="fr-FR" sz="1100" b="1" dirty="0"/>
              <a:t> </a:t>
            </a:r>
            <a:r>
              <a:rPr lang="fr-FR" sz="1100" b="1" dirty="0" err="1"/>
              <a:t>medical</a:t>
            </a:r>
            <a:r>
              <a:rPr lang="fr-FR" sz="1100" b="1" dirty="0"/>
              <a:t> </a:t>
            </a:r>
            <a:r>
              <a:rPr lang="fr-FR" sz="1100" b="1" dirty="0" err="1"/>
              <a:t>imaging</a:t>
            </a:r>
            <a:endParaRPr lang="fr-FR" sz="1100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4EE6155-88C7-45F4-907E-8969E0B56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886" y="2496679"/>
            <a:ext cx="1623898" cy="1686463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86EA787-0731-4C5D-A4B7-D99C47081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418" y="2495303"/>
            <a:ext cx="1738152" cy="182083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18EAA57F-C45F-4D66-91A7-9018CFF2F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9824" y="2203708"/>
            <a:ext cx="4432176" cy="2712955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D304ADEA-8B89-4310-93DA-6CAD992E8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7117" y="4512965"/>
            <a:ext cx="2005486" cy="2047992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ECAF5C13-18E6-469F-BBB0-A8248A6A78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7457240" y="3388808"/>
            <a:ext cx="825243" cy="861774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7C9CC990-7DA9-49EC-94AD-CEE1CD5231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7879" y="4103466"/>
            <a:ext cx="1859441" cy="1783557"/>
          </a:xfrm>
          <a:prstGeom prst="rect">
            <a:avLst/>
          </a:prstGeom>
        </p:spPr>
      </p:pic>
      <p:sp>
        <p:nvSpPr>
          <p:cNvPr id="67" name="ZoneTexte 66">
            <a:extLst>
              <a:ext uri="{FF2B5EF4-FFF2-40B4-BE49-F238E27FC236}">
                <a16:creationId xmlns:a16="http://schemas.microsoft.com/office/drawing/2014/main" id="{57F86741-5DEA-4473-A4D5-0311CDE41216}"/>
              </a:ext>
            </a:extLst>
          </p:cNvPr>
          <p:cNvSpPr txBox="1"/>
          <p:nvPr/>
        </p:nvSpPr>
        <p:spPr>
          <a:xfrm>
            <a:off x="4313124" y="1526606"/>
            <a:ext cx="2961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Trial simulation in </a:t>
            </a:r>
            <a:r>
              <a:rPr lang="fr-FR" dirty="0" err="1">
                <a:solidFill>
                  <a:schemeClr val="bg1"/>
                </a:solidFill>
              </a:rPr>
              <a:t>virtual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representations</a:t>
            </a:r>
            <a:r>
              <a:rPr lang="fr-FR" dirty="0">
                <a:solidFill>
                  <a:schemeClr val="bg1"/>
                </a:solidFill>
              </a:rPr>
              <a:t> of </a:t>
            </a:r>
            <a:r>
              <a:rPr lang="fr-FR" dirty="0" err="1">
                <a:solidFill>
                  <a:schemeClr val="bg1"/>
                </a:solidFill>
              </a:rPr>
              <a:t>individual</a:t>
            </a:r>
            <a:r>
              <a:rPr lang="fr-FR" dirty="0">
                <a:solidFill>
                  <a:schemeClr val="bg1"/>
                </a:solidFill>
              </a:rPr>
              <a:t> patients</a:t>
            </a:r>
          </a:p>
        </p:txBody>
      </p:sp>
      <p:sp>
        <p:nvSpPr>
          <p:cNvPr id="68" name="Rectangle : coins arrondis 67">
            <a:extLst>
              <a:ext uri="{FF2B5EF4-FFF2-40B4-BE49-F238E27FC236}">
                <a16:creationId xmlns:a16="http://schemas.microsoft.com/office/drawing/2014/main" id="{04672408-96D4-4979-B331-94138C51B545}"/>
              </a:ext>
            </a:extLst>
          </p:cNvPr>
          <p:cNvSpPr/>
          <p:nvPr/>
        </p:nvSpPr>
        <p:spPr>
          <a:xfrm>
            <a:off x="4335369" y="6235547"/>
            <a:ext cx="4671490" cy="45752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Towards</a:t>
            </a:r>
            <a:r>
              <a:rPr lang="fr-FR" dirty="0">
                <a:solidFill>
                  <a:schemeClr val="tx1"/>
                </a:solidFill>
              </a:rPr>
              <a:t> mixed reality </a:t>
            </a:r>
            <a:r>
              <a:rPr lang="fr-FR" dirty="0" err="1">
                <a:solidFill>
                  <a:schemeClr val="tx1"/>
                </a:solidFill>
              </a:rPr>
              <a:t>approaches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825833"/>
      </p:ext>
      <p:ext uri="{6CC7E903-9A16-4DB4-7BA3-404A67CFAA3A}"/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3" y="44720"/>
            <a:ext cx="10829412" cy="954881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l"/>
            <a:r>
              <a:rPr lang="fr-FR" sz="3200">
                <a:solidFill>
                  <a:schemeClr val="bg1"/>
                </a:solidFill>
              </a:rPr>
              <a:t>                         Remerciements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5076828-B3B1-46DE-B3EF-205F8D04C80E}"/>
              </a:ext>
            </a:extLst>
          </p:cNvPr>
          <p:cNvSpPr txBox="1">
            <a:spLocks/>
          </p:cNvSpPr>
          <p:nvPr/>
        </p:nvSpPr>
        <p:spPr>
          <a:xfrm>
            <a:off x="5330301" y="1741742"/>
            <a:ext cx="2808312" cy="2359335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33350" indent="-1333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5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D63C02-D725-4206-9FD5-A2F44CED4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302" y="3670602"/>
            <a:ext cx="6861700" cy="241071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A0D8949-6EFF-4530-BB52-6B5EBAA7C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7082" y="1130512"/>
            <a:ext cx="2852377" cy="86549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87CD0E6-77E3-4E27-A48B-427AD2F85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618" y="1035730"/>
            <a:ext cx="2748356" cy="11271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239698C-EF6D-4D8D-B9FC-7D0D657A9C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623" y="2362963"/>
            <a:ext cx="1176688" cy="1283431"/>
          </a:xfrm>
          <a:prstGeom prst="rect">
            <a:avLst/>
          </a:prstGeom>
        </p:spPr>
      </p:pic>
      <p:pic>
        <p:nvPicPr>
          <p:cNvPr id="315394" name="Picture 2" descr="Home - Rosa Drug Development Advisors">
            <a:extLst>
              <a:ext uri="{FF2B5EF4-FFF2-40B4-BE49-F238E27FC236}">
                <a16:creationId xmlns:a16="http://schemas.microsoft.com/office/drawing/2014/main" id="{1C8A5E00-0179-44AC-B333-B5B28F49F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1008" y="2872311"/>
            <a:ext cx="2112516" cy="111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ce réservé du pied de page 5">
            <a:extLst>
              <a:ext uri="{FF2B5EF4-FFF2-40B4-BE49-F238E27FC236}">
                <a16:creationId xmlns:a16="http://schemas.microsoft.com/office/drawing/2014/main" id="{E921296B-8246-437A-A488-4D40A32B9EE9}"/>
              </a:ext>
            </a:extLst>
          </p:cNvPr>
          <p:cNvSpPr txBox="1">
            <a:spLocks/>
          </p:cNvSpPr>
          <p:nvPr/>
        </p:nvSpPr>
        <p:spPr>
          <a:xfrm>
            <a:off x="8043642" y="119646"/>
            <a:ext cx="3860800" cy="365125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121914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570" algn="l" defTabSz="121914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40" algn="l" defTabSz="121914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09" algn="l" defTabSz="121914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78" algn="l" defTabSz="121914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848" algn="l" defTabSz="121914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18" algn="l" defTabSz="121914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987" algn="l" defTabSz="121914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557" algn="l" defTabSz="121914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8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B2CE72B-0815-45F5-8185-1E7313C040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7880" y="2074992"/>
            <a:ext cx="2086588" cy="111240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BA4E438-90A8-425B-8945-2F077326220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4899" y="2157356"/>
            <a:ext cx="1246497" cy="68806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8BCD0D0-C2D3-42CB-A30A-072DAE2D834C}"/>
              </a:ext>
            </a:extLst>
          </p:cNvPr>
          <p:cNvSpPr txBox="1"/>
          <p:nvPr/>
        </p:nvSpPr>
        <p:spPr>
          <a:xfrm>
            <a:off x="4703339" y="6233272"/>
            <a:ext cx="4780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Contact: </a:t>
            </a:r>
            <a:r>
              <a:rPr lang="fr-FR" dirty="0">
                <a:hlinkClick r:id="rId10"/>
              </a:rPr>
              <a:t>philippe.moingeon@servier.com</a:t>
            </a:r>
            <a:r>
              <a:rPr lang="fr-FR" dirty="0"/>
              <a:t>   			</a:t>
            </a:r>
            <a:r>
              <a:rPr lang="fr-FR" dirty="0" err="1"/>
              <a:t>Linked</a:t>
            </a:r>
            <a:r>
              <a:rPr lang="fr-FR" dirty="0"/>
              <a:t> in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40C1CD3-CCC4-464D-BFB7-3C0AF38938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4894" y="3716349"/>
            <a:ext cx="2353003" cy="53347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242D669-89AF-461F-A3FE-11BE7F7D00B4}"/>
              </a:ext>
            </a:extLst>
          </p:cNvPr>
          <p:cNvSpPr txBox="1"/>
          <p:nvPr/>
        </p:nvSpPr>
        <p:spPr>
          <a:xfrm>
            <a:off x="509286" y="1563260"/>
            <a:ext cx="3971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Groupe de travail IA et </a:t>
            </a:r>
            <a:r>
              <a:rPr lang="fr-FR"/>
              <a:t>Sciences      Pharmaceutiques </a:t>
            </a:r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AB6102B-614B-4FE0-B300-F955AD93A32C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3" y="2209591"/>
            <a:ext cx="3321933" cy="1731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2787761-FAD4-4437-AEA4-C15D199DA2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9747" y="4335956"/>
            <a:ext cx="4210985" cy="234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79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1BD45-A653-4D91-98DF-127E8A5B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27" y="8627"/>
            <a:ext cx="9434497" cy="1015663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l"/>
            <a:br>
              <a:rPr lang="en-US" b="1" dirty="0">
                <a:solidFill>
                  <a:schemeClr val="bg1"/>
                </a:solidFill>
              </a:rPr>
            </a:br>
            <a:r>
              <a:rPr lang="en-US" sz="2400" b="1" cap="none" dirty="0">
                <a:solidFill>
                  <a:schemeClr val="bg1"/>
                </a:solidFill>
              </a:rPr>
              <a:t>Conclusions/ perspectives (ii) </a:t>
            </a:r>
            <a:br>
              <a:rPr lang="en-US" sz="2400" b="1" cap="none" dirty="0">
                <a:solidFill>
                  <a:schemeClr val="bg1"/>
                </a:solidFill>
              </a:rPr>
            </a:br>
            <a:r>
              <a:rPr lang="en-US" sz="3200" b="1" cap="none" dirty="0">
                <a:solidFill>
                  <a:schemeClr val="bg1"/>
                </a:solidFill>
              </a:rPr>
              <a:t>La </a:t>
            </a:r>
            <a:r>
              <a:rPr lang="en-US" sz="3200" b="1" cap="none" dirty="0" err="1">
                <a:solidFill>
                  <a:schemeClr val="bg1"/>
                </a:solidFill>
              </a:rPr>
              <a:t>préoccupation</a:t>
            </a:r>
            <a:r>
              <a:rPr lang="en-US" sz="3200" b="1" cap="none" dirty="0">
                <a:solidFill>
                  <a:schemeClr val="bg1"/>
                </a:solidFill>
              </a:rPr>
              <a:t> </a:t>
            </a:r>
            <a:r>
              <a:rPr lang="en-US" sz="3200" b="1" cap="none" dirty="0" err="1">
                <a:solidFill>
                  <a:schemeClr val="bg1"/>
                </a:solidFill>
              </a:rPr>
              <a:t>humaine</a:t>
            </a:r>
            <a:br>
              <a:rPr lang="en-US" sz="2400" b="1" cap="none" dirty="0">
                <a:solidFill>
                  <a:schemeClr val="bg1"/>
                </a:solidFill>
              </a:rPr>
            </a:br>
            <a:br>
              <a:rPr lang="en-US" sz="2800" cap="none" dirty="0">
                <a:solidFill>
                  <a:srgbClr val="00B0F0"/>
                </a:solidFill>
              </a:rPr>
            </a:br>
            <a:endParaRPr lang="fr-FR" sz="2800" dirty="0">
              <a:solidFill>
                <a:srgbClr val="003878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411635C-B5F0-4CDE-902D-9C4820FD2FEF}"/>
              </a:ext>
            </a:extLst>
          </p:cNvPr>
          <p:cNvSpPr txBox="1"/>
          <p:nvPr/>
        </p:nvSpPr>
        <p:spPr>
          <a:xfrm>
            <a:off x="-110067" y="770670"/>
            <a:ext cx="11279637" cy="970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8684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600" i="1" dirty="0">
              <a:solidFill>
                <a:srgbClr val="0071BA"/>
              </a:solidFill>
            </a:endParaRPr>
          </a:p>
          <a:p>
            <a:pPr marL="728684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i="1" dirty="0" err="1">
                <a:solidFill>
                  <a:srgbClr val="0071BA"/>
                </a:solidFill>
              </a:rPr>
              <a:t>Répartition</a:t>
            </a:r>
            <a:r>
              <a:rPr lang="en-US" sz="2400" i="1" dirty="0">
                <a:solidFill>
                  <a:srgbClr val="0071BA"/>
                </a:solidFill>
              </a:rPr>
              <a:t> equitable de la </a:t>
            </a:r>
            <a:r>
              <a:rPr lang="en-US" sz="2400" i="1" dirty="0" err="1">
                <a:solidFill>
                  <a:srgbClr val="0071BA"/>
                </a:solidFill>
              </a:rPr>
              <a:t>valeur</a:t>
            </a:r>
            <a:r>
              <a:rPr lang="en-US" sz="2400" i="1" dirty="0">
                <a:solidFill>
                  <a:srgbClr val="0071BA"/>
                </a:solidFill>
              </a:rPr>
              <a:t> </a:t>
            </a:r>
            <a:r>
              <a:rPr lang="en-US" sz="2400" i="1" dirty="0" err="1">
                <a:solidFill>
                  <a:srgbClr val="0071BA"/>
                </a:solidFill>
              </a:rPr>
              <a:t>créée</a:t>
            </a:r>
            <a:r>
              <a:rPr lang="en-US" sz="2400" i="1" dirty="0">
                <a:solidFill>
                  <a:srgbClr val="0071BA"/>
                </a:solidFill>
              </a:rPr>
              <a:t> par les applications de </a:t>
            </a:r>
            <a:r>
              <a:rPr lang="en-US" sz="2400" i="1" dirty="0" err="1">
                <a:solidFill>
                  <a:srgbClr val="0071BA"/>
                </a:solidFill>
              </a:rPr>
              <a:t>l’IA</a:t>
            </a:r>
            <a:r>
              <a:rPr lang="en-US" sz="2400" i="1" dirty="0">
                <a:solidFill>
                  <a:srgbClr val="0071BA"/>
                </a:solidFill>
              </a:rPr>
              <a:t> en santé </a:t>
            </a:r>
          </a:p>
          <a:p>
            <a:pPr marL="442934" algn="just">
              <a:lnSpc>
                <a:spcPct val="150000"/>
              </a:lnSpc>
            </a:pPr>
            <a:r>
              <a:rPr lang="en-US" sz="2000" i="1" dirty="0">
                <a:solidFill>
                  <a:srgbClr val="0071BA"/>
                </a:solidFill>
              </a:rPr>
              <a:t>(patients, </a:t>
            </a:r>
            <a:r>
              <a:rPr lang="en-US" sz="2000" i="1" dirty="0" err="1">
                <a:solidFill>
                  <a:srgbClr val="0071BA"/>
                </a:solidFill>
              </a:rPr>
              <a:t>professionnels</a:t>
            </a:r>
            <a:r>
              <a:rPr lang="en-US" sz="2000" i="1" dirty="0">
                <a:solidFill>
                  <a:srgbClr val="0071BA"/>
                </a:solidFill>
              </a:rPr>
              <a:t> de santé, </a:t>
            </a:r>
            <a:r>
              <a:rPr lang="en-US" sz="2000" i="1" dirty="0" err="1">
                <a:solidFill>
                  <a:srgbClr val="0071BA"/>
                </a:solidFill>
              </a:rPr>
              <a:t>industriels</a:t>
            </a:r>
            <a:r>
              <a:rPr lang="en-US" sz="2000" i="1" dirty="0">
                <a:solidFill>
                  <a:srgbClr val="0071BA"/>
                </a:solidFill>
              </a:rPr>
              <a:t>, </a:t>
            </a:r>
            <a:r>
              <a:rPr lang="en-US" sz="2000" i="1" dirty="0" err="1">
                <a:solidFill>
                  <a:srgbClr val="0071BA"/>
                </a:solidFill>
              </a:rPr>
              <a:t>systèmes</a:t>
            </a:r>
            <a:r>
              <a:rPr lang="en-US" sz="2000" i="1" dirty="0">
                <a:solidFill>
                  <a:srgbClr val="0071BA"/>
                </a:solidFill>
              </a:rPr>
              <a:t> de santé)</a:t>
            </a:r>
          </a:p>
          <a:p>
            <a:pPr marL="442934" algn="just">
              <a:lnSpc>
                <a:spcPct val="150000"/>
              </a:lnSpc>
            </a:pPr>
            <a:endParaRPr lang="en-US" sz="2000" i="1" dirty="0">
              <a:solidFill>
                <a:srgbClr val="0071BA"/>
              </a:solidFill>
            </a:endParaRPr>
          </a:p>
          <a:p>
            <a:pPr marL="728684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i="1" dirty="0">
                <a:solidFill>
                  <a:srgbClr val="0071BA"/>
                </a:solidFill>
              </a:rPr>
              <a:t>Interactions hommes-machines </a:t>
            </a:r>
            <a:r>
              <a:rPr lang="en-US" sz="2400" i="1" dirty="0" err="1">
                <a:solidFill>
                  <a:srgbClr val="0071BA"/>
                </a:solidFill>
              </a:rPr>
              <a:t>intelligentes</a:t>
            </a:r>
            <a:endParaRPr lang="en-US" sz="2400" i="1" dirty="0">
              <a:solidFill>
                <a:srgbClr val="0071BA"/>
              </a:solidFill>
            </a:endParaRPr>
          </a:p>
          <a:p>
            <a:pPr marL="1243034"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i="1" dirty="0">
                <a:solidFill>
                  <a:srgbClr val="0071BA"/>
                </a:solidFill>
              </a:rPr>
              <a:t>	Convergence des intelligences	</a:t>
            </a:r>
          </a:p>
          <a:p>
            <a:pPr marL="1243034"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i="1" dirty="0">
                <a:solidFill>
                  <a:srgbClr val="0071BA"/>
                </a:solidFill>
              </a:rPr>
              <a:t>	Acculturation/ formation des experts </a:t>
            </a:r>
            <a:r>
              <a:rPr lang="en-US" sz="2000" i="1" dirty="0" err="1">
                <a:solidFill>
                  <a:srgbClr val="0071BA"/>
                </a:solidFill>
              </a:rPr>
              <a:t>humains</a:t>
            </a:r>
            <a:endParaRPr lang="en-US" sz="2000" i="1" dirty="0">
              <a:solidFill>
                <a:srgbClr val="0071BA"/>
              </a:solidFill>
            </a:endParaRPr>
          </a:p>
          <a:p>
            <a:pPr marL="442934" algn="just">
              <a:lnSpc>
                <a:spcPct val="150000"/>
              </a:lnSpc>
            </a:pPr>
            <a:endParaRPr lang="en-US" sz="2000" i="1" dirty="0">
              <a:solidFill>
                <a:srgbClr val="0071BA"/>
              </a:solidFill>
            </a:endParaRPr>
          </a:p>
          <a:p>
            <a:pPr marL="728684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i="1" dirty="0">
                <a:solidFill>
                  <a:srgbClr val="0071BA"/>
                </a:solidFill>
              </a:rPr>
              <a:t>Protection des </a:t>
            </a:r>
            <a:r>
              <a:rPr lang="en-US" sz="2400" i="1" dirty="0" err="1">
                <a:solidFill>
                  <a:srgbClr val="0071BA"/>
                </a:solidFill>
              </a:rPr>
              <a:t>données</a:t>
            </a:r>
            <a:r>
              <a:rPr lang="en-US" sz="2400" i="1" dirty="0">
                <a:solidFill>
                  <a:srgbClr val="0071BA"/>
                </a:solidFill>
              </a:rPr>
              <a:t> à </a:t>
            </a:r>
            <a:r>
              <a:rPr lang="en-US" sz="2400" i="1" dirty="0" err="1">
                <a:solidFill>
                  <a:srgbClr val="0071BA"/>
                </a:solidFill>
              </a:rPr>
              <a:t>caractère</a:t>
            </a:r>
            <a:r>
              <a:rPr lang="en-US" sz="2400" i="1" dirty="0">
                <a:solidFill>
                  <a:srgbClr val="0071BA"/>
                </a:solidFill>
              </a:rPr>
              <a:t> personnel</a:t>
            </a:r>
          </a:p>
          <a:p>
            <a:pPr marL="728684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i="1" dirty="0">
                <a:solidFill>
                  <a:srgbClr val="0071BA"/>
                </a:solidFill>
              </a:rPr>
              <a:t>La </a:t>
            </a:r>
            <a:r>
              <a:rPr lang="en-US" sz="2400" i="1" dirty="0" err="1">
                <a:solidFill>
                  <a:srgbClr val="0071BA"/>
                </a:solidFill>
              </a:rPr>
              <a:t>responsabilité</a:t>
            </a:r>
            <a:r>
              <a:rPr lang="en-US" sz="2400" i="1" dirty="0">
                <a:solidFill>
                  <a:srgbClr val="0071BA"/>
                </a:solidFill>
              </a:rPr>
              <a:t> </a:t>
            </a:r>
            <a:r>
              <a:rPr lang="en-US" sz="2400" i="1" dirty="0" err="1">
                <a:solidFill>
                  <a:srgbClr val="0071BA"/>
                </a:solidFill>
              </a:rPr>
              <a:t>humaine</a:t>
            </a:r>
            <a:endParaRPr lang="en-US" sz="2400" i="1" dirty="0">
              <a:solidFill>
                <a:srgbClr val="0071BA"/>
              </a:solidFill>
            </a:endParaRPr>
          </a:p>
          <a:p>
            <a:pPr marL="728684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i="1" dirty="0">
                <a:solidFill>
                  <a:srgbClr val="0071BA"/>
                </a:solidFill>
              </a:rPr>
              <a:t>Aspects </a:t>
            </a:r>
            <a:r>
              <a:rPr lang="en-US" sz="2400" i="1" dirty="0" err="1">
                <a:solidFill>
                  <a:srgbClr val="0071BA"/>
                </a:solidFill>
              </a:rPr>
              <a:t>éthiques</a:t>
            </a:r>
            <a:r>
              <a:rPr lang="en-US" sz="2400" i="1" dirty="0">
                <a:solidFill>
                  <a:srgbClr val="0071BA"/>
                </a:solidFill>
              </a:rPr>
              <a:t> et </a:t>
            </a:r>
            <a:r>
              <a:rPr lang="en-US" sz="2400" i="1">
                <a:solidFill>
                  <a:srgbClr val="0071BA"/>
                </a:solidFill>
              </a:rPr>
              <a:t>juridiques</a:t>
            </a:r>
            <a:r>
              <a:rPr lang="en-US" sz="2400" i="1" dirty="0">
                <a:solidFill>
                  <a:srgbClr val="0071BA"/>
                </a:solidFill>
              </a:rPr>
              <a:t> </a:t>
            </a:r>
          </a:p>
          <a:p>
            <a:pPr marL="176222" algn="just">
              <a:lnSpc>
                <a:spcPct val="150000"/>
              </a:lnSpc>
            </a:pPr>
            <a:endParaRPr lang="fr-FR" sz="2400" i="1" dirty="0">
              <a:solidFill>
                <a:srgbClr val="0071BA"/>
              </a:solidFill>
            </a:endParaRPr>
          </a:p>
          <a:p>
            <a:pPr marL="176222" algn="just">
              <a:lnSpc>
                <a:spcPct val="150000"/>
              </a:lnSpc>
            </a:pPr>
            <a:endParaRPr lang="fr-FR" sz="2133" dirty="0">
              <a:solidFill>
                <a:schemeClr val="bg2">
                  <a:lumMod val="75000"/>
                </a:schemeClr>
              </a:solidFill>
            </a:endParaRPr>
          </a:p>
          <a:p>
            <a:pPr marL="176222" algn="just">
              <a:lnSpc>
                <a:spcPct val="150000"/>
              </a:lnSpc>
            </a:pPr>
            <a:endParaRPr lang="fr-FR" sz="2133" dirty="0">
              <a:solidFill>
                <a:schemeClr val="bg2">
                  <a:lumMod val="75000"/>
                </a:schemeClr>
              </a:solidFill>
            </a:endParaRPr>
          </a:p>
          <a:p>
            <a:pPr marL="176222" algn="just">
              <a:lnSpc>
                <a:spcPct val="150000"/>
              </a:lnSpc>
            </a:pPr>
            <a:endParaRPr lang="fr-FR" sz="2133" dirty="0">
              <a:solidFill>
                <a:schemeClr val="bg2">
                  <a:lumMod val="75000"/>
                </a:schemeClr>
              </a:solidFill>
            </a:endParaRPr>
          </a:p>
          <a:p>
            <a:pPr marL="176222" algn="just">
              <a:lnSpc>
                <a:spcPct val="150000"/>
              </a:lnSpc>
            </a:pPr>
            <a:endParaRPr lang="fr-FR" sz="2133" dirty="0">
              <a:solidFill>
                <a:schemeClr val="bg2">
                  <a:lumMod val="75000"/>
                </a:schemeClr>
              </a:solidFill>
            </a:endParaRPr>
          </a:p>
          <a:p>
            <a:pPr marL="176222" algn="just">
              <a:lnSpc>
                <a:spcPct val="150000"/>
              </a:lnSpc>
            </a:pPr>
            <a:endParaRPr lang="fr-FR" sz="2133" dirty="0">
              <a:solidFill>
                <a:schemeClr val="bg2">
                  <a:lumMod val="75000"/>
                </a:schemeClr>
              </a:solidFill>
            </a:endParaRPr>
          </a:p>
          <a:p>
            <a:pPr marL="519122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133" dirty="0">
                <a:solidFill>
                  <a:schemeClr val="bg2">
                    <a:lumMod val="75000"/>
                  </a:schemeClr>
                </a:solidFill>
              </a:rPr>
              <a:t>Acculturation et formation des professionnels de santé</a:t>
            </a:r>
          </a:p>
          <a:p>
            <a:pPr marL="519122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133" dirty="0">
              <a:solidFill>
                <a:schemeClr val="accent1"/>
              </a:solidFill>
            </a:endParaRPr>
          </a:p>
          <a:p>
            <a:pPr marL="442935" indent="-266713" algn="just">
              <a:lnSpc>
                <a:spcPct val="150000"/>
              </a:lnSpc>
              <a:buFontTx/>
              <a:buChar char="-"/>
            </a:pPr>
            <a:endParaRPr lang="fr-FR" sz="800" dirty="0">
              <a:solidFill>
                <a:srgbClr val="0071BA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E0F6C8B-2595-4EE2-A06A-5C38AE8E7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558" y="2196440"/>
            <a:ext cx="4318731" cy="265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078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F2C005F-9D28-4B82-8C4A-0880F5233AAE}"/>
              </a:ext>
            </a:extLst>
          </p:cNvPr>
          <p:cNvGrpSpPr/>
          <p:nvPr/>
        </p:nvGrpSpPr>
        <p:grpSpPr>
          <a:xfrm>
            <a:off x="5943751" y="1478536"/>
            <a:ext cx="6248249" cy="2635180"/>
            <a:chOff x="472107" y="1853714"/>
            <a:chExt cx="11196564" cy="3095503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A51C94B9-57A4-48FE-8259-9CBCCD0663D2}"/>
                </a:ext>
              </a:extLst>
            </p:cNvPr>
            <p:cNvSpPr txBox="1"/>
            <p:nvPr/>
          </p:nvSpPr>
          <p:spPr>
            <a:xfrm>
              <a:off x="811474" y="1881781"/>
              <a:ext cx="3537556" cy="80000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fr-FR" sz="800" b="1" dirty="0"/>
            </a:p>
            <a:p>
              <a:pPr algn="ctr"/>
              <a:r>
                <a:rPr lang="fr-FR" b="1" cap="all" dirty="0">
                  <a:solidFill>
                    <a:srgbClr val="5F5F5F"/>
                  </a:solidFill>
                </a:rPr>
                <a:t>Perception</a:t>
              </a:r>
            </a:p>
            <a:p>
              <a:pPr algn="ctr"/>
              <a:endParaRPr lang="fr-FR" sz="800" b="1" dirty="0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EB2CEB2-BC0B-405B-BA0B-0C3570AFEFDB}"/>
                </a:ext>
              </a:extLst>
            </p:cNvPr>
            <p:cNvSpPr txBox="1"/>
            <p:nvPr/>
          </p:nvSpPr>
          <p:spPr>
            <a:xfrm>
              <a:off x="5101005" y="1881781"/>
              <a:ext cx="2734148" cy="80000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fr-FR"/>
              </a:defPPr>
              <a:lvl1pPr algn="ctr">
                <a:defRPr sz="3200" b="1"/>
              </a:lvl1pPr>
            </a:lstStyle>
            <a:p>
              <a:endParaRPr lang="fr-FR" sz="800" dirty="0"/>
            </a:p>
            <a:p>
              <a:r>
                <a:rPr lang="fr-FR" sz="1800" cap="all" dirty="0">
                  <a:solidFill>
                    <a:srgbClr val="5F5F5F"/>
                  </a:solidFill>
                </a:rPr>
                <a:t>Analyse</a:t>
              </a:r>
            </a:p>
            <a:p>
              <a:endParaRPr lang="fr-FR" sz="800" dirty="0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5445777B-4B0D-4A6A-855D-C781B57C3633}"/>
                </a:ext>
              </a:extLst>
            </p:cNvPr>
            <p:cNvSpPr txBox="1"/>
            <p:nvPr/>
          </p:nvSpPr>
          <p:spPr>
            <a:xfrm>
              <a:off x="8528280" y="1853714"/>
              <a:ext cx="2522236" cy="8000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fr-FR"/>
              </a:defPPr>
              <a:lvl1pPr algn="ctr">
                <a:defRPr sz="3200" b="1"/>
              </a:lvl1pPr>
            </a:lstStyle>
            <a:p>
              <a:endParaRPr lang="fr-FR" sz="800" dirty="0"/>
            </a:p>
            <a:p>
              <a:r>
                <a:rPr lang="fr-FR" sz="1800" cap="all" dirty="0">
                  <a:solidFill>
                    <a:srgbClr val="5F5F5F"/>
                  </a:solidFill>
                </a:rPr>
                <a:t>Action</a:t>
              </a:r>
            </a:p>
            <a:p>
              <a:endParaRPr lang="fr-FR" sz="800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7312212-3373-4F4B-B87A-BC9DFA74715F}"/>
                </a:ext>
              </a:extLst>
            </p:cNvPr>
            <p:cNvSpPr txBox="1"/>
            <p:nvPr/>
          </p:nvSpPr>
          <p:spPr>
            <a:xfrm>
              <a:off x="472107" y="2760085"/>
              <a:ext cx="2933187" cy="36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fr-FR" sz="1400" dirty="0">
                <a:solidFill>
                  <a:srgbClr val="0071BA"/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8FAC965-218D-42A4-8E8C-618F8DD8DB4F}"/>
                </a:ext>
              </a:extLst>
            </p:cNvPr>
            <p:cNvSpPr txBox="1"/>
            <p:nvPr/>
          </p:nvSpPr>
          <p:spPr>
            <a:xfrm>
              <a:off x="4369704" y="2755256"/>
              <a:ext cx="3174105" cy="36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fr-FR" sz="1400" dirty="0">
                <a:solidFill>
                  <a:srgbClr val="0071BA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02B69CE-5016-44A5-8308-4FC304A6F315}"/>
                </a:ext>
              </a:extLst>
            </p:cNvPr>
            <p:cNvSpPr txBox="1"/>
            <p:nvPr/>
          </p:nvSpPr>
          <p:spPr>
            <a:xfrm>
              <a:off x="8465175" y="2717553"/>
              <a:ext cx="3203496" cy="36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fr-FR" sz="1400" dirty="0">
                <a:solidFill>
                  <a:srgbClr val="0071BA"/>
                </a:solidFill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2BB7BD0-F757-4762-9CF8-A49E6BF0B3BA}"/>
                </a:ext>
              </a:extLst>
            </p:cNvPr>
            <p:cNvSpPr txBox="1"/>
            <p:nvPr/>
          </p:nvSpPr>
          <p:spPr>
            <a:xfrm>
              <a:off x="4306286" y="3705976"/>
              <a:ext cx="4058025" cy="800004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fr-FR"/>
              </a:defPPr>
              <a:lvl1pPr algn="ctr">
                <a:defRPr sz="3200" b="1"/>
              </a:lvl1pPr>
            </a:lstStyle>
            <a:p>
              <a:endParaRPr lang="fr-FR" sz="800" dirty="0"/>
            </a:p>
            <a:p>
              <a:r>
                <a:rPr lang="fr-FR" sz="1800" cap="all" dirty="0">
                  <a:solidFill>
                    <a:srgbClr val="5F5F5F"/>
                  </a:solidFill>
                </a:rPr>
                <a:t>Apprentissage</a:t>
              </a:r>
            </a:p>
            <a:p>
              <a:endParaRPr lang="fr-FR" sz="800" dirty="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0C29F6F-93F2-4B11-8D00-572B56788E73}"/>
                </a:ext>
              </a:extLst>
            </p:cNvPr>
            <p:cNvSpPr txBox="1"/>
            <p:nvPr/>
          </p:nvSpPr>
          <p:spPr>
            <a:xfrm>
              <a:off x="4264905" y="4587676"/>
              <a:ext cx="3659896" cy="36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fr-FR" sz="1400" dirty="0">
                <a:solidFill>
                  <a:srgbClr val="0071BA"/>
                </a:solidFill>
              </a:endParaRPr>
            </a:p>
          </p:txBody>
        </p:sp>
        <p:sp>
          <p:nvSpPr>
            <p:cNvPr id="18" name="Flèche : droite 17">
              <a:extLst>
                <a:ext uri="{FF2B5EF4-FFF2-40B4-BE49-F238E27FC236}">
                  <a16:creationId xmlns:a16="http://schemas.microsoft.com/office/drawing/2014/main" id="{2284E2D0-9BC1-4D30-B531-98737232AAB0}"/>
                </a:ext>
              </a:extLst>
            </p:cNvPr>
            <p:cNvSpPr/>
            <p:nvPr/>
          </p:nvSpPr>
          <p:spPr>
            <a:xfrm>
              <a:off x="7835154" y="2128798"/>
              <a:ext cx="423825" cy="445639"/>
            </a:xfrm>
            <a:prstGeom prst="rightArrow">
              <a:avLst>
                <a:gd name="adj1" fmla="val 57677"/>
                <a:gd name="adj2" fmla="val 50000"/>
              </a:avLst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1"/>
            </a:p>
          </p:txBody>
        </p:sp>
        <p:sp>
          <p:nvSpPr>
            <p:cNvPr id="21" name="Flèche : droite 20">
              <a:extLst>
                <a:ext uri="{FF2B5EF4-FFF2-40B4-BE49-F238E27FC236}">
                  <a16:creationId xmlns:a16="http://schemas.microsoft.com/office/drawing/2014/main" id="{2EAC36E7-5816-46C1-9136-92A528E0D1B4}"/>
                </a:ext>
              </a:extLst>
            </p:cNvPr>
            <p:cNvSpPr/>
            <p:nvPr/>
          </p:nvSpPr>
          <p:spPr>
            <a:xfrm>
              <a:off x="4407148" y="2128798"/>
              <a:ext cx="423825" cy="445639"/>
            </a:xfrm>
            <a:prstGeom prst="rightArrow">
              <a:avLst>
                <a:gd name="adj1" fmla="val 57677"/>
                <a:gd name="adj2" fmla="val 50000"/>
              </a:avLst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1"/>
            </a:p>
          </p:txBody>
        </p:sp>
        <p:sp>
          <p:nvSpPr>
            <p:cNvPr id="22" name="Flèche : droite 21">
              <a:extLst>
                <a:ext uri="{FF2B5EF4-FFF2-40B4-BE49-F238E27FC236}">
                  <a16:creationId xmlns:a16="http://schemas.microsoft.com/office/drawing/2014/main" id="{2800CEAE-E614-4ABF-8233-59D86843214D}"/>
                </a:ext>
              </a:extLst>
            </p:cNvPr>
            <p:cNvSpPr/>
            <p:nvPr/>
          </p:nvSpPr>
          <p:spPr>
            <a:xfrm rot="8078034">
              <a:off x="9101144" y="2839194"/>
              <a:ext cx="562376" cy="658813"/>
            </a:xfrm>
            <a:prstGeom prst="rightArrow">
              <a:avLst>
                <a:gd name="adj1" fmla="val 57677"/>
                <a:gd name="adj2" fmla="val 50000"/>
              </a:avLst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1"/>
            </a:p>
          </p:txBody>
        </p:sp>
        <p:sp>
          <p:nvSpPr>
            <p:cNvPr id="23" name="Flèche : droite 22">
              <a:extLst>
                <a:ext uri="{FF2B5EF4-FFF2-40B4-BE49-F238E27FC236}">
                  <a16:creationId xmlns:a16="http://schemas.microsoft.com/office/drawing/2014/main" id="{798A9AAE-5A0C-4F61-86BB-406D5FAF7286}"/>
                </a:ext>
              </a:extLst>
            </p:cNvPr>
            <p:cNvSpPr/>
            <p:nvPr/>
          </p:nvSpPr>
          <p:spPr>
            <a:xfrm rot="12920321">
              <a:off x="2553155" y="3040841"/>
              <a:ext cx="813460" cy="484437"/>
            </a:xfrm>
            <a:prstGeom prst="rightArrow">
              <a:avLst>
                <a:gd name="adj1" fmla="val 57677"/>
                <a:gd name="adj2" fmla="val 50000"/>
              </a:avLst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1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2B3C646-CEFB-41CB-8E33-BCE096AB2FB6}"/>
                </a:ext>
              </a:extLst>
            </p:cNvPr>
            <p:cNvSpPr txBox="1"/>
            <p:nvPr/>
          </p:nvSpPr>
          <p:spPr>
            <a:xfrm>
              <a:off x="4299475" y="2840056"/>
              <a:ext cx="4228805" cy="76000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>
              <a:defPPr>
                <a:defRPr lang="fr-FR"/>
              </a:defPPr>
              <a:lvl1pPr algn="ctr">
                <a:defRPr sz="3200" b="1"/>
              </a:lvl1pPr>
            </a:lstStyle>
            <a:p>
              <a:endParaRPr lang="fr-FR" sz="800" dirty="0"/>
            </a:p>
            <a:p>
              <a:r>
                <a:rPr lang="fr-FR" sz="1600" cap="all" dirty="0">
                  <a:solidFill>
                    <a:srgbClr val="5F5F5F"/>
                  </a:solidFill>
                </a:rPr>
                <a:t>Communication</a:t>
              </a:r>
            </a:p>
            <a:p>
              <a:endParaRPr lang="fr-FR" sz="800" dirty="0"/>
            </a:p>
          </p:txBody>
        </p:sp>
      </p:grpSp>
      <p:sp>
        <p:nvSpPr>
          <p:cNvPr id="8" name="Titre 7">
            <a:extLst>
              <a:ext uri="{FF2B5EF4-FFF2-40B4-BE49-F238E27FC236}">
                <a16:creationId xmlns:a16="http://schemas.microsoft.com/office/drawing/2014/main" id="{C21B93F0-3B19-43B1-B63D-94B6BEA0F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462" y="18342"/>
            <a:ext cx="9917319" cy="842585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fr-FR" sz="2800" b="1" cap="none" dirty="0">
                <a:solidFill>
                  <a:schemeClr val="bg1"/>
                </a:solidFill>
              </a:rPr>
              <a:t>Intérêt de l’intelligence artificielle dans le développement de nouveaux médicaments</a:t>
            </a:r>
            <a:endParaRPr lang="fr-FR" sz="2800" b="1" i="1" cap="none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9447752-02F5-41A8-A59C-FFE728C95C76}"/>
              </a:ext>
            </a:extLst>
          </p:cNvPr>
          <p:cNvSpPr txBox="1"/>
          <p:nvPr/>
        </p:nvSpPr>
        <p:spPr>
          <a:xfrm>
            <a:off x="6637081" y="4006017"/>
            <a:ext cx="5368871" cy="28238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267"/>
              </a:spcBef>
              <a:spcAft>
                <a:spcPts val="267"/>
              </a:spcAft>
            </a:pPr>
            <a:r>
              <a:rPr lang="en-US" b="1" dirty="0">
                <a:solidFill>
                  <a:srgbClr val="000000"/>
                </a:solidFill>
              </a:rPr>
              <a:t>Les apports de </a:t>
            </a:r>
            <a:r>
              <a:rPr lang="en-US" b="1" dirty="0" err="1">
                <a:solidFill>
                  <a:srgbClr val="000000"/>
                </a:solidFill>
              </a:rPr>
              <a:t>l’IA</a:t>
            </a:r>
            <a:endParaRPr lang="en-US" b="1" dirty="0">
              <a:solidFill>
                <a:srgbClr val="000000"/>
              </a:solidFill>
            </a:endParaRPr>
          </a:p>
          <a:p>
            <a:pPr marL="237061" indent="-237061">
              <a:spcBef>
                <a:spcPts val="267"/>
              </a:spcBef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Integration de </a:t>
            </a:r>
            <a:r>
              <a:rPr lang="en-US" dirty="0" err="1">
                <a:solidFill>
                  <a:srgbClr val="000000"/>
                </a:solidFill>
              </a:rPr>
              <a:t>données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massives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multimodales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structurées</a:t>
            </a:r>
            <a:r>
              <a:rPr lang="en-US" dirty="0">
                <a:solidFill>
                  <a:srgbClr val="000000"/>
                </a:solidFill>
              </a:rPr>
              <a:t> et non </a:t>
            </a:r>
            <a:r>
              <a:rPr lang="en-US" dirty="0" err="1">
                <a:solidFill>
                  <a:srgbClr val="000000"/>
                </a:solidFill>
              </a:rPr>
              <a:t>structurées</a:t>
            </a:r>
            <a:endParaRPr lang="en-US" dirty="0">
              <a:solidFill>
                <a:srgbClr val="000000"/>
              </a:solidFill>
            </a:endParaRPr>
          </a:p>
          <a:p>
            <a:pPr marL="237061" indent="-237061">
              <a:spcBef>
                <a:spcPts val="267"/>
              </a:spcBef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</a:rPr>
              <a:t>Création</a:t>
            </a:r>
            <a:r>
              <a:rPr lang="en-US" dirty="0">
                <a:solidFill>
                  <a:srgbClr val="000000"/>
                </a:solidFill>
              </a:rPr>
              <a:t> de </a:t>
            </a:r>
            <a:r>
              <a:rPr lang="en-US" dirty="0" err="1">
                <a:solidFill>
                  <a:srgbClr val="000000"/>
                </a:solidFill>
              </a:rPr>
              <a:t>modèles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prédictifs</a:t>
            </a:r>
            <a:r>
              <a:rPr lang="en-US" dirty="0">
                <a:solidFill>
                  <a:srgbClr val="000000"/>
                </a:solidFill>
              </a:rPr>
              <a:t> en support aux </a:t>
            </a:r>
            <a:r>
              <a:rPr lang="en-US" dirty="0" err="1">
                <a:solidFill>
                  <a:srgbClr val="000000"/>
                </a:solidFill>
              </a:rPr>
              <a:t>prises</a:t>
            </a:r>
            <a:r>
              <a:rPr lang="en-US" dirty="0">
                <a:solidFill>
                  <a:srgbClr val="000000"/>
                </a:solidFill>
              </a:rPr>
              <a:t> de </a:t>
            </a:r>
            <a:r>
              <a:rPr lang="en-US" dirty="0" err="1">
                <a:solidFill>
                  <a:srgbClr val="000000"/>
                </a:solidFill>
              </a:rPr>
              <a:t>décisions</a:t>
            </a:r>
            <a:endParaRPr lang="en-US" sz="2800" u="sng" dirty="0">
              <a:solidFill>
                <a:srgbClr val="000000"/>
              </a:solidFill>
            </a:endParaRPr>
          </a:p>
          <a:p>
            <a:pPr marL="237061" indent="-237061">
              <a:spcBef>
                <a:spcPts val="267"/>
              </a:spcBef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</a:rPr>
              <a:t>Choix de la </a:t>
            </a:r>
            <a:r>
              <a:rPr lang="en-US" sz="1400" i="1" dirty="0" err="1">
                <a:solidFill>
                  <a:srgbClr val="000000"/>
                </a:solidFill>
              </a:rPr>
              <a:t>cible</a:t>
            </a:r>
            <a:r>
              <a:rPr lang="en-US" sz="1400" i="1" dirty="0">
                <a:solidFill>
                  <a:srgbClr val="000000"/>
                </a:solidFill>
              </a:rPr>
              <a:t> </a:t>
            </a:r>
            <a:r>
              <a:rPr lang="en-US" sz="1400" i="1" dirty="0" err="1">
                <a:solidFill>
                  <a:srgbClr val="000000"/>
                </a:solidFill>
              </a:rPr>
              <a:t>thérapeutique</a:t>
            </a:r>
            <a:r>
              <a:rPr lang="en-US" sz="1400" i="1" dirty="0">
                <a:solidFill>
                  <a:srgbClr val="000000"/>
                </a:solidFill>
              </a:rPr>
              <a:t>, </a:t>
            </a:r>
          </a:p>
          <a:p>
            <a:pPr marL="237061" indent="-237061">
              <a:spcBef>
                <a:spcPts val="267"/>
              </a:spcBef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US" sz="1400" i="1" dirty="0" err="1">
                <a:solidFill>
                  <a:srgbClr val="000000"/>
                </a:solidFill>
              </a:rPr>
              <a:t>Sélection</a:t>
            </a:r>
            <a:r>
              <a:rPr lang="en-US" sz="1400" i="1" dirty="0">
                <a:solidFill>
                  <a:srgbClr val="000000"/>
                </a:solidFill>
              </a:rPr>
              <a:t> de </a:t>
            </a:r>
            <a:r>
              <a:rPr lang="en-US" sz="1400" i="1" dirty="0" err="1">
                <a:solidFill>
                  <a:srgbClr val="000000"/>
                </a:solidFill>
              </a:rPr>
              <a:t>candidats-médicaments</a:t>
            </a:r>
            <a:r>
              <a:rPr lang="en-US" sz="1400" i="1" dirty="0">
                <a:solidFill>
                  <a:srgbClr val="000000"/>
                </a:solidFill>
              </a:rPr>
              <a:t> </a:t>
            </a:r>
          </a:p>
          <a:p>
            <a:pPr marL="237061" indent="-237061">
              <a:spcBef>
                <a:spcPts val="267"/>
              </a:spcBef>
              <a:spcAft>
                <a:spcPts val="267"/>
              </a:spcAft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</a:rPr>
              <a:t>Identification des patients</a:t>
            </a:r>
            <a:endParaRPr lang="fr-FR" sz="1400" i="1" dirty="0">
              <a:solidFill>
                <a:srgbClr val="000000"/>
              </a:solidFill>
            </a:endParaRPr>
          </a:p>
          <a:p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1F41BBC-208D-4E76-ADF5-7A08CC79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92" y="1028711"/>
            <a:ext cx="4851311" cy="2826597"/>
          </a:xfrm>
          <a:prstGeom prst="rect">
            <a:avLst/>
          </a:prstGeom>
        </p:spPr>
      </p:pic>
      <p:pic>
        <p:nvPicPr>
          <p:cNvPr id="29" name="Espace réservé du contenu 28">
            <a:extLst>
              <a:ext uri="{FF2B5EF4-FFF2-40B4-BE49-F238E27FC236}">
                <a16:creationId xmlns:a16="http://schemas.microsoft.com/office/drawing/2014/main" id="{1C679CB5-CA7B-4898-9FC8-12786BB6C54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345736" y="4118169"/>
            <a:ext cx="4851311" cy="27475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D96980A-35B7-431E-AF36-D9D845B1CA01}"/>
              </a:ext>
            </a:extLst>
          </p:cNvPr>
          <p:cNvSpPr txBox="1"/>
          <p:nvPr/>
        </p:nvSpPr>
        <p:spPr>
          <a:xfrm>
            <a:off x="1547030" y="955316"/>
            <a:ext cx="365001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/>
              <a:t>Coûts et durée de développement </a:t>
            </a:r>
          </a:p>
          <a:p>
            <a:r>
              <a:rPr lang="fr-FR" sz="1400" dirty="0"/>
              <a:t>en augmentation (12 ans et 2,6 </a:t>
            </a:r>
            <a:r>
              <a:rPr lang="fr-FR" sz="1400" dirty="0" err="1"/>
              <a:t>Bn</a:t>
            </a:r>
            <a:r>
              <a:rPr lang="fr-FR" sz="1400" dirty="0"/>
              <a:t> US $)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97882CD-1245-42C5-A1F1-3E884D88E646}"/>
              </a:ext>
            </a:extLst>
          </p:cNvPr>
          <p:cNvSpPr txBox="1"/>
          <p:nvPr/>
        </p:nvSpPr>
        <p:spPr>
          <a:xfrm>
            <a:off x="186048" y="3928703"/>
            <a:ext cx="5170685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dirty="0"/>
              <a:t>Seuls 7% des candidats-médicaments qui entrent en développement seront </a:t>
            </a:r>
            <a:r>
              <a:rPr lang="fr-FR" sz="1400" i="1" dirty="0"/>
              <a:t>in fine </a:t>
            </a:r>
            <a:r>
              <a:rPr lang="fr-FR" sz="1400" dirty="0"/>
              <a:t>mis à disposition des patients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46CA13D-CD51-4E7F-962D-E46508FD1B57}"/>
              </a:ext>
            </a:extLst>
          </p:cNvPr>
          <p:cNvSpPr txBox="1"/>
          <p:nvPr/>
        </p:nvSpPr>
        <p:spPr>
          <a:xfrm>
            <a:off x="5631068" y="965477"/>
            <a:ext cx="6746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0071BA"/>
                </a:solidFill>
              </a:rPr>
              <a:t>AlanTuring</a:t>
            </a:r>
            <a:r>
              <a:rPr lang="en-US" sz="1600" i="1" dirty="0">
                <a:solidFill>
                  <a:srgbClr val="0071BA"/>
                </a:solidFill>
              </a:rPr>
              <a:t>. Computing machinery and intelligence. Mind, 1950, 59, 433</a:t>
            </a:r>
            <a:endParaRPr lang="en-US" sz="1600" dirty="0">
              <a:solidFill>
                <a:srgbClr val="0071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47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92CD41-7873-49CD-BBF3-E9598A6A0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44" y="0"/>
            <a:ext cx="10829412" cy="954881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fr-FR" sz="3200" b="1" cap="none" dirty="0">
                <a:solidFill>
                  <a:schemeClr val="bg1"/>
                </a:solidFill>
              </a:rPr>
              <a:t>Une nouvelle intelligence du médicament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2BF961-9F9A-45CC-966C-41861B07AADB}"/>
              </a:ext>
            </a:extLst>
          </p:cNvPr>
          <p:cNvSpPr txBox="1"/>
          <p:nvPr/>
        </p:nvSpPr>
        <p:spPr>
          <a:xfrm>
            <a:off x="100822" y="722754"/>
            <a:ext cx="1209117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Une innovation nourrie par la convergence des technologies</a:t>
            </a:r>
          </a:p>
          <a:p>
            <a:pPr lvl="2"/>
            <a:endParaRPr lang="fr-FR" i="1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endParaRPr lang="fr-FR" i="1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endParaRPr lang="fr-FR" i="1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endParaRPr lang="fr-FR" i="1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endParaRPr lang="fr-FR" i="1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endParaRPr lang="fr-FR" i="1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endParaRPr lang="fr-FR" i="1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endParaRPr lang="fr-FR" i="1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endParaRPr lang="fr-FR" i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accent1">
                    <a:lumMod val="75000"/>
                  </a:schemeClr>
                </a:solidFill>
              </a:rPr>
              <a:t>Un rationnel scientifique établi dans la conception et l’évaluation du médicament</a:t>
            </a:r>
          </a:p>
          <a:p>
            <a:endParaRPr lang="fr-FR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</p:txBody>
      </p:sp>
      <p:pic>
        <p:nvPicPr>
          <p:cNvPr id="4" name="Picture 2" descr="Cost-effective drug discovery: How this AI system aims to assist - Drug  Discovery World (DDW)">
            <a:extLst>
              <a:ext uri="{FF2B5EF4-FFF2-40B4-BE49-F238E27FC236}">
                <a16:creationId xmlns:a16="http://schemas.microsoft.com/office/drawing/2014/main" id="{8DB327F4-258D-446A-85B0-A8E3C9F8C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24629" y="4433477"/>
            <a:ext cx="2158281" cy="21995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B358E69-579E-45BE-8B91-54F3F47098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9531" y="2152633"/>
            <a:ext cx="1823808" cy="1337444"/>
          </a:xfrm>
          <a:prstGeom prst="rect">
            <a:avLst/>
          </a:prstGeom>
        </p:spPr>
      </p:pic>
      <p:pic>
        <p:nvPicPr>
          <p:cNvPr id="8" name="Picture 2" descr="Structure d'ADN">
            <a:extLst>
              <a:ext uri="{FF2B5EF4-FFF2-40B4-BE49-F238E27FC236}">
                <a16:creationId xmlns:a16="http://schemas.microsoft.com/office/drawing/2014/main" id="{B8CDF112-F8B7-4E37-A4FB-2C8F4F67A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77" t="-62261" r="-25277" b="11706"/>
          <a:stretch/>
        </p:blipFill>
        <p:spPr bwMode="auto">
          <a:xfrm>
            <a:off x="8555048" y="1166120"/>
            <a:ext cx="2190054" cy="154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3D illustration de ballon rouge, les molécules du réseau cristallin de graphene L'idée de la nanotechnologie, armes biologiques,">
            <a:extLst>
              <a:ext uri="{FF2B5EF4-FFF2-40B4-BE49-F238E27FC236}">
                <a16:creationId xmlns:a16="http://schemas.microsoft.com/office/drawing/2014/main" id="{7D964418-5FA9-4159-ACA5-02EA400CA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t="-8946" r="-31" b="8946"/>
          <a:stretch/>
        </p:blipFill>
        <p:spPr bwMode="auto">
          <a:xfrm flipH="1">
            <a:off x="8957845" y="2677108"/>
            <a:ext cx="1388361" cy="10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ject 7">
            <a:extLst>
              <a:ext uri="{FF2B5EF4-FFF2-40B4-BE49-F238E27FC236}">
                <a16:creationId xmlns:a16="http://schemas.microsoft.com/office/drawing/2014/main" id="{D1D75D03-232C-4A1B-9645-5F6515F466E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821" y="2099310"/>
            <a:ext cx="1823808" cy="144409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1541837-14B9-4B47-ADDF-0A86C27FFF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0247" y="4135532"/>
            <a:ext cx="2993395" cy="282269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D635DEA-E12C-44CE-BBF1-E51436BB1A74}"/>
              </a:ext>
            </a:extLst>
          </p:cNvPr>
          <p:cNvSpPr txBox="1"/>
          <p:nvPr/>
        </p:nvSpPr>
        <p:spPr>
          <a:xfrm>
            <a:off x="4491424" y="1475530"/>
            <a:ext cx="3382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IA et sciences computationnelles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F24B468-D706-4665-9D8E-2DEC577122E4}"/>
              </a:ext>
            </a:extLst>
          </p:cNvPr>
          <p:cNvSpPr txBox="1"/>
          <p:nvPr/>
        </p:nvSpPr>
        <p:spPr>
          <a:xfrm>
            <a:off x="4192401" y="4571278"/>
            <a:ext cx="2158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Médicament ciblé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4BBC149-B841-4A43-837C-F9DE47B75588}"/>
              </a:ext>
            </a:extLst>
          </p:cNvPr>
          <p:cNvSpPr txBox="1"/>
          <p:nvPr/>
        </p:nvSpPr>
        <p:spPr>
          <a:xfrm>
            <a:off x="300328" y="1488121"/>
            <a:ext cx="3849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Profilage moléculaire, imagerie haute résolution, capteurs…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BED4558-A90B-4EE6-9CC0-389E40B1FD72}"/>
              </a:ext>
            </a:extLst>
          </p:cNvPr>
          <p:cNvSpPr txBox="1"/>
          <p:nvPr/>
        </p:nvSpPr>
        <p:spPr>
          <a:xfrm>
            <a:off x="9470158" y="1810705"/>
            <a:ext cx="28174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fr-FR" sz="1200" dirty="0"/>
              <a:t>Molécules chimiques,</a:t>
            </a:r>
          </a:p>
          <a:p>
            <a:pPr lvl="2"/>
            <a:r>
              <a:rPr lang="fr-FR" sz="1200" dirty="0"/>
              <a:t>Anticorps monoclonaux, </a:t>
            </a:r>
            <a:r>
              <a:rPr lang="fr-FR" sz="1200" dirty="0" err="1"/>
              <a:t>oligos</a:t>
            </a:r>
            <a:r>
              <a:rPr lang="fr-FR" sz="1200" dirty="0"/>
              <a:t> antisens, thérapie génique, ciblage d’ADN, ARN, protéines, nanomédicaments, biologie de synthèse, cellules souches, organes artificiels…</a:t>
            </a:r>
          </a:p>
          <a:p>
            <a:pPr lvl="2"/>
            <a:endParaRPr lang="fr-FR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6DE79D1-20A8-4069-95E1-3237609CFC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7166" y="2012860"/>
            <a:ext cx="2465546" cy="1455717"/>
          </a:xfrm>
          <a:prstGeom prst="rect">
            <a:avLst/>
          </a:prstGeom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C9563109-538C-4D74-B530-1DC48456A5E7}"/>
              </a:ext>
            </a:extLst>
          </p:cNvPr>
          <p:cNvSpPr/>
          <p:nvPr/>
        </p:nvSpPr>
        <p:spPr>
          <a:xfrm>
            <a:off x="3906553" y="2498403"/>
            <a:ext cx="771078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33BD376-0B21-414B-8670-F3FED574CDF5}"/>
              </a:ext>
            </a:extLst>
          </p:cNvPr>
          <p:cNvSpPr txBox="1"/>
          <p:nvPr/>
        </p:nvSpPr>
        <p:spPr>
          <a:xfrm>
            <a:off x="8627592" y="1388144"/>
            <a:ext cx="3849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Nouvelles modalités thérapeutiques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BC230B9-CCDB-4330-8713-FF070BD43F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5153" y="2383459"/>
            <a:ext cx="792549" cy="536494"/>
          </a:xfrm>
          <a:prstGeom prst="rect">
            <a:avLst/>
          </a:prstGeom>
        </p:spPr>
      </p:pic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696DEA61-6EAB-4664-8379-A7781692F3EC}"/>
              </a:ext>
            </a:extLst>
          </p:cNvPr>
          <p:cNvSpPr/>
          <p:nvPr/>
        </p:nvSpPr>
        <p:spPr>
          <a:xfrm>
            <a:off x="4449424" y="5213530"/>
            <a:ext cx="771078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1E95043-F6EB-4BF4-B5B8-A713D8DE45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1440" y="5067926"/>
            <a:ext cx="670618" cy="67061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CE56679-FC67-45F6-BF66-F7C1DB735958}"/>
              </a:ext>
            </a:extLst>
          </p:cNvPr>
          <p:cNvSpPr txBox="1"/>
          <p:nvPr/>
        </p:nvSpPr>
        <p:spPr>
          <a:xfrm>
            <a:off x="4565506" y="5892916"/>
            <a:ext cx="1576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Compréhension holistique de la physiopathologie de la maladie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261E448-F990-47B8-BBBE-4B227C3CD006}"/>
              </a:ext>
            </a:extLst>
          </p:cNvPr>
          <p:cNvSpPr txBox="1"/>
          <p:nvPr/>
        </p:nvSpPr>
        <p:spPr>
          <a:xfrm>
            <a:off x="9694844" y="4571278"/>
            <a:ext cx="24877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2005:Trastuzumab</a:t>
            </a:r>
          </a:p>
          <a:p>
            <a:r>
              <a:rPr lang="fr-FR" sz="1600" dirty="0"/>
              <a:t>(cancers du sein HER2+)</a:t>
            </a:r>
          </a:p>
          <a:p>
            <a:endParaRPr lang="fr-FR" sz="1600" dirty="0"/>
          </a:p>
          <a:p>
            <a:r>
              <a:rPr lang="fr-FR" sz="1600" dirty="0"/>
              <a:t>2017:enregistrement par la FDA du </a:t>
            </a:r>
            <a:r>
              <a:rPr lang="fr-FR" sz="1600" dirty="0" err="1"/>
              <a:t>Keytruda</a:t>
            </a:r>
            <a:r>
              <a:rPr lang="fr-FR" sz="1600" dirty="0"/>
              <a:t> contre les tumeurs PD1+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370150D-5617-475C-AAF1-708FFF3B53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7003" y="2975297"/>
            <a:ext cx="967918" cy="907405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A8EF05C-F875-4BD6-ACE7-4897349AC8D8}"/>
              </a:ext>
            </a:extLst>
          </p:cNvPr>
          <p:cNvSpPr txBox="1"/>
          <p:nvPr/>
        </p:nvSpPr>
        <p:spPr>
          <a:xfrm>
            <a:off x="7611527" y="2943237"/>
            <a:ext cx="12507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Helios</a:t>
            </a:r>
            <a:r>
              <a:rPr lang="fr-FR" sz="1100" dirty="0"/>
              <a:t> le comprimé intelligent</a:t>
            </a:r>
          </a:p>
        </p:txBody>
      </p:sp>
    </p:spTree>
    <p:extLst>
      <p:ext uri="{BB962C8B-B14F-4D97-AF65-F5344CB8AC3E}">
        <p14:creationId xmlns:p14="http://schemas.microsoft.com/office/powerpoint/2010/main" val="6542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92CD41-7873-49CD-BBF3-E9598A6A0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44" y="0"/>
            <a:ext cx="10829412" cy="954881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fr-FR" sz="3200" b="1" cap="none" dirty="0">
                <a:solidFill>
                  <a:schemeClr val="bg1"/>
                </a:solidFill>
              </a:rPr>
              <a:t>La nouvelle intelligence du médicament rendue concrète: l’expérience de la COVID-19</a:t>
            </a:r>
            <a:br>
              <a:rPr lang="fr-FR" sz="3200" b="1" cap="none" dirty="0">
                <a:solidFill>
                  <a:schemeClr val="bg1"/>
                </a:solidFill>
              </a:rPr>
            </a:br>
            <a:endParaRPr lang="fr-FR" sz="3200" b="1" cap="none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2BF961-9F9A-45CC-966C-41861B07AADB}"/>
              </a:ext>
            </a:extLst>
          </p:cNvPr>
          <p:cNvSpPr txBox="1"/>
          <p:nvPr/>
        </p:nvSpPr>
        <p:spPr>
          <a:xfrm>
            <a:off x="94144" y="689788"/>
            <a:ext cx="1218847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accent1">
                    <a:lumMod val="75000"/>
                  </a:schemeClr>
                </a:solidFill>
              </a:rPr>
              <a:t>Un développement de vaccins et médicaments efficaces en moins d’un an		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fr-FR" dirty="0"/>
              <a:t>	</a:t>
            </a:r>
          </a:p>
          <a:p>
            <a:r>
              <a:rPr lang="fr-FR" dirty="0"/>
              <a:t>     Bio et nanotechnologies (ARN, nanoparticules) + IA et technologies numériques</a:t>
            </a:r>
          </a:p>
          <a:p>
            <a:endParaRPr lang="fr-FR" dirty="0"/>
          </a:p>
          <a:p>
            <a:r>
              <a:rPr lang="fr-FR" sz="1800" dirty="0"/>
              <a:t>(modélisation de l’épidémiologie de la COVID-19, logistique de distribution, étude des mutations de la protéine </a:t>
            </a:r>
            <a:r>
              <a:rPr lang="fr-FR" sz="1800" i="1" dirty="0"/>
              <a:t>Spike</a:t>
            </a:r>
            <a:r>
              <a:rPr lang="fr-FR" sz="1800" dirty="0"/>
              <a:t>, modélisation des formes sévères d’inflammation pulmonaire, identification de molécules médicamenteuses à repositionner, mise en place et suivi d’études cliniques décentralisées…)</a:t>
            </a:r>
          </a:p>
          <a:p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accent1">
                    <a:lumMod val="75000"/>
                  </a:schemeClr>
                </a:solidFill>
              </a:rPr>
              <a:t>Approche collaborative entre les acteurs du développement du médicament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</p:txBody>
      </p:sp>
      <p:sp>
        <p:nvSpPr>
          <p:cNvPr id="10" name="AutoShape 2" descr="Femme d'affaires avec des liants Images De Stock Libres De Droits">
            <a:extLst>
              <a:ext uri="{FF2B5EF4-FFF2-40B4-BE49-F238E27FC236}">
                <a16:creationId xmlns:a16="http://schemas.microsoft.com/office/drawing/2014/main" id="{FF3BFB67-7AE2-434B-8F44-54C5FCF9FC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0E0F1BA-E672-4828-AEB6-AAF3F564E004}"/>
              </a:ext>
            </a:extLst>
          </p:cNvPr>
          <p:cNvSpPr txBox="1"/>
          <p:nvPr/>
        </p:nvSpPr>
        <p:spPr>
          <a:xfrm>
            <a:off x="1497398" y="3233425"/>
            <a:ext cx="363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A3B9E08-1E14-4DA6-A8DA-FD335374E552}"/>
              </a:ext>
            </a:extLst>
          </p:cNvPr>
          <p:cNvSpPr txBox="1"/>
          <p:nvPr/>
        </p:nvSpPr>
        <p:spPr>
          <a:xfrm>
            <a:off x="344722" y="3660530"/>
            <a:ext cx="36306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Laboratoires académiques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Industriels de la santé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Agences réglementaires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Subventions gouvernementales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OMS et alliance globale pour les vaccins (</a:t>
            </a:r>
            <a:r>
              <a:rPr lang="fr-FR" dirty="0" err="1"/>
              <a:t>Covax</a:t>
            </a:r>
            <a:r>
              <a:rPr lang="fr-FR" dirty="0"/>
              <a:t>)</a:t>
            </a:r>
          </a:p>
          <a:p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EDF8407-996E-443E-80FF-72FE7BDF2E45}"/>
              </a:ext>
            </a:extLst>
          </p:cNvPr>
          <p:cNvSpPr txBox="1"/>
          <p:nvPr/>
        </p:nvSpPr>
        <p:spPr>
          <a:xfrm>
            <a:off x="188636" y="5903119"/>
            <a:ext cx="96069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75FC6DE-FF10-43B7-A468-F86AD306C6FF}"/>
              </a:ext>
            </a:extLst>
          </p:cNvPr>
          <p:cNvSpPr txBox="1"/>
          <p:nvPr/>
        </p:nvSpPr>
        <p:spPr>
          <a:xfrm>
            <a:off x="8211704" y="3656848"/>
            <a:ext cx="26252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Sens de l’urgence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Anticipation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Prise de risque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u="sng" dirty="0"/>
              <a:t>Innovation réglementaire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A4DB10-440F-430C-BD4A-1C7881529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955" y="3719245"/>
            <a:ext cx="3630656" cy="275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5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E403986B-53FB-407A-89F2-21F53B185C70"/>
          <p:cNvPicPr>
            <a:picLocks noChangeAspect="1"/>
          </p:cNvPicPr>
          <p:nvPr/>
        </p:nvPicPr>
        <p:blipFill>
          <a:blip r:embed="rId3" cstate="print">
            <a:extLst>
              <a:ext uri="{A210A882-CE58-41BD-51B9-4F3721CEA699}"/>
            </a:extLst>
          </a:blip>
          <a:stretch>
            <a:fillRect/>
          </a:stretch>
        </p:blipFill>
        <p:spPr>
          <a:xfrm>
            <a:off x="-39665" y="-174941"/>
            <a:ext cx="12192000" cy="6858000"/>
          </a:xfrm>
          <a:prstGeom prst="rect">
            <a:avLst/>
          </a:prstGeom>
        </p:spPr>
      </p:pic>
      <p:sp>
        <p:nvSpPr>
          <p:cNvPr id="87" name="TextBox87"/>
          <p:cNvSpPr txBox="1"/>
          <p:nvPr/>
        </p:nvSpPr>
        <p:spPr>
          <a:xfrm>
            <a:off x="851395" y="-44379"/>
            <a:ext cx="11050153" cy="5245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>
              <a:lnSpc>
                <a:spcPct val="137000"/>
              </a:lnSpc>
            </a:pPr>
            <a:r>
              <a:rPr lang="en-US" altLang="zh-CN" sz="2800" b="1" kern="0" dirty="0" err="1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Accélération</a:t>
            </a:r>
            <a:r>
              <a:rPr lang="en-US" altLang="zh-CN" sz="2800" b="1" kern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 de la </a:t>
            </a:r>
            <a:r>
              <a:rPr lang="en-US" altLang="zh-CN" sz="2800" b="1" kern="0" dirty="0" err="1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médecine</a:t>
            </a:r>
            <a:r>
              <a:rPr lang="en-US" altLang="zh-CN" sz="2800" b="1" kern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 de </a:t>
            </a:r>
            <a:r>
              <a:rPr lang="en-US" altLang="zh-CN" sz="2800" b="1" kern="0" dirty="0" err="1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précision</a:t>
            </a:r>
            <a:r>
              <a:rPr lang="en-US" altLang="zh-CN" sz="2800" b="1" kern="0" dirty="0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 par </a:t>
            </a:r>
            <a:r>
              <a:rPr lang="en-US" altLang="zh-CN" sz="2800" b="1" kern="0" dirty="0" err="1">
                <a:solidFill>
                  <a:srgbClr val="FFFFFF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l’IA</a:t>
            </a:r>
            <a:endParaRPr lang="en-US" altLang="zh-CN" sz="2800" kern="0" dirty="0">
              <a:solidFill>
                <a:srgbClr val="10B5BF"/>
              </a:solidFill>
              <a:latin typeface="Arial" pitchFamily="34" charset="0"/>
              <a:ea typeface="Arial" pitchFamily="34" charset="0"/>
              <a:cs typeface="Arial" pitchFamily="34" charset="0"/>
            </a:endParaRPr>
          </a:p>
        </p:txBody>
      </p:sp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73411D76-B990-4F33-8433-652CB392A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612" y="1507069"/>
            <a:ext cx="7745477" cy="449004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DB6E9D9-140F-4E14-A24D-CD6AABCACA12}"/>
              </a:ext>
            </a:extLst>
          </p:cNvPr>
          <p:cNvSpPr txBox="1"/>
          <p:nvPr/>
        </p:nvSpPr>
        <p:spPr>
          <a:xfrm>
            <a:off x="5379303" y="4878562"/>
            <a:ext cx="2427433" cy="87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>
              <a:buFont typeface="Arial" panose="020B0604020202020204" pitchFamily="34" charset="0"/>
              <a:buChar char="•"/>
            </a:pPr>
            <a:r>
              <a:rPr lang="fr-FR" sz="1067" i="1" dirty="0" err="1"/>
              <a:t>Toward</a:t>
            </a:r>
            <a:r>
              <a:rPr lang="fr-FR" sz="1067" i="1" dirty="0"/>
              <a:t> a </a:t>
            </a:r>
            <a:r>
              <a:rPr lang="fr-FR" sz="1067" i="1" dirty="0" err="1"/>
              <a:t>personalized</a:t>
            </a:r>
            <a:r>
              <a:rPr lang="fr-FR" sz="1067" i="1" dirty="0"/>
              <a:t>, </a:t>
            </a:r>
            <a:r>
              <a:rPr lang="fr-FR" sz="1067" i="1" dirty="0" err="1"/>
              <a:t>predictive</a:t>
            </a:r>
            <a:r>
              <a:rPr lang="fr-FR" sz="1067" i="1" dirty="0"/>
              <a:t>, </a:t>
            </a:r>
            <a:r>
              <a:rPr lang="fr-FR" sz="1067" i="1" dirty="0" err="1"/>
              <a:t>preventive</a:t>
            </a:r>
            <a:r>
              <a:rPr lang="fr-FR" sz="1067" i="1" dirty="0"/>
              <a:t>, participative </a:t>
            </a:r>
            <a:r>
              <a:rPr lang="fr-FR" sz="1067" i="1" dirty="0" err="1"/>
              <a:t>medicine</a:t>
            </a:r>
            <a:endParaRPr lang="fr-FR" sz="1067" i="1" dirty="0"/>
          </a:p>
          <a:p>
            <a:pPr marL="190510" indent="-190510">
              <a:buFont typeface="Arial" panose="020B0604020202020204" pitchFamily="34" charset="0"/>
              <a:buChar char="•"/>
            </a:pPr>
            <a:endParaRPr lang="fr-FR" sz="1067" i="1" dirty="0"/>
          </a:p>
          <a:p>
            <a:pPr marL="190510" indent="-190510">
              <a:buFont typeface="Arial" panose="020B0604020202020204" pitchFamily="34" charset="0"/>
              <a:buChar char="•"/>
            </a:pPr>
            <a:endParaRPr lang="fr-FR" sz="800" i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9B06E17-FD74-40CC-A74F-F9229B1ECD03}"/>
              </a:ext>
            </a:extLst>
          </p:cNvPr>
          <p:cNvSpPr txBox="1"/>
          <p:nvPr/>
        </p:nvSpPr>
        <p:spPr>
          <a:xfrm>
            <a:off x="9024678" y="2382503"/>
            <a:ext cx="12001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Stratifiée</a:t>
            </a:r>
          </a:p>
          <a:p>
            <a:endParaRPr lang="fr-FR" sz="1200" dirty="0">
              <a:solidFill>
                <a:schemeClr val="bg1"/>
              </a:solidFill>
            </a:endParaRPr>
          </a:p>
          <a:p>
            <a:endParaRPr lang="fr-FR" sz="1200" dirty="0">
              <a:solidFill>
                <a:schemeClr val="bg1"/>
              </a:solidFill>
            </a:endParaRPr>
          </a:p>
          <a:p>
            <a:endParaRPr lang="fr-FR" sz="1200" dirty="0">
              <a:solidFill>
                <a:schemeClr val="bg1"/>
              </a:solidFill>
            </a:endParaRPr>
          </a:p>
          <a:p>
            <a:endParaRPr lang="fr-FR" sz="1200" dirty="0">
              <a:solidFill>
                <a:schemeClr val="bg1"/>
              </a:solidFill>
            </a:endParaRPr>
          </a:p>
          <a:p>
            <a:endParaRPr lang="fr-FR" sz="1200" dirty="0">
              <a:solidFill>
                <a:schemeClr val="bg1"/>
              </a:solidFill>
            </a:endParaRPr>
          </a:p>
          <a:p>
            <a:endParaRPr lang="fr-FR" sz="1200" dirty="0">
              <a:solidFill>
                <a:schemeClr val="bg1"/>
              </a:solidFill>
            </a:endParaRPr>
          </a:p>
          <a:p>
            <a:endParaRPr lang="fr-FR" sz="1200" dirty="0">
              <a:solidFill>
                <a:schemeClr val="bg1"/>
              </a:solidFill>
            </a:endParaRPr>
          </a:p>
          <a:p>
            <a:endParaRPr lang="fr-FR" sz="1200" dirty="0">
              <a:solidFill>
                <a:schemeClr val="bg1"/>
              </a:solidFill>
            </a:endParaRPr>
          </a:p>
          <a:p>
            <a:endParaRPr lang="fr-FR" sz="1200" dirty="0">
              <a:solidFill>
                <a:schemeClr val="bg1"/>
              </a:solidFill>
            </a:endParaRPr>
          </a:p>
          <a:p>
            <a:endParaRPr lang="fr-FR" sz="1200" dirty="0">
              <a:solidFill>
                <a:schemeClr val="bg1"/>
              </a:solidFill>
            </a:endParaRPr>
          </a:p>
          <a:p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0DBE8602-2076-4E64-9D1A-6C1F8CAF3101}"/>
              </a:ext>
            </a:extLst>
          </p:cNvPr>
          <p:cNvGrpSpPr/>
          <p:nvPr/>
        </p:nvGrpSpPr>
        <p:grpSpPr>
          <a:xfrm>
            <a:off x="8765217" y="2306274"/>
            <a:ext cx="3426783" cy="2503555"/>
            <a:chOff x="863" y="2088161"/>
            <a:chExt cx="4272438" cy="262162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FF5BCA3-72E7-4C1F-A670-B44BCFE75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90443" y="2780296"/>
              <a:ext cx="779616" cy="600699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C960551-6D87-41C4-B8BB-D1A7ACC4F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23751" y="3006014"/>
              <a:ext cx="779616" cy="608025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CE338E8-97B3-4AA8-82D0-350981579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36007" y="3375976"/>
              <a:ext cx="779616" cy="608025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937C93F7-3CC4-46AE-8288-7E9CEBDBE603}"/>
                </a:ext>
              </a:extLst>
            </p:cNvPr>
            <p:cNvSpPr txBox="1"/>
            <p:nvPr/>
          </p:nvSpPr>
          <p:spPr>
            <a:xfrm>
              <a:off x="252746" y="3506436"/>
              <a:ext cx="1324523" cy="268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12800">
                <a:defRPr/>
              </a:pPr>
              <a:endParaRPr lang="fr-FR" sz="10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DA5BB75-80E5-45BB-BD3F-E703DC8F8E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3" y="2088161"/>
              <a:ext cx="1602966" cy="1560384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9E61F017-2861-4E27-B9CF-FE9B3469314C}"/>
                </a:ext>
              </a:extLst>
            </p:cNvPr>
            <p:cNvSpPr txBox="1"/>
            <p:nvPr/>
          </p:nvSpPr>
          <p:spPr>
            <a:xfrm>
              <a:off x="1668733" y="2304052"/>
              <a:ext cx="1360953" cy="39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12800">
                <a:defRPr/>
              </a:pPr>
              <a:r>
                <a:rPr lang="fr-FR" sz="933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Profilage moléculaire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8C1E63D-E24E-4155-B549-51ED1CA96E45}"/>
                </a:ext>
              </a:extLst>
            </p:cNvPr>
            <p:cNvSpPr txBox="1"/>
            <p:nvPr/>
          </p:nvSpPr>
          <p:spPr>
            <a:xfrm>
              <a:off x="2624316" y="4384172"/>
              <a:ext cx="1648985" cy="32561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812800">
                <a:defRPr/>
              </a:pPr>
              <a:r>
                <a:rPr lang="fr-FR" sz="933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Stratification in </a:t>
              </a:r>
              <a:r>
                <a:rPr lang="fr-FR" sz="933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endotypes</a:t>
              </a:r>
              <a:endParaRPr lang="fr-FR" sz="933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F2E78276-FF7B-41E5-9B45-8693AA83D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alphaModFix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15623" y="3669028"/>
              <a:ext cx="779616" cy="608025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4486C241-5147-4D5C-A24F-D31F5D46203A}"/>
                </a:ext>
              </a:extLst>
            </p:cNvPr>
            <p:cNvSpPr/>
            <p:nvPr/>
          </p:nvSpPr>
          <p:spPr>
            <a:xfrm>
              <a:off x="2636009" y="2732291"/>
              <a:ext cx="820375" cy="60802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33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6B7B7CF9-324C-404F-9761-24E54EB58937}"/>
                </a:ext>
              </a:extLst>
            </p:cNvPr>
            <p:cNvSpPr/>
            <p:nvPr/>
          </p:nvSpPr>
          <p:spPr>
            <a:xfrm>
              <a:off x="3396519" y="2924312"/>
              <a:ext cx="820375" cy="634396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33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2048AD97-09A2-4BA4-8309-7E8B602ABCE3}"/>
                </a:ext>
              </a:extLst>
            </p:cNvPr>
            <p:cNvSpPr/>
            <p:nvPr/>
          </p:nvSpPr>
          <p:spPr>
            <a:xfrm>
              <a:off x="2636007" y="3380995"/>
              <a:ext cx="812802" cy="59695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33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D10E9A6C-2919-40A2-A940-BACB63892D80}"/>
                </a:ext>
              </a:extLst>
            </p:cNvPr>
            <p:cNvSpPr/>
            <p:nvPr/>
          </p:nvSpPr>
          <p:spPr>
            <a:xfrm>
              <a:off x="3376441" y="3602167"/>
              <a:ext cx="820375" cy="636588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33"/>
            </a:p>
          </p:txBody>
        </p: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47AE9048-DA51-43C7-9EA6-5C5F35C78AE0}"/>
                </a:ext>
              </a:extLst>
            </p:cNvPr>
            <p:cNvCxnSpPr>
              <a:cxnSpLocks/>
            </p:cNvCxnSpPr>
            <p:nvPr/>
          </p:nvCxnSpPr>
          <p:spPr>
            <a:xfrm>
              <a:off x="2093181" y="3453620"/>
              <a:ext cx="512057" cy="0"/>
            </a:xfrm>
            <a:prstGeom prst="straightConnector1">
              <a:avLst/>
            </a:prstGeom>
            <a:ln w="66675" cmpd="sng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DB211F00-3C8A-40B4-9856-8EC6C8EC50A5}"/>
              </a:ext>
            </a:extLst>
          </p:cNvPr>
          <p:cNvSpPr/>
          <p:nvPr/>
        </p:nvSpPr>
        <p:spPr>
          <a:xfrm>
            <a:off x="8067045" y="3600254"/>
            <a:ext cx="636914" cy="42425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57D5038-867E-4CDC-A31D-9876548082F7}"/>
              </a:ext>
            </a:extLst>
          </p:cNvPr>
          <p:cNvSpPr txBox="1"/>
          <p:nvPr/>
        </p:nvSpPr>
        <p:spPr>
          <a:xfrm>
            <a:off x="8967284" y="1732501"/>
            <a:ext cx="260951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67" dirty="0">
                <a:solidFill>
                  <a:schemeClr val="bg1"/>
                </a:solidFill>
              </a:rPr>
              <a:t>Médecine stratifiée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0C604A-456F-4B85-9EB3-61A95926E925}"/>
              </a:ext>
            </a:extLst>
          </p:cNvPr>
          <p:cNvSpPr/>
          <p:nvPr/>
        </p:nvSpPr>
        <p:spPr>
          <a:xfrm>
            <a:off x="5426842" y="3305890"/>
            <a:ext cx="14718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Médecine stratifiée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E45032-A162-4AE4-81AC-28270821BD8B}"/>
              </a:ext>
            </a:extLst>
          </p:cNvPr>
          <p:cNvSpPr/>
          <p:nvPr/>
        </p:nvSpPr>
        <p:spPr>
          <a:xfrm>
            <a:off x="5426842" y="3305890"/>
            <a:ext cx="14718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Médecine stratifiée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165E13C-497C-4FD1-9EE2-D4B278E6B047}"/>
              </a:ext>
            </a:extLst>
          </p:cNvPr>
          <p:cNvSpPr txBox="1"/>
          <p:nvPr/>
        </p:nvSpPr>
        <p:spPr>
          <a:xfrm>
            <a:off x="9067871" y="4714752"/>
            <a:ext cx="2609516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67" dirty="0">
                <a:solidFill>
                  <a:schemeClr val="bg1"/>
                </a:solidFill>
              </a:rPr>
              <a:t>Médecine personnalisée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491827-C12F-4531-8683-D88BE42C3E92}"/>
              </a:ext>
            </a:extLst>
          </p:cNvPr>
          <p:cNvSpPr txBox="1"/>
          <p:nvPr/>
        </p:nvSpPr>
        <p:spPr>
          <a:xfrm>
            <a:off x="81251" y="652333"/>
            <a:ext cx="10291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Prise en compte des spécificités du patients pour concevoir et administrer des traitements adaptés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Identification de cibles thérapeutiques pertinentes pour un traitement parfaitement ciblé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</a:rPr>
              <a:t>Médecine des 4 P: Personnalisée, Participative, Prédictive, Préventive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50A9DE4-0803-41AA-B820-99B9E821AA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10451" y="5363729"/>
            <a:ext cx="1854946" cy="1268947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5F41968B-7F3E-4BCC-A992-271EB5AA5BBF}"/>
              </a:ext>
            </a:extLst>
          </p:cNvPr>
          <p:cNvSpPr txBox="1"/>
          <p:nvPr/>
        </p:nvSpPr>
        <p:spPr>
          <a:xfrm>
            <a:off x="59891" y="6185623"/>
            <a:ext cx="81192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42934" algn="just"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Moingeon P,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Kuenemann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M, Guedj M. Artificial intelligence-enhanced drug design and development: towards a computational precision medicine. Drug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Discov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Today, 2022</a:t>
            </a:r>
          </a:p>
        </p:txBody>
      </p:sp>
    </p:spTree>
    <p:extLst>
      <p:ext uri="{BB962C8B-B14F-4D97-AF65-F5344CB8AC3E}">
        <p14:creationId xmlns:p14="http://schemas.microsoft.com/office/powerpoint/2010/main" val="1933998965"/>
      </p:ext>
      <p:ext uri="{6CC7E903-9A16-4DB4-7BA3-404A67CFAA3A}"/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7DD4909-680C-4F1E-B108-B0AA3B0CCF90}"/>
              </a:ext>
            </a:extLst>
          </p:cNvPr>
          <p:cNvSpPr/>
          <p:nvPr/>
        </p:nvSpPr>
        <p:spPr>
          <a:xfrm>
            <a:off x="293227" y="1691510"/>
            <a:ext cx="2364657" cy="493274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360" imgH="360" progId="TCLayout.ActiveDocument.1">
                  <p:embed/>
                </p:oleObj>
              </mc:Choice>
              <mc:Fallback>
                <p:oleObj name="Diapositive think-cell" r:id="rId5" imgW="360" imgH="360" progId="TCLayout.ActiveDocument.1">
                  <p:embed/>
                  <p:pic>
                    <p:nvPicPr>
                      <p:cNvPr id="4" name="Obje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2"/>
            </p:custDataLst>
          </p:nvPr>
        </p:nvSpPr>
        <p:spPr>
          <a:xfrm>
            <a:off x="2" y="1"/>
            <a:ext cx="211668" cy="211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219139">
              <a:defRPr/>
            </a:pPr>
            <a:endParaRPr lang="fr-FR" sz="3200" b="1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76D4BA4-76B0-41EE-9463-C6CD0522FB28}"/>
              </a:ext>
            </a:extLst>
          </p:cNvPr>
          <p:cNvGrpSpPr/>
          <p:nvPr/>
        </p:nvGrpSpPr>
        <p:grpSpPr>
          <a:xfrm>
            <a:off x="325534" y="1528151"/>
            <a:ext cx="11999208" cy="5150433"/>
            <a:chOff x="184702" y="581617"/>
            <a:chExt cx="11999208" cy="5150433"/>
          </a:xfrm>
        </p:grpSpPr>
        <p:sp>
          <p:nvSpPr>
            <p:cNvPr id="85" name="Rectangle : coins arrondis 84">
              <a:extLst>
                <a:ext uri="{FF2B5EF4-FFF2-40B4-BE49-F238E27FC236}">
                  <a16:creationId xmlns:a16="http://schemas.microsoft.com/office/drawing/2014/main" id="{D1EDA1C0-971F-47C4-8032-B966A4CA2847}"/>
                </a:ext>
              </a:extLst>
            </p:cNvPr>
            <p:cNvSpPr/>
            <p:nvPr/>
          </p:nvSpPr>
          <p:spPr>
            <a:xfrm>
              <a:off x="9134858" y="581617"/>
              <a:ext cx="2927321" cy="5095386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Rectangle : coins arrondis 83">
              <a:extLst>
                <a:ext uri="{FF2B5EF4-FFF2-40B4-BE49-F238E27FC236}">
                  <a16:creationId xmlns:a16="http://schemas.microsoft.com/office/drawing/2014/main" id="{532CC4D0-997C-4C8A-9402-1EFF24261B38}"/>
                </a:ext>
              </a:extLst>
            </p:cNvPr>
            <p:cNvSpPr/>
            <p:nvPr/>
          </p:nvSpPr>
          <p:spPr>
            <a:xfrm>
              <a:off x="5865120" y="636665"/>
              <a:ext cx="3041025" cy="5095385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 : coins arrondis 82">
              <a:extLst>
                <a:ext uri="{FF2B5EF4-FFF2-40B4-BE49-F238E27FC236}">
                  <a16:creationId xmlns:a16="http://schemas.microsoft.com/office/drawing/2014/main" id="{D80B37E6-EBB4-454A-9FED-CF8DC14FDC0D}"/>
                </a:ext>
              </a:extLst>
            </p:cNvPr>
            <p:cNvSpPr/>
            <p:nvPr/>
          </p:nvSpPr>
          <p:spPr>
            <a:xfrm>
              <a:off x="2594956" y="691829"/>
              <a:ext cx="3063143" cy="4985055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8F6C214-2176-4378-B142-4DC84A50E997}"/>
                </a:ext>
              </a:extLst>
            </p:cNvPr>
            <p:cNvSpPr txBox="1"/>
            <p:nvPr/>
          </p:nvSpPr>
          <p:spPr>
            <a:xfrm>
              <a:off x="9163229" y="620895"/>
              <a:ext cx="29273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0071BA"/>
                  </a:solidFill>
                </a:rPr>
                <a:t>Evaluation in silico de l’efficacité et de l’innocuité de candidats médicaments</a:t>
              </a:r>
            </a:p>
          </p:txBody>
        </p:sp>
        <p:sp>
          <p:nvSpPr>
            <p:cNvPr id="125" name="ZoneTexte 124">
              <a:extLst>
                <a:ext uri="{FF2B5EF4-FFF2-40B4-BE49-F238E27FC236}">
                  <a16:creationId xmlns:a16="http://schemas.microsoft.com/office/drawing/2014/main" id="{A60B9E9D-DDA2-4521-AB07-9F92E2C88181}"/>
                </a:ext>
              </a:extLst>
            </p:cNvPr>
            <p:cNvSpPr txBox="1"/>
            <p:nvPr/>
          </p:nvSpPr>
          <p:spPr>
            <a:xfrm>
              <a:off x="9320069" y="5196310"/>
              <a:ext cx="27210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i="1" dirty="0">
                  <a:solidFill>
                    <a:srgbClr val="03387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PATIENTS VIRTUELS ET JUMEAUX NUMÉRIQUES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1FFBDD-FCC3-4306-BA9D-0F60AD148164}"/>
                </a:ext>
              </a:extLst>
            </p:cNvPr>
            <p:cNvSpPr/>
            <p:nvPr/>
          </p:nvSpPr>
          <p:spPr>
            <a:xfrm>
              <a:off x="9086189" y="2854367"/>
              <a:ext cx="292179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fr-FR" sz="1200" b="1" dirty="0">
                <a:solidFill>
                  <a:srgbClr val="03387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87C3312A-D1E1-4D75-A93B-E1F427FFE17A}"/>
                </a:ext>
              </a:extLst>
            </p:cNvPr>
            <p:cNvGrpSpPr/>
            <p:nvPr/>
          </p:nvGrpSpPr>
          <p:grpSpPr>
            <a:xfrm>
              <a:off x="184702" y="726716"/>
              <a:ext cx="11999208" cy="4947946"/>
              <a:chOff x="154666" y="669344"/>
              <a:chExt cx="11999208" cy="4947946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CD263DB-619F-DA42-8BB7-252C538A606D}"/>
                  </a:ext>
                </a:extLst>
              </p:cNvPr>
              <p:cNvSpPr txBox="1"/>
              <p:nvPr/>
            </p:nvSpPr>
            <p:spPr>
              <a:xfrm>
                <a:off x="185778" y="4419902"/>
                <a:ext cx="217411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39">
                  <a:defRPr/>
                </a:pPr>
                <a:r>
                  <a:rPr lang="fr-FR" sz="1200" b="1" dirty="0">
                    <a:solidFill>
                      <a:srgbClr val="03387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Compréhension de l’hétérogénéité des patients</a:t>
                </a:r>
              </a:p>
              <a:p>
                <a:pPr algn="ctr" defTabSz="1219139">
                  <a:defRPr/>
                </a:pPr>
                <a:endParaRPr lang="fr-FR" sz="1200" b="1" dirty="0">
                  <a:solidFill>
                    <a:srgbClr val="03387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1219139">
                  <a:defRPr/>
                </a:pPr>
                <a:r>
                  <a:rPr lang="fr-FR" sz="1200" b="1" i="1" dirty="0">
                    <a:solidFill>
                      <a:srgbClr val="03387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ENDOTYPES</a:t>
                </a:r>
              </a:p>
            </p:txBody>
          </p:sp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C6922E0C-FA61-9A40-87C2-27985BB8B5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4666" y="1793531"/>
                <a:ext cx="2048254" cy="1946375"/>
              </a:xfrm>
              <a:prstGeom prst="rect">
                <a:avLst/>
              </a:prstGeom>
            </p:spPr>
          </p:pic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142FDC7A-E20B-3245-8842-BFD8370B7870}"/>
                  </a:ext>
                </a:extLst>
              </p:cNvPr>
              <p:cNvSpPr txBox="1"/>
              <p:nvPr/>
            </p:nvSpPr>
            <p:spPr>
              <a:xfrm>
                <a:off x="2507169" y="4323400"/>
                <a:ext cx="1648985" cy="49244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 defTabSz="1219139">
                  <a:defRPr/>
                </a:pPr>
                <a:endParaRPr lang="fr-FR" sz="1333" b="1" baseline="30000" dirty="0">
                  <a:solidFill>
                    <a:srgbClr val="F39325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2" name="Picture 2">
                <a:extLst>
                  <a:ext uri="{FF2B5EF4-FFF2-40B4-BE49-F238E27FC236}">
                    <a16:creationId xmlns:a16="http://schemas.microsoft.com/office/drawing/2014/main" id="{DA348359-5A55-4B43-A53E-F21C5281ED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648812" y="1695010"/>
                <a:ext cx="2889430" cy="21977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ZoneTexte 4"/>
              <p:cNvSpPr txBox="1"/>
              <p:nvPr/>
            </p:nvSpPr>
            <p:spPr>
              <a:xfrm>
                <a:off x="171412" y="873350"/>
                <a:ext cx="21884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solidFill>
                      <a:srgbClr val="0071BA"/>
                    </a:solidFill>
                  </a:rPr>
                  <a:t>Modélisation</a:t>
                </a:r>
                <a:r>
                  <a:rPr lang="en-US" b="1" dirty="0">
                    <a:solidFill>
                      <a:srgbClr val="0071BA"/>
                    </a:solidFill>
                  </a:rPr>
                  <a:t> des maladies</a:t>
                </a:r>
                <a:endParaRPr lang="fr-FR" b="1" i="1" dirty="0">
                  <a:solidFill>
                    <a:srgbClr val="0071BA"/>
                  </a:solidFill>
                </a:endParaRPr>
              </a:p>
            </p:txBody>
          </p:sp>
          <p:sp>
            <p:nvSpPr>
              <p:cNvPr id="8" name="ZoneTexte 7"/>
              <p:cNvSpPr txBox="1"/>
              <p:nvPr/>
            </p:nvSpPr>
            <p:spPr>
              <a:xfrm>
                <a:off x="2721060" y="863848"/>
                <a:ext cx="28491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71BA"/>
                    </a:solidFill>
                  </a:rPr>
                  <a:t>Identification de </a:t>
                </a:r>
                <a:r>
                  <a:rPr lang="en-US" b="1" dirty="0" err="1">
                    <a:solidFill>
                      <a:srgbClr val="0071BA"/>
                    </a:solidFill>
                  </a:rPr>
                  <a:t>cibles</a:t>
                </a:r>
                <a:r>
                  <a:rPr lang="en-US" b="1" dirty="0">
                    <a:solidFill>
                      <a:srgbClr val="0071BA"/>
                    </a:solidFill>
                  </a:rPr>
                  <a:t> </a:t>
                </a:r>
                <a:r>
                  <a:rPr lang="en-US" b="1" dirty="0" err="1">
                    <a:solidFill>
                      <a:srgbClr val="0071BA"/>
                    </a:solidFill>
                  </a:rPr>
                  <a:t>thérapeutiques</a:t>
                </a:r>
                <a:endParaRPr lang="fr-FR" b="1" dirty="0">
                  <a:solidFill>
                    <a:srgbClr val="0071BA"/>
                  </a:solidFill>
                  <a:highlight>
                    <a:srgbClr val="F8F8F8"/>
                  </a:highlight>
                </a:endParaRPr>
              </a:p>
            </p:txBody>
          </p:sp>
          <p:sp>
            <p:nvSpPr>
              <p:cNvPr id="10" name="ZoneTexte 9"/>
              <p:cNvSpPr txBox="1"/>
              <p:nvPr/>
            </p:nvSpPr>
            <p:spPr>
              <a:xfrm>
                <a:off x="5937162" y="669344"/>
                <a:ext cx="2871934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0071BA"/>
                    </a:solidFill>
                  </a:rPr>
                  <a:t>Identification/</a:t>
                </a:r>
                <a:r>
                  <a:rPr lang="en-US" sz="1600" b="1" dirty="0" err="1">
                    <a:solidFill>
                      <a:srgbClr val="0071BA"/>
                    </a:solidFill>
                  </a:rPr>
                  <a:t>optimisation</a:t>
                </a:r>
                <a:endParaRPr lang="en-US" sz="1600" b="1" dirty="0">
                  <a:solidFill>
                    <a:srgbClr val="0071BA"/>
                  </a:solidFill>
                </a:endParaRPr>
              </a:p>
              <a:p>
                <a:pPr algn="ctr"/>
                <a:r>
                  <a:rPr lang="en-US" b="1" dirty="0">
                    <a:solidFill>
                      <a:srgbClr val="0071BA"/>
                    </a:solidFill>
                  </a:rPr>
                  <a:t>des </a:t>
                </a:r>
                <a:r>
                  <a:rPr lang="en-US" b="1" dirty="0" err="1">
                    <a:solidFill>
                      <a:srgbClr val="0071BA"/>
                    </a:solidFill>
                  </a:rPr>
                  <a:t>candidats</a:t>
                </a:r>
                <a:r>
                  <a:rPr lang="en-US" b="1" dirty="0">
                    <a:solidFill>
                      <a:srgbClr val="0071BA"/>
                    </a:solidFill>
                  </a:rPr>
                  <a:t> </a:t>
                </a:r>
                <a:r>
                  <a:rPr lang="en-US" b="1" dirty="0" err="1">
                    <a:solidFill>
                      <a:srgbClr val="0071BA"/>
                    </a:solidFill>
                  </a:rPr>
                  <a:t>médicaments</a:t>
                </a:r>
                <a:endParaRPr lang="en-US" b="1" dirty="0">
                  <a:solidFill>
                    <a:srgbClr val="0071BA"/>
                  </a:solidFill>
                </a:endParaRPr>
              </a:p>
            </p:txBody>
          </p:sp>
          <p:cxnSp>
            <p:nvCxnSpPr>
              <p:cNvPr id="11" name="Connecteur droit avec flèche 10">
                <a:extLst>
                  <a:ext uri="{FF2B5EF4-FFF2-40B4-BE49-F238E27FC236}">
                    <a16:creationId xmlns:a16="http://schemas.microsoft.com/office/drawing/2014/main" id="{7A1849B9-9CFC-4AC1-BAF5-54FFDF3306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30458" y="3411433"/>
                <a:ext cx="506987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avec flèche 32">
                <a:extLst>
                  <a:ext uri="{FF2B5EF4-FFF2-40B4-BE49-F238E27FC236}">
                    <a16:creationId xmlns:a16="http://schemas.microsoft.com/office/drawing/2014/main" id="{C98E8CF5-02EA-4E62-AD53-CAE1553A9D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8242" y="3411432"/>
                <a:ext cx="472777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grpSp>
            <p:nvGrpSpPr>
              <p:cNvPr id="50" name="Groupe 49">
                <a:extLst>
                  <a:ext uri="{FF2B5EF4-FFF2-40B4-BE49-F238E27FC236}">
                    <a16:creationId xmlns:a16="http://schemas.microsoft.com/office/drawing/2014/main" id="{883A15ED-4612-4D2A-BC58-820966B01FEC}"/>
                  </a:ext>
                </a:extLst>
              </p:cNvPr>
              <p:cNvGrpSpPr/>
              <p:nvPr/>
            </p:nvGrpSpPr>
            <p:grpSpPr>
              <a:xfrm>
                <a:off x="6005886" y="1519681"/>
                <a:ext cx="2802975" cy="2777705"/>
                <a:chOff x="272792" y="3030510"/>
                <a:chExt cx="2665997" cy="2589955"/>
              </a:xfrm>
            </p:grpSpPr>
            <p:graphicFrame>
              <p:nvGraphicFramePr>
                <p:cNvPr id="51" name="Objet 50">
                  <a:extLst>
                    <a:ext uri="{FF2B5EF4-FFF2-40B4-BE49-F238E27FC236}">
                      <a16:creationId xmlns:a16="http://schemas.microsoft.com/office/drawing/2014/main" id="{E2FFDF80-951C-4B12-8776-713ED69D092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65370" y="3030510"/>
                <a:ext cx="754567" cy="71467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MDLDrawObject Class" r:id="rId10" imgW="2162226" imgH="2047986" progId="MDLDrawOLE.MDLDrawObject.1">
                        <p:embed/>
                      </p:oleObj>
                    </mc:Choice>
                    <mc:Fallback>
                      <p:oleObj name="MDLDrawObject Class" r:id="rId10" imgW="2162226" imgH="2047986" progId="MDLDrawOLE.MDLDrawObject.1">
                        <p:embed/>
                        <p:pic>
                          <p:nvPicPr>
                            <p:cNvPr id="51" name="Objet 50">
                              <a:extLst>
                                <a:ext uri="{FF2B5EF4-FFF2-40B4-BE49-F238E27FC236}">
                                  <a16:creationId xmlns:a16="http://schemas.microsoft.com/office/drawing/2014/main" id="{E2FFDF80-951C-4B12-8776-713ED69D0925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65370" y="3030510"/>
                              <a:ext cx="754567" cy="71467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" name="Objet 52">
                  <a:extLst>
                    <a:ext uri="{FF2B5EF4-FFF2-40B4-BE49-F238E27FC236}">
                      <a16:creationId xmlns:a16="http://schemas.microsoft.com/office/drawing/2014/main" id="{04986DFA-B00C-43BA-828D-BDE89BE22EF7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72792" y="4931403"/>
                <a:ext cx="1073045" cy="65279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MDLDrawObject Class" r:id="rId12" imgW="3647981" imgH="2219394" progId="MDLDrawOLE.MDLDrawObject.1">
                        <p:embed/>
                      </p:oleObj>
                    </mc:Choice>
                    <mc:Fallback>
                      <p:oleObj name="MDLDrawObject Class" r:id="rId12" imgW="3647981" imgH="2219394" progId="MDLDrawOLE.MDLDrawObject.1">
                        <p:embed/>
                        <p:pic>
                          <p:nvPicPr>
                            <p:cNvPr id="53" name="Objet 52">
                              <a:extLst>
                                <a:ext uri="{FF2B5EF4-FFF2-40B4-BE49-F238E27FC236}">
                                  <a16:creationId xmlns:a16="http://schemas.microsoft.com/office/drawing/2014/main" id="{04986DFA-B00C-43BA-828D-BDE89BE22EF7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72792" y="4931403"/>
                              <a:ext cx="1073045" cy="652792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" name="Objet 53">
                  <a:extLst>
                    <a:ext uri="{FF2B5EF4-FFF2-40B4-BE49-F238E27FC236}">
                      <a16:creationId xmlns:a16="http://schemas.microsoft.com/office/drawing/2014/main" id="{CC40AB4D-079A-4495-B20C-F6917098217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595417" y="3048054"/>
                <a:ext cx="1048640" cy="78167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MDLDrawObject Class" r:id="rId14" imgW="5200681" imgH="3876786" progId="MDLDrawOLE.MDLDrawObject.1">
                        <p:embed/>
                      </p:oleObj>
                    </mc:Choice>
                    <mc:Fallback>
                      <p:oleObj name="MDLDrawObject Class" r:id="rId14" imgW="5200681" imgH="3876786" progId="MDLDrawOLE.MDLDrawObject.1">
                        <p:embed/>
                        <p:pic>
                          <p:nvPicPr>
                            <p:cNvPr id="54" name="Objet 53">
                              <a:extLst>
                                <a:ext uri="{FF2B5EF4-FFF2-40B4-BE49-F238E27FC236}">
                                  <a16:creationId xmlns:a16="http://schemas.microsoft.com/office/drawing/2014/main" id="{CC40AB4D-079A-4495-B20C-F69170982174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595417" y="3048054"/>
                              <a:ext cx="1048640" cy="78167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55" name="Image 54">
                  <a:extLst>
                    <a:ext uri="{FF2B5EF4-FFF2-40B4-BE49-F238E27FC236}">
                      <a16:creationId xmlns:a16="http://schemas.microsoft.com/office/drawing/2014/main" id="{AAB15736-68F6-4021-AF9B-1CB1695E2B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7957" y="4042620"/>
                  <a:ext cx="1570832" cy="1577845"/>
                </a:xfrm>
                <a:prstGeom prst="rect">
                  <a:avLst/>
                </a:prstGeom>
              </p:spPr>
            </p:pic>
            <p:grpSp>
              <p:nvGrpSpPr>
                <p:cNvPr id="56" name="Groupe 55">
                  <a:extLst>
                    <a:ext uri="{FF2B5EF4-FFF2-40B4-BE49-F238E27FC236}">
                      <a16:creationId xmlns:a16="http://schemas.microsoft.com/office/drawing/2014/main" id="{D6E37108-EC50-42A5-ABFD-D5811F1520BC}"/>
                    </a:ext>
                  </a:extLst>
                </p:cNvPr>
                <p:cNvGrpSpPr/>
                <p:nvPr/>
              </p:nvGrpSpPr>
              <p:grpSpPr>
                <a:xfrm>
                  <a:off x="304721" y="3757897"/>
                  <a:ext cx="986747" cy="111375"/>
                  <a:chOff x="73076" y="2113442"/>
                  <a:chExt cx="986746" cy="111374"/>
                </a:xfrm>
              </p:grpSpPr>
              <p:sp>
                <p:nvSpPr>
                  <p:cNvPr id="71" name="Ellipse 70">
                    <a:extLst>
                      <a:ext uri="{FF2B5EF4-FFF2-40B4-BE49-F238E27FC236}">
                        <a16:creationId xmlns:a16="http://schemas.microsoft.com/office/drawing/2014/main" id="{D8A583B8-AA91-4286-B2C7-BC3EB8C11C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593" y="2116517"/>
                    <a:ext cx="108000" cy="108000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endParaRPr lang="fr-FR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E6EA5C3D-5FA5-4CF1-897A-13E66A5111F2}"/>
                      </a:ext>
                    </a:extLst>
                  </p:cNvPr>
                  <p:cNvSpPr/>
                  <p:nvPr/>
                </p:nvSpPr>
                <p:spPr>
                  <a:xfrm>
                    <a:off x="73076" y="2113442"/>
                    <a:ext cx="986746" cy="108000"/>
                  </a:xfrm>
                  <a:prstGeom prst="rect">
                    <a:avLst/>
                  </a:prstGeom>
                  <a:noFill/>
                  <a:ln w="317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endParaRPr lang="fr-FR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74" name="Ellipse 73">
                    <a:extLst>
                      <a:ext uri="{FF2B5EF4-FFF2-40B4-BE49-F238E27FC236}">
                        <a16:creationId xmlns:a16="http://schemas.microsoft.com/office/drawing/2014/main" id="{86159CBC-7E08-4238-82DD-8E3BCAEA14D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0511" y="2116511"/>
                    <a:ext cx="108000" cy="108000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endParaRPr lang="fr-FR">
                      <a:solidFill>
                        <a:srgbClr val="FFC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75" name="Ellipse 74">
                    <a:extLst>
                      <a:ext uri="{FF2B5EF4-FFF2-40B4-BE49-F238E27FC236}">
                        <a16:creationId xmlns:a16="http://schemas.microsoft.com/office/drawing/2014/main" id="{C4995DDB-C8A2-412D-AD89-6933F4B0F72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04813" y="2116507"/>
                    <a:ext cx="108000" cy="108000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endParaRPr lang="fr-FR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76" name="Ellipse 75">
                    <a:extLst>
                      <a:ext uri="{FF2B5EF4-FFF2-40B4-BE49-F238E27FC236}">
                        <a16:creationId xmlns:a16="http://schemas.microsoft.com/office/drawing/2014/main" id="{7A831DDA-C2BB-419B-B65B-12F314AD975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14352" y="2116505"/>
                    <a:ext cx="108000" cy="108000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endParaRPr lang="fr-FR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77" name="Ellipse 76">
                    <a:extLst>
                      <a:ext uri="{FF2B5EF4-FFF2-40B4-BE49-F238E27FC236}">
                        <a16:creationId xmlns:a16="http://schemas.microsoft.com/office/drawing/2014/main" id="{F36FE8C6-3082-471B-B8CD-F70C23FFF9C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352" y="2115129"/>
                    <a:ext cx="108000" cy="108000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endParaRPr lang="fr-FR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78" name="Ellipse 77">
                    <a:extLst>
                      <a:ext uri="{FF2B5EF4-FFF2-40B4-BE49-F238E27FC236}">
                        <a16:creationId xmlns:a16="http://schemas.microsoft.com/office/drawing/2014/main" id="{3C4CC62D-2A66-4176-B568-92277F6EB32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30351" y="2116816"/>
                    <a:ext cx="108000" cy="108000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endParaRPr lang="fr-FR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79" name="Ellipse 78">
                    <a:extLst>
                      <a:ext uri="{FF2B5EF4-FFF2-40B4-BE49-F238E27FC236}">
                        <a16:creationId xmlns:a16="http://schemas.microsoft.com/office/drawing/2014/main" id="{08D0D0FB-1D41-448C-B6BE-6AD4909615A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39888" y="2114433"/>
                    <a:ext cx="108000" cy="108000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endParaRPr lang="fr-FR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80" name="Ellipse 79">
                    <a:extLst>
                      <a:ext uri="{FF2B5EF4-FFF2-40B4-BE49-F238E27FC236}">
                        <a16:creationId xmlns:a16="http://schemas.microsoft.com/office/drawing/2014/main" id="{FF05E759-599C-4ED7-ABE5-94E6D682073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47049" y="2116812"/>
                    <a:ext cx="108000" cy="108000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endParaRPr lang="fr-FR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81" name="Ellipse 80">
                    <a:extLst>
                      <a:ext uri="{FF2B5EF4-FFF2-40B4-BE49-F238E27FC236}">
                        <a16:creationId xmlns:a16="http://schemas.microsoft.com/office/drawing/2014/main" id="{8051FEDB-68E8-4D26-BFC7-CF14CB5D303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51822" y="2116810"/>
                    <a:ext cx="108000" cy="108000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endParaRPr lang="fr-FR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57" name="Groupe 56">
                  <a:extLst>
                    <a:ext uri="{FF2B5EF4-FFF2-40B4-BE49-F238E27FC236}">
                      <a16:creationId xmlns:a16="http://schemas.microsoft.com/office/drawing/2014/main" id="{F680471C-71F3-42D1-A350-E9A3FAFE884B}"/>
                    </a:ext>
                  </a:extLst>
                </p:cNvPr>
                <p:cNvGrpSpPr/>
                <p:nvPr/>
              </p:nvGrpSpPr>
              <p:grpSpPr>
                <a:xfrm>
                  <a:off x="1479089" y="3775731"/>
                  <a:ext cx="986747" cy="111375"/>
                  <a:chOff x="73076" y="2113442"/>
                  <a:chExt cx="986746" cy="111374"/>
                </a:xfrm>
              </p:grpSpPr>
              <p:sp>
                <p:nvSpPr>
                  <p:cNvPr id="59" name="Ellipse 58">
                    <a:extLst>
                      <a:ext uri="{FF2B5EF4-FFF2-40B4-BE49-F238E27FC236}">
                        <a16:creationId xmlns:a16="http://schemas.microsoft.com/office/drawing/2014/main" id="{F66831BA-346B-45F1-BCE5-FF8875401F1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593" y="2116517"/>
                    <a:ext cx="108000" cy="108000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endParaRPr lang="fr-FR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7292B76F-EF48-485B-A033-2BE9E7C5FD42}"/>
                      </a:ext>
                    </a:extLst>
                  </p:cNvPr>
                  <p:cNvSpPr/>
                  <p:nvPr/>
                </p:nvSpPr>
                <p:spPr>
                  <a:xfrm>
                    <a:off x="73076" y="2113442"/>
                    <a:ext cx="986746" cy="108000"/>
                  </a:xfrm>
                  <a:prstGeom prst="rect">
                    <a:avLst/>
                  </a:prstGeom>
                  <a:noFill/>
                  <a:ln w="317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endParaRPr lang="fr-FR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63" name="Ellipse 62">
                    <a:extLst>
                      <a:ext uri="{FF2B5EF4-FFF2-40B4-BE49-F238E27FC236}">
                        <a16:creationId xmlns:a16="http://schemas.microsoft.com/office/drawing/2014/main" id="{A76A32EA-9D7C-4B4B-9A29-A41B251F901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0511" y="2116511"/>
                    <a:ext cx="108000" cy="108000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endParaRPr lang="fr-FR">
                      <a:solidFill>
                        <a:srgbClr val="FFC000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64" name="Ellipse 63">
                    <a:extLst>
                      <a:ext uri="{FF2B5EF4-FFF2-40B4-BE49-F238E27FC236}">
                        <a16:creationId xmlns:a16="http://schemas.microsoft.com/office/drawing/2014/main" id="{9EB47561-CF0B-4EF2-AFEC-938565B701F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04813" y="2116507"/>
                    <a:ext cx="108000" cy="108000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endParaRPr lang="fr-FR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65" name="Ellipse 64">
                    <a:extLst>
                      <a:ext uri="{FF2B5EF4-FFF2-40B4-BE49-F238E27FC236}">
                        <a16:creationId xmlns:a16="http://schemas.microsoft.com/office/drawing/2014/main" id="{57FB5E3C-FCD2-4C9E-BEC8-C2F7C80F022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14352" y="2116505"/>
                    <a:ext cx="108000" cy="108000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endParaRPr lang="fr-FR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66" name="Ellipse 65">
                    <a:extLst>
                      <a:ext uri="{FF2B5EF4-FFF2-40B4-BE49-F238E27FC236}">
                        <a16:creationId xmlns:a16="http://schemas.microsoft.com/office/drawing/2014/main" id="{4323432F-E17D-4E4C-9EBB-D693AED32F2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22352" y="2115129"/>
                    <a:ext cx="108000" cy="108000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endParaRPr lang="fr-FR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67" name="Ellipse 66">
                    <a:extLst>
                      <a:ext uri="{FF2B5EF4-FFF2-40B4-BE49-F238E27FC236}">
                        <a16:creationId xmlns:a16="http://schemas.microsoft.com/office/drawing/2014/main" id="{CAB19C76-57CC-4A6B-A43E-D01F25BCA5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30351" y="2116816"/>
                    <a:ext cx="108000" cy="108000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endParaRPr lang="fr-FR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68" name="Ellipse 67">
                    <a:extLst>
                      <a:ext uri="{FF2B5EF4-FFF2-40B4-BE49-F238E27FC236}">
                        <a16:creationId xmlns:a16="http://schemas.microsoft.com/office/drawing/2014/main" id="{CB30095B-7448-417B-97A7-88D346B9CBA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39888" y="2114433"/>
                    <a:ext cx="108000" cy="108000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endParaRPr lang="fr-FR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69" name="Ellipse 68">
                    <a:extLst>
                      <a:ext uri="{FF2B5EF4-FFF2-40B4-BE49-F238E27FC236}">
                        <a16:creationId xmlns:a16="http://schemas.microsoft.com/office/drawing/2014/main" id="{A9CA46DA-7F7B-4240-819F-A468D9E5A9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47049" y="2116812"/>
                    <a:ext cx="108000" cy="108000"/>
                  </a:xfrm>
                  <a:prstGeom prst="ellipse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endParaRPr lang="fr-FR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70" name="Ellipse 69">
                    <a:extLst>
                      <a:ext uri="{FF2B5EF4-FFF2-40B4-BE49-F238E27FC236}">
                        <a16:creationId xmlns:a16="http://schemas.microsoft.com/office/drawing/2014/main" id="{6878FF77-23F3-4578-BE5D-12B6A66ABE9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51822" y="2116810"/>
                    <a:ext cx="108000" cy="108000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377">
                      <a:defRPr/>
                    </a:pPr>
                    <a:endParaRPr lang="fr-FR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</p:grpSp>
          </p:grpSp>
          <p:cxnSp>
            <p:nvCxnSpPr>
              <p:cNvPr id="82" name="Connecteur droit avec flèche 81">
                <a:extLst>
                  <a:ext uri="{FF2B5EF4-FFF2-40B4-BE49-F238E27FC236}">
                    <a16:creationId xmlns:a16="http://schemas.microsoft.com/office/drawing/2014/main" id="{55A80D90-544C-4221-92A1-69556A6285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08861" y="3411432"/>
                <a:ext cx="482999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796E165-8FE0-4648-AD34-C685987928EF}"/>
                  </a:ext>
                </a:extLst>
              </p:cNvPr>
              <p:cNvSpPr/>
              <p:nvPr/>
            </p:nvSpPr>
            <p:spPr>
              <a:xfrm>
                <a:off x="2687400" y="4416961"/>
                <a:ext cx="2972517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39">
                  <a:defRPr/>
                </a:pPr>
                <a:r>
                  <a:rPr lang="fr-FR" sz="1200" b="1" dirty="0">
                    <a:solidFill>
                      <a:srgbClr val="03387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Identification de gènes/protéines/</a:t>
                </a:r>
                <a:r>
                  <a:rPr lang="fr-FR" sz="1200" b="1" dirty="0" err="1">
                    <a:solidFill>
                      <a:srgbClr val="03387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pathways</a:t>
                </a:r>
                <a:r>
                  <a:rPr lang="fr-FR" sz="1200" b="1" dirty="0">
                    <a:solidFill>
                      <a:srgbClr val="03387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moléculaires impliqués dans la physiopathologie</a:t>
                </a:r>
              </a:p>
              <a:p>
                <a:pPr algn="ctr" defTabSz="1219139">
                  <a:defRPr/>
                </a:pPr>
                <a:endParaRPr lang="fr-FR" sz="1200" b="1" dirty="0">
                  <a:solidFill>
                    <a:srgbClr val="03387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1219139">
                  <a:defRPr/>
                </a:pPr>
                <a:r>
                  <a:rPr lang="fr-FR" sz="1200" b="1" i="1" dirty="0">
                    <a:solidFill>
                      <a:srgbClr val="03387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BIOLOGIE DES SYSTEMES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41B2ABF-9BC7-4DBA-8E96-862DD7216894}"/>
                  </a:ext>
                </a:extLst>
              </p:cNvPr>
              <p:cNvSpPr/>
              <p:nvPr/>
            </p:nvSpPr>
            <p:spPr>
              <a:xfrm>
                <a:off x="5977954" y="4444326"/>
                <a:ext cx="2921796" cy="1138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39">
                  <a:defRPr/>
                </a:pPr>
                <a:r>
                  <a:rPr lang="fr-FR" sz="1200" b="1" dirty="0">
                    <a:solidFill>
                      <a:srgbClr val="03387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Prédiction de multiples propriétés de molécules médicamenteuses (ex fixation à la cible)</a:t>
                </a:r>
              </a:p>
              <a:p>
                <a:pPr algn="ctr" defTabSz="1219139">
                  <a:defRPr/>
                </a:pPr>
                <a:endParaRPr lang="fr-FR" sz="2000" b="1" dirty="0">
                  <a:solidFill>
                    <a:srgbClr val="03387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1219139">
                  <a:defRPr/>
                </a:pPr>
                <a:r>
                  <a:rPr lang="fr-FR" sz="1200" b="1" i="1" dirty="0">
                    <a:solidFill>
                      <a:srgbClr val="03387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MULTITASK PARALLEL PREDICTION</a:t>
                </a: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7035CDAA-23EB-459F-8987-5F4A8B4BC5FC}"/>
                  </a:ext>
                </a:extLst>
              </p:cNvPr>
              <p:cNvSpPr txBox="1"/>
              <p:nvPr/>
            </p:nvSpPr>
            <p:spPr>
              <a:xfrm>
                <a:off x="9103482" y="2523735"/>
                <a:ext cx="30503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1200" b="1" dirty="0">
                  <a:solidFill>
                    <a:srgbClr val="03387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88B9BDCE-7F95-4062-94E9-75D2CCA70DA1}"/>
              </a:ext>
            </a:extLst>
          </p:cNvPr>
          <p:cNvSpPr txBox="1"/>
          <p:nvPr/>
        </p:nvSpPr>
        <p:spPr>
          <a:xfrm>
            <a:off x="49076" y="31782"/>
            <a:ext cx="12093847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Applications de </a:t>
            </a:r>
            <a:r>
              <a:rPr lang="en-US" sz="3200" dirty="0" err="1">
                <a:solidFill>
                  <a:schemeClr val="bg1"/>
                </a:solidFill>
              </a:rPr>
              <a:t>l’intelligence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artificielle</a:t>
            </a:r>
            <a:r>
              <a:rPr lang="en-US" sz="3200" dirty="0">
                <a:solidFill>
                  <a:schemeClr val="bg1"/>
                </a:solidFill>
              </a:rPr>
              <a:t> au </a:t>
            </a:r>
            <a:r>
              <a:rPr lang="en-US" sz="3200" dirty="0" err="1">
                <a:solidFill>
                  <a:schemeClr val="bg1"/>
                </a:solidFill>
              </a:rPr>
              <a:t>développement</a:t>
            </a:r>
            <a:r>
              <a:rPr lang="en-US" sz="3200" dirty="0">
                <a:solidFill>
                  <a:schemeClr val="bg1"/>
                </a:solidFill>
              </a:rPr>
              <a:t> de 			                    nouveaux </a:t>
            </a:r>
            <a:r>
              <a:rPr lang="en-US" sz="3200" dirty="0" err="1">
                <a:solidFill>
                  <a:schemeClr val="bg1"/>
                </a:solidFill>
              </a:rPr>
              <a:t>médicaments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7" name="Picture 4" descr="Taking advantage of your digital twin technologies | Aware360">
            <a:extLst>
              <a:ext uri="{FF2B5EF4-FFF2-40B4-BE49-F238E27FC236}">
                <a16:creationId xmlns:a16="http://schemas.microsoft.com/office/drawing/2014/main" id="{BA7E2114-9AE8-4BD9-82ED-76FBE4782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4024" y="2720265"/>
            <a:ext cx="1762784" cy="14367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>
            <a:extLst>
              <a:ext uri="{FF2B5EF4-FFF2-40B4-BE49-F238E27FC236}">
                <a16:creationId xmlns:a16="http://schemas.microsoft.com/office/drawing/2014/main" id="{06203F32-A336-4860-B676-79F41BE91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445" y="4338968"/>
            <a:ext cx="1978909" cy="166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166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3EBA5C7-0201-4B8D-8BFC-8D86CA33B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4754" name="Picture 2">
            <a:extLst>
              <a:ext uri="{FF2B5EF4-FFF2-40B4-BE49-F238E27FC236}">
                <a16:creationId xmlns:a16="http://schemas.microsoft.com/office/drawing/2014/main" id="{BEE53758-92FE-46AF-AB91-DF2D44C4DDE0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1" r="22204" b="26591"/>
          <a:stretch/>
        </p:blipFill>
        <p:spPr bwMode="auto">
          <a:xfrm>
            <a:off x="5451676" y="1173403"/>
            <a:ext cx="6892616" cy="565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DE990B-A235-4668-86A7-2C82ECE6000F}"/>
              </a:ext>
            </a:extLst>
          </p:cNvPr>
          <p:cNvSpPr/>
          <p:nvPr/>
        </p:nvSpPr>
        <p:spPr>
          <a:xfrm>
            <a:off x="7384646" y="6296339"/>
            <a:ext cx="1828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71BA"/>
                </a:solidFill>
              </a:rPr>
              <a:t>Épigénétique</a:t>
            </a:r>
            <a:r>
              <a:rPr lang="en-US" sz="1200" dirty="0">
                <a:solidFill>
                  <a:srgbClr val="0071BA"/>
                </a:solidFill>
              </a:rPr>
              <a:t>, </a:t>
            </a:r>
            <a:r>
              <a:rPr lang="en-US" sz="1200" dirty="0" err="1">
                <a:solidFill>
                  <a:srgbClr val="0071BA"/>
                </a:solidFill>
              </a:rPr>
              <a:t>microbiotes</a:t>
            </a:r>
            <a:endParaRPr lang="en-US" sz="1200" dirty="0">
              <a:solidFill>
                <a:srgbClr val="0071BA"/>
              </a:solidFill>
            </a:endParaRPr>
          </a:p>
        </p:txBody>
      </p:sp>
      <p:pic>
        <p:nvPicPr>
          <p:cNvPr id="13" name="Picture 2" descr="Empreintes du vivant : l'ADN de l'environnement | Muséum national  d'Histoire naturelle">
            <a:extLst>
              <a:ext uri="{FF2B5EF4-FFF2-40B4-BE49-F238E27FC236}">
                <a16:creationId xmlns:a16="http://schemas.microsoft.com/office/drawing/2014/main" id="{B1FA9BBF-D42D-4AD7-AF40-8EFCD31FD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3545" y="5489269"/>
            <a:ext cx="1296364" cy="80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42C7ED9-107F-4BB1-B3CA-D673E110A84A}"/>
              </a:ext>
            </a:extLst>
          </p:cNvPr>
          <p:cNvSpPr txBox="1"/>
          <p:nvPr/>
        </p:nvSpPr>
        <p:spPr>
          <a:xfrm>
            <a:off x="17255" y="31927"/>
            <a:ext cx="12327037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Modélisation de maladies en vue d’une médecine de précision</a:t>
            </a:r>
          </a:p>
          <a:p>
            <a:endParaRPr lang="fr-FR" sz="2400" dirty="0">
              <a:solidFill>
                <a:schemeClr val="tx2"/>
              </a:solidFill>
            </a:endParaRPr>
          </a:p>
          <a:p>
            <a:endParaRPr lang="fr-FR" sz="2800" dirty="0">
              <a:solidFill>
                <a:schemeClr val="tx2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C4213E4-FB78-4812-934E-B199FF011BF9}"/>
              </a:ext>
            </a:extLst>
          </p:cNvPr>
          <p:cNvSpPr txBox="1"/>
          <p:nvPr/>
        </p:nvSpPr>
        <p:spPr>
          <a:xfrm>
            <a:off x="4383244" y="1416922"/>
            <a:ext cx="899526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i="1" dirty="0">
                <a:solidFill>
                  <a:schemeClr val="tx2"/>
                </a:solidFill>
              </a:rPr>
              <a:t>Profilage moléculaire multi-</a:t>
            </a:r>
            <a:r>
              <a:rPr lang="fr-FR" sz="2000" i="1" dirty="0" err="1">
                <a:solidFill>
                  <a:schemeClr val="tx2"/>
                </a:solidFill>
              </a:rPr>
              <a:t>omique</a:t>
            </a:r>
            <a:r>
              <a:rPr lang="fr-FR" sz="2000" i="1" dirty="0">
                <a:solidFill>
                  <a:schemeClr val="tx2"/>
                </a:solidFill>
              </a:rPr>
              <a:t> de grandes cohortes de patients</a:t>
            </a:r>
          </a:p>
          <a:p>
            <a:endParaRPr lang="fr-FR" sz="2000" i="1" dirty="0">
              <a:solidFill>
                <a:schemeClr val="tx2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1DBBDFC-4C7B-4C7D-906F-299906DE2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5" y="2003512"/>
            <a:ext cx="2587049" cy="216002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DEDA93C-09FD-45D0-8D67-D88EAF4AE0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828" r="66119" b="5862"/>
          <a:stretch/>
        </p:blipFill>
        <p:spPr>
          <a:xfrm>
            <a:off x="2399650" y="1967649"/>
            <a:ext cx="1770197" cy="216151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02EB7C1-10D7-46C3-878C-185740F3F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643" y="4796298"/>
            <a:ext cx="3019690" cy="212601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58FE98A-7D2A-405A-8589-EB6ED05CFA13}"/>
              </a:ext>
            </a:extLst>
          </p:cNvPr>
          <p:cNvSpPr txBox="1"/>
          <p:nvPr/>
        </p:nvSpPr>
        <p:spPr>
          <a:xfrm>
            <a:off x="133949" y="1461608"/>
            <a:ext cx="3287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Séquençage haut débit des </a:t>
            </a:r>
            <a:r>
              <a:rPr lang="fr-FR" sz="1400" dirty="0" err="1"/>
              <a:t>ADNs</a:t>
            </a:r>
            <a:r>
              <a:rPr lang="fr-FR" sz="1400" dirty="0"/>
              <a:t>, ARNs (génomique, transcriptomique)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44A175B-4C95-49AE-845A-01B92D7F45B5}"/>
              </a:ext>
            </a:extLst>
          </p:cNvPr>
          <p:cNvSpPr txBox="1"/>
          <p:nvPr/>
        </p:nvSpPr>
        <p:spPr>
          <a:xfrm>
            <a:off x="109702" y="4452658"/>
            <a:ext cx="4635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Spectrométrie de masse (protéomique, métabolomique)</a:t>
            </a:r>
          </a:p>
        </p:txBody>
      </p:sp>
      <p:sp>
        <p:nvSpPr>
          <p:cNvPr id="22" name="Légende : flèche vers la droite 21">
            <a:extLst>
              <a:ext uri="{FF2B5EF4-FFF2-40B4-BE49-F238E27FC236}">
                <a16:creationId xmlns:a16="http://schemas.microsoft.com/office/drawing/2014/main" id="{AEFE0309-D20B-483F-AD18-300A4B5E7134}"/>
              </a:ext>
            </a:extLst>
          </p:cNvPr>
          <p:cNvSpPr/>
          <p:nvPr/>
        </p:nvSpPr>
        <p:spPr>
          <a:xfrm>
            <a:off x="4691465" y="2898702"/>
            <a:ext cx="553336" cy="319376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0149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893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0">
            <a:extLst>
              <a:ext uri="{FF2B5EF4-FFF2-40B4-BE49-F238E27FC236}">
                <a16:creationId xmlns:a16="http://schemas.microsoft.com/office/drawing/2014/main" id="{FE61A629-6578-E44A-82CD-826BC236D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416"/>
          <a:stretch/>
        </p:blipFill>
        <p:spPr bwMode="auto">
          <a:xfrm rot="5400000">
            <a:off x="3266609" y="3783713"/>
            <a:ext cx="1344000" cy="52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6" imgW="360" imgH="360" progId="TCLayout.ActiveDocument.1">
                  <p:embed/>
                </p:oleObj>
              </mc:Choice>
              <mc:Fallback>
                <p:oleObj name="Diapositive think-cell" r:id="rId6" imgW="360" imgH="360" progId="TCLayout.ActiveDocument.1">
                  <p:embed/>
                  <p:pic>
                    <p:nvPicPr>
                      <p:cNvPr id="4" name="Objet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2"/>
            </p:custDataLst>
          </p:nvPr>
        </p:nvSpPr>
        <p:spPr>
          <a:xfrm>
            <a:off x="2" y="1"/>
            <a:ext cx="211668" cy="211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219139">
              <a:defRPr/>
            </a:pPr>
            <a:endParaRPr lang="fr-FR" sz="3200" b="1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CD263DB-619F-DA42-8BB7-252C538A606D}"/>
              </a:ext>
            </a:extLst>
          </p:cNvPr>
          <p:cNvSpPr txBox="1"/>
          <p:nvPr/>
        </p:nvSpPr>
        <p:spPr>
          <a:xfrm>
            <a:off x="304727" y="3279852"/>
            <a:ext cx="1324524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>
              <a:defRPr/>
            </a:pPr>
            <a:r>
              <a:rPr lang="fr-FR" sz="1333" b="1" dirty="0" err="1">
                <a:solidFill>
                  <a:srgbClr val="0338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Cohorts</a:t>
            </a:r>
            <a:r>
              <a:rPr lang="fr-FR" sz="1333" b="1" dirty="0">
                <a:solidFill>
                  <a:srgbClr val="0338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patients </a:t>
            </a:r>
            <a:r>
              <a:rPr lang="fr-FR" sz="1333" b="1" dirty="0" err="1">
                <a:solidFill>
                  <a:srgbClr val="0338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333" b="1" dirty="0">
                <a:solidFill>
                  <a:srgbClr val="0338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333" b="1" dirty="0" err="1">
                <a:solidFill>
                  <a:srgbClr val="0338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Lupusor</a:t>
            </a:r>
            <a:r>
              <a:rPr lang="fr-FR" sz="1333" b="1" dirty="0">
                <a:solidFill>
                  <a:srgbClr val="0338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333" b="1" dirty="0" err="1">
                <a:solidFill>
                  <a:srgbClr val="0338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Sj</a:t>
            </a:r>
            <a:endParaRPr lang="fr-FR" sz="1333" b="1" dirty="0">
              <a:solidFill>
                <a:srgbClr val="0338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6922E0C-FA61-9A40-87C2-27985BB8B5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989" y="1993462"/>
            <a:ext cx="1319840" cy="1254191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D7AF88A8-C496-1B47-828A-B6FAF5F09FA1}"/>
              </a:ext>
            </a:extLst>
          </p:cNvPr>
          <p:cNvSpPr txBox="1"/>
          <p:nvPr/>
        </p:nvSpPr>
        <p:spPr>
          <a:xfrm>
            <a:off x="1421792" y="2223629"/>
            <a:ext cx="1360953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39">
              <a:defRPr/>
            </a:pPr>
            <a:r>
              <a:rPr lang="fr-FR" sz="1333" b="1" dirty="0">
                <a:solidFill>
                  <a:srgbClr val="0338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</a:t>
            </a:r>
            <a:r>
              <a:rPr lang="fr-FR" sz="1333" b="1" dirty="0" err="1">
                <a:solidFill>
                  <a:srgbClr val="0338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OMICs</a:t>
            </a:r>
            <a:r>
              <a:rPr lang="fr-FR" sz="1333" b="1" dirty="0">
                <a:solidFill>
                  <a:srgbClr val="0338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333" b="1" dirty="0" err="1">
                <a:solidFill>
                  <a:srgbClr val="0338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profiling</a:t>
            </a:r>
            <a:endParaRPr lang="fr-FR" sz="1333" b="1" dirty="0">
              <a:solidFill>
                <a:srgbClr val="03387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itre 1">
            <a:extLst>
              <a:ext uri="{FF2B5EF4-FFF2-40B4-BE49-F238E27FC236}">
                <a16:creationId xmlns:a16="http://schemas.microsoft.com/office/drawing/2014/main" id="{A6C9F72A-B347-B345-97F8-1B9D9162B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294" y="165911"/>
            <a:ext cx="10829412" cy="954881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De la modélisation de la maladie à l’identification 		de cibles thérapeutiques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D5C185A4-5C17-4545-9C62-7E7BCCD6B3DB}"/>
              </a:ext>
            </a:extLst>
          </p:cNvPr>
          <p:cNvSpPr txBox="1"/>
          <p:nvPr/>
        </p:nvSpPr>
        <p:spPr>
          <a:xfrm>
            <a:off x="1435450" y="5077163"/>
            <a:ext cx="8102277" cy="1716402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B2B2B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380990" indent="-380990">
              <a:buFont typeface="Wingdings" panose="05000000000000000000" pitchFamily="2" charset="2"/>
              <a:buChar char="Ø"/>
              <a:defRPr/>
            </a:pPr>
            <a:r>
              <a:rPr lang="fr-FR" sz="1400" b="1" u="sng" dirty="0">
                <a:solidFill>
                  <a:srgbClr val="000000"/>
                </a:solidFill>
              </a:rPr>
              <a:t>Médecine de précision: médicaments adaptés aux sous-populations de patients </a:t>
            </a:r>
          </a:p>
          <a:p>
            <a:pPr>
              <a:defRPr/>
            </a:pPr>
            <a:endParaRPr lang="fr-FR" sz="1400" b="1" dirty="0">
              <a:solidFill>
                <a:srgbClr val="000000"/>
              </a:solidFill>
            </a:endParaRPr>
          </a:p>
          <a:p>
            <a:pPr marL="380990" indent="-380990">
              <a:buFont typeface="Wingdings" panose="05000000000000000000" pitchFamily="2" charset="2"/>
              <a:buChar char="Ø"/>
              <a:defRPr/>
            </a:pPr>
            <a:r>
              <a:rPr lang="fr-FR" sz="1400" b="1" dirty="0">
                <a:solidFill>
                  <a:srgbClr val="000000"/>
                </a:solidFill>
              </a:rPr>
              <a:t>Conception, sélection, optimisation de molécules médicamenteuses interagissant avec la cible</a:t>
            </a:r>
          </a:p>
          <a:p>
            <a:pPr>
              <a:defRPr/>
            </a:pPr>
            <a:endParaRPr lang="fr-FR" sz="1500" b="1" dirty="0">
              <a:solidFill>
                <a:srgbClr val="000000"/>
              </a:solidFill>
            </a:endParaRPr>
          </a:p>
          <a:p>
            <a:pPr marL="380990" indent="-380990">
              <a:buFont typeface="Wingdings" panose="05000000000000000000" pitchFamily="2" charset="2"/>
              <a:buChar char="Ø"/>
              <a:defRPr/>
            </a:pPr>
            <a:r>
              <a:rPr lang="fr-FR" sz="1400" b="1" dirty="0">
                <a:solidFill>
                  <a:srgbClr val="000000"/>
                </a:solidFill>
              </a:rPr>
              <a:t>Repositionnement de molécules anciennes, conception de thérapies combinatoires</a:t>
            </a:r>
          </a:p>
          <a:p>
            <a:pPr marL="380990" indent="-380990">
              <a:buFont typeface="Wingdings" panose="05000000000000000000" pitchFamily="2" charset="2"/>
              <a:buChar char="Ø"/>
              <a:defRPr/>
            </a:pPr>
            <a:endParaRPr lang="fr-FR" sz="1400" b="1" dirty="0">
              <a:solidFill>
                <a:srgbClr val="000000"/>
              </a:solidFill>
            </a:endParaRPr>
          </a:p>
          <a:p>
            <a:pPr defTabSz="1219139">
              <a:defRPr/>
            </a:pPr>
            <a:endParaRPr lang="fr-FR" sz="1956" b="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DA348359-5A55-4B43-A53E-F21C5281E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4808" y="2122090"/>
            <a:ext cx="3381252" cy="264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-72611" y="1420498"/>
            <a:ext cx="4406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Représentation de l’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hétérogéneité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des patients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535295" y="1388973"/>
            <a:ext cx="4269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Analyse des pathways moléculaires dérégulés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378349" y="1296166"/>
            <a:ext cx="3689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Identification des cibles thérapeutiques à partir d’interactomes de causalité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58CAC44-6577-4DD9-94F4-A39B9E0D4D4D}"/>
              </a:ext>
            </a:extLst>
          </p:cNvPr>
          <p:cNvGrpSpPr/>
          <p:nvPr/>
        </p:nvGrpSpPr>
        <p:grpSpPr>
          <a:xfrm>
            <a:off x="2529601" y="2605660"/>
            <a:ext cx="1588460" cy="1568372"/>
            <a:chOff x="2628434" y="2614743"/>
            <a:chExt cx="1588460" cy="1568372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0146E1F8-7968-7D43-892D-9CCDE28EA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90443" y="2650209"/>
              <a:ext cx="779616" cy="600699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8D28C968-0B56-AA44-8368-F14875EB8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23751" y="2911316"/>
              <a:ext cx="779616" cy="608025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3A10FD0C-C0C8-F645-B487-249E77B3C4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36007" y="3281277"/>
              <a:ext cx="779616" cy="608025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580E709B-F3F0-43DD-9ACA-5A122EB73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23640" y="3575090"/>
              <a:ext cx="779616" cy="608025"/>
            </a:xfrm>
            <a:prstGeom prst="rect">
              <a:avLst/>
            </a:prstGeom>
          </p:spPr>
        </p:pic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3F7DFE1E-0C39-41D5-A051-8F2B6F224CE9}"/>
                </a:ext>
              </a:extLst>
            </p:cNvPr>
            <p:cNvSpPr/>
            <p:nvPr/>
          </p:nvSpPr>
          <p:spPr>
            <a:xfrm>
              <a:off x="2636009" y="2614743"/>
              <a:ext cx="820375" cy="60069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0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2DDE08AF-3151-427F-B4A8-A86360F12AFB}"/>
                </a:ext>
              </a:extLst>
            </p:cNvPr>
            <p:cNvSpPr/>
            <p:nvPr/>
          </p:nvSpPr>
          <p:spPr>
            <a:xfrm>
              <a:off x="3396519" y="2855567"/>
              <a:ext cx="820375" cy="60069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0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633694DC-3176-4141-B61C-0890735C2860}"/>
                </a:ext>
              </a:extLst>
            </p:cNvPr>
            <p:cNvSpPr/>
            <p:nvPr/>
          </p:nvSpPr>
          <p:spPr>
            <a:xfrm>
              <a:off x="2628434" y="3284984"/>
              <a:ext cx="820375" cy="60069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0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4D27D925-AB14-4315-84C8-DDE7454F3B63}"/>
                </a:ext>
              </a:extLst>
            </p:cNvPr>
            <p:cNvSpPr/>
            <p:nvPr/>
          </p:nvSpPr>
          <p:spPr>
            <a:xfrm>
              <a:off x="3376441" y="3555088"/>
              <a:ext cx="820375" cy="600699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0"/>
            </a:p>
          </p:txBody>
        </p:sp>
      </p:grp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A1849B9-9CFC-4AC1-BAF5-54FFDF33060F}"/>
              </a:ext>
            </a:extLst>
          </p:cNvPr>
          <p:cNvCxnSpPr>
            <a:cxnSpLocks/>
          </p:cNvCxnSpPr>
          <p:nvPr/>
        </p:nvCxnSpPr>
        <p:spPr>
          <a:xfrm>
            <a:off x="4078168" y="3519340"/>
            <a:ext cx="512057" cy="0"/>
          </a:xfrm>
          <a:prstGeom prst="straightConnector1">
            <a:avLst/>
          </a:prstGeom>
          <a:ln w="66675" cmpd="sng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D577D96C-5F2D-42BA-BB93-84E1AAC97A7D}"/>
              </a:ext>
            </a:extLst>
          </p:cNvPr>
          <p:cNvCxnSpPr>
            <a:cxnSpLocks/>
          </p:cNvCxnSpPr>
          <p:nvPr/>
        </p:nvCxnSpPr>
        <p:spPr>
          <a:xfrm>
            <a:off x="1783916" y="2900941"/>
            <a:ext cx="512057" cy="0"/>
          </a:xfrm>
          <a:prstGeom prst="straightConnector1">
            <a:avLst/>
          </a:prstGeom>
          <a:ln w="66675" cmpd="sng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2F376D01-862A-4962-A913-04F8ABE8AB5C}"/>
              </a:ext>
            </a:extLst>
          </p:cNvPr>
          <p:cNvCxnSpPr>
            <a:cxnSpLocks/>
          </p:cNvCxnSpPr>
          <p:nvPr/>
        </p:nvCxnSpPr>
        <p:spPr>
          <a:xfrm>
            <a:off x="8033356" y="3447183"/>
            <a:ext cx="499229" cy="0"/>
          </a:xfrm>
          <a:prstGeom prst="straightConnector1">
            <a:avLst/>
          </a:prstGeom>
          <a:ln w="66675" cmpd="sng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4B72202E-970B-44E5-A947-2B6256495182}"/>
              </a:ext>
            </a:extLst>
          </p:cNvPr>
          <p:cNvSpPr txBox="1"/>
          <p:nvPr/>
        </p:nvSpPr>
        <p:spPr>
          <a:xfrm>
            <a:off x="179900" y="4365466"/>
            <a:ext cx="4406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0071BA"/>
                </a:solidFill>
              </a:rPr>
              <a:t>Stratification en sous-groupes homogènes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0071BA"/>
              </a:solidFill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613FA4B5-D48F-45C6-B3B8-0CF8EB704A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37840" y="2066555"/>
            <a:ext cx="3679500" cy="3329531"/>
          </a:xfrm>
          <a:prstGeom prst="rect">
            <a:avLst/>
          </a:prstGeom>
        </p:spPr>
      </p:pic>
      <p:grpSp>
        <p:nvGrpSpPr>
          <p:cNvPr id="47" name="Groupe 46">
            <a:extLst>
              <a:ext uri="{FF2B5EF4-FFF2-40B4-BE49-F238E27FC236}">
                <a16:creationId xmlns:a16="http://schemas.microsoft.com/office/drawing/2014/main" id="{8F0529AD-4393-4F7C-9BFF-A5D72725C758}"/>
              </a:ext>
            </a:extLst>
          </p:cNvPr>
          <p:cNvGrpSpPr/>
          <p:nvPr/>
        </p:nvGrpSpPr>
        <p:grpSpPr>
          <a:xfrm>
            <a:off x="10149546" y="5036778"/>
            <a:ext cx="2042454" cy="718615"/>
            <a:chOff x="5369194" y="5457476"/>
            <a:chExt cx="1531227" cy="36933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1CB0878-4991-4D06-986A-3EEED7FE64CD}"/>
                </a:ext>
              </a:extLst>
            </p:cNvPr>
            <p:cNvSpPr/>
            <p:nvPr/>
          </p:nvSpPr>
          <p:spPr>
            <a:xfrm>
              <a:off x="5369194" y="5457476"/>
              <a:ext cx="1531227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en-GB" sz="800" dirty="0">
                <a:solidFill>
                  <a:schemeClr val="tx1"/>
                </a:solidFill>
              </a:endParaRPr>
            </a:p>
            <a:p>
              <a:r>
                <a:rPr lang="en-GB" sz="1200" dirty="0">
                  <a:solidFill>
                    <a:schemeClr val="tx1"/>
                  </a:solidFill>
                  <a:latin typeface="+mj-lt"/>
                </a:rPr>
                <a:t>Down regulating</a:t>
              </a:r>
            </a:p>
            <a:p>
              <a:r>
                <a:rPr lang="en-GB" sz="1200" dirty="0">
                  <a:solidFill>
                    <a:schemeClr val="tx1"/>
                  </a:solidFill>
                  <a:latin typeface="+mj-lt"/>
                </a:rPr>
                <a:t>Up regulating</a:t>
              </a:r>
            </a:p>
          </p:txBody>
        </p:sp>
        <p:cxnSp>
          <p:nvCxnSpPr>
            <p:cNvPr id="49" name="Straight Arrow Connector 13">
              <a:extLst>
                <a:ext uri="{FF2B5EF4-FFF2-40B4-BE49-F238E27FC236}">
                  <a16:creationId xmlns:a16="http://schemas.microsoft.com/office/drawing/2014/main" id="{79BCE019-E074-4E89-BC18-0505B9F400B6}"/>
                </a:ext>
              </a:extLst>
            </p:cNvPr>
            <p:cNvCxnSpPr>
              <a:cxnSpLocks/>
            </p:cNvCxnSpPr>
            <p:nvPr/>
          </p:nvCxnSpPr>
          <p:spPr>
            <a:xfrm>
              <a:off x="6286554" y="5590290"/>
              <a:ext cx="42738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15">
              <a:extLst>
                <a:ext uri="{FF2B5EF4-FFF2-40B4-BE49-F238E27FC236}">
                  <a16:creationId xmlns:a16="http://schemas.microsoft.com/office/drawing/2014/main" id="{91475E02-238B-4DB7-9B29-0B0AE6E6B820}"/>
                </a:ext>
              </a:extLst>
            </p:cNvPr>
            <p:cNvCxnSpPr>
              <a:cxnSpLocks/>
            </p:cNvCxnSpPr>
            <p:nvPr/>
          </p:nvCxnSpPr>
          <p:spPr>
            <a:xfrm>
              <a:off x="6286554" y="5709849"/>
              <a:ext cx="427382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1439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FEDEEB-1855-49E0-8381-209686A32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55" y="83680"/>
            <a:ext cx="11664793" cy="1180310"/>
          </a:xfrm>
          <a:solidFill>
            <a:schemeClr val="tx1"/>
          </a:solidFill>
        </p:spPr>
        <p:txBody>
          <a:bodyPr>
            <a:noAutofit/>
          </a:bodyPr>
          <a:lstStyle/>
          <a:p>
            <a:r>
              <a:rPr lang="en-US" sz="3200" b="1" cap="none" dirty="0">
                <a:solidFill>
                  <a:schemeClr val="bg1"/>
                </a:solidFill>
                <a:cs typeface="Calibri" panose="020F0502020204030204" pitchFamily="34" charset="0"/>
              </a:rPr>
              <a:t>Applications de </a:t>
            </a:r>
            <a:r>
              <a:rPr lang="en-US" sz="3200" b="1" cap="none" dirty="0" err="1">
                <a:solidFill>
                  <a:schemeClr val="bg1"/>
                </a:solidFill>
                <a:cs typeface="Calibri" panose="020F0502020204030204" pitchFamily="34" charset="0"/>
              </a:rPr>
              <a:t>l’IA</a:t>
            </a:r>
            <a:r>
              <a:rPr lang="en-US" sz="3200" b="1" cap="none" dirty="0">
                <a:solidFill>
                  <a:schemeClr val="bg1"/>
                </a:solidFill>
                <a:cs typeface="Calibri" panose="020F0502020204030204" pitchFamily="34" charset="0"/>
              </a:rPr>
              <a:t> à </a:t>
            </a:r>
            <a:r>
              <a:rPr lang="en-US" sz="3200" b="1" cap="none" dirty="0" err="1">
                <a:solidFill>
                  <a:schemeClr val="bg1"/>
                </a:solidFill>
                <a:cs typeface="Calibri" panose="020F0502020204030204" pitchFamily="34" charset="0"/>
              </a:rPr>
              <a:t>l’identification</a:t>
            </a:r>
            <a:r>
              <a:rPr lang="en-US" sz="3200" b="1" cap="none" dirty="0">
                <a:solidFill>
                  <a:schemeClr val="bg1"/>
                </a:solidFill>
                <a:cs typeface="Calibri" panose="020F0502020204030204" pitchFamily="34" charset="0"/>
              </a:rPr>
              <a:t> et </a:t>
            </a:r>
            <a:r>
              <a:rPr lang="en-US" sz="3200" b="1" cap="none" dirty="0" err="1">
                <a:solidFill>
                  <a:schemeClr val="bg1"/>
                </a:solidFill>
                <a:cs typeface="Calibri" panose="020F0502020204030204" pitchFamily="34" charset="0"/>
              </a:rPr>
              <a:t>optimisation</a:t>
            </a:r>
            <a:r>
              <a:rPr lang="en-US" sz="3200" b="1" cap="none" dirty="0">
                <a:solidFill>
                  <a:schemeClr val="bg1"/>
                </a:solidFill>
                <a:cs typeface="Calibri" panose="020F0502020204030204" pitchFamily="34" charset="0"/>
              </a:rPr>
              <a:t> de </a:t>
            </a:r>
            <a:r>
              <a:rPr lang="en-US" sz="3200" b="1" cap="none" dirty="0" err="1">
                <a:solidFill>
                  <a:schemeClr val="bg1"/>
                </a:solidFill>
                <a:cs typeface="Calibri" panose="020F0502020204030204" pitchFamily="34" charset="0"/>
              </a:rPr>
              <a:t>candidats-médicaments</a:t>
            </a:r>
            <a:endParaRPr lang="fr-FR" sz="3200" b="1" cap="none" dirty="0">
              <a:solidFill>
                <a:schemeClr val="bg1"/>
              </a:solidFill>
            </a:endParaRP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1A006282-19FD-45C8-A33F-D33353373AE6}"/>
              </a:ext>
            </a:extLst>
          </p:cNvPr>
          <p:cNvSpPr/>
          <p:nvPr/>
        </p:nvSpPr>
        <p:spPr>
          <a:xfrm>
            <a:off x="2837752" y="3671877"/>
            <a:ext cx="274718" cy="239946"/>
          </a:xfrm>
          <a:prstGeom prst="rightArrow">
            <a:avLst/>
          </a:prstGeom>
          <a:solidFill>
            <a:srgbClr val="B2B2B2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FDD8A14-7157-426D-83C7-FF702503F575}"/>
              </a:ext>
            </a:extLst>
          </p:cNvPr>
          <p:cNvGrpSpPr/>
          <p:nvPr/>
        </p:nvGrpSpPr>
        <p:grpSpPr>
          <a:xfrm>
            <a:off x="3054653" y="2361163"/>
            <a:ext cx="2475920" cy="2596427"/>
            <a:chOff x="272792" y="3030510"/>
            <a:chExt cx="2665997" cy="2589955"/>
          </a:xfrm>
        </p:grpSpPr>
        <p:graphicFrame>
          <p:nvGraphicFramePr>
            <p:cNvPr id="8" name="Objet 7">
              <a:extLst>
                <a:ext uri="{FF2B5EF4-FFF2-40B4-BE49-F238E27FC236}">
                  <a16:creationId xmlns:a16="http://schemas.microsoft.com/office/drawing/2014/main" id="{EC7C46F4-0DAD-4259-8336-9CB8A1FB523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5370" y="3030510"/>
            <a:ext cx="754567" cy="7146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DLDrawObject Class" r:id="rId2" imgW="2162226" imgH="2047986" progId="MDLDrawOLE.MDLDrawObject.1">
                    <p:embed/>
                  </p:oleObj>
                </mc:Choice>
                <mc:Fallback>
                  <p:oleObj name="MDLDrawObject Class" r:id="rId2" imgW="2162226" imgH="2047986" progId="MDLDrawOLE.MDLDrawObject.1">
                    <p:embed/>
                    <p:pic>
                      <p:nvPicPr>
                        <p:cNvPr id="8" name="Objet 7">
                          <a:extLst>
                            <a:ext uri="{FF2B5EF4-FFF2-40B4-BE49-F238E27FC236}">
                              <a16:creationId xmlns:a16="http://schemas.microsoft.com/office/drawing/2014/main" id="{EC7C46F4-0DAD-4259-8336-9CB8A1FB523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365370" y="3030510"/>
                          <a:ext cx="754567" cy="7146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t 8">
              <a:extLst>
                <a:ext uri="{FF2B5EF4-FFF2-40B4-BE49-F238E27FC236}">
                  <a16:creationId xmlns:a16="http://schemas.microsoft.com/office/drawing/2014/main" id="{762CEEB7-31DB-406D-B46D-42CE1856514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2792" y="4931403"/>
            <a:ext cx="1073045" cy="6527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DLDrawObject Class" r:id="rId4" imgW="3647981" imgH="2219394" progId="MDLDrawOLE.MDLDrawObject.1">
                    <p:embed/>
                  </p:oleObj>
                </mc:Choice>
                <mc:Fallback>
                  <p:oleObj name="MDLDrawObject Class" r:id="rId4" imgW="3647981" imgH="2219394" progId="MDLDrawOLE.MDLDrawObject.1">
                    <p:embed/>
                    <p:pic>
                      <p:nvPicPr>
                        <p:cNvPr id="9" name="Objet 8">
                          <a:extLst>
                            <a:ext uri="{FF2B5EF4-FFF2-40B4-BE49-F238E27FC236}">
                              <a16:creationId xmlns:a16="http://schemas.microsoft.com/office/drawing/2014/main" id="{762CEEB7-31DB-406D-B46D-42CE1856514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72792" y="4931403"/>
                          <a:ext cx="1073045" cy="65279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t 9">
              <a:extLst>
                <a:ext uri="{FF2B5EF4-FFF2-40B4-BE49-F238E27FC236}">
                  <a16:creationId xmlns:a16="http://schemas.microsoft.com/office/drawing/2014/main" id="{8F65F12D-C8E4-40A8-B3DF-A1BB30CC318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95417" y="3048054"/>
            <a:ext cx="1048640" cy="7816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DLDrawObject Class" r:id="rId6" imgW="5200681" imgH="3876786" progId="MDLDrawOLE.MDLDrawObject.1">
                    <p:embed/>
                  </p:oleObj>
                </mc:Choice>
                <mc:Fallback>
                  <p:oleObj name="MDLDrawObject Class" r:id="rId6" imgW="5200681" imgH="3876786" progId="MDLDrawOLE.MDLDrawObject.1">
                    <p:embed/>
                    <p:pic>
                      <p:nvPicPr>
                        <p:cNvPr id="10" name="Objet 9">
                          <a:extLst>
                            <a:ext uri="{FF2B5EF4-FFF2-40B4-BE49-F238E27FC236}">
                              <a16:creationId xmlns:a16="http://schemas.microsoft.com/office/drawing/2014/main" id="{8F65F12D-C8E4-40A8-B3DF-A1BB30CC318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595417" y="3048054"/>
                          <a:ext cx="1048640" cy="7816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80925B6-AEBE-42F2-BBFB-27E1E52B1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957" y="4042620"/>
              <a:ext cx="1570832" cy="1577845"/>
            </a:xfrm>
            <a:prstGeom prst="rect">
              <a:avLst/>
            </a:prstGeom>
          </p:spPr>
        </p:pic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14110C06-1A2A-4EC7-9C6A-5769AD540E83}"/>
                </a:ext>
              </a:extLst>
            </p:cNvPr>
            <p:cNvGrpSpPr/>
            <p:nvPr/>
          </p:nvGrpSpPr>
          <p:grpSpPr>
            <a:xfrm>
              <a:off x="304721" y="3757897"/>
              <a:ext cx="986747" cy="111375"/>
              <a:chOff x="73076" y="2113442"/>
              <a:chExt cx="986746" cy="11137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DFD79703-5884-4591-81F9-5E905C6D47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93" y="2116517"/>
                <a:ext cx="108000" cy="10800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fr-FR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34850D8-6DCD-455E-A53C-C47986FCC270}"/>
                  </a:ext>
                </a:extLst>
              </p:cNvPr>
              <p:cNvSpPr/>
              <p:nvPr/>
            </p:nvSpPr>
            <p:spPr>
              <a:xfrm>
                <a:off x="73076" y="2113442"/>
                <a:ext cx="986746" cy="108000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fr-FR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C7F9C915-6BA1-4447-A2C8-D8B89D1C9D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0511" y="2116511"/>
                <a:ext cx="108000" cy="10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fr-FR">
                  <a:solidFill>
                    <a:srgbClr val="FFC000"/>
                  </a:solidFill>
                  <a:latin typeface="Arial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517957D9-EA6C-4113-A6FC-C4E78F115D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813" y="2116507"/>
                <a:ext cx="108000" cy="10800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fr-FR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4AE076CB-A7D5-43E1-9721-FF596184B4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4352" y="2116505"/>
                <a:ext cx="108000" cy="10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fr-FR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2566FB2-C29E-4DF2-9D88-8130A56531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2352" y="2115129"/>
                <a:ext cx="108000" cy="108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fr-FR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A058A19F-8BED-4D5A-B41A-6E98B76768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0351" y="2116816"/>
                <a:ext cx="108000" cy="108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fr-FR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97F8B3C2-E6F8-4FED-80B5-733F6A53BF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9888" y="2114433"/>
                <a:ext cx="108000" cy="10800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fr-FR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2EDF6C6B-0D34-40B3-B490-D874E0800B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7049" y="2116812"/>
                <a:ext cx="108000" cy="10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fr-FR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319780F1-B098-4196-806B-0FEBF1DAC3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1822" y="2116810"/>
                <a:ext cx="108000" cy="108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fr-FR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956C529A-E042-48C5-9635-7E17202F03EC}"/>
                </a:ext>
              </a:extLst>
            </p:cNvPr>
            <p:cNvGrpSpPr/>
            <p:nvPr/>
          </p:nvGrpSpPr>
          <p:grpSpPr>
            <a:xfrm>
              <a:off x="1479089" y="3775731"/>
              <a:ext cx="986747" cy="111375"/>
              <a:chOff x="73076" y="2113442"/>
              <a:chExt cx="986746" cy="111374"/>
            </a:xfrm>
          </p:grpSpPr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6FAD3F44-3C9F-43C3-8629-07CE5E5061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593" y="2116517"/>
                <a:ext cx="108000" cy="10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fr-FR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AF13D-AF81-4F5C-A211-83FC69141FAE}"/>
                  </a:ext>
                </a:extLst>
              </p:cNvPr>
              <p:cNvSpPr/>
              <p:nvPr/>
            </p:nvSpPr>
            <p:spPr>
              <a:xfrm>
                <a:off x="73076" y="2113442"/>
                <a:ext cx="986746" cy="108000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fr-FR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43F2F017-F6C6-4E52-B2D7-BECDC8C162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0511" y="2116511"/>
                <a:ext cx="108000" cy="10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fr-FR">
                  <a:solidFill>
                    <a:srgbClr val="FFC000"/>
                  </a:solidFill>
                  <a:latin typeface="Arial"/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D4381005-ADD4-4BE8-AC1C-01B4FAFF08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4813" y="2116507"/>
                <a:ext cx="108000" cy="108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fr-FR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0001C8BB-EA6B-4FD2-AE01-87E5382FF7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4352" y="2116505"/>
                <a:ext cx="108000" cy="108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fr-FR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F5E9F50-104F-4537-99A1-DE99AA7239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2352" y="2115129"/>
                <a:ext cx="108000" cy="10800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fr-FR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1E727ECF-34F1-46C0-92FD-BD432F0D16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0351" y="2116816"/>
                <a:ext cx="108000" cy="10800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fr-FR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58EC5A82-036F-4BFF-9D8A-DC12569C5B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9888" y="2114433"/>
                <a:ext cx="108000" cy="10800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fr-FR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A014FC7E-E60F-4597-82BC-1D5E8C7303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7049" y="2116812"/>
                <a:ext cx="108000" cy="10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fr-FR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839CFAA3-0B6A-4DE4-8AED-41844D4CBC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51822" y="2116810"/>
                <a:ext cx="108000" cy="10800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fr-FR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5B818A9D-5A65-4610-9A9D-5212C5FCB7B3}"/>
              </a:ext>
            </a:extLst>
          </p:cNvPr>
          <p:cNvGrpSpPr/>
          <p:nvPr/>
        </p:nvGrpSpPr>
        <p:grpSpPr>
          <a:xfrm>
            <a:off x="5198272" y="2380735"/>
            <a:ext cx="4432735" cy="2413400"/>
            <a:chOff x="1242200" y="2443464"/>
            <a:chExt cx="8928677" cy="3126545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EF439A7C-FEFE-435F-B191-A570889DD9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73360" y="2443464"/>
              <a:ext cx="7997517" cy="3126545"/>
              <a:chOff x="1632607" y="2338524"/>
              <a:chExt cx="8149537" cy="3185976"/>
            </a:xfrm>
          </p:grpSpPr>
          <p:grpSp>
            <p:nvGrpSpPr>
              <p:cNvPr id="39" name="Groupe 38">
                <a:extLst>
                  <a:ext uri="{FF2B5EF4-FFF2-40B4-BE49-F238E27FC236}">
                    <a16:creationId xmlns:a16="http://schemas.microsoft.com/office/drawing/2014/main" id="{DF986580-2811-4A16-B5C6-53524DABC623}"/>
                  </a:ext>
                </a:extLst>
              </p:cNvPr>
              <p:cNvGrpSpPr/>
              <p:nvPr/>
            </p:nvGrpSpPr>
            <p:grpSpPr>
              <a:xfrm>
                <a:off x="1632607" y="2338524"/>
                <a:ext cx="8149537" cy="3185976"/>
                <a:chOff x="1632607" y="2338524"/>
                <a:chExt cx="8149537" cy="3185976"/>
              </a:xfrm>
            </p:grpSpPr>
            <p:pic>
              <p:nvPicPr>
                <p:cNvPr id="41" name="Image 40">
                  <a:extLst>
                    <a:ext uri="{FF2B5EF4-FFF2-40B4-BE49-F238E27FC236}">
                      <a16:creationId xmlns:a16="http://schemas.microsoft.com/office/drawing/2014/main" id="{E2E5919D-4E30-4C3C-97E5-8FABA50E0B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8994"/>
                <a:stretch/>
              </p:blipFill>
              <p:spPr>
                <a:xfrm>
                  <a:off x="1632607" y="2338524"/>
                  <a:ext cx="8149537" cy="3131758"/>
                </a:xfrm>
                <a:prstGeom prst="rect">
                  <a:avLst/>
                </a:prstGeom>
              </p:spPr>
            </p:pic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4C4FFAE9-C97B-44DA-88F7-D58C748D5E8B}"/>
                    </a:ext>
                  </a:extLst>
                </p:cNvPr>
                <p:cNvSpPr/>
                <p:nvPr/>
              </p:nvSpPr>
              <p:spPr>
                <a:xfrm>
                  <a:off x="5530850" y="5211763"/>
                  <a:ext cx="1035050" cy="3127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4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56596DD-CF7A-4DC9-BF23-027CA55B647F}"/>
                  </a:ext>
                </a:extLst>
              </p:cNvPr>
              <p:cNvSpPr/>
              <p:nvPr/>
            </p:nvSpPr>
            <p:spPr>
              <a:xfrm>
                <a:off x="2787650" y="5390994"/>
                <a:ext cx="171450" cy="1335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1DB0DDC-06BD-4A2E-9B13-3812640D6EB3}"/>
                </a:ext>
              </a:extLst>
            </p:cNvPr>
            <p:cNvSpPr/>
            <p:nvPr/>
          </p:nvSpPr>
          <p:spPr>
            <a:xfrm>
              <a:off x="1242200" y="4041685"/>
              <a:ext cx="202422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/>
              <a:endParaRPr lang="en-US" sz="1200" dirty="0">
                <a:solidFill>
                  <a:srgbClr val="033878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B82F818-BC20-4223-9C29-6DAB9E9605F0}"/>
              </a:ext>
            </a:extLst>
          </p:cNvPr>
          <p:cNvSpPr/>
          <p:nvPr/>
        </p:nvSpPr>
        <p:spPr>
          <a:xfrm>
            <a:off x="9631007" y="1483054"/>
            <a:ext cx="23319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« Multi-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task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parallel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prediction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 »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4C42438-478E-4F33-9477-43708E9A3CB0}"/>
              </a:ext>
            </a:extLst>
          </p:cNvPr>
          <p:cNvSpPr txBox="1"/>
          <p:nvPr/>
        </p:nvSpPr>
        <p:spPr>
          <a:xfrm>
            <a:off x="9772636" y="2532020"/>
            <a:ext cx="2377104" cy="20090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Fixation à la cible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Activité pharmacologique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Solubilité, stabilité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Absorbtion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métabolisme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Toxicité…</a:t>
            </a:r>
          </a:p>
        </p:txBody>
      </p:sp>
      <p:sp>
        <p:nvSpPr>
          <p:cNvPr id="45" name="Flèche : droite 44">
            <a:extLst>
              <a:ext uri="{FF2B5EF4-FFF2-40B4-BE49-F238E27FC236}">
                <a16:creationId xmlns:a16="http://schemas.microsoft.com/office/drawing/2014/main" id="{FD40507D-5C03-49BD-AA1F-E9976F5731CA}"/>
              </a:ext>
            </a:extLst>
          </p:cNvPr>
          <p:cNvSpPr/>
          <p:nvPr/>
        </p:nvSpPr>
        <p:spPr>
          <a:xfrm>
            <a:off x="5469665" y="3674073"/>
            <a:ext cx="274718" cy="239946"/>
          </a:xfrm>
          <a:prstGeom prst="rightArrow">
            <a:avLst/>
          </a:prstGeom>
          <a:solidFill>
            <a:srgbClr val="B2B2B2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47" name="Flèche : droite 46">
            <a:extLst>
              <a:ext uri="{FF2B5EF4-FFF2-40B4-BE49-F238E27FC236}">
                <a16:creationId xmlns:a16="http://schemas.microsoft.com/office/drawing/2014/main" id="{66FC579E-1272-4394-9DCF-11E3999FE362}"/>
              </a:ext>
            </a:extLst>
          </p:cNvPr>
          <p:cNvSpPr/>
          <p:nvPr/>
        </p:nvSpPr>
        <p:spPr>
          <a:xfrm>
            <a:off x="9589890" y="3677256"/>
            <a:ext cx="274718" cy="239946"/>
          </a:xfrm>
          <a:prstGeom prst="rightArrow">
            <a:avLst/>
          </a:prstGeom>
          <a:solidFill>
            <a:srgbClr val="B2B2B2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74E0FEE-1461-4C36-B29A-7F595F631225}"/>
              </a:ext>
            </a:extLst>
          </p:cNvPr>
          <p:cNvSpPr txBox="1"/>
          <p:nvPr/>
        </p:nvSpPr>
        <p:spPr>
          <a:xfrm>
            <a:off x="343229" y="1426358"/>
            <a:ext cx="2494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Cibles thérapeutiques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F9B9898-8D01-4645-9F12-5F0793B320B3}"/>
              </a:ext>
            </a:extLst>
          </p:cNvPr>
          <p:cNvSpPr txBox="1"/>
          <p:nvPr/>
        </p:nvSpPr>
        <p:spPr>
          <a:xfrm>
            <a:off x="3004866" y="1417535"/>
            <a:ext cx="2494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Banque de molécules chimiques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05CB915-89E7-463C-ADFD-0588817328A1}"/>
              </a:ext>
            </a:extLst>
          </p:cNvPr>
          <p:cNvSpPr txBox="1"/>
          <p:nvPr/>
        </p:nvSpPr>
        <p:spPr>
          <a:xfrm>
            <a:off x="5744383" y="1426358"/>
            <a:ext cx="3869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Entrainement de réseaux neuronaux à la prédiction de relations structure-fonction</a:t>
            </a:r>
          </a:p>
        </p:txBody>
      </p:sp>
      <p:pic>
        <p:nvPicPr>
          <p:cNvPr id="91" name="Image 90">
            <a:extLst>
              <a:ext uri="{FF2B5EF4-FFF2-40B4-BE49-F238E27FC236}">
                <a16:creationId xmlns:a16="http://schemas.microsoft.com/office/drawing/2014/main" id="{F2DA1FCD-ABC1-44A2-8B0F-A73E6A3A42EB}"/>
              </a:ext>
            </a:extLst>
          </p:cNvPr>
          <p:cNvPicPr/>
          <p:nvPr/>
        </p:nvPicPr>
        <p:blipFill rotWithShape="1">
          <a:blip r:embed="rId10"/>
          <a:srcRect l="44585" t="15987" r="15954" b="7217"/>
          <a:stretch/>
        </p:blipFill>
        <p:spPr>
          <a:xfrm>
            <a:off x="5256854" y="4812726"/>
            <a:ext cx="2240607" cy="2011898"/>
          </a:xfrm>
          <a:prstGeom prst="rect">
            <a:avLst/>
          </a:prstGeom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6B4787EE-E343-492C-B5CB-3CBA1D778F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267" y="2221076"/>
            <a:ext cx="1836581" cy="1530055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F354E207-BB2F-45CC-AF21-C1BE939488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229" y="4180240"/>
            <a:ext cx="1985478" cy="1443818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CA9F543-5BC0-4570-BD73-550554A0CE1A}"/>
              </a:ext>
            </a:extLst>
          </p:cNvPr>
          <p:cNvSpPr/>
          <p:nvPr/>
        </p:nvSpPr>
        <p:spPr>
          <a:xfrm>
            <a:off x="67124" y="3758138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Structure 3D (</a:t>
            </a:r>
            <a:r>
              <a:rPr lang="fr-FR" dirty="0" err="1"/>
              <a:t>AlphaFold</a:t>
            </a:r>
            <a:r>
              <a:rPr lang="fr-FR" dirty="0"/>
              <a:t>)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C5276EC-4124-4636-9DC8-44405686CFD4}"/>
              </a:ext>
            </a:extLst>
          </p:cNvPr>
          <p:cNvSpPr txBox="1"/>
          <p:nvPr/>
        </p:nvSpPr>
        <p:spPr>
          <a:xfrm>
            <a:off x="7645781" y="5357010"/>
            <a:ext cx="3970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Réalité virtuelle (</a:t>
            </a:r>
            <a:r>
              <a:rPr lang="fr-FR" dirty="0" err="1"/>
              <a:t>Nanome</a:t>
            </a:r>
            <a:r>
              <a:rPr lang="fr-F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« </a:t>
            </a:r>
            <a:r>
              <a:rPr lang="fr-FR" dirty="0" err="1"/>
              <a:t>Generative</a:t>
            </a:r>
            <a:r>
              <a:rPr lang="fr-FR" dirty="0"/>
              <a:t> AI » et </a:t>
            </a:r>
            <a:r>
              <a:rPr lang="fr-FR" dirty="0" err="1"/>
              <a:t>rétrosynthèse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46192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mW_KzzZeCMjZqMRJIIWw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mW_KzzZeCMjZqMRJIIWwg"/>
</p:tagLst>
</file>

<file path=ppt/theme/theme1.xml><?xml version="1.0" encoding="utf-8"?>
<a:theme xmlns:a="http://schemas.openxmlformats.org/drawingml/2006/main" name="Ronds dans l’eau">
  <a:themeElements>
    <a:clrScheme name="Ronds dans l’eau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onds dans l’eau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C34FDCA87BF24EA8152455C2A86DE8" ma:contentTypeVersion="9" ma:contentTypeDescription="Crée un document." ma:contentTypeScope="" ma:versionID="36030acf2d0b177a05316ec49b7293b2">
  <xsd:schema xmlns:xsd="http://www.w3.org/2001/XMLSchema" xmlns:xs="http://www.w3.org/2001/XMLSchema" xmlns:p="http://schemas.microsoft.com/office/2006/metadata/properties" xmlns:ns3="9a043494-8d82-4907-91e5-06f865a27bf1" targetNamespace="http://schemas.microsoft.com/office/2006/metadata/properties" ma:root="true" ma:fieldsID="ee4fef906f38c876a7792616dbcdebc5" ns3:_="">
    <xsd:import namespace="9a043494-8d82-4907-91e5-06f865a27bf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043494-8d82-4907-91e5-06f865a27b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CB6E4E9-714B-4648-BB96-0B22F49F90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043494-8d82-4907-91e5-06f865a27b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ACE6326-E2FB-495D-B21F-9ED6A87770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93D4CB-95F4-4401-A5B2-C08BF6D77F7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Ronds dans l’eau</Template>
  <TotalTime>5140</TotalTime>
  <Words>1377</Words>
  <Application>Microsoft Office PowerPoint</Application>
  <PresentationFormat>Grand écran</PresentationFormat>
  <Paragraphs>277</Paragraphs>
  <Slides>17</Slides>
  <Notes>10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17</vt:i4>
      </vt:variant>
    </vt:vector>
  </HeadingPairs>
  <TitlesOfParts>
    <vt:vector size="24" baseType="lpstr">
      <vt:lpstr>Arial</vt:lpstr>
      <vt:lpstr>Calibri</vt:lpstr>
      <vt:lpstr>Times New Roman</vt:lpstr>
      <vt:lpstr>Wingdings</vt:lpstr>
      <vt:lpstr>Ronds dans l’eau</vt:lpstr>
      <vt:lpstr>Diapositive think-cell</vt:lpstr>
      <vt:lpstr>MDLDrawObject Class</vt:lpstr>
      <vt:lpstr>Présentation PowerPoint</vt:lpstr>
      <vt:lpstr>Intérêt de l’intelligence artificielle dans le développement de nouveaux médicaments</vt:lpstr>
      <vt:lpstr>Une nouvelle intelligence du médicament</vt:lpstr>
      <vt:lpstr>La nouvelle intelligence du médicament rendue concrète: l’expérience de la COVID-19 </vt:lpstr>
      <vt:lpstr>Présentation PowerPoint</vt:lpstr>
      <vt:lpstr>Présentation PowerPoint</vt:lpstr>
      <vt:lpstr>Présentation PowerPoint</vt:lpstr>
      <vt:lpstr>De la modélisation de la maladie à l’identification   de cibles thérapeutiques</vt:lpstr>
      <vt:lpstr>Applications de l’IA à l’identification et optimisation de candidats-médicaments</vt:lpstr>
      <vt:lpstr>    Prédiction in silico de l’efficacité et l’innocuité de produits médicaux</vt:lpstr>
      <vt:lpstr>Prédiction in silico de l’efficacité et l’innocuité des médicaments            Patients virtuels</vt:lpstr>
      <vt:lpstr>Le malade imaginé Médecine participative et engagement du patient</vt:lpstr>
      <vt:lpstr>Le malade imaginé (suite), de la prédiction à la prévention </vt:lpstr>
      <vt:lpstr>  Conclusions/ perspectives (i) Un apport de l’IA à toutes les étapes de la vie du médicament   </vt:lpstr>
      <vt:lpstr>Présentation PowerPoint</vt:lpstr>
      <vt:lpstr>                         Remerciements</vt:lpstr>
      <vt:lpstr> Conclusions/ perspectives (ii)  La préoccupation humaine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DURANTON Catherine S.MONDE</dc:creator>
  <cp:lastModifiedBy>MOINGEON Philippe IRIS</cp:lastModifiedBy>
  <cp:revision>210</cp:revision>
  <dcterms:created xsi:type="dcterms:W3CDTF">2020-11-13T14:51:00Z</dcterms:created>
  <dcterms:modified xsi:type="dcterms:W3CDTF">2023-11-22T14:14:48Z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0x01010023C34FDCA87BF24EA8152455C2A86DE8</vt:lpwstr>
  </property>
</Properties>
</file>