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12897" r:id="rId3"/>
    <p:sldId id="12938" r:id="rId4"/>
    <p:sldId id="12797" r:id="rId5"/>
    <p:sldId id="12964" r:id="rId6"/>
    <p:sldId id="12959" r:id="rId7"/>
    <p:sldId id="12961" r:id="rId8"/>
    <p:sldId id="12960" r:id="rId9"/>
    <p:sldId id="12962" r:id="rId10"/>
    <p:sldId id="12963" r:id="rId11"/>
    <p:sldId id="12965" r:id="rId12"/>
    <p:sldId id="12966" r:id="rId13"/>
    <p:sldId id="12970" r:id="rId14"/>
    <p:sldId id="12954" r:id="rId15"/>
    <p:sldId id="12976" r:id="rId16"/>
    <p:sldId id="12967" r:id="rId17"/>
    <p:sldId id="12969" r:id="rId18"/>
    <p:sldId id="12975" r:id="rId19"/>
    <p:sldId id="12974" r:id="rId20"/>
    <p:sldId id="12978" r:id="rId21"/>
    <p:sldId id="12968" r:id="rId22"/>
    <p:sldId id="12972" r:id="rId23"/>
    <p:sldId id="12973" r:id="rId24"/>
    <p:sldId id="12851" r:id="rId25"/>
    <p:sldId id="257" r:id="rId26"/>
  </p:sldIdLst>
  <p:sldSz cx="12192000" cy="6858000"/>
  <p:notesSz cx="6889750" cy="100218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820EA87-AADD-46DB-9C7A-C7499E3B1406}">
          <p14:sldIdLst>
            <p14:sldId id="256"/>
            <p14:sldId id="12897"/>
            <p14:sldId id="12938"/>
            <p14:sldId id="12797"/>
            <p14:sldId id="12964"/>
            <p14:sldId id="12959"/>
            <p14:sldId id="12961"/>
            <p14:sldId id="12960"/>
            <p14:sldId id="12962"/>
            <p14:sldId id="12963"/>
            <p14:sldId id="12965"/>
            <p14:sldId id="12966"/>
            <p14:sldId id="12970"/>
            <p14:sldId id="12954"/>
            <p14:sldId id="12976"/>
            <p14:sldId id="12967"/>
            <p14:sldId id="12969"/>
            <p14:sldId id="12975"/>
            <p14:sldId id="12974"/>
            <p14:sldId id="12978"/>
            <p14:sldId id="12968"/>
            <p14:sldId id="12972"/>
            <p14:sldId id="12973"/>
            <p14:sldId id="12851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Krob" initials="DK" lastIdx="1" clrIdx="0">
    <p:extLst>
      <p:ext uri="{19B8F6BF-5375-455C-9EA6-DF929625EA0E}">
        <p15:presenceInfo xmlns:p15="http://schemas.microsoft.com/office/powerpoint/2012/main" userId="Daniel Kro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CCCC"/>
    <a:srgbClr val="CCECFF"/>
    <a:srgbClr val="993366"/>
    <a:srgbClr val="FFCC66"/>
    <a:srgbClr val="FFFF99"/>
    <a:srgbClr val="FFFFCC"/>
    <a:srgbClr val="D24B00"/>
    <a:srgbClr val="FF33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32" autoAdjust="0"/>
    <p:restoredTop sz="94617" autoAdjust="0"/>
  </p:normalViewPr>
  <p:slideViewPr>
    <p:cSldViewPr snapToGrid="0">
      <p:cViewPr varScale="1">
        <p:scale>
          <a:sx n="88" d="100"/>
          <a:sy n="88" d="100"/>
        </p:scale>
        <p:origin x="101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6" d="100"/>
          <a:sy n="46" d="100"/>
        </p:scale>
        <p:origin x="25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9688F9D-6FB5-498E-8F43-D57F187417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1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44E0AF9-648D-4B25-B4C4-CF7CF94DD9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974" y="0"/>
            <a:ext cx="29851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EF0FF-27E1-445A-900F-DAC4B39EE9FA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29C90AB-D921-4E44-9331-5A6253B0A7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20238"/>
            <a:ext cx="29851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CEFACB6-D343-43B2-8CA4-713EAF5F5B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974" y="9520238"/>
            <a:ext cx="29851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CA427-CF60-4955-8FF3-A4F25717CC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743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5559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2597" y="1"/>
            <a:ext cx="2985559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69014827-F64C-471E-9BB1-E742F4B4CC9B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8976" y="4823034"/>
            <a:ext cx="551180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9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9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0154FAF1-CD92-4EC9-9406-670A0FE7397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063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.krob@systemic-intelligence.net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0858D8D-E3F0-40A3-A0FA-59BDF79729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" y="0"/>
            <a:ext cx="1218897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DCA92B1-FA71-4329-BCF1-DE87272D0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91855"/>
            <a:ext cx="9144000" cy="2036908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214ACE4-714A-4A01-BF2B-6BEB16719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35301"/>
            <a:ext cx="9144000" cy="1977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spc="150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Modifiez</a:t>
            </a:r>
            <a:r>
              <a:rPr lang="en-GB" dirty="0"/>
              <a:t> le style des sous-titres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38B5F6-4092-487F-A175-57B876758E5A}"/>
              </a:ext>
            </a:extLst>
          </p:cNvPr>
          <p:cNvSpPr/>
          <p:nvPr userDrawn="1"/>
        </p:nvSpPr>
        <p:spPr>
          <a:xfrm>
            <a:off x="1" y="6576540"/>
            <a:ext cx="12190488" cy="276999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i="1" kern="1200" noProof="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Symbol" panose="05050102010706020507" pitchFamily="18" charset="2"/>
              </a:rPr>
              <a:t> </a:t>
            </a:r>
            <a:r>
              <a:rPr lang="en-GB" sz="1200" b="1" i="1" kern="1200" noProof="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CESAMES –  </a:t>
            </a:r>
            <a:r>
              <a:rPr lang="fr-FR" sz="1200" b="1" i="1" kern="1200" noProof="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Ce matériel ne peut être utilisé ou reproduit pour tout ou partie sans permission préalable.</a:t>
            </a:r>
            <a:endParaRPr lang="en-GB" sz="1200" b="1" i="1" kern="1200" noProof="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Image 5" descr="Logo-Cesames-HD.jpg">
            <a:extLst>
              <a:ext uri="{FF2B5EF4-FFF2-40B4-BE49-F238E27FC236}">
                <a16:creationId xmlns:a16="http://schemas.microsoft.com/office/drawing/2014/main" id="{8D7F1199-FEA6-36A0-F5F8-9DFC8DDB82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rcRect b="-4323"/>
          <a:stretch>
            <a:fillRect/>
          </a:stretch>
        </p:blipFill>
        <p:spPr bwMode="auto">
          <a:xfrm>
            <a:off x="9686893" y="5010662"/>
            <a:ext cx="1554101" cy="145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3462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CDA8B-6E32-584D-8889-D685AC2A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740" y="234782"/>
            <a:ext cx="6475611" cy="396000"/>
          </a:xfrm>
        </p:spPr>
        <p:txBody>
          <a:bodyPr anchor="b">
            <a:noAutofit/>
          </a:bodyPr>
          <a:lstStyle>
            <a:lvl1pPr>
              <a:defRPr sz="2000"/>
            </a:lvl1pPr>
          </a:lstStyle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98E1C51-5A43-B545-9980-78CFB217E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0"/>
            <a:ext cx="46609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 err="1"/>
              <a:t>Cliquez</a:t>
            </a:r>
            <a:r>
              <a:rPr lang="en-GB" dirty="0"/>
              <a:t> sur </a:t>
            </a:r>
            <a:r>
              <a:rPr lang="en-GB" dirty="0" err="1"/>
              <a:t>l'icône</a:t>
            </a:r>
            <a:r>
              <a:rPr lang="en-GB" dirty="0"/>
              <a:t> pour </a:t>
            </a:r>
            <a:r>
              <a:rPr lang="en-GB" dirty="0" err="1"/>
              <a:t>ajouter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image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796FC215-8B3C-B449-AFFC-AFC62148A2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9739" y="622143"/>
            <a:ext cx="6475611" cy="27543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 u="heavy" cap="all" spc="100" baseline="0">
                <a:solidFill>
                  <a:schemeClr val="tx1"/>
                </a:solidFill>
                <a:uFill>
                  <a:solidFill>
                    <a:srgbClr val="FFC000"/>
                  </a:solidFill>
                </a:uFill>
                <a:latin typeface="+mj-lt"/>
                <a:cs typeface="Arial" panose="020B0604020202020204" pitchFamily="34" charset="0"/>
              </a:defRPr>
            </a:lvl1pPr>
            <a:lvl2pPr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Sous 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F73E2F8-998E-5B4B-A8B5-3118DABB22D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183187" y="987425"/>
            <a:ext cx="6432161" cy="52585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0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en exer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88F286-F3EE-4BA7-B80C-5279D2966EC6}"/>
              </a:ext>
            </a:extLst>
          </p:cNvPr>
          <p:cNvSpPr/>
          <p:nvPr/>
        </p:nvSpPr>
        <p:spPr>
          <a:xfrm>
            <a:off x="0" y="0"/>
            <a:ext cx="46609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3CDA8B-6E32-584D-8889-D685AC2A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739" y="234781"/>
            <a:ext cx="6475611" cy="396000"/>
          </a:xfrm>
        </p:spPr>
        <p:txBody>
          <a:bodyPr anchor="b">
            <a:noAutofit/>
          </a:bodyPr>
          <a:lstStyle>
            <a:lvl1pPr>
              <a:defRPr sz="2000"/>
            </a:lvl1pPr>
          </a:lstStyle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D5AD21-D8AF-FD4B-8CA2-EE7D942F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3169" y="6356350"/>
            <a:ext cx="616512" cy="365125"/>
          </a:xfrm>
          <a:prstGeom prst="rect">
            <a:avLst/>
          </a:prstGeom>
        </p:spPr>
        <p:txBody>
          <a:bodyPr/>
          <a:lstStyle/>
          <a:p>
            <a:fld id="{EF26D04D-4669-4FA1-A507-225F08D8B3D1}" type="slidenum">
              <a:rPr lang="en-GB" smtClean="0"/>
              <a:t>‹N°›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287FE-0228-0748-866E-24F4E99F614F}"/>
              </a:ext>
            </a:extLst>
          </p:cNvPr>
          <p:cNvSpPr/>
          <p:nvPr/>
        </p:nvSpPr>
        <p:spPr>
          <a:xfrm>
            <a:off x="0" y="0"/>
            <a:ext cx="46609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BC7F0BD5-BD94-FA40-8CA9-D6C2A064A685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96901" y="1917700"/>
            <a:ext cx="3505200" cy="2698749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GB" dirty="0"/>
              <a:t>Modifier les styles du </a:t>
            </a:r>
            <a:r>
              <a:rPr lang="en-GB" dirty="0" err="1"/>
              <a:t>texte</a:t>
            </a:r>
            <a:r>
              <a:rPr lang="en-GB" dirty="0"/>
              <a:t> du masque
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36983264-F50E-F84B-8991-9CA31B1DEE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9738" y="611983"/>
            <a:ext cx="6475611" cy="27543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 u="heavy" cap="all" spc="100" baseline="0">
                <a:solidFill>
                  <a:schemeClr val="tx1"/>
                </a:solidFill>
                <a:uFill>
                  <a:solidFill>
                    <a:srgbClr val="FFC000"/>
                  </a:solidFill>
                </a:uFill>
                <a:latin typeface="+mj-lt"/>
                <a:cs typeface="Arial" panose="020B0604020202020204" pitchFamily="34" charset="0"/>
              </a:defRPr>
            </a:lvl1pPr>
            <a:lvl2pPr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Sous 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5475881-C2CE-4B40-8A71-38567CB9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32161" cy="52585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28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53E8DD-1BFC-9549-ADB8-37A0801EA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81" y="365125"/>
            <a:ext cx="10981036" cy="396000"/>
          </a:xfrm>
        </p:spPr>
        <p:txBody>
          <a:bodyPr/>
          <a:lstStyle/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89633B-4716-FB41-A989-0A8B5D2CF1E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5481" y="1259840"/>
            <a:ext cx="2524085" cy="491712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GB" dirty="0"/>
              <a:t>Modifier les styles du </a:t>
            </a:r>
            <a:r>
              <a:rPr lang="en-GB" dirty="0" err="1"/>
              <a:t>texte</a:t>
            </a:r>
            <a:r>
              <a:rPr lang="en-GB" dirty="0"/>
              <a:t> du masque
</a:t>
            </a:r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
</a:t>
            </a:r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
</a:t>
            </a:r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
</a:t>
            </a:r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95D6AB-6390-2741-B44D-FF48FBB0E1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2358" y="1257580"/>
            <a:ext cx="2524085" cy="491938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GB" dirty="0"/>
              <a:t>Modifier les styles du </a:t>
            </a:r>
            <a:r>
              <a:rPr lang="en-GB" dirty="0" err="1"/>
              <a:t>texte</a:t>
            </a:r>
            <a:r>
              <a:rPr lang="en-GB" dirty="0"/>
              <a:t> du masque
</a:t>
            </a:r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
</a:t>
            </a:r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
</a:t>
            </a:r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
</a:t>
            </a:r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DB449FD-B0FC-E84F-8063-2D96DB20DB1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415559" y="1259840"/>
            <a:ext cx="2524085" cy="491938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GB" dirty="0"/>
              <a:t>Modifier les styles du </a:t>
            </a:r>
            <a:r>
              <a:rPr lang="en-GB" dirty="0" err="1"/>
              <a:t>texte</a:t>
            </a:r>
            <a:r>
              <a:rPr lang="en-GB" dirty="0"/>
              <a:t> du masque
</a:t>
            </a:r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
</a:t>
            </a:r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
</a:t>
            </a:r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
</a:t>
            </a:r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4F15E41-553E-DB49-82A2-D2B8318263B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062436" y="1257580"/>
            <a:ext cx="2524085" cy="491938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GB" dirty="0"/>
              <a:t>Modifier les styles du </a:t>
            </a:r>
            <a:r>
              <a:rPr lang="en-GB" dirty="0" err="1"/>
              <a:t>texte</a:t>
            </a:r>
            <a:r>
              <a:rPr lang="en-GB" dirty="0"/>
              <a:t> du masque
</a:t>
            </a:r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
</a:t>
            </a:r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
</a:t>
            </a:r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
</a:t>
            </a:r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DB7AA7A-6665-AD47-8222-6818B982B526}"/>
              </a:ext>
            </a:extLst>
          </p:cNvPr>
          <p:cNvCxnSpPr/>
          <p:nvPr/>
        </p:nvCxnSpPr>
        <p:spPr>
          <a:xfrm>
            <a:off x="3258355" y="1470454"/>
            <a:ext cx="0" cy="47065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172E668-A9EA-E444-A4F4-E214E2B0F814}"/>
              </a:ext>
            </a:extLst>
          </p:cNvPr>
          <p:cNvCxnSpPr/>
          <p:nvPr/>
        </p:nvCxnSpPr>
        <p:spPr>
          <a:xfrm>
            <a:off x="6096000" y="1470454"/>
            <a:ext cx="0" cy="47065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0774595-A5B2-3741-AFE8-66684807A851}"/>
              </a:ext>
            </a:extLst>
          </p:cNvPr>
          <p:cNvCxnSpPr/>
          <p:nvPr/>
        </p:nvCxnSpPr>
        <p:spPr>
          <a:xfrm>
            <a:off x="8922913" y="1470454"/>
            <a:ext cx="0" cy="47065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3E1A6441-E17A-1C4C-80D0-FE9E722B27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5480" y="730645"/>
            <a:ext cx="10981027" cy="27543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 u="heavy" cap="all" spc="100" baseline="0">
                <a:solidFill>
                  <a:schemeClr val="tx1"/>
                </a:solidFill>
                <a:uFill>
                  <a:solidFill>
                    <a:srgbClr val="FFC000"/>
                  </a:solidFill>
                </a:uFill>
                <a:latin typeface="+mj-lt"/>
                <a:cs typeface="Arial" panose="020B0604020202020204" pitchFamily="34" charset="0"/>
              </a:defRPr>
            </a:lvl1pPr>
            <a:lvl2pPr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Sous titre</a:t>
            </a: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E19D810D-2270-194A-A6EE-E122FEDCF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454" y="6356350"/>
            <a:ext cx="7349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21" name="Espace réservé du numéro de diapositive 5">
            <a:extLst>
              <a:ext uri="{FF2B5EF4-FFF2-40B4-BE49-F238E27FC236}">
                <a16:creationId xmlns:a16="http://schemas.microsoft.com/office/drawing/2014/main" id="{1AD4E24B-6A2E-E64A-BEFD-D7205651E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0513" y="6356350"/>
            <a:ext cx="616512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98989"/>
                </a:solidFill>
              </a:defRPr>
            </a:lvl1pPr>
          </a:lstStyle>
          <a:p>
            <a:fld id="{EF26D04D-4669-4FA1-A507-225F08D8B3D1}" type="slidenum">
              <a:rPr lang="en-GB" smtClean="0"/>
              <a:t>‹N°›</a:t>
            </a:fld>
            <a:endParaRPr lang="en-GB" dirty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EFE5C29-192D-4EDC-96B9-9975FD577CE4}"/>
              </a:ext>
            </a:extLst>
          </p:cNvPr>
          <p:cNvCxnSpPr/>
          <p:nvPr/>
        </p:nvCxnSpPr>
        <p:spPr>
          <a:xfrm>
            <a:off x="3258355" y="1470454"/>
            <a:ext cx="0" cy="47065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6329AFB-9FF9-40E8-B8FC-704BE1EB3DFB}"/>
              </a:ext>
            </a:extLst>
          </p:cNvPr>
          <p:cNvCxnSpPr/>
          <p:nvPr/>
        </p:nvCxnSpPr>
        <p:spPr>
          <a:xfrm>
            <a:off x="6096000" y="1470454"/>
            <a:ext cx="0" cy="47065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055F1B3-A232-41E2-B577-F5DD504EB741}"/>
              </a:ext>
            </a:extLst>
          </p:cNvPr>
          <p:cNvCxnSpPr/>
          <p:nvPr/>
        </p:nvCxnSpPr>
        <p:spPr>
          <a:xfrm>
            <a:off x="8922913" y="1470454"/>
            <a:ext cx="0" cy="47065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739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15250-2B15-4462-A04E-1FDEBA09D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4"/>
            <a:ext cx="10515600" cy="396000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6EDA78-F4C8-4247-8097-5CC3C536F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88868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2AE66AA-D74C-43B9-B194-661797DDE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12595"/>
            <a:ext cx="5157787" cy="4477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36D353B-6C76-4B59-9C8D-050BC4119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893446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0FCBF66-8A69-4B0A-8F84-529DB496E8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12595"/>
            <a:ext cx="5183188" cy="4477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ADABB514-8D2E-9144-A410-E22C5581FE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454" y="6356350"/>
            <a:ext cx="7349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B6C1C9CD-F903-B246-B933-0890E8592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30513" y="6356350"/>
            <a:ext cx="616512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98989"/>
                </a:solidFill>
              </a:defRPr>
            </a:lvl1pPr>
          </a:lstStyle>
          <a:p>
            <a:fld id="{EF26D04D-4669-4FA1-A507-225F08D8B3D1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7245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F990D2B-B7CC-2940-AA9F-4AB0F3694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454" y="6356350"/>
            <a:ext cx="7349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430D0BFD-730B-7945-839C-61030BEDB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0513" y="6356350"/>
            <a:ext cx="616512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98989"/>
                </a:solidFill>
              </a:defRPr>
            </a:lvl1pPr>
          </a:lstStyle>
          <a:p>
            <a:fld id="{EF26D04D-4669-4FA1-A507-225F08D8B3D1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154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9AA7859-1291-4F04-ADAC-64049B4EB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8" y="0"/>
            <a:ext cx="12188976" cy="69057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263FD4-5273-43CC-81EF-93A9729B175D}"/>
              </a:ext>
            </a:extLst>
          </p:cNvPr>
          <p:cNvSpPr/>
          <p:nvPr userDrawn="1"/>
        </p:nvSpPr>
        <p:spPr>
          <a:xfrm>
            <a:off x="1" y="6576540"/>
            <a:ext cx="12190488" cy="276999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kern="1200" noProof="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Symbol" panose="05050102010706020507" pitchFamily="18" charset="2"/>
              </a:rPr>
              <a:t> </a:t>
            </a:r>
            <a:r>
              <a:rPr lang="en-GB" sz="1200" b="1" i="1" kern="1200" noProof="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CESAMES – </a:t>
            </a:r>
            <a:r>
              <a:rPr lang="fr-FR" sz="1200" b="1" i="1" kern="1200" noProof="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Ce matériel ne peut être utilisé ou reproduit pour tout ou partie sans permission préalable.</a:t>
            </a:r>
            <a:endParaRPr lang="en-GB" sz="1200" b="1" i="1" kern="1200" noProof="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ZoneTexte 6">
            <a:extLst>
              <a:ext uri="{FF2B5EF4-FFF2-40B4-BE49-F238E27FC236}">
                <a16:creationId xmlns:a16="http://schemas.microsoft.com/office/drawing/2014/main" id="{950F6C4C-85DC-4F9D-B6E2-DD1C23561B10}"/>
              </a:ext>
            </a:extLst>
          </p:cNvPr>
          <p:cNvSpPr txBox="1"/>
          <p:nvPr userDrawn="1"/>
        </p:nvSpPr>
        <p:spPr>
          <a:xfrm>
            <a:off x="1540136" y="155603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b="1" dirty="0"/>
              <a:t>Daniel KROB </a:t>
            </a:r>
            <a:r>
              <a:rPr lang="en-CA" sz="2000" b="0" dirty="0"/>
              <a:t>– </a:t>
            </a:r>
            <a:r>
              <a:rPr lang="en-CA" sz="2000" b="0" dirty="0" err="1"/>
              <a:t>Président</a:t>
            </a:r>
            <a:endParaRPr lang="en-CA" sz="2000" b="0" dirty="0"/>
          </a:p>
          <a:p>
            <a:r>
              <a:rPr lang="en-CA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Email :</a:t>
            </a:r>
            <a:r>
              <a:rPr lang="en-CA" sz="2000" b="0" dirty="0"/>
              <a:t> </a:t>
            </a:r>
            <a:r>
              <a:rPr lang="en-CA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  <a:hlinkClick r:id="rId3"/>
              </a:rPr>
              <a:t>daniel.krob@cesames.net</a:t>
            </a:r>
            <a:r>
              <a:rPr lang="en-CA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</a:p>
          <a:p>
            <a:r>
              <a:rPr lang="en-CA" sz="2000" b="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Tél</a:t>
            </a:r>
            <a:r>
              <a:rPr lang="en-CA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: + 33 (0)6 60 42 34 49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10E536C5-871A-8C4E-9E14-70E38E069CA9}"/>
              </a:ext>
            </a:extLst>
          </p:cNvPr>
          <p:cNvSpPr txBox="1"/>
          <p:nvPr userDrawn="1"/>
        </p:nvSpPr>
        <p:spPr>
          <a:xfrm>
            <a:off x="1540136" y="3683729"/>
            <a:ext cx="8602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CA" alt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Cesames</a:t>
            </a:r>
            <a:r>
              <a:rPr kumimoji="0" lang="en-CA" alt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 </a:t>
            </a:r>
            <a:r>
              <a:rPr kumimoji="0" lang="en-CA" alt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Institut</a:t>
            </a:r>
            <a:endParaRPr kumimoji="0" lang="en-CA" altLang="fr-F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MS PGothic" pitchFamily="34" charset="-128"/>
              <a:cs typeface="+mn-cs"/>
            </a:endParaRPr>
          </a:p>
          <a:p>
            <a:r>
              <a:rPr lang="en-CA" sz="2000" baseline="0" dirty="0">
                <a:effectLst/>
                <a:latin typeface="+mj-lt"/>
                <a:ea typeface="Times New Roman" panose="02020603050405020304" pitchFamily="18" charset="0"/>
              </a:rPr>
              <a:t>SAS au capital de 1,070,000 €</a:t>
            </a:r>
          </a:p>
          <a:p>
            <a:r>
              <a:rPr lang="en-CA" sz="2000" baseline="0" dirty="0" err="1">
                <a:effectLst/>
                <a:latin typeface="+mj-lt"/>
                <a:ea typeface="Times New Roman" panose="02020603050405020304" pitchFamily="18" charset="0"/>
              </a:rPr>
              <a:t>Siège</a:t>
            </a:r>
            <a:r>
              <a:rPr lang="en-CA" sz="2000" baseline="0" dirty="0">
                <a:effectLst/>
                <a:latin typeface="+mj-lt"/>
                <a:ea typeface="Times New Roman" panose="02020603050405020304" pitchFamily="18" charset="0"/>
              </a:rPr>
              <a:t> social : 10, rue de </a:t>
            </a:r>
            <a:r>
              <a:rPr lang="en-CA" sz="2000" baseline="0" dirty="0" err="1">
                <a:effectLst/>
                <a:latin typeface="+mj-lt"/>
                <a:ea typeface="Times New Roman" panose="02020603050405020304" pitchFamily="18" charset="0"/>
              </a:rPr>
              <a:t>Penthièvre</a:t>
            </a:r>
            <a:r>
              <a:rPr lang="en-CA" sz="2000" baseline="0" dirty="0">
                <a:effectLst/>
                <a:latin typeface="+mj-lt"/>
                <a:ea typeface="Times New Roman" panose="02020603050405020304" pitchFamily="18" charset="0"/>
              </a:rPr>
              <a:t> – 75008 Paris – France</a:t>
            </a:r>
          </a:p>
        </p:txBody>
      </p:sp>
      <p:sp>
        <p:nvSpPr>
          <p:cNvPr id="8" name="ZoneTexte 5">
            <a:extLst>
              <a:ext uri="{FF2B5EF4-FFF2-40B4-BE49-F238E27FC236}">
                <a16:creationId xmlns:a16="http://schemas.microsoft.com/office/drawing/2014/main" id="{983024AE-1CE6-EA41-9790-8B78183CBF6C}"/>
              </a:ext>
            </a:extLst>
          </p:cNvPr>
          <p:cNvSpPr txBox="1"/>
          <p:nvPr userDrawn="1"/>
        </p:nvSpPr>
        <p:spPr>
          <a:xfrm>
            <a:off x="1540136" y="994716"/>
            <a:ext cx="471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Contact</a:t>
            </a:r>
          </a:p>
        </p:txBody>
      </p:sp>
      <p:pic>
        <p:nvPicPr>
          <p:cNvPr id="4" name="Image 5" descr="Logo-Cesames-HD.jpg">
            <a:extLst>
              <a:ext uri="{FF2B5EF4-FFF2-40B4-BE49-F238E27FC236}">
                <a16:creationId xmlns:a16="http://schemas.microsoft.com/office/drawing/2014/main" id="{679B9F3B-6B16-A4DA-5EF3-B4FF2CBC80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rcRect b="-4323"/>
          <a:stretch>
            <a:fillRect/>
          </a:stretch>
        </p:blipFill>
        <p:spPr bwMode="auto">
          <a:xfrm>
            <a:off x="9686893" y="5010662"/>
            <a:ext cx="1554101" cy="145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680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DA2E5D-45DE-4944-A8B5-DD19FD64D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7600"/>
            <a:ext cx="10515600" cy="505968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lang="fr-FR" sz="2000" b="1" kern="1200" dirty="0" smtClean="0">
                <a:solidFill>
                  <a:schemeClr val="tx1"/>
                </a:solidFill>
                <a:highlight>
                  <a:srgbClr val="F9C032"/>
                </a:highlight>
                <a:latin typeface="+mn-lt"/>
                <a:ea typeface="+mn-ea"/>
                <a:cs typeface="+mn-cs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EA6B58E-598C-A747-AD1E-19F0BE23A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396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GB" dirty="0"/>
              <a:t>Agenda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6EBC093F-D6EB-284D-867C-193DE4740D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454" y="6356350"/>
            <a:ext cx="7349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D26C4030-1E37-0C4C-A76A-CDDDFEC58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0513" y="6356350"/>
            <a:ext cx="616512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98989"/>
                </a:solidFill>
              </a:defRPr>
            </a:lvl1pPr>
          </a:lstStyle>
          <a:p>
            <a:fld id="{EF26D04D-4669-4FA1-A507-225F08D8B3D1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228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DA2E5D-45DE-4944-A8B5-DD19FD64D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7600"/>
            <a:ext cx="10515600" cy="50596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EA6B58E-598C-A747-AD1E-19F0BE23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6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6EBC093F-D6EB-284D-867C-193DE4740D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454" y="6356350"/>
            <a:ext cx="7349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D26C4030-1E37-0C4C-A76A-CDDDFEC58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0513" y="6356350"/>
            <a:ext cx="616512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98989"/>
                </a:solidFill>
              </a:defRPr>
            </a:lvl1pPr>
          </a:lstStyle>
          <a:p>
            <a:fld id="{EF26D04D-4669-4FA1-A507-225F08D8B3D1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4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-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E1D41A3F-6EF9-0444-9F03-E53A3DAD15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23743"/>
            <a:ext cx="10515600" cy="27543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 u="heavy" cap="all" spc="100" baseline="0">
                <a:solidFill>
                  <a:schemeClr val="tx1"/>
                </a:solidFill>
                <a:uFill>
                  <a:solidFill>
                    <a:srgbClr val="FFC000"/>
                  </a:solidFill>
                </a:uFill>
                <a:latin typeface="+mj-lt"/>
                <a:cs typeface="Arial" panose="020B0604020202020204" pitchFamily="34" charset="0"/>
              </a:defRPr>
            </a:lvl1pPr>
            <a:lvl2pPr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Sous titre</a:t>
            </a:r>
          </a:p>
        </p:txBody>
      </p:sp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DA72A6BC-AAC4-5D46-84CC-474E38B00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6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F496ACF-B094-42C8-A832-88CDD9784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7600"/>
            <a:ext cx="10515600" cy="50596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44EAF496-8874-A042-B2DB-04FB64F92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454" y="6356350"/>
            <a:ext cx="7349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5791CD13-DE3C-154E-8C15-37AB9DEC9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0513" y="6356350"/>
            <a:ext cx="616512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98989"/>
                </a:solidFill>
              </a:defRPr>
            </a:lvl1pPr>
          </a:lstStyle>
          <a:p>
            <a:fld id="{EF26D04D-4669-4FA1-A507-225F08D8B3D1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80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CA9C34-1C9F-45E9-9028-1D4BC9DA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6000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E1834C24-A696-DE45-91DB-35A42D3EF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454" y="6356350"/>
            <a:ext cx="7349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CBEC132F-9632-3848-992B-CEE3730E1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0513" y="6356350"/>
            <a:ext cx="616512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98989"/>
                </a:solidFill>
              </a:defRPr>
            </a:lvl1pPr>
          </a:lstStyle>
          <a:p>
            <a:fld id="{EF26D04D-4669-4FA1-A507-225F08D8B3D1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7608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sous-titre seu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CA9C34-1C9F-45E9-9028-1D4BC9DA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6000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49632A66-1446-46D8-B9AE-06871E9BCA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23743"/>
            <a:ext cx="10515600" cy="27543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 u="heavy" cap="all" spc="100" baseline="0">
                <a:solidFill>
                  <a:schemeClr val="tx1"/>
                </a:solidFill>
                <a:uFill>
                  <a:solidFill>
                    <a:srgbClr val="FFC000"/>
                  </a:solidFill>
                </a:uFill>
                <a:latin typeface="+mj-lt"/>
                <a:cs typeface="Arial" panose="020B0604020202020204" pitchFamily="34" charset="0"/>
              </a:defRPr>
            </a:lvl1pPr>
            <a:lvl2pPr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Sous titre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AE2548F4-A035-6D44-B7A6-C829616BB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454" y="6356350"/>
            <a:ext cx="7349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74C79BB8-94CB-7F41-951B-D3A974789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0513" y="6356350"/>
            <a:ext cx="616512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98989"/>
                </a:solidFill>
              </a:defRPr>
            </a:lvl1pPr>
          </a:lstStyle>
          <a:p>
            <a:fld id="{EF26D04D-4669-4FA1-A507-225F08D8B3D1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848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E40C0C-3D7C-D849-A745-F98253C05782}"/>
              </a:ext>
            </a:extLst>
          </p:cNvPr>
          <p:cNvSpPr/>
          <p:nvPr/>
        </p:nvSpPr>
        <p:spPr>
          <a:xfrm>
            <a:off x="0" y="0"/>
            <a:ext cx="12192000" cy="61163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406E73-B63C-4B5B-A8B5-13965B9EB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09A23B-5DCF-43DA-8955-38E4F3231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440EB223-D390-DA4F-B139-C5AA2BDBA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454" y="6356350"/>
            <a:ext cx="7349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F63FFCE7-8AC8-9D45-AF58-FD37948B9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0513" y="6356350"/>
            <a:ext cx="616512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98989"/>
                </a:solidFill>
              </a:defRPr>
            </a:lvl1pPr>
          </a:lstStyle>
          <a:p>
            <a:fld id="{EF26D04D-4669-4FA1-A507-225F08D8B3D1}" type="slidenum">
              <a:rPr lang="en-GB" smtClean="0"/>
              <a:t>‹N°›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6EA5BC-EA42-407F-B550-68B8FF04B858}"/>
              </a:ext>
            </a:extLst>
          </p:cNvPr>
          <p:cNvSpPr/>
          <p:nvPr/>
        </p:nvSpPr>
        <p:spPr>
          <a:xfrm>
            <a:off x="0" y="0"/>
            <a:ext cx="12192000" cy="61163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6879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1C5556-042C-4B19-867E-C97B59993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96000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710DB7-8843-4607-9D02-2427CE567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48080"/>
            <a:ext cx="5181600" cy="50288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DE19CBB-BB63-4E01-AC0E-5F02AA4B5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48080"/>
            <a:ext cx="5181600" cy="50288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F15A40F2-8FEE-A34A-BE1E-800088216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454" y="6356350"/>
            <a:ext cx="7349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6424F948-2AE8-F14F-AD9A-567EDB57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0513" y="6356350"/>
            <a:ext cx="616512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98989"/>
                </a:solidFill>
              </a:defRPr>
            </a:lvl1pPr>
          </a:lstStyle>
          <a:p>
            <a:fld id="{EF26D04D-4669-4FA1-A507-225F08D8B3D1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024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1C5556-042C-4B19-867E-C97B59993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96000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710DB7-8843-4607-9D02-2427CE567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48080"/>
            <a:ext cx="5181600" cy="50288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DE19CBB-BB63-4E01-AC0E-5F02AA4B5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48080"/>
            <a:ext cx="5181600" cy="50288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31525E5D-5D7B-4742-97A8-44C4137C22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23743"/>
            <a:ext cx="10515600" cy="27543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 u="heavy" cap="all" spc="100" baseline="0">
                <a:solidFill>
                  <a:schemeClr val="tx1"/>
                </a:solidFill>
                <a:uFill>
                  <a:solidFill>
                    <a:srgbClr val="FFC000"/>
                  </a:solidFill>
                </a:uFill>
                <a:latin typeface="+mj-lt"/>
                <a:cs typeface="Arial" panose="020B0604020202020204" pitchFamily="34" charset="0"/>
              </a:defRPr>
            </a:lvl1pPr>
            <a:lvl2pPr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Sous titre</a:t>
            </a:r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9FE94FB9-0738-264C-98E3-BB19646E2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454" y="6356350"/>
            <a:ext cx="7349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DE45CFDA-50D1-8E41-825B-401942C48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0513" y="6356350"/>
            <a:ext cx="616512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98989"/>
                </a:solidFill>
              </a:defRPr>
            </a:lvl1pPr>
          </a:lstStyle>
          <a:p>
            <a:fld id="{EF26D04D-4669-4FA1-A507-225F08D8B3D1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366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D63BF254-8F98-45C5-A4E3-CDE70A03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6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8A116987-3C0F-4DF6-B124-23DDC2466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33120"/>
            <a:ext cx="10515600" cy="5343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3E9B8C0-2426-4709-9F19-BA5E14FD47F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117" y="6356350"/>
            <a:ext cx="433786" cy="355705"/>
          </a:xfrm>
          <a:prstGeom prst="rect">
            <a:avLst/>
          </a:prstGeom>
        </p:spPr>
      </p:pic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742C782A-B3BB-9B42-937F-60ED963DE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454" y="6356350"/>
            <a:ext cx="7349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Covid-19: de la crise des modèles aux modèles de la crise</a:t>
            </a:r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1BD1D231-A1DF-A24D-AED3-DB208DC7A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0513" y="6356350"/>
            <a:ext cx="616512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98989"/>
                </a:solidFill>
              </a:defRPr>
            </a:lvl1pPr>
          </a:lstStyle>
          <a:p>
            <a:fld id="{EF26D04D-4669-4FA1-A507-225F08D8B3D1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B4B55AB-A673-472E-80BC-A6730EAC188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117" y="6356350"/>
            <a:ext cx="433786" cy="3557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B8BC42-816E-4BC1-97AB-C640E80D89F6}"/>
              </a:ext>
            </a:extLst>
          </p:cNvPr>
          <p:cNvSpPr/>
          <p:nvPr userDrawn="1"/>
        </p:nvSpPr>
        <p:spPr>
          <a:xfrm>
            <a:off x="0" y="6623863"/>
            <a:ext cx="12192000" cy="276999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i="1" kern="1200" noProof="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Symbol" panose="05050102010706020507" pitchFamily="18" charset="2"/>
              </a:rPr>
              <a:t> </a:t>
            </a:r>
            <a:r>
              <a:rPr lang="en-GB" sz="1200" b="1" i="1" kern="1200" noProof="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CESAMES – </a:t>
            </a:r>
            <a:r>
              <a:rPr lang="fr-FR" sz="1200" b="1" i="1" kern="1200" noProof="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Ce matériel ne peut être utilisé ou reproduit pour tout ou partie sans permission préalable.</a:t>
            </a:r>
          </a:p>
        </p:txBody>
      </p:sp>
    </p:spTree>
    <p:extLst>
      <p:ext uri="{BB962C8B-B14F-4D97-AF65-F5344CB8AC3E}">
        <p14:creationId xmlns:p14="http://schemas.microsoft.com/office/powerpoint/2010/main" val="263594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9A1230-CF7A-4F98-A6F8-9272569E6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741" y="837311"/>
            <a:ext cx="11920518" cy="1302774"/>
          </a:xfrm>
        </p:spPr>
        <p:txBody>
          <a:bodyPr anchor="ctr" anchorCtr="0"/>
          <a:lstStyle/>
          <a:p>
            <a:pPr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3200" dirty="0"/>
              <a:t>Covid-19: de la crise des </a:t>
            </a:r>
            <a:r>
              <a:rPr lang="en-US" sz="3200" dirty="0" err="1"/>
              <a:t>modèles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aux </a:t>
            </a:r>
            <a:r>
              <a:rPr lang="en-US" sz="3200" dirty="0" err="1"/>
              <a:t>modèles</a:t>
            </a:r>
            <a:r>
              <a:rPr lang="en-US" sz="3200" dirty="0"/>
              <a:t> de la crise</a:t>
            </a:r>
            <a:endParaRPr lang="fr-FR" sz="32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F736C-53F4-497D-9DD5-AD771E079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6727" y="4115210"/>
            <a:ext cx="9298546" cy="881404"/>
          </a:xfrm>
        </p:spPr>
        <p:txBody>
          <a:bodyPr>
            <a:normAutofit/>
          </a:bodyPr>
          <a:lstStyle/>
          <a:p>
            <a:r>
              <a:rPr lang="en-CA" dirty="0"/>
              <a:t>Daniel KROB, INCOSE Fellow</a:t>
            </a:r>
          </a:p>
          <a:p>
            <a:r>
              <a:rPr lang="en-CA" dirty="0"/>
              <a:t>Novembre 2023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3787AA-B2D0-757E-7CF3-A42F63D88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150" y="2536876"/>
            <a:ext cx="1180289" cy="10537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B8240C-95E1-B5AC-4F99-CF42F4A5A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82" y="2540078"/>
            <a:ext cx="1180290" cy="10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41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Le R0 et la théorie de l’immunité collective 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10</a:t>
            </a:fld>
            <a:r>
              <a:rPr lang="en-GB"/>
              <a:t>   |</a:t>
            </a:r>
            <a:endParaRPr lang="en-GB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36D508D-AE76-C726-B37A-7AE192E2CA94}"/>
              </a:ext>
            </a:extLst>
          </p:cNvPr>
          <p:cNvGrpSpPr/>
          <p:nvPr/>
        </p:nvGrpSpPr>
        <p:grpSpPr>
          <a:xfrm>
            <a:off x="947025" y="1077014"/>
            <a:ext cx="3853912" cy="3846449"/>
            <a:chOff x="947025" y="905776"/>
            <a:chExt cx="3853912" cy="482410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455E3D-7EC3-F998-2665-9D0053650FB0}"/>
                </a:ext>
              </a:extLst>
            </p:cNvPr>
            <p:cNvSpPr/>
            <p:nvPr/>
          </p:nvSpPr>
          <p:spPr>
            <a:xfrm>
              <a:off x="947025" y="905776"/>
              <a:ext cx="3853912" cy="48241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36EA165-B816-C3E0-A5F2-A1EDCCD55CB0}"/>
                </a:ext>
              </a:extLst>
            </p:cNvPr>
            <p:cNvSpPr txBox="1"/>
            <p:nvPr/>
          </p:nvSpPr>
          <p:spPr>
            <a:xfrm>
              <a:off x="2009422" y="3373381"/>
              <a:ext cx="1715534" cy="1466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dS</a:t>
              </a:r>
              <a:r>
                <a:rPr lang="fr-FR" sz="1400" dirty="0"/>
                <a:t>/</a:t>
              </a:r>
              <a:r>
                <a:rPr lang="fr-FR" sz="1400" dirty="0" err="1"/>
                <a:t>dt</a:t>
              </a:r>
              <a:r>
                <a:rPr lang="fr-FR" sz="1400" dirty="0"/>
                <a:t> = – </a:t>
              </a:r>
              <a:r>
                <a:rPr lang="fr-FR" sz="1400" dirty="0">
                  <a:latin typeface="Lucida Calligraphy" panose="03010101010101010101" pitchFamily="66" charset="0"/>
                </a:rPr>
                <a:t>k</a:t>
              </a:r>
              <a:r>
                <a:rPr lang="fr-FR" sz="1400" dirty="0"/>
                <a:t> x S x I</a:t>
              </a:r>
            </a:p>
            <a:p>
              <a:endParaRPr lang="fr-FR" sz="1400" dirty="0"/>
            </a:p>
            <a:p>
              <a:r>
                <a:rPr lang="fr-FR" sz="1400" dirty="0" err="1"/>
                <a:t>dI</a:t>
              </a:r>
              <a:r>
                <a:rPr lang="fr-FR" sz="1400" dirty="0"/>
                <a:t>/</a:t>
              </a:r>
              <a:r>
                <a:rPr lang="fr-FR" sz="1400" dirty="0" err="1"/>
                <a:t>dt</a:t>
              </a:r>
              <a:r>
                <a:rPr lang="fr-FR" sz="1400" dirty="0"/>
                <a:t> = </a:t>
              </a:r>
              <a:r>
                <a:rPr lang="fr-FR" sz="1400" dirty="0">
                  <a:latin typeface="Lucida Calligraphy" panose="03010101010101010101" pitchFamily="66" charset="0"/>
                </a:rPr>
                <a:t>k</a:t>
              </a:r>
              <a:r>
                <a:rPr lang="fr-FR" sz="1400" dirty="0"/>
                <a:t> x S x I – </a:t>
              </a:r>
              <a:r>
                <a:rPr lang="fr-FR" sz="1400" dirty="0">
                  <a:latin typeface="Lucida Calligraphy" panose="03010101010101010101" pitchFamily="66" charset="0"/>
                </a:rPr>
                <a:t>l</a:t>
              </a:r>
              <a:r>
                <a:rPr lang="fr-FR" sz="1400" dirty="0">
                  <a:latin typeface="French Script MT" panose="03020402040607040605" pitchFamily="66" charset="0"/>
                </a:rPr>
                <a:t> </a:t>
              </a:r>
              <a:r>
                <a:rPr lang="fr-FR" sz="1400" dirty="0"/>
                <a:t>x I</a:t>
              </a:r>
            </a:p>
            <a:p>
              <a:endParaRPr lang="fr-FR" sz="1400" dirty="0"/>
            </a:p>
            <a:p>
              <a:r>
                <a:rPr lang="fr-FR" sz="1400" dirty="0" err="1"/>
                <a:t>dR</a:t>
              </a:r>
              <a:r>
                <a:rPr lang="fr-FR" sz="1400" dirty="0"/>
                <a:t>/</a:t>
              </a:r>
              <a:r>
                <a:rPr lang="fr-FR" sz="1400" dirty="0" err="1"/>
                <a:t>dt</a:t>
              </a:r>
              <a:r>
                <a:rPr lang="fr-FR" sz="1400" dirty="0"/>
                <a:t> = </a:t>
              </a:r>
              <a:r>
                <a:rPr lang="fr-FR" sz="1400" dirty="0">
                  <a:latin typeface="Lucida Calligraphy" panose="03010101010101010101" pitchFamily="66" charset="0"/>
                </a:rPr>
                <a:t>l </a:t>
              </a:r>
              <a:r>
                <a:rPr lang="fr-FR" sz="1400" dirty="0"/>
                <a:t>x I</a:t>
              </a:r>
            </a:p>
          </p:txBody>
        </p:sp>
        <p:sp>
          <p:nvSpPr>
            <p:cNvPr id="8" name="Accolade ouvrante 7">
              <a:extLst>
                <a:ext uri="{FF2B5EF4-FFF2-40B4-BE49-F238E27FC236}">
                  <a16:creationId xmlns:a16="http://schemas.microsoft.com/office/drawing/2014/main" id="{15F3568F-9A01-4949-1D5D-928DAAE623D6}"/>
                </a:ext>
              </a:extLst>
            </p:cNvPr>
            <p:cNvSpPr/>
            <p:nvPr/>
          </p:nvSpPr>
          <p:spPr>
            <a:xfrm>
              <a:off x="1518463" y="3364429"/>
              <a:ext cx="453325" cy="1477329"/>
            </a:xfrm>
            <a:prstGeom prst="leftBrac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11A846B-AD85-F630-92CC-64E2D653642F}"/>
                </a:ext>
              </a:extLst>
            </p:cNvPr>
            <p:cNvGrpSpPr/>
            <p:nvPr/>
          </p:nvGrpSpPr>
          <p:grpSpPr>
            <a:xfrm>
              <a:off x="1250706" y="1075116"/>
              <a:ext cx="2979707" cy="2059645"/>
              <a:chOff x="1112654" y="1098333"/>
              <a:chExt cx="2979707" cy="2059645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BE07591-797C-F8A4-6741-AD1B0F3387D2}"/>
                  </a:ext>
                </a:extLst>
              </p:cNvPr>
              <p:cNvSpPr txBox="1"/>
              <p:nvPr/>
            </p:nvSpPr>
            <p:spPr>
              <a:xfrm>
                <a:off x="1206819" y="2634758"/>
                <a:ext cx="288521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chemeClr val="tx1"/>
                    </a:solidFill>
                  </a:rPr>
                  <a:t>Modèle SIR</a:t>
                </a:r>
              </a:p>
              <a:p>
                <a:pPr algn="ctr"/>
                <a:r>
                  <a:rPr lang="fr-FR" sz="1400" b="1" dirty="0"/>
                  <a:t>(histoire naturelle de l’épidémie)</a:t>
                </a:r>
                <a:endParaRPr lang="fr-FR" sz="14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19C5A2AB-69BB-2FC7-ACB5-328E520F0F13}"/>
                  </a:ext>
                </a:extLst>
              </p:cNvPr>
              <p:cNvGrpSpPr/>
              <p:nvPr/>
            </p:nvGrpSpPr>
            <p:grpSpPr>
              <a:xfrm>
                <a:off x="1112654" y="1098333"/>
                <a:ext cx="2979707" cy="1495050"/>
                <a:chOff x="1041137" y="1098333"/>
                <a:chExt cx="2979707" cy="1716166"/>
              </a:xfrm>
            </p:grpSpPr>
            <p:sp>
              <p:nvSpPr>
                <p:cNvPr id="13" name="Ellipse 12">
                  <a:extLst>
                    <a:ext uri="{FF2B5EF4-FFF2-40B4-BE49-F238E27FC236}">
                      <a16:creationId xmlns:a16="http://schemas.microsoft.com/office/drawing/2014/main" id="{1115C7EE-3DF3-17B8-7A58-ED59FD599D84}"/>
                    </a:ext>
                  </a:extLst>
                </p:cNvPr>
                <p:cNvSpPr/>
                <p:nvPr/>
              </p:nvSpPr>
              <p:spPr>
                <a:xfrm>
                  <a:off x="1041137" y="2060117"/>
                  <a:ext cx="1119504" cy="74988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000" b="1" dirty="0">
                      <a:solidFill>
                        <a:schemeClr val="tx1"/>
                      </a:solidFill>
                    </a:rPr>
                    <a:t>Sains</a:t>
                  </a:r>
                </a:p>
                <a:p>
                  <a:pPr algn="ctr"/>
                  <a:r>
                    <a:rPr lang="fr-FR" sz="1000" b="1" dirty="0">
                      <a:solidFill>
                        <a:schemeClr val="tx1"/>
                      </a:solidFill>
                    </a:rPr>
                    <a:t>(S)</a:t>
                  </a:r>
                </a:p>
              </p:txBody>
            </p:sp>
            <p:sp>
              <p:nvSpPr>
                <p:cNvPr id="14" name="Ellipse 13">
                  <a:extLst>
                    <a:ext uri="{FF2B5EF4-FFF2-40B4-BE49-F238E27FC236}">
                      <a16:creationId xmlns:a16="http://schemas.microsoft.com/office/drawing/2014/main" id="{C2956F75-7399-002F-C05B-3A853D48E18C}"/>
                    </a:ext>
                  </a:extLst>
                </p:cNvPr>
                <p:cNvSpPr/>
                <p:nvPr/>
              </p:nvSpPr>
              <p:spPr>
                <a:xfrm>
                  <a:off x="2110275" y="1098333"/>
                  <a:ext cx="1119504" cy="74988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000" b="1" dirty="0">
                      <a:solidFill>
                        <a:schemeClr val="tx1"/>
                      </a:solidFill>
                    </a:rPr>
                    <a:t>Infectés</a:t>
                  </a:r>
                </a:p>
                <a:p>
                  <a:pPr algn="ctr"/>
                  <a:r>
                    <a:rPr lang="fr-FR" sz="1000" b="1" dirty="0">
                      <a:solidFill>
                        <a:schemeClr val="tx1"/>
                      </a:solidFill>
                    </a:rPr>
                    <a:t>(I)</a:t>
                  </a:r>
                </a:p>
              </p:txBody>
            </p:sp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830A975E-2C6C-8217-0BBE-A7D90B409BFD}"/>
                    </a:ext>
                  </a:extLst>
                </p:cNvPr>
                <p:cNvSpPr/>
                <p:nvPr/>
              </p:nvSpPr>
              <p:spPr>
                <a:xfrm>
                  <a:off x="2901340" y="2064611"/>
                  <a:ext cx="1119504" cy="74988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000" b="1" dirty="0">
                      <a:solidFill>
                        <a:schemeClr val="tx1"/>
                      </a:solidFill>
                    </a:rPr>
                    <a:t>Rétablis</a:t>
                  </a:r>
                </a:p>
                <a:p>
                  <a:pPr algn="ctr"/>
                  <a:r>
                    <a:rPr lang="fr-FR" sz="1000" b="1" dirty="0">
                      <a:solidFill>
                        <a:schemeClr val="tx1"/>
                      </a:solidFill>
                    </a:rPr>
                    <a:t>(R)</a:t>
                  </a:r>
                </a:p>
              </p:txBody>
            </p:sp>
            <p:cxnSp>
              <p:nvCxnSpPr>
                <p:cNvPr id="16" name="Connecteur droit avec flèche 15">
                  <a:extLst>
                    <a:ext uri="{FF2B5EF4-FFF2-40B4-BE49-F238E27FC236}">
                      <a16:creationId xmlns:a16="http://schemas.microsoft.com/office/drawing/2014/main" id="{F4FEF7FD-5CA1-A8AC-4895-650A445F80BB}"/>
                    </a:ext>
                  </a:extLst>
                </p:cNvPr>
                <p:cNvCxnSpPr>
                  <a:cxnSpLocks/>
                  <a:stCxn id="13" idx="7"/>
                  <a:endCxn id="14" idx="3"/>
                </p:cNvCxnSpPr>
                <p:nvPr/>
              </p:nvCxnSpPr>
              <p:spPr>
                <a:xfrm flipV="1">
                  <a:off x="1996693" y="1738402"/>
                  <a:ext cx="277530" cy="431534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cteur droit avec flèche 16">
                  <a:extLst>
                    <a:ext uri="{FF2B5EF4-FFF2-40B4-BE49-F238E27FC236}">
                      <a16:creationId xmlns:a16="http://schemas.microsoft.com/office/drawing/2014/main" id="{92E8D085-6240-77E1-55E2-F5A1C2F37365}"/>
                    </a:ext>
                  </a:extLst>
                </p:cNvPr>
                <p:cNvCxnSpPr>
                  <a:cxnSpLocks/>
                  <a:stCxn id="14" idx="5"/>
                  <a:endCxn id="15" idx="0"/>
                </p:cNvCxnSpPr>
                <p:nvPr/>
              </p:nvCxnSpPr>
              <p:spPr>
                <a:xfrm>
                  <a:off x="3065831" y="1738402"/>
                  <a:ext cx="395261" cy="32620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0E041CC-F1E1-6599-25D5-2164CEB8E582}"/>
                </a:ext>
              </a:extLst>
            </p:cNvPr>
            <p:cNvSpPr txBox="1"/>
            <p:nvPr/>
          </p:nvSpPr>
          <p:spPr>
            <a:xfrm>
              <a:off x="1768497" y="4945712"/>
              <a:ext cx="21973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Modèle SIR</a:t>
              </a:r>
            </a:p>
            <a:p>
              <a:pPr algn="ctr"/>
              <a:r>
                <a:rPr lang="fr-FR" sz="1400" b="1" dirty="0"/>
                <a:t>(équations du modèle)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62B423D4-620B-6FF3-E7D6-FE619EE1F449}"/>
              </a:ext>
            </a:extLst>
          </p:cNvPr>
          <p:cNvCxnSpPr>
            <a:stCxn id="6" idx="3"/>
          </p:cNvCxnSpPr>
          <p:nvPr/>
        </p:nvCxnSpPr>
        <p:spPr>
          <a:xfrm flipV="1">
            <a:off x="4800937" y="1674574"/>
            <a:ext cx="1537870" cy="1325665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DEA4CBBA-8339-DD4E-6FAE-96E2FD634C36}"/>
              </a:ext>
            </a:extLst>
          </p:cNvPr>
          <p:cNvSpPr txBox="1"/>
          <p:nvPr/>
        </p:nvSpPr>
        <p:spPr>
          <a:xfrm>
            <a:off x="6492967" y="1095281"/>
            <a:ext cx="5075557" cy="250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400" b="1" dirty="0">
                <a:solidFill>
                  <a:schemeClr val="tx1"/>
                </a:solidFill>
              </a:rPr>
              <a:t>Théorème :</a:t>
            </a:r>
            <a:r>
              <a:rPr lang="fr-FR" sz="1400" dirty="0">
                <a:solidFill>
                  <a:schemeClr val="tx1"/>
                </a:solidFill>
              </a:rPr>
              <a:t> soit </a:t>
            </a:r>
            <a:r>
              <a:rPr lang="fr-FR" sz="1400" b="1" dirty="0">
                <a:solidFill>
                  <a:schemeClr val="tx1"/>
                </a:solidFill>
              </a:rPr>
              <a:t>R0 = S(0) x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>
                <a:latin typeface="Lucida Calligraphy" panose="03010101010101010101" pitchFamily="66" charset="0"/>
              </a:rPr>
              <a:t>k</a:t>
            </a:r>
            <a:r>
              <a:rPr lang="fr-FR" sz="1400" dirty="0"/>
              <a:t>/</a:t>
            </a:r>
            <a:r>
              <a:rPr lang="fr-FR" sz="1400" dirty="0">
                <a:latin typeface="Lucida Calligraphy" panose="03010101010101010101" pitchFamily="66" charset="0"/>
              </a:rPr>
              <a:t>l</a:t>
            </a:r>
            <a:r>
              <a:rPr lang="fr-FR" sz="1400" dirty="0"/>
              <a:t>  (grandeur sans dimension), alors :</a:t>
            </a:r>
          </a:p>
          <a:p>
            <a:pPr algn="ctr"/>
            <a:r>
              <a:rPr lang="fr-FR" sz="1400" dirty="0"/>
              <a:t>si R0 &lt; 1 : l’épidémie-SIR ne se développe pas,</a:t>
            </a:r>
          </a:p>
          <a:p>
            <a:pPr algn="ctr"/>
            <a:r>
              <a:rPr lang="fr-FR" sz="1400" dirty="0"/>
              <a:t>si R0 &gt; 1 : l’épidémie-SIR se développe.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 valeur R0 s’appelle le </a:t>
            </a:r>
            <a:r>
              <a:rPr lang="fr-FR" sz="1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nombre basique de reproduction</a:t>
            </a:r>
            <a:r>
              <a:rPr lang="fr-FR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d’une épidémie-SIR et s’interprète usuellement comme étant le nombre moyen d’infections secondaires causées par une infection individuelle initiale pendant une épidémie-SIR (ce qui pose un problème immédiat d’homogénéité de cette interprétation, sachant par ailleurs que l’on trouve dans la littérature plusieurs définitions mutuellement incompatibles de cette grandeur).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828F6D7-F08C-64CA-3014-F70F5149E856}"/>
              </a:ext>
            </a:extLst>
          </p:cNvPr>
          <p:cNvSpPr txBox="1"/>
          <p:nvPr/>
        </p:nvSpPr>
        <p:spPr>
          <a:xfrm>
            <a:off x="664896" y="5574566"/>
            <a:ext cx="106747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L’article de </a:t>
            </a:r>
            <a:r>
              <a:rPr lang="fr-FR" sz="16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Kermack et </a:t>
            </a:r>
            <a:r>
              <a:rPr lang="fr-FR" sz="1600" b="1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McKendrick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1927 a aussi initié les théories des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seuils épidémiologiques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de l’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immunité collective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qui sont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relatives à un cadre mathématique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donc sans valeur pratique si le cadre de modélisation est défectueux. 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F31B039-D3D8-5D6B-2DCA-F906B3B9207E}"/>
              </a:ext>
            </a:extLst>
          </p:cNvPr>
          <p:cNvSpPr txBox="1"/>
          <p:nvPr/>
        </p:nvSpPr>
        <p:spPr>
          <a:xfrm>
            <a:off x="1704284" y="5060283"/>
            <a:ext cx="2197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Cadre mathématique SIR</a:t>
            </a:r>
          </a:p>
        </p:txBody>
      </p: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5DA7BF3B-C7DA-76AD-211B-A242A8327A4A}"/>
              </a:ext>
            </a:extLst>
          </p:cNvPr>
          <p:cNvCxnSpPr>
            <a:cxnSpLocks/>
            <a:stCxn id="6" idx="3"/>
            <a:endCxn id="23" idx="1"/>
          </p:cNvCxnSpPr>
          <p:nvPr/>
        </p:nvCxnSpPr>
        <p:spPr>
          <a:xfrm>
            <a:off x="4800937" y="3000239"/>
            <a:ext cx="1692030" cy="1517684"/>
          </a:xfrm>
          <a:prstGeom prst="bentConnector3">
            <a:avLst>
              <a:gd name="adj1" fmla="val 45115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AB14EB3D-777F-2C32-8DBD-930657FB7614}"/>
              </a:ext>
            </a:extLst>
          </p:cNvPr>
          <p:cNvSpPr txBox="1"/>
          <p:nvPr/>
        </p:nvSpPr>
        <p:spPr>
          <a:xfrm>
            <a:off x="6492967" y="3933147"/>
            <a:ext cx="507555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Théorème de l’immunité collective : </a:t>
            </a:r>
            <a:r>
              <a:rPr lang="fr-FR" sz="1400" dirty="0"/>
              <a:t>une épidémie-SIR ne peut pas se développer dans une population si </a:t>
            </a:r>
            <a:r>
              <a:rPr lang="fr-FR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 proportion de personnes immunes est strictement supérieure</a:t>
            </a:r>
            <a:r>
              <a:rPr lang="fr-FR" sz="1400" dirty="0"/>
              <a:t> à </a:t>
            </a:r>
            <a:r>
              <a:rPr lang="fr-FR" sz="1400" b="1" dirty="0"/>
              <a:t>P = 1 – 1/ R0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(exemple : si R0 = 5, P = 0.8 et le seuil d’immunité est de 80 %)</a:t>
            </a:r>
          </a:p>
        </p:txBody>
      </p:sp>
    </p:spTree>
    <p:extLst>
      <p:ext uri="{BB962C8B-B14F-4D97-AF65-F5344CB8AC3E}">
        <p14:creationId xmlns:p14="http://schemas.microsoft.com/office/powerpoint/2010/main" val="409991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Les limites des modèles de type SIR en épidémiologie (1/2)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11</a:t>
            </a:fld>
            <a:r>
              <a:rPr lang="en-GB"/>
              <a:t>   |</a:t>
            </a:r>
            <a:endParaRPr lang="en-GB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176B90-80D0-4C8F-6AD2-9B72AC6B5F81}"/>
              </a:ext>
            </a:extLst>
          </p:cNvPr>
          <p:cNvGrpSpPr/>
          <p:nvPr/>
        </p:nvGrpSpPr>
        <p:grpSpPr>
          <a:xfrm>
            <a:off x="330513" y="993667"/>
            <a:ext cx="11479195" cy="2773887"/>
            <a:chOff x="330513" y="993667"/>
            <a:chExt cx="11479195" cy="277388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E333F7A-EA80-940B-7A76-9C2D385FA909}"/>
                </a:ext>
              </a:extLst>
            </p:cNvPr>
            <p:cNvSpPr txBox="1"/>
            <p:nvPr/>
          </p:nvSpPr>
          <p:spPr>
            <a:xfrm>
              <a:off x="330513" y="993667"/>
              <a:ext cx="11479195" cy="223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8288" lvl="0" indent="-268288" algn="just">
                <a:lnSpc>
                  <a:spcPct val="107000"/>
                </a:lnSpc>
                <a:spcBef>
                  <a:spcPts val="600"/>
                </a:spcBef>
                <a:buFont typeface="Symbol" panose="05050102010706020507" pitchFamily="18" charset="2"/>
                <a:buChar char=""/>
              </a:pPr>
              <a:r>
                <a:rPr lang="fr-FR" sz="1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H1 – Patients « zéro » : </a:t>
              </a:r>
              <a:r>
                <a:rPr lang="fr-FR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 existe, e</a:t>
              </a:r>
              <a:r>
                <a:rPr lang="fr-F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 tout début d’épidémie, un groupe d’individus qui sont déjà malades de part un processus extérieur à celui de l’épidémie considérée </a:t>
              </a:r>
            </a:p>
            <a:p>
              <a:pPr marL="268288" lvl="0" indent="-268288" algn="just">
                <a:lnSpc>
                  <a:spcPct val="107000"/>
                </a:lnSpc>
                <a:spcBef>
                  <a:spcPts val="600"/>
                </a:spcBef>
                <a:buFont typeface="Symbol" panose="05050102010706020507" pitchFamily="18" charset="2"/>
                <a:buChar char=""/>
              </a:pPr>
              <a:r>
                <a:rPr lang="fr-FR" sz="1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H2 – Uniformité du mécanisme </a:t>
              </a:r>
              <a:r>
                <a:rPr lang="fr-FR" sz="16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fr-FR" sz="1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’infection : </a:t>
              </a:r>
              <a:r>
                <a:rPr lang="fr-F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tous les individus de la population considérée ont la même probabilité d’être infecté</a:t>
              </a:r>
            </a:p>
            <a:p>
              <a:pPr marL="268288" lvl="0" indent="-268288" algn="just">
                <a:lnSpc>
                  <a:spcPct val="107000"/>
                </a:lnSpc>
                <a:spcBef>
                  <a:spcPts val="600"/>
                </a:spcBef>
                <a:buFont typeface="Symbol" panose="05050102010706020507" pitchFamily="18" charset="2"/>
                <a:buChar char=""/>
              </a:pPr>
              <a:r>
                <a:rPr lang="fr-FR" sz="1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H3 – Immunité des infectés : </a:t>
              </a:r>
              <a:r>
                <a:rPr lang="fr-F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 individu infecté obtient une immunité totale</a:t>
              </a:r>
            </a:p>
            <a:p>
              <a:pPr marL="268288" lvl="0" indent="-268288" algn="just">
                <a:lnSpc>
                  <a:spcPct val="107000"/>
                </a:lnSpc>
                <a:spcBef>
                  <a:spcPts val="600"/>
                </a:spcBef>
                <a:buFont typeface="Symbol" panose="05050102010706020507" pitchFamily="18" charset="2"/>
                <a:buChar char=""/>
              </a:pPr>
              <a:r>
                <a:rPr lang="fr-FR" sz="1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H4 – Non-transmission au moment de l’infection </a:t>
              </a:r>
              <a:r>
                <a:rPr lang="fr-F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un individu infecté ne peut pas transmettre l’infection au moment où il est infecté</a:t>
              </a:r>
            </a:p>
            <a:p>
              <a:pPr marL="268288" lvl="0" indent="-268288" algn="just">
                <a:lnSpc>
                  <a:spcPct val="107000"/>
                </a:lnSpc>
                <a:spcBef>
                  <a:spcPts val="600"/>
                </a:spcBef>
                <a:buFont typeface="Symbol" panose="05050102010706020507" pitchFamily="18" charset="2"/>
                <a:buChar char=""/>
              </a:pPr>
              <a:r>
                <a:rPr lang="fr-FR" sz="1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H5 – Mécanisme d’infection :</a:t>
              </a:r>
              <a:r>
                <a:rPr lang="fr-F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la </a:t>
              </a:r>
              <a:r>
                <a:rPr lang="fr-FR" sz="1600" b="1" dirty="0">
                  <a:solidFill>
                    <a:srgbClr val="003399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probabilité </a:t>
              </a:r>
              <a:r>
                <a:rPr lang="fr-FR" sz="1600" b="1" dirty="0">
                  <a:solidFill>
                    <a:srgbClr val="00339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qu’un individu </a:t>
              </a:r>
              <a:r>
                <a:rPr lang="fr-FR" sz="1600" b="1" dirty="0">
                  <a:solidFill>
                    <a:srgbClr val="003399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soit infecté </a:t>
              </a:r>
              <a:r>
                <a:rPr lang="fr-F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à un instant donné est </a:t>
              </a:r>
              <a:r>
                <a:rPr lang="fr-FR" sz="1600" b="1" dirty="0">
                  <a:solidFill>
                    <a:srgbClr val="99336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proportionnelle au produit du nombre de personnes saines et de personnes infectées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D70002D-D642-A4FB-AFFC-F1DA3DA07C4D}"/>
                </a:ext>
              </a:extLst>
            </p:cNvPr>
            <p:cNvSpPr txBox="1"/>
            <p:nvPr/>
          </p:nvSpPr>
          <p:spPr>
            <a:xfrm>
              <a:off x="1604764" y="3429000"/>
              <a:ext cx="87532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Les </a:t>
              </a:r>
              <a:r>
                <a:rPr lang="fr-FR" sz="1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hypothèses de modélisation </a:t>
              </a:r>
              <a:r>
                <a:rPr lang="fr-FR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que l’on trouve dans l’article de </a:t>
              </a:r>
              <a:r>
                <a:rPr lang="fr-FR" sz="1600" b="1" dirty="0">
                  <a:solidFill>
                    <a:srgbClr val="00339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Kermack et </a:t>
              </a:r>
              <a:r>
                <a:rPr lang="fr-FR" sz="1600" b="1" dirty="0" err="1">
                  <a:solidFill>
                    <a:srgbClr val="00339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McKendrick</a:t>
              </a:r>
              <a:r>
                <a:rPr lang="fr-FR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de 1927</a:t>
              </a:r>
              <a:endParaRPr lang="fr-FR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1EA4A1FD-EE85-858C-4C1C-DE690D882B27}"/>
              </a:ext>
            </a:extLst>
          </p:cNvPr>
          <p:cNvGrpSpPr/>
          <p:nvPr/>
        </p:nvGrpSpPr>
        <p:grpSpPr>
          <a:xfrm>
            <a:off x="1411035" y="3201571"/>
            <a:ext cx="9563038" cy="2195588"/>
            <a:chOff x="1411035" y="3201571"/>
            <a:chExt cx="9563038" cy="2195588"/>
          </a:xfrm>
        </p:grpSpPr>
        <p:cxnSp>
          <p:nvCxnSpPr>
            <p:cNvPr id="9" name="Connecteur : en angle 8">
              <a:extLst>
                <a:ext uri="{FF2B5EF4-FFF2-40B4-BE49-F238E27FC236}">
                  <a16:creationId xmlns:a16="http://schemas.microsoft.com/office/drawing/2014/main" id="{045BFAC9-A5CE-7C4B-62EA-F3FE0FAEEE38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rot="5400000">
              <a:off x="690251" y="3922355"/>
              <a:ext cx="1533870" cy="92301"/>
            </a:xfrm>
            <a:prstGeom prst="bentConnector4">
              <a:avLst>
                <a:gd name="adj1" fmla="val 28430"/>
                <a:gd name="adj2" fmla="val 347668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0663F69-4EFC-0C4F-5CF4-45FDDA9540E6}"/>
                </a:ext>
              </a:extLst>
            </p:cNvPr>
            <p:cNvSpPr txBox="1"/>
            <p:nvPr/>
          </p:nvSpPr>
          <p:spPr>
            <a:xfrm>
              <a:off x="1411035" y="4073720"/>
              <a:ext cx="200892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L’hypothèse H5 est très structurante et donne le </a:t>
              </a:r>
              <a:r>
                <a:rPr lang="fr-FR" sz="1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terme quadratique </a:t>
              </a:r>
              <a:r>
                <a:rPr lang="fr-FR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dans les équations de type SIR </a:t>
              </a:r>
              <a:endParaRPr lang="fr-FR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E6F7A1E-1ACD-6B8B-DED1-F704CF9958A9}"/>
                </a:ext>
              </a:extLst>
            </p:cNvPr>
            <p:cNvSpPr txBox="1"/>
            <p:nvPr/>
          </p:nvSpPr>
          <p:spPr>
            <a:xfrm>
              <a:off x="4140909" y="4164906"/>
              <a:ext cx="1715534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dS</a:t>
              </a:r>
              <a:r>
                <a:rPr lang="fr-FR" sz="1400" dirty="0"/>
                <a:t>/</a:t>
              </a:r>
              <a:r>
                <a:rPr lang="fr-FR" sz="1400" dirty="0" err="1"/>
                <a:t>dt</a:t>
              </a:r>
              <a:r>
                <a:rPr lang="fr-FR" sz="1400" dirty="0"/>
                <a:t> = – </a:t>
              </a:r>
              <a:r>
                <a:rPr lang="fr-FR" sz="1400" dirty="0">
                  <a:latin typeface="Lucida Calligraphy" panose="03010101010101010101" pitchFamily="66" charset="0"/>
                </a:rPr>
                <a:t>k</a:t>
              </a:r>
              <a:r>
                <a:rPr lang="fr-FR" sz="1400" dirty="0"/>
                <a:t> x S x I</a:t>
              </a:r>
            </a:p>
            <a:p>
              <a:endParaRPr lang="fr-FR" sz="1400" dirty="0"/>
            </a:p>
            <a:p>
              <a:r>
                <a:rPr lang="fr-FR" sz="1400" dirty="0" err="1"/>
                <a:t>dI</a:t>
              </a:r>
              <a:r>
                <a:rPr lang="fr-FR" sz="1400" dirty="0"/>
                <a:t>/</a:t>
              </a:r>
              <a:r>
                <a:rPr lang="fr-FR" sz="1400" dirty="0" err="1"/>
                <a:t>dt</a:t>
              </a:r>
              <a:r>
                <a:rPr lang="fr-FR" sz="1400" dirty="0"/>
                <a:t> = </a:t>
              </a:r>
              <a:r>
                <a:rPr lang="fr-FR" sz="1400" dirty="0">
                  <a:latin typeface="Lucida Calligraphy" panose="03010101010101010101" pitchFamily="66" charset="0"/>
                </a:rPr>
                <a:t>k</a:t>
              </a:r>
              <a:r>
                <a:rPr lang="fr-FR" sz="1400" dirty="0"/>
                <a:t> x S x I – </a:t>
              </a:r>
              <a:r>
                <a:rPr lang="fr-FR" sz="1400" dirty="0">
                  <a:latin typeface="Lucida Calligraphy" panose="03010101010101010101" pitchFamily="66" charset="0"/>
                </a:rPr>
                <a:t>l</a:t>
              </a:r>
              <a:r>
                <a:rPr lang="fr-FR" sz="1400" dirty="0">
                  <a:latin typeface="French Script MT" panose="03020402040607040605" pitchFamily="66" charset="0"/>
                </a:rPr>
                <a:t> </a:t>
              </a:r>
              <a:r>
                <a:rPr lang="fr-FR" sz="1400" dirty="0"/>
                <a:t>x I</a:t>
              </a:r>
            </a:p>
            <a:p>
              <a:endParaRPr lang="fr-FR" sz="1400" dirty="0"/>
            </a:p>
            <a:p>
              <a:r>
                <a:rPr lang="fr-FR" sz="1400" dirty="0" err="1"/>
                <a:t>dR</a:t>
              </a:r>
              <a:r>
                <a:rPr lang="fr-FR" sz="1400" dirty="0"/>
                <a:t>/</a:t>
              </a:r>
              <a:r>
                <a:rPr lang="fr-FR" sz="1400" dirty="0" err="1"/>
                <a:t>dt</a:t>
              </a:r>
              <a:r>
                <a:rPr lang="fr-FR" sz="1400" dirty="0"/>
                <a:t> = </a:t>
              </a:r>
              <a:r>
                <a:rPr lang="fr-FR" sz="1400" dirty="0">
                  <a:latin typeface="Lucida Calligraphy" panose="03010101010101010101" pitchFamily="66" charset="0"/>
                </a:rPr>
                <a:t>l </a:t>
              </a:r>
              <a:r>
                <a:rPr lang="fr-FR" sz="1400" dirty="0"/>
                <a:t>x I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10F1C8-3F1B-84C1-C749-0F9DBE3299A5}"/>
                </a:ext>
              </a:extLst>
            </p:cNvPr>
            <p:cNvSpPr/>
            <p:nvPr/>
          </p:nvSpPr>
          <p:spPr>
            <a:xfrm>
              <a:off x="4742480" y="4583041"/>
              <a:ext cx="599269" cy="3048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065BB65-7E88-7272-A698-3339D4386F44}"/>
                </a:ext>
              </a:extLst>
            </p:cNvPr>
            <p:cNvSpPr/>
            <p:nvPr/>
          </p:nvSpPr>
          <p:spPr>
            <a:xfrm>
              <a:off x="4869051" y="4164906"/>
              <a:ext cx="671593" cy="3048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5E125AF1-7894-6F1B-0186-CD0350797631}"/>
                </a:ext>
              </a:extLst>
            </p:cNvPr>
            <p:cNvCxnSpPr>
              <a:cxnSpLocks/>
            </p:cNvCxnSpPr>
            <p:nvPr/>
          </p:nvCxnSpPr>
          <p:spPr>
            <a:xfrm>
              <a:off x="3540551" y="4724922"/>
              <a:ext cx="41151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EABB1DC-65C6-810B-2120-D213C5D35DE5}"/>
                </a:ext>
              </a:extLst>
            </p:cNvPr>
            <p:cNvSpPr txBox="1"/>
            <p:nvPr/>
          </p:nvSpPr>
          <p:spPr>
            <a:xfrm>
              <a:off x="6335559" y="4334184"/>
              <a:ext cx="463851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L</a:t>
              </a:r>
              <a:r>
                <a:rPr lang="fr-FR" sz="16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’hypothèse H5 traduit le fait qu’une personne saine peut – </a:t>
              </a:r>
              <a:r>
                <a:rPr lang="fr-FR" sz="1600" b="1" dirty="0">
                  <a:latin typeface="Calibri" panose="020F0502020204030204" pitchFamily="34" charset="0"/>
                  <a:cs typeface="Times New Roman" panose="02020603050405020304" pitchFamily="18" charset="0"/>
                </a:rPr>
                <a:t>avec la même probabilité </a:t>
              </a:r>
              <a:r>
                <a:rPr lang="fr-FR" sz="16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– rencontrer</a:t>
              </a:r>
              <a:r>
                <a:rPr lang="fr-FR" sz="1600" b="1" dirty="0">
                  <a:latin typeface="Calibri" panose="020F0502020204030204" pitchFamily="34" charset="0"/>
                  <a:cs typeface="Times New Roman" panose="02020603050405020304" pitchFamily="18" charset="0"/>
                </a:rPr>
                <a:t> toute </a:t>
              </a:r>
              <a:r>
                <a:rPr lang="fr-FR" sz="16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personne infectée et être infectée par cette dernière.  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54FE7809-21A2-BA61-1165-35295C6A2ED2}"/>
              </a:ext>
            </a:extLst>
          </p:cNvPr>
          <p:cNvSpPr txBox="1"/>
          <p:nvPr/>
        </p:nvSpPr>
        <p:spPr>
          <a:xfrm>
            <a:off x="1120130" y="5565395"/>
            <a:ext cx="9398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Malheureusement cette dernière hypothèse est clairement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fausse pour de grandes populations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ce qui limite le domaine d’application des modèles de type SIR à des </a:t>
            </a:r>
            <a:r>
              <a:rPr lang="fr-FR" sz="16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populations de petite taille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6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Les limites des modèles de type SIR en épidémiologie (2/2)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12</a:t>
            </a:fld>
            <a:r>
              <a:rPr lang="en-GB"/>
              <a:t>   |</a:t>
            </a:r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4291E8-6F8A-E232-AC9E-F1AE517345CF}"/>
              </a:ext>
            </a:extLst>
          </p:cNvPr>
          <p:cNvSpPr txBox="1"/>
          <p:nvPr/>
        </p:nvSpPr>
        <p:spPr>
          <a:xfrm>
            <a:off x="659969" y="1326816"/>
            <a:ext cx="6355597" cy="250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</a:t>
            </a:r>
            <a:r>
              <a:rPr lang="fr-FR" sz="1600" dirty="0">
                <a:solidFill>
                  <a:srgbClr val="262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géographie </a:t>
            </a: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du </a:t>
            </a:r>
            <a:r>
              <a:rPr lang="fr-FR" sz="1600" dirty="0">
                <a:solidFill>
                  <a:srgbClr val="262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périmètre de propagation d’une épidémie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</a:t>
            </a:r>
            <a:r>
              <a:rPr lang="fr-FR" sz="1600" dirty="0">
                <a:solidFill>
                  <a:srgbClr val="262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sociologie du périmètre de propagation d’une épidémie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62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 mécanismes indirects d’infection (par exemple par surfaces inertes ou par voie </a:t>
            </a:r>
            <a:r>
              <a:rPr lang="fr-FR" sz="1600" dirty="0" err="1">
                <a:solidFill>
                  <a:srgbClr val="262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oro</a:t>
            </a:r>
            <a:r>
              <a:rPr lang="fr-FR" sz="1600" dirty="0">
                <a:solidFill>
                  <a:srgbClr val="262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-fécale)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62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 niveaux de protection naturelle offerts par le système immunitaire humain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62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 mutations potentielles d’un virus infectieux donné qui font qu’une épidémie peut changer de nature au fur et à mesure qu’elle évolue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Les impacts sociétaux d’une épidémie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E959188-DFFA-39ED-5BE7-EA6753C91913}"/>
              </a:ext>
            </a:extLst>
          </p:cNvPr>
          <p:cNvSpPr txBox="1"/>
          <p:nvPr/>
        </p:nvSpPr>
        <p:spPr>
          <a:xfrm>
            <a:off x="742557" y="5292041"/>
            <a:ext cx="10496038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fr-FR" sz="16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modélisation mathématique en </a:t>
            </a:r>
            <a:r>
              <a:rPr lang="fr-FR" sz="1600" b="1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épidémiologie des maladies infectieuses </a:t>
            </a:r>
            <a:r>
              <a:rPr lang="fr-FR" sz="1600" dirty="0">
                <a:solidFill>
                  <a:srgbClr val="262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reste </a:t>
            </a:r>
            <a:r>
              <a:rPr lang="fr-FR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simpliste d’un point de vue systémique </a:t>
            </a:r>
            <a:r>
              <a:rPr lang="fr-FR" sz="1600" dirty="0">
                <a:solidFill>
                  <a:srgbClr val="262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 </a:t>
            </a: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</a:t>
            </a:r>
            <a:r>
              <a:rPr lang="fr-FR" sz="1600" dirty="0">
                <a:solidFill>
                  <a:srgbClr val="262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n’analyse pas tous les phénomènes constitutifs d’une épidémie, mais uniquement les données sanitaires de base (nombre de personnes infectées, nombre d’hospitalisations, nombre de morts, etc.) liées à une épidémie.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B7C35E-AF56-3D5A-9492-43B8F28FEC34}"/>
              </a:ext>
            </a:extLst>
          </p:cNvPr>
          <p:cNvSpPr txBox="1"/>
          <p:nvPr/>
        </p:nvSpPr>
        <p:spPr>
          <a:xfrm>
            <a:off x="836907" y="4102662"/>
            <a:ext cx="6001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Les caractéristiques d’une épidémie qui ne sont pas prises en compte en modélisation épidémiologique classique « à la SIR »</a:t>
            </a:r>
            <a:endParaRPr lang="fr-FR" sz="1600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D209F10-4073-5BEC-C69E-A842B747C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38" y="960266"/>
            <a:ext cx="2996432" cy="32337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0CD0EC-A1DD-7654-CEC9-213665013AEC}"/>
              </a:ext>
            </a:extLst>
          </p:cNvPr>
          <p:cNvSpPr/>
          <p:nvPr/>
        </p:nvSpPr>
        <p:spPr>
          <a:xfrm>
            <a:off x="10879810" y="891941"/>
            <a:ext cx="325465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B42970-B6FD-DBB0-A71F-6C5DD4B2FB1E}"/>
              </a:ext>
            </a:extLst>
          </p:cNvPr>
          <p:cNvSpPr txBox="1"/>
          <p:nvPr/>
        </p:nvSpPr>
        <p:spPr>
          <a:xfrm>
            <a:off x="7108556" y="4409472"/>
            <a:ext cx="4814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 distribution fractale d’une épidémie dans l’espace ne peut pas être capturée par un modèle « à la SIR » 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8018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Un cas d’école : l’étude de l’institut Pasteur du 28 Juin 2021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13</a:t>
            </a:fld>
            <a:r>
              <a:rPr lang="en-GB"/>
              <a:t>   |</a:t>
            </a:r>
            <a:endParaRPr lang="en-GB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E1C0665-31DA-50B2-DA82-C086CE156A3D}"/>
              </a:ext>
            </a:extLst>
          </p:cNvPr>
          <p:cNvSpPr txBox="1"/>
          <p:nvPr/>
        </p:nvSpPr>
        <p:spPr>
          <a:xfrm>
            <a:off x="960365" y="5490390"/>
            <a:ext cx="9770127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FR" sz="16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modèle mathématique épidémiologique </a:t>
            </a: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utilisé dans l’étude de l’Institut Pasteur du 28 Juin 2021 est un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modèle de type SIR appliqué à l’échelle de la France</a:t>
            </a: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ce qui le rend intrinsèquement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irréaliste </a:t>
            </a: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notre sens.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au 6">
            <a:extLst>
              <a:ext uri="{FF2B5EF4-FFF2-40B4-BE49-F238E27FC236}">
                <a16:creationId xmlns:a16="http://schemas.microsoft.com/office/drawing/2014/main" id="{447258F2-3C35-D235-9100-312CF058F0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642077"/>
              </p:ext>
            </p:extLst>
          </p:nvPr>
        </p:nvGraphicFramePr>
        <p:xfrm>
          <a:off x="911144" y="1677503"/>
          <a:ext cx="2546057" cy="26069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874">
                  <a:extLst>
                    <a:ext uri="{9D8B030D-6E8A-4147-A177-3AD203B41FA5}">
                      <a16:colId xmlns:a16="http://schemas.microsoft.com/office/drawing/2014/main" val="2991240176"/>
                    </a:ext>
                  </a:extLst>
                </a:gridCol>
                <a:gridCol w="1326183">
                  <a:extLst>
                    <a:ext uri="{9D8B030D-6E8A-4147-A177-3AD203B41FA5}">
                      <a16:colId xmlns:a16="http://schemas.microsoft.com/office/drawing/2014/main" val="754783937"/>
                    </a:ext>
                  </a:extLst>
                </a:gridCol>
              </a:tblGrid>
              <a:tr h="38191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0-9 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10-17 ans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1165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18-29 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30-39 ans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5153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40-44 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45-49 ans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8553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50-54 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55-59 ans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9931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60-64 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65-69 ans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14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70-74 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75-79 ans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757524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ym typeface="Symbol" panose="05050102010706020507" pitchFamily="18" charset="2"/>
                        </a:rPr>
                        <a:t> 80 ans</a:t>
                      </a:r>
                      <a:endParaRPr lang="fr-FR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888089"/>
                  </a:ext>
                </a:extLst>
              </a:tr>
            </a:tbl>
          </a:graphicData>
        </a:graphic>
      </p:graphicFrame>
      <p:sp>
        <p:nvSpPr>
          <p:cNvPr id="13" name="Ellipse 12">
            <a:extLst>
              <a:ext uri="{FF2B5EF4-FFF2-40B4-BE49-F238E27FC236}">
                <a16:creationId xmlns:a16="http://schemas.microsoft.com/office/drawing/2014/main" id="{00C38480-5089-E7D0-1880-083818E825FD}"/>
              </a:ext>
            </a:extLst>
          </p:cNvPr>
          <p:cNvSpPr/>
          <p:nvPr/>
        </p:nvSpPr>
        <p:spPr>
          <a:xfrm>
            <a:off x="4633410" y="1603367"/>
            <a:ext cx="1183202" cy="6080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Sains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(S)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B73E951-B71B-1753-5A85-D47014128A49}"/>
              </a:ext>
            </a:extLst>
          </p:cNvPr>
          <p:cNvSpPr/>
          <p:nvPr/>
        </p:nvSpPr>
        <p:spPr>
          <a:xfrm>
            <a:off x="4600065" y="4401994"/>
            <a:ext cx="1183202" cy="6080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Rétablis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(R)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9BB0C90-DC69-A88F-FF5C-1CC39A971FA2}"/>
              </a:ext>
            </a:extLst>
          </p:cNvPr>
          <p:cNvSpPr/>
          <p:nvPr/>
        </p:nvSpPr>
        <p:spPr>
          <a:xfrm>
            <a:off x="6049506" y="2910457"/>
            <a:ext cx="1183202" cy="8710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Malades graves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(IH) 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4CB3B60-03B7-A556-B85F-DE2A188EF45F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>
            <a:off x="5816612" y="1907401"/>
            <a:ext cx="65913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F13E13FE-14CF-6AA0-AD8B-9810BD369BCE}"/>
              </a:ext>
            </a:extLst>
          </p:cNvPr>
          <p:cNvSpPr/>
          <p:nvPr/>
        </p:nvSpPr>
        <p:spPr>
          <a:xfrm>
            <a:off x="6475751" y="1603367"/>
            <a:ext cx="1183202" cy="6080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Infectés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(E1)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4A90418-51C9-76F8-EA43-B8770C25689E}"/>
              </a:ext>
            </a:extLst>
          </p:cNvPr>
          <p:cNvSpPr/>
          <p:nvPr/>
        </p:nvSpPr>
        <p:spPr>
          <a:xfrm>
            <a:off x="8532645" y="1594489"/>
            <a:ext cx="1304651" cy="6080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Infectieux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(E2)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60FC5C4-10FA-D995-52C3-2B517A74AE8B}"/>
              </a:ext>
            </a:extLst>
          </p:cNvPr>
          <p:cNvCxnSpPr>
            <a:cxnSpLocks/>
            <a:stCxn id="17" idx="6"/>
            <a:endCxn id="18" idx="2"/>
          </p:cNvCxnSpPr>
          <p:nvPr/>
        </p:nvCxnSpPr>
        <p:spPr>
          <a:xfrm flipV="1">
            <a:off x="7658953" y="1898523"/>
            <a:ext cx="873692" cy="88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32D8CCE8-B627-97C4-2D34-271A799CF1CC}"/>
              </a:ext>
            </a:extLst>
          </p:cNvPr>
          <p:cNvSpPr txBox="1"/>
          <p:nvPr/>
        </p:nvSpPr>
        <p:spPr>
          <a:xfrm>
            <a:off x="7658953" y="1185160"/>
            <a:ext cx="900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Après  4 jours en moyenne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1733633-2A97-A405-CC48-386682B81A66}"/>
              </a:ext>
            </a:extLst>
          </p:cNvPr>
          <p:cNvSpPr/>
          <p:nvPr/>
        </p:nvSpPr>
        <p:spPr>
          <a:xfrm>
            <a:off x="4600065" y="2915502"/>
            <a:ext cx="1183202" cy="8710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Malades légers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(IM) 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AB073C7-C29C-7E59-F039-0B6350933821}"/>
              </a:ext>
            </a:extLst>
          </p:cNvPr>
          <p:cNvSpPr/>
          <p:nvPr/>
        </p:nvSpPr>
        <p:spPr>
          <a:xfrm>
            <a:off x="9929803" y="3041927"/>
            <a:ext cx="1601379" cy="6080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Hospitalisés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(H)</a:t>
            </a:r>
          </a:p>
        </p:txBody>
      </p: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E8252B10-5202-11AC-867B-C3184957F55B}"/>
              </a:ext>
            </a:extLst>
          </p:cNvPr>
          <p:cNvCxnSpPr>
            <a:stCxn id="18" idx="4"/>
            <a:endCxn id="21" idx="0"/>
          </p:cNvCxnSpPr>
          <p:nvPr/>
        </p:nvCxnSpPr>
        <p:spPr>
          <a:xfrm rot="5400000">
            <a:off x="6831846" y="562377"/>
            <a:ext cx="712946" cy="3993305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5C50C247-2814-4CA5-D3D1-E6D3D8AA1126}"/>
              </a:ext>
            </a:extLst>
          </p:cNvPr>
          <p:cNvCxnSpPr>
            <a:cxnSpLocks/>
            <a:stCxn id="21" idx="4"/>
            <a:endCxn id="14" idx="0"/>
          </p:cNvCxnSpPr>
          <p:nvPr/>
        </p:nvCxnSpPr>
        <p:spPr>
          <a:xfrm>
            <a:off x="5191666" y="3786508"/>
            <a:ext cx="0" cy="6154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7578513F-5CC9-7411-4CE2-026AF6F32270}"/>
              </a:ext>
            </a:extLst>
          </p:cNvPr>
          <p:cNvSpPr txBox="1"/>
          <p:nvPr/>
        </p:nvSpPr>
        <p:spPr>
          <a:xfrm>
            <a:off x="530046" y="4452265"/>
            <a:ext cx="32340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stratification de la population par âge utilisé dans l’étude du 28 Juin 2021</a:t>
            </a:r>
            <a:endParaRPr lang="fr-FR" sz="1400" b="1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0D96850-BF4B-3B1C-4519-3D94F512F593}"/>
              </a:ext>
            </a:extLst>
          </p:cNvPr>
          <p:cNvSpPr txBox="1"/>
          <p:nvPr/>
        </p:nvSpPr>
        <p:spPr>
          <a:xfrm>
            <a:off x="9780496" y="1556225"/>
            <a:ext cx="900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Durée moyenne d’1 jour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A70467C-9175-37F5-E6FE-F51C2A7094CE}"/>
              </a:ext>
            </a:extLst>
          </p:cNvPr>
          <p:cNvSpPr txBox="1"/>
          <p:nvPr/>
        </p:nvSpPr>
        <p:spPr>
          <a:xfrm>
            <a:off x="6096000" y="4062055"/>
            <a:ext cx="52590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Principe de la modélisation de l’histoire naturelle de l’épidémie dans l’étude du 28 Juin 2021, </a:t>
            </a:r>
            <a:r>
              <a:rPr lang="fr-FR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les compartiments se raffinant pour intégrer les populations testées et vaccinées, en prenant comme hypothèse que ces dernières ont un risque inférieur d’hospitalisation</a:t>
            </a:r>
            <a:endParaRPr lang="fr-FR" sz="1400" b="1" dirty="0"/>
          </a:p>
        </p:txBody>
      </p: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3589DFEC-D4CB-3630-D8EE-DDC3949AB5C2}"/>
              </a:ext>
            </a:extLst>
          </p:cNvPr>
          <p:cNvCxnSpPr>
            <a:cxnSpLocks/>
            <a:stCxn id="18" idx="4"/>
            <a:endCxn id="15" idx="0"/>
          </p:cNvCxnSpPr>
          <p:nvPr/>
        </p:nvCxnSpPr>
        <p:spPr>
          <a:xfrm rot="5400000">
            <a:off x="7559089" y="1284574"/>
            <a:ext cx="707901" cy="254386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F604B0D4-F528-B221-4D69-BF8697B13831}"/>
              </a:ext>
            </a:extLst>
          </p:cNvPr>
          <p:cNvSpPr txBox="1"/>
          <p:nvPr/>
        </p:nvSpPr>
        <p:spPr>
          <a:xfrm>
            <a:off x="9240291" y="2846856"/>
            <a:ext cx="726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Dépend de l’âge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F28059F-8FB3-DE75-41A6-460C224ADE42}"/>
              </a:ext>
            </a:extLst>
          </p:cNvPr>
          <p:cNvSpPr/>
          <p:nvPr/>
        </p:nvSpPr>
        <p:spPr>
          <a:xfrm>
            <a:off x="7682812" y="2910457"/>
            <a:ext cx="1601379" cy="8710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Malades graves non hospitalisés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(IH) 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F7E2C85-9A9C-B99B-73B5-E40F523A3377}"/>
              </a:ext>
            </a:extLst>
          </p:cNvPr>
          <p:cNvCxnSpPr>
            <a:cxnSpLocks/>
          </p:cNvCxnSpPr>
          <p:nvPr/>
        </p:nvCxnSpPr>
        <p:spPr>
          <a:xfrm flipV="1">
            <a:off x="9282635" y="3384539"/>
            <a:ext cx="640579" cy="71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D38A8BC-7A11-5FC7-547F-4CF5D3E4581B}"/>
              </a:ext>
            </a:extLst>
          </p:cNvPr>
          <p:cNvCxnSpPr>
            <a:cxnSpLocks/>
            <a:stCxn id="15" idx="6"/>
            <a:endCxn id="30" idx="2"/>
          </p:cNvCxnSpPr>
          <p:nvPr/>
        </p:nvCxnSpPr>
        <p:spPr>
          <a:xfrm>
            <a:off x="7232708" y="3345960"/>
            <a:ext cx="45010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14BE2AE8-EE99-F404-C3CF-8FD4D2F89A01}"/>
              </a:ext>
            </a:extLst>
          </p:cNvPr>
          <p:cNvCxnSpPr>
            <a:cxnSpLocks/>
          </p:cNvCxnSpPr>
          <p:nvPr/>
        </p:nvCxnSpPr>
        <p:spPr>
          <a:xfrm>
            <a:off x="8388375" y="3583640"/>
            <a:ext cx="794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25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651" y="365125"/>
            <a:ext cx="6174702" cy="396000"/>
          </a:xfrm>
        </p:spPr>
        <p:txBody>
          <a:bodyPr/>
          <a:lstStyle/>
          <a:p>
            <a:r>
              <a:rPr lang="en-029" dirty="0"/>
              <a:t>Agenda</a:t>
            </a:r>
            <a:endParaRPr lang="en-02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14</a:t>
            </a:fld>
            <a:r>
              <a:rPr lang="en-GB"/>
              <a:t>   |</a:t>
            </a:r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0FF1F8-F4B3-4C83-9326-736457BA8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7153" cy="628384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7E8CD2E-41C8-9C01-A117-F9AA72696277}"/>
              </a:ext>
            </a:extLst>
          </p:cNvPr>
          <p:cNvSpPr txBox="1"/>
          <p:nvPr/>
        </p:nvSpPr>
        <p:spPr>
          <a:xfrm>
            <a:off x="6096000" y="3651070"/>
            <a:ext cx="522084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D72E2A2-2E71-6200-8C1E-E4A1F7E37664}"/>
              </a:ext>
            </a:extLst>
          </p:cNvPr>
          <p:cNvSpPr txBox="1"/>
          <p:nvPr/>
        </p:nvSpPr>
        <p:spPr>
          <a:xfrm>
            <a:off x="6361213" y="3097072"/>
            <a:ext cx="505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/>
              <a:t>La crise des modèles </a:t>
            </a:r>
          </a:p>
          <a:p>
            <a:pPr marL="342900" indent="-342900">
              <a:buFont typeface="+mj-lt"/>
              <a:buAutoNum type="arabicPeriod"/>
            </a:pPr>
            <a:endParaRPr lang="fr-FR" dirty="0"/>
          </a:p>
          <a:p>
            <a:pPr marL="342900" indent="-342900">
              <a:buAutoNum type="arabicPeriod" startAt="2"/>
            </a:pPr>
            <a:r>
              <a:rPr lang="fr-FR" b="1" dirty="0"/>
              <a:t>Les modèles de la crise</a:t>
            </a:r>
          </a:p>
        </p:txBody>
      </p:sp>
    </p:spTree>
    <p:extLst>
      <p:ext uri="{BB962C8B-B14F-4D97-AF65-F5344CB8AC3E}">
        <p14:creationId xmlns:p14="http://schemas.microsoft.com/office/powerpoint/2010/main" val="84166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Les caractéristiques de la crise du covid-19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15</a:t>
            </a:fld>
            <a:r>
              <a:rPr lang="en-GB"/>
              <a:t>   |</a:t>
            </a:r>
            <a:endParaRPr lang="en-GB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4983083-0272-54C4-0F5C-68CA62506FF1}"/>
              </a:ext>
            </a:extLst>
          </p:cNvPr>
          <p:cNvSpPr txBox="1"/>
          <p:nvPr/>
        </p:nvSpPr>
        <p:spPr>
          <a:xfrm>
            <a:off x="947025" y="5428885"/>
            <a:ext cx="10285599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1600" dirty="0">
                <a:solidFill>
                  <a:srgbClr val="262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problème est donc de </a:t>
            </a:r>
            <a:r>
              <a:rPr lang="fr-FR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mitiger de manière optimale les effets à court &amp; long terme de la crise du covid-19 </a:t>
            </a:r>
            <a:r>
              <a:rPr lang="fr-FR" sz="1600" dirty="0">
                <a:solidFill>
                  <a:srgbClr val="262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tenant compte des </a:t>
            </a:r>
            <a:r>
              <a:rPr lang="fr-FR" sz="1600" b="1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latences </a:t>
            </a:r>
            <a:r>
              <a:rPr lang="fr-FR" sz="1600" dirty="0">
                <a:solidFill>
                  <a:srgbClr val="262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des </a:t>
            </a:r>
            <a:r>
              <a:rPr lang="fr-FR" sz="1600" b="1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incertitudes</a:t>
            </a:r>
            <a:r>
              <a:rPr lang="fr-FR" sz="1600" dirty="0">
                <a:solidFill>
                  <a:srgbClr val="262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cette crise, ce qu’on peut voir comme un </a:t>
            </a:r>
            <a:r>
              <a:rPr lang="fr-FR" sz="1600" b="1" dirty="0">
                <a:solidFill>
                  <a:srgbClr val="99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problème de contrôle optimal </a:t>
            </a:r>
            <a:endParaRPr lang="fr-FR" sz="1600" b="1" dirty="0">
              <a:solidFill>
                <a:srgbClr val="9933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A2F4A4-8903-4061-8A59-73B4C0817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93" y="4154630"/>
            <a:ext cx="1239031" cy="696955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D4E8E31B-3443-5E1B-8274-6F009CCE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980" y="1449005"/>
            <a:ext cx="936770" cy="553951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0559587F-961E-2492-08BF-25B6BE383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80" y="2700213"/>
            <a:ext cx="858167" cy="861998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5A6E28B6-C590-0F2D-5BE9-4C5ACCBD2FB0}"/>
              </a:ext>
            </a:extLst>
          </p:cNvPr>
          <p:cNvSpPr txBox="1"/>
          <p:nvPr/>
        </p:nvSpPr>
        <p:spPr>
          <a:xfrm>
            <a:off x="3110380" y="1502711"/>
            <a:ext cx="7123117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crise du covid-19 est une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crise globale </a:t>
            </a: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affecte l’ensemble des systèmes constitutifs de la société humaine et pas simplement une crise purement sanitaire.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87E9646-A574-6CA5-D8F4-C6E926220CB0}"/>
              </a:ext>
            </a:extLst>
          </p:cNvPr>
          <p:cNvSpPr txBox="1"/>
          <p:nvPr/>
        </p:nvSpPr>
        <p:spPr>
          <a:xfrm>
            <a:off x="2802336" y="2827442"/>
            <a:ext cx="7846207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L’épidémie du covid-19 met en jeu des </a:t>
            </a:r>
            <a:r>
              <a:rPr lang="fr-FR" sz="16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temporalités complexes </a:t>
            </a: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délais d’incubation de l’épidémie, latence des actions de mitigation, impacts à long terme difficiles à prévoir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FE2E1D1-9AB3-9F7E-A54B-C5B9399EF5EB}"/>
              </a:ext>
            </a:extLst>
          </p:cNvPr>
          <p:cNvSpPr txBox="1"/>
          <p:nvPr/>
        </p:nvSpPr>
        <p:spPr>
          <a:xfrm>
            <a:off x="2802336" y="4199337"/>
            <a:ext cx="7846207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L’épidémie du covid-19 est enfin caractérisée par l’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incertitude</a:t>
            </a: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données trop nombreuses, difficultés d’interprétation, difficulté à identifier les impacts économiques &amp; sociétaux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152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Le point clef : repenser une épidémie dans une logique systémique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16</a:t>
            </a:fld>
            <a:r>
              <a:rPr lang="en-GB"/>
              <a:t>   |</a:t>
            </a:r>
            <a:endParaRPr lang="en-GB" dirty="0"/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5291852-7990-37B9-EBA5-3BDC6552DA5C}"/>
              </a:ext>
            </a:extLst>
          </p:cNvPr>
          <p:cNvGrpSpPr/>
          <p:nvPr/>
        </p:nvGrpSpPr>
        <p:grpSpPr>
          <a:xfrm>
            <a:off x="1679551" y="1152761"/>
            <a:ext cx="8389737" cy="4007704"/>
            <a:chOff x="1874103" y="1962747"/>
            <a:chExt cx="8389737" cy="3497935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474FD6A1-CC46-A194-D78D-4B5AF42EED6A}"/>
                </a:ext>
              </a:extLst>
            </p:cNvPr>
            <p:cNvSpPr/>
            <p:nvPr/>
          </p:nvSpPr>
          <p:spPr>
            <a:xfrm>
              <a:off x="2038425" y="5163329"/>
              <a:ext cx="8225401" cy="297353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b="1" dirty="0"/>
                <a:t>Environnement naturel</a:t>
              </a: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FA5B1B1-782B-C494-5E74-3FBE695D909C}"/>
                </a:ext>
              </a:extLst>
            </p:cNvPr>
            <p:cNvSpPr/>
            <p:nvPr/>
          </p:nvSpPr>
          <p:spPr>
            <a:xfrm>
              <a:off x="5280286" y="4129647"/>
              <a:ext cx="2005562" cy="44580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b="1" dirty="0"/>
                <a:t>Population</a:t>
              </a: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BBA7E02-23BC-EEE7-4479-75FB36EE4F68}"/>
                </a:ext>
              </a:extLst>
            </p:cNvPr>
            <p:cNvSpPr/>
            <p:nvPr/>
          </p:nvSpPr>
          <p:spPr>
            <a:xfrm>
              <a:off x="5233662" y="2133323"/>
              <a:ext cx="2005562" cy="445801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b="1" dirty="0"/>
                <a:t>Système de gouvernance</a:t>
              </a:r>
              <a:endParaRPr lang="fr-FR" sz="1200" i="1" dirty="0"/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BA8C7D5-B7EB-812F-A9AE-397F03EBD5AB}"/>
                </a:ext>
              </a:extLst>
            </p:cNvPr>
            <p:cNvSpPr/>
            <p:nvPr/>
          </p:nvSpPr>
          <p:spPr>
            <a:xfrm>
              <a:off x="2075563" y="3131485"/>
              <a:ext cx="2005562" cy="445801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b="1" dirty="0"/>
                <a:t>Système économique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4142E5B-68B2-5EC5-7045-65F6A8B77041}"/>
                </a:ext>
              </a:extLst>
            </p:cNvPr>
            <p:cNvSpPr txBox="1"/>
            <p:nvPr/>
          </p:nvSpPr>
          <p:spPr bwMode="auto">
            <a:xfrm>
              <a:off x="5288841" y="4863092"/>
              <a:ext cx="1009198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Coronavirus</a:t>
              </a: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07081DFE-B8F0-1EBC-8E67-185C0D9BC58E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 flipV="1">
              <a:off x="6283066" y="4575448"/>
              <a:ext cx="1" cy="58788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 : en angle 12">
              <a:extLst>
                <a:ext uri="{FF2B5EF4-FFF2-40B4-BE49-F238E27FC236}">
                  <a16:creationId xmlns:a16="http://schemas.microsoft.com/office/drawing/2014/main" id="{8856B8F9-C40B-F4F3-B6B4-F8C71DFE9714}"/>
                </a:ext>
              </a:extLst>
            </p:cNvPr>
            <p:cNvCxnSpPr>
              <a:cxnSpLocks/>
              <a:stCxn id="17" idx="2"/>
              <a:endCxn id="17" idx="3"/>
            </p:cNvCxnSpPr>
            <p:nvPr/>
          </p:nvCxnSpPr>
          <p:spPr>
            <a:xfrm rot="5400000" flipH="1" flipV="1">
              <a:off x="6970094" y="4252338"/>
              <a:ext cx="107196" cy="504598"/>
            </a:xfrm>
            <a:prstGeom prst="bentConnector4">
              <a:avLst>
                <a:gd name="adj1" fmla="val -141456"/>
                <a:gd name="adj2" fmla="val 152574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DA029B0-ADF5-3177-4538-BAC32B3F8AF9}"/>
                </a:ext>
              </a:extLst>
            </p:cNvPr>
            <p:cNvSpPr txBox="1"/>
            <p:nvPr/>
          </p:nvSpPr>
          <p:spPr bwMode="auto">
            <a:xfrm>
              <a:off x="6276649" y="4354232"/>
              <a:ext cx="1009198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33B54D4-415F-332F-A990-47F9BC5D8181}"/>
                </a:ext>
              </a:extLst>
            </p:cNvPr>
            <p:cNvSpPr txBox="1"/>
            <p:nvPr/>
          </p:nvSpPr>
          <p:spPr bwMode="auto">
            <a:xfrm>
              <a:off x="4001191" y="4434111"/>
              <a:ext cx="1009198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Force de travail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B0EA8F4-5D8E-A43D-C8B7-72D5B36DCD9B}"/>
                </a:ext>
              </a:extLst>
            </p:cNvPr>
            <p:cNvSpPr txBox="1"/>
            <p:nvPr/>
          </p:nvSpPr>
          <p:spPr bwMode="auto">
            <a:xfrm>
              <a:off x="6453509" y="4455322"/>
              <a:ext cx="1009198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FB1213E-D0E9-D2F2-A007-97D4013E5FAB}"/>
                </a:ext>
              </a:extLst>
            </p:cNvPr>
            <p:cNvSpPr txBox="1"/>
            <p:nvPr/>
          </p:nvSpPr>
          <p:spPr bwMode="auto">
            <a:xfrm>
              <a:off x="6266795" y="4343843"/>
              <a:ext cx="1009198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C589C7C-E6B0-C62E-10A1-F0C04B30E713}"/>
                </a:ext>
              </a:extLst>
            </p:cNvPr>
            <p:cNvSpPr txBox="1"/>
            <p:nvPr/>
          </p:nvSpPr>
          <p:spPr bwMode="auto">
            <a:xfrm>
              <a:off x="7275992" y="2039623"/>
              <a:ext cx="1815263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Politique de santé</a:t>
              </a:r>
            </a:p>
          </p:txBody>
        </p:sp>
        <p:cxnSp>
          <p:nvCxnSpPr>
            <p:cNvPr id="19" name="Connecteur : en angle 18">
              <a:extLst>
                <a:ext uri="{FF2B5EF4-FFF2-40B4-BE49-F238E27FC236}">
                  <a16:creationId xmlns:a16="http://schemas.microsoft.com/office/drawing/2014/main" id="{639D28E4-E58D-5857-933C-0A84A6D02A8C}"/>
                </a:ext>
              </a:extLst>
            </p:cNvPr>
            <p:cNvCxnSpPr>
              <a:cxnSpLocks/>
              <a:stCxn id="9" idx="3"/>
              <a:endCxn id="8" idx="0"/>
            </p:cNvCxnSpPr>
            <p:nvPr/>
          </p:nvCxnSpPr>
          <p:spPr>
            <a:xfrm>
              <a:off x="7239224" y="2356224"/>
              <a:ext cx="2021835" cy="775261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 : en angle 19">
              <a:extLst>
                <a:ext uri="{FF2B5EF4-FFF2-40B4-BE49-F238E27FC236}">
                  <a16:creationId xmlns:a16="http://schemas.microsoft.com/office/drawing/2014/main" id="{F22B4CA2-B68C-5275-05F3-23BC979364A0}"/>
                </a:ext>
              </a:extLst>
            </p:cNvPr>
            <p:cNvCxnSpPr>
              <a:cxnSpLocks/>
              <a:stCxn id="9" idx="1"/>
              <a:endCxn id="10" idx="0"/>
            </p:cNvCxnSpPr>
            <p:nvPr/>
          </p:nvCxnSpPr>
          <p:spPr>
            <a:xfrm rot="10800000" flipV="1">
              <a:off x="3078344" y="2356223"/>
              <a:ext cx="2155318" cy="775261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7F653F1-3A0B-3A17-0ACB-2F7E50039B6E}"/>
                </a:ext>
              </a:extLst>
            </p:cNvPr>
            <p:cNvSpPr txBox="1"/>
            <p:nvPr/>
          </p:nvSpPr>
          <p:spPr bwMode="auto">
            <a:xfrm>
              <a:off x="3519701" y="1962747"/>
              <a:ext cx="1442743" cy="311153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Instructions sanitaires</a:t>
              </a:r>
            </a:p>
          </p:txBody>
        </p:sp>
        <p:cxnSp>
          <p:nvCxnSpPr>
            <p:cNvPr id="22" name="Connecteur : en angle 21">
              <a:extLst>
                <a:ext uri="{FF2B5EF4-FFF2-40B4-BE49-F238E27FC236}">
                  <a16:creationId xmlns:a16="http://schemas.microsoft.com/office/drawing/2014/main" id="{FFB08AC6-A326-2F3D-6F78-C28BACB1E3EB}"/>
                </a:ext>
              </a:extLst>
            </p:cNvPr>
            <p:cNvCxnSpPr>
              <a:cxnSpLocks/>
              <a:stCxn id="31" idx="0"/>
              <a:endCxn id="40" idx="2"/>
            </p:cNvCxnSpPr>
            <p:nvPr/>
          </p:nvCxnSpPr>
          <p:spPr>
            <a:xfrm rot="5400000" flipH="1" flipV="1">
              <a:off x="7550218" y="2927591"/>
              <a:ext cx="560805" cy="1851678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29431B5-1B60-ACE7-10B4-F53BD1CD6819}"/>
                </a:ext>
              </a:extLst>
            </p:cNvPr>
            <p:cNvSpPr txBox="1"/>
            <p:nvPr/>
          </p:nvSpPr>
          <p:spPr bwMode="auto">
            <a:xfrm>
              <a:off x="8191053" y="3978426"/>
              <a:ext cx="799509" cy="22286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Personnes</a:t>
              </a:r>
            </a:p>
            <a:p>
              <a:r>
                <a:rPr lang="fr-FR" sz="1200" dirty="0"/>
                <a:t> infectées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3E6C68E7-B282-608C-126B-176C18D4A8D7}"/>
                </a:ext>
              </a:extLst>
            </p:cNvPr>
            <p:cNvCxnSpPr>
              <a:cxnSpLocks/>
            </p:cNvCxnSpPr>
            <p:nvPr/>
          </p:nvCxnSpPr>
          <p:spPr>
            <a:xfrm>
              <a:off x="4081125" y="3260877"/>
              <a:ext cx="417715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 : en angle 24">
              <a:extLst>
                <a:ext uri="{FF2B5EF4-FFF2-40B4-BE49-F238E27FC236}">
                  <a16:creationId xmlns:a16="http://schemas.microsoft.com/office/drawing/2014/main" id="{A7F20C55-95BE-EC66-739B-A12C0615A0EF}"/>
                </a:ext>
              </a:extLst>
            </p:cNvPr>
            <p:cNvCxnSpPr>
              <a:cxnSpLocks/>
              <a:stCxn id="7" idx="1"/>
              <a:endCxn id="29" idx="2"/>
            </p:cNvCxnSpPr>
            <p:nvPr/>
          </p:nvCxnSpPr>
          <p:spPr>
            <a:xfrm rot="10800000">
              <a:off x="3647097" y="3570348"/>
              <a:ext cx="1633190" cy="782200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1EFF967-B682-EB6D-17B1-4376DA578ADC}"/>
                </a:ext>
              </a:extLst>
            </p:cNvPr>
            <p:cNvSpPr txBox="1"/>
            <p:nvPr/>
          </p:nvSpPr>
          <p:spPr bwMode="auto">
            <a:xfrm>
              <a:off x="7765644" y="4470317"/>
              <a:ext cx="1009198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Coronavirus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B252AE34-FC54-E1FA-7C1D-C21B7D8C17D8}"/>
                </a:ext>
              </a:extLst>
            </p:cNvPr>
            <p:cNvSpPr txBox="1"/>
            <p:nvPr/>
          </p:nvSpPr>
          <p:spPr bwMode="auto">
            <a:xfrm>
              <a:off x="4505790" y="3015038"/>
              <a:ext cx="1009198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Ressources sanitaires</a:t>
              </a:r>
            </a:p>
          </p:txBody>
        </p: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8AC0A982-47AC-4DDB-A624-9A5DC6AB0BF4}"/>
                </a:ext>
              </a:extLst>
            </p:cNvPr>
            <p:cNvCxnSpPr>
              <a:cxnSpLocks/>
              <a:endCxn id="10" idx="2"/>
            </p:cNvCxnSpPr>
            <p:nvPr/>
          </p:nvCxnSpPr>
          <p:spPr>
            <a:xfrm flipV="1">
              <a:off x="3078344" y="3577286"/>
              <a:ext cx="0" cy="158604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9DD2D9D5-41FC-452B-18E8-0E5FB9AE01F5}"/>
                </a:ext>
              </a:extLst>
            </p:cNvPr>
            <p:cNvSpPr txBox="1"/>
            <p:nvPr/>
          </p:nvSpPr>
          <p:spPr bwMode="auto">
            <a:xfrm>
              <a:off x="3142496" y="3355956"/>
              <a:ext cx="1009198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8DC6150-2354-34D6-F3F0-1A236B52B746}"/>
                </a:ext>
              </a:extLst>
            </p:cNvPr>
            <p:cNvSpPr txBox="1"/>
            <p:nvPr/>
          </p:nvSpPr>
          <p:spPr bwMode="auto">
            <a:xfrm>
              <a:off x="1874103" y="4173675"/>
              <a:ext cx="1009198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Ressources </a:t>
              </a:r>
            </a:p>
            <a:p>
              <a:r>
                <a:rPr lang="fr-FR" sz="1200" dirty="0"/>
                <a:t>naturelles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75824D6-1EF8-E3F9-9C6D-72DA47FDD631}"/>
                </a:ext>
              </a:extLst>
            </p:cNvPr>
            <p:cNvSpPr txBox="1"/>
            <p:nvPr/>
          </p:nvSpPr>
          <p:spPr bwMode="auto">
            <a:xfrm>
              <a:off x="6523716" y="4133832"/>
              <a:ext cx="762131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cxnSp>
          <p:nvCxnSpPr>
            <p:cNvPr id="32" name="Connecteur : en angle 31">
              <a:extLst>
                <a:ext uri="{FF2B5EF4-FFF2-40B4-BE49-F238E27FC236}">
                  <a16:creationId xmlns:a16="http://schemas.microsoft.com/office/drawing/2014/main" id="{A4D2C15C-1200-4719-C00A-C6C966CC7978}"/>
                </a:ext>
              </a:extLst>
            </p:cNvPr>
            <p:cNvCxnSpPr>
              <a:cxnSpLocks/>
              <a:stCxn id="39" idx="3"/>
              <a:endCxn id="36" idx="0"/>
            </p:cNvCxnSpPr>
            <p:nvPr/>
          </p:nvCxnSpPr>
          <p:spPr>
            <a:xfrm>
              <a:off x="4069781" y="3457222"/>
              <a:ext cx="1481200" cy="680772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84BE5DA-BE0B-7CA5-22A3-81EC56F02D07}"/>
                </a:ext>
              </a:extLst>
            </p:cNvPr>
            <p:cNvSpPr txBox="1"/>
            <p:nvPr/>
          </p:nvSpPr>
          <p:spPr bwMode="auto">
            <a:xfrm>
              <a:off x="4254440" y="3497287"/>
              <a:ext cx="1009198" cy="312617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Produits &amp; </a:t>
              </a:r>
            </a:p>
            <a:p>
              <a:r>
                <a:rPr lang="fr-FR" sz="1200" dirty="0"/>
                <a:t>services</a:t>
              </a: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44C3E366-C9F8-3F27-D486-B86AF9B0F0FE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9261059" y="3577286"/>
              <a:ext cx="0" cy="158604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647AC122-D0EE-1C16-A847-6899D83526DA}"/>
                </a:ext>
              </a:extLst>
            </p:cNvPr>
            <p:cNvSpPr txBox="1"/>
            <p:nvPr/>
          </p:nvSpPr>
          <p:spPr bwMode="auto">
            <a:xfrm>
              <a:off x="9246447" y="4591860"/>
              <a:ext cx="833089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Morts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A38256A-C3D7-5C91-4424-95DE62C2B78B}"/>
                </a:ext>
              </a:extLst>
            </p:cNvPr>
            <p:cNvSpPr txBox="1"/>
            <p:nvPr/>
          </p:nvSpPr>
          <p:spPr bwMode="auto">
            <a:xfrm>
              <a:off x="5046382" y="4137994"/>
              <a:ext cx="1009198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cxnSp>
          <p:nvCxnSpPr>
            <p:cNvPr id="37" name="Connecteur : en angle 36">
              <a:extLst>
                <a:ext uri="{FF2B5EF4-FFF2-40B4-BE49-F238E27FC236}">
                  <a16:creationId xmlns:a16="http://schemas.microsoft.com/office/drawing/2014/main" id="{783B6867-8A76-C7BE-3A2A-874D59B8DDFC}"/>
                </a:ext>
              </a:extLst>
            </p:cNvPr>
            <p:cNvCxnSpPr>
              <a:cxnSpLocks/>
              <a:stCxn id="40" idx="1"/>
              <a:endCxn id="42" idx="0"/>
            </p:cNvCxnSpPr>
            <p:nvPr/>
          </p:nvCxnSpPr>
          <p:spPr>
            <a:xfrm rot="10800000" flipV="1">
              <a:off x="6530214" y="3457221"/>
              <a:ext cx="1721647" cy="685159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DB3431E5-2734-C1E6-2A1F-8C97BEF54DBA}"/>
                </a:ext>
              </a:extLst>
            </p:cNvPr>
            <p:cNvSpPr txBox="1"/>
            <p:nvPr/>
          </p:nvSpPr>
          <p:spPr bwMode="auto">
            <a:xfrm>
              <a:off x="6697858" y="3336429"/>
              <a:ext cx="1009198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Personnes</a:t>
              </a:r>
            </a:p>
            <a:p>
              <a:r>
                <a:rPr lang="fr-FR" sz="1200" dirty="0"/>
                <a:t>guéries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C6245ADB-EF99-D9CC-A2C3-CAC5F86310DE}"/>
                </a:ext>
              </a:extLst>
            </p:cNvPr>
            <p:cNvSpPr txBox="1"/>
            <p:nvPr/>
          </p:nvSpPr>
          <p:spPr bwMode="auto">
            <a:xfrm>
              <a:off x="3060584" y="3341417"/>
              <a:ext cx="1009198" cy="2316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346742FE-6FB6-2592-81B2-006FA73713F1}"/>
                </a:ext>
              </a:extLst>
            </p:cNvPr>
            <p:cNvSpPr txBox="1"/>
            <p:nvPr/>
          </p:nvSpPr>
          <p:spPr bwMode="auto">
            <a:xfrm>
              <a:off x="8251860" y="3341417"/>
              <a:ext cx="1009198" cy="2316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cxnSp>
          <p:nvCxnSpPr>
            <p:cNvPr id="41" name="Connecteur : en angle 40">
              <a:extLst>
                <a:ext uri="{FF2B5EF4-FFF2-40B4-BE49-F238E27FC236}">
                  <a16:creationId xmlns:a16="http://schemas.microsoft.com/office/drawing/2014/main" id="{9900E27E-B201-B489-C957-2BE92D7C0987}"/>
                </a:ext>
              </a:extLst>
            </p:cNvPr>
            <p:cNvCxnSpPr>
              <a:cxnSpLocks/>
              <a:stCxn id="9" idx="3"/>
              <a:endCxn id="31" idx="3"/>
            </p:cNvCxnSpPr>
            <p:nvPr/>
          </p:nvCxnSpPr>
          <p:spPr>
            <a:xfrm>
              <a:off x="7239224" y="2356224"/>
              <a:ext cx="46623" cy="1884804"/>
            </a:xfrm>
            <a:prstGeom prst="bentConnector3">
              <a:avLst>
                <a:gd name="adj1" fmla="val 1374263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4D5F19FD-E279-B890-2368-1684789D28B9}"/>
                </a:ext>
              </a:extLst>
            </p:cNvPr>
            <p:cNvSpPr txBox="1"/>
            <p:nvPr/>
          </p:nvSpPr>
          <p:spPr bwMode="auto">
            <a:xfrm>
              <a:off x="6047016" y="4142382"/>
              <a:ext cx="966395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BE51DC88-E8C2-774B-6713-C8573E78D6B5}"/>
                </a:ext>
              </a:extLst>
            </p:cNvPr>
            <p:cNvSpPr txBox="1"/>
            <p:nvPr/>
          </p:nvSpPr>
          <p:spPr bwMode="auto">
            <a:xfrm>
              <a:off x="5490471" y="4139606"/>
              <a:ext cx="1009198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cxnSp>
          <p:nvCxnSpPr>
            <p:cNvPr id="44" name="Connecteur : en angle 43">
              <a:extLst>
                <a:ext uri="{FF2B5EF4-FFF2-40B4-BE49-F238E27FC236}">
                  <a16:creationId xmlns:a16="http://schemas.microsoft.com/office/drawing/2014/main" id="{C997A7B4-1B7C-02D7-9362-23546C13B454}"/>
                </a:ext>
              </a:extLst>
            </p:cNvPr>
            <p:cNvCxnSpPr>
              <a:cxnSpLocks/>
              <a:stCxn id="10" idx="3"/>
              <a:endCxn id="43" idx="0"/>
            </p:cNvCxnSpPr>
            <p:nvPr/>
          </p:nvCxnSpPr>
          <p:spPr>
            <a:xfrm>
              <a:off x="4081125" y="3354386"/>
              <a:ext cx="1913945" cy="785220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75A7616C-7D1D-9B64-111F-FAC38BA9E999}"/>
                </a:ext>
              </a:extLst>
            </p:cNvPr>
            <p:cNvSpPr txBox="1"/>
            <p:nvPr/>
          </p:nvSpPr>
          <p:spPr bwMode="auto">
            <a:xfrm rot="16200000">
              <a:off x="5658515" y="3561661"/>
              <a:ext cx="576840" cy="375084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Money </a:t>
              </a:r>
            </a:p>
            <a:p>
              <a:r>
                <a:rPr lang="fr-FR" sz="1200" dirty="0"/>
                <a:t>exchanges</a:t>
              </a:r>
            </a:p>
          </p:txBody>
        </p:sp>
        <p:cxnSp>
          <p:nvCxnSpPr>
            <p:cNvPr id="46" name="Connecteur : en angle 45">
              <a:extLst>
                <a:ext uri="{FF2B5EF4-FFF2-40B4-BE49-F238E27FC236}">
                  <a16:creationId xmlns:a16="http://schemas.microsoft.com/office/drawing/2014/main" id="{1429AB5C-A675-B569-E3DA-08E8F99A9CC5}"/>
                </a:ext>
              </a:extLst>
            </p:cNvPr>
            <p:cNvCxnSpPr>
              <a:cxnSpLocks/>
              <a:stCxn id="47" idx="0"/>
              <a:endCxn id="9" idx="2"/>
            </p:cNvCxnSpPr>
            <p:nvPr/>
          </p:nvCxnSpPr>
          <p:spPr>
            <a:xfrm rot="16200000" flipV="1">
              <a:off x="7221538" y="1594030"/>
              <a:ext cx="556618" cy="2526807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D35B540-3D0A-03F1-C6E3-42750CF856FE}"/>
                </a:ext>
              </a:extLst>
            </p:cNvPr>
            <p:cNvSpPr txBox="1"/>
            <p:nvPr/>
          </p:nvSpPr>
          <p:spPr bwMode="auto">
            <a:xfrm>
              <a:off x="8280052" y="3135742"/>
              <a:ext cx="966395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16793DF0-6988-18A0-AABD-001AE23638BF}"/>
                </a:ext>
              </a:extLst>
            </p:cNvPr>
            <p:cNvSpPr txBox="1"/>
            <p:nvPr/>
          </p:nvSpPr>
          <p:spPr bwMode="auto">
            <a:xfrm>
              <a:off x="3036505" y="3139992"/>
              <a:ext cx="966395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cxnSp>
          <p:nvCxnSpPr>
            <p:cNvPr id="49" name="Connecteur : en angle 48">
              <a:extLst>
                <a:ext uri="{FF2B5EF4-FFF2-40B4-BE49-F238E27FC236}">
                  <a16:creationId xmlns:a16="http://schemas.microsoft.com/office/drawing/2014/main" id="{208056B5-A09A-2365-4F8F-391EA6163FC9}"/>
                </a:ext>
              </a:extLst>
            </p:cNvPr>
            <p:cNvCxnSpPr>
              <a:cxnSpLocks/>
              <a:stCxn id="48" idx="0"/>
              <a:endCxn id="9" idx="2"/>
            </p:cNvCxnSpPr>
            <p:nvPr/>
          </p:nvCxnSpPr>
          <p:spPr>
            <a:xfrm rot="5400000" flipH="1" flipV="1">
              <a:off x="4597638" y="1501188"/>
              <a:ext cx="560868" cy="2716741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08C074AF-B164-CC6D-57E6-950853E4D8FD}"/>
                </a:ext>
              </a:extLst>
            </p:cNvPr>
            <p:cNvSpPr txBox="1"/>
            <p:nvPr/>
          </p:nvSpPr>
          <p:spPr bwMode="auto">
            <a:xfrm>
              <a:off x="5748117" y="2633827"/>
              <a:ext cx="1009198" cy="214392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Feedbacks</a:t>
              </a:r>
            </a:p>
          </p:txBody>
        </p: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0F2573DA-28D9-FEB5-2FBA-D30EC4ECC411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H="1" flipV="1">
              <a:off x="6236443" y="2579124"/>
              <a:ext cx="0" cy="156024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F0F6F72F-F642-B491-EA91-95D5F20ACE76}"/>
                </a:ext>
              </a:extLst>
            </p:cNvPr>
            <p:cNvSpPr/>
            <p:nvPr/>
          </p:nvSpPr>
          <p:spPr>
            <a:xfrm>
              <a:off x="8258278" y="3131485"/>
              <a:ext cx="2005562" cy="445801"/>
            </a:xfrm>
            <a:prstGeom prst="roundRect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b="1" dirty="0"/>
                <a:t>Système de santé</a:t>
              </a:r>
              <a:endParaRPr lang="fr-FR" sz="1200" i="1" dirty="0"/>
            </a:p>
          </p:txBody>
        </p: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44983083-0272-54C4-0F5C-68CA62506FF1}"/>
              </a:ext>
            </a:extLst>
          </p:cNvPr>
          <p:cNvSpPr txBox="1"/>
          <p:nvPr/>
        </p:nvSpPr>
        <p:spPr>
          <a:xfrm>
            <a:off x="989444" y="5564846"/>
            <a:ext cx="10059620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point clef est ainsi de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repenser une épidémie dans une logique systémique </a:t>
            </a: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intégrant </a:t>
            </a:r>
            <a:r>
              <a:rPr lang="fr-FR" sz="16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tous les systèmes impactés </a:t>
            </a: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 l’épidémie car on n’optimise jamais globalement un système en ne considérant qu’une seule dimension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309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Ingrédient 1: une modélisation épidémiologique réaliste (1/3)  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17</a:t>
            </a:fld>
            <a:r>
              <a:rPr lang="en-GB"/>
              <a:t>   |</a:t>
            </a:r>
            <a:endParaRPr lang="en-GB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D3A9827-251E-9960-57D0-2F49780EB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39" y="1985977"/>
            <a:ext cx="3513756" cy="198905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4714F8C-F1E8-9F8C-3CE9-CE0CDB2D807E}"/>
              </a:ext>
            </a:extLst>
          </p:cNvPr>
          <p:cNvSpPr txBox="1"/>
          <p:nvPr/>
        </p:nvSpPr>
        <p:spPr>
          <a:xfrm>
            <a:off x="1657239" y="4145950"/>
            <a:ext cx="35137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Modélisation de l’épidémie par percolation d’un virus dans une population modélisée comme un réseau social où une personne ne peut infecter qu’une personne voisine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F42E77E-8432-C88E-F3FA-9DCFC092B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500" y="990757"/>
            <a:ext cx="598998" cy="501650"/>
          </a:xfrm>
          <a:prstGeom prst="rect">
            <a:avLst/>
          </a:prstGeom>
        </p:spPr>
      </p:pic>
      <p:sp>
        <p:nvSpPr>
          <p:cNvPr id="19" name="Flèche : bas 18">
            <a:extLst>
              <a:ext uri="{FF2B5EF4-FFF2-40B4-BE49-F238E27FC236}">
                <a16:creationId xmlns:a16="http://schemas.microsoft.com/office/drawing/2014/main" id="{053BBA96-49F1-830F-245B-BB3FE867932F}"/>
              </a:ext>
            </a:extLst>
          </p:cNvPr>
          <p:cNvSpPr/>
          <p:nvPr/>
        </p:nvSpPr>
        <p:spPr>
          <a:xfrm>
            <a:off x="3196683" y="1571903"/>
            <a:ext cx="484632" cy="345031"/>
          </a:xfrm>
          <a:prstGeom prst="downArrow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58BA782-314C-D8E7-348E-349116495408}"/>
              </a:ext>
            </a:extLst>
          </p:cNvPr>
          <p:cNvSpPr txBox="1"/>
          <p:nvPr/>
        </p:nvSpPr>
        <p:spPr>
          <a:xfrm>
            <a:off x="729559" y="5329689"/>
            <a:ext cx="10742686" cy="9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FR" sz="1600" dirty="0">
                <a:solidFill>
                  <a:srgbClr val="262A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Une </a:t>
            </a:r>
            <a:r>
              <a:rPr lang="fr-FR" sz="1600" b="1" dirty="0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modélisation plus réaliste </a:t>
            </a:r>
            <a:r>
              <a:rPr lang="fr-FR" sz="1600" dirty="0">
                <a:solidFill>
                  <a:srgbClr val="262A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peut se faire en considérant une épidémie comme un phénomène de </a:t>
            </a:r>
            <a:r>
              <a:rPr lang="fr-FR" sz="16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percolation d’un virus dans un réseau social</a:t>
            </a:r>
            <a:r>
              <a:rPr lang="fr-FR" sz="1600" dirty="0">
                <a:solidFill>
                  <a:srgbClr val="262A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modélisé classiquement comme un graphe aléatoire simulé avec une technique due à </a:t>
            </a:r>
            <a:r>
              <a:rPr lang="en-US" sz="1600" dirty="0" err="1"/>
              <a:t>Barabasi</a:t>
            </a:r>
            <a:r>
              <a:rPr lang="en-US" sz="1600" dirty="0"/>
              <a:t>-Albert.</a:t>
            </a:r>
            <a:r>
              <a:rPr lang="fr-FR" sz="1600" dirty="0">
                <a:solidFill>
                  <a:srgbClr val="262A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fr-FR" sz="1600" dirty="0">
                <a:solidFill>
                  <a:srgbClr val="262A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Cette approche se trouve dans la littérature en épidémiologie, sans cependant être utilisée en pratique. </a:t>
            </a:r>
            <a:endParaRPr lang="fr-F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9C48227-9B90-C26F-D593-24EA4A424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789" y="2345218"/>
            <a:ext cx="4579404" cy="12979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9B1A587-BD67-EB54-7A74-06E8971346A1}"/>
              </a:ext>
            </a:extLst>
          </p:cNvPr>
          <p:cNvSpPr txBox="1"/>
          <p:nvPr/>
        </p:nvSpPr>
        <p:spPr>
          <a:xfrm>
            <a:off x="6057968" y="3942880"/>
            <a:ext cx="36956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L’automate stochastique utilisé dans notre approche par percolation, les probabilités de transition ayant été identifiées aux valeurs pragmatiques données dans la littérature 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4047526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Ingrédient 1: une modélisation épidémiologique réaliste (2/3)  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18</a:t>
            </a:fld>
            <a:r>
              <a:rPr lang="en-GB"/>
              <a:t>   |</a:t>
            </a:r>
            <a:endParaRPr lang="en-GB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8894E42-1F81-C5DB-A16C-431ACEE5C8C3}"/>
              </a:ext>
            </a:extLst>
          </p:cNvPr>
          <p:cNvGrpSpPr/>
          <p:nvPr/>
        </p:nvGrpSpPr>
        <p:grpSpPr>
          <a:xfrm>
            <a:off x="2717754" y="1358856"/>
            <a:ext cx="6639760" cy="3640864"/>
            <a:chOff x="7068597" y="2120996"/>
            <a:chExt cx="4710116" cy="309559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FE0F8C2-9FA1-3FD9-0934-63F31A2BF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68597" y="2120996"/>
              <a:ext cx="4710116" cy="1989056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D519A85-1A83-E338-0545-8990906594FA}"/>
                </a:ext>
              </a:extLst>
            </p:cNvPr>
            <p:cNvSpPr txBox="1"/>
            <p:nvPr/>
          </p:nvSpPr>
          <p:spPr>
            <a:xfrm>
              <a:off x="7161399" y="4262480"/>
              <a:ext cx="461731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/>
                <a:t>Proportion </a:t>
              </a:r>
              <a:r>
                <a:rPr lang="fr-FR" sz="1400" b="1" dirty="0">
                  <a:sym typeface="Symbol" panose="05050102010706020507" pitchFamily="18" charset="2"/>
                </a:rPr>
                <a:t> </a:t>
              </a:r>
              <a:r>
                <a:rPr lang="fr-FR" sz="1400" b="1" dirty="0"/>
                <a:t>de la population qui est infectée, pour différentes valeurs de la probabilité de propagation </a:t>
              </a:r>
              <a:r>
                <a:rPr lang="fr-FR" sz="1400" b="1" dirty="0">
                  <a:sym typeface="Symbol" panose="05050102010706020507" pitchFamily="18" charset="2"/>
                </a:rPr>
                <a:t></a:t>
              </a:r>
              <a:r>
                <a:rPr lang="fr-FR" sz="1400" b="1" dirty="0"/>
                <a:t>. La valeur </a:t>
              </a:r>
              <a:r>
                <a:rPr lang="fr-FR" sz="1400" b="1" dirty="0">
                  <a:sym typeface="Symbol" panose="05050102010706020507" pitchFamily="18" charset="2"/>
                </a:rPr>
                <a:t></a:t>
              </a:r>
              <a:r>
                <a:rPr lang="fr-FR" sz="1400" b="1" dirty="0"/>
                <a:t> montre le nombre de simulations (sur 1000) qui conduisent à un certain seuil d'infection de la population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358BA782-314C-D8E7-348E-349116495408}"/>
              </a:ext>
            </a:extLst>
          </p:cNvPr>
          <p:cNvSpPr txBox="1"/>
          <p:nvPr/>
        </p:nvSpPr>
        <p:spPr>
          <a:xfrm>
            <a:off x="892986" y="4999720"/>
            <a:ext cx="10129820" cy="1134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approche par percolation </a:t>
            </a: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conduit à des </a:t>
            </a:r>
            <a:r>
              <a:rPr lang="fr-FR" sz="16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résultats totalement différents </a:t>
            </a: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« modèles » classiques de l’épidémiologie mathématique : la propagation épidémique dans l’ensemble d’une population reste en effet ici </a:t>
            </a:r>
          </a:p>
          <a:p>
            <a:pPr algn="ctr">
              <a:lnSpc>
                <a:spcPct val="107000"/>
              </a:lnSpc>
            </a:pP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fr-FR" sz="1600" b="1" dirty="0">
                <a:solidFill>
                  <a:srgbClr val="99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phénomène extrêmement rare</a:t>
            </a: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ce qui rend bien compte du caractère fractal d’une épidémie dans l’espace,  </a:t>
            </a:r>
          </a:p>
          <a:p>
            <a:pPr algn="ctr">
              <a:lnSpc>
                <a:spcPct val="107000"/>
              </a:lnSpc>
            </a:pPr>
            <a:r>
              <a:rPr lang="fr-FR" sz="1600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 contraire des modèles de type SIR où – par construction – tout le monde finit par être touché par une épidémie  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935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Ingrédient 1: une modélisation épidémiologique réaliste (3/3)  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19</a:t>
            </a:fld>
            <a:r>
              <a:rPr lang="en-GB"/>
              <a:t>   |</a:t>
            </a:r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EC109DA-A20B-7B31-A125-E73080D43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3" y="1607915"/>
            <a:ext cx="6381572" cy="1607674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75C180E2-7626-503C-6CB6-B69399E1810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8200" y="5003737"/>
            <a:ext cx="1076185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 peut également utiliser cette approche pour 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simuler les effets d’un confinement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 L’efficacité du confinement a été capturée par un paramètre 0 &lt; e &lt; 1 qu</a:t>
            </a:r>
            <a:r>
              <a:rPr lang="fr-FR" altLang="fr-FR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i modélise la </a:t>
            </a:r>
            <a:r>
              <a:rPr lang="fr-FR" altLang="fr-FR" sz="1600" b="1" dirty="0">
                <a:solidFill>
                  <a:srgbClr val="00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réduction de la capacité des liens sociaux à transmettre la maladie</a:t>
            </a:r>
            <a:r>
              <a:rPr lang="fr-FR" altLang="fr-FR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. A chaque étape de la simulation, correspondant à une journée, la probabilité d’un individu d’infecter un individu voisin est alors de (1-e) x p où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altLang="fr-FR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p est la probabilité « naturelle » de contamination. Nous avons pris e = 2/3 dans nos simulations.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EDB504-0F83-7EF1-2C27-20060DDB0914}"/>
              </a:ext>
            </a:extLst>
          </p:cNvPr>
          <p:cNvSpPr txBox="1"/>
          <p:nvPr/>
        </p:nvSpPr>
        <p:spPr>
          <a:xfrm>
            <a:off x="1321966" y="3477603"/>
            <a:ext cx="926413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Simulation d’une population confinées avec </a:t>
            </a: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deux proportions </a:t>
            </a: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 de personnes malades pendant </a:t>
            </a:r>
            <a:r>
              <a:rPr lang="fr-FR" altLang="fr-FR" sz="1400" b="1" dirty="0"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durée initiale de 15 jours avant que </a:t>
            </a: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l’épidémie ne soit observable </a:t>
            </a: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pour différentes durées </a:t>
            </a: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 de </a:t>
            </a: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confinement (en jours). </a:t>
            </a:r>
            <a:r>
              <a:rPr lang="fr-FR" sz="1400" b="1" dirty="0"/>
              <a:t> </a:t>
            </a:r>
          </a:p>
          <a:p>
            <a:pPr algn="ctr"/>
            <a:endParaRPr lang="fr-FR" sz="1400" b="1" dirty="0"/>
          </a:p>
          <a:p>
            <a:pPr algn="ctr"/>
            <a:r>
              <a:rPr lang="fr-FR" sz="1400" b="1" dirty="0"/>
              <a:t>On constate bien l’efficacité d’un confinement, mais également la nécessité d’un confinement long (de l’ordre de 4 mois)</a:t>
            </a:r>
          </a:p>
          <a:p>
            <a:pPr algn="ctr"/>
            <a:r>
              <a:rPr lang="fr-FR" sz="1400" b="1" dirty="0"/>
              <a:t>si on veut éviter un rebond significatif de l’épidémie suite à l’arrêt du confinement.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46D78DA-6318-40C0-E4ED-58AF08902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900" y="1622163"/>
            <a:ext cx="5013919" cy="1530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5B116FC-25B3-0451-C451-63ADABA37ECE}"/>
              </a:ext>
            </a:extLst>
          </p:cNvPr>
          <p:cNvSpPr txBox="1"/>
          <p:nvPr/>
        </p:nvSpPr>
        <p:spPr>
          <a:xfrm>
            <a:off x="564201" y="1225770"/>
            <a:ext cx="5862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/>
              <a:t>Taux de létalité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7F1E74-B8BF-3F77-588A-CC3724836830}"/>
              </a:ext>
            </a:extLst>
          </p:cNvPr>
          <p:cNvSpPr txBox="1"/>
          <p:nvPr/>
        </p:nvSpPr>
        <p:spPr>
          <a:xfrm>
            <a:off x="7036338" y="1225770"/>
            <a:ext cx="4635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/>
              <a:t>Durée de l’épidémie</a:t>
            </a:r>
          </a:p>
        </p:txBody>
      </p:sp>
    </p:spTree>
    <p:extLst>
      <p:ext uri="{BB962C8B-B14F-4D97-AF65-F5344CB8AC3E}">
        <p14:creationId xmlns:p14="http://schemas.microsoft.com/office/powerpoint/2010/main" val="1566207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en-CA" dirty="0"/>
              <a:t>CESAMES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2</a:t>
            </a:fld>
            <a:r>
              <a:rPr lang="en-GB"/>
              <a:t>   |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A276E1-95FF-9A68-8F62-40551F743B43}"/>
              </a:ext>
            </a:extLst>
          </p:cNvPr>
          <p:cNvSpPr/>
          <p:nvPr/>
        </p:nvSpPr>
        <p:spPr>
          <a:xfrm>
            <a:off x="805557" y="951203"/>
            <a:ext cx="1499584" cy="1459754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20"/>
              </a:lnSpc>
            </a:pPr>
            <a:r>
              <a:rPr lang="fr-FR" sz="1600" b="1" dirty="0">
                <a:solidFill>
                  <a:schemeClr val="tx1"/>
                </a:solidFill>
              </a:rPr>
              <a:t>Modélisation</a:t>
            </a:r>
          </a:p>
          <a:p>
            <a:pPr algn="ctr">
              <a:lnSpc>
                <a:spcPts val="1620"/>
              </a:lnSpc>
            </a:pPr>
            <a:r>
              <a:rPr lang="fr-FR" sz="1600" b="1" dirty="0">
                <a:solidFill>
                  <a:schemeClr val="tx1"/>
                </a:solidFill>
              </a:rPr>
              <a:t>systémique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640EAA49-3C8C-72DA-D9DA-37A1397E7DFB}"/>
              </a:ext>
            </a:extLst>
          </p:cNvPr>
          <p:cNvGrpSpPr/>
          <p:nvPr/>
        </p:nvGrpSpPr>
        <p:grpSpPr>
          <a:xfrm>
            <a:off x="8816861" y="2752668"/>
            <a:ext cx="2252856" cy="2829227"/>
            <a:chOff x="9080520" y="2678600"/>
            <a:chExt cx="2112277" cy="2739333"/>
          </a:xfrm>
        </p:grpSpPr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94EF780F-58BF-ACA7-512F-E545AF735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0520" y="2678600"/>
              <a:ext cx="2112277" cy="2739333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83FFDF34-4565-E54C-0673-9BAA54B6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4116" y="4803208"/>
              <a:ext cx="946421" cy="233115"/>
            </a:xfrm>
            <a:prstGeom prst="rect">
              <a:avLst/>
            </a:prstGeom>
          </p:spPr>
        </p:pic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229D7409-3C0D-E4A8-B194-FBB6442BC3C7}"/>
              </a:ext>
            </a:extLst>
          </p:cNvPr>
          <p:cNvSpPr txBox="1"/>
          <p:nvPr/>
        </p:nvSpPr>
        <p:spPr>
          <a:xfrm>
            <a:off x="1620674" y="5869070"/>
            <a:ext cx="58895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993366"/>
                </a:solidFill>
              </a:rPr>
              <a:t> </a:t>
            </a:r>
            <a:r>
              <a:rPr lang="fr-FR" sz="1400" b="1" dirty="0">
                <a:solidFill>
                  <a:srgbClr val="FFC000"/>
                </a:solidFill>
              </a:rPr>
              <a:t>Ecosystème de clients industriels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B3F3759C-B0AC-3466-BE08-63DB71F2F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533" y="1235996"/>
            <a:ext cx="2186297" cy="1036173"/>
          </a:xfrm>
          <a:prstGeom prst="rect">
            <a:avLst/>
          </a:prstGeom>
        </p:spPr>
      </p:pic>
      <p:grpSp>
        <p:nvGrpSpPr>
          <p:cNvPr id="51" name="Groupe 50">
            <a:extLst>
              <a:ext uri="{FF2B5EF4-FFF2-40B4-BE49-F238E27FC236}">
                <a16:creationId xmlns:a16="http://schemas.microsoft.com/office/drawing/2014/main" id="{44004310-0D9D-920A-8E54-17DE1930AFBC}"/>
              </a:ext>
            </a:extLst>
          </p:cNvPr>
          <p:cNvGrpSpPr/>
          <p:nvPr/>
        </p:nvGrpSpPr>
        <p:grpSpPr>
          <a:xfrm>
            <a:off x="5908136" y="934122"/>
            <a:ext cx="1535765" cy="1440000"/>
            <a:chOff x="4035575" y="4457945"/>
            <a:chExt cx="1296000" cy="1440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CF4BC40-584C-8D60-436C-5C61CC8A0AFF}"/>
                </a:ext>
              </a:extLst>
            </p:cNvPr>
            <p:cNvSpPr/>
            <p:nvPr/>
          </p:nvSpPr>
          <p:spPr>
            <a:xfrm>
              <a:off x="4035575" y="4457945"/>
              <a:ext cx="1296000" cy="1440000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ctr"/>
            <a:lstStyle/>
            <a:p>
              <a:pPr algn="ctr">
                <a:spcBef>
                  <a:spcPts val="1200"/>
                </a:spcBef>
              </a:pPr>
              <a:r>
                <a:rPr lang="fr-FR" sz="1400" dirty="0">
                  <a:solidFill>
                    <a:schemeClr val="tx1"/>
                  </a:solidFill>
                  <a:latin typeface="+mj-lt"/>
                </a:rPr>
                <a:t>Paris</a:t>
              </a:r>
            </a:p>
            <a:p>
              <a:pPr algn="ctr"/>
              <a:r>
                <a:rPr lang="fr-FR" sz="1400" dirty="0">
                  <a:solidFill>
                    <a:schemeClr val="tx1"/>
                  </a:solidFill>
                  <a:latin typeface="+mj-lt"/>
                </a:rPr>
                <a:t>Toulouse</a:t>
              </a:r>
            </a:p>
            <a:p>
              <a:pPr algn="ctr"/>
              <a:r>
                <a:rPr lang="fr-FR" sz="1400" dirty="0">
                  <a:solidFill>
                    <a:schemeClr val="tx1"/>
                  </a:solidFill>
                  <a:latin typeface="+mj-lt"/>
                </a:rPr>
                <a:t>Shanghai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B994AA90-FDF0-C67C-5392-C1EBB6E8D354}"/>
                </a:ext>
              </a:extLst>
            </p:cNvPr>
            <p:cNvSpPr txBox="1"/>
            <p:nvPr/>
          </p:nvSpPr>
          <p:spPr>
            <a:xfrm>
              <a:off x="4320334" y="4478473"/>
              <a:ext cx="726482" cy="27034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fr-FR"/>
              </a:defPPr>
              <a:lvl1pPr algn="ctr">
                <a:defRPr sz="1100" spc="200"/>
              </a:lvl1pPr>
            </a:lstStyle>
            <a:p>
              <a:r>
                <a:rPr lang="fr-FR" sz="1200" b="1" dirty="0">
                  <a:solidFill>
                    <a:srgbClr val="FFC000"/>
                  </a:solidFill>
                </a:rPr>
                <a:t>Bureaux</a:t>
              </a:r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E8A6A601-8B62-5D65-C6B4-4E209982B10D}"/>
              </a:ext>
            </a:extLst>
          </p:cNvPr>
          <p:cNvSpPr txBox="1"/>
          <p:nvPr/>
        </p:nvSpPr>
        <p:spPr>
          <a:xfrm>
            <a:off x="8505886" y="5653627"/>
            <a:ext cx="2909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  <a:t>Méthode CESAM utilisée sur</a:t>
            </a:r>
          </a:p>
          <a:p>
            <a:pPr algn="ctr"/>
            <a:r>
              <a:rPr lang="fr-FR" altLang="fr-FR" sz="1400" b="1" dirty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  <a:t> &gt; 2,000 projets de développement</a:t>
            </a:r>
            <a:endParaRPr lang="fr-FR" sz="1400" b="1" dirty="0">
              <a:solidFill>
                <a:srgbClr val="FFC000"/>
              </a:solidFill>
            </a:endParaRP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F3723942-2699-BD68-AAF2-68AD925A8193}"/>
              </a:ext>
            </a:extLst>
          </p:cNvPr>
          <p:cNvGrpSpPr/>
          <p:nvPr/>
        </p:nvGrpSpPr>
        <p:grpSpPr>
          <a:xfrm>
            <a:off x="4209318" y="934122"/>
            <a:ext cx="1535765" cy="1441751"/>
            <a:chOff x="4409492" y="929878"/>
            <a:chExt cx="1535765" cy="1441751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1DF19C3-4A42-374D-DC72-741970CA1F18}"/>
                </a:ext>
              </a:extLst>
            </p:cNvPr>
            <p:cNvSpPr/>
            <p:nvPr/>
          </p:nvSpPr>
          <p:spPr>
            <a:xfrm>
              <a:off x="4409492" y="931629"/>
              <a:ext cx="1535765" cy="1440000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>
                  <a:solidFill>
                    <a:schemeClr val="tx1"/>
                  </a:solidFill>
                  <a:latin typeface="+mj-lt"/>
                </a:rPr>
                <a:t>≈ 40</a:t>
              </a:r>
              <a:endParaRPr lang="fr-FR" sz="3200" dirty="0">
                <a:solidFill>
                  <a:schemeClr val="tx1"/>
                </a:solidFill>
                <a:latin typeface="+mj-lt"/>
              </a:endParaRP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+mj-lt"/>
                </a:rPr>
                <a:t>architectes &amp; collaborateurs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C7D7DFA6-3F68-4846-8453-DA58F99D4E65}"/>
                </a:ext>
              </a:extLst>
            </p:cNvPr>
            <p:cNvSpPr txBox="1"/>
            <p:nvPr/>
          </p:nvSpPr>
          <p:spPr>
            <a:xfrm>
              <a:off x="4766056" y="929878"/>
              <a:ext cx="860884" cy="27034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fr-FR"/>
              </a:defPPr>
              <a:lvl1pPr algn="ctr">
                <a:defRPr sz="1100" spc="200"/>
              </a:lvl1pPr>
            </a:lstStyle>
            <a:p>
              <a:r>
                <a:rPr lang="fr-FR" sz="1200" b="1" dirty="0">
                  <a:solidFill>
                    <a:srgbClr val="FFC000"/>
                  </a:solidFill>
                </a:rPr>
                <a:t>Equipe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A8509D22-4928-6BD5-8FFD-19662061ACB6}"/>
              </a:ext>
            </a:extLst>
          </p:cNvPr>
          <p:cNvSpPr/>
          <p:nvPr/>
        </p:nvSpPr>
        <p:spPr>
          <a:xfrm>
            <a:off x="2637472" y="934122"/>
            <a:ext cx="1384879" cy="1440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fr-FR" sz="14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fr-FR" sz="14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fr-FR" sz="1400" dirty="0">
              <a:solidFill>
                <a:schemeClr val="tx1"/>
              </a:solidFill>
              <a:latin typeface="+mj-lt"/>
            </a:endParaRPr>
          </a:p>
          <a:p>
            <a:pPr algn="ctr">
              <a:spcBef>
                <a:spcPts val="600"/>
              </a:spcBef>
            </a:pPr>
            <a:r>
              <a:rPr lang="fr-FR" sz="1100" dirty="0">
                <a:solidFill>
                  <a:schemeClr val="tx1"/>
                </a:solidFill>
                <a:latin typeface="+mj-lt"/>
              </a:rPr>
              <a:t>Spin-off –  2011</a:t>
            </a: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C8FE955C-738F-A2AD-C6B9-E6276F038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131" y="1237374"/>
            <a:ext cx="620576" cy="717457"/>
          </a:xfrm>
          <a:prstGeom prst="rect">
            <a:avLst/>
          </a:prstGeom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1CFCC979-4A0B-4264-DBCB-A5CEE4D00982}"/>
              </a:ext>
            </a:extLst>
          </p:cNvPr>
          <p:cNvSpPr txBox="1"/>
          <p:nvPr/>
        </p:nvSpPr>
        <p:spPr>
          <a:xfrm>
            <a:off x="2941775" y="949885"/>
            <a:ext cx="860884" cy="2703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fr-FR"/>
            </a:defPPr>
            <a:lvl1pPr algn="ctr">
              <a:defRPr sz="1100" spc="200"/>
            </a:lvl1pPr>
          </a:lstStyle>
          <a:p>
            <a:r>
              <a:rPr lang="fr-FR" sz="1200" b="1" dirty="0">
                <a:solidFill>
                  <a:srgbClr val="FFC000"/>
                </a:solidFill>
              </a:rPr>
              <a:t>Création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BD9DDE7-3D05-FC03-E344-4BF2261B4F1B}"/>
              </a:ext>
            </a:extLst>
          </p:cNvPr>
          <p:cNvSpPr/>
          <p:nvPr/>
        </p:nvSpPr>
        <p:spPr>
          <a:xfrm>
            <a:off x="7600339" y="934122"/>
            <a:ext cx="3814979" cy="1440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88B903B2-0F27-476E-1BEA-A27C9950648F}"/>
              </a:ext>
            </a:extLst>
          </p:cNvPr>
          <p:cNvSpPr txBox="1"/>
          <p:nvPr/>
        </p:nvSpPr>
        <p:spPr>
          <a:xfrm>
            <a:off x="7424283" y="959059"/>
            <a:ext cx="4167090" cy="25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fr-FR"/>
            </a:defPPr>
            <a:lvl1pPr algn="ctr">
              <a:defRPr sz="1100" spc="200"/>
            </a:lvl1pPr>
          </a:lstStyle>
          <a:p>
            <a:r>
              <a:rPr lang="fr-FR" sz="1200" b="1" dirty="0">
                <a:solidFill>
                  <a:srgbClr val="FFC000"/>
                </a:solidFill>
              </a:rPr>
              <a:t>Communité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FB78CCE-1120-C6CF-1BE7-AF7A45E2A8A4}"/>
              </a:ext>
            </a:extLst>
          </p:cNvPr>
          <p:cNvSpPr/>
          <p:nvPr/>
        </p:nvSpPr>
        <p:spPr>
          <a:xfrm>
            <a:off x="769376" y="2552422"/>
            <a:ext cx="7578213" cy="366156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CC352F9-359A-4FD7-E3DF-260BD98ACFBB}"/>
              </a:ext>
            </a:extLst>
          </p:cNvPr>
          <p:cNvSpPr/>
          <p:nvPr/>
        </p:nvSpPr>
        <p:spPr>
          <a:xfrm>
            <a:off x="8505887" y="2552422"/>
            <a:ext cx="2923502" cy="366156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E7080E-BB5E-CB5A-8D11-941977ED3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0692" y="1359069"/>
            <a:ext cx="724189" cy="3875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91D769-FF5E-F1AF-38F9-B2E9C1B46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8" y="1924968"/>
            <a:ext cx="918241" cy="3148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B36049-1E6F-0F0C-46B6-6211996948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807" y="2733524"/>
            <a:ext cx="6531429" cy="30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76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Ingrédient 2: l’intégration des conséquences économiques (1/2) 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20</a:t>
            </a:fld>
            <a:r>
              <a:rPr lang="en-GB"/>
              <a:t>   |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B52E6DA-88CF-DD53-409D-91C8FF65B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46" y="2283756"/>
            <a:ext cx="4579404" cy="129794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E0B5406-22B2-670B-AB99-1CA332BC57CF}"/>
              </a:ext>
            </a:extLst>
          </p:cNvPr>
          <p:cNvSpPr txBox="1"/>
          <p:nvPr/>
        </p:nvSpPr>
        <p:spPr>
          <a:xfrm>
            <a:off x="6141396" y="3912282"/>
            <a:ext cx="47527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L’automate stochastique utilisé à nouveau dans notre approche pour simuler la propagation de l’épidémie, </a:t>
            </a:r>
          </a:p>
          <a:p>
            <a:pPr algn="ctr"/>
            <a:r>
              <a:rPr lang="fr-FR" sz="1400" b="1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les probabilités de transition ayant été identifiées </a:t>
            </a:r>
          </a:p>
          <a:p>
            <a:pPr algn="ctr"/>
            <a:r>
              <a:rPr lang="fr-FR" sz="1400" b="1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aux valeurs pragmatiques données dans la littérature </a:t>
            </a:r>
            <a:endParaRPr lang="fr-FR" sz="14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3382DF7-D163-E565-3E0B-D21E5535A715}"/>
              </a:ext>
            </a:extLst>
          </p:cNvPr>
          <p:cNvSpPr txBox="1"/>
          <p:nvPr/>
        </p:nvSpPr>
        <p:spPr>
          <a:xfrm>
            <a:off x="1250841" y="5050892"/>
            <a:ext cx="36956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262A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Nos hypothèses de modélisation économique</a:t>
            </a:r>
            <a:endParaRPr lang="fr-FR" sz="14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4519F13-9404-C1C0-1EBC-5FBFF592817B}"/>
              </a:ext>
            </a:extLst>
          </p:cNvPr>
          <p:cNvSpPr txBox="1"/>
          <p:nvPr/>
        </p:nvSpPr>
        <p:spPr>
          <a:xfrm>
            <a:off x="724657" y="5744916"/>
            <a:ext cx="10742686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FR" sz="1600" dirty="0">
                <a:solidFill>
                  <a:srgbClr val="262A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1600" b="1" dirty="0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principes </a:t>
            </a:r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de notre </a:t>
            </a:r>
            <a:r>
              <a:rPr lang="fr-FR" sz="16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modélisation des impacts économiques </a:t>
            </a:r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de la crise du covid-19</a:t>
            </a:r>
            <a:endParaRPr lang="fr-F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1DB1FCF-59AB-90EB-D658-EB1F6DE05089}"/>
              </a:ext>
            </a:extLst>
          </p:cNvPr>
          <p:cNvSpPr txBox="1"/>
          <p:nvPr/>
        </p:nvSpPr>
        <p:spPr>
          <a:xfrm>
            <a:off x="1110970" y="1499331"/>
            <a:ext cx="397537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i="1" dirty="0"/>
              <a:t>Travail perdu </a:t>
            </a:r>
            <a:r>
              <a:rPr lang="fr-FR" sz="1600" dirty="0"/>
              <a:t>= valeur des heures de travail perdues pour les personnes infectées + valeur des heures non travaillées pendant un confinement</a:t>
            </a:r>
          </a:p>
          <a:p>
            <a:pPr algn="ctr">
              <a:spcBef>
                <a:spcPts val="600"/>
              </a:spcBef>
            </a:pPr>
            <a:r>
              <a:rPr lang="fr-FR" sz="1600" dirty="0"/>
              <a:t>(cout horaire moyen : 28 $)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1600" i="1" dirty="0"/>
              <a:t>Impact économique global </a:t>
            </a:r>
            <a:r>
              <a:rPr lang="fr-FR" sz="1600" dirty="0"/>
              <a:t>= Travail perdu + cout standardisé des pertes de vies humaines suite à l’épidémie</a:t>
            </a:r>
          </a:p>
          <a:p>
            <a:pPr algn="ctr">
              <a:spcBef>
                <a:spcPts val="600"/>
              </a:spcBef>
            </a:pPr>
            <a:r>
              <a:rPr lang="fr-FR" sz="1600" dirty="0"/>
              <a:t>(valeur standardisée d’une vie : 1 M$)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Les effets économiques à long terme ne sont pas pris en compte </a:t>
            </a:r>
          </a:p>
        </p:txBody>
      </p:sp>
    </p:spTree>
    <p:extLst>
      <p:ext uri="{BB962C8B-B14F-4D97-AF65-F5344CB8AC3E}">
        <p14:creationId xmlns:p14="http://schemas.microsoft.com/office/powerpoint/2010/main" val="3542977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Ingrédient 2: l’intégration des conséquences économiques (2/2) 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21</a:t>
            </a:fld>
            <a:r>
              <a:rPr lang="en-GB"/>
              <a:t>   |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EB5377-FAD7-50EC-6FBB-47D05DE444CA}"/>
              </a:ext>
            </a:extLst>
          </p:cNvPr>
          <p:cNvSpPr txBox="1"/>
          <p:nvPr/>
        </p:nvSpPr>
        <p:spPr>
          <a:xfrm>
            <a:off x="1366657" y="5186799"/>
            <a:ext cx="890908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Scénarios d’analyse des impacts économiques de la crise du covid-19 dans une population de N milliers de personnes.</a:t>
            </a:r>
          </a:p>
          <a:p>
            <a:pPr algn="ctr"/>
            <a:r>
              <a:rPr lang="fr-FR" sz="1400" b="1" dirty="0"/>
              <a:t>Les paramètres sont les suivants : n est le nombre moyen de contacts quotidiens par personne, </a:t>
            </a:r>
            <a:r>
              <a:rPr lang="fr-FR" sz="1400" b="1" dirty="0">
                <a:sym typeface="Symbol" panose="05050102010706020507" pitchFamily="18" charset="2"/>
              </a:rPr>
              <a:t> est la probabilité qu’une personne en infecte une autre pendant une journée,  est la fraction de la population qui n’est pas soumise à un confinement strict,  </a:t>
            </a:r>
            <a:r>
              <a:rPr lang="fr-FR" sz="1400" b="1" dirty="0"/>
              <a:t> est la fraction de la population qui respecte le confinement, </a:t>
            </a:r>
            <a:r>
              <a:rPr lang="fr-FR" sz="1400" b="1" dirty="0">
                <a:sym typeface="Symbol" panose="05050102010706020507" pitchFamily="18" charset="2"/>
              </a:rPr>
              <a:t> est le délai nécessaire pour mettre en place un confinement,  est la durée d’un confinement, T est la durée de l’épidémie</a:t>
            </a:r>
            <a:endParaRPr lang="fr-FR" sz="1400" b="1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64C1330-A055-6F85-11CE-13939E068D21}"/>
              </a:ext>
            </a:extLst>
          </p:cNvPr>
          <p:cNvGrpSpPr/>
          <p:nvPr/>
        </p:nvGrpSpPr>
        <p:grpSpPr>
          <a:xfrm>
            <a:off x="1463933" y="1238655"/>
            <a:ext cx="8811808" cy="3774624"/>
            <a:chOff x="1463933" y="993229"/>
            <a:chExt cx="8811808" cy="402005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3E8F480-9B5D-8B72-BA32-D4BFAE82B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3933" y="993229"/>
              <a:ext cx="8811808" cy="40200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00489D-425D-5ABC-AA6A-E982147A7FB6}"/>
                </a:ext>
              </a:extLst>
            </p:cNvPr>
            <p:cNvSpPr/>
            <p:nvPr/>
          </p:nvSpPr>
          <p:spPr>
            <a:xfrm>
              <a:off x="7717276" y="1018665"/>
              <a:ext cx="2386519" cy="3969177"/>
            </a:xfrm>
            <a:prstGeom prst="rect">
              <a:avLst/>
            </a:prstGeom>
            <a:solidFill>
              <a:srgbClr val="CCECFF">
                <a:alpha val="2470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1CD48D-8CAA-95FE-3588-218C3BF0C2FA}"/>
                </a:ext>
              </a:extLst>
            </p:cNvPr>
            <p:cNvSpPr/>
            <p:nvPr/>
          </p:nvSpPr>
          <p:spPr>
            <a:xfrm>
              <a:off x="2535677" y="1018665"/>
              <a:ext cx="5123234" cy="3969177"/>
            </a:xfrm>
            <a:prstGeom prst="rect">
              <a:avLst/>
            </a:prstGeom>
            <a:solidFill>
              <a:srgbClr val="FFCCCC">
                <a:alpha val="8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C5CD05BE-0E14-6ECB-806F-B9FD2CA4ECEF}"/>
              </a:ext>
            </a:extLst>
          </p:cNvPr>
          <p:cNvSpPr txBox="1"/>
          <p:nvPr/>
        </p:nvSpPr>
        <p:spPr>
          <a:xfrm>
            <a:off x="3702996" y="897413"/>
            <a:ext cx="3009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Caractéristiques des scénarios étudiés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60F0984-F9D7-E81B-20C6-2F9446E249BC}"/>
              </a:ext>
            </a:extLst>
          </p:cNvPr>
          <p:cNvSpPr txBox="1"/>
          <p:nvPr/>
        </p:nvSpPr>
        <p:spPr>
          <a:xfrm>
            <a:off x="7948412" y="886911"/>
            <a:ext cx="1924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3399"/>
                </a:solidFill>
              </a:rPr>
              <a:t>Résultats de simulation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9F5E107-00CC-EFAE-B7D6-06E3E384F703}"/>
              </a:ext>
            </a:extLst>
          </p:cNvPr>
          <p:cNvCxnSpPr>
            <a:cxnSpLocks/>
          </p:cNvCxnSpPr>
          <p:nvPr/>
        </p:nvCxnSpPr>
        <p:spPr>
          <a:xfrm flipH="1">
            <a:off x="10100644" y="2010383"/>
            <a:ext cx="2918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ECE4B70-CB1A-CAEA-B84F-A07D65BF3399}"/>
              </a:ext>
            </a:extLst>
          </p:cNvPr>
          <p:cNvSpPr txBox="1"/>
          <p:nvPr/>
        </p:nvSpPr>
        <p:spPr>
          <a:xfrm>
            <a:off x="10392473" y="1542801"/>
            <a:ext cx="861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Scénario de base : ne rien faire</a:t>
            </a:r>
          </a:p>
        </p:txBody>
      </p:sp>
    </p:spTree>
    <p:extLst>
      <p:ext uri="{BB962C8B-B14F-4D97-AF65-F5344CB8AC3E}">
        <p14:creationId xmlns:p14="http://schemas.microsoft.com/office/powerpoint/2010/main" val="2433712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Vers un jumeau numérique systémique de la crise du covid-19 (1/2)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22</a:t>
            </a:fld>
            <a:r>
              <a:rPr lang="en-GB"/>
              <a:t>   |</a:t>
            </a:r>
            <a:endParaRPr lang="en-GB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26DEC21-A24C-C8D1-B7A9-69C7290C9CAB}"/>
              </a:ext>
            </a:extLst>
          </p:cNvPr>
          <p:cNvGrpSpPr/>
          <p:nvPr/>
        </p:nvGrpSpPr>
        <p:grpSpPr>
          <a:xfrm>
            <a:off x="1640640" y="1131960"/>
            <a:ext cx="8412530" cy="4276620"/>
            <a:chOff x="1640640" y="1131959"/>
            <a:chExt cx="8412530" cy="4573255"/>
          </a:xfrm>
        </p:grpSpPr>
        <p:sp>
          <p:nvSpPr>
            <p:cNvPr id="60" name="Rectangle : coins arrondis 59">
              <a:extLst>
                <a:ext uri="{FF2B5EF4-FFF2-40B4-BE49-F238E27FC236}">
                  <a16:creationId xmlns:a16="http://schemas.microsoft.com/office/drawing/2014/main" id="{49D548A6-04FD-6699-E727-65D89592FA27}"/>
                </a:ext>
              </a:extLst>
            </p:cNvPr>
            <p:cNvSpPr/>
            <p:nvPr/>
          </p:nvSpPr>
          <p:spPr>
            <a:xfrm>
              <a:off x="1804962" y="5364526"/>
              <a:ext cx="8225401" cy="34068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b="1" dirty="0"/>
                <a:t>Environnement naturel</a:t>
              </a:r>
            </a:p>
          </p:txBody>
        </p:sp>
        <p:sp>
          <p:nvSpPr>
            <p:cNvPr id="61" name="Rectangle : coins arrondis 60">
              <a:extLst>
                <a:ext uri="{FF2B5EF4-FFF2-40B4-BE49-F238E27FC236}">
                  <a16:creationId xmlns:a16="http://schemas.microsoft.com/office/drawing/2014/main" id="{679137EA-3C5D-7059-D029-CE0F0A40B349}"/>
                </a:ext>
              </a:extLst>
            </p:cNvPr>
            <p:cNvSpPr/>
            <p:nvPr/>
          </p:nvSpPr>
          <p:spPr>
            <a:xfrm>
              <a:off x="5046823" y="4180202"/>
              <a:ext cx="2005562" cy="51076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b="1" dirty="0"/>
                <a:t>Population</a:t>
              </a:r>
            </a:p>
          </p:txBody>
        </p:sp>
        <p:sp>
          <p:nvSpPr>
            <p:cNvPr id="62" name="Rectangle : coins arrondis 61">
              <a:extLst>
                <a:ext uri="{FF2B5EF4-FFF2-40B4-BE49-F238E27FC236}">
                  <a16:creationId xmlns:a16="http://schemas.microsoft.com/office/drawing/2014/main" id="{F79BDED6-4FFD-1D72-8963-AA18C2DAD6CF}"/>
                </a:ext>
              </a:extLst>
            </p:cNvPr>
            <p:cNvSpPr/>
            <p:nvPr/>
          </p:nvSpPr>
          <p:spPr>
            <a:xfrm>
              <a:off x="5000199" y="1892945"/>
              <a:ext cx="2005562" cy="510769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b="1" dirty="0"/>
                <a:t>Système de gouvernance</a:t>
              </a:r>
              <a:endParaRPr lang="fr-FR" sz="1200" i="1" dirty="0"/>
            </a:p>
          </p:txBody>
        </p:sp>
        <p:sp>
          <p:nvSpPr>
            <p:cNvPr id="63" name="Rectangle : coins arrondis 62">
              <a:extLst>
                <a:ext uri="{FF2B5EF4-FFF2-40B4-BE49-F238E27FC236}">
                  <a16:creationId xmlns:a16="http://schemas.microsoft.com/office/drawing/2014/main" id="{41FB7B5C-B905-244D-D2FA-CAA129ADE3B4}"/>
                </a:ext>
              </a:extLst>
            </p:cNvPr>
            <p:cNvSpPr/>
            <p:nvPr/>
          </p:nvSpPr>
          <p:spPr>
            <a:xfrm>
              <a:off x="1842100" y="3036573"/>
              <a:ext cx="2005562" cy="510769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b="1" dirty="0"/>
                <a:t>Système économique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2D736A18-9F39-7B34-1044-F0D94FB33778}"/>
                </a:ext>
              </a:extLst>
            </p:cNvPr>
            <p:cNvSpPr txBox="1"/>
            <p:nvPr/>
          </p:nvSpPr>
          <p:spPr bwMode="auto">
            <a:xfrm>
              <a:off x="5055378" y="5020535"/>
              <a:ext cx="1009198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Coronavirus</a:t>
              </a:r>
            </a:p>
          </p:txBody>
        </p:sp>
        <p:cxnSp>
          <p:nvCxnSpPr>
            <p:cNvPr id="65" name="Connecteur droit avec flèche 64">
              <a:extLst>
                <a:ext uri="{FF2B5EF4-FFF2-40B4-BE49-F238E27FC236}">
                  <a16:creationId xmlns:a16="http://schemas.microsoft.com/office/drawing/2014/main" id="{58C1D540-9616-6C86-08E7-C203D94E1E2D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 flipV="1">
              <a:off x="6049603" y="4690971"/>
              <a:ext cx="1" cy="6735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 : en angle 65">
              <a:extLst>
                <a:ext uri="{FF2B5EF4-FFF2-40B4-BE49-F238E27FC236}">
                  <a16:creationId xmlns:a16="http://schemas.microsoft.com/office/drawing/2014/main" id="{C7265EF8-C61F-2934-E701-F547DEE129E4}"/>
                </a:ext>
              </a:extLst>
            </p:cNvPr>
            <p:cNvCxnSpPr>
              <a:cxnSpLocks/>
              <a:stCxn id="70" idx="2"/>
              <a:endCxn id="70" idx="3"/>
            </p:cNvCxnSpPr>
            <p:nvPr/>
          </p:nvCxnSpPr>
          <p:spPr>
            <a:xfrm rot="5400000" flipH="1" flipV="1">
              <a:off x="6728820" y="4357541"/>
              <a:ext cx="122818" cy="504598"/>
            </a:xfrm>
            <a:prstGeom prst="bentConnector4">
              <a:avLst>
                <a:gd name="adj1" fmla="val -141456"/>
                <a:gd name="adj2" fmla="val 152574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C1E82F35-4303-044F-D94F-20C42DBA6EAB}"/>
                </a:ext>
              </a:extLst>
            </p:cNvPr>
            <p:cNvSpPr txBox="1"/>
            <p:nvPr/>
          </p:nvSpPr>
          <p:spPr bwMode="auto">
            <a:xfrm>
              <a:off x="6043186" y="4437516"/>
              <a:ext cx="1009198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1C500B89-7A9C-D892-7FCC-A43443F0F1F3}"/>
                </a:ext>
              </a:extLst>
            </p:cNvPr>
            <p:cNvSpPr txBox="1"/>
            <p:nvPr/>
          </p:nvSpPr>
          <p:spPr bwMode="auto">
            <a:xfrm>
              <a:off x="3767728" y="4529036"/>
              <a:ext cx="1009198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Force de travail</a:t>
              </a: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663480E4-D6F5-48EE-E8BD-9CC0F13BBD48}"/>
                </a:ext>
              </a:extLst>
            </p:cNvPr>
            <p:cNvSpPr txBox="1"/>
            <p:nvPr/>
          </p:nvSpPr>
          <p:spPr bwMode="auto">
            <a:xfrm>
              <a:off x="6220046" y="4553339"/>
              <a:ext cx="1009198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E9A70E3F-BEB4-A6B3-1B25-16770116F5E4}"/>
                </a:ext>
              </a:extLst>
            </p:cNvPr>
            <p:cNvSpPr txBox="1"/>
            <p:nvPr/>
          </p:nvSpPr>
          <p:spPr bwMode="auto">
            <a:xfrm>
              <a:off x="6033332" y="4425613"/>
              <a:ext cx="1009198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203CC0CD-F6C4-6C75-E3AD-B37EF0858EF1}"/>
                </a:ext>
              </a:extLst>
            </p:cNvPr>
            <p:cNvSpPr txBox="1"/>
            <p:nvPr/>
          </p:nvSpPr>
          <p:spPr bwMode="auto">
            <a:xfrm>
              <a:off x="7042529" y="1785589"/>
              <a:ext cx="1815263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Politique de santé</a:t>
              </a:r>
            </a:p>
          </p:txBody>
        </p:sp>
        <p:cxnSp>
          <p:nvCxnSpPr>
            <p:cNvPr id="72" name="Connecteur : en angle 71">
              <a:extLst>
                <a:ext uri="{FF2B5EF4-FFF2-40B4-BE49-F238E27FC236}">
                  <a16:creationId xmlns:a16="http://schemas.microsoft.com/office/drawing/2014/main" id="{769484AC-4ABF-0F79-722B-A10ACCF9535A}"/>
                </a:ext>
              </a:extLst>
            </p:cNvPr>
            <p:cNvCxnSpPr>
              <a:cxnSpLocks/>
              <a:stCxn id="62" idx="3"/>
              <a:endCxn id="105" idx="0"/>
            </p:cNvCxnSpPr>
            <p:nvPr/>
          </p:nvCxnSpPr>
          <p:spPr>
            <a:xfrm>
              <a:off x="7005761" y="2148330"/>
              <a:ext cx="2021835" cy="888243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 : en angle 72">
              <a:extLst>
                <a:ext uri="{FF2B5EF4-FFF2-40B4-BE49-F238E27FC236}">
                  <a16:creationId xmlns:a16="http://schemas.microsoft.com/office/drawing/2014/main" id="{143AA4E3-6B88-42CF-8F72-2EEEE6F68CA4}"/>
                </a:ext>
              </a:extLst>
            </p:cNvPr>
            <p:cNvCxnSpPr>
              <a:cxnSpLocks/>
              <a:stCxn id="62" idx="1"/>
              <a:endCxn id="63" idx="0"/>
            </p:cNvCxnSpPr>
            <p:nvPr/>
          </p:nvCxnSpPr>
          <p:spPr>
            <a:xfrm rot="10800000" flipV="1">
              <a:off x="2844881" y="2148329"/>
              <a:ext cx="2155318" cy="888243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374A1BA0-9E65-984E-E2C1-D536C37A936D}"/>
                </a:ext>
              </a:extLst>
            </p:cNvPr>
            <p:cNvSpPr txBox="1"/>
            <p:nvPr/>
          </p:nvSpPr>
          <p:spPr bwMode="auto">
            <a:xfrm>
              <a:off x="3286238" y="1697510"/>
              <a:ext cx="1442743" cy="356499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Instructions sanitaires</a:t>
              </a:r>
            </a:p>
          </p:txBody>
        </p:sp>
        <p:cxnSp>
          <p:nvCxnSpPr>
            <p:cNvPr id="75" name="Connecteur : en angle 74">
              <a:extLst>
                <a:ext uri="{FF2B5EF4-FFF2-40B4-BE49-F238E27FC236}">
                  <a16:creationId xmlns:a16="http://schemas.microsoft.com/office/drawing/2014/main" id="{17E42D04-E56E-736C-A02C-BD7E278619E3}"/>
                </a:ext>
              </a:extLst>
            </p:cNvPr>
            <p:cNvCxnSpPr>
              <a:cxnSpLocks/>
              <a:stCxn id="84" idx="0"/>
              <a:endCxn id="93" idx="2"/>
            </p:cNvCxnSpPr>
            <p:nvPr/>
          </p:nvCxnSpPr>
          <p:spPr>
            <a:xfrm rot="5400000" flipH="1" flipV="1">
              <a:off x="7275891" y="2937891"/>
              <a:ext cx="642534" cy="1851678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667387C9-9624-258B-91D1-CBC1D8EB598B}"/>
                </a:ext>
              </a:extLst>
            </p:cNvPr>
            <p:cNvSpPr txBox="1"/>
            <p:nvPr/>
          </p:nvSpPr>
          <p:spPr bwMode="auto">
            <a:xfrm>
              <a:off x="7957590" y="4006943"/>
              <a:ext cx="799509" cy="255345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Personnes</a:t>
              </a:r>
            </a:p>
            <a:p>
              <a:r>
                <a:rPr lang="fr-FR" sz="1200" dirty="0"/>
                <a:t> infectées</a:t>
              </a:r>
            </a:p>
          </p:txBody>
        </p:sp>
        <p:cxnSp>
          <p:nvCxnSpPr>
            <p:cNvPr id="77" name="Connecteur droit avec flèche 76">
              <a:extLst>
                <a:ext uri="{FF2B5EF4-FFF2-40B4-BE49-F238E27FC236}">
                  <a16:creationId xmlns:a16="http://schemas.microsoft.com/office/drawing/2014/main" id="{1910C332-2A1D-BC26-ACC7-917848EC8968}"/>
                </a:ext>
              </a:extLst>
            </p:cNvPr>
            <p:cNvCxnSpPr>
              <a:cxnSpLocks/>
            </p:cNvCxnSpPr>
            <p:nvPr/>
          </p:nvCxnSpPr>
          <p:spPr>
            <a:xfrm>
              <a:off x="3847662" y="3184822"/>
              <a:ext cx="417715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 : en angle 77">
              <a:extLst>
                <a:ext uri="{FF2B5EF4-FFF2-40B4-BE49-F238E27FC236}">
                  <a16:creationId xmlns:a16="http://schemas.microsoft.com/office/drawing/2014/main" id="{8519F9F7-1A0A-2F6E-8A0C-3FE88BF902F3}"/>
                </a:ext>
              </a:extLst>
            </p:cNvPr>
            <p:cNvCxnSpPr>
              <a:cxnSpLocks/>
              <a:stCxn id="61" idx="1"/>
              <a:endCxn id="82" idx="2"/>
            </p:cNvCxnSpPr>
            <p:nvPr/>
          </p:nvCxnSpPr>
          <p:spPr>
            <a:xfrm rot="10800000">
              <a:off x="3413634" y="3539394"/>
              <a:ext cx="1633190" cy="896193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3B6BDB28-DB42-4759-F1D6-B0B191DF98A1}"/>
                </a:ext>
              </a:extLst>
            </p:cNvPr>
            <p:cNvSpPr txBox="1"/>
            <p:nvPr/>
          </p:nvSpPr>
          <p:spPr bwMode="auto">
            <a:xfrm>
              <a:off x="7532181" y="4570519"/>
              <a:ext cx="1009198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Coronavirus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ACBD6473-0B94-F99F-A6B2-DCF957734A92}"/>
                </a:ext>
              </a:extLst>
            </p:cNvPr>
            <p:cNvSpPr txBox="1"/>
            <p:nvPr/>
          </p:nvSpPr>
          <p:spPr bwMode="auto">
            <a:xfrm>
              <a:off x="4272327" y="2903156"/>
              <a:ext cx="1009198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Ressources sanitaires</a:t>
              </a:r>
            </a:p>
          </p:txBody>
        </p:sp>
        <p:cxnSp>
          <p:nvCxnSpPr>
            <p:cNvPr id="81" name="Connecteur droit avec flèche 80">
              <a:extLst>
                <a:ext uri="{FF2B5EF4-FFF2-40B4-BE49-F238E27FC236}">
                  <a16:creationId xmlns:a16="http://schemas.microsoft.com/office/drawing/2014/main" id="{1FDCE8BD-CFB3-8426-F766-07169175AD66}"/>
                </a:ext>
              </a:extLst>
            </p:cNvPr>
            <p:cNvCxnSpPr>
              <a:cxnSpLocks/>
              <a:endCxn id="63" idx="2"/>
            </p:cNvCxnSpPr>
            <p:nvPr/>
          </p:nvCxnSpPr>
          <p:spPr>
            <a:xfrm flipV="1">
              <a:off x="2844881" y="3547343"/>
              <a:ext cx="0" cy="181718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DF50301E-DDDD-F3C4-1403-FE5F8D5FDE2F}"/>
                </a:ext>
              </a:extLst>
            </p:cNvPr>
            <p:cNvSpPr txBox="1"/>
            <p:nvPr/>
          </p:nvSpPr>
          <p:spPr bwMode="auto">
            <a:xfrm>
              <a:off x="2909033" y="3293757"/>
              <a:ext cx="1009198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FC0A03EC-A28F-CAFD-1FB6-4C98704E9D8B}"/>
                </a:ext>
              </a:extLst>
            </p:cNvPr>
            <p:cNvSpPr txBox="1"/>
            <p:nvPr/>
          </p:nvSpPr>
          <p:spPr bwMode="auto">
            <a:xfrm>
              <a:off x="1640640" y="4230646"/>
              <a:ext cx="1009198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Ressources </a:t>
              </a:r>
            </a:p>
            <a:p>
              <a:r>
                <a:rPr lang="fr-FR" sz="1200" dirty="0"/>
                <a:t>naturelles</a:t>
              </a: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3DF898CA-6A4F-B300-CF4E-0EDB03EE7635}"/>
                </a:ext>
              </a:extLst>
            </p:cNvPr>
            <p:cNvSpPr txBox="1"/>
            <p:nvPr/>
          </p:nvSpPr>
          <p:spPr bwMode="auto">
            <a:xfrm>
              <a:off x="6290253" y="4184996"/>
              <a:ext cx="762131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cxnSp>
          <p:nvCxnSpPr>
            <p:cNvPr id="85" name="Connecteur : en angle 84">
              <a:extLst>
                <a:ext uri="{FF2B5EF4-FFF2-40B4-BE49-F238E27FC236}">
                  <a16:creationId xmlns:a16="http://schemas.microsoft.com/office/drawing/2014/main" id="{1AED188B-4F46-E2C7-6604-DF76375595D8}"/>
                </a:ext>
              </a:extLst>
            </p:cNvPr>
            <p:cNvCxnSpPr>
              <a:cxnSpLocks/>
              <a:stCxn id="92" idx="3"/>
              <a:endCxn id="89" idx="0"/>
            </p:cNvCxnSpPr>
            <p:nvPr/>
          </p:nvCxnSpPr>
          <p:spPr>
            <a:xfrm>
              <a:off x="3836318" y="3409781"/>
              <a:ext cx="1481200" cy="779984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57E9E6F0-08BD-19A9-9229-5E4BBDD1E088}"/>
                </a:ext>
              </a:extLst>
            </p:cNvPr>
            <p:cNvSpPr txBox="1"/>
            <p:nvPr/>
          </p:nvSpPr>
          <p:spPr bwMode="auto">
            <a:xfrm>
              <a:off x="4020977" y="3455685"/>
              <a:ext cx="1009198" cy="35817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Produits &amp; </a:t>
              </a:r>
            </a:p>
            <a:p>
              <a:r>
                <a:rPr lang="fr-FR" sz="1200" dirty="0"/>
                <a:t>services</a:t>
              </a:r>
            </a:p>
          </p:txBody>
        </p:sp>
        <p:cxnSp>
          <p:nvCxnSpPr>
            <p:cNvPr id="87" name="Connecteur droit avec flèche 86">
              <a:extLst>
                <a:ext uri="{FF2B5EF4-FFF2-40B4-BE49-F238E27FC236}">
                  <a16:creationId xmlns:a16="http://schemas.microsoft.com/office/drawing/2014/main" id="{BF9971C5-3A01-DB69-7DC0-00DB8CAF1196}"/>
                </a:ext>
              </a:extLst>
            </p:cNvPr>
            <p:cNvCxnSpPr>
              <a:cxnSpLocks/>
              <a:stCxn id="105" idx="2"/>
            </p:cNvCxnSpPr>
            <p:nvPr/>
          </p:nvCxnSpPr>
          <p:spPr>
            <a:xfrm>
              <a:off x="9027596" y="3547343"/>
              <a:ext cx="0" cy="181718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D8EA28DF-CD8A-DF0D-125E-3CC06DAAB669}"/>
                </a:ext>
              </a:extLst>
            </p:cNvPr>
            <p:cNvSpPr txBox="1"/>
            <p:nvPr/>
          </p:nvSpPr>
          <p:spPr bwMode="auto">
            <a:xfrm>
              <a:off x="9012984" y="4709775"/>
              <a:ext cx="833089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Morts</a:t>
              </a: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97B1EACA-FC51-1FB4-893A-91EC6D202131}"/>
                </a:ext>
              </a:extLst>
            </p:cNvPr>
            <p:cNvSpPr txBox="1"/>
            <p:nvPr/>
          </p:nvSpPr>
          <p:spPr bwMode="auto">
            <a:xfrm>
              <a:off x="4812919" y="4189765"/>
              <a:ext cx="1009198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cxnSp>
          <p:nvCxnSpPr>
            <p:cNvPr id="90" name="Connecteur : en angle 89">
              <a:extLst>
                <a:ext uri="{FF2B5EF4-FFF2-40B4-BE49-F238E27FC236}">
                  <a16:creationId xmlns:a16="http://schemas.microsoft.com/office/drawing/2014/main" id="{DEFAB61C-8B06-5D28-56C4-51487B37A9DA}"/>
                </a:ext>
              </a:extLst>
            </p:cNvPr>
            <p:cNvCxnSpPr>
              <a:cxnSpLocks/>
              <a:stCxn id="93" idx="1"/>
              <a:endCxn id="95" idx="0"/>
            </p:cNvCxnSpPr>
            <p:nvPr/>
          </p:nvCxnSpPr>
          <p:spPr>
            <a:xfrm rot="10800000" flipV="1">
              <a:off x="6296751" y="3409780"/>
              <a:ext cx="1721647" cy="785010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2D008FC1-C32C-B83B-8CB8-F79F50CA7DF5}"/>
                </a:ext>
              </a:extLst>
            </p:cNvPr>
            <p:cNvSpPr txBox="1"/>
            <p:nvPr/>
          </p:nvSpPr>
          <p:spPr bwMode="auto">
            <a:xfrm>
              <a:off x="6464395" y="3271385"/>
              <a:ext cx="1009198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Personnes</a:t>
              </a:r>
            </a:p>
            <a:p>
              <a:r>
                <a:rPr lang="fr-FR" sz="1200" dirty="0"/>
                <a:t>guéries</a:t>
              </a: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EBED53F4-5C3A-B6B6-65FE-BB2690CC6753}"/>
                </a:ext>
              </a:extLst>
            </p:cNvPr>
            <p:cNvSpPr txBox="1"/>
            <p:nvPr/>
          </p:nvSpPr>
          <p:spPr bwMode="auto">
            <a:xfrm>
              <a:off x="2827121" y="3277099"/>
              <a:ext cx="1009198" cy="265364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93D914CD-B56C-257A-CB12-B18143A21E78}"/>
                </a:ext>
              </a:extLst>
            </p:cNvPr>
            <p:cNvSpPr txBox="1"/>
            <p:nvPr/>
          </p:nvSpPr>
          <p:spPr bwMode="auto">
            <a:xfrm>
              <a:off x="8018397" y="3277099"/>
              <a:ext cx="1009198" cy="265364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cxnSp>
          <p:nvCxnSpPr>
            <p:cNvPr id="94" name="Connecteur : en angle 93">
              <a:extLst>
                <a:ext uri="{FF2B5EF4-FFF2-40B4-BE49-F238E27FC236}">
                  <a16:creationId xmlns:a16="http://schemas.microsoft.com/office/drawing/2014/main" id="{D3FDA667-617A-C558-9F6C-F8EFFFA86D87}"/>
                </a:ext>
              </a:extLst>
            </p:cNvPr>
            <p:cNvCxnSpPr>
              <a:cxnSpLocks/>
              <a:stCxn id="62" idx="3"/>
              <a:endCxn id="84" idx="3"/>
            </p:cNvCxnSpPr>
            <p:nvPr/>
          </p:nvCxnSpPr>
          <p:spPr>
            <a:xfrm>
              <a:off x="7005761" y="2148330"/>
              <a:ext cx="46623" cy="2159485"/>
            </a:xfrm>
            <a:prstGeom prst="bentConnector3">
              <a:avLst>
                <a:gd name="adj1" fmla="val 1374263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38575534-7EEE-B7A3-CCBC-05F4997E1DF7}"/>
                </a:ext>
              </a:extLst>
            </p:cNvPr>
            <p:cNvSpPr txBox="1"/>
            <p:nvPr/>
          </p:nvSpPr>
          <p:spPr bwMode="auto">
            <a:xfrm>
              <a:off x="5813553" y="4194793"/>
              <a:ext cx="966395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05CEC8F3-CAC1-C807-9F16-F77EBC270209}"/>
                </a:ext>
              </a:extLst>
            </p:cNvPr>
            <p:cNvSpPr txBox="1"/>
            <p:nvPr/>
          </p:nvSpPr>
          <p:spPr bwMode="auto">
            <a:xfrm>
              <a:off x="5257008" y="4191612"/>
              <a:ext cx="1009198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cxnSp>
          <p:nvCxnSpPr>
            <p:cNvPr id="97" name="Connecteur : en angle 96">
              <a:extLst>
                <a:ext uri="{FF2B5EF4-FFF2-40B4-BE49-F238E27FC236}">
                  <a16:creationId xmlns:a16="http://schemas.microsoft.com/office/drawing/2014/main" id="{CC94B634-B5C4-1B57-292B-1B02138ABDDF}"/>
                </a:ext>
              </a:extLst>
            </p:cNvPr>
            <p:cNvCxnSpPr>
              <a:cxnSpLocks/>
              <a:stCxn id="63" idx="3"/>
              <a:endCxn id="96" idx="0"/>
            </p:cNvCxnSpPr>
            <p:nvPr/>
          </p:nvCxnSpPr>
          <p:spPr>
            <a:xfrm>
              <a:off x="3847662" y="3291958"/>
              <a:ext cx="1913945" cy="899653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25326219-7726-B2F9-5FBB-57A9828094E3}"/>
                </a:ext>
              </a:extLst>
            </p:cNvPr>
            <p:cNvSpPr txBox="1"/>
            <p:nvPr/>
          </p:nvSpPr>
          <p:spPr bwMode="auto">
            <a:xfrm rot="16200000">
              <a:off x="5383019" y="3556772"/>
              <a:ext cx="660905" cy="375084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Money </a:t>
              </a:r>
            </a:p>
            <a:p>
              <a:r>
                <a:rPr lang="fr-FR" sz="1200" dirty="0"/>
                <a:t>exchanges</a:t>
              </a:r>
            </a:p>
          </p:txBody>
        </p:sp>
        <p:cxnSp>
          <p:nvCxnSpPr>
            <p:cNvPr id="99" name="Connecteur : en angle 98">
              <a:extLst>
                <a:ext uri="{FF2B5EF4-FFF2-40B4-BE49-F238E27FC236}">
                  <a16:creationId xmlns:a16="http://schemas.microsoft.com/office/drawing/2014/main" id="{76AC927D-FAE5-4F6F-ADC1-92125C0DB19D}"/>
                </a:ext>
              </a:extLst>
            </p:cNvPr>
            <p:cNvCxnSpPr>
              <a:cxnSpLocks/>
              <a:stCxn id="100" idx="0"/>
              <a:endCxn id="62" idx="2"/>
            </p:cNvCxnSpPr>
            <p:nvPr/>
          </p:nvCxnSpPr>
          <p:spPr>
            <a:xfrm rot="16200000" flipV="1">
              <a:off x="6947516" y="1459179"/>
              <a:ext cx="637736" cy="2526807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1280604A-B563-3106-5E5E-0EDF288AFAE5}"/>
                </a:ext>
              </a:extLst>
            </p:cNvPr>
            <p:cNvSpPr txBox="1"/>
            <p:nvPr/>
          </p:nvSpPr>
          <p:spPr bwMode="auto">
            <a:xfrm>
              <a:off x="8046589" y="3041451"/>
              <a:ext cx="966395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B5D16B08-CF4F-0FEB-13A8-60E7B9DABF1C}"/>
                </a:ext>
              </a:extLst>
            </p:cNvPr>
            <p:cNvSpPr txBox="1"/>
            <p:nvPr/>
          </p:nvSpPr>
          <p:spPr bwMode="auto">
            <a:xfrm>
              <a:off x="2803042" y="3046320"/>
              <a:ext cx="966395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fr-FR" sz="1200" dirty="0"/>
            </a:p>
          </p:txBody>
        </p:sp>
        <p:cxnSp>
          <p:nvCxnSpPr>
            <p:cNvPr id="102" name="Connecteur : en angle 101">
              <a:extLst>
                <a:ext uri="{FF2B5EF4-FFF2-40B4-BE49-F238E27FC236}">
                  <a16:creationId xmlns:a16="http://schemas.microsoft.com/office/drawing/2014/main" id="{F504F074-DDCB-280B-C0B1-375A3B14BB39}"/>
                </a:ext>
              </a:extLst>
            </p:cNvPr>
            <p:cNvCxnSpPr>
              <a:cxnSpLocks/>
              <a:stCxn id="101" idx="0"/>
              <a:endCxn id="62" idx="2"/>
            </p:cNvCxnSpPr>
            <p:nvPr/>
          </p:nvCxnSpPr>
          <p:spPr>
            <a:xfrm rot="5400000" flipH="1" flipV="1">
              <a:off x="4323306" y="1366647"/>
              <a:ext cx="642606" cy="2716741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CD127689-0ECC-5FBB-672B-3917F6FF4347}"/>
                </a:ext>
              </a:extLst>
            </p:cNvPr>
            <p:cNvSpPr txBox="1"/>
            <p:nvPr/>
          </p:nvSpPr>
          <p:spPr bwMode="auto">
            <a:xfrm>
              <a:off x="5514654" y="2466389"/>
              <a:ext cx="1009198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Feedbacks</a:t>
              </a:r>
            </a:p>
          </p:txBody>
        </p:sp>
        <p:cxnSp>
          <p:nvCxnSpPr>
            <p:cNvPr id="104" name="Connecteur droit avec flèche 103">
              <a:extLst>
                <a:ext uri="{FF2B5EF4-FFF2-40B4-BE49-F238E27FC236}">
                  <a16:creationId xmlns:a16="http://schemas.microsoft.com/office/drawing/2014/main" id="{48C4B2BA-5BA2-DEA1-790E-C22395294453}"/>
                </a:ext>
              </a:extLst>
            </p:cNvPr>
            <p:cNvCxnSpPr>
              <a:cxnSpLocks/>
              <a:endCxn id="62" idx="2"/>
            </p:cNvCxnSpPr>
            <p:nvPr/>
          </p:nvCxnSpPr>
          <p:spPr>
            <a:xfrm flipH="1" flipV="1">
              <a:off x="6002980" y="2403714"/>
              <a:ext cx="0" cy="1787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 : coins arrondis 104">
              <a:extLst>
                <a:ext uri="{FF2B5EF4-FFF2-40B4-BE49-F238E27FC236}">
                  <a16:creationId xmlns:a16="http://schemas.microsoft.com/office/drawing/2014/main" id="{C2E67AD4-0EF6-3BBE-F262-C7596D694820}"/>
                </a:ext>
              </a:extLst>
            </p:cNvPr>
            <p:cNvSpPr/>
            <p:nvPr/>
          </p:nvSpPr>
          <p:spPr>
            <a:xfrm>
              <a:off x="8024815" y="3036573"/>
              <a:ext cx="2005562" cy="510769"/>
            </a:xfrm>
            <a:prstGeom prst="roundRect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b="1" dirty="0"/>
                <a:t>Système de santé</a:t>
              </a:r>
              <a:endParaRPr lang="fr-FR" sz="1200" i="1" dirty="0"/>
            </a:p>
          </p:txBody>
        </p:sp>
        <p:sp>
          <p:nvSpPr>
            <p:cNvPr id="106" name="Rectangle : coins arrondis 105">
              <a:extLst>
                <a:ext uri="{FF2B5EF4-FFF2-40B4-BE49-F238E27FC236}">
                  <a16:creationId xmlns:a16="http://schemas.microsoft.com/office/drawing/2014/main" id="{780B0D9A-103E-2FA1-40C6-184929228836}"/>
                </a:ext>
              </a:extLst>
            </p:cNvPr>
            <p:cNvSpPr/>
            <p:nvPr/>
          </p:nvSpPr>
          <p:spPr>
            <a:xfrm>
              <a:off x="1700852" y="1131959"/>
              <a:ext cx="8225401" cy="342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050" b="1"/>
                <a:t>Jumeau numérique systémique de la crise du covid-19</a:t>
              </a:r>
            </a:p>
          </p:txBody>
        </p: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C7EC6E22-74A4-390F-A57E-69B47BAEA1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3667" y="1473959"/>
              <a:ext cx="0" cy="157236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E9C029E9-1282-00BF-5726-5348BB6CFBDF}"/>
                </a:ext>
              </a:extLst>
            </p:cNvPr>
            <p:cNvCxnSpPr>
              <a:cxnSpLocks/>
              <a:endCxn id="62" idx="0"/>
            </p:cNvCxnSpPr>
            <p:nvPr/>
          </p:nvCxnSpPr>
          <p:spPr>
            <a:xfrm>
              <a:off x="6002980" y="1473959"/>
              <a:ext cx="0" cy="41898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24358A1-2A21-7750-DFA4-57C234110CE6}"/>
                </a:ext>
              </a:extLst>
            </p:cNvPr>
            <p:cNvSpPr txBox="1"/>
            <p:nvPr/>
          </p:nvSpPr>
          <p:spPr bwMode="auto">
            <a:xfrm>
              <a:off x="1873442" y="1756167"/>
              <a:ext cx="1009198" cy="214392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050"/>
                <a:t>Mesures</a:t>
              </a: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8D942457-48B6-E65E-3F3A-B646FBD293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2407" y="1473959"/>
              <a:ext cx="0" cy="157236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2FDAFD0-3316-69C0-1EE9-CD43F2FABBD8}"/>
                </a:ext>
              </a:extLst>
            </p:cNvPr>
            <p:cNvSpPr txBox="1"/>
            <p:nvPr/>
          </p:nvSpPr>
          <p:spPr bwMode="auto">
            <a:xfrm>
              <a:off x="9043972" y="1733316"/>
              <a:ext cx="1009198" cy="214392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050"/>
                <a:t>Mesures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7EAC63B-89BA-7115-C7D6-F41491A809AE}"/>
                </a:ext>
              </a:extLst>
            </p:cNvPr>
            <p:cNvSpPr txBox="1"/>
            <p:nvPr/>
          </p:nvSpPr>
          <p:spPr bwMode="auto">
            <a:xfrm>
              <a:off x="5156944" y="1544838"/>
              <a:ext cx="1815263" cy="245636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fr-FR" sz="1200" dirty="0"/>
                <a:t>Indicateurs &amp; recommandations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061602BF-4689-32D6-F805-9049CC3A2F28}"/>
              </a:ext>
            </a:extLst>
          </p:cNvPr>
          <p:cNvSpPr txBox="1"/>
          <p:nvPr/>
        </p:nvSpPr>
        <p:spPr>
          <a:xfrm>
            <a:off x="724657" y="5744916"/>
            <a:ext cx="10742686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FR" sz="1600" dirty="0">
                <a:solidFill>
                  <a:srgbClr val="262A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Ces modèles pourraient utilement être intégrés dans un </a:t>
            </a:r>
            <a:r>
              <a:rPr lang="fr-FR" sz="16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jumeau numérique systémique de la crise du covid-19</a:t>
            </a:r>
            <a:endParaRPr lang="fr-FR" sz="1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84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Vers un jumeau numérique systémique de la crise du covid-19 (2/2)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23</a:t>
            </a:fld>
            <a:r>
              <a:rPr lang="en-GB"/>
              <a:t>   |</a:t>
            </a:r>
            <a:endParaRPr lang="en-GB" dirty="0"/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D66ACC6E-3C0A-27FE-9B2C-40477DF61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01" y="4731779"/>
            <a:ext cx="5362622" cy="745634"/>
          </a:xfrm>
          <a:prstGeom prst="rect">
            <a:avLst/>
          </a:prstGeom>
        </p:spPr>
      </p:pic>
      <p:grpSp>
        <p:nvGrpSpPr>
          <p:cNvPr id="60" name="Groupe 59">
            <a:extLst>
              <a:ext uri="{FF2B5EF4-FFF2-40B4-BE49-F238E27FC236}">
                <a16:creationId xmlns:a16="http://schemas.microsoft.com/office/drawing/2014/main" id="{D2762DBF-9943-C67F-9522-CC0E5CD0BA0F}"/>
              </a:ext>
            </a:extLst>
          </p:cNvPr>
          <p:cNvGrpSpPr/>
          <p:nvPr/>
        </p:nvGrpSpPr>
        <p:grpSpPr>
          <a:xfrm>
            <a:off x="4411138" y="3559582"/>
            <a:ext cx="5264073" cy="780230"/>
            <a:chOff x="2017748" y="3775164"/>
            <a:chExt cx="2910537" cy="1133336"/>
          </a:xfrm>
        </p:grpSpPr>
        <p:sp>
          <p:nvSpPr>
            <p:cNvPr id="61" name="Organigramme : Données 60">
              <a:extLst>
                <a:ext uri="{FF2B5EF4-FFF2-40B4-BE49-F238E27FC236}">
                  <a16:creationId xmlns:a16="http://schemas.microsoft.com/office/drawing/2014/main" id="{58BD5EC2-6579-7CD6-E781-606102687C2E}"/>
                </a:ext>
              </a:extLst>
            </p:cNvPr>
            <p:cNvSpPr/>
            <p:nvPr/>
          </p:nvSpPr>
          <p:spPr>
            <a:xfrm>
              <a:off x="2515673" y="3775164"/>
              <a:ext cx="364902" cy="141667"/>
            </a:xfrm>
            <a:prstGeom prst="flowChartInputOutput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2" name="Organigramme : Données 61">
              <a:extLst>
                <a:ext uri="{FF2B5EF4-FFF2-40B4-BE49-F238E27FC236}">
                  <a16:creationId xmlns:a16="http://schemas.microsoft.com/office/drawing/2014/main" id="{CA66FD59-D6BC-131C-ADB0-41951C135304}"/>
                </a:ext>
              </a:extLst>
            </p:cNvPr>
            <p:cNvSpPr/>
            <p:nvPr/>
          </p:nvSpPr>
          <p:spPr>
            <a:xfrm>
              <a:off x="2807923" y="3775164"/>
              <a:ext cx="364902" cy="141667"/>
            </a:xfrm>
            <a:prstGeom prst="flowChartInputOutput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3" name="Organigramme : Données 62">
              <a:extLst>
                <a:ext uri="{FF2B5EF4-FFF2-40B4-BE49-F238E27FC236}">
                  <a16:creationId xmlns:a16="http://schemas.microsoft.com/office/drawing/2014/main" id="{2C301AC2-7D95-83ED-C2CF-44455964C2A9}"/>
                </a:ext>
              </a:extLst>
            </p:cNvPr>
            <p:cNvSpPr/>
            <p:nvPr/>
          </p:nvSpPr>
          <p:spPr>
            <a:xfrm>
              <a:off x="3101460" y="3775164"/>
              <a:ext cx="364902" cy="141667"/>
            </a:xfrm>
            <a:prstGeom prst="flowChartInputOutput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4" name="Organigramme : Données 63">
              <a:extLst>
                <a:ext uri="{FF2B5EF4-FFF2-40B4-BE49-F238E27FC236}">
                  <a16:creationId xmlns:a16="http://schemas.microsoft.com/office/drawing/2014/main" id="{E9FFE6EF-0B56-E22C-09FA-3152A64D103C}"/>
                </a:ext>
              </a:extLst>
            </p:cNvPr>
            <p:cNvSpPr/>
            <p:nvPr/>
          </p:nvSpPr>
          <p:spPr>
            <a:xfrm>
              <a:off x="3393710" y="3775164"/>
              <a:ext cx="364902" cy="141667"/>
            </a:xfrm>
            <a:prstGeom prst="flowChartInputOutput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5" name="Organigramme : Données 64">
              <a:extLst>
                <a:ext uri="{FF2B5EF4-FFF2-40B4-BE49-F238E27FC236}">
                  <a16:creationId xmlns:a16="http://schemas.microsoft.com/office/drawing/2014/main" id="{C3F30F76-87B4-CC8A-C619-87C0DE65015B}"/>
                </a:ext>
              </a:extLst>
            </p:cNvPr>
            <p:cNvSpPr/>
            <p:nvPr/>
          </p:nvSpPr>
          <p:spPr>
            <a:xfrm>
              <a:off x="3685346" y="3775164"/>
              <a:ext cx="364902" cy="141667"/>
            </a:xfrm>
            <a:prstGeom prst="flowChartInputOutput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6" name="Organigramme : Données 65">
              <a:extLst>
                <a:ext uri="{FF2B5EF4-FFF2-40B4-BE49-F238E27FC236}">
                  <a16:creationId xmlns:a16="http://schemas.microsoft.com/office/drawing/2014/main" id="{8681376A-869D-389A-8099-21ED4E7A2FA5}"/>
                </a:ext>
              </a:extLst>
            </p:cNvPr>
            <p:cNvSpPr/>
            <p:nvPr/>
          </p:nvSpPr>
          <p:spPr>
            <a:xfrm>
              <a:off x="3977596" y="3775164"/>
              <a:ext cx="364902" cy="141667"/>
            </a:xfrm>
            <a:prstGeom prst="flowChartInputOutput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7" name="Organigramme : Données 66">
              <a:extLst>
                <a:ext uri="{FF2B5EF4-FFF2-40B4-BE49-F238E27FC236}">
                  <a16:creationId xmlns:a16="http://schemas.microsoft.com/office/drawing/2014/main" id="{CFA54512-E4EF-EE32-5075-AF0631AB423B}"/>
                </a:ext>
              </a:extLst>
            </p:cNvPr>
            <p:cNvSpPr/>
            <p:nvPr/>
          </p:nvSpPr>
          <p:spPr>
            <a:xfrm>
              <a:off x="4271133" y="3775164"/>
              <a:ext cx="364902" cy="141667"/>
            </a:xfrm>
            <a:prstGeom prst="flowChartInputOutput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8" name="Organigramme : Données 67">
              <a:extLst>
                <a:ext uri="{FF2B5EF4-FFF2-40B4-BE49-F238E27FC236}">
                  <a16:creationId xmlns:a16="http://schemas.microsoft.com/office/drawing/2014/main" id="{81046CFB-B9FD-3F95-0874-73E2E557245E}"/>
                </a:ext>
              </a:extLst>
            </p:cNvPr>
            <p:cNvSpPr/>
            <p:nvPr/>
          </p:nvSpPr>
          <p:spPr>
            <a:xfrm>
              <a:off x="4563383" y="3775164"/>
              <a:ext cx="364902" cy="141667"/>
            </a:xfrm>
            <a:prstGeom prst="flowChartInputOutput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B3F98606-4A85-701D-DE61-4B1D24E08BCB}"/>
                </a:ext>
              </a:extLst>
            </p:cNvPr>
            <p:cNvGrpSpPr/>
            <p:nvPr/>
          </p:nvGrpSpPr>
          <p:grpSpPr>
            <a:xfrm>
              <a:off x="2446766" y="3916831"/>
              <a:ext cx="2412612" cy="141667"/>
              <a:chOff x="2442163" y="3981351"/>
              <a:chExt cx="2412612" cy="141667"/>
            </a:xfrm>
          </p:grpSpPr>
          <p:sp>
            <p:nvSpPr>
              <p:cNvPr id="124" name="Organigramme : Données 123">
                <a:extLst>
                  <a:ext uri="{FF2B5EF4-FFF2-40B4-BE49-F238E27FC236}">
                    <a16:creationId xmlns:a16="http://schemas.microsoft.com/office/drawing/2014/main" id="{73D3ED6F-7FB5-496E-2AE0-CE6A26ABB170}"/>
                  </a:ext>
                </a:extLst>
              </p:cNvPr>
              <p:cNvSpPr/>
              <p:nvPr/>
            </p:nvSpPr>
            <p:spPr>
              <a:xfrm>
                <a:off x="2442163" y="3981351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5" name="Organigramme : Données 124">
                <a:extLst>
                  <a:ext uri="{FF2B5EF4-FFF2-40B4-BE49-F238E27FC236}">
                    <a16:creationId xmlns:a16="http://schemas.microsoft.com/office/drawing/2014/main" id="{F7514E93-F8A1-96E6-FA79-825208604EB4}"/>
                  </a:ext>
                </a:extLst>
              </p:cNvPr>
              <p:cNvSpPr/>
              <p:nvPr/>
            </p:nvSpPr>
            <p:spPr>
              <a:xfrm>
                <a:off x="2734413" y="3981351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6" name="Organigramme : Données 125">
                <a:extLst>
                  <a:ext uri="{FF2B5EF4-FFF2-40B4-BE49-F238E27FC236}">
                    <a16:creationId xmlns:a16="http://schemas.microsoft.com/office/drawing/2014/main" id="{194B3A30-16D8-FFCD-58AC-8F66330EF092}"/>
                  </a:ext>
                </a:extLst>
              </p:cNvPr>
              <p:cNvSpPr/>
              <p:nvPr/>
            </p:nvSpPr>
            <p:spPr>
              <a:xfrm>
                <a:off x="3027950" y="3981351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7" name="Organigramme : Données 126">
                <a:extLst>
                  <a:ext uri="{FF2B5EF4-FFF2-40B4-BE49-F238E27FC236}">
                    <a16:creationId xmlns:a16="http://schemas.microsoft.com/office/drawing/2014/main" id="{4E21ACD9-E913-C3E3-97E2-8354B6E12343}"/>
                  </a:ext>
                </a:extLst>
              </p:cNvPr>
              <p:cNvSpPr/>
              <p:nvPr/>
            </p:nvSpPr>
            <p:spPr>
              <a:xfrm>
                <a:off x="3320200" y="3981351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8" name="Organigramme : Données 127">
                <a:extLst>
                  <a:ext uri="{FF2B5EF4-FFF2-40B4-BE49-F238E27FC236}">
                    <a16:creationId xmlns:a16="http://schemas.microsoft.com/office/drawing/2014/main" id="{202BA18B-86DB-74D7-60FE-44BDF168F327}"/>
                  </a:ext>
                </a:extLst>
              </p:cNvPr>
              <p:cNvSpPr/>
              <p:nvPr/>
            </p:nvSpPr>
            <p:spPr>
              <a:xfrm>
                <a:off x="3611836" y="3981351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9" name="Organigramme : Données 128">
                <a:extLst>
                  <a:ext uri="{FF2B5EF4-FFF2-40B4-BE49-F238E27FC236}">
                    <a16:creationId xmlns:a16="http://schemas.microsoft.com/office/drawing/2014/main" id="{A7E324B9-FD5D-1C74-5EBE-7C376B6CE5C2}"/>
                  </a:ext>
                </a:extLst>
              </p:cNvPr>
              <p:cNvSpPr/>
              <p:nvPr/>
            </p:nvSpPr>
            <p:spPr>
              <a:xfrm>
                <a:off x="3904086" y="3981351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0" name="Organigramme : Données 129">
                <a:extLst>
                  <a:ext uri="{FF2B5EF4-FFF2-40B4-BE49-F238E27FC236}">
                    <a16:creationId xmlns:a16="http://schemas.microsoft.com/office/drawing/2014/main" id="{85F8C03F-B318-50A5-DF0B-ABEAA0AA8C87}"/>
                  </a:ext>
                </a:extLst>
              </p:cNvPr>
              <p:cNvSpPr/>
              <p:nvPr/>
            </p:nvSpPr>
            <p:spPr>
              <a:xfrm>
                <a:off x="4197623" y="3981351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1" name="Organigramme : Données 130">
                <a:extLst>
                  <a:ext uri="{FF2B5EF4-FFF2-40B4-BE49-F238E27FC236}">
                    <a16:creationId xmlns:a16="http://schemas.microsoft.com/office/drawing/2014/main" id="{1128A13E-C7DD-78CB-7509-B7839B86A554}"/>
                  </a:ext>
                </a:extLst>
              </p:cNvPr>
              <p:cNvSpPr/>
              <p:nvPr/>
            </p:nvSpPr>
            <p:spPr>
              <a:xfrm>
                <a:off x="4489873" y="3981351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4B9547D1-A23B-65CA-AF4C-B07C6E38F5E9}"/>
                </a:ext>
              </a:extLst>
            </p:cNvPr>
            <p:cNvGrpSpPr/>
            <p:nvPr/>
          </p:nvGrpSpPr>
          <p:grpSpPr>
            <a:xfrm>
              <a:off x="2303127" y="4058498"/>
              <a:ext cx="2481519" cy="283334"/>
              <a:chOff x="2599166" y="3927564"/>
              <a:chExt cx="2481519" cy="283334"/>
            </a:xfrm>
          </p:grpSpPr>
          <p:sp>
            <p:nvSpPr>
              <p:cNvPr id="107" name="Organigramme : Données 106">
                <a:extLst>
                  <a:ext uri="{FF2B5EF4-FFF2-40B4-BE49-F238E27FC236}">
                    <a16:creationId xmlns:a16="http://schemas.microsoft.com/office/drawing/2014/main" id="{A9700239-384B-18B0-7E51-D2A792C0FF4E}"/>
                  </a:ext>
                </a:extLst>
              </p:cNvPr>
              <p:cNvSpPr/>
              <p:nvPr/>
            </p:nvSpPr>
            <p:spPr>
              <a:xfrm>
                <a:off x="2668073" y="3927564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8" name="Organigramme : Données 107">
                <a:extLst>
                  <a:ext uri="{FF2B5EF4-FFF2-40B4-BE49-F238E27FC236}">
                    <a16:creationId xmlns:a16="http://schemas.microsoft.com/office/drawing/2014/main" id="{C99BCA47-61CC-539E-5D2B-6B5D44ECE7A1}"/>
                  </a:ext>
                </a:extLst>
              </p:cNvPr>
              <p:cNvSpPr/>
              <p:nvPr/>
            </p:nvSpPr>
            <p:spPr>
              <a:xfrm>
                <a:off x="2960323" y="3927564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9" name="Organigramme : Données 108">
                <a:extLst>
                  <a:ext uri="{FF2B5EF4-FFF2-40B4-BE49-F238E27FC236}">
                    <a16:creationId xmlns:a16="http://schemas.microsoft.com/office/drawing/2014/main" id="{E2A095C1-C684-56F3-C524-94F393E4B3C5}"/>
                  </a:ext>
                </a:extLst>
              </p:cNvPr>
              <p:cNvSpPr/>
              <p:nvPr/>
            </p:nvSpPr>
            <p:spPr>
              <a:xfrm>
                <a:off x="3253860" y="3927564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0" name="Organigramme : Données 109">
                <a:extLst>
                  <a:ext uri="{FF2B5EF4-FFF2-40B4-BE49-F238E27FC236}">
                    <a16:creationId xmlns:a16="http://schemas.microsoft.com/office/drawing/2014/main" id="{3E73ECC9-BA4F-6B22-1E1D-A9874C44825A}"/>
                  </a:ext>
                </a:extLst>
              </p:cNvPr>
              <p:cNvSpPr/>
              <p:nvPr/>
            </p:nvSpPr>
            <p:spPr>
              <a:xfrm>
                <a:off x="3546110" y="3927564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1" name="Organigramme : Données 110">
                <a:extLst>
                  <a:ext uri="{FF2B5EF4-FFF2-40B4-BE49-F238E27FC236}">
                    <a16:creationId xmlns:a16="http://schemas.microsoft.com/office/drawing/2014/main" id="{B28D48D9-E4B1-56B5-D7C1-08A76E7D429F}"/>
                  </a:ext>
                </a:extLst>
              </p:cNvPr>
              <p:cNvSpPr/>
              <p:nvPr/>
            </p:nvSpPr>
            <p:spPr>
              <a:xfrm>
                <a:off x="3837746" y="3927564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2" name="Organigramme : Données 111">
                <a:extLst>
                  <a:ext uri="{FF2B5EF4-FFF2-40B4-BE49-F238E27FC236}">
                    <a16:creationId xmlns:a16="http://schemas.microsoft.com/office/drawing/2014/main" id="{8D2C9BAF-C1F4-3187-734A-EC3371E08909}"/>
                  </a:ext>
                </a:extLst>
              </p:cNvPr>
              <p:cNvSpPr/>
              <p:nvPr/>
            </p:nvSpPr>
            <p:spPr>
              <a:xfrm>
                <a:off x="4129996" y="3927564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3" name="Organigramme : Données 112">
                <a:extLst>
                  <a:ext uri="{FF2B5EF4-FFF2-40B4-BE49-F238E27FC236}">
                    <a16:creationId xmlns:a16="http://schemas.microsoft.com/office/drawing/2014/main" id="{F1E6D53F-4012-AD61-08DE-E8411E245295}"/>
                  </a:ext>
                </a:extLst>
              </p:cNvPr>
              <p:cNvSpPr/>
              <p:nvPr/>
            </p:nvSpPr>
            <p:spPr>
              <a:xfrm>
                <a:off x="4423533" y="3927564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4" name="Organigramme : Données 113">
                <a:extLst>
                  <a:ext uri="{FF2B5EF4-FFF2-40B4-BE49-F238E27FC236}">
                    <a16:creationId xmlns:a16="http://schemas.microsoft.com/office/drawing/2014/main" id="{6C7D157C-E330-D30B-E7EB-80CA4A758EFB}"/>
                  </a:ext>
                </a:extLst>
              </p:cNvPr>
              <p:cNvSpPr/>
              <p:nvPr/>
            </p:nvSpPr>
            <p:spPr>
              <a:xfrm>
                <a:off x="4715783" y="3927564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115" name="Groupe 114">
                <a:extLst>
                  <a:ext uri="{FF2B5EF4-FFF2-40B4-BE49-F238E27FC236}">
                    <a16:creationId xmlns:a16="http://schemas.microsoft.com/office/drawing/2014/main" id="{2ED3573A-08BC-25E3-610B-6CE47D192771}"/>
                  </a:ext>
                </a:extLst>
              </p:cNvPr>
              <p:cNvGrpSpPr/>
              <p:nvPr/>
            </p:nvGrpSpPr>
            <p:grpSpPr>
              <a:xfrm>
                <a:off x="2599166" y="4069231"/>
                <a:ext cx="2412612" cy="141667"/>
                <a:chOff x="2442163" y="3981351"/>
                <a:chExt cx="2412612" cy="141667"/>
              </a:xfrm>
            </p:grpSpPr>
            <p:sp>
              <p:nvSpPr>
                <p:cNvPr id="116" name="Organigramme : Données 115">
                  <a:extLst>
                    <a:ext uri="{FF2B5EF4-FFF2-40B4-BE49-F238E27FC236}">
                      <a16:creationId xmlns:a16="http://schemas.microsoft.com/office/drawing/2014/main" id="{26C4128E-E86B-114F-FA6F-EE4D59292328}"/>
                    </a:ext>
                  </a:extLst>
                </p:cNvPr>
                <p:cNvSpPr/>
                <p:nvPr/>
              </p:nvSpPr>
              <p:spPr>
                <a:xfrm>
                  <a:off x="2442163" y="3981351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17" name="Organigramme : Données 116">
                  <a:extLst>
                    <a:ext uri="{FF2B5EF4-FFF2-40B4-BE49-F238E27FC236}">
                      <a16:creationId xmlns:a16="http://schemas.microsoft.com/office/drawing/2014/main" id="{E9140BD4-CB63-5B60-8B82-92FCC2BB465C}"/>
                    </a:ext>
                  </a:extLst>
                </p:cNvPr>
                <p:cNvSpPr/>
                <p:nvPr/>
              </p:nvSpPr>
              <p:spPr>
                <a:xfrm>
                  <a:off x="2734413" y="3981351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18" name="Organigramme : Données 117">
                  <a:extLst>
                    <a:ext uri="{FF2B5EF4-FFF2-40B4-BE49-F238E27FC236}">
                      <a16:creationId xmlns:a16="http://schemas.microsoft.com/office/drawing/2014/main" id="{06195CDB-1747-DB0F-F2BA-24BC997CFCD4}"/>
                    </a:ext>
                  </a:extLst>
                </p:cNvPr>
                <p:cNvSpPr/>
                <p:nvPr/>
              </p:nvSpPr>
              <p:spPr>
                <a:xfrm>
                  <a:off x="3027950" y="3981351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19" name="Organigramme : Données 118">
                  <a:extLst>
                    <a:ext uri="{FF2B5EF4-FFF2-40B4-BE49-F238E27FC236}">
                      <a16:creationId xmlns:a16="http://schemas.microsoft.com/office/drawing/2014/main" id="{5EDFE251-0613-6BF4-29B8-D85A20CFE59E}"/>
                    </a:ext>
                  </a:extLst>
                </p:cNvPr>
                <p:cNvSpPr/>
                <p:nvPr/>
              </p:nvSpPr>
              <p:spPr>
                <a:xfrm>
                  <a:off x="3320200" y="3981351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20" name="Organigramme : Données 119">
                  <a:extLst>
                    <a:ext uri="{FF2B5EF4-FFF2-40B4-BE49-F238E27FC236}">
                      <a16:creationId xmlns:a16="http://schemas.microsoft.com/office/drawing/2014/main" id="{B407ADEF-705D-A5D2-F83D-902C22BA3DC5}"/>
                    </a:ext>
                  </a:extLst>
                </p:cNvPr>
                <p:cNvSpPr/>
                <p:nvPr/>
              </p:nvSpPr>
              <p:spPr>
                <a:xfrm>
                  <a:off x="3611836" y="3981351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21" name="Organigramme : Données 120">
                  <a:extLst>
                    <a:ext uri="{FF2B5EF4-FFF2-40B4-BE49-F238E27FC236}">
                      <a16:creationId xmlns:a16="http://schemas.microsoft.com/office/drawing/2014/main" id="{8FA36259-371A-3046-F338-881BCA9B5D44}"/>
                    </a:ext>
                  </a:extLst>
                </p:cNvPr>
                <p:cNvSpPr/>
                <p:nvPr/>
              </p:nvSpPr>
              <p:spPr>
                <a:xfrm>
                  <a:off x="3904086" y="3981351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22" name="Organigramme : Données 121">
                  <a:extLst>
                    <a:ext uri="{FF2B5EF4-FFF2-40B4-BE49-F238E27FC236}">
                      <a16:creationId xmlns:a16="http://schemas.microsoft.com/office/drawing/2014/main" id="{47D81E5B-8F97-8D9D-3D93-ED1F7EC5332D}"/>
                    </a:ext>
                  </a:extLst>
                </p:cNvPr>
                <p:cNvSpPr/>
                <p:nvPr/>
              </p:nvSpPr>
              <p:spPr>
                <a:xfrm>
                  <a:off x="4197623" y="3981351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23" name="Organigramme : Données 122">
                  <a:extLst>
                    <a:ext uri="{FF2B5EF4-FFF2-40B4-BE49-F238E27FC236}">
                      <a16:creationId xmlns:a16="http://schemas.microsoft.com/office/drawing/2014/main" id="{5277C703-B275-EB16-3206-B1E146A7E6ED}"/>
                    </a:ext>
                  </a:extLst>
                </p:cNvPr>
                <p:cNvSpPr/>
                <p:nvPr/>
              </p:nvSpPr>
              <p:spPr>
                <a:xfrm>
                  <a:off x="4489873" y="3981351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</p:grp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86B98FD5-A1DB-EF41-3960-97F87F818B1D}"/>
                </a:ext>
              </a:extLst>
            </p:cNvPr>
            <p:cNvGrpSpPr/>
            <p:nvPr/>
          </p:nvGrpSpPr>
          <p:grpSpPr>
            <a:xfrm>
              <a:off x="2017748" y="4341832"/>
              <a:ext cx="2625158" cy="566668"/>
              <a:chOff x="5924868" y="4341832"/>
              <a:chExt cx="2625158" cy="566668"/>
            </a:xfrm>
          </p:grpSpPr>
          <p:sp>
            <p:nvSpPr>
              <p:cNvPr id="72" name="Organigramme : Données 71">
                <a:extLst>
                  <a:ext uri="{FF2B5EF4-FFF2-40B4-BE49-F238E27FC236}">
                    <a16:creationId xmlns:a16="http://schemas.microsoft.com/office/drawing/2014/main" id="{80EF76A1-8C2E-58EE-E658-03C148C01795}"/>
                  </a:ext>
                </a:extLst>
              </p:cNvPr>
              <p:cNvSpPr/>
              <p:nvPr/>
            </p:nvSpPr>
            <p:spPr>
              <a:xfrm>
                <a:off x="6137414" y="4341832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3" name="Organigramme : Données 72">
                <a:extLst>
                  <a:ext uri="{FF2B5EF4-FFF2-40B4-BE49-F238E27FC236}">
                    <a16:creationId xmlns:a16="http://schemas.microsoft.com/office/drawing/2014/main" id="{29111A15-2DEB-E129-ADC7-08161A49C040}"/>
                  </a:ext>
                </a:extLst>
              </p:cNvPr>
              <p:cNvSpPr/>
              <p:nvPr/>
            </p:nvSpPr>
            <p:spPr>
              <a:xfrm>
                <a:off x="6429664" y="4341832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4" name="Organigramme : Données 73">
                <a:extLst>
                  <a:ext uri="{FF2B5EF4-FFF2-40B4-BE49-F238E27FC236}">
                    <a16:creationId xmlns:a16="http://schemas.microsoft.com/office/drawing/2014/main" id="{EA0146FA-BFD6-9702-CDCF-A279F9627A3E}"/>
                  </a:ext>
                </a:extLst>
              </p:cNvPr>
              <p:cNvSpPr/>
              <p:nvPr/>
            </p:nvSpPr>
            <p:spPr>
              <a:xfrm>
                <a:off x="6723201" y="4341832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5" name="Organigramme : Données 74">
                <a:extLst>
                  <a:ext uri="{FF2B5EF4-FFF2-40B4-BE49-F238E27FC236}">
                    <a16:creationId xmlns:a16="http://schemas.microsoft.com/office/drawing/2014/main" id="{05F6260D-0DDC-14BF-A988-94499502317D}"/>
                  </a:ext>
                </a:extLst>
              </p:cNvPr>
              <p:cNvSpPr/>
              <p:nvPr/>
            </p:nvSpPr>
            <p:spPr>
              <a:xfrm>
                <a:off x="7015451" y="4341832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6" name="Organigramme : Données 75">
                <a:extLst>
                  <a:ext uri="{FF2B5EF4-FFF2-40B4-BE49-F238E27FC236}">
                    <a16:creationId xmlns:a16="http://schemas.microsoft.com/office/drawing/2014/main" id="{5576E5D4-BC3F-2634-711E-C228319DC385}"/>
                  </a:ext>
                </a:extLst>
              </p:cNvPr>
              <p:cNvSpPr/>
              <p:nvPr/>
            </p:nvSpPr>
            <p:spPr>
              <a:xfrm>
                <a:off x="7307087" y="4341832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7" name="Organigramme : Données 76">
                <a:extLst>
                  <a:ext uri="{FF2B5EF4-FFF2-40B4-BE49-F238E27FC236}">
                    <a16:creationId xmlns:a16="http://schemas.microsoft.com/office/drawing/2014/main" id="{F8ABE214-229A-524B-4A9E-0260B1447849}"/>
                  </a:ext>
                </a:extLst>
              </p:cNvPr>
              <p:cNvSpPr/>
              <p:nvPr/>
            </p:nvSpPr>
            <p:spPr>
              <a:xfrm>
                <a:off x="7599337" y="4341832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8" name="Organigramme : Données 77">
                <a:extLst>
                  <a:ext uri="{FF2B5EF4-FFF2-40B4-BE49-F238E27FC236}">
                    <a16:creationId xmlns:a16="http://schemas.microsoft.com/office/drawing/2014/main" id="{7709329D-07D9-82EF-6D7E-4C404604A407}"/>
                  </a:ext>
                </a:extLst>
              </p:cNvPr>
              <p:cNvSpPr/>
              <p:nvPr/>
            </p:nvSpPr>
            <p:spPr>
              <a:xfrm>
                <a:off x="7892874" y="4341832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9" name="Organigramme : Données 78">
                <a:extLst>
                  <a:ext uri="{FF2B5EF4-FFF2-40B4-BE49-F238E27FC236}">
                    <a16:creationId xmlns:a16="http://schemas.microsoft.com/office/drawing/2014/main" id="{748DABB6-709F-C067-25CC-23B95DCFD3B8}"/>
                  </a:ext>
                </a:extLst>
              </p:cNvPr>
              <p:cNvSpPr/>
              <p:nvPr/>
            </p:nvSpPr>
            <p:spPr>
              <a:xfrm>
                <a:off x="8185124" y="4341832"/>
                <a:ext cx="364902" cy="141667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80" name="Groupe 79">
                <a:extLst>
                  <a:ext uri="{FF2B5EF4-FFF2-40B4-BE49-F238E27FC236}">
                    <a16:creationId xmlns:a16="http://schemas.microsoft.com/office/drawing/2014/main" id="{D9986264-DA77-EDC1-4FEB-26B9F5FC4219}"/>
                  </a:ext>
                </a:extLst>
              </p:cNvPr>
              <p:cNvGrpSpPr/>
              <p:nvPr/>
            </p:nvGrpSpPr>
            <p:grpSpPr>
              <a:xfrm>
                <a:off x="6068507" y="4483499"/>
                <a:ext cx="2412612" cy="141667"/>
                <a:chOff x="2442163" y="3981351"/>
                <a:chExt cx="2412612" cy="141667"/>
              </a:xfrm>
            </p:grpSpPr>
            <p:sp>
              <p:nvSpPr>
                <p:cNvPr id="99" name="Organigramme : Données 98">
                  <a:extLst>
                    <a:ext uri="{FF2B5EF4-FFF2-40B4-BE49-F238E27FC236}">
                      <a16:creationId xmlns:a16="http://schemas.microsoft.com/office/drawing/2014/main" id="{1E9EE779-A8DC-2491-F525-125D92780AAE}"/>
                    </a:ext>
                  </a:extLst>
                </p:cNvPr>
                <p:cNvSpPr/>
                <p:nvPr/>
              </p:nvSpPr>
              <p:spPr>
                <a:xfrm>
                  <a:off x="2442163" y="3981351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00" name="Organigramme : Données 99">
                  <a:extLst>
                    <a:ext uri="{FF2B5EF4-FFF2-40B4-BE49-F238E27FC236}">
                      <a16:creationId xmlns:a16="http://schemas.microsoft.com/office/drawing/2014/main" id="{53E31CBC-333B-95CE-5D75-0022C40EA877}"/>
                    </a:ext>
                  </a:extLst>
                </p:cNvPr>
                <p:cNvSpPr/>
                <p:nvPr/>
              </p:nvSpPr>
              <p:spPr>
                <a:xfrm>
                  <a:off x="2734413" y="3981351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01" name="Organigramme : Données 100">
                  <a:extLst>
                    <a:ext uri="{FF2B5EF4-FFF2-40B4-BE49-F238E27FC236}">
                      <a16:creationId xmlns:a16="http://schemas.microsoft.com/office/drawing/2014/main" id="{17FE5107-822B-3FED-5154-3B68260E53AF}"/>
                    </a:ext>
                  </a:extLst>
                </p:cNvPr>
                <p:cNvSpPr/>
                <p:nvPr/>
              </p:nvSpPr>
              <p:spPr>
                <a:xfrm>
                  <a:off x="3027950" y="3981351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02" name="Organigramme : Données 101">
                  <a:extLst>
                    <a:ext uri="{FF2B5EF4-FFF2-40B4-BE49-F238E27FC236}">
                      <a16:creationId xmlns:a16="http://schemas.microsoft.com/office/drawing/2014/main" id="{364406BF-FF83-7C51-A9FD-D665F90163D1}"/>
                    </a:ext>
                  </a:extLst>
                </p:cNvPr>
                <p:cNvSpPr/>
                <p:nvPr/>
              </p:nvSpPr>
              <p:spPr>
                <a:xfrm>
                  <a:off x="3320200" y="3981351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03" name="Organigramme : Données 102">
                  <a:extLst>
                    <a:ext uri="{FF2B5EF4-FFF2-40B4-BE49-F238E27FC236}">
                      <a16:creationId xmlns:a16="http://schemas.microsoft.com/office/drawing/2014/main" id="{4A0DE6AB-8FA7-BD75-F966-8C093E1105F0}"/>
                    </a:ext>
                  </a:extLst>
                </p:cNvPr>
                <p:cNvSpPr/>
                <p:nvPr/>
              </p:nvSpPr>
              <p:spPr>
                <a:xfrm>
                  <a:off x="3611836" y="3981351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04" name="Organigramme : Données 103">
                  <a:extLst>
                    <a:ext uri="{FF2B5EF4-FFF2-40B4-BE49-F238E27FC236}">
                      <a16:creationId xmlns:a16="http://schemas.microsoft.com/office/drawing/2014/main" id="{6BE1CD8C-6450-EA83-54B5-0B56E955C575}"/>
                    </a:ext>
                  </a:extLst>
                </p:cNvPr>
                <p:cNvSpPr/>
                <p:nvPr/>
              </p:nvSpPr>
              <p:spPr>
                <a:xfrm>
                  <a:off x="3904086" y="3981351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05" name="Organigramme : Données 104">
                  <a:extLst>
                    <a:ext uri="{FF2B5EF4-FFF2-40B4-BE49-F238E27FC236}">
                      <a16:creationId xmlns:a16="http://schemas.microsoft.com/office/drawing/2014/main" id="{47C6C778-779A-2A5F-AF91-C202B03D3E5C}"/>
                    </a:ext>
                  </a:extLst>
                </p:cNvPr>
                <p:cNvSpPr/>
                <p:nvPr/>
              </p:nvSpPr>
              <p:spPr>
                <a:xfrm>
                  <a:off x="4197623" y="3981351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06" name="Organigramme : Données 105">
                  <a:extLst>
                    <a:ext uri="{FF2B5EF4-FFF2-40B4-BE49-F238E27FC236}">
                      <a16:creationId xmlns:a16="http://schemas.microsoft.com/office/drawing/2014/main" id="{FF41ADAF-2173-6442-A2D5-3E7E152B9D06}"/>
                    </a:ext>
                  </a:extLst>
                </p:cNvPr>
                <p:cNvSpPr/>
                <p:nvPr/>
              </p:nvSpPr>
              <p:spPr>
                <a:xfrm>
                  <a:off x="4489873" y="3981351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81" name="Groupe 80">
                <a:extLst>
                  <a:ext uri="{FF2B5EF4-FFF2-40B4-BE49-F238E27FC236}">
                    <a16:creationId xmlns:a16="http://schemas.microsoft.com/office/drawing/2014/main" id="{758FE1DF-749F-FE7A-BC24-D14736D497AC}"/>
                  </a:ext>
                </a:extLst>
              </p:cNvPr>
              <p:cNvGrpSpPr/>
              <p:nvPr/>
            </p:nvGrpSpPr>
            <p:grpSpPr>
              <a:xfrm>
                <a:off x="5924868" y="4625166"/>
                <a:ext cx="2481519" cy="283334"/>
                <a:chOff x="2599166" y="3927564"/>
                <a:chExt cx="2481519" cy="283334"/>
              </a:xfrm>
            </p:grpSpPr>
            <p:sp>
              <p:nvSpPr>
                <p:cNvPr id="82" name="Organigramme : Données 81">
                  <a:extLst>
                    <a:ext uri="{FF2B5EF4-FFF2-40B4-BE49-F238E27FC236}">
                      <a16:creationId xmlns:a16="http://schemas.microsoft.com/office/drawing/2014/main" id="{ABC5433A-466A-A97C-2396-7F360E53E0CD}"/>
                    </a:ext>
                  </a:extLst>
                </p:cNvPr>
                <p:cNvSpPr/>
                <p:nvPr/>
              </p:nvSpPr>
              <p:spPr>
                <a:xfrm>
                  <a:off x="2668073" y="3927564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3" name="Organigramme : Données 82">
                  <a:extLst>
                    <a:ext uri="{FF2B5EF4-FFF2-40B4-BE49-F238E27FC236}">
                      <a16:creationId xmlns:a16="http://schemas.microsoft.com/office/drawing/2014/main" id="{7D3A0B36-B9F1-2122-BA29-8421E4FA9285}"/>
                    </a:ext>
                  </a:extLst>
                </p:cNvPr>
                <p:cNvSpPr/>
                <p:nvPr/>
              </p:nvSpPr>
              <p:spPr>
                <a:xfrm>
                  <a:off x="2960323" y="3927564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4" name="Organigramme : Données 83">
                  <a:extLst>
                    <a:ext uri="{FF2B5EF4-FFF2-40B4-BE49-F238E27FC236}">
                      <a16:creationId xmlns:a16="http://schemas.microsoft.com/office/drawing/2014/main" id="{C6C52B5C-D597-441E-40CD-80812883C693}"/>
                    </a:ext>
                  </a:extLst>
                </p:cNvPr>
                <p:cNvSpPr/>
                <p:nvPr/>
              </p:nvSpPr>
              <p:spPr>
                <a:xfrm>
                  <a:off x="3253860" y="3927564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5" name="Organigramme : Données 84">
                  <a:extLst>
                    <a:ext uri="{FF2B5EF4-FFF2-40B4-BE49-F238E27FC236}">
                      <a16:creationId xmlns:a16="http://schemas.microsoft.com/office/drawing/2014/main" id="{F1238242-2707-875C-5BC3-CE5A9AD8248A}"/>
                    </a:ext>
                  </a:extLst>
                </p:cNvPr>
                <p:cNvSpPr/>
                <p:nvPr/>
              </p:nvSpPr>
              <p:spPr>
                <a:xfrm>
                  <a:off x="3546110" y="3927564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6" name="Organigramme : Données 85">
                  <a:extLst>
                    <a:ext uri="{FF2B5EF4-FFF2-40B4-BE49-F238E27FC236}">
                      <a16:creationId xmlns:a16="http://schemas.microsoft.com/office/drawing/2014/main" id="{585BA765-7462-07B1-D2EC-2F9421EA1B61}"/>
                    </a:ext>
                  </a:extLst>
                </p:cNvPr>
                <p:cNvSpPr/>
                <p:nvPr/>
              </p:nvSpPr>
              <p:spPr>
                <a:xfrm>
                  <a:off x="3837746" y="3927564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7" name="Organigramme : Données 86">
                  <a:extLst>
                    <a:ext uri="{FF2B5EF4-FFF2-40B4-BE49-F238E27FC236}">
                      <a16:creationId xmlns:a16="http://schemas.microsoft.com/office/drawing/2014/main" id="{F3DDE84E-A819-BB8E-C6E9-244A01177275}"/>
                    </a:ext>
                  </a:extLst>
                </p:cNvPr>
                <p:cNvSpPr/>
                <p:nvPr/>
              </p:nvSpPr>
              <p:spPr>
                <a:xfrm>
                  <a:off x="4129996" y="3927564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8" name="Organigramme : Données 87">
                  <a:extLst>
                    <a:ext uri="{FF2B5EF4-FFF2-40B4-BE49-F238E27FC236}">
                      <a16:creationId xmlns:a16="http://schemas.microsoft.com/office/drawing/2014/main" id="{FC1E8960-26AC-9080-389C-FA8757A06F93}"/>
                    </a:ext>
                  </a:extLst>
                </p:cNvPr>
                <p:cNvSpPr/>
                <p:nvPr/>
              </p:nvSpPr>
              <p:spPr>
                <a:xfrm>
                  <a:off x="4423533" y="3927564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9" name="Organigramme : Données 88">
                  <a:extLst>
                    <a:ext uri="{FF2B5EF4-FFF2-40B4-BE49-F238E27FC236}">
                      <a16:creationId xmlns:a16="http://schemas.microsoft.com/office/drawing/2014/main" id="{C9189B86-6838-8F73-1254-034876BEC785}"/>
                    </a:ext>
                  </a:extLst>
                </p:cNvPr>
                <p:cNvSpPr/>
                <p:nvPr/>
              </p:nvSpPr>
              <p:spPr>
                <a:xfrm>
                  <a:off x="4715783" y="3927564"/>
                  <a:ext cx="364902" cy="141667"/>
                </a:xfrm>
                <a:prstGeom prst="flowChartInputOutput">
                  <a:avLst/>
                </a:pr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grpSp>
              <p:nvGrpSpPr>
                <p:cNvPr id="90" name="Groupe 89">
                  <a:extLst>
                    <a:ext uri="{FF2B5EF4-FFF2-40B4-BE49-F238E27FC236}">
                      <a16:creationId xmlns:a16="http://schemas.microsoft.com/office/drawing/2014/main" id="{9C1406F5-DD8C-C3D7-7E05-BF00D9FD586D}"/>
                    </a:ext>
                  </a:extLst>
                </p:cNvPr>
                <p:cNvGrpSpPr/>
                <p:nvPr/>
              </p:nvGrpSpPr>
              <p:grpSpPr>
                <a:xfrm>
                  <a:off x="2599166" y="4069231"/>
                  <a:ext cx="2412612" cy="141667"/>
                  <a:chOff x="2442163" y="3981351"/>
                  <a:chExt cx="2412612" cy="141667"/>
                </a:xfrm>
              </p:grpSpPr>
              <p:sp>
                <p:nvSpPr>
                  <p:cNvPr id="91" name="Organigramme : Données 90">
                    <a:extLst>
                      <a:ext uri="{FF2B5EF4-FFF2-40B4-BE49-F238E27FC236}">
                        <a16:creationId xmlns:a16="http://schemas.microsoft.com/office/drawing/2014/main" id="{A6C3A022-E705-041E-682A-0990236C124B}"/>
                      </a:ext>
                    </a:extLst>
                  </p:cNvPr>
                  <p:cNvSpPr/>
                  <p:nvPr/>
                </p:nvSpPr>
                <p:spPr>
                  <a:xfrm>
                    <a:off x="2442163" y="3981351"/>
                    <a:ext cx="364902" cy="141667"/>
                  </a:xfrm>
                  <a:prstGeom prst="flowChartInputOutput">
                    <a:avLst/>
                  </a:prstGeom>
                  <a:noFill/>
                  <a:ln w="158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2" name="Organigramme : Données 91">
                    <a:extLst>
                      <a:ext uri="{FF2B5EF4-FFF2-40B4-BE49-F238E27FC236}">
                        <a16:creationId xmlns:a16="http://schemas.microsoft.com/office/drawing/2014/main" id="{361F4D6E-577F-AB03-30F2-817286EF07FE}"/>
                      </a:ext>
                    </a:extLst>
                  </p:cNvPr>
                  <p:cNvSpPr/>
                  <p:nvPr/>
                </p:nvSpPr>
                <p:spPr>
                  <a:xfrm>
                    <a:off x="2734413" y="3981351"/>
                    <a:ext cx="364902" cy="141667"/>
                  </a:xfrm>
                  <a:prstGeom prst="flowChartInputOutput">
                    <a:avLst/>
                  </a:prstGeom>
                  <a:noFill/>
                  <a:ln w="158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3" name="Organigramme : Données 92">
                    <a:extLst>
                      <a:ext uri="{FF2B5EF4-FFF2-40B4-BE49-F238E27FC236}">
                        <a16:creationId xmlns:a16="http://schemas.microsoft.com/office/drawing/2014/main" id="{BBBDD9F8-61C5-65CE-5C33-83723C68EF08}"/>
                      </a:ext>
                    </a:extLst>
                  </p:cNvPr>
                  <p:cNvSpPr/>
                  <p:nvPr/>
                </p:nvSpPr>
                <p:spPr>
                  <a:xfrm>
                    <a:off x="3027950" y="3981351"/>
                    <a:ext cx="364902" cy="141667"/>
                  </a:xfrm>
                  <a:prstGeom prst="flowChartInputOutput">
                    <a:avLst/>
                  </a:prstGeom>
                  <a:noFill/>
                  <a:ln w="158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4" name="Organigramme : Données 93">
                    <a:extLst>
                      <a:ext uri="{FF2B5EF4-FFF2-40B4-BE49-F238E27FC236}">
                        <a16:creationId xmlns:a16="http://schemas.microsoft.com/office/drawing/2014/main" id="{2BE3AE48-90FF-B72E-914B-E75B915505E7}"/>
                      </a:ext>
                    </a:extLst>
                  </p:cNvPr>
                  <p:cNvSpPr/>
                  <p:nvPr/>
                </p:nvSpPr>
                <p:spPr>
                  <a:xfrm>
                    <a:off x="3320200" y="3981351"/>
                    <a:ext cx="364902" cy="141667"/>
                  </a:xfrm>
                  <a:prstGeom prst="flowChartInputOutput">
                    <a:avLst/>
                  </a:prstGeom>
                  <a:noFill/>
                  <a:ln w="158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5" name="Organigramme : Données 94">
                    <a:extLst>
                      <a:ext uri="{FF2B5EF4-FFF2-40B4-BE49-F238E27FC236}">
                        <a16:creationId xmlns:a16="http://schemas.microsoft.com/office/drawing/2014/main" id="{F21D33AB-5427-002D-E502-797EE1236ACA}"/>
                      </a:ext>
                    </a:extLst>
                  </p:cNvPr>
                  <p:cNvSpPr/>
                  <p:nvPr/>
                </p:nvSpPr>
                <p:spPr>
                  <a:xfrm>
                    <a:off x="3611836" y="3981351"/>
                    <a:ext cx="364902" cy="141667"/>
                  </a:xfrm>
                  <a:prstGeom prst="flowChartInputOutput">
                    <a:avLst/>
                  </a:prstGeom>
                  <a:noFill/>
                  <a:ln w="158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6" name="Organigramme : Données 95">
                    <a:extLst>
                      <a:ext uri="{FF2B5EF4-FFF2-40B4-BE49-F238E27FC236}">
                        <a16:creationId xmlns:a16="http://schemas.microsoft.com/office/drawing/2014/main" id="{053FD099-5EBF-B7D2-DEB0-2429180C58EC}"/>
                      </a:ext>
                    </a:extLst>
                  </p:cNvPr>
                  <p:cNvSpPr/>
                  <p:nvPr/>
                </p:nvSpPr>
                <p:spPr>
                  <a:xfrm>
                    <a:off x="3904086" y="3981351"/>
                    <a:ext cx="364902" cy="141667"/>
                  </a:xfrm>
                  <a:prstGeom prst="flowChartInputOutput">
                    <a:avLst/>
                  </a:prstGeom>
                  <a:noFill/>
                  <a:ln w="158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7" name="Organigramme : Données 96">
                    <a:extLst>
                      <a:ext uri="{FF2B5EF4-FFF2-40B4-BE49-F238E27FC236}">
                        <a16:creationId xmlns:a16="http://schemas.microsoft.com/office/drawing/2014/main" id="{69A6D80A-7B03-74E8-291A-68C249446973}"/>
                      </a:ext>
                    </a:extLst>
                  </p:cNvPr>
                  <p:cNvSpPr/>
                  <p:nvPr/>
                </p:nvSpPr>
                <p:spPr>
                  <a:xfrm>
                    <a:off x="4197623" y="3981351"/>
                    <a:ext cx="364902" cy="141667"/>
                  </a:xfrm>
                  <a:prstGeom prst="flowChartInputOutput">
                    <a:avLst/>
                  </a:prstGeom>
                  <a:noFill/>
                  <a:ln w="158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8" name="Organigramme : Données 97">
                    <a:extLst>
                      <a:ext uri="{FF2B5EF4-FFF2-40B4-BE49-F238E27FC236}">
                        <a16:creationId xmlns:a16="http://schemas.microsoft.com/office/drawing/2014/main" id="{2F9A6843-4317-43E5-2F92-D4C77F5028D1}"/>
                      </a:ext>
                    </a:extLst>
                  </p:cNvPr>
                  <p:cNvSpPr/>
                  <p:nvPr/>
                </p:nvSpPr>
                <p:spPr>
                  <a:xfrm>
                    <a:off x="4489873" y="3981351"/>
                    <a:ext cx="364902" cy="141667"/>
                  </a:xfrm>
                  <a:prstGeom prst="flowChartInputOutput">
                    <a:avLst/>
                  </a:prstGeom>
                  <a:noFill/>
                  <a:ln w="158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</p:grpSp>
          </p:grpSp>
        </p:grpSp>
      </p:grpSp>
      <p:grpSp>
        <p:nvGrpSpPr>
          <p:cNvPr id="132" name="Groupe 131">
            <a:extLst>
              <a:ext uri="{FF2B5EF4-FFF2-40B4-BE49-F238E27FC236}">
                <a16:creationId xmlns:a16="http://schemas.microsoft.com/office/drawing/2014/main" id="{9D55952B-BDB3-64BC-5459-E4315AFAA409}"/>
              </a:ext>
            </a:extLst>
          </p:cNvPr>
          <p:cNvGrpSpPr/>
          <p:nvPr/>
        </p:nvGrpSpPr>
        <p:grpSpPr>
          <a:xfrm>
            <a:off x="4384281" y="2442476"/>
            <a:ext cx="5313781" cy="789611"/>
            <a:chOff x="3959311" y="1433686"/>
            <a:chExt cx="3559606" cy="1669521"/>
          </a:xfrm>
        </p:grpSpPr>
        <p:grpSp>
          <p:nvGrpSpPr>
            <p:cNvPr id="133" name="Groupe 132">
              <a:extLst>
                <a:ext uri="{FF2B5EF4-FFF2-40B4-BE49-F238E27FC236}">
                  <a16:creationId xmlns:a16="http://schemas.microsoft.com/office/drawing/2014/main" id="{83620948-EBA3-8927-F0B5-6E78D2B3BE98}"/>
                </a:ext>
              </a:extLst>
            </p:cNvPr>
            <p:cNvGrpSpPr/>
            <p:nvPr/>
          </p:nvGrpSpPr>
          <p:grpSpPr>
            <a:xfrm>
              <a:off x="3959311" y="1433686"/>
              <a:ext cx="1432723" cy="1669521"/>
              <a:chOff x="3959311" y="1433686"/>
              <a:chExt cx="1432723" cy="1669521"/>
            </a:xfrm>
          </p:grpSpPr>
          <p:sp>
            <p:nvSpPr>
              <p:cNvPr id="149" name="Organigramme : Données 148">
                <a:extLst>
                  <a:ext uri="{FF2B5EF4-FFF2-40B4-BE49-F238E27FC236}">
                    <a16:creationId xmlns:a16="http://schemas.microsoft.com/office/drawing/2014/main" id="{DF5E4FB7-9461-DCA7-2BC5-E142E25646A1}"/>
                  </a:ext>
                </a:extLst>
              </p:cNvPr>
              <p:cNvSpPr/>
              <p:nvPr/>
            </p:nvSpPr>
            <p:spPr>
              <a:xfrm>
                <a:off x="3959311" y="2685827"/>
                <a:ext cx="886390" cy="417380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0" name="Organigramme : Données 149">
                <a:extLst>
                  <a:ext uri="{FF2B5EF4-FFF2-40B4-BE49-F238E27FC236}">
                    <a16:creationId xmlns:a16="http://schemas.microsoft.com/office/drawing/2014/main" id="{1AF69502-8314-901C-BBA8-65B7AD2E938B}"/>
                  </a:ext>
                </a:extLst>
              </p:cNvPr>
              <p:cNvSpPr/>
              <p:nvPr/>
            </p:nvSpPr>
            <p:spPr>
              <a:xfrm>
                <a:off x="4144603" y="2268447"/>
                <a:ext cx="886390" cy="417380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1" name="Organigramme : Données 150">
                <a:extLst>
                  <a:ext uri="{FF2B5EF4-FFF2-40B4-BE49-F238E27FC236}">
                    <a16:creationId xmlns:a16="http://schemas.microsoft.com/office/drawing/2014/main" id="{8B39C61F-2F2E-6515-5125-F0C0BAF74EBF}"/>
                  </a:ext>
                </a:extLst>
              </p:cNvPr>
              <p:cNvSpPr/>
              <p:nvPr/>
            </p:nvSpPr>
            <p:spPr>
              <a:xfrm>
                <a:off x="4320352" y="1851066"/>
                <a:ext cx="886390" cy="417380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2" name="Organigramme : Données 151">
                <a:extLst>
                  <a:ext uri="{FF2B5EF4-FFF2-40B4-BE49-F238E27FC236}">
                    <a16:creationId xmlns:a16="http://schemas.microsoft.com/office/drawing/2014/main" id="{FD845C53-95BD-7144-4631-E1267B0E7122}"/>
                  </a:ext>
                </a:extLst>
              </p:cNvPr>
              <p:cNvSpPr/>
              <p:nvPr/>
            </p:nvSpPr>
            <p:spPr>
              <a:xfrm>
                <a:off x="4505644" y="1433686"/>
                <a:ext cx="886390" cy="417380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134" name="Groupe 133">
              <a:extLst>
                <a:ext uri="{FF2B5EF4-FFF2-40B4-BE49-F238E27FC236}">
                  <a16:creationId xmlns:a16="http://schemas.microsoft.com/office/drawing/2014/main" id="{F9B6FB4E-E98F-60C8-4EDA-35E3AA991CCB}"/>
                </a:ext>
              </a:extLst>
            </p:cNvPr>
            <p:cNvGrpSpPr/>
            <p:nvPr/>
          </p:nvGrpSpPr>
          <p:grpSpPr>
            <a:xfrm>
              <a:off x="4670179" y="1433686"/>
              <a:ext cx="1432723" cy="1669521"/>
              <a:chOff x="3959311" y="1433686"/>
              <a:chExt cx="1432723" cy="1669521"/>
            </a:xfrm>
          </p:grpSpPr>
          <p:sp>
            <p:nvSpPr>
              <p:cNvPr id="145" name="Organigramme : Données 144">
                <a:extLst>
                  <a:ext uri="{FF2B5EF4-FFF2-40B4-BE49-F238E27FC236}">
                    <a16:creationId xmlns:a16="http://schemas.microsoft.com/office/drawing/2014/main" id="{AC285098-1025-23B4-1C2A-AF43E0DAEE8F}"/>
                  </a:ext>
                </a:extLst>
              </p:cNvPr>
              <p:cNvSpPr/>
              <p:nvPr/>
            </p:nvSpPr>
            <p:spPr>
              <a:xfrm>
                <a:off x="3959311" y="2685827"/>
                <a:ext cx="886390" cy="417380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6" name="Organigramme : Données 145">
                <a:extLst>
                  <a:ext uri="{FF2B5EF4-FFF2-40B4-BE49-F238E27FC236}">
                    <a16:creationId xmlns:a16="http://schemas.microsoft.com/office/drawing/2014/main" id="{E37B4F66-9828-DB9A-20EC-22393C8EE201}"/>
                  </a:ext>
                </a:extLst>
              </p:cNvPr>
              <p:cNvSpPr/>
              <p:nvPr/>
            </p:nvSpPr>
            <p:spPr>
              <a:xfrm>
                <a:off x="4144603" y="2268447"/>
                <a:ext cx="886390" cy="417380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7" name="Organigramme : Données 146">
                <a:extLst>
                  <a:ext uri="{FF2B5EF4-FFF2-40B4-BE49-F238E27FC236}">
                    <a16:creationId xmlns:a16="http://schemas.microsoft.com/office/drawing/2014/main" id="{6D71E334-A7D7-ED10-8ECD-FBC7CED51AF9}"/>
                  </a:ext>
                </a:extLst>
              </p:cNvPr>
              <p:cNvSpPr/>
              <p:nvPr/>
            </p:nvSpPr>
            <p:spPr>
              <a:xfrm>
                <a:off x="4320352" y="1851066"/>
                <a:ext cx="886390" cy="417380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8" name="Organigramme : Données 147">
                <a:extLst>
                  <a:ext uri="{FF2B5EF4-FFF2-40B4-BE49-F238E27FC236}">
                    <a16:creationId xmlns:a16="http://schemas.microsoft.com/office/drawing/2014/main" id="{D206E619-5BEA-C545-1FA8-829745FEC141}"/>
                  </a:ext>
                </a:extLst>
              </p:cNvPr>
              <p:cNvSpPr/>
              <p:nvPr/>
            </p:nvSpPr>
            <p:spPr>
              <a:xfrm>
                <a:off x="4505644" y="1433686"/>
                <a:ext cx="886390" cy="417380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135" name="Groupe 134">
              <a:extLst>
                <a:ext uri="{FF2B5EF4-FFF2-40B4-BE49-F238E27FC236}">
                  <a16:creationId xmlns:a16="http://schemas.microsoft.com/office/drawing/2014/main" id="{AE059499-84D4-7096-8F23-87797F11680C}"/>
                </a:ext>
              </a:extLst>
            </p:cNvPr>
            <p:cNvGrpSpPr/>
            <p:nvPr/>
          </p:nvGrpSpPr>
          <p:grpSpPr>
            <a:xfrm>
              <a:off x="5375326" y="1433686"/>
              <a:ext cx="1432723" cy="1669521"/>
              <a:chOff x="3959311" y="1433686"/>
              <a:chExt cx="1432723" cy="1669521"/>
            </a:xfrm>
          </p:grpSpPr>
          <p:sp>
            <p:nvSpPr>
              <p:cNvPr id="141" name="Organigramme : Données 140">
                <a:extLst>
                  <a:ext uri="{FF2B5EF4-FFF2-40B4-BE49-F238E27FC236}">
                    <a16:creationId xmlns:a16="http://schemas.microsoft.com/office/drawing/2014/main" id="{CAD772B0-F49A-6E25-0193-B2B189D075FC}"/>
                  </a:ext>
                </a:extLst>
              </p:cNvPr>
              <p:cNvSpPr/>
              <p:nvPr/>
            </p:nvSpPr>
            <p:spPr>
              <a:xfrm>
                <a:off x="3959311" y="2685827"/>
                <a:ext cx="886390" cy="417380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2" name="Organigramme : Données 141">
                <a:extLst>
                  <a:ext uri="{FF2B5EF4-FFF2-40B4-BE49-F238E27FC236}">
                    <a16:creationId xmlns:a16="http://schemas.microsoft.com/office/drawing/2014/main" id="{6B7354F1-0DE1-CA53-3C68-DC96FCF81833}"/>
                  </a:ext>
                </a:extLst>
              </p:cNvPr>
              <p:cNvSpPr/>
              <p:nvPr/>
            </p:nvSpPr>
            <p:spPr>
              <a:xfrm>
                <a:off x="4144603" y="2268447"/>
                <a:ext cx="886390" cy="417380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3" name="Organigramme : Données 142">
                <a:extLst>
                  <a:ext uri="{FF2B5EF4-FFF2-40B4-BE49-F238E27FC236}">
                    <a16:creationId xmlns:a16="http://schemas.microsoft.com/office/drawing/2014/main" id="{5878E6BD-D2E6-1432-28E1-157BA7149B91}"/>
                  </a:ext>
                </a:extLst>
              </p:cNvPr>
              <p:cNvSpPr/>
              <p:nvPr/>
            </p:nvSpPr>
            <p:spPr>
              <a:xfrm>
                <a:off x="4320352" y="1851066"/>
                <a:ext cx="886390" cy="417380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4" name="Organigramme : Données 143">
                <a:extLst>
                  <a:ext uri="{FF2B5EF4-FFF2-40B4-BE49-F238E27FC236}">
                    <a16:creationId xmlns:a16="http://schemas.microsoft.com/office/drawing/2014/main" id="{6C10DFA3-A541-69F0-1097-4A8CA37BA761}"/>
                  </a:ext>
                </a:extLst>
              </p:cNvPr>
              <p:cNvSpPr/>
              <p:nvPr/>
            </p:nvSpPr>
            <p:spPr>
              <a:xfrm>
                <a:off x="4505644" y="1433686"/>
                <a:ext cx="886390" cy="417380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id="{ACDC521F-2321-AD82-4164-E25A210AC4DA}"/>
                </a:ext>
              </a:extLst>
            </p:cNvPr>
            <p:cNvGrpSpPr/>
            <p:nvPr/>
          </p:nvGrpSpPr>
          <p:grpSpPr>
            <a:xfrm>
              <a:off x="6086194" y="1433686"/>
              <a:ext cx="1432723" cy="1669521"/>
              <a:chOff x="3959311" y="1433686"/>
              <a:chExt cx="1432723" cy="1669521"/>
            </a:xfrm>
          </p:grpSpPr>
          <p:sp>
            <p:nvSpPr>
              <p:cNvPr id="137" name="Organigramme : Données 136">
                <a:extLst>
                  <a:ext uri="{FF2B5EF4-FFF2-40B4-BE49-F238E27FC236}">
                    <a16:creationId xmlns:a16="http://schemas.microsoft.com/office/drawing/2014/main" id="{E76E1A7B-EC4B-1EE6-F71C-680AA4C14E7B}"/>
                  </a:ext>
                </a:extLst>
              </p:cNvPr>
              <p:cNvSpPr/>
              <p:nvPr/>
            </p:nvSpPr>
            <p:spPr>
              <a:xfrm>
                <a:off x="3959311" y="2685827"/>
                <a:ext cx="886390" cy="417380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8" name="Organigramme : Données 137">
                <a:extLst>
                  <a:ext uri="{FF2B5EF4-FFF2-40B4-BE49-F238E27FC236}">
                    <a16:creationId xmlns:a16="http://schemas.microsoft.com/office/drawing/2014/main" id="{3A39E24D-01CD-9706-3261-AB23EC973EB9}"/>
                  </a:ext>
                </a:extLst>
              </p:cNvPr>
              <p:cNvSpPr/>
              <p:nvPr/>
            </p:nvSpPr>
            <p:spPr>
              <a:xfrm>
                <a:off x="4144603" y="2268447"/>
                <a:ext cx="886390" cy="417380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9" name="Organigramme : Données 138">
                <a:extLst>
                  <a:ext uri="{FF2B5EF4-FFF2-40B4-BE49-F238E27FC236}">
                    <a16:creationId xmlns:a16="http://schemas.microsoft.com/office/drawing/2014/main" id="{88C5C7B4-1B8F-B47F-2242-AFD78BDFD7A6}"/>
                  </a:ext>
                </a:extLst>
              </p:cNvPr>
              <p:cNvSpPr/>
              <p:nvPr/>
            </p:nvSpPr>
            <p:spPr>
              <a:xfrm>
                <a:off x="4320352" y="1851066"/>
                <a:ext cx="886390" cy="417380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0" name="Organigramme : Données 139">
                <a:extLst>
                  <a:ext uri="{FF2B5EF4-FFF2-40B4-BE49-F238E27FC236}">
                    <a16:creationId xmlns:a16="http://schemas.microsoft.com/office/drawing/2014/main" id="{506674E1-9C87-55BA-5E70-D875AF45CBBD}"/>
                  </a:ext>
                </a:extLst>
              </p:cNvPr>
              <p:cNvSpPr/>
              <p:nvPr/>
            </p:nvSpPr>
            <p:spPr>
              <a:xfrm>
                <a:off x="4505644" y="1433686"/>
                <a:ext cx="886390" cy="417380"/>
              </a:xfrm>
              <a:prstGeom prst="flowChartInputOutpu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grpSp>
        <p:nvGrpSpPr>
          <p:cNvPr id="153" name="Groupe 152">
            <a:extLst>
              <a:ext uri="{FF2B5EF4-FFF2-40B4-BE49-F238E27FC236}">
                <a16:creationId xmlns:a16="http://schemas.microsoft.com/office/drawing/2014/main" id="{C177E7CE-36BA-118C-CF80-958D67A4EC85}"/>
              </a:ext>
            </a:extLst>
          </p:cNvPr>
          <p:cNvGrpSpPr/>
          <p:nvPr/>
        </p:nvGrpSpPr>
        <p:grpSpPr>
          <a:xfrm>
            <a:off x="4390974" y="1158610"/>
            <a:ext cx="5285438" cy="783768"/>
            <a:chOff x="1574403" y="425780"/>
            <a:chExt cx="3809284" cy="1603706"/>
          </a:xfrm>
        </p:grpSpPr>
        <p:sp>
          <p:nvSpPr>
            <p:cNvPr id="154" name="Organigramme : Données 153">
              <a:extLst>
                <a:ext uri="{FF2B5EF4-FFF2-40B4-BE49-F238E27FC236}">
                  <a16:creationId xmlns:a16="http://schemas.microsoft.com/office/drawing/2014/main" id="{0A94B29E-5525-258A-1A4C-C99ADD8D80DE}"/>
                </a:ext>
              </a:extLst>
            </p:cNvPr>
            <p:cNvSpPr/>
            <p:nvPr/>
          </p:nvSpPr>
          <p:spPr>
            <a:xfrm>
              <a:off x="1947069" y="431724"/>
              <a:ext cx="1910033" cy="798903"/>
            </a:xfrm>
            <a:prstGeom prst="flowChartInputOutput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5" name="Organigramme : Données 154">
              <a:extLst>
                <a:ext uri="{FF2B5EF4-FFF2-40B4-BE49-F238E27FC236}">
                  <a16:creationId xmlns:a16="http://schemas.microsoft.com/office/drawing/2014/main" id="{4CC03B19-733E-9B9F-5DCC-69335013D2C3}"/>
                </a:ext>
              </a:extLst>
            </p:cNvPr>
            <p:cNvSpPr/>
            <p:nvPr/>
          </p:nvSpPr>
          <p:spPr>
            <a:xfrm>
              <a:off x="3473654" y="425780"/>
              <a:ext cx="1910033" cy="798903"/>
            </a:xfrm>
            <a:prstGeom prst="flowChartInputOutput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6" name="Organigramme : Données 155">
              <a:extLst>
                <a:ext uri="{FF2B5EF4-FFF2-40B4-BE49-F238E27FC236}">
                  <a16:creationId xmlns:a16="http://schemas.microsoft.com/office/drawing/2014/main" id="{C2DFACCD-5A4B-00BD-53CD-3CF67E10F608}"/>
                </a:ext>
              </a:extLst>
            </p:cNvPr>
            <p:cNvSpPr/>
            <p:nvPr/>
          </p:nvSpPr>
          <p:spPr>
            <a:xfrm>
              <a:off x="1574403" y="1230583"/>
              <a:ext cx="1910033" cy="798903"/>
            </a:xfrm>
            <a:prstGeom prst="flowChartInputOutput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7" name="Organigramme : Données 156">
              <a:extLst>
                <a:ext uri="{FF2B5EF4-FFF2-40B4-BE49-F238E27FC236}">
                  <a16:creationId xmlns:a16="http://schemas.microsoft.com/office/drawing/2014/main" id="{2616591C-0EB0-80E0-B624-474D6187E691}"/>
                </a:ext>
              </a:extLst>
            </p:cNvPr>
            <p:cNvSpPr/>
            <p:nvPr/>
          </p:nvSpPr>
          <p:spPr>
            <a:xfrm>
              <a:off x="3100988" y="1224639"/>
              <a:ext cx="1910033" cy="798903"/>
            </a:xfrm>
            <a:prstGeom prst="flowChartInputOutput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158" name="Connecteur droit 157">
            <a:extLst>
              <a:ext uri="{FF2B5EF4-FFF2-40B4-BE49-F238E27FC236}">
                <a16:creationId xmlns:a16="http://schemas.microsoft.com/office/drawing/2014/main" id="{414E6CBA-9779-6736-8181-B24B79A83DDB}"/>
              </a:ext>
            </a:extLst>
          </p:cNvPr>
          <p:cNvCxnSpPr>
            <a:cxnSpLocks/>
          </p:cNvCxnSpPr>
          <p:nvPr/>
        </p:nvCxnSpPr>
        <p:spPr>
          <a:xfrm>
            <a:off x="897427" y="3357490"/>
            <a:ext cx="10080000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158">
            <a:extLst>
              <a:ext uri="{FF2B5EF4-FFF2-40B4-BE49-F238E27FC236}">
                <a16:creationId xmlns:a16="http://schemas.microsoft.com/office/drawing/2014/main" id="{04A8F796-B7EE-4D45-7AED-FB92315B467B}"/>
              </a:ext>
            </a:extLst>
          </p:cNvPr>
          <p:cNvCxnSpPr>
            <a:cxnSpLocks/>
          </p:cNvCxnSpPr>
          <p:nvPr/>
        </p:nvCxnSpPr>
        <p:spPr>
          <a:xfrm flipV="1">
            <a:off x="897426" y="2112000"/>
            <a:ext cx="10080000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ZoneTexte 159">
            <a:extLst>
              <a:ext uri="{FF2B5EF4-FFF2-40B4-BE49-F238E27FC236}">
                <a16:creationId xmlns:a16="http://schemas.microsoft.com/office/drawing/2014/main" id="{9EE314F5-4E18-D005-BB1E-E00CA45D7723}"/>
              </a:ext>
            </a:extLst>
          </p:cNvPr>
          <p:cNvSpPr txBox="1"/>
          <p:nvPr/>
        </p:nvSpPr>
        <p:spPr>
          <a:xfrm>
            <a:off x="1120309" y="1526475"/>
            <a:ext cx="1749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Niveau stratégique</a:t>
            </a:r>
          </a:p>
        </p:txBody>
      </p:sp>
      <p:sp>
        <p:nvSpPr>
          <p:cNvPr id="161" name="ZoneTexte 160">
            <a:extLst>
              <a:ext uri="{FF2B5EF4-FFF2-40B4-BE49-F238E27FC236}">
                <a16:creationId xmlns:a16="http://schemas.microsoft.com/office/drawing/2014/main" id="{804218C8-980B-63A1-443A-CA8B380A3DEE}"/>
              </a:ext>
            </a:extLst>
          </p:cNvPr>
          <p:cNvSpPr txBox="1"/>
          <p:nvPr/>
        </p:nvSpPr>
        <p:spPr>
          <a:xfrm>
            <a:off x="1054746" y="2623543"/>
            <a:ext cx="1880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Niveau opérationnel</a:t>
            </a:r>
          </a:p>
        </p:txBody>
      </p:sp>
      <p:sp>
        <p:nvSpPr>
          <p:cNvPr id="162" name="ZoneTexte 161">
            <a:extLst>
              <a:ext uri="{FF2B5EF4-FFF2-40B4-BE49-F238E27FC236}">
                <a16:creationId xmlns:a16="http://schemas.microsoft.com/office/drawing/2014/main" id="{9980D532-8AB7-2C7A-FEB5-9F5A8EDD981B}"/>
              </a:ext>
            </a:extLst>
          </p:cNvPr>
          <p:cNvSpPr txBox="1"/>
          <p:nvPr/>
        </p:nvSpPr>
        <p:spPr>
          <a:xfrm>
            <a:off x="1248485" y="3820527"/>
            <a:ext cx="1493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Niveau tactique</a:t>
            </a:r>
          </a:p>
        </p:txBody>
      </p:sp>
      <p:cxnSp>
        <p:nvCxnSpPr>
          <p:cNvPr id="163" name="Connecteur droit 162">
            <a:extLst>
              <a:ext uri="{FF2B5EF4-FFF2-40B4-BE49-F238E27FC236}">
                <a16:creationId xmlns:a16="http://schemas.microsoft.com/office/drawing/2014/main" id="{A96F267E-B4D6-EBDB-5FAB-B86DAFEDB710}"/>
              </a:ext>
            </a:extLst>
          </p:cNvPr>
          <p:cNvCxnSpPr>
            <a:cxnSpLocks/>
          </p:cNvCxnSpPr>
          <p:nvPr/>
        </p:nvCxnSpPr>
        <p:spPr>
          <a:xfrm>
            <a:off x="897427" y="4495235"/>
            <a:ext cx="10080000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ZoneTexte 163">
            <a:extLst>
              <a:ext uri="{FF2B5EF4-FFF2-40B4-BE49-F238E27FC236}">
                <a16:creationId xmlns:a16="http://schemas.microsoft.com/office/drawing/2014/main" id="{0B6A205F-3522-AAE2-4635-C770A279E51C}"/>
              </a:ext>
            </a:extLst>
          </p:cNvPr>
          <p:cNvSpPr txBox="1"/>
          <p:nvPr/>
        </p:nvSpPr>
        <p:spPr>
          <a:xfrm>
            <a:off x="1614933" y="4795206"/>
            <a:ext cx="760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Terrain</a:t>
            </a:r>
          </a:p>
        </p:txBody>
      </p:sp>
      <p:sp>
        <p:nvSpPr>
          <p:cNvPr id="165" name="Flèche : courbe vers le bas 164">
            <a:extLst>
              <a:ext uri="{FF2B5EF4-FFF2-40B4-BE49-F238E27FC236}">
                <a16:creationId xmlns:a16="http://schemas.microsoft.com/office/drawing/2014/main" id="{32C17B64-5DC9-75D6-B6FB-DFD10E6AD1BC}"/>
              </a:ext>
            </a:extLst>
          </p:cNvPr>
          <p:cNvSpPr/>
          <p:nvPr/>
        </p:nvSpPr>
        <p:spPr>
          <a:xfrm>
            <a:off x="5517803" y="2856796"/>
            <a:ext cx="3386301" cy="84907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6" name="Flèche : courbe vers le bas 165">
            <a:extLst>
              <a:ext uri="{FF2B5EF4-FFF2-40B4-BE49-F238E27FC236}">
                <a16:creationId xmlns:a16="http://schemas.microsoft.com/office/drawing/2014/main" id="{DAA6370B-5364-BBF2-2026-D86FDE35080D}"/>
              </a:ext>
            </a:extLst>
          </p:cNvPr>
          <p:cNvSpPr/>
          <p:nvPr/>
        </p:nvSpPr>
        <p:spPr>
          <a:xfrm>
            <a:off x="5556346" y="1701901"/>
            <a:ext cx="3386301" cy="99618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7" name="Flèche : courbe vers le bas 166">
            <a:extLst>
              <a:ext uri="{FF2B5EF4-FFF2-40B4-BE49-F238E27FC236}">
                <a16:creationId xmlns:a16="http://schemas.microsoft.com/office/drawing/2014/main" id="{B0843897-B6AF-3FB2-94A6-94B97E803F47}"/>
              </a:ext>
            </a:extLst>
          </p:cNvPr>
          <p:cNvSpPr/>
          <p:nvPr/>
        </p:nvSpPr>
        <p:spPr>
          <a:xfrm>
            <a:off x="5261605" y="4064429"/>
            <a:ext cx="3678329" cy="76819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8" name="Flèche : gauche 167">
            <a:extLst>
              <a:ext uri="{FF2B5EF4-FFF2-40B4-BE49-F238E27FC236}">
                <a16:creationId xmlns:a16="http://schemas.microsoft.com/office/drawing/2014/main" id="{ECE3A3C5-1F71-1CB9-9AD9-63532D2DCD65}"/>
              </a:ext>
            </a:extLst>
          </p:cNvPr>
          <p:cNvSpPr/>
          <p:nvPr/>
        </p:nvSpPr>
        <p:spPr>
          <a:xfrm rot="5400000">
            <a:off x="1544383" y="3036764"/>
            <a:ext cx="3833516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Flux d’information</a:t>
            </a:r>
          </a:p>
        </p:txBody>
      </p:sp>
      <p:sp>
        <p:nvSpPr>
          <p:cNvPr id="169" name="Flèche : gauche 168">
            <a:extLst>
              <a:ext uri="{FF2B5EF4-FFF2-40B4-BE49-F238E27FC236}">
                <a16:creationId xmlns:a16="http://schemas.microsoft.com/office/drawing/2014/main" id="{534F3F12-69FD-6F7E-CB8D-2E2A090E5D2D}"/>
              </a:ext>
            </a:extLst>
          </p:cNvPr>
          <p:cNvSpPr/>
          <p:nvPr/>
        </p:nvSpPr>
        <p:spPr>
          <a:xfrm rot="16200000">
            <a:off x="8609777" y="3036764"/>
            <a:ext cx="3833516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Flux de décision</a:t>
            </a:r>
          </a:p>
        </p:txBody>
      </p:sp>
      <p:sp>
        <p:nvSpPr>
          <p:cNvPr id="170" name="ZoneTexte 169">
            <a:extLst>
              <a:ext uri="{FF2B5EF4-FFF2-40B4-BE49-F238E27FC236}">
                <a16:creationId xmlns:a16="http://schemas.microsoft.com/office/drawing/2014/main" id="{04FE53FD-BDED-E922-5E82-69B247B9AE40}"/>
              </a:ext>
            </a:extLst>
          </p:cNvPr>
          <p:cNvSpPr txBox="1"/>
          <p:nvPr/>
        </p:nvSpPr>
        <p:spPr>
          <a:xfrm>
            <a:off x="8870801" y="1498771"/>
            <a:ext cx="1446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Décisions stratégiques</a:t>
            </a: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id="{312567B2-9EB0-66F3-A3A8-12859FF9F360}"/>
              </a:ext>
            </a:extLst>
          </p:cNvPr>
          <p:cNvSpPr txBox="1"/>
          <p:nvPr/>
        </p:nvSpPr>
        <p:spPr>
          <a:xfrm>
            <a:off x="3603243" y="2157334"/>
            <a:ext cx="1657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Informations opérationnelles</a:t>
            </a:r>
          </a:p>
        </p:txBody>
      </p:sp>
      <p:sp>
        <p:nvSpPr>
          <p:cNvPr id="172" name="ZoneTexte 171">
            <a:extLst>
              <a:ext uri="{FF2B5EF4-FFF2-40B4-BE49-F238E27FC236}">
                <a16:creationId xmlns:a16="http://schemas.microsoft.com/office/drawing/2014/main" id="{022ED364-72A1-D415-26B3-B78513751B9C}"/>
              </a:ext>
            </a:extLst>
          </p:cNvPr>
          <p:cNvSpPr txBox="1"/>
          <p:nvPr/>
        </p:nvSpPr>
        <p:spPr>
          <a:xfrm>
            <a:off x="3601347" y="3402824"/>
            <a:ext cx="1557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Informations tactiques</a:t>
            </a:r>
          </a:p>
        </p:txBody>
      </p:sp>
      <p:sp>
        <p:nvSpPr>
          <p:cNvPr id="173" name="ZoneTexte 172">
            <a:extLst>
              <a:ext uri="{FF2B5EF4-FFF2-40B4-BE49-F238E27FC236}">
                <a16:creationId xmlns:a16="http://schemas.microsoft.com/office/drawing/2014/main" id="{2978A79C-6A8D-C7D8-7333-58D41F7D57C7}"/>
              </a:ext>
            </a:extLst>
          </p:cNvPr>
          <p:cNvSpPr txBox="1"/>
          <p:nvPr/>
        </p:nvSpPr>
        <p:spPr>
          <a:xfrm>
            <a:off x="4631352" y="4850108"/>
            <a:ext cx="149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Informations de terrain</a:t>
            </a:r>
          </a:p>
        </p:txBody>
      </p:sp>
      <p:sp>
        <p:nvSpPr>
          <p:cNvPr id="174" name="ZoneTexte 173">
            <a:extLst>
              <a:ext uri="{FF2B5EF4-FFF2-40B4-BE49-F238E27FC236}">
                <a16:creationId xmlns:a16="http://schemas.microsoft.com/office/drawing/2014/main" id="{0B27227D-3136-D5A4-4651-0604FAA78143}"/>
              </a:ext>
            </a:extLst>
          </p:cNvPr>
          <p:cNvSpPr txBox="1"/>
          <p:nvPr/>
        </p:nvSpPr>
        <p:spPr>
          <a:xfrm>
            <a:off x="8755243" y="2715214"/>
            <a:ext cx="1670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Décisions opérationnelles</a:t>
            </a:r>
          </a:p>
        </p:txBody>
      </p:sp>
      <p:sp>
        <p:nvSpPr>
          <p:cNvPr id="175" name="ZoneTexte 174">
            <a:extLst>
              <a:ext uri="{FF2B5EF4-FFF2-40B4-BE49-F238E27FC236}">
                <a16:creationId xmlns:a16="http://schemas.microsoft.com/office/drawing/2014/main" id="{1B8F4580-10C2-7D58-DF70-63CFECFF1C2D}"/>
              </a:ext>
            </a:extLst>
          </p:cNvPr>
          <p:cNvSpPr txBox="1"/>
          <p:nvPr/>
        </p:nvSpPr>
        <p:spPr>
          <a:xfrm>
            <a:off x="8922786" y="3887411"/>
            <a:ext cx="1465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Décisions tactiques</a:t>
            </a:r>
          </a:p>
        </p:txBody>
      </p:sp>
      <p:sp>
        <p:nvSpPr>
          <p:cNvPr id="176" name="ZoneTexte 175">
            <a:extLst>
              <a:ext uri="{FF2B5EF4-FFF2-40B4-BE49-F238E27FC236}">
                <a16:creationId xmlns:a16="http://schemas.microsoft.com/office/drawing/2014/main" id="{E4A8DD1B-5BA0-3589-F54E-83289C6CBF0C}"/>
              </a:ext>
            </a:extLst>
          </p:cNvPr>
          <p:cNvSpPr txBox="1"/>
          <p:nvPr/>
        </p:nvSpPr>
        <p:spPr>
          <a:xfrm>
            <a:off x="8075121" y="4853230"/>
            <a:ext cx="1310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Actions de terrain</a:t>
            </a:r>
          </a:p>
        </p:txBody>
      </p:sp>
      <p:sp>
        <p:nvSpPr>
          <p:cNvPr id="177" name="ZoneTexte 176">
            <a:extLst>
              <a:ext uri="{FF2B5EF4-FFF2-40B4-BE49-F238E27FC236}">
                <a16:creationId xmlns:a16="http://schemas.microsoft.com/office/drawing/2014/main" id="{3694BF03-26F5-8668-13DC-AB50934BD3A7}"/>
              </a:ext>
            </a:extLst>
          </p:cNvPr>
          <p:cNvSpPr txBox="1"/>
          <p:nvPr/>
        </p:nvSpPr>
        <p:spPr>
          <a:xfrm>
            <a:off x="6070987" y="2487493"/>
            <a:ext cx="225351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b="1" dirty="0"/>
              <a:t>Modèles opérationnels</a:t>
            </a:r>
          </a:p>
        </p:txBody>
      </p:sp>
      <p:sp>
        <p:nvSpPr>
          <p:cNvPr id="178" name="ZoneTexte 177">
            <a:extLst>
              <a:ext uri="{FF2B5EF4-FFF2-40B4-BE49-F238E27FC236}">
                <a16:creationId xmlns:a16="http://schemas.microsoft.com/office/drawing/2014/main" id="{772F2C03-680C-4385-8789-4E31A7F5C9AF}"/>
              </a:ext>
            </a:extLst>
          </p:cNvPr>
          <p:cNvSpPr txBox="1"/>
          <p:nvPr/>
        </p:nvSpPr>
        <p:spPr>
          <a:xfrm>
            <a:off x="6154652" y="1216033"/>
            <a:ext cx="198975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b="1" dirty="0"/>
              <a:t>Modèle stratégique</a:t>
            </a:r>
          </a:p>
        </p:txBody>
      </p:sp>
      <p:sp>
        <p:nvSpPr>
          <p:cNvPr id="179" name="ZoneTexte 178">
            <a:extLst>
              <a:ext uri="{FF2B5EF4-FFF2-40B4-BE49-F238E27FC236}">
                <a16:creationId xmlns:a16="http://schemas.microsoft.com/office/drawing/2014/main" id="{AEBFD15C-B7E9-AE30-AA49-C733D89FACF8}"/>
              </a:ext>
            </a:extLst>
          </p:cNvPr>
          <p:cNvSpPr txBox="1"/>
          <p:nvPr/>
        </p:nvSpPr>
        <p:spPr>
          <a:xfrm>
            <a:off x="5964706" y="3631161"/>
            <a:ext cx="2110415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b="1" dirty="0"/>
              <a:t>Modèles tactiques</a:t>
            </a:r>
          </a:p>
        </p:txBody>
      </p:sp>
      <p:sp>
        <p:nvSpPr>
          <p:cNvPr id="180" name="ZoneTexte 179">
            <a:extLst>
              <a:ext uri="{FF2B5EF4-FFF2-40B4-BE49-F238E27FC236}">
                <a16:creationId xmlns:a16="http://schemas.microsoft.com/office/drawing/2014/main" id="{B79CBECA-39F9-EECB-2F76-437840C582ED}"/>
              </a:ext>
            </a:extLst>
          </p:cNvPr>
          <p:cNvSpPr txBox="1"/>
          <p:nvPr/>
        </p:nvSpPr>
        <p:spPr>
          <a:xfrm>
            <a:off x="6401599" y="5064541"/>
            <a:ext cx="1119874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b="1" dirty="0"/>
              <a:t>Réalité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40F630-E97E-EA21-FDC2-8547D0B353AA}"/>
              </a:ext>
            </a:extLst>
          </p:cNvPr>
          <p:cNvSpPr txBox="1"/>
          <p:nvPr/>
        </p:nvSpPr>
        <p:spPr>
          <a:xfrm>
            <a:off x="759236" y="5692739"/>
            <a:ext cx="10742686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FR" sz="1600" dirty="0">
                <a:solidFill>
                  <a:srgbClr val="262A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Un tel </a:t>
            </a:r>
            <a:r>
              <a:rPr lang="fr-FR" sz="16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jumeau numérique systémique </a:t>
            </a:r>
            <a:r>
              <a:rPr lang="fr-FR" sz="1600" dirty="0">
                <a:solidFill>
                  <a:srgbClr val="262A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aurait vocation à être organisé de façon similaire </a:t>
            </a:r>
          </a:p>
          <a:p>
            <a:pPr algn="ctr">
              <a:lnSpc>
                <a:spcPct val="107000"/>
              </a:lnSpc>
            </a:pPr>
            <a:r>
              <a:rPr lang="fr-FR" sz="1600" dirty="0">
                <a:solidFill>
                  <a:srgbClr val="262A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aux </a:t>
            </a:r>
            <a:r>
              <a:rPr lang="fr-FR" sz="1600" b="1" dirty="0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systèmes de contrôle-commande-communication </a:t>
            </a:r>
            <a:r>
              <a:rPr lang="fr-FR" sz="1600" dirty="0">
                <a:solidFill>
                  <a:srgbClr val="262A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utilisés classiquement dans le domaine de la défense.  </a:t>
            </a:r>
            <a:endParaRPr lang="fr-FR" sz="1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52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Merci pour vos questions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24</a:t>
            </a:fld>
            <a:r>
              <a:rPr lang="en-GB"/>
              <a:t>   |</a:t>
            </a:r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8E9F95-862D-5225-C33E-72C170580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9" y="1018737"/>
            <a:ext cx="1098577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40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173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La référence principale de notre travail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3</a:t>
            </a:fld>
            <a:r>
              <a:rPr lang="en-GB"/>
              <a:t>   |</a:t>
            </a:r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AD52AD-1A33-F960-C30A-596435808817}"/>
              </a:ext>
            </a:extLst>
          </p:cNvPr>
          <p:cNvSpPr txBox="1"/>
          <p:nvPr/>
        </p:nvSpPr>
        <p:spPr>
          <a:xfrm>
            <a:off x="453556" y="5949682"/>
            <a:ext cx="11313910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5000"/>
              </a:spcBef>
              <a:spcAft>
                <a:spcPct val="5000"/>
              </a:spcAft>
              <a:buClr>
                <a:srgbClr val="1B5CA5"/>
              </a:buClr>
              <a:buFont typeface="Arial" panose="020B0604020202020204" pitchFamily="34" charset="0"/>
              <a:buNone/>
            </a:pPr>
            <a:r>
              <a:rPr lang="fr-FR" altLang="fr-FR" sz="1600" dirty="0">
                <a:ea typeface="MS PGothic" panose="020B0600070205080204" pitchFamily="34" charset="-128"/>
              </a:rPr>
              <a:t>Notre</a:t>
            </a:r>
            <a:r>
              <a:rPr lang="fr-FR" altLang="fr-FR" sz="1600" b="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fr-FR" altLang="fr-FR" sz="1600" b="1" dirty="0">
                <a:solidFill>
                  <a:srgbClr val="FF0000"/>
                </a:solidFill>
                <a:latin typeface="+mn-lt"/>
                <a:ea typeface="MS PGothic" panose="020B0600070205080204" pitchFamily="34" charset="-128"/>
              </a:rPr>
              <a:t>article fondateur </a:t>
            </a:r>
            <a:r>
              <a:rPr lang="fr-FR" altLang="fr-FR" sz="1600" b="0" dirty="0">
                <a:latin typeface="+mn-lt"/>
                <a:ea typeface="MS PGothic" panose="020B0600070205080204" pitchFamily="34" charset="-128"/>
              </a:rPr>
              <a:t>où nous avons proposé une </a:t>
            </a:r>
            <a:r>
              <a:rPr lang="fr-FR" altLang="fr-FR" sz="1600" b="1" dirty="0">
                <a:solidFill>
                  <a:srgbClr val="003399"/>
                </a:solidFill>
                <a:latin typeface="+mn-lt"/>
                <a:ea typeface="MS PGothic" panose="020B0600070205080204" pitchFamily="34" charset="-128"/>
              </a:rPr>
              <a:t>approche de jumeau numérique systémique </a:t>
            </a:r>
            <a:r>
              <a:rPr lang="fr-FR" altLang="fr-FR" sz="1600" b="0" dirty="0">
                <a:latin typeface="+mn-lt"/>
                <a:ea typeface="MS PGothic" panose="020B0600070205080204" pitchFamily="34" charset="-128"/>
              </a:rPr>
              <a:t>pour modéliser la crise du covid-19</a:t>
            </a:r>
            <a:endParaRPr lang="fr-FR" altLang="fr-FR" sz="1600" b="1" dirty="0">
              <a:solidFill>
                <a:srgbClr val="003399"/>
              </a:solidFill>
              <a:latin typeface="+mn-lt"/>
              <a:ea typeface="MS PGothic" panose="020B0600070205080204" pitchFamily="34" charset="-12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7FD483-AB0A-C666-A693-8EC02005D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25" y="995636"/>
            <a:ext cx="3589157" cy="476059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6FCFCE7A-15F8-B73D-E3BC-18A427C8F67D}"/>
              </a:ext>
            </a:extLst>
          </p:cNvPr>
          <p:cNvGrpSpPr/>
          <p:nvPr/>
        </p:nvGrpSpPr>
        <p:grpSpPr>
          <a:xfrm>
            <a:off x="5190215" y="1344250"/>
            <a:ext cx="6126480" cy="4063365"/>
            <a:chOff x="2221446" y="409446"/>
            <a:chExt cx="7276012" cy="6125791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E8662DE8-7674-DB1F-4EF7-8C81A66B6E26}"/>
                </a:ext>
              </a:extLst>
            </p:cNvPr>
            <p:cNvSpPr/>
            <p:nvPr/>
          </p:nvSpPr>
          <p:spPr>
            <a:xfrm>
              <a:off x="2363042" y="6086958"/>
              <a:ext cx="7087824" cy="448279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b="1" dirty="0"/>
                <a:t>Natural environment</a:t>
              </a: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E09948A-A69F-769A-DAC8-15E933DAB800}"/>
                </a:ext>
              </a:extLst>
            </p:cNvPr>
            <p:cNvSpPr/>
            <p:nvPr/>
          </p:nvSpPr>
          <p:spPr>
            <a:xfrm>
              <a:off x="5156552" y="4528614"/>
              <a:ext cx="1728192" cy="67207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b="1" dirty="0"/>
                <a:t>Social system</a:t>
              </a: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E968270D-084B-9129-F7C9-B53145603819}"/>
                </a:ext>
              </a:extLst>
            </p:cNvPr>
            <p:cNvSpPr/>
            <p:nvPr/>
          </p:nvSpPr>
          <p:spPr>
            <a:xfrm>
              <a:off x="7722686" y="3023818"/>
              <a:ext cx="1728192" cy="672075"/>
            </a:xfrm>
            <a:prstGeom prst="roundRect">
              <a:avLst/>
            </a:prstGeom>
            <a:solidFill>
              <a:srgbClr val="CCE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b="1" dirty="0"/>
                <a:t>Health system</a:t>
              </a:r>
              <a:endParaRPr lang="en-GB" sz="900" i="1" dirty="0"/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2F0182F-1186-9F54-E394-2A965C445636}"/>
                </a:ext>
              </a:extLst>
            </p:cNvPr>
            <p:cNvSpPr/>
            <p:nvPr/>
          </p:nvSpPr>
          <p:spPr>
            <a:xfrm>
              <a:off x="5116376" y="1519023"/>
              <a:ext cx="1728192" cy="67207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b="1" dirty="0"/>
                <a:t>Governance system</a:t>
              </a:r>
              <a:endParaRPr lang="en-GB" sz="900" i="1" dirty="0"/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3DCF85B-7461-DE6C-4024-3879BD4596F2}"/>
                </a:ext>
              </a:extLst>
            </p:cNvPr>
            <p:cNvSpPr/>
            <p:nvPr/>
          </p:nvSpPr>
          <p:spPr>
            <a:xfrm>
              <a:off x="2395044" y="3023818"/>
              <a:ext cx="1728192" cy="672075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b="1" dirty="0"/>
                <a:t>Economical system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1FCA1DB-DF15-6B1F-D43B-80A36B093657}"/>
                </a:ext>
              </a:extLst>
            </p:cNvPr>
            <p:cNvSpPr txBox="1"/>
            <p:nvPr/>
          </p:nvSpPr>
          <p:spPr bwMode="auto">
            <a:xfrm>
              <a:off x="6167517" y="5643823"/>
              <a:ext cx="869625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GB" sz="900" dirty="0"/>
                <a:t>Coronavirus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6EB605E9-7AC2-A22B-2831-16BB00B47E37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6020647" y="5200689"/>
              <a:ext cx="1" cy="88626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 : en angle 14">
              <a:extLst>
                <a:ext uri="{FF2B5EF4-FFF2-40B4-BE49-F238E27FC236}">
                  <a16:creationId xmlns:a16="http://schemas.microsoft.com/office/drawing/2014/main" id="{18C1E18B-0765-3B64-1049-43F928E25C59}"/>
                </a:ext>
              </a:extLst>
            </p:cNvPr>
            <p:cNvCxnSpPr>
              <a:cxnSpLocks/>
              <a:stCxn id="19" idx="2"/>
              <a:endCxn id="19" idx="3"/>
            </p:cNvCxnSpPr>
            <p:nvPr/>
          </p:nvCxnSpPr>
          <p:spPr>
            <a:xfrm rot="5400000" flipH="1" flipV="1">
              <a:off x="6578042" y="4876530"/>
              <a:ext cx="161605" cy="434812"/>
            </a:xfrm>
            <a:prstGeom prst="bentConnector4">
              <a:avLst>
                <a:gd name="adj1" fmla="val -141456"/>
                <a:gd name="adj2" fmla="val 152574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2E50258-8C7E-FFD0-7B96-46C2A91BA685}"/>
                </a:ext>
              </a:extLst>
            </p:cNvPr>
            <p:cNvSpPr txBox="1"/>
            <p:nvPr/>
          </p:nvSpPr>
          <p:spPr bwMode="auto">
            <a:xfrm>
              <a:off x="6015118" y="4867190"/>
              <a:ext cx="869625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en-GB" sz="900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79CF081-DBA3-114E-9BD7-3D3CA92A20B3}"/>
                </a:ext>
              </a:extLst>
            </p:cNvPr>
            <p:cNvSpPr txBox="1"/>
            <p:nvPr/>
          </p:nvSpPr>
          <p:spPr bwMode="auto">
            <a:xfrm>
              <a:off x="3997875" y="4877479"/>
              <a:ext cx="869625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GB" sz="900" dirty="0"/>
                <a:t>Working force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C705EFB-DBCD-E43C-E363-966D7456BD2C}"/>
                </a:ext>
              </a:extLst>
            </p:cNvPr>
            <p:cNvSpPr txBox="1"/>
            <p:nvPr/>
          </p:nvSpPr>
          <p:spPr bwMode="auto">
            <a:xfrm>
              <a:off x="6167518" y="5019590"/>
              <a:ext cx="869625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en-GB" sz="900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2EED803-4AE3-689E-AE65-DEAE065FF696}"/>
                </a:ext>
              </a:extLst>
            </p:cNvPr>
            <p:cNvSpPr txBox="1"/>
            <p:nvPr/>
          </p:nvSpPr>
          <p:spPr bwMode="auto">
            <a:xfrm>
              <a:off x="6006626" y="4851528"/>
              <a:ext cx="869625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en-GB" sz="900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00BD463-8109-0736-48ED-7E3846FD5498}"/>
                </a:ext>
              </a:extLst>
            </p:cNvPr>
            <p:cNvSpPr txBox="1"/>
            <p:nvPr/>
          </p:nvSpPr>
          <p:spPr bwMode="auto">
            <a:xfrm>
              <a:off x="6876251" y="1377765"/>
              <a:ext cx="1564211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GB" sz="900" dirty="0"/>
                <a:t>Health policy </a:t>
              </a:r>
            </a:p>
            <a:p>
              <a:r>
                <a:rPr lang="en-GB" sz="900" dirty="0"/>
                <a:t>instructions</a:t>
              </a:r>
            </a:p>
          </p:txBody>
        </p:sp>
        <p:cxnSp>
          <p:nvCxnSpPr>
            <p:cNvPr id="21" name="Connecteur : en angle 20">
              <a:extLst>
                <a:ext uri="{FF2B5EF4-FFF2-40B4-BE49-F238E27FC236}">
                  <a16:creationId xmlns:a16="http://schemas.microsoft.com/office/drawing/2014/main" id="{257763B6-07ED-7CB1-76B5-6B246F920447}"/>
                </a:ext>
              </a:extLst>
            </p:cNvPr>
            <p:cNvCxnSpPr>
              <a:cxnSpLocks/>
              <a:stCxn id="11" idx="3"/>
              <a:endCxn id="10" idx="0"/>
            </p:cNvCxnSpPr>
            <p:nvPr/>
          </p:nvCxnSpPr>
          <p:spPr>
            <a:xfrm>
              <a:off x="6844568" y="1855061"/>
              <a:ext cx="1742214" cy="1168757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 : en angle 26">
              <a:extLst>
                <a:ext uri="{FF2B5EF4-FFF2-40B4-BE49-F238E27FC236}">
                  <a16:creationId xmlns:a16="http://schemas.microsoft.com/office/drawing/2014/main" id="{37A582E3-472A-5BBA-4002-702276916D7F}"/>
                </a:ext>
              </a:extLst>
            </p:cNvPr>
            <p:cNvCxnSpPr>
              <a:cxnSpLocks/>
              <a:stCxn id="11" idx="1"/>
              <a:endCxn id="12" idx="0"/>
            </p:cNvCxnSpPr>
            <p:nvPr/>
          </p:nvCxnSpPr>
          <p:spPr>
            <a:xfrm rot="10800000" flipV="1">
              <a:off x="3259140" y="1855060"/>
              <a:ext cx="1857236" cy="1168757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219081B-E86E-13B7-4CC2-F2E9B2958BDA}"/>
                </a:ext>
              </a:extLst>
            </p:cNvPr>
            <p:cNvSpPr txBox="1"/>
            <p:nvPr/>
          </p:nvSpPr>
          <p:spPr bwMode="auto">
            <a:xfrm>
              <a:off x="3624289" y="1304829"/>
              <a:ext cx="1243211" cy="469083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GB" sz="900" dirty="0"/>
                <a:t>Health support </a:t>
              </a:r>
            </a:p>
            <a:p>
              <a:r>
                <a:rPr lang="en-GB" sz="900" dirty="0"/>
                <a:t>instructions</a:t>
              </a:r>
            </a:p>
          </p:txBody>
        </p:sp>
        <p:cxnSp>
          <p:nvCxnSpPr>
            <p:cNvPr id="29" name="Connecteur : en angle 28">
              <a:extLst>
                <a:ext uri="{FF2B5EF4-FFF2-40B4-BE49-F238E27FC236}">
                  <a16:creationId xmlns:a16="http://schemas.microsoft.com/office/drawing/2014/main" id="{BF77FB6A-BA5D-2E45-E87F-D3AF401FEBA9}"/>
                </a:ext>
              </a:extLst>
            </p:cNvPr>
            <p:cNvCxnSpPr>
              <a:cxnSpLocks/>
              <a:stCxn id="38" idx="0"/>
              <a:endCxn id="47" idx="2"/>
            </p:cNvCxnSpPr>
            <p:nvPr/>
          </p:nvCxnSpPr>
          <p:spPr>
            <a:xfrm rot="5400000" flipH="1" flipV="1">
              <a:off x="6931449" y="3314403"/>
              <a:ext cx="845450" cy="1595590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CF05F278-1B58-2297-3E9C-EF8FA2AFE81A}"/>
                </a:ext>
              </a:extLst>
            </p:cNvPr>
            <p:cNvSpPr txBox="1"/>
            <p:nvPr/>
          </p:nvSpPr>
          <p:spPr bwMode="auto">
            <a:xfrm>
              <a:off x="7487324" y="4293100"/>
              <a:ext cx="869625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GB" sz="900" dirty="0"/>
                <a:t>Infected </a:t>
              </a:r>
            </a:p>
            <a:p>
              <a:r>
                <a:rPr lang="en-GB" sz="900" dirty="0"/>
                <a:t>people</a:t>
              </a:r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F355BD4B-2D29-263D-A0D7-BD5D3652990F}"/>
                </a:ext>
              </a:extLst>
            </p:cNvPr>
            <p:cNvCxnSpPr>
              <a:cxnSpLocks/>
            </p:cNvCxnSpPr>
            <p:nvPr/>
          </p:nvCxnSpPr>
          <p:spPr>
            <a:xfrm>
              <a:off x="4123236" y="3218886"/>
              <a:ext cx="359945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 : en angle 31">
              <a:extLst>
                <a:ext uri="{FF2B5EF4-FFF2-40B4-BE49-F238E27FC236}">
                  <a16:creationId xmlns:a16="http://schemas.microsoft.com/office/drawing/2014/main" id="{BFB4EBC7-BAD5-53B3-8362-89E83D205021}"/>
                </a:ext>
              </a:extLst>
            </p:cNvPr>
            <p:cNvCxnSpPr>
              <a:cxnSpLocks/>
              <a:stCxn id="9" idx="1"/>
              <a:endCxn id="36" idx="2"/>
            </p:cNvCxnSpPr>
            <p:nvPr/>
          </p:nvCxnSpPr>
          <p:spPr>
            <a:xfrm rot="10800000">
              <a:off x="3749234" y="3685434"/>
              <a:ext cx="1407319" cy="1179218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685A096-3C95-66BF-A79B-73EAF758C80D}"/>
                </a:ext>
              </a:extLst>
            </p:cNvPr>
            <p:cNvSpPr txBox="1"/>
            <p:nvPr/>
          </p:nvSpPr>
          <p:spPr bwMode="auto">
            <a:xfrm>
              <a:off x="7298184" y="5042197"/>
              <a:ext cx="869625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GB" sz="900" dirty="0"/>
                <a:t>Coronavirus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354C5DE6-8559-D3CF-297B-AF11F7868E76}"/>
                </a:ext>
              </a:extLst>
            </p:cNvPr>
            <p:cNvSpPr txBox="1"/>
            <p:nvPr/>
          </p:nvSpPr>
          <p:spPr bwMode="auto">
            <a:xfrm>
              <a:off x="4489169" y="2848267"/>
              <a:ext cx="869625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GB" sz="900" dirty="0"/>
                <a:t>Health supplies</a:t>
              </a:r>
            </a:p>
          </p:txBody>
        </p: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3A0341B9-2935-3AF3-97DB-577EA9F43EF7}"/>
                </a:ext>
              </a:extLst>
            </p:cNvPr>
            <p:cNvCxnSpPr>
              <a:cxnSpLocks/>
              <a:endCxn id="12" idx="2"/>
            </p:cNvCxnSpPr>
            <p:nvPr/>
          </p:nvCxnSpPr>
          <p:spPr>
            <a:xfrm flipV="1">
              <a:off x="3259140" y="3695893"/>
              <a:ext cx="0" cy="23910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261FBB50-25D0-8689-3E99-6F4E02FADE34}"/>
                </a:ext>
              </a:extLst>
            </p:cNvPr>
            <p:cNvSpPr txBox="1"/>
            <p:nvPr/>
          </p:nvSpPr>
          <p:spPr bwMode="auto">
            <a:xfrm>
              <a:off x="3314420" y="3362224"/>
              <a:ext cx="869625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en-GB" sz="900" dirty="0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68A08C0E-D2E5-25B6-285C-81FC9B84FB16}"/>
                </a:ext>
              </a:extLst>
            </p:cNvPr>
            <p:cNvSpPr txBox="1"/>
            <p:nvPr/>
          </p:nvSpPr>
          <p:spPr bwMode="auto">
            <a:xfrm>
              <a:off x="2221446" y="4594989"/>
              <a:ext cx="869625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GB" sz="900" dirty="0"/>
                <a:t>Natural </a:t>
              </a:r>
            </a:p>
            <a:p>
              <a:r>
                <a:rPr lang="en-GB" sz="900" dirty="0"/>
                <a:t>resources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BA5CDF61-163C-ED8A-1189-F6DADEB22B7E}"/>
                </a:ext>
              </a:extLst>
            </p:cNvPr>
            <p:cNvSpPr txBox="1"/>
            <p:nvPr/>
          </p:nvSpPr>
          <p:spPr bwMode="auto">
            <a:xfrm>
              <a:off x="6228015" y="4534923"/>
              <a:ext cx="656728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en-GB" sz="900" dirty="0"/>
            </a:p>
          </p:txBody>
        </p:sp>
        <p:cxnSp>
          <p:nvCxnSpPr>
            <p:cNvPr id="39" name="Connecteur : en angle 38">
              <a:extLst>
                <a:ext uri="{FF2B5EF4-FFF2-40B4-BE49-F238E27FC236}">
                  <a16:creationId xmlns:a16="http://schemas.microsoft.com/office/drawing/2014/main" id="{AB1F2431-427A-AB3F-0CD6-5AABA2D1E91A}"/>
                </a:ext>
              </a:extLst>
            </p:cNvPr>
            <p:cNvCxnSpPr>
              <a:cxnSpLocks/>
              <a:stCxn id="46" idx="3"/>
              <a:endCxn id="43" idx="0"/>
            </p:cNvCxnSpPr>
            <p:nvPr/>
          </p:nvCxnSpPr>
          <p:spPr>
            <a:xfrm>
              <a:off x="4113461" y="3514889"/>
              <a:ext cx="1276349" cy="1026308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19F11E6E-8638-C240-55FA-44F200A4DDBD}"/>
                </a:ext>
              </a:extLst>
            </p:cNvPr>
            <p:cNvSpPr txBox="1"/>
            <p:nvPr/>
          </p:nvSpPr>
          <p:spPr bwMode="auto">
            <a:xfrm>
              <a:off x="4272581" y="3575290"/>
              <a:ext cx="869625" cy="471291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GB" sz="900" dirty="0"/>
                <a:t>Products &amp; </a:t>
              </a:r>
            </a:p>
            <a:p>
              <a:r>
                <a:rPr lang="en-GB" sz="900" dirty="0"/>
                <a:t>services</a:t>
              </a:r>
            </a:p>
          </p:txBody>
        </p: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F6205EC3-1051-3A73-E2BA-0E8EED05F4C0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8586782" y="3695893"/>
              <a:ext cx="0" cy="23910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19B3A865-4674-EB3F-5355-5D588DAF1C06}"/>
                </a:ext>
              </a:extLst>
            </p:cNvPr>
            <p:cNvSpPr txBox="1"/>
            <p:nvPr/>
          </p:nvSpPr>
          <p:spPr bwMode="auto">
            <a:xfrm>
              <a:off x="8586781" y="5241368"/>
              <a:ext cx="717872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GB" sz="900" dirty="0"/>
                <a:t>Dead </a:t>
              </a:r>
            </a:p>
            <a:p>
              <a:r>
                <a:rPr lang="en-GB" sz="900" dirty="0"/>
                <a:t>people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9E76B7C3-662D-69F6-03FB-D065CDA37953}"/>
                </a:ext>
              </a:extLst>
            </p:cNvPr>
            <p:cNvSpPr txBox="1"/>
            <p:nvPr/>
          </p:nvSpPr>
          <p:spPr bwMode="auto">
            <a:xfrm>
              <a:off x="4954997" y="4541197"/>
              <a:ext cx="869625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en-GB" sz="900" dirty="0"/>
            </a:p>
          </p:txBody>
        </p:sp>
        <p:cxnSp>
          <p:nvCxnSpPr>
            <p:cNvPr id="44" name="Connecteur : en angle 43">
              <a:extLst>
                <a:ext uri="{FF2B5EF4-FFF2-40B4-BE49-F238E27FC236}">
                  <a16:creationId xmlns:a16="http://schemas.microsoft.com/office/drawing/2014/main" id="{2057696A-4766-DB75-B25A-B97C56866967}"/>
                </a:ext>
              </a:extLst>
            </p:cNvPr>
            <p:cNvCxnSpPr>
              <a:cxnSpLocks/>
              <a:stCxn id="47" idx="1"/>
              <a:endCxn id="49" idx="0"/>
            </p:cNvCxnSpPr>
            <p:nvPr/>
          </p:nvCxnSpPr>
          <p:spPr>
            <a:xfrm rot="10800000" flipV="1">
              <a:off x="6233614" y="3514888"/>
              <a:ext cx="1483542" cy="1032923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DD6D4755-F06B-2280-C64B-F62C7859249C}"/>
                </a:ext>
              </a:extLst>
            </p:cNvPr>
            <p:cNvSpPr txBox="1"/>
            <p:nvPr/>
          </p:nvSpPr>
          <p:spPr bwMode="auto">
            <a:xfrm>
              <a:off x="6378073" y="3332786"/>
              <a:ext cx="869625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GB" sz="900" dirty="0"/>
                <a:t>Cured </a:t>
              </a:r>
            </a:p>
            <a:p>
              <a:r>
                <a:rPr lang="en-GB" sz="900" dirty="0"/>
                <a:t>people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E38232A2-A163-37CB-E48D-11C07A08D73B}"/>
                </a:ext>
              </a:extLst>
            </p:cNvPr>
            <p:cNvSpPr txBox="1"/>
            <p:nvPr/>
          </p:nvSpPr>
          <p:spPr bwMode="auto">
            <a:xfrm>
              <a:off x="3243836" y="3340305"/>
              <a:ext cx="869625" cy="349168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en-GB" sz="900" dirty="0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D439D0A7-ACE5-6401-2A50-070428C9AF53}"/>
                </a:ext>
              </a:extLst>
            </p:cNvPr>
            <p:cNvSpPr txBox="1"/>
            <p:nvPr/>
          </p:nvSpPr>
          <p:spPr bwMode="auto">
            <a:xfrm>
              <a:off x="7717156" y="3340305"/>
              <a:ext cx="869625" cy="349168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en-GB" sz="900" dirty="0"/>
            </a:p>
          </p:txBody>
        </p:sp>
        <p:cxnSp>
          <p:nvCxnSpPr>
            <p:cNvPr id="48" name="Connecteur : en angle 47">
              <a:extLst>
                <a:ext uri="{FF2B5EF4-FFF2-40B4-BE49-F238E27FC236}">
                  <a16:creationId xmlns:a16="http://schemas.microsoft.com/office/drawing/2014/main" id="{72792243-B216-3DF4-9B66-20E7F218F859}"/>
                </a:ext>
              </a:extLst>
            </p:cNvPr>
            <p:cNvCxnSpPr>
              <a:cxnSpLocks/>
              <a:stCxn id="11" idx="3"/>
              <a:endCxn id="38" idx="3"/>
            </p:cNvCxnSpPr>
            <p:nvPr/>
          </p:nvCxnSpPr>
          <p:spPr>
            <a:xfrm>
              <a:off x="6844568" y="1855061"/>
              <a:ext cx="40175" cy="2841467"/>
            </a:xfrm>
            <a:prstGeom prst="bentConnector3">
              <a:avLst>
                <a:gd name="adj1" fmla="val 1374263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AA2E7044-1A48-1AED-6176-E49FFDA8C36C}"/>
                </a:ext>
              </a:extLst>
            </p:cNvPr>
            <p:cNvSpPr txBox="1"/>
            <p:nvPr/>
          </p:nvSpPr>
          <p:spPr bwMode="auto">
            <a:xfrm>
              <a:off x="5817243" y="4547812"/>
              <a:ext cx="832742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en-GB" sz="900" dirty="0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1BE4B87C-2BEB-C9F1-8463-E00865395DF4}"/>
                </a:ext>
              </a:extLst>
            </p:cNvPr>
            <p:cNvSpPr txBox="1"/>
            <p:nvPr/>
          </p:nvSpPr>
          <p:spPr bwMode="auto">
            <a:xfrm>
              <a:off x="5337668" y="4543627"/>
              <a:ext cx="869625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en-GB" sz="900" dirty="0"/>
            </a:p>
          </p:txBody>
        </p:sp>
        <p:cxnSp>
          <p:nvCxnSpPr>
            <p:cNvPr id="51" name="Connecteur : en angle 50">
              <a:extLst>
                <a:ext uri="{FF2B5EF4-FFF2-40B4-BE49-F238E27FC236}">
                  <a16:creationId xmlns:a16="http://schemas.microsoft.com/office/drawing/2014/main" id="{C983F400-B7DB-79CE-EFA2-ACFD47FA7E09}"/>
                </a:ext>
              </a:extLst>
            </p:cNvPr>
            <p:cNvCxnSpPr>
              <a:cxnSpLocks/>
              <a:stCxn id="12" idx="3"/>
              <a:endCxn id="50" idx="0"/>
            </p:cNvCxnSpPr>
            <p:nvPr/>
          </p:nvCxnSpPr>
          <p:spPr>
            <a:xfrm>
              <a:off x="4123236" y="3359856"/>
              <a:ext cx="1649245" cy="1183771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7DA232AE-D45D-FF7E-5822-2A9CB610F5A5}"/>
                </a:ext>
              </a:extLst>
            </p:cNvPr>
            <p:cNvSpPr txBox="1"/>
            <p:nvPr/>
          </p:nvSpPr>
          <p:spPr bwMode="auto">
            <a:xfrm rot="16200000">
              <a:off x="5296191" y="3793464"/>
              <a:ext cx="869625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GB" sz="900" dirty="0"/>
                <a:t>Money </a:t>
              </a:r>
            </a:p>
            <a:p>
              <a:r>
                <a:rPr lang="en-GB" sz="900" dirty="0"/>
                <a:t>exchanges</a:t>
              </a:r>
            </a:p>
          </p:txBody>
        </p:sp>
        <p:cxnSp>
          <p:nvCxnSpPr>
            <p:cNvPr id="53" name="Connecteur : en angle 52">
              <a:extLst>
                <a:ext uri="{FF2B5EF4-FFF2-40B4-BE49-F238E27FC236}">
                  <a16:creationId xmlns:a16="http://schemas.microsoft.com/office/drawing/2014/main" id="{902D18FC-CF0E-0DC3-46AF-CE7D8631E2A0}"/>
                </a:ext>
              </a:extLst>
            </p:cNvPr>
            <p:cNvCxnSpPr>
              <a:cxnSpLocks/>
              <a:stCxn id="54" idx="0"/>
              <a:endCxn id="11" idx="2"/>
            </p:cNvCxnSpPr>
            <p:nvPr/>
          </p:nvCxnSpPr>
          <p:spPr>
            <a:xfrm rot="16200000" flipV="1">
              <a:off x="6649577" y="1521994"/>
              <a:ext cx="839139" cy="2177348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9470ED15-FA64-F400-9A77-3FC16728A4EA}"/>
                </a:ext>
              </a:extLst>
            </p:cNvPr>
            <p:cNvSpPr txBox="1"/>
            <p:nvPr/>
          </p:nvSpPr>
          <p:spPr bwMode="auto">
            <a:xfrm>
              <a:off x="7741449" y="3030237"/>
              <a:ext cx="832742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en-GB" sz="900" dirty="0"/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66AA505C-3D34-3BAE-6C56-9050D5114AFE}"/>
                </a:ext>
              </a:extLst>
            </p:cNvPr>
            <p:cNvSpPr txBox="1"/>
            <p:nvPr/>
          </p:nvSpPr>
          <p:spPr bwMode="auto">
            <a:xfrm>
              <a:off x="3223087" y="3036644"/>
              <a:ext cx="832742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endParaRPr lang="en-GB" sz="900" dirty="0"/>
            </a:p>
          </p:txBody>
        </p:sp>
        <p:cxnSp>
          <p:nvCxnSpPr>
            <p:cNvPr id="56" name="Connecteur : en angle 55">
              <a:extLst>
                <a:ext uri="{FF2B5EF4-FFF2-40B4-BE49-F238E27FC236}">
                  <a16:creationId xmlns:a16="http://schemas.microsoft.com/office/drawing/2014/main" id="{9CFCB037-7E96-6F17-4EE3-A4758F06CCB9}"/>
                </a:ext>
              </a:extLst>
            </p:cNvPr>
            <p:cNvCxnSpPr>
              <a:cxnSpLocks/>
              <a:stCxn id="55" idx="0"/>
              <a:endCxn id="11" idx="2"/>
            </p:cNvCxnSpPr>
            <p:nvPr/>
          </p:nvCxnSpPr>
          <p:spPr>
            <a:xfrm rot="5400000" flipH="1" flipV="1">
              <a:off x="4387192" y="1443364"/>
              <a:ext cx="845546" cy="2341014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BAB57BC8-1470-5E34-8D4B-05694A592703}"/>
                </a:ext>
              </a:extLst>
            </p:cNvPr>
            <p:cNvSpPr txBox="1"/>
            <p:nvPr/>
          </p:nvSpPr>
          <p:spPr bwMode="auto">
            <a:xfrm>
              <a:off x="5559682" y="2273567"/>
              <a:ext cx="869625" cy="323210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GB" sz="900" dirty="0"/>
                <a:t>Feedbacks</a:t>
              </a:r>
            </a:p>
          </p:txBody>
        </p: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AC4F3986-D4B5-F006-2F3C-BE71898316A7}"/>
                </a:ext>
              </a:extLst>
            </p:cNvPr>
            <p:cNvCxnSpPr>
              <a:cxnSpLocks/>
              <a:endCxn id="11" idx="2"/>
            </p:cNvCxnSpPr>
            <p:nvPr/>
          </p:nvCxnSpPr>
          <p:spPr>
            <a:xfrm flipH="1" flipV="1">
              <a:off x="5980472" y="2191098"/>
              <a:ext cx="0" cy="235217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 : coins arrondis 58">
              <a:extLst>
                <a:ext uri="{FF2B5EF4-FFF2-40B4-BE49-F238E27FC236}">
                  <a16:creationId xmlns:a16="http://schemas.microsoft.com/office/drawing/2014/main" id="{9A19537B-AE2D-F602-220A-39E454CFB210}"/>
                </a:ext>
              </a:extLst>
            </p:cNvPr>
            <p:cNvSpPr/>
            <p:nvPr/>
          </p:nvSpPr>
          <p:spPr>
            <a:xfrm>
              <a:off x="2280710" y="409446"/>
              <a:ext cx="7087824" cy="44827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b="1" dirty="0"/>
                <a:t>COVID-19 decision-aid system</a:t>
              </a:r>
            </a:p>
          </p:txBody>
        </p:sp>
        <p:cxnSp>
          <p:nvCxnSpPr>
            <p:cNvPr id="60" name="Connecteur : en angle 59">
              <a:extLst>
                <a:ext uri="{FF2B5EF4-FFF2-40B4-BE49-F238E27FC236}">
                  <a16:creationId xmlns:a16="http://schemas.microsoft.com/office/drawing/2014/main" id="{3726AFF7-04D0-BFF6-B942-313F60B1ED4E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V="1">
              <a:off x="6884744" y="857725"/>
              <a:ext cx="2131320" cy="4006927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C8ADC386-A543-BA0F-F6F9-E1D1719D5B6E}"/>
                </a:ext>
              </a:extLst>
            </p:cNvPr>
            <p:cNvSpPr txBox="1"/>
            <p:nvPr/>
          </p:nvSpPr>
          <p:spPr bwMode="auto">
            <a:xfrm>
              <a:off x="8627833" y="1364430"/>
              <a:ext cx="869625" cy="323210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GB" sz="900" dirty="0"/>
                <a:t>Measurements</a:t>
              </a:r>
            </a:p>
          </p:txBody>
        </p:sp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AF3C4464-E8B9-2AB5-F72D-C2CBA59DA9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5682" y="862503"/>
              <a:ext cx="3094" cy="6561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557BEB3D-373E-C706-CE46-D2CF1F2E8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3922" y="845279"/>
              <a:ext cx="0" cy="21913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64D82867-BCBB-6010-C962-88ED9F379445}"/>
                </a:ext>
              </a:extLst>
            </p:cNvPr>
            <p:cNvSpPr txBox="1"/>
            <p:nvPr/>
          </p:nvSpPr>
          <p:spPr bwMode="auto">
            <a:xfrm>
              <a:off x="5051576" y="987993"/>
              <a:ext cx="1910099" cy="247661"/>
            </a:xfrm>
            <a:prstGeom prst="flowChartTermina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GB" sz="900" dirty="0"/>
                <a:t>Models &amp; recommendations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BF185F1F-FAEB-C71C-5793-8133EBB5E5FA}"/>
                </a:ext>
              </a:extLst>
            </p:cNvPr>
            <p:cNvSpPr txBox="1"/>
            <p:nvPr/>
          </p:nvSpPr>
          <p:spPr bwMode="auto">
            <a:xfrm>
              <a:off x="2291680" y="1343471"/>
              <a:ext cx="869625" cy="323210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0" tIns="60960" rIns="4800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36000" algn="ctr">
                <a:defRPr sz="800" i="1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GB" sz="900" dirty="0"/>
                <a:t>Measurements</a:t>
              </a:r>
            </a:p>
          </p:txBody>
        </p:sp>
      </p:grp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EC087279-C012-2D06-36DB-93A5E8E11A67}"/>
              </a:ext>
            </a:extLst>
          </p:cNvPr>
          <p:cNvSpPr/>
          <p:nvPr/>
        </p:nvSpPr>
        <p:spPr>
          <a:xfrm>
            <a:off x="298546" y="3687491"/>
            <a:ext cx="1637469" cy="710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dirty="0"/>
              <a:t>Meilleur article 2020 de la revue “Systems Engineering”</a:t>
            </a:r>
          </a:p>
        </p:txBody>
      </p:sp>
    </p:spTree>
    <p:extLst>
      <p:ext uri="{BB962C8B-B14F-4D97-AF65-F5344CB8AC3E}">
        <p14:creationId xmlns:p14="http://schemas.microsoft.com/office/powerpoint/2010/main" val="3148260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651" y="365125"/>
            <a:ext cx="6174702" cy="396000"/>
          </a:xfrm>
        </p:spPr>
        <p:txBody>
          <a:bodyPr/>
          <a:lstStyle/>
          <a:p>
            <a:r>
              <a:rPr lang="en-029" dirty="0"/>
              <a:t>Agenda</a:t>
            </a:r>
            <a:endParaRPr lang="en-02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4</a:t>
            </a:fld>
            <a:r>
              <a:rPr lang="en-GB"/>
              <a:t>   |</a:t>
            </a:r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0FF1F8-F4B3-4C83-9326-736457BA8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7153" cy="628384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A61B858-F376-1E38-C387-2944456AB76A}"/>
              </a:ext>
            </a:extLst>
          </p:cNvPr>
          <p:cNvSpPr txBox="1"/>
          <p:nvPr/>
        </p:nvSpPr>
        <p:spPr>
          <a:xfrm>
            <a:off x="6160773" y="3101536"/>
            <a:ext cx="522084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770181-D6DE-C44D-7950-84EBAD06F751}"/>
              </a:ext>
            </a:extLst>
          </p:cNvPr>
          <p:cNvSpPr txBox="1"/>
          <p:nvPr/>
        </p:nvSpPr>
        <p:spPr>
          <a:xfrm>
            <a:off x="6361213" y="3097072"/>
            <a:ext cx="505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b="1" dirty="0"/>
              <a:t>La crise des modèles </a:t>
            </a:r>
          </a:p>
          <a:p>
            <a:pPr marL="342900" indent="-342900">
              <a:buFont typeface="+mj-lt"/>
              <a:buAutoNum type="arabicPeriod"/>
            </a:pPr>
            <a:endParaRPr lang="fr-FR" dirty="0"/>
          </a:p>
          <a:p>
            <a:pPr marL="342900" indent="-342900">
              <a:buAutoNum type="arabicPeriod" startAt="2"/>
            </a:pPr>
            <a:r>
              <a:rPr lang="fr-FR" dirty="0"/>
              <a:t>Les modèles de la crise</a:t>
            </a:r>
          </a:p>
        </p:txBody>
      </p:sp>
    </p:spTree>
    <p:extLst>
      <p:ext uri="{BB962C8B-B14F-4D97-AF65-F5344CB8AC3E}">
        <p14:creationId xmlns:p14="http://schemas.microsoft.com/office/powerpoint/2010/main" val="1612108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Rappel : les principes d’une démarche de modélisation 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5</a:t>
            </a:fld>
            <a:r>
              <a:rPr lang="en-GB"/>
              <a:t>   |</a:t>
            </a:r>
            <a:endParaRPr lang="en-GB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1AD3FC4-97CA-D71D-EB4A-A84FFE1F5A19}"/>
              </a:ext>
            </a:extLst>
          </p:cNvPr>
          <p:cNvGrpSpPr/>
          <p:nvPr/>
        </p:nvGrpSpPr>
        <p:grpSpPr>
          <a:xfrm>
            <a:off x="838200" y="1079788"/>
            <a:ext cx="10420016" cy="4184479"/>
            <a:chOff x="881218" y="1197593"/>
            <a:chExt cx="9055799" cy="3470720"/>
          </a:xfrm>
        </p:grpSpPr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4FA16CD7-3736-9EA1-B92F-B3FCC21AB460}"/>
                </a:ext>
              </a:extLst>
            </p:cNvPr>
            <p:cNvCxnSpPr>
              <a:cxnSpLocks/>
            </p:cNvCxnSpPr>
            <p:nvPr/>
          </p:nvCxnSpPr>
          <p:spPr>
            <a:xfrm>
              <a:off x="5222138" y="1753807"/>
              <a:ext cx="0" cy="289057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6">
              <a:extLst>
                <a:ext uri="{FF2B5EF4-FFF2-40B4-BE49-F238E27FC236}">
                  <a16:creationId xmlns:a16="http://schemas.microsoft.com/office/drawing/2014/main" id="{74D2903D-FA8D-8135-F459-24AF49134CED}"/>
                </a:ext>
              </a:extLst>
            </p:cNvPr>
            <p:cNvGrpSpPr>
              <a:grpSpLocks/>
            </p:cNvGrpSpPr>
            <p:nvPr/>
          </p:nvGrpSpPr>
          <p:grpSpPr bwMode="auto">
            <a:xfrm rot="9284263">
              <a:off x="4372439" y="1517253"/>
              <a:ext cx="558800" cy="444500"/>
              <a:chOff x="392" y="2560"/>
              <a:chExt cx="424" cy="368"/>
            </a:xfrm>
          </p:grpSpPr>
          <p:sp>
            <p:nvSpPr>
              <p:cNvPr id="23" name="Freeform 27">
                <a:extLst>
                  <a:ext uri="{FF2B5EF4-FFF2-40B4-BE49-F238E27FC236}">
                    <a16:creationId xmlns:a16="http://schemas.microsoft.com/office/drawing/2014/main" id="{8643C8CA-6BCA-1FE5-1F1F-1885E3F15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" y="2560"/>
                <a:ext cx="424" cy="368"/>
              </a:xfrm>
              <a:custGeom>
                <a:avLst/>
                <a:gdLst>
                  <a:gd name="T0" fmla="*/ 2147483647 w 312"/>
                  <a:gd name="T1" fmla="*/ 0 h 224"/>
                  <a:gd name="T2" fmla="*/ 0 w 312"/>
                  <a:gd name="T3" fmla="*/ 2147483647 h 224"/>
                  <a:gd name="T4" fmla="*/ 2147483647 w 312"/>
                  <a:gd name="T5" fmla="*/ 2147483647 h 224"/>
                  <a:gd name="T6" fmla="*/ 0 60000 65536"/>
                  <a:gd name="T7" fmla="*/ 0 60000 65536"/>
                  <a:gd name="T8" fmla="*/ 0 60000 65536"/>
                  <a:gd name="T9" fmla="*/ 0 w 312"/>
                  <a:gd name="T10" fmla="*/ 0 h 224"/>
                  <a:gd name="T11" fmla="*/ 312 w 312"/>
                  <a:gd name="T12" fmla="*/ 224 h 2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2" h="224">
                    <a:moveTo>
                      <a:pt x="312" y="0"/>
                    </a:moveTo>
                    <a:lnTo>
                      <a:pt x="0" y="128"/>
                    </a:lnTo>
                    <a:lnTo>
                      <a:pt x="304" y="224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fr-FR" dirty="0"/>
              </a:p>
            </p:txBody>
          </p:sp>
          <p:sp>
            <p:nvSpPr>
              <p:cNvPr id="24" name="Oval 28">
                <a:extLst>
                  <a:ext uri="{FF2B5EF4-FFF2-40B4-BE49-F238E27FC236}">
                    <a16:creationId xmlns:a16="http://schemas.microsoft.com/office/drawing/2014/main" id="{58803AB8-1577-77E5-7112-5A10BA8D3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2733"/>
                <a:ext cx="73" cy="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fr-FR" altLang="fr-FR" dirty="0"/>
              </a:p>
            </p:txBody>
          </p:sp>
          <p:sp>
            <p:nvSpPr>
              <p:cNvPr id="25" name="Arc 29">
                <a:extLst>
                  <a:ext uri="{FF2B5EF4-FFF2-40B4-BE49-F238E27FC236}">
                    <a16:creationId xmlns:a16="http://schemas.microsoft.com/office/drawing/2014/main" id="{FBA64A87-A43F-45B3-E394-6CC6925099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" y="2648"/>
                <a:ext cx="56" cy="216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200"/>
                  <a:gd name="T11" fmla="*/ 21600 w 216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8" name="Group 30">
              <a:extLst>
                <a:ext uri="{FF2B5EF4-FFF2-40B4-BE49-F238E27FC236}">
                  <a16:creationId xmlns:a16="http://schemas.microsoft.com/office/drawing/2014/main" id="{D129E276-94A5-62CF-8977-C7F38E65C6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7360" y="1197593"/>
              <a:ext cx="540153" cy="615532"/>
              <a:chOff x="312" y="960"/>
              <a:chExt cx="144" cy="384"/>
            </a:xfrm>
          </p:grpSpPr>
          <p:sp>
            <p:nvSpPr>
              <p:cNvPr id="18" name="Oval 31">
                <a:extLst>
                  <a:ext uri="{FF2B5EF4-FFF2-40B4-BE49-F238E27FC236}">
                    <a16:creationId xmlns:a16="http://schemas.microsoft.com/office/drawing/2014/main" id="{5B73098C-3296-795E-368A-536788779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960"/>
                <a:ext cx="96" cy="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fr-FR" altLang="fr-FR" dirty="0"/>
              </a:p>
            </p:txBody>
          </p:sp>
          <p:sp>
            <p:nvSpPr>
              <p:cNvPr id="19" name="Line 32">
                <a:extLst>
                  <a:ext uri="{FF2B5EF4-FFF2-40B4-BE49-F238E27FC236}">
                    <a16:creationId xmlns:a16="http://schemas.microsoft.com/office/drawing/2014/main" id="{96078488-6361-0BD7-1F7D-FDD76E9860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1056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fr-FR" dirty="0"/>
              </a:p>
            </p:txBody>
          </p:sp>
          <p:sp>
            <p:nvSpPr>
              <p:cNvPr id="20" name="Line 33">
                <a:extLst>
                  <a:ext uri="{FF2B5EF4-FFF2-40B4-BE49-F238E27FC236}">
                    <a16:creationId xmlns:a16="http://schemas.microsoft.com/office/drawing/2014/main" id="{F03C3EA8-29B9-5425-5DCD-DC7DCE8B79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6" y="1248"/>
                <a:ext cx="48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Line 34">
                <a:extLst>
                  <a:ext uri="{FF2B5EF4-FFF2-40B4-BE49-F238E27FC236}">
                    <a16:creationId xmlns:a16="http://schemas.microsoft.com/office/drawing/2014/main" id="{286926C4-381C-0671-4961-6D3C69569A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2" y="1248"/>
                <a:ext cx="48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fr-FR" dirty="0"/>
              </a:p>
            </p:txBody>
          </p:sp>
          <p:sp>
            <p:nvSpPr>
              <p:cNvPr id="22" name="Line 35">
                <a:extLst>
                  <a:ext uri="{FF2B5EF4-FFF2-40B4-BE49-F238E27FC236}">
                    <a16:creationId xmlns:a16="http://schemas.microsoft.com/office/drawing/2014/main" id="{1B950334-C68D-565C-4E6D-BEA0288441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" y="1128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987EE28-EE10-EBDA-0E13-41761223A670}"/>
                </a:ext>
              </a:extLst>
            </p:cNvPr>
            <p:cNvSpPr txBox="1"/>
            <p:nvPr/>
          </p:nvSpPr>
          <p:spPr>
            <a:xfrm>
              <a:off x="4711793" y="1878113"/>
              <a:ext cx="109132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Observateur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C71D14B-C81D-80B6-0B82-58BA452E062B}"/>
                </a:ext>
              </a:extLst>
            </p:cNvPr>
            <p:cNvSpPr txBox="1"/>
            <p:nvPr/>
          </p:nvSpPr>
          <p:spPr>
            <a:xfrm>
              <a:off x="881218" y="4360536"/>
              <a:ext cx="36006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i="1" dirty="0"/>
                <a:t>La société humaine impactée par une épidémie</a:t>
              </a: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F793EB42-B77D-2BF3-2135-C3822F135B19}"/>
                </a:ext>
              </a:extLst>
            </p:cNvPr>
            <p:cNvCxnSpPr>
              <a:cxnSpLocks/>
            </p:cNvCxnSpPr>
            <p:nvPr/>
          </p:nvCxnSpPr>
          <p:spPr>
            <a:xfrm>
              <a:off x="4549754" y="2913669"/>
              <a:ext cx="146649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1F0F83E-204D-0B5B-F211-11DABC27397C}"/>
                </a:ext>
              </a:extLst>
            </p:cNvPr>
            <p:cNvSpPr txBox="1"/>
            <p:nvPr/>
          </p:nvSpPr>
          <p:spPr>
            <a:xfrm>
              <a:off x="4728239" y="2380128"/>
              <a:ext cx="1106482" cy="4339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Modélisation</a:t>
              </a:r>
            </a:p>
            <a:p>
              <a:pPr algn="ctr"/>
              <a:r>
                <a:rPr lang="fr-FR" sz="1400" dirty="0"/>
                <a:t>(simplification)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3BF33D17-B06B-CBAE-50EA-D806732CCE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85513" y="3519744"/>
              <a:ext cx="131965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626EF3F-E46E-63E9-401E-EC5BA80B3C41}"/>
                </a:ext>
              </a:extLst>
            </p:cNvPr>
            <p:cNvSpPr txBox="1"/>
            <p:nvPr/>
          </p:nvSpPr>
          <p:spPr>
            <a:xfrm>
              <a:off x="4581160" y="3688032"/>
              <a:ext cx="14006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Expérimentation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E217280-CCDF-EC38-0A71-2967D9F89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10202" y="2095147"/>
              <a:ext cx="3726815" cy="22095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65BE1B9-4B22-5759-AA13-BDA08FEAA8B4}"/>
                </a:ext>
              </a:extLst>
            </p:cNvPr>
            <p:cNvSpPr txBox="1"/>
            <p:nvPr/>
          </p:nvSpPr>
          <p:spPr>
            <a:xfrm>
              <a:off x="6279490" y="4360536"/>
              <a:ext cx="346210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i="1" dirty="0"/>
                <a:t>La modélisation mathématique de l’épidémie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9C7C879-EDAE-931F-E3B1-31F2ED0B1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837" y="2185890"/>
              <a:ext cx="2863880" cy="1905782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03435B1-7F37-4A36-8994-EAB8FFB046AB}"/>
              </a:ext>
            </a:extLst>
          </p:cNvPr>
          <p:cNvSpPr/>
          <p:nvPr/>
        </p:nvSpPr>
        <p:spPr>
          <a:xfrm>
            <a:off x="2362330" y="1306344"/>
            <a:ext cx="914400" cy="5639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Réel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857F6-B058-E9B1-BB7D-300C20BBA207}"/>
              </a:ext>
            </a:extLst>
          </p:cNvPr>
          <p:cNvSpPr/>
          <p:nvPr/>
        </p:nvSpPr>
        <p:spPr>
          <a:xfrm>
            <a:off x="8563744" y="1306344"/>
            <a:ext cx="1196442" cy="5639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Modèle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7360BB0-45EA-AC8C-02B9-2DCE424BACEC}"/>
              </a:ext>
            </a:extLst>
          </p:cNvPr>
          <p:cNvSpPr txBox="1"/>
          <p:nvPr/>
        </p:nvSpPr>
        <p:spPr>
          <a:xfrm>
            <a:off x="1729526" y="5525658"/>
            <a:ext cx="79893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Rappelons que toute modélisation mathématique du réel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simplifie le réel en un modèle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l’on doit ensuite ne pas oublier de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confronter à l’expérience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en garantir la fiabilité.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84203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Attention : le modèle d’une épidémie n’est pas une épidémie ! 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6</a:t>
            </a:fld>
            <a:r>
              <a:rPr lang="en-GB"/>
              <a:t>   |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3FC7282-30DB-9857-227C-539F137D72CB}"/>
              </a:ext>
            </a:extLst>
          </p:cNvPr>
          <p:cNvSpPr txBox="1"/>
          <p:nvPr/>
        </p:nvSpPr>
        <p:spPr>
          <a:xfrm>
            <a:off x="6196282" y="4046731"/>
            <a:ext cx="386676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latin typeface="Lucida Calligraphy" panose="03010101010101010101" pitchFamily="66" charset="0"/>
              </a:rPr>
              <a:t>Ceci n’est pas une épidémie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2B2BC2-1181-79B0-EBAF-4F1CBB9B5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31" y="1744437"/>
            <a:ext cx="3880745" cy="25844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6E6A48-A6D3-D752-4072-CD8FF10B9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528" y="1744437"/>
            <a:ext cx="5323530" cy="225405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1EBC71B-99CE-3278-2D54-1C25770CFE7E}"/>
              </a:ext>
            </a:extLst>
          </p:cNvPr>
          <p:cNvSpPr txBox="1"/>
          <p:nvPr/>
        </p:nvSpPr>
        <p:spPr>
          <a:xfrm>
            <a:off x="1283776" y="5113563"/>
            <a:ext cx="94663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Nous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allons maintenant parler de </a:t>
            </a:r>
            <a:r>
              <a:rPr lang="fr-FR" sz="16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modélisation d’une épidémie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il faut bien avoir présent à l’esprit </a:t>
            </a:r>
          </a:p>
          <a:p>
            <a:pPr algn="ctr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qu’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modèle d’une épidémie n’est pas une épidémie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mais une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abstraction mathématique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dont </a:t>
            </a:r>
          </a:p>
          <a:p>
            <a:pPr algn="ctr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l’objectif est d’essayer de décrire l’évolution de certaines données épidémiologiques au cours du temps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0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L’origine historique de l’épidémiologie des maladies infectieuses (1/2)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7</a:t>
            </a:fld>
            <a:r>
              <a:rPr lang="en-GB"/>
              <a:t>   |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00E9B4-259F-6880-0F78-8D194C37E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161" y="1169452"/>
            <a:ext cx="5866178" cy="436144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EA339A-D96A-6147-628A-C33EDB81F85F}"/>
              </a:ext>
            </a:extLst>
          </p:cNvPr>
          <p:cNvSpPr txBox="1"/>
          <p:nvPr/>
        </p:nvSpPr>
        <p:spPr>
          <a:xfrm>
            <a:off x="838200" y="5810468"/>
            <a:ext cx="10739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modélisation mathématique des épidémies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trouve ses origines dans un célèbre article de </a:t>
            </a:r>
            <a:r>
              <a:rPr lang="fr-FR" sz="16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Kermack et </a:t>
            </a:r>
            <a:r>
              <a:rPr lang="fr-FR" sz="1600" b="1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McKendrick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1927. 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8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L’origine historique de l’épidémiologie des maladies infectieuses (2/2)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8</a:t>
            </a:fld>
            <a:r>
              <a:rPr lang="en-GB"/>
              <a:t>   |</a:t>
            </a:r>
            <a:endParaRPr lang="en-GB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F8DBBE8-16B8-63B2-2AAD-7C081EC8F446}"/>
              </a:ext>
            </a:extLst>
          </p:cNvPr>
          <p:cNvGrpSpPr/>
          <p:nvPr/>
        </p:nvGrpSpPr>
        <p:grpSpPr>
          <a:xfrm>
            <a:off x="1262150" y="1004311"/>
            <a:ext cx="2979707" cy="2278463"/>
            <a:chOff x="1112654" y="1098333"/>
            <a:chExt cx="2979707" cy="2278463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880CD3F-5A23-9840-F0E6-C2D2F87BB102}"/>
                </a:ext>
              </a:extLst>
            </p:cNvPr>
            <p:cNvSpPr txBox="1"/>
            <p:nvPr/>
          </p:nvSpPr>
          <p:spPr>
            <a:xfrm>
              <a:off x="1159900" y="2853576"/>
              <a:ext cx="288521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Modèle SIR</a:t>
              </a:r>
            </a:p>
            <a:p>
              <a:pPr algn="ctr"/>
              <a:r>
                <a:rPr lang="fr-FR" sz="1400" b="1" dirty="0"/>
                <a:t>(histoire naturelle de l’épidémie)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366C1945-922F-F7B8-41B0-9C4C33F3F86A}"/>
                </a:ext>
              </a:extLst>
            </p:cNvPr>
            <p:cNvGrpSpPr/>
            <p:nvPr/>
          </p:nvGrpSpPr>
          <p:grpSpPr>
            <a:xfrm>
              <a:off x="1112654" y="1098333"/>
              <a:ext cx="2979707" cy="1495050"/>
              <a:chOff x="1041137" y="1098333"/>
              <a:chExt cx="2979707" cy="1716166"/>
            </a:xfrm>
          </p:grpSpPr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35B157C1-1D0D-25D2-B6E0-877F9FEA1CBC}"/>
                  </a:ext>
                </a:extLst>
              </p:cNvPr>
              <p:cNvSpPr/>
              <p:nvPr/>
            </p:nvSpPr>
            <p:spPr>
              <a:xfrm>
                <a:off x="1041137" y="2060117"/>
                <a:ext cx="1119504" cy="74988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b="1" dirty="0">
                    <a:solidFill>
                      <a:schemeClr val="tx1"/>
                    </a:solidFill>
                  </a:rPr>
                  <a:t>Sains</a:t>
                </a:r>
              </a:p>
              <a:p>
                <a:pPr algn="ctr"/>
                <a:r>
                  <a:rPr lang="fr-FR" sz="1200" b="1" dirty="0">
                    <a:solidFill>
                      <a:schemeClr val="tx1"/>
                    </a:solidFill>
                  </a:rPr>
                  <a:t>(x)</a:t>
                </a: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5C4D3A3-6EB6-A47E-ED14-4B236C827A4C}"/>
                  </a:ext>
                </a:extLst>
              </p:cNvPr>
              <p:cNvSpPr/>
              <p:nvPr/>
            </p:nvSpPr>
            <p:spPr>
              <a:xfrm>
                <a:off x="2110275" y="1098333"/>
                <a:ext cx="1119504" cy="74988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b="1" dirty="0">
                    <a:solidFill>
                      <a:schemeClr val="tx1"/>
                    </a:solidFill>
                  </a:rPr>
                  <a:t>Infectés</a:t>
                </a:r>
              </a:p>
              <a:p>
                <a:pPr algn="ctr"/>
                <a:r>
                  <a:rPr lang="fr-FR" sz="1200" b="1" dirty="0">
                    <a:solidFill>
                      <a:schemeClr val="tx1"/>
                    </a:solidFill>
                  </a:rPr>
                  <a:t>(y)</a:t>
                </a: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FCB96841-5071-C528-767F-1CBD51E76A32}"/>
                  </a:ext>
                </a:extLst>
              </p:cNvPr>
              <p:cNvSpPr/>
              <p:nvPr/>
            </p:nvSpPr>
            <p:spPr>
              <a:xfrm>
                <a:off x="2901340" y="2064611"/>
                <a:ext cx="1119504" cy="74988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b="1" dirty="0">
                    <a:solidFill>
                      <a:schemeClr val="tx1"/>
                    </a:solidFill>
                  </a:rPr>
                  <a:t>Rétablis ou morts</a:t>
                </a:r>
              </a:p>
              <a:p>
                <a:pPr algn="ctr"/>
                <a:r>
                  <a:rPr lang="fr-FR" sz="1200" b="1" dirty="0">
                    <a:solidFill>
                      <a:schemeClr val="tx1"/>
                    </a:solidFill>
                  </a:rPr>
                  <a:t>(z)</a:t>
                </a:r>
              </a:p>
            </p:txBody>
          </p: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EF5E86BB-9243-F980-95F6-43524725B312}"/>
                  </a:ext>
                </a:extLst>
              </p:cNvPr>
              <p:cNvCxnSpPr>
                <a:cxnSpLocks/>
                <a:stCxn id="12" idx="7"/>
                <a:endCxn id="13" idx="3"/>
              </p:cNvCxnSpPr>
              <p:nvPr/>
            </p:nvCxnSpPr>
            <p:spPr>
              <a:xfrm flipV="1">
                <a:off x="1996693" y="1738402"/>
                <a:ext cx="277530" cy="43153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479CA386-B20B-DDE8-6E32-8FCA990F9A7E}"/>
                  </a:ext>
                </a:extLst>
              </p:cNvPr>
              <p:cNvCxnSpPr>
                <a:cxnSpLocks/>
                <a:stCxn id="13" idx="5"/>
                <a:endCxn id="14" idx="0"/>
              </p:cNvCxnSpPr>
              <p:nvPr/>
            </p:nvCxnSpPr>
            <p:spPr>
              <a:xfrm>
                <a:off x="3065831" y="1738402"/>
                <a:ext cx="395261" cy="32620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2DD5605-0858-4EAA-86B3-4D32EFB659A9}"/>
              </a:ext>
            </a:extLst>
          </p:cNvPr>
          <p:cNvGrpSpPr/>
          <p:nvPr/>
        </p:nvGrpSpPr>
        <p:grpSpPr>
          <a:xfrm>
            <a:off x="947025" y="1415049"/>
            <a:ext cx="10187476" cy="4089631"/>
            <a:chOff x="1190153" y="1426413"/>
            <a:chExt cx="10187476" cy="4351812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22E4691-01F9-88F3-D227-58DCBC5B7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288" y="3704797"/>
              <a:ext cx="3404875" cy="1618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1F40759-ACA9-FA26-1885-4003AFB717C0}"/>
                </a:ext>
              </a:extLst>
            </p:cNvPr>
            <p:cNvSpPr txBox="1"/>
            <p:nvPr/>
          </p:nvSpPr>
          <p:spPr>
            <a:xfrm>
              <a:off x="1190153" y="5470448"/>
              <a:ext cx="420762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Modélisation continue de l’évolution de l’épidémie</a:t>
              </a:r>
            </a:p>
          </p:txBody>
        </p:sp>
        <p:cxnSp>
          <p:nvCxnSpPr>
            <p:cNvPr id="20" name="Connecteur : en angle 19">
              <a:extLst>
                <a:ext uri="{FF2B5EF4-FFF2-40B4-BE49-F238E27FC236}">
                  <a16:creationId xmlns:a16="http://schemas.microsoft.com/office/drawing/2014/main" id="{648EFEDE-A173-695D-B847-2F9A2FDE3824}"/>
                </a:ext>
              </a:extLst>
            </p:cNvPr>
            <p:cNvCxnSpPr>
              <a:stCxn id="26" idx="3"/>
              <a:endCxn id="18" idx="1"/>
            </p:cNvCxnSpPr>
            <p:nvPr/>
          </p:nvCxnSpPr>
          <p:spPr>
            <a:xfrm flipH="1">
              <a:off x="1671288" y="1898233"/>
              <a:ext cx="7588534" cy="2615947"/>
            </a:xfrm>
            <a:prstGeom prst="bentConnector5">
              <a:avLst>
                <a:gd name="adj1" fmla="val -1405"/>
                <a:gd name="adj2" fmla="val 61974"/>
                <a:gd name="adj3" fmla="val 103012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2F65077-DC44-297A-83BB-C6239C62CA70}"/>
                </a:ext>
              </a:extLst>
            </p:cNvPr>
            <p:cNvSpPr txBox="1"/>
            <p:nvPr/>
          </p:nvSpPr>
          <p:spPr>
            <a:xfrm>
              <a:off x="9731166" y="1426413"/>
              <a:ext cx="1646463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Passage à la limite non justifié (durée de 1 unité de temps </a:t>
              </a:r>
              <a:r>
                <a:rPr lang="fr-FR" sz="1200" dirty="0">
                  <a:sym typeface="Symbol" panose="05050102010706020507" pitchFamily="18" charset="2"/>
                </a:rPr>
                <a:t></a:t>
              </a:r>
              <a:r>
                <a:rPr lang="fr-FR" sz="1200" dirty="0"/>
                <a:t> 0), ce qui conduit à des équations non homogènes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7EC6C8E-D347-921C-92DE-24553584F86A}"/>
              </a:ext>
            </a:extLst>
          </p:cNvPr>
          <p:cNvGrpSpPr/>
          <p:nvPr/>
        </p:nvGrpSpPr>
        <p:grpSpPr>
          <a:xfrm>
            <a:off x="4473713" y="1049060"/>
            <a:ext cx="4542981" cy="2233714"/>
            <a:chOff x="4716841" y="1060424"/>
            <a:chExt cx="4542981" cy="2233714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8972ED15-5FDD-99BF-8EDE-8E480F8F90B5}"/>
                </a:ext>
              </a:extLst>
            </p:cNvPr>
            <p:cNvGrpSpPr/>
            <p:nvPr/>
          </p:nvGrpSpPr>
          <p:grpSpPr>
            <a:xfrm>
              <a:off x="6340902" y="1060424"/>
              <a:ext cx="2918920" cy="2233714"/>
              <a:chOff x="5948278" y="1143082"/>
              <a:chExt cx="2918920" cy="2233714"/>
            </a:xfrm>
          </p:grpSpPr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88960DAD-CA34-129E-544E-BF83CDCB11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8278" y="1143082"/>
                <a:ext cx="2918920" cy="16187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A23F1CA-37AC-812F-C6A9-4560C1D432F9}"/>
                  </a:ext>
                </a:extLst>
              </p:cNvPr>
              <p:cNvSpPr txBox="1"/>
              <p:nvPr/>
            </p:nvSpPr>
            <p:spPr>
              <a:xfrm>
                <a:off x="6098105" y="2853576"/>
                <a:ext cx="261926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chemeClr val="tx1"/>
                    </a:solidFill>
                  </a:rPr>
                  <a:t>Modélisation discrète de l’évolution de l’épidémie</a:t>
                </a:r>
              </a:p>
            </p:txBody>
          </p:sp>
        </p:grp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7F22138B-96C8-13F2-9778-1B9A1F64C396}"/>
                </a:ext>
              </a:extLst>
            </p:cNvPr>
            <p:cNvCxnSpPr>
              <a:cxnSpLocks/>
            </p:cNvCxnSpPr>
            <p:nvPr/>
          </p:nvCxnSpPr>
          <p:spPr>
            <a:xfrm>
              <a:off x="4747647" y="1895959"/>
              <a:ext cx="120886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6098564-8314-0C52-BE0E-0D1E606AA273}"/>
                </a:ext>
              </a:extLst>
            </p:cNvPr>
            <p:cNvSpPr txBox="1"/>
            <p:nvPr/>
          </p:nvSpPr>
          <p:spPr>
            <a:xfrm>
              <a:off x="4716841" y="1570509"/>
              <a:ext cx="13034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Temps caché</a:t>
              </a:r>
            </a:p>
            <a:p>
              <a:pPr algn="ctr"/>
              <a:endParaRPr lang="fr-FR" sz="1200" dirty="0"/>
            </a:p>
            <a:p>
              <a:pPr algn="ctr"/>
              <a:r>
                <a:rPr lang="fr-FR" sz="1200" dirty="0"/>
                <a:t> (la durée entre les observations est d’1 unité de temps)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1E81C886-89E3-9AC9-4866-75B59FB9E8D8}"/>
              </a:ext>
            </a:extLst>
          </p:cNvPr>
          <p:cNvGrpSpPr/>
          <p:nvPr/>
        </p:nvGrpSpPr>
        <p:grpSpPr>
          <a:xfrm>
            <a:off x="5222427" y="3021165"/>
            <a:ext cx="6273594" cy="2595170"/>
            <a:chOff x="5465555" y="3032528"/>
            <a:chExt cx="6273594" cy="2875781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833C369A-89CD-4F9A-E9D7-103FFEF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0733" y="3675080"/>
              <a:ext cx="1619250" cy="1590675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C8454634-CF8F-BABE-D107-FDECF5560BC5}"/>
                </a:ext>
              </a:extLst>
            </p:cNvPr>
            <p:cNvSpPr txBox="1"/>
            <p:nvPr/>
          </p:nvSpPr>
          <p:spPr>
            <a:xfrm>
              <a:off x="6780495" y="5328514"/>
              <a:ext cx="4958654" cy="579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Modélisation continue </a:t>
              </a:r>
              <a:r>
                <a:rPr lang="fr-FR" sz="1400" b="1" dirty="0">
                  <a:solidFill>
                    <a:srgbClr val="FF0000"/>
                  </a:solidFill>
                </a:rPr>
                <a:t>simplifiée </a:t>
              </a:r>
              <a:r>
                <a:rPr lang="fr-FR" sz="1400" b="1" dirty="0">
                  <a:solidFill>
                    <a:schemeClr val="tx1"/>
                  </a:solidFill>
                </a:rPr>
                <a:t>de l’évolution de l’épidémie</a:t>
              </a:r>
            </a:p>
            <a:p>
              <a:pPr algn="ctr"/>
              <a:r>
                <a:rPr lang="fr-FR" sz="1400" b="1" dirty="0"/>
                <a:t>selon le modèle SIR (toujours d’actualité à date)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0C824D9A-E065-16B2-22FB-110A3DFA7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6117" y="3032528"/>
              <a:ext cx="1789843" cy="226281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309A6BC8-52C5-015B-E202-D6533FE439F4}"/>
                </a:ext>
              </a:extLst>
            </p:cNvPr>
            <p:cNvCxnSpPr/>
            <p:nvPr/>
          </p:nvCxnSpPr>
          <p:spPr>
            <a:xfrm>
              <a:off x="5509466" y="4514181"/>
              <a:ext cx="96089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8402B813-D91A-3584-A2B8-39926951A1EE}"/>
                </a:ext>
              </a:extLst>
            </p:cNvPr>
            <p:cNvSpPr txBox="1"/>
            <p:nvPr/>
          </p:nvSpPr>
          <p:spPr>
            <a:xfrm>
              <a:off x="5465555" y="3690728"/>
              <a:ext cx="1048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Simplification car modèle non résoluble</a:t>
              </a: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5658D5ED-8B98-D4C3-0669-0CAF1C68CFFD}"/>
              </a:ext>
            </a:extLst>
          </p:cNvPr>
          <p:cNvSpPr txBox="1"/>
          <p:nvPr/>
        </p:nvSpPr>
        <p:spPr>
          <a:xfrm>
            <a:off x="1058634" y="5715636"/>
            <a:ext cx="9437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L’article de </a:t>
            </a:r>
            <a:r>
              <a:rPr lang="fr-FR" sz="16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Kermack et </a:t>
            </a:r>
            <a:r>
              <a:rPr lang="fr-FR" sz="1600" b="1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McKendrick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1927 part d’un modèle discret – qui modélise l’observation – pour créer un modèle continu – déconnecté de l’observation –  qui va s’imposer comme le modèle de référence. </a:t>
            </a:r>
            <a:endParaRPr lang="fr-FR" sz="1600" b="1" dirty="0">
              <a:solidFill>
                <a:srgbClr val="FF0000"/>
              </a:solidFill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4081D033-F71C-1ED0-9224-7A8C54CBC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1655" y="160986"/>
            <a:ext cx="1224366" cy="91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1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6F858-E9D8-2D44-8774-FA3FD46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4153" cy="396000"/>
          </a:xfrm>
        </p:spPr>
        <p:txBody>
          <a:bodyPr/>
          <a:lstStyle/>
          <a:p>
            <a:r>
              <a:rPr lang="fr-FR" dirty="0"/>
              <a:t>La démarche de modélisation en épidémiologie 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12077-9B8C-6C45-8577-2A6C5441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4763"/>
            <a:r>
              <a:rPr lang="fr-FR" dirty="0"/>
              <a:t>Covid-19: de la crise des modèles aux modèles de la crise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0C6DF-9F87-E04B-85AA-A45F5790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80662B-379A-B749-8E33-179EA102E40C}" type="slidenum">
              <a:rPr lang="en-GB" smtClean="0"/>
              <a:pPr/>
              <a:t>9</a:t>
            </a:fld>
            <a:r>
              <a:rPr lang="en-GB"/>
              <a:t>   |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EDFB9F-B746-7350-F287-92D5C6EBDF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3398" y="1456095"/>
            <a:ext cx="3673066" cy="26230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B561810-B09C-A792-B93E-60C478507677}"/>
              </a:ext>
            </a:extLst>
          </p:cNvPr>
          <p:cNvSpPr txBox="1"/>
          <p:nvPr/>
        </p:nvSpPr>
        <p:spPr>
          <a:xfrm>
            <a:off x="4347779" y="1667710"/>
            <a:ext cx="27847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dS</a:t>
            </a:r>
            <a:r>
              <a:rPr lang="fr-FR" dirty="0"/>
              <a:t>/</a:t>
            </a:r>
            <a:r>
              <a:rPr lang="fr-FR" dirty="0" err="1"/>
              <a:t>dt</a:t>
            </a:r>
            <a:r>
              <a:rPr lang="fr-FR" dirty="0"/>
              <a:t> = – </a:t>
            </a:r>
            <a:r>
              <a:rPr lang="fr-FR" dirty="0">
                <a:latin typeface="Lucida Calligraphy" panose="03010101010101010101" pitchFamily="66" charset="0"/>
              </a:rPr>
              <a:t>k</a:t>
            </a:r>
            <a:r>
              <a:rPr lang="fr-FR" dirty="0"/>
              <a:t> x S x I</a:t>
            </a:r>
          </a:p>
          <a:p>
            <a:endParaRPr lang="fr-FR" dirty="0"/>
          </a:p>
          <a:p>
            <a:r>
              <a:rPr lang="fr-FR" dirty="0" err="1"/>
              <a:t>dI</a:t>
            </a:r>
            <a:r>
              <a:rPr lang="fr-FR" dirty="0"/>
              <a:t>/</a:t>
            </a:r>
            <a:r>
              <a:rPr lang="fr-FR" dirty="0" err="1"/>
              <a:t>dt</a:t>
            </a:r>
            <a:r>
              <a:rPr lang="fr-FR" dirty="0"/>
              <a:t> = </a:t>
            </a:r>
            <a:r>
              <a:rPr lang="fr-FR" dirty="0">
                <a:latin typeface="Lucida Calligraphy" panose="03010101010101010101" pitchFamily="66" charset="0"/>
              </a:rPr>
              <a:t>k</a:t>
            </a:r>
            <a:r>
              <a:rPr lang="fr-FR" dirty="0"/>
              <a:t> x S x I – (</a:t>
            </a:r>
            <a:r>
              <a:rPr lang="fr-FR" dirty="0" err="1">
                <a:latin typeface="Lucida Calligraphy" panose="03010101010101010101" pitchFamily="66" charset="0"/>
              </a:rPr>
              <a:t>l+m</a:t>
            </a:r>
            <a:r>
              <a:rPr lang="fr-FR" dirty="0"/>
              <a:t> )</a:t>
            </a:r>
            <a:r>
              <a:rPr lang="fr-FR" dirty="0">
                <a:latin typeface="French Script MT" panose="03020402040607040605" pitchFamily="66" charset="0"/>
              </a:rPr>
              <a:t> </a:t>
            </a:r>
            <a:r>
              <a:rPr lang="fr-FR" dirty="0"/>
              <a:t>x I</a:t>
            </a:r>
          </a:p>
          <a:p>
            <a:endParaRPr lang="fr-FR" dirty="0"/>
          </a:p>
          <a:p>
            <a:r>
              <a:rPr lang="fr-FR" dirty="0" err="1"/>
              <a:t>dR</a:t>
            </a:r>
            <a:r>
              <a:rPr lang="fr-FR" dirty="0"/>
              <a:t>/</a:t>
            </a:r>
            <a:r>
              <a:rPr lang="fr-FR" dirty="0" err="1"/>
              <a:t>dt</a:t>
            </a:r>
            <a:r>
              <a:rPr lang="fr-FR" dirty="0"/>
              <a:t> = </a:t>
            </a:r>
            <a:r>
              <a:rPr lang="fr-FR" dirty="0">
                <a:latin typeface="Lucida Calligraphy" panose="03010101010101010101" pitchFamily="66" charset="0"/>
              </a:rPr>
              <a:t>l </a:t>
            </a:r>
            <a:r>
              <a:rPr lang="fr-FR" dirty="0"/>
              <a:t>x I</a:t>
            </a:r>
          </a:p>
          <a:p>
            <a:endParaRPr lang="fr-FR" dirty="0"/>
          </a:p>
          <a:p>
            <a:r>
              <a:rPr lang="fr-FR" dirty="0" err="1"/>
              <a:t>dM</a:t>
            </a:r>
            <a:r>
              <a:rPr lang="fr-FR" dirty="0"/>
              <a:t>/</a:t>
            </a:r>
            <a:r>
              <a:rPr lang="fr-FR" dirty="0" err="1"/>
              <a:t>dt</a:t>
            </a:r>
            <a:r>
              <a:rPr lang="fr-FR" dirty="0"/>
              <a:t> = </a:t>
            </a:r>
            <a:r>
              <a:rPr lang="fr-FR" dirty="0">
                <a:latin typeface="Lucida Calligraphy" panose="03010101010101010101" pitchFamily="66" charset="0"/>
              </a:rPr>
              <a:t>m</a:t>
            </a:r>
            <a:r>
              <a:rPr lang="fr-FR" dirty="0">
                <a:latin typeface="French Script MT" panose="03020402040607040605" pitchFamily="66" charset="0"/>
              </a:rPr>
              <a:t> </a:t>
            </a:r>
            <a:r>
              <a:rPr lang="fr-FR" dirty="0"/>
              <a:t>x I</a:t>
            </a:r>
          </a:p>
        </p:txBody>
      </p:sp>
      <p:sp>
        <p:nvSpPr>
          <p:cNvPr id="7" name="Accolade ouvrante 6">
            <a:extLst>
              <a:ext uri="{FF2B5EF4-FFF2-40B4-BE49-F238E27FC236}">
                <a16:creationId xmlns:a16="http://schemas.microsoft.com/office/drawing/2014/main" id="{7C285E61-02D1-AE9F-F1E3-BDA631D4C697}"/>
              </a:ext>
            </a:extLst>
          </p:cNvPr>
          <p:cNvSpPr/>
          <p:nvPr/>
        </p:nvSpPr>
        <p:spPr>
          <a:xfrm>
            <a:off x="3933786" y="1540811"/>
            <a:ext cx="496125" cy="2285125"/>
          </a:xfrm>
          <a:prstGeom prst="lef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0475B6E-D1EA-6856-8A21-8A8A38F6394A}"/>
              </a:ext>
            </a:extLst>
          </p:cNvPr>
          <p:cNvSpPr txBox="1"/>
          <p:nvPr/>
        </p:nvSpPr>
        <p:spPr>
          <a:xfrm>
            <a:off x="330513" y="5248315"/>
            <a:ext cx="115085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L’article de </a:t>
            </a:r>
            <a:r>
              <a:rPr lang="fr-FR" sz="16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Kermack et </a:t>
            </a:r>
            <a:r>
              <a:rPr lang="fr-FR" sz="1600" b="1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McKendrick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1927 a notamment défini une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méthodologie de modélisation mathématique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qui consiste malheureusement à « aligner » le réel sur un modèle prédéfini – choisi essentiellement parce qu’il est facile à résoudre et/ou à manipuler sur le plan mathématique – alors qu’une bonne démarche doit faire le contraire en alignant le modèle sur le réel tel qu’il est !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22857F-83FD-DA02-9ED9-6D1B86A3261C}"/>
              </a:ext>
            </a:extLst>
          </p:cNvPr>
          <p:cNvSpPr txBox="1"/>
          <p:nvPr/>
        </p:nvSpPr>
        <p:spPr>
          <a:xfrm>
            <a:off x="990280" y="4629764"/>
            <a:ext cx="101890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Exemple de démarche de modélisation épidémiologique (modèle SIRD)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3DDE32F-D63E-4E7A-C331-D6D995D4E5C9}"/>
              </a:ext>
            </a:extLst>
          </p:cNvPr>
          <p:cNvGrpSpPr/>
          <p:nvPr/>
        </p:nvGrpSpPr>
        <p:grpSpPr>
          <a:xfrm>
            <a:off x="457876" y="1265549"/>
            <a:ext cx="2567101" cy="2953750"/>
            <a:chOff x="692709" y="1149730"/>
            <a:chExt cx="2747915" cy="3028387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9397CABC-7449-E520-5E2F-3CA83762E199}"/>
                </a:ext>
              </a:extLst>
            </p:cNvPr>
            <p:cNvGrpSpPr/>
            <p:nvPr/>
          </p:nvGrpSpPr>
          <p:grpSpPr>
            <a:xfrm>
              <a:off x="692709" y="1149730"/>
              <a:ext cx="2747915" cy="3028387"/>
              <a:chOff x="494621" y="1359467"/>
              <a:chExt cx="3931210" cy="4015281"/>
            </a:xfrm>
          </p:grpSpPr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6443048F-5F5C-BD2F-5163-D967B4D1A640}"/>
                  </a:ext>
                </a:extLst>
              </p:cNvPr>
              <p:cNvSpPr/>
              <p:nvPr/>
            </p:nvSpPr>
            <p:spPr>
              <a:xfrm>
                <a:off x="1528995" y="1359467"/>
                <a:ext cx="1811933" cy="82659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b="1" dirty="0">
                    <a:solidFill>
                      <a:schemeClr val="tx1"/>
                    </a:solidFill>
                  </a:rPr>
                  <a:t>Sains</a:t>
                </a:r>
              </a:p>
              <a:p>
                <a:pPr algn="ctr"/>
                <a:r>
                  <a:rPr lang="fr-FR" sz="1400" b="1" dirty="0">
                    <a:solidFill>
                      <a:schemeClr val="tx1"/>
                    </a:solidFill>
                  </a:rPr>
                  <a:t>(S)</a:t>
                </a: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7045310D-561D-3053-4C49-29D6B448BB7C}"/>
                  </a:ext>
                </a:extLst>
              </p:cNvPr>
              <p:cNvSpPr/>
              <p:nvPr/>
            </p:nvSpPr>
            <p:spPr>
              <a:xfrm>
                <a:off x="1528995" y="2896884"/>
                <a:ext cx="1811933" cy="82659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b="1" dirty="0">
                    <a:solidFill>
                      <a:schemeClr val="tx1"/>
                    </a:solidFill>
                  </a:rPr>
                  <a:t>Infectés</a:t>
                </a:r>
              </a:p>
              <a:p>
                <a:pPr algn="ctr"/>
                <a:r>
                  <a:rPr lang="fr-FR" sz="1400" b="1" dirty="0">
                    <a:solidFill>
                      <a:schemeClr val="tx1"/>
                    </a:solidFill>
                  </a:rPr>
                  <a:t>(I)</a:t>
                </a: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46832E05-87FB-5F55-6789-7415A27A5717}"/>
                  </a:ext>
                </a:extLst>
              </p:cNvPr>
              <p:cNvSpPr/>
              <p:nvPr/>
            </p:nvSpPr>
            <p:spPr>
              <a:xfrm>
                <a:off x="494621" y="4524499"/>
                <a:ext cx="1811933" cy="82659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b="1" dirty="0">
                    <a:solidFill>
                      <a:schemeClr val="tx1"/>
                    </a:solidFill>
                  </a:rPr>
                  <a:t>Rétablis</a:t>
                </a:r>
              </a:p>
              <a:p>
                <a:pPr algn="ctr"/>
                <a:r>
                  <a:rPr lang="fr-FR" sz="1400" b="1" dirty="0">
                    <a:solidFill>
                      <a:schemeClr val="tx1"/>
                    </a:solidFill>
                  </a:rPr>
                  <a:t>(R)</a:t>
                </a: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10B55734-94BF-FBEF-CEAC-8808454D5C00}"/>
                  </a:ext>
                </a:extLst>
              </p:cNvPr>
              <p:cNvSpPr/>
              <p:nvPr/>
            </p:nvSpPr>
            <p:spPr>
              <a:xfrm>
                <a:off x="2613898" y="4548151"/>
                <a:ext cx="1811933" cy="82659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b="1" dirty="0">
                    <a:solidFill>
                      <a:schemeClr val="tx1"/>
                    </a:solidFill>
                  </a:rPr>
                  <a:t>Morts</a:t>
                </a:r>
              </a:p>
              <a:p>
                <a:pPr algn="ctr"/>
                <a:r>
                  <a:rPr lang="fr-FR" sz="1400" b="1" dirty="0">
                    <a:solidFill>
                      <a:schemeClr val="tx1"/>
                    </a:solidFill>
                  </a:rPr>
                  <a:t>(M) </a:t>
                </a:r>
              </a:p>
            </p:txBody>
          </p:sp>
        </p:grp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9C982C16-D439-BD25-1E3E-D1F5DD2012E4}"/>
                </a:ext>
              </a:extLst>
            </p:cNvPr>
            <p:cNvCxnSpPr>
              <a:cxnSpLocks/>
              <a:stCxn id="15" idx="4"/>
              <a:endCxn id="16" idx="0"/>
            </p:cNvCxnSpPr>
            <p:nvPr/>
          </p:nvCxnSpPr>
          <p:spPr>
            <a:xfrm>
              <a:off x="2049007" y="1773162"/>
              <a:ext cx="0" cy="5361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FA2A6192-466C-3904-E01D-3D784906E314}"/>
                </a:ext>
              </a:extLst>
            </p:cNvPr>
            <p:cNvCxnSpPr>
              <a:cxnSpLocks/>
              <a:stCxn id="16" idx="4"/>
              <a:endCxn id="17" idx="0"/>
            </p:cNvCxnSpPr>
            <p:nvPr/>
          </p:nvCxnSpPr>
          <p:spPr>
            <a:xfrm flipH="1">
              <a:off x="1325980" y="2932706"/>
              <a:ext cx="723027" cy="60414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D904A6C8-CEEE-BDB3-FC72-C691AB4096BC}"/>
                </a:ext>
              </a:extLst>
            </p:cNvPr>
            <p:cNvCxnSpPr>
              <a:cxnSpLocks/>
              <a:stCxn id="16" idx="4"/>
              <a:endCxn id="18" idx="0"/>
            </p:cNvCxnSpPr>
            <p:nvPr/>
          </p:nvCxnSpPr>
          <p:spPr>
            <a:xfrm>
              <a:off x="2049007" y="2932706"/>
              <a:ext cx="758347" cy="62197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974464B-6500-CFBF-00A4-C525AE084D5B}"/>
              </a:ext>
            </a:extLst>
          </p:cNvPr>
          <p:cNvCxnSpPr/>
          <p:nvPr/>
        </p:nvCxnSpPr>
        <p:spPr>
          <a:xfrm>
            <a:off x="2807675" y="2649465"/>
            <a:ext cx="96089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2ACB8B35-60BD-230D-16D8-DE3C57D1307C}"/>
              </a:ext>
            </a:extLst>
          </p:cNvPr>
          <p:cNvSpPr txBox="1"/>
          <p:nvPr/>
        </p:nvSpPr>
        <p:spPr>
          <a:xfrm>
            <a:off x="7203522" y="1873616"/>
            <a:ext cx="1050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Simulation de l’évolution de l’épidémie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194F392-5A28-86D1-3A9D-AC5A705B2DF8}"/>
              </a:ext>
            </a:extLst>
          </p:cNvPr>
          <p:cNvCxnSpPr/>
          <p:nvPr/>
        </p:nvCxnSpPr>
        <p:spPr>
          <a:xfrm>
            <a:off x="7253106" y="2659318"/>
            <a:ext cx="96089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7C25FC00-920F-3DEC-B460-B713CDE95227}"/>
              </a:ext>
            </a:extLst>
          </p:cNvPr>
          <p:cNvSpPr txBox="1"/>
          <p:nvPr/>
        </p:nvSpPr>
        <p:spPr>
          <a:xfrm>
            <a:off x="2754853" y="1592316"/>
            <a:ext cx="1048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Mise en équation de l’histoire naturelle de l’épidémie</a:t>
            </a:r>
          </a:p>
        </p:txBody>
      </p:sp>
    </p:spTree>
    <p:extLst>
      <p:ext uri="{BB962C8B-B14F-4D97-AF65-F5344CB8AC3E}">
        <p14:creationId xmlns:p14="http://schemas.microsoft.com/office/powerpoint/2010/main" val="1332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CesamesInnovation">
  <a:themeElements>
    <a:clrScheme name="CESAMES20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FF6B19"/>
      </a:accent2>
      <a:accent3>
        <a:srgbClr val="A5A5A5"/>
      </a:accent3>
      <a:accent4>
        <a:srgbClr val="FFC200"/>
      </a:accent4>
      <a:accent5>
        <a:srgbClr val="3DA6DB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olides discret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samesInnovation" id="{041BE2FF-9D48-4121-AD72-11B9FE1B6E36}" vid="{B63B8C43-3D0B-4449-B0B5-A3A5DD706AD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CesamesInnovation</Template>
  <TotalTime>0</TotalTime>
  <Words>2795</Words>
  <Application>Microsoft Office PowerPoint</Application>
  <PresentationFormat>Grand écran</PresentationFormat>
  <Paragraphs>369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French Script MT</vt:lpstr>
      <vt:lpstr>Lucida Calligraphy</vt:lpstr>
      <vt:lpstr>Symbol</vt:lpstr>
      <vt:lpstr>CesamesInnovation</vt:lpstr>
      <vt:lpstr>Covid-19: de la crise des modèles  aux modèles de la crise</vt:lpstr>
      <vt:lpstr>CESAMES</vt:lpstr>
      <vt:lpstr>La référence principale de notre travail</vt:lpstr>
      <vt:lpstr>Agenda</vt:lpstr>
      <vt:lpstr>Rappel : les principes d’une démarche de modélisation </vt:lpstr>
      <vt:lpstr>Attention : le modèle d’une épidémie n’est pas une épidémie ! </vt:lpstr>
      <vt:lpstr>L’origine historique de l’épidémiologie des maladies infectieuses (1/2)</vt:lpstr>
      <vt:lpstr>L’origine historique de l’épidémiologie des maladies infectieuses (2/2)</vt:lpstr>
      <vt:lpstr>La démarche de modélisation en épidémiologie </vt:lpstr>
      <vt:lpstr>Le R0 et la théorie de l’immunité collective </vt:lpstr>
      <vt:lpstr>Les limites des modèles de type SIR en épidémiologie (1/2)</vt:lpstr>
      <vt:lpstr>Les limites des modèles de type SIR en épidémiologie (2/2)</vt:lpstr>
      <vt:lpstr>Un cas d’école : l’étude de l’institut Pasteur du 28 Juin 2021</vt:lpstr>
      <vt:lpstr>Agenda</vt:lpstr>
      <vt:lpstr>Les caractéristiques de la crise du covid-19</vt:lpstr>
      <vt:lpstr>Le point clef : repenser une épidémie dans une logique systémique</vt:lpstr>
      <vt:lpstr>Ingrédient 1: une modélisation épidémiologique réaliste (1/3)  </vt:lpstr>
      <vt:lpstr>Ingrédient 1: une modélisation épidémiologique réaliste (2/3)  </vt:lpstr>
      <vt:lpstr>Ingrédient 1: une modélisation épidémiologique réaliste (3/3)  </vt:lpstr>
      <vt:lpstr>Ingrédient 2: l’intégration des conséquences économiques (1/2) </vt:lpstr>
      <vt:lpstr>Ingrédient 2: l’intégration des conséquences économiques (2/2) </vt:lpstr>
      <vt:lpstr>Vers un jumeau numérique systémique de la crise du covid-19 (1/2)</vt:lpstr>
      <vt:lpstr>Vers un jumeau numérique systémique de la crise du covid-19 (2/2)</vt:lpstr>
      <vt:lpstr>Merci pour vos questions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systemic model</dc:title>
  <dc:creator>Hadrien BOURJOT</dc:creator>
  <cp:lastModifiedBy>daniel.krob</cp:lastModifiedBy>
  <cp:revision>1182</cp:revision>
  <cp:lastPrinted>2023-08-17T19:07:08Z</cp:lastPrinted>
  <dcterms:created xsi:type="dcterms:W3CDTF">2020-04-03T11:30:41Z</dcterms:created>
  <dcterms:modified xsi:type="dcterms:W3CDTF">2023-11-22T19:50:16Z</dcterms:modified>
</cp:coreProperties>
</file>