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8"/>
  </p:sldMasterIdLst>
  <p:notesMasterIdLst>
    <p:notesMasterId r:id="rId85"/>
  </p:notesMasterIdLst>
  <p:sldIdLst>
    <p:sldId id="256" r:id="rId9"/>
    <p:sldId id="637" r:id="rId10"/>
    <p:sldId id="806" r:id="rId11"/>
    <p:sldId id="821" r:id="rId12"/>
    <p:sldId id="829" r:id="rId13"/>
    <p:sldId id="823" r:id="rId14"/>
    <p:sldId id="824" r:id="rId15"/>
    <p:sldId id="815" r:id="rId16"/>
    <p:sldId id="817" r:id="rId17"/>
    <p:sldId id="814" r:id="rId18"/>
    <p:sldId id="822" r:id="rId19"/>
    <p:sldId id="812" r:id="rId20"/>
    <p:sldId id="807" r:id="rId21"/>
    <p:sldId id="856" r:id="rId22"/>
    <p:sldId id="793" r:id="rId23"/>
    <p:sldId id="757" r:id="rId24"/>
    <p:sldId id="794" r:id="rId25"/>
    <p:sldId id="826" r:id="rId26"/>
    <p:sldId id="825" r:id="rId27"/>
    <p:sldId id="855" r:id="rId28"/>
    <p:sldId id="803" r:id="rId29"/>
    <p:sldId id="804" r:id="rId30"/>
    <p:sldId id="620" r:id="rId31"/>
    <p:sldId id="805" r:id="rId32"/>
    <p:sldId id="612" r:id="rId33"/>
    <p:sldId id="827" r:id="rId34"/>
    <p:sldId id="808" r:id="rId35"/>
    <p:sldId id="828" r:id="rId36"/>
    <p:sldId id="834" r:id="rId37"/>
    <p:sldId id="595" r:id="rId38"/>
    <p:sldId id="638" r:id="rId39"/>
    <p:sldId id="830" r:id="rId40"/>
    <p:sldId id="788" r:id="rId41"/>
    <p:sldId id="836" r:id="rId42"/>
    <p:sldId id="842" r:id="rId43"/>
    <p:sldId id="837" r:id="rId44"/>
    <p:sldId id="846" r:id="rId45"/>
    <p:sldId id="831" r:id="rId46"/>
    <p:sldId id="841" r:id="rId47"/>
    <p:sldId id="596" r:id="rId48"/>
    <p:sldId id="844" r:id="rId49"/>
    <p:sldId id="874" r:id="rId50"/>
    <p:sldId id="785" r:id="rId51"/>
    <p:sldId id="832" r:id="rId52"/>
    <p:sldId id="847" r:id="rId53"/>
    <p:sldId id="860" r:id="rId54"/>
    <p:sldId id="861" r:id="rId55"/>
    <p:sldId id="862" r:id="rId56"/>
    <p:sldId id="863" r:id="rId57"/>
    <p:sldId id="864" r:id="rId58"/>
    <p:sldId id="857" r:id="rId59"/>
    <p:sldId id="858" r:id="rId60"/>
    <p:sldId id="859" r:id="rId61"/>
    <p:sldId id="833" r:id="rId62"/>
    <p:sldId id="845" r:id="rId63"/>
    <p:sldId id="871" r:id="rId64"/>
    <p:sldId id="848" r:id="rId65"/>
    <p:sldId id="851" r:id="rId66"/>
    <p:sldId id="613" r:id="rId67"/>
    <p:sldId id="866" r:id="rId68"/>
    <p:sldId id="623" r:id="rId69"/>
    <p:sldId id="625" r:id="rId70"/>
    <p:sldId id="624" r:id="rId71"/>
    <p:sldId id="849" r:id="rId72"/>
    <p:sldId id="850" r:id="rId73"/>
    <p:sldId id="597" r:id="rId74"/>
    <p:sldId id="854" r:id="rId75"/>
    <p:sldId id="601" r:id="rId76"/>
    <p:sldId id="865" r:id="rId77"/>
    <p:sldId id="870" r:id="rId78"/>
    <p:sldId id="607" r:id="rId79"/>
    <p:sldId id="605" r:id="rId80"/>
    <p:sldId id="869" r:id="rId81"/>
    <p:sldId id="873" r:id="rId82"/>
    <p:sldId id="868" r:id="rId83"/>
    <p:sldId id="296" r:id="rId84"/>
  </p:sldIdLst>
  <p:sldSz cx="9144000" cy="6858000" type="screen4x3"/>
  <p:notesSz cx="6858000" cy="9144000"/>
  <p:custDataLst>
    <p:custData r:id="rId5"/>
    <p:custData r:id="rId7"/>
    <p:custData r:id="rId1"/>
    <p:custData r:id="rId2"/>
    <p:custData r:id="rId4"/>
    <p:custData r:id="rId3"/>
    <p:custData r:id="rId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19" userDrawn="1">
          <p15:clr>
            <a:srgbClr val="A4A3A4"/>
          </p15:clr>
        </p15:guide>
        <p15:guide id="2" pos="3379" userDrawn="1">
          <p15:clr>
            <a:srgbClr val="A4A3A4"/>
          </p15:clr>
        </p15:guide>
        <p15:guide id="3" pos="4377" userDrawn="1">
          <p15:clr>
            <a:srgbClr val="A4A3A4"/>
          </p15:clr>
        </p15:guide>
        <p15:guide id="4" pos="32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E7E7E7"/>
    <a:srgbClr val="1C3641"/>
    <a:srgbClr val="006272"/>
    <a:srgbClr val="4DA893"/>
    <a:srgbClr val="80D1D6"/>
    <a:srgbClr val="333F48"/>
    <a:srgbClr val="005151"/>
    <a:srgbClr val="7C87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31" autoAdjust="0"/>
    <p:restoredTop sz="94694"/>
  </p:normalViewPr>
  <p:slideViewPr>
    <p:cSldViewPr snapToGrid="0" showGuides="1">
      <p:cViewPr>
        <p:scale>
          <a:sx n="106" d="100"/>
          <a:sy n="106" d="100"/>
        </p:scale>
        <p:origin x="330" y="636"/>
      </p:cViewPr>
      <p:guideLst>
        <p:guide orient="horz" pos="2319"/>
        <p:guide pos="3379"/>
        <p:guide pos="4377"/>
        <p:guide pos="3243"/>
      </p:guideLst>
    </p:cSldViewPr>
  </p:slideViewPr>
  <p:notesTextViewPr>
    <p:cViewPr>
      <p:scale>
        <a:sx n="1" d="1"/>
        <a:sy n="1" d="1"/>
      </p:scale>
      <p:origin x="0" y="0"/>
    </p:cViewPr>
  </p:notesTextViewPr>
  <p:sorterViewPr>
    <p:cViewPr varScale="1">
      <p:scale>
        <a:sx n="100" d="100"/>
        <a:sy n="100" d="100"/>
      </p:scale>
      <p:origin x="0" y="-105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viewProps" Target="viewProps.xml"/><Relationship Id="rId5" Type="http://schemas.openxmlformats.org/officeDocument/2006/relationships/customXml" Target="../customXml/item5.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1.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4CA673-564F-264B-83C0-968E5341FFA2}" type="datetimeFigureOut">
              <a:rPr lang="en-US" smtClean="0"/>
              <a:t>11/23/2023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C46E2B-D477-5D4D-9849-671DE757B6C0}" type="slidenum">
              <a:rPr lang="en-US" smtClean="0"/>
              <a:t>‹#›</a:t>
            </a:fld>
            <a:endParaRPr lang="en-US"/>
          </a:p>
        </p:txBody>
      </p:sp>
    </p:spTree>
    <p:extLst>
      <p:ext uri="{BB962C8B-B14F-4D97-AF65-F5344CB8AC3E}">
        <p14:creationId xmlns:p14="http://schemas.microsoft.com/office/powerpoint/2010/main" val="1652600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1</a:t>
            </a:fld>
            <a:endParaRPr lang="en-US"/>
          </a:p>
        </p:txBody>
      </p:sp>
    </p:spTree>
    <p:extLst>
      <p:ext uri="{BB962C8B-B14F-4D97-AF65-F5344CB8AC3E}">
        <p14:creationId xmlns:p14="http://schemas.microsoft.com/office/powerpoint/2010/main" val="1876462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10</a:t>
            </a:fld>
            <a:endParaRPr lang="en-US"/>
          </a:p>
        </p:txBody>
      </p:sp>
    </p:spTree>
    <p:extLst>
      <p:ext uri="{BB962C8B-B14F-4D97-AF65-F5344CB8AC3E}">
        <p14:creationId xmlns:p14="http://schemas.microsoft.com/office/powerpoint/2010/main" val="1937728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11</a:t>
            </a:fld>
            <a:endParaRPr lang="en-US"/>
          </a:p>
        </p:txBody>
      </p:sp>
    </p:spTree>
    <p:extLst>
      <p:ext uri="{BB962C8B-B14F-4D97-AF65-F5344CB8AC3E}">
        <p14:creationId xmlns:p14="http://schemas.microsoft.com/office/powerpoint/2010/main" val="2617296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12</a:t>
            </a:fld>
            <a:endParaRPr lang="en-US"/>
          </a:p>
        </p:txBody>
      </p:sp>
    </p:spTree>
    <p:extLst>
      <p:ext uri="{BB962C8B-B14F-4D97-AF65-F5344CB8AC3E}">
        <p14:creationId xmlns:p14="http://schemas.microsoft.com/office/powerpoint/2010/main" val="1309443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13</a:t>
            </a:fld>
            <a:endParaRPr lang="en-US"/>
          </a:p>
        </p:txBody>
      </p:sp>
    </p:spTree>
    <p:extLst>
      <p:ext uri="{BB962C8B-B14F-4D97-AF65-F5344CB8AC3E}">
        <p14:creationId xmlns:p14="http://schemas.microsoft.com/office/powerpoint/2010/main" val="1224278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14</a:t>
            </a:fld>
            <a:endParaRPr lang="en-US"/>
          </a:p>
        </p:txBody>
      </p:sp>
    </p:spTree>
    <p:extLst>
      <p:ext uri="{BB962C8B-B14F-4D97-AF65-F5344CB8AC3E}">
        <p14:creationId xmlns:p14="http://schemas.microsoft.com/office/powerpoint/2010/main" val="3983209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15</a:t>
            </a:fld>
            <a:endParaRPr lang="en-US"/>
          </a:p>
        </p:txBody>
      </p:sp>
    </p:spTree>
    <p:extLst>
      <p:ext uri="{BB962C8B-B14F-4D97-AF65-F5344CB8AC3E}">
        <p14:creationId xmlns:p14="http://schemas.microsoft.com/office/powerpoint/2010/main" val="2940845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A8CCEA-21E2-409C-8935-2DC9235FA733}" type="slidenum">
              <a:rPr lang="en-GB" smtClean="0"/>
              <a:t>16</a:t>
            </a:fld>
            <a:endParaRPr lang="en-GB"/>
          </a:p>
        </p:txBody>
      </p:sp>
    </p:spTree>
    <p:extLst>
      <p:ext uri="{BB962C8B-B14F-4D97-AF65-F5344CB8AC3E}">
        <p14:creationId xmlns:p14="http://schemas.microsoft.com/office/powerpoint/2010/main" val="264386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A8CCEA-21E2-409C-8935-2DC9235FA733}" type="slidenum">
              <a:rPr lang="en-GB" smtClean="0"/>
              <a:t>17</a:t>
            </a:fld>
            <a:endParaRPr lang="en-GB"/>
          </a:p>
        </p:txBody>
      </p:sp>
    </p:spTree>
    <p:extLst>
      <p:ext uri="{BB962C8B-B14F-4D97-AF65-F5344CB8AC3E}">
        <p14:creationId xmlns:p14="http://schemas.microsoft.com/office/powerpoint/2010/main" val="3929795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18</a:t>
            </a:fld>
            <a:endParaRPr lang="en-US"/>
          </a:p>
        </p:txBody>
      </p:sp>
    </p:spTree>
    <p:extLst>
      <p:ext uri="{BB962C8B-B14F-4D97-AF65-F5344CB8AC3E}">
        <p14:creationId xmlns:p14="http://schemas.microsoft.com/office/powerpoint/2010/main" val="371052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19</a:t>
            </a:fld>
            <a:endParaRPr lang="en-US"/>
          </a:p>
        </p:txBody>
      </p:sp>
    </p:spTree>
    <p:extLst>
      <p:ext uri="{BB962C8B-B14F-4D97-AF65-F5344CB8AC3E}">
        <p14:creationId xmlns:p14="http://schemas.microsoft.com/office/powerpoint/2010/main" val="1329033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2</a:t>
            </a:fld>
            <a:endParaRPr lang="en-US"/>
          </a:p>
        </p:txBody>
      </p:sp>
    </p:spTree>
    <p:extLst>
      <p:ext uri="{BB962C8B-B14F-4D97-AF65-F5344CB8AC3E}">
        <p14:creationId xmlns:p14="http://schemas.microsoft.com/office/powerpoint/2010/main" val="1903636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20</a:t>
            </a:fld>
            <a:endParaRPr lang="en-US"/>
          </a:p>
        </p:txBody>
      </p:sp>
    </p:spTree>
    <p:extLst>
      <p:ext uri="{BB962C8B-B14F-4D97-AF65-F5344CB8AC3E}">
        <p14:creationId xmlns:p14="http://schemas.microsoft.com/office/powerpoint/2010/main" val="692848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21</a:t>
            </a:fld>
            <a:endParaRPr lang="en-US"/>
          </a:p>
        </p:txBody>
      </p:sp>
    </p:spTree>
    <p:extLst>
      <p:ext uri="{BB962C8B-B14F-4D97-AF65-F5344CB8AC3E}">
        <p14:creationId xmlns:p14="http://schemas.microsoft.com/office/powerpoint/2010/main" val="2397722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22</a:t>
            </a:fld>
            <a:endParaRPr lang="en-US"/>
          </a:p>
        </p:txBody>
      </p:sp>
    </p:spTree>
    <p:extLst>
      <p:ext uri="{BB962C8B-B14F-4D97-AF65-F5344CB8AC3E}">
        <p14:creationId xmlns:p14="http://schemas.microsoft.com/office/powerpoint/2010/main" val="1795003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23</a:t>
            </a:fld>
            <a:endParaRPr lang="en-US"/>
          </a:p>
        </p:txBody>
      </p:sp>
    </p:spTree>
    <p:extLst>
      <p:ext uri="{BB962C8B-B14F-4D97-AF65-F5344CB8AC3E}">
        <p14:creationId xmlns:p14="http://schemas.microsoft.com/office/powerpoint/2010/main" val="2466285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24</a:t>
            </a:fld>
            <a:endParaRPr lang="en-US"/>
          </a:p>
        </p:txBody>
      </p:sp>
    </p:spTree>
    <p:extLst>
      <p:ext uri="{BB962C8B-B14F-4D97-AF65-F5344CB8AC3E}">
        <p14:creationId xmlns:p14="http://schemas.microsoft.com/office/powerpoint/2010/main" val="3482033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25</a:t>
            </a:fld>
            <a:endParaRPr lang="en-US"/>
          </a:p>
        </p:txBody>
      </p:sp>
    </p:spTree>
    <p:extLst>
      <p:ext uri="{BB962C8B-B14F-4D97-AF65-F5344CB8AC3E}">
        <p14:creationId xmlns:p14="http://schemas.microsoft.com/office/powerpoint/2010/main" val="1834709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26</a:t>
            </a:fld>
            <a:endParaRPr lang="en-US"/>
          </a:p>
        </p:txBody>
      </p:sp>
    </p:spTree>
    <p:extLst>
      <p:ext uri="{BB962C8B-B14F-4D97-AF65-F5344CB8AC3E}">
        <p14:creationId xmlns:p14="http://schemas.microsoft.com/office/powerpoint/2010/main" val="995784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27</a:t>
            </a:fld>
            <a:endParaRPr lang="en-US"/>
          </a:p>
        </p:txBody>
      </p:sp>
    </p:spTree>
    <p:extLst>
      <p:ext uri="{BB962C8B-B14F-4D97-AF65-F5344CB8AC3E}">
        <p14:creationId xmlns:p14="http://schemas.microsoft.com/office/powerpoint/2010/main" val="2665432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28</a:t>
            </a:fld>
            <a:endParaRPr lang="en-US"/>
          </a:p>
        </p:txBody>
      </p:sp>
    </p:spTree>
    <p:extLst>
      <p:ext uri="{BB962C8B-B14F-4D97-AF65-F5344CB8AC3E}">
        <p14:creationId xmlns:p14="http://schemas.microsoft.com/office/powerpoint/2010/main" val="2962899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29</a:t>
            </a:fld>
            <a:endParaRPr lang="en-US"/>
          </a:p>
        </p:txBody>
      </p:sp>
    </p:spTree>
    <p:extLst>
      <p:ext uri="{BB962C8B-B14F-4D97-AF65-F5344CB8AC3E}">
        <p14:creationId xmlns:p14="http://schemas.microsoft.com/office/powerpoint/2010/main" val="1391425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3</a:t>
            </a:fld>
            <a:endParaRPr lang="en-US"/>
          </a:p>
        </p:txBody>
      </p:sp>
    </p:spTree>
    <p:extLst>
      <p:ext uri="{BB962C8B-B14F-4D97-AF65-F5344CB8AC3E}">
        <p14:creationId xmlns:p14="http://schemas.microsoft.com/office/powerpoint/2010/main" val="3380514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30</a:t>
            </a:fld>
            <a:endParaRPr lang="en-US"/>
          </a:p>
        </p:txBody>
      </p:sp>
    </p:spTree>
    <p:extLst>
      <p:ext uri="{BB962C8B-B14F-4D97-AF65-F5344CB8AC3E}">
        <p14:creationId xmlns:p14="http://schemas.microsoft.com/office/powerpoint/2010/main" val="1849879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31</a:t>
            </a:fld>
            <a:endParaRPr lang="en-US"/>
          </a:p>
        </p:txBody>
      </p:sp>
    </p:spTree>
    <p:extLst>
      <p:ext uri="{BB962C8B-B14F-4D97-AF65-F5344CB8AC3E}">
        <p14:creationId xmlns:p14="http://schemas.microsoft.com/office/powerpoint/2010/main" val="3995702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32</a:t>
            </a:fld>
            <a:endParaRPr lang="en-US"/>
          </a:p>
        </p:txBody>
      </p:sp>
    </p:spTree>
    <p:extLst>
      <p:ext uri="{BB962C8B-B14F-4D97-AF65-F5344CB8AC3E}">
        <p14:creationId xmlns:p14="http://schemas.microsoft.com/office/powerpoint/2010/main" val="577426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33</a:t>
            </a:fld>
            <a:endParaRPr lang="en-US"/>
          </a:p>
        </p:txBody>
      </p:sp>
    </p:spTree>
    <p:extLst>
      <p:ext uri="{BB962C8B-B14F-4D97-AF65-F5344CB8AC3E}">
        <p14:creationId xmlns:p14="http://schemas.microsoft.com/office/powerpoint/2010/main" val="25057847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34</a:t>
            </a:fld>
            <a:endParaRPr lang="en-US"/>
          </a:p>
        </p:txBody>
      </p:sp>
    </p:spTree>
    <p:extLst>
      <p:ext uri="{BB962C8B-B14F-4D97-AF65-F5344CB8AC3E}">
        <p14:creationId xmlns:p14="http://schemas.microsoft.com/office/powerpoint/2010/main" val="174813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35</a:t>
            </a:fld>
            <a:endParaRPr lang="en-US"/>
          </a:p>
        </p:txBody>
      </p:sp>
    </p:spTree>
    <p:extLst>
      <p:ext uri="{BB962C8B-B14F-4D97-AF65-F5344CB8AC3E}">
        <p14:creationId xmlns:p14="http://schemas.microsoft.com/office/powerpoint/2010/main" val="3845170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36</a:t>
            </a:fld>
            <a:endParaRPr lang="en-US"/>
          </a:p>
        </p:txBody>
      </p:sp>
    </p:spTree>
    <p:extLst>
      <p:ext uri="{BB962C8B-B14F-4D97-AF65-F5344CB8AC3E}">
        <p14:creationId xmlns:p14="http://schemas.microsoft.com/office/powerpoint/2010/main" val="1856905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37</a:t>
            </a:fld>
            <a:endParaRPr lang="en-US"/>
          </a:p>
        </p:txBody>
      </p:sp>
    </p:spTree>
    <p:extLst>
      <p:ext uri="{BB962C8B-B14F-4D97-AF65-F5344CB8AC3E}">
        <p14:creationId xmlns:p14="http://schemas.microsoft.com/office/powerpoint/2010/main" val="3966923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38</a:t>
            </a:fld>
            <a:endParaRPr lang="en-US"/>
          </a:p>
        </p:txBody>
      </p:sp>
    </p:spTree>
    <p:extLst>
      <p:ext uri="{BB962C8B-B14F-4D97-AF65-F5344CB8AC3E}">
        <p14:creationId xmlns:p14="http://schemas.microsoft.com/office/powerpoint/2010/main" val="2943933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39</a:t>
            </a:fld>
            <a:endParaRPr lang="en-US"/>
          </a:p>
        </p:txBody>
      </p:sp>
    </p:spTree>
    <p:extLst>
      <p:ext uri="{BB962C8B-B14F-4D97-AF65-F5344CB8AC3E}">
        <p14:creationId xmlns:p14="http://schemas.microsoft.com/office/powerpoint/2010/main" val="4241692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4</a:t>
            </a:fld>
            <a:endParaRPr lang="en-US"/>
          </a:p>
        </p:txBody>
      </p:sp>
    </p:spTree>
    <p:extLst>
      <p:ext uri="{BB962C8B-B14F-4D97-AF65-F5344CB8AC3E}">
        <p14:creationId xmlns:p14="http://schemas.microsoft.com/office/powerpoint/2010/main" val="40317186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40</a:t>
            </a:fld>
            <a:endParaRPr lang="en-US"/>
          </a:p>
        </p:txBody>
      </p:sp>
    </p:spTree>
    <p:extLst>
      <p:ext uri="{BB962C8B-B14F-4D97-AF65-F5344CB8AC3E}">
        <p14:creationId xmlns:p14="http://schemas.microsoft.com/office/powerpoint/2010/main" val="48576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41</a:t>
            </a:fld>
            <a:endParaRPr lang="en-US"/>
          </a:p>
        </p:txBody>
      </p:sp>
    </p:spTree>
    <p:extLst>
      <p:ext uri="{BB962C8B-B14F-4D97-AF65-F5344CB8AC3E}">
        <p14:creationId xmlns:p14="http://schemas.microsoft.com/office/powerpoint/2010/main" val="33206762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42</a:t>
            </a:fld>
            <a:endParaRPr lang="en-US"/>
          </a:p>
        </p:txBody>
      </p:sp>
    </p:spTree>
    <p:extLst>
      <p:ext uri="{BB962C8B-B14F-4D97-AF65-F5344CB8AC3E}">
        <p14:creationId xmlns:p14="http://schemas.microsoft.com/office/powerpoint/2010/main" val="5943531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43</a:t>
            </a:fld>
            <a:endParaRPr lang="en-US"/>
          </a:p>
        </p:txBody>
      </p:sp>
    </p:spTree>
    <p:extLst>
      <p:ext uri="{BB962C8B-B14F-4D97-AF65-F5344CB8AC3E}">
        <p14:creationId xmlns:p14="http://schemas.microsoft.com/office/powerpoint/2010/main" val="627748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44</a:t>
            </a:fld>
            <a:endParaRPr lang="en-US"/>
          </a:p>
        </p:txBody>
      </p:sp>
    </p:spTree>
    <p:extLst>
      <p:ext uri="{BB962C8B-B14F-4D97-AF65-F5344CB8AC3E}">
        <p14:creationId xmlns:p14="http://schemas.microsoft.com/office/powerpoint/2010/main" val="39008851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45</a:t>
            </a:fld>
            <a:endParaRPr lang="en-US"/>
          </a:p>
        </p:txBody>
      </p:sp>
    </p:spTree>
    <p:extLst>
      <p:ext uri="{BB962C8B-B14F-4D97-AF65-F5344CB8AC3E}">
        <p14:creationId xmlns:p14="http://schemas.microsoft.com/office/powerpoint/2010/main" val="2641363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8CCEA-21E2-409C-8935-2DC9235FA733}" type="slidenum">
              <a:rPr lang="en-GB" smtClean="0"/>
              <a:t>46</a:t>
            </a:fld>
            <a:endParaRPr lang="en-GB"/>
          </a:p>
        </p:txBody>
      </p:sp>
    </p:spTree>
    <p:extLst>
      <p:ext uri="{BB962C8B-B14F-4D97-AF65-F5344CB8AC3E}">
        <p14:creationId xmlns:p14="http://schemas.microsoft.com/office/powerpoint/2010/main" val="3584966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8CCEA-21E2-409C-8935-2DC9235FA733}" type="slidenum">
              <a:rPr lang="en-GB" smtClean="0"/>
              <a:t>47</a:t>
            </a:fld>
            <a:endParaRPr lang="en-GB"/>
          </a:p>
        </p:txBody>
      </p:sp>
    </p:spTree>
    <p:extLst>
      <p:ext uri="{BB962C8B-B14F-4D97-AF65-F5344CB8AC3E}">
        <p14:creationId xmlns:p14="http://schemas.microsoft.com/office/powerpoint/2010/main" val="3400561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A8CCEA-21E2-409C-8935-2DC9235FA733}" type="slidenum">
              <a:rPr lang="en-GB" smtClean="0"/>
              <a:t>48</a:t>
            </a:fld>
            <a:endParaRPr lang="en-GB"/>
          </a:p>
        </p:txBody>
      </p:sp>
    </p:spTree>
    <p:extLst>
      <p:ext uri="{BB962C8B-B14F-4D97-AF65-F5344CB8AC3E}">
        <p14:creationId xmlns:p14="http://schemas.microsoft.com/office/powerpoint/2010/main" val="26718213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A8CCEA-21E2-409C-8935-2DC9235FA733}" type="slidenum">
              <a:rPr lang="en-GB" smtClean="0"/>
              <a:t>49</a:t>
            </a:fld>
            <a:endParaRPr lang="en-GB"/>
          </a:p>
        </p:txBody>
      </p:sp>
    </p:spTree>
    <p:extLst>
      <p:ext uri="{BB962C8B-B14F-4D97-AF65-F5344CB8AC3E}">
        <p14:creationId xmlns:p14="http://schemas.microsoft.com/office/powerpoint/2010/main" val="1407551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5</a:t>
            </a:fld>
            <a:endParaRPr lang="en-US"/>
          </a:p>
        </p:txBody>
      </p:sp>
    </p:spTree>
    <p:extLst>
      <p:ext uri="{BB962C8B-B14F-4D97-AF65-F5344CB8AC3E}">
        <p14:creationId xmlns:p14="http://schemas.microsoft.com/office/powerpoint/2010/main" val="27780164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A8CCEA-21E2-409C-8935-2DC9235FA733}" type="slidenum">
              <a:rPr lang="en-GB" smtClean="0"/>
              <a:t>50</a:t>
            </a:fld>
            <a:endParaRPr lang="en-GB"/>
          </a:p>
        </p:txBody>
      </p:sp>
    </p:spTree>
    <p:extLst>
      <p:ext uri="{BB962C8B-B14F-4D97-AF65-F5344CB8AC3E}">
        <p14:creationId xmlns:p14="http://schemas.microsoft.com/office/powerpoint/2010/main" val="3163679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54</a:t>
            </a:fld>
            <a:endParaRPr lang="en-US"/>
          </a:p>
        </p:txBody>
      </p:sp>
    </p:spTree>
    <p:extLst>
      <p:ext uri="{BB962C8B-B14F-4D97-AF65-F5344CB8AC3E}">
        <p14:creationId xmlns:p14="http://schemas.microsoft.com/office/powerpoint/2010/main" val="19616841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55</a:t>
            </a:fld>
            <a:endParaRPr lang="en-US"/>
          </a:p>
        </p:txBody>
      </p:sp>
    </p:spTree>
    <p:extLst>
      <p:ext uri="{BB962C8B-B14F-4D97-AF65-F5344CB8AC3E}">
        <p14:creationId xmlns:p14="http://schemas.microsoft.com/office/powerpoint/2010/main" val="23222684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56</a:t>
            </a:fld>
            <a:endParaRPr lang="en-US"/>
          </a:p>
        </p:txBody>
      </p:sp>
    </p:spTree>
    <p:extLst>
      <p:ext uri="{BB962C8B-B14F-4D97-AF65-F5344CB8AC3E}">
        <p14:creationId xmlns:p14="http://schemas.microsoft.com/office/powerpoint/2010/main" val="24343803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57</a:t>
            </a:fld>
            <a:endParaRPr lang="en-US"/>
          </a:p>
        </p:txBody>
      </p:sp>
    </p:spTree>
    <p:extLst>
      <p:ext uri="{BB962C8B-B14F-4D97-AF65-F5344CB8AC3E}">
        <p14:creationId xmlns:p14="http://schemas.microsoft.com/office/powerpoint/2010/main" val="14860311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58</a:t>
            </a:fld>
            <a:endParaRPr lang="en-US"/>
          </a:p>
        </p:txBody>
      </p:sp>
    </p:spTree>
    <p:extLst>
      <p:ext uri="{BB962C8B-B14F-4D97-AF65-F5344CB8AC3E}">
        <p14:creationId xmlns:p14="http://schemas.microsoft.com/office/powerpoint/2010/main" val="40092866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59</a:t>
            </a:fld>
            <a:endParaRPr lang="en-US"/>
          </a:p>
        </p:txBody>
      </p:sp>
    </p:spTree>
    <p:extLst>
      <p:ext uri="{BB962C8B-B14F-4D97-AF65-F5344CB8AC3E}">
        <p14:creationId xmlns:p14="http://schemas.microsoft.com/office/powerpoint/2010/main" val="3856415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60</a:t>
            </a:fld>
            <a:endParaRPr lang="en-US"/>
          </a:p>
        </p:txBody>
      </p:sp>
    </p:spTree>
    <p:extLst>
      <p:ext uri="{BB962C8B-B14F-4D97-AF65-F5344CB8AC3E}">
        <p14:creationId xmlns:p14="http://schemas.microsoft.com/office/powerpoint/2010/main" val="37280977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61</a:t>
            </a:fld>
            <a:endParaRPr lang="en-US"/>
          </a:p>
        </p:txBody>
      </p:sp>
    </p:spTree>
    <p:extLst>
      <p:ext uri="{BB962C8B-B14F-4D97-AF65-F5344CB8AC3E}">
        <p14:creationId xmlns:p14="http://schemas.microsoft.com/office/powerpoint/2010/main" val="4359505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62</a:t>
            </a:fld>
            <a:endParaRPr lang="en-US"/>
          </a:p>
        </p:txBody>
      </p:sp>
    </p:spTree>
    <p:extLst>
      <p:ext uri="{BB962C8B-B14F-4D97-AF65-F5344CB8AC3E}">
        <p14:creationId xmlns:p14="http://schemas.microsoft.com/office/powerpoint/2010/main" val="3151702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6</a:t>
            </a:fld>
            <a:endParaRPr lang="en-US"/>
          </a:p>
        </p:txBody>
      </p:sp>
    </p:spTree>
    <p:extLst>
      <p:ext uri="{BB962C8B-B14F-4D97-AF65-F5344CB8AC3E}">
        <p14:creationId xmlns:p14="http://schemas.microsoft.com/office/powerpoint/2010/main" val="36386022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63</a:t>
            </a:fld>
            <a:endParaRPr lang="en-US"/>
          </a:p>
        </p:txBody>
      </p:sp>
    </p:spTree>
    <p:extLst>
      <p:ext uri="{BB962C8B-B14F-4D97-AF65-F5344CB8AC3E}">
        <p14:creationId xmlns:p14="http://schemas.microsoft.com/office/powerpoint/2010/main" val="40642643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64</a:t>
            </a:fld>
            <a:endParaRPr lang="en-US"/>
          </a:p>
        </p:txBody>
      </p:sp>
    </p:spTree>
    <p:extLst>
      <p:ext uri="{BB962C8B-B14F-4D97-AF65-F5344CB8AC3E}">
        <p14:creationId xmlns:p14="http://schemas.microsoft.com/office/powerpoint/2010/main" val="38324224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65</a:t>
            </a:fld>
            <a:endParaRPr lang="en-US"/>
          </a:p>
        </p:txBody>
      </p:sp>
    </p:spTree>
    <p:extLst>
      <p:ext uri="{BB962C8B-B14F-4D97-AF65-F5344CB8AC3E}">
        <p14:creationId xmlns:p14="http://schemas.microsoft.com/office/powerpoint/2010/main" val="31617766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66</a:t>
            </a:fld>
            <a:endParaRPr lang="en-US"/>
          </a:p>
        </p:txBody>
      </p:sp>
    </p:spTree>
    <p:extLst>
      <p:ext uri="{BB962C8B-B14F-4D97-AF65-F5344CB8AC3E}">
        <p14:creationId xmlns:p14="http://schemas.microsoft.com/office/powerpoint/2010/main" val="6529474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67</a:t>
            </a:fld>
            <a:endParaRPr lang="en-US"/>
          </a:p>
        </p:txBody>
      </p:sp>
    </p:spTree>
    <p:extLst>
      <p:ext uri="{BB962C8B-B14F-4D97-AF65-F5344CB8AC3E}">
        <p14:creationId xmlns:p14="http://schemas.microsoft.com/office/powerpoint/2010/main" val="41493188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68</a:t>
            </a:fld>
            <a:endParaRPr lang="en-US"/>
          </a:p>
        </p:txBody>
      </p:sp>
    </p:spTree>
    <p:extLst>
      <p:ext uri="{BB962C8B-B14F-4D97-AF65-F5344CB8AC3E}">
        <p14:creationId xmlns:p14="http://schemas.microsoft.com/office/powerpoint/2010/main" val="2977550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69</a:t>
            </a:fld>
            <a:endParaRPr lang="en-US"/>
          </a:p>
        </p:txBody>
      </p:sp>
    </p:spTree>
    <p:extLst>
      <p:ext uri="{BB962C8B-B14F-4D97-AF65-F5344CB8AC3E}">
        <p14:creationId xmlns:p14="http://schemas.microsoft.com/office/powerpoint/2010/main" val="10907987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70</a:t>
            </a:fld>
            <a:endParaRPr lang="en-US"/>
          </a:p>
        </p:txBody>
      </p:sp>
    </p:spTree>
    <p:extLst>
      <p:ext uri="{BB962C8B-B14F-4D97-AF65-F5344CB8AC3E}">
        <p14:creationId xmlns:p14="http://schemas.microsoft.com/office/powerpoint/2010/main" val="26255892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71</a:t>
            </a:fld>
            <a:endParaRPr lang="en-US"/>
          </a:p>
        </p:txBody>
      </p:sp>
    </p:spTree>
    <p:extLst>
      <p:ext uri="{BB962C8B-B14F-4D97-AF65-F5344CB8AC3E}">
        <p14:creationId xmlns:p14="http://schemas.microsoft.com/office/powerpoint/2010/main" val="27414412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72</a:t>
            </a:fld>
            <a:endParaRPr lang="en-US"/>
          </a:p>
        </p:txBody>
      </p:sp>
    </p:spTree>
    <p:extLst>
      <p:ext uri="{BB962C8B-B14F-4D97-AF65-F5344CB8AC3E}">
        <p14:creationId xmlns:p14="http://schemas.microsoft.com/office/powerpoint/2010/main" val="3714267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7</a:t>
            </a:fld>
            <a:endParaRPr lang="en-US"/>
          </a:p>
        </p:txBody>
      </p:sp>
    </p:spTree>
    <p:extLst>
      <p:ext uri="{BB962C8B-B14F-4D97-AF65-F5344CB8AC3E}">
        <p14:creationId xmlns:p14="http://schemas.microsoft.com/office/powerpoint/2010/main" val="38450863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73</a:t>
            </a:fld>
            <a:endParaRPr lang="en-US"/>
          </a:p>
        </p:txBody>
      </p:sp>
    </p:spTree>
    <p:extLst>
      <p:ext uri="{BB962C8B-B14F-4D97-AF65-F5344CB8AC3E}">
        <p14:creationId xmlns:p14="http://schemas.microsoft.com/office/powerpoint/2010/main" val="6715175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74</a:t>
            </a:fld>
            <a:endParaRPr lang="en-US"/>
          </a:p>
        </p:txBody>
      </p:sp>
    </p:spTree>
    <p:extLst>
      <p:ext uri="{BB962C8B-B14F-4D97-AF65-F5344CB8AC3E}">
        <p14:creationId xmlns:p14="http://schemas.microsoft.com/office/powerpoint/2010/main" val="40977674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75</a:t>
            </a:fld>
            <a:endParaRPr lang="en-US"/>
          </a:p>
        </p:txBody>
      </p:sp>
    </p:spTree>
    <p:extLst>
      <p:ext uri="{BB962C8B-B14F-4D97-AF65-F5344CB8AC3E}">
        <p14:creationId xmlns:p14="http://schemas.microsoft.com/office/powerpoint/2010/main" val="34242688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76</a:t>
            </a:fld>
            <a:endParaRPr lang="en-US"/>
          </a:p>
        </p:txBody>
      </p:sp>
    </p:spTree>
    <p:extLst>
      <p:ext uri="{BB962C8B-B14F-4D97-AF65-F5344CB8AC3E}">
        <p14:creationId xmlns:p14="http://schemas.microsoft.com/office/powerpoint/2010/main" val="1032902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8</a:t>
            </a:fld>
            <a:endParaRPr lang="en-US"/>
          </a:p>
        </p:txBody>
      </p:sp>
    </p:spTree>
    <p:extLst>
      <p:ext uri="{BB962C8B-B14F-4D97-AF65-F5344CB8AC3E}">
        <p14:creationId xmlns:p14="http://schemas.microsoft.com/office/powerpoint/2010/main" val="2571917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C46E2B-D477-5D4D-9849-671DE757B6C0}" type="slidenum">
              <a:rPr lang="en-US" smtClean="0"/>
              <a:t>9</a:t>
            </a:fld>
            <a:endParaRPr lang="en-US"/>
          </a:p>
        </p:txBody>
      </p:sp>
    </p:spTree>
    <p:extLst>
      <p:ext uri="{BB962C8B-B14F-4D97-AF65-F5344CB8AC3E}">
        <p14:creationId xmlns:p14="http://schemas.microsoft.com/office/powerpoint/2010/main" val="577236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9" name="Picture 8" descr="A picture containing silhouette&#10;&#10;Description automatically generated">
            <a:extLst>
              <a:ext uri="{FF2B5EF4-FFF2-40B4-BE49-F238E27FC236}">
                <a16:creationId xmlns:a16="http://schemas.microsoft.com/office/drawing/2014/main" id="{470008D5-AFF7-AFAD-71DD-F5B7AC8EAC5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F987320E-0190-B266-910B-70E1084F9FD0}"/>
              </a:ext>
            </a:extLst>
          </p:cNvPr>
          <p:cNvSpPr/>
          <p:nvPr userDrawn="1"/>
        </p:nvSpPr>
        <p:spPr>
          <a:xfrm>
            <a:off x="0" y="4943475"/>
            <a:ext cx="9144000" cy="1914525"/>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31800" y="1613143"/>
            <a:ext cx="4032250" cy="1302585"/>
          </a:xfrm>
        </p:spPr>
        <p:txBody>
          <a:bodyPr anchor="b"/>
          <a:lstStyle>
            <a:lvl1pPr algn="l">
              <a:defRPr sz="3000" b="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31800" y="3363399"/>
            <a:ext cx="4032250" cy="1655762"/>
          </a:xfrm>
        </p:spPr>
        <p:txBody>
          <a:bodyPr tIns="36000"/>
          <a:lstStyle>
            <a:lvl1pPr marL="0" indent="0" algn="l">
              <a:lnSpc>
                <a:spcPct val="100000"/>
              </a:lnSpc>
              <a:spcBef>
                <a:spcPts val="0"/>
              </a:spcBef>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Logo, company name&#10;&#10;Description automatically generated">
            <a:extLst>
              <a:ext uri="{FF2B5EF4-FFF2-40B4-BE49-F238E27FC236}">
                <a16:creationId xmlns:a16="http://schemas.microsoft.com/office/drawing/2014/main" id="{08CBDF82-B205-DB56-0945-D202DB4F8E93}"/>
              </a:ext>
            </a:extLst>
          </p:cNvPr>
          <p:cNvPicPr>
            <a:picLocks noChangeAspect="1"/>
          </p:cNvPicPr>
          <p:nvPr userDrawn="1"/>
        </p:nvPicPr>
        <p:blipFill>
          <a:blip r:embed="rId3"/>
          <a:stretch>
            <a:fillRect/>
          </a:stretch>
        </p:blipFill>
        <p:spPr>
          <a:xfrm>
            <a:off x="-60401" y="-85650"/>
            <a:ext cx="2424040" cy="1698788"/>
          </a:xfrm>
          <a:prstGeom prst="rect">
            <a:avLst/>
          </a:prstGeom>
        </p:spPr>
      </p:pic>
      <p:cxnSp>
        <p:nvCxnSpPr>
          <p:cNvPr id="10" name="Straight Connector 9">
            <a:extLst>
              <a:ext uri="{FF2B5EF4-FFF2-40B4-BE49-F238E27FC236}">
                <a16:creationId xmlns:a16="http://schemas.microsoft.com/office/drawing/2014/main" id="{29CFFCD8-0896-15EF-156B-0886AA718498}"/>
              </a:ext>
            </a:extLst>
          </p:cNvPr>
          <p:cNvCxnSpPr>
            <a:cxnSpLocks/>
          </p:cNvCxnSpPr>
          <p:nvPr userDrawn="1"/>
        </p:nvCxnSpPr>
        <p:spPr>
          <a:xfrm>
            <a:off x="431800" y="3183560"/>
            <a:ext cx="4480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695108F0-A3AA-91E9-01B8-050036DC9553}"/>
              </a:ext>
            </a:extLst>
          </p:cNvPr>
          <p:cNvSpPr>
            <a:spLocks noGrp="1"/>
          </p:cNvSpPr>
          <p:nvPr>
            <p:ph type="body" sz="quarter" idx="10"/>
          </p:nvPr>
        </p:nvSpPr>
        <p:spPr>
          <a:xfrm>
            <a:off x="431800" y="6129338"/>
            <a:ext cx="8280400" cy="728662"/>
          </a:xfrm>
        </p:spPr>
        <p:txBody>
          <a:bodyPr tIns="0"/>
          <a:lstStyle>
            <a:lvl1pPr>
              <a:lnSpc>
                <a:spcPct val="100000"/>
              </a:lnSpc>
              <a:spcBef>
                <a:spcPts val="0"/>
              </a:spcBef>
              <a:defRPr sz="800">
                <a:solidFill>
                  <a:schemeClr val="bg1"/>
                </a:solidFill>
              </a:defRPr>
            </a:lvl1pPr>
            <a:lvl2pPr>
              <a:lnSpc>
                <a:spcPct val="100000"/>
              </a:lnSpc>
              <a:spcBef>
                <a:spcPts val="0"/>
              </a:spcBef>
              <a:defRPr sz="800">
                <a:solidFill>
                  <a:schemeClr val="bg1"/>
                </a:solidFill>
              </a:defRPr>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8412258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Column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31800" y="1196976"/>
            <a:ext cx="4032250" cy="4104000"/>
          </a:xfrm>
        </p:spPr>
        <p:txBody>
          <a:bodyPr numCol="1" spcCol="216000"/>
          <a:lstStyle>
            <a:lvl1pPr>
              <a:spcBef>
                <a:spcPts val="1600"/>
              </a:spcBef>
              <a:defRPr/>
            </a:lvl1pPr>
            <a:lvl2pPr>
              <a:spcBef>
                <a:spcPts val="0"/>
              </a:spcBef>
              <a:defRPr/>
            </a:lvl2pPr>
            <a:lvl3pPr>
              <a:spcBef>
                <a:spcPts val="1100"/>
              </a:spcBef>
              <a:defRPr/>
            </a:lvl3pPr>
            <a:lvl4pPr>
              <a:spcBef>
                <a:spcPts val="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CFM | Marketing Communication</a:t>
            </a:r>
          </a:p>
        </p:txBody>
      </p:sp>
      <p:sp>
        <p:nvSpPr>
          <p:cNvPr id="6" name="Slide Number Placeholder 5"/>
          <p:cNvSpPr>
            <a:spLocks noGrp="1"/>
          </p:cNvSpPr>
          <p:nvPr>
            <p:ph type="sldNum" sz="quarter" idx="12"/>
          </p:nvPr>
        </p:nvSpPr>
        <p:spPr/>
        <p:txBody>
          <a:bodyPr/>
          <a:lstStyle/>
          <a:p>
            <a:fld id="{F50C96F9-39E0-7C4A-B8F4-A5033EA05416}" type="slidenum">
              <a:rPr lang="en-US" smtClean="0"/>
              <a:t>‹#›</a:t>
            </a:fld>
            <a:endParaRPr lang="en-US"/>
          </a:p>
        </p:txBody>
      </p:sp>
      <p:sp>
        <p:nvSpPr>
          <p:cNvPr id="8" name="Text Placeholder 7">
            <a:extLst>
              <a:ext uri="{FF2B5EF4-FFF2-40B4-BE49-F238E27FC236}">
                <a16:creationId xmlns:a16="http://schemas.microsoft.com/office/drawing/2014/main" id="{252A9C15-5B93-7157-94BD-2DA90DC01143}"/>
              </a:ext>
            </a:extLst>
          </p:cNvPr>
          <p:cNvSpPr>
            <a:spLocks noGrp="1"/>
          </p:cNvSpPr>
          <p:nvPr>
            <p:ph type="body" sz="quarter" idx="13" hasCustomPrompt="1"/>
          </p:nvPr>
        </p:nvSpPr>
        <p:spPr>
          <a:xfrm>
            <a:off x="431800" y="863600"/>
            <a:ext cx="6840538" cy="333376"/>
          </a:xfrm>
        </p:spPr>
        <p:txBody>
          <a:bodyPr tIns="0">
            <a:normAutofit/>
          </a:bodyPr>
          <a:lstStyle>
            <a:lvl1pPr>
              <a:defRPr sz="1600" b="0"/>
            </a:lvl1pPr>
          </a:lstStyle>
          <a:p>
            <a:pPr lvl="0"/>
            <a:r>
              <a:rPr lang="en-GB" dirty="0"/>
              <a:t>Sub title</a:t>
            </a:r>
            <a:endParaRPr lang="en-US" dirty="0"/>
          </a:p>
        </p:txBody>
      </p:sp>
      <p:cxnSp>
        <p:nvCxnSpPr>
          <p:cNvPr id="10" name="Straight Connector 9">
            <a:extLst>
              <a:ext uri="{FF2B5EF4-FFF2-40B4-BE49-F238E27FC236}">
                <a16:creationId xmlns:a16="http://schemas.microsoft.com/office/drawing/2014/main" id="{D3FCFBFE-37C5-B576-CBD0-477859C95DF5}"/>
              </a:ext>
            </a:extLst>
          </p:cNvPr>
          <p:cNvCxnSpPr/>
          <p:nvPr userDrawn="1"/>
        </p:nvCxnSpPr>
        <p:spPr>
          <a:xfrm>
            <a:off x="431800" y="6136595"/>
            <a:ext cx="70929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B533FB7E-84E0-98B5-1392-19FB7A902ABE}"/>
              </a:ext>
            </a:extLst>
          </p:cNvPr>
          <p:cNvSpPr>
            <a:spLocks noGrp="1"/>
          </p:cNvSpPr>
          <p:nvPr>
            <p:ph type="body" sz="quarter" idx="14"/>
          </p:nvPr>
        </p:nvSpPr>
        <p:spPr>
          <a:xfrm>
            <a:off x="431800" y="6143049"/>
            <a:ext cx="6840538" cy="389697"/>
          </a:xfrm>
        </p:spPr>
        <p:txBody>
          <a:bodyPr tIns="72000" anchor="t" anchorCtr="0">
            <a:noAutofit/>
          </a:bodyPr>
          <a:lstStyle>
            <a:lvl1pPr>
              <a:lnSpc>
                <a:spcPct val="100000"/>
              </a:lnSpc>
              <a:spcBef>
                <a:spcPts val="0"/>
              </a:spcBef>
              <a:defRPr sz="800" b="0">
                <a:solidFill>
                  <a:schemeClr val="bg2"/>
                </a:solidFill>
              </a:defRPr>
            </a:lvl1pPr>
            <a:lvl2pPr>
              <a:defRPr sz="700" b="0"/>
            </a:lvl2pPr>
            <a:lvl3pPr>
              <a:defRPr sz="700" b="0"/>
            </a:lvl3pPr>
            <a:lvl4pPr>
              <a:defRPr sz="700" b="0"/>
            </a:lvl4pPr>
            <a:lvl5pPr>
              <a:defRPr sz="700" b="0"/>
            </a:lvl5pPr>
          </a:lstStyle>
          <a:p>
            <a:pPr lvl="0"/>
            <a:r>
              <a:rPr lang="en-US"/>
              <a:t>Click to edit Master text styles</a:t>
            </a:r>
          </a:p>
        </p:txBody>
      </p:sp>
      <p:cxnSp>
        <p:nvCxnSpPr>
          <p:cNvPr id="17" name="Straight Connector 16">
            <a:extLst>
              <a:ext uri="{FF2B5EF4-FFF2-40B4-BE49-F238E27FC236}">
                <a16:creationId xmlns:a16="http://schemas.microsoft.com/office/drawing/2014/main" id="{97718D0B-CBEB-0528-EAA2-26909DEA1D75}"/>
              </a:ext>
            </a:extLst>
          </p:cNvPr>
          <p:cNvCxnSpPr>
            <a:cxnSpLocks/>
          </p:cNvCxnSpPr>
          <p:nvPr userDrawn="1"/>
        </p:nvCxnSpPr>
        <p:spPr>
          <a:xfrm flipH="1">
            <a:off x="8518223" y="404813"/>
            <a:ext cx="44450" cy="12858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EE376C35-86D0-4213-FC81-99DB66334FD9}"/>
              </a:ext>
            </a:extLst>
          </p:cNvPr>
          <p:cNvSpPr>
            <a:spLocks noGrp="1"/>
          </p:cNvSpPr>
          <p:nvPr>
            <p:ph idx="15"/>
          </p:nvPr>
        </p:nvSpPr>
        <p:spPr>
          <a:xfrm>
            <a:off x="4679950" y="1196976"/>
            <a:ext cx="4032250" cy="4104000"/>
          </a:xfrm>
        </p:spPr>
        <p:txBody>
          <a:bodyPr numCol="1" spcCol="216000"/>
          <a:lstStyle>
            <a:lvl1pPr>
              <a:spcBef>
                <a:spcPts val="1600"/>
              </a:spcBef>
              <a:defRPr/>
            </a:lvl1pPr>
            <a:lvl2pPr>
              <a:spcBef>
                <a:spcPts val="0"/>
              </a:spcBef>
              <a:defRPr/>
            </a:lvl2pPr>
            <a:lvl3pPr>
              <a:spcBef>
                <a:spcPts val="1100"/>
              </a:spcBef>
              <a:defRPr/>
            </a:lvl3pPr>
            <a:lvl4pPr>
              <a:spcBef>
                <a:spcPts val="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195906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431800" y="1489696"/>
            <a:ext cx="2627313" cy="2404800"/>
          </a:xfrm>
        </p:spPr>
        <p:txBody>
          <a:bodyPr numCol="1" spcCol="216000"/>
          <a:lstStyle>
            <a:lvl1pPr marL="720000" indent="0">
              <a:lnSpc>
                <a:spcPts val="1500"/>
              </a:lnSpc>
              <a:spcBef>
                <a:spcPts val="1600"/>
              </a:spcBef>
              <a:spcAft>
                <a:spcPts val="300"/>
              </a:spcAft>
              <a:tabLst/>
              <a:defRPr sz="1000" cap="all" baseline="0"/>
            </a:lvl1pPr>
            <a:lvl2pPr marL="720000">
              <a:lnSpc>
                <a:spcPct val="100000"/>
              </a:lnSpc>
              <a:spcBef>
                <a:spcPts val="0"/>
              </a:spcBef>
              <a:spcAft>
                <a:spcPts val="1200"/>
              </a:spcAft>
              <a:defRPr sz="800">
                <a:solidFill>
                  <a:schemeClr val="tx2"/>
                </a:solidFill>
              </a:defRPr>
            </a:lvl2pPr>
            <a:lvl3pPr marL="0" indent="0">
              <a:lnSpc>
                <a:spcPct val="100000"/>
              </a:lnSpc>
              <a:spcBef>
                <a:spcPts val="0"/>
              </a:spcBef>
              <a:buNone/>
              <a:defRPr sz="800" b="0">
                <a:solidFill>
                  <a:schemeClr val="tx1"/>
                </a:solidFill>
              </a:defRPr>
            </a:lvl3pPr>
            <a:lvl4pPr>
              <a:spcBef>
                <a:spcPts val="0"/>
              </a:spcBef>
              <a:defRPr/>
            </a:lvl4pPr>
          </a:lstStyle>
          <a:p>
            <a:pPr lvl="0"/>
            <a:r>
              <a:rPr lang="en-GB" dirty="0"/>
              <a:t>NAME SURNAME</a:t>
            </a:r>
          </a:p>
          <a:p>
            <a:pPr lvl="1"/>
            <a:r>
              <a:rPr lang="en-GB" dirty="0"/>
              <a:t>Second level</a:t>
            </a:r>
          </a:p>
          <a:p>
            <a:pPr lvl="2"/>
            <a:r>
              <a:rPr lang="en-GB" dirty="0"/>
              <a:t>Third level</a:t>
            </a:r>
          </a:p>
        </p:txBody>
      </p:sp>
      <p:sp>
        <p:nvSpPr>
          <p:cNvPr id="5" name="Footer Placeholder 4"/>
          <p:cNvSpPr>
            <a:spLocks noGrp="1"/>
          </p:cNvSpPr>
          <p:nvPr>
            <p:ph type="ftr" sz="quarter" idx="11"/>
          </p:nvPr>
        </p:nvSpPr>
        <p:spPr/>
        <p:txBody>
          <a:bodyPr/>
          <a:lstStyle/>
          <a:p>
            <a:r>
              <a:rPr lang="en-US"/>
              <a:t>CFM | Marketing Communication</a:t>
            </a:r>
          </a:p>
        </p:txBody>
      </p:sp>
      <p:sp>
        <p:nvSpPr>
          <p:cNvPr id="6" name="Slide Number Placeholder 5"/>
          <p:cNvSpPr>
            <a:spLocks noGrp="1"/>
          </p:cNvSpPr>
          <p:nvPr>
            <p:ph type="sldNum" sz="quarter" idx="12"/>
          </p:nvPr>
        </p:nvSpPr>
        <p:spPr/>
        <p:txBody>
          <a:bodyPr/>
          <a:lstStyle/>
          <a:p>
            <a:fld id="{F50C96F9-39E0-7C4A-B8F4-A5033EA05416}" type="slidenum">
              <a:rPr lang="en-US" smtClean="0"/>
              <a:t>‹#›</a:t>
            </a:fld>
            <a:endParaRPr lang="en-US"/>
          </a:p>
        </p:txBody>
      </p:sp>
      <p:sp>
        <p:nvSpPr>
          <p:cNvPr id="8" name="Text Placeholder 7">
            <a:extLst>
              <a:ext uri="{FF2B5EF4-FFF2-40B4-BE49-F238E27FC236}">
                <a16:creationId xmlns:a16="http://schemas.microsoft.com/office/drawing/2014/main" id="{252A9C15-5B93-7157-94BD-2DA90DC01143}"/>
              </a:ext>
            </a:extLst>
          </p:cNvPr>
          <p:cNvSpPr>
            <a:spLocks noGrp="1"/>
          </p:cNvSpPr>
          <p:nvPr>
            <p:ph type="body" sz="quarter" idx="13" hasCustomPrompt="1"/>
          </p:nvPr>
        </p:nvSpPr>
        <p:spPr>
          <a:xfrm>
            <a:off x="431800" y="863600"/>
            <a:ext cx="6840538" cy="333376"/>
          </a:xfrm>
        </p:spPr>
        <p:txBody>
          <a:bodyPr tIns="0">
            <a:normAutofit/>
          </a:bodyPr>
          <a:lstStyle>
            <a:lvl1pPr>
              <a:defRPr sz="1600" b="0"/>
            </a:lvl1pPr>
          </a:lstStyle>
          <a:p>
            <a:pPr lvl="0"/>
            <a:r>
              <a:rPr lang="en-GB" dirty="0"/>
              <a:t>Sub title</a:t>
            </a:r>
            <a:endParaRPr lang="en-US" dirty="0"/>
          </a:p>
        </p:txBody>
      </p:sp>
      <p:sp>
        <p:nvSpPr>
          <p:cNvPr id="18" name="Content Placeholder 2">
            <a:extLst>
              <a:ext uri="{FF2B5EF4-FFF2-40B4-BE49-F238E27FC236}">
                <a16:creationId xmlns:a16="http://schemas.microsoft.com/office/drawing/2014/main" id="{18A866DF-7094-D116-72DA-5FA53CAB30A6}"/>
              </a:ext>
            </a:extLst>
          </p:cNvPr>
          <p:cNvSpPr>
            <a:spLocks noGrp="1"/>
          </p:cNvSpPr>
          <p:nvPr>
            <p:ph idx="18" hasCustomPrompt="1"/>
          </p:nvPr>
        </p:nvSpPr>
        <p:spPr>
          <a:xfrm>
            <a:off x="3279503" y="1489696"/>
            <a:ext cx="2587897" cy="2404800"/>
          </a:xfrm>
        </p:spPr>
        <p:txBody>
          <a:bodyPr numCol="1" spcCol="216000"/>
          <a:lstStyle>
            <a:lvl1pPr marL="720000" indent="0">
              <a:lnSpc>
                <a:spcPts val="1500"/>
              </a:lnSpc>
              <a:spcBef>
                <a:spcPts val="1600"/>
              </a:spcBef>
              <a:spcAft>
                <a:spcPts val="300"/>
              </a:spcAft>
              <a:tabLst/>
              <a:defRPr sz="1000" cap="all" baseline="0"/>
            </a:lvl1pPr>
            <a:lvl2pPr marL="720000">
              <a:lnSpc>
                <a:spcPct val="100000"/>
              </a:lnSpc>
              <a:spcBef>
                <a:spcPts val="0"/>
              </a:spcBef>
              <a:spcAft>
                <a:spcPts val="1200"/>
              </a:spcAft>
              <a:defRPr sz="800">
                <a:solidFill>
                  <a:schemeClr val="tx2"/>
                </a:solidFill>
              </a:defRPr>
            </a:lvl2pPr>
            <a:lvl3pPr marL="0" indent="0">
              <a:lnSpc>
                <a:spcPct val="100000"/>
              </a:lnSpc>
              <a:spcBef>
                <a:spcPts val="0"/>
              </a:spcBef>
              <a:buNone/>
              <a:defRPr sz="800" b="0">
                <a:solidFill>
                  <a:schemeClr val="tx1"/>
                </a:solidFill>
              </a:defRPr>
            </a:lvl3pPr>
            <a:lvl4pPr>
              <a:spcBef>
                <a:spcPts val="0"/>
              </a:spcBef>
              <a:defRPr/>
            </a:lvl4pPr>
          </a:lstStyle>
          <a:p>
            <a:pPr lvl="0"/>
            <a:r>
              <a:rPr lang="en-GB" dirty="0"/>
              <a:t>NAME SURNAME</a:t>
            </a:r>
          </a:p>
          <a:p>
            <a:pPr lvl="1"/>
            <a:r>
              <a:rPr lang="en-GB" dirty="0"/>
              <a:t>Second level</a:t>
            </a:r>
          </a:p>
          <a:p>
            <a:pPr lvl="2"/>
            <a:r>
              <a:rPr lang="en-GB" dirty="0"/>
              <a:t>Third level</a:t>
            </a:r>
          </a:p>
        </p:txBody>
      </p:sp>
      <p:sp>
        <p:nvSpPr>
          <p:cNvPr id="19" name="Content Placeholder 2">
            <a:extLst>
              <a:ext uri="{FF2B5EF4-FFF2-40B4-BE49-F238E27FC236}">
                <a16:creationId xmlns:a16="http://schemas.microsoft.com/office/drawing/2014/main" id="{6FA33D35-CEEE-E6E2-C476-F89B2E2737EC}"/>
              </a:ext>
            </a:extLst>
          </p:cNvPr>
          <p:cNvSpPr>
            <a:spLocks noGrp="1"/>
          </p:cNvSpPr>
          <p:nvPr>
            <p:ph idx="19" hasCustomPrompt="1"/>
          </p:nvPr>
        </p:nvSpPr>
        <p:spPr>
          <a:xfrm>
            <a:off x="6084888" y="1489696"/>
            <a:ext cx="2627312" cy="2404800"/>
          </a:xfrm>
        </p:spPr>
        <p:txBody>
          <a:bodyPr numCol="1" spcCol="216000"/>
          <a:lstStyle>
            <a:lvl1pPr marL="720000" indent="0">
              <a:lnSpc>
                <a:spcPts val="1500"/>
              </a:lnSpc>
              <a:spcBef>
                <a:spcPts val="1600"/>
              </a:spcBef>
              <a:spcAft>
                <a:spcPts val="300"/>
              </a:spcAft>
              <a:tabLst/>
              <a:defRPr sz="1000" cap="all" baseline="0"/>
            </a:lvl1pPr>
            <a:lvl2pPr marL="720000">
              <a:lnSpc>
                <a:spcPct val="100000"/>
              </a:lnSpc>
              <a:spcBef>
                <a:spcPts val="0"/>
              </a:spcBef>
              <a:spcAft>
                <a:spcPts val="1200"/>
              </a:spcAft>
              <a:defRPr sz="800">
                <a:solidFill>
                  <a:schemeClr val="tx2"/>
                </a:solidFill>
              </a:defRPr>
            </a:lvl2pPr>
            <a:lvl3pPr marL="0" indent="0">
              <a:lnSpc>
                <a:spcPct val="100000"/>
              </a:lnSpc>
              <a:spcBef>
                <a:spcPts val="0"/>
              </a:spcBef>
              <a:buNone/>
              <a:defRPr sz="800" b="0">
                <a:solidFill>
                  <a:schemeClr val="tx1"/>
                </a:solidFill>
              </a:defRPr>
            </a:lvl3pPr>
            <a:lvl4pPr>
              <a:spcBef>
                <a:spcPts val="0"/>
              </a:spcBef>
              <a:defRPr/>
            </a:lvl4pPr>
          </a:lstStyle>
          <a:p>
            <a:pPr lvl="0"/>
            <a:r>
              <a:rPr lang="en-GB" dirty="0"/>
              <a:t>NAME SURNAME</a:t>
            </a:r>
          </a:p>
          <a:p>
            <a:pPr lvl="1"/>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8679F045-C65D-F0F0-ACB2-BE7C9A79E592}"/>
              </a:ext>
            </a:extLst>
          </p:cNvPr>
          <p:cNvSpPr>
            <a:spLocks noGrp="1"/>
          </p:cNvSpPr>
          <p:nvPr>
            <p:ph idx="20" hasCustomPrompt="1"/>
          </p:nvPr>
        </p:nvSpPr>
        <p:spPr>
          <a:xfrm>
            <a:off x="431800" y="4006472"/>
            <a:ext cx="2627313" cy="2122866"/>
          </a:xfrm>
        </p:spPr>
        <p:txBody>
          <a:bodyPr numCol="1" spcCol="216000"/>
          <a:lstStyle>
            <a:lvl1pPr marL="720000" indent="0">
              <a:lnSpc>
                <a:spcPts val="1500"/>
              </a:lnSpc>
              <a:spcBef>
                <a:spcPts val="1600"/>
              </a:spcBef>
              <a:spcAft>
                <a:spcPts val="300"/>
              </a:spcAft>
              <a:tabLst/>
              <a:defRPr sz="1000" cap="all" baseline="0"/>
            </a:lvl1pPr>
            <a:lvl2pPr marL="720000">
              <a:lnSpc>
                <a:spcPct val="100000"/>
              </a:lnSpc>
              <a:spcBef>
                <a:spcPts val="0"/>
              </a:spcBef>
              <a:spcAft>
                <a:spcPts val="1200"/>
              </a:spcAft>
              <a:defRPr sz="800">
                <a:solidFill>
                  <a:schemeClr val="tx2"/>
                </a:solidFill>
              </a:defRPr>
            </a:lvl2pPr>
            <a:lvl3pPr marL="0" indent="0">
              <a:lnSpc>
                <a:spcPct val="100000"/>
              </a:lnSpc>
              <a:spcBef>
                <a:spcPts val="0"/>
              </a:spcBef>
              <a:buNone/>
              <a:defRPr sz="800" b="0">
                <a:solidFill>
                  <a:schemeClr val="tx1"/>
                </a:solidFill>
              </a:defRPr>
            </a:lvl3pPr>
            <a:lvl4pPr>
              <a:spcBef>
                <a:spcPts val="0"/>
              </a:spcBef>
              <a:defRPr/>
            </a:lvl4pPr>
          </a:lstStyle>
          <a:p>
            <a:pPr lvl="0"/>
            <a:r>
              <a:rPr lang="en-GB" dirty="0"/>
              <a:t>NAME SURNAME</a:t>
            </a:r>
          </a:p>
          <a:p>
            <a:pPr lvl="1"/>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D5DB91E9-0168-6FAF-8FA6-7A1C32002A4A}"/>
              </a:ext>
            </a:extLst>
          </p:cNvPr>
          <p:cNvSpPr>
            <a:spLocks noGrp="1"/>
          </p:cNvSpPr>
          <p:nvPr>
            <p:ph idx="21" hasCustomPrompt="1"/>
          </p:nvPr>
        </p:nvSpPr>
        <p:spPr>
          <a:xfrm>
            <a:off x="3279503" y="4006472"/>
            <a:ext cx="2587897" cy="2122866"/>
          </a:xfrm>
        </p:spPr>
        <p:txBody>
          <a:bodyPr numCol="1" spcCol="216000"/>
          <a:lstStyle>
            <a:lvl1pPr marL="720000" indent="0">
              <a:lnSpc>
                <a:spcPts val="1500"/>
              </a:lnSpc>
              <a:spcBef>
                <a:spcPts val="1600"/>
              </a:spcBef>
              <a:spcAft>
                <a:spcPts val="300"/>
              </a:spcAft>
              <a:tabLst/>
              <a:defRPr sz="1000" cap="all" baseline="0"/>
            </a:lvl1pPr>
            <a:lvl2pPr marL="720000">
              <a:lnSpc>
                <a:spcPct val="100000"/>
              </a:lnSpc>
              <a:spcBef>
                <a:spcPts val="0"/>
              </a:spcBef>
              <a:spcAft>
                <a:spcPts val="1200"/>
              </a:spcAft>
              <a:defRPr sz="800">
                <a:solidFill>
                  <a:schemeClr val="tx2"/>
                </a:solidFill>
              </a:defRPr>
            </a:lvl2pPr>
            <a:lvl3pPr marL="0" indent="0">
              <a:lnSpc>
                <a:spcPct val="100000"/>
              </a:lnSpc>
              <a:spcBef>
                <a:spcPts val="0"/>
              </a:spcBef>
              <a:buNone/>
              <a:defRPr sz="800" b="0">
                <a:solidFill>
                  <a:schemeClr val="tx1"/>
                </a:solidFill>
              </a:defRPr>
            </a:lvl3pPr>
            <a:lvl4pPr>
              <a:spcBef>
                <a:spcPts val="0"/>
              </a:spcBef>
              <a:defRPr/>
            </a:lvl4pPr>
          </a:lstStyle>
          <a:p>
            <a:pPr lvl="0"/>
            <a:r>
              <a:rPr lang="en-GB" dirty="0"/>
              <a:t>NAME SURNAME</a:t>
            </a:r>
          </a:p>
          <a:p>
            <a:pPr lvl="1"/>
            <a:r>
              <a:rPr lang="en-GB" dirty="0"/>
              <a:t>Second level</a:t>
            </a:r>
          </a:p>
          <a:p>
            <a:pPr lvl="2"/>
            <a:r>
              <a:rPr lang="en-GB" dirty="0"/>
              <a:t>Third level</a:t>
            </a:r>
          </a:p>
        </p:txBody>
      </p:sp>
      <p:cxnSp>
        <p:nvCxnSpPr>
          <p:cNvPr id="22" name="Straight Connector 21">
            <a:extLst>
              <a:ext uri="{FF2B5EF4-FFF2-40B4-BE49-F238E27FC236}">
                <a16:creationId xmlns:a16="http://schemas.microsoft.com/office/drawing/2014/main" id="{1F807054-F8DC-5E22-7C99-BFB21AA6E45D}"/>
              </a:ext>
            </a:extLst>
          </p:cNvPr>
          <p:cNvCxnSpPr>
            <a:cxnSpLocks/>
          </p:cNvCxnSpPr>
          <p:nvPr userDrawn="1"/>
        </p:nvCxnSpPr>
        <p:spPr>
          <a:xfrm flipH="1">
            <a:off x="8518223" y="404813"/>
            <a:ext cx="44450" cy="12858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5CFFF3C-F706-6A92-EF61-8828BE306FE6}"/>
              </a:ext>
            </a:extLst>
          </p:cNvPr>
          <p:cNvCxnSpPr/>
          <p:nvPr userDrawn="1"/>
        </p:nvCxnSpPr>
        <p:spPr>
          <a:xfrm>
            <a:off x="431800" y="6136595"/>
            <a:ext cx="70929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 name="Graphic 8">
            <a:extLst>
              <a:ext uri="{FF2B5EF4-FFF2-40B4-BE49-F238E27FC236}">
                <a16:creationId xmlns:a16="http://schemas.microsoft.com/office/drawing/2014/main" id="{ADBF2AD3-51C4-8858-4155-A50A7308B1BA}"/>
              </a:ext>
            </a:extLst>
          </p:cNvPr>
          <p:cNvGrpSpPr>
            <a:grpSpLocks noChangeAspect="1"/>
          </p:cNvGrpSpPr>
          <p:nvPr userDrawn="1"/>
        </p:nvGrpSpPr>
        <p:grpSpPr>
          <a:xfrm>
            <a:off x="8136000" y="5850000"/>
            <a:ext cx="576716" cy="576000"/>
            <a:chOff x="4190047" y="3046095"/>
            <a:chExt cx="766762" cy="765810"/>
          </a:xfrm>
          <a:blipFill>
            <a:blip r:embed="rId2"/>
            <a:stretch>
              <a:fillRect/>
            </a:stretch>
          </a:blipFill>
        </p:grpSpPr>
        <p:sp>
          <p:nvSpPr>
            <p:cNvPr id="9" name="Freeform 8">
              <a:extLst>
                <a:ext uri="{FF2B5EF4-FFF2-40B4-BE49-F238E27FC236}">
                  <a16:creationId xmlns:a16="http://schemas.microsoft.com/office/drawing/2014/main" id="{0ED3E171-0757-FBD0-F298-F70BDDDDD8C3}"/>
                </a:ext>
              </a:extLst>
            </p:cNvPr>
            <p:cNvSpPr/>
            <p:nvPr/>
          </p:nvSpPr>
          <p:spPr>
            <a:xfrm>
              <a:off x="4528184" y="3046095"/>
              <a:ext cx="428625" cy="765810"/>
            </a:xfrm>
            <a:custGeom>
              <a:avLst/>
              <a:gdLst>
                <a:gd name="connsiteX0" fmla="*/ 149543 w 428625"/>
                <a:gd name="connsiteY0" fmla="*/ 0 h 765810"/>
                <a:gd name="connsiteX1" fmla="*/ 149543 w 428625"/>
                <a:gd name="connsiteY1" fmla="*/ 0 h 765810"/>
                <a:gd name="connsiteX2" fmla="*/ 0 w 428625"/>
                <a:gd name="connsiteY2" fmla="*/ 0 h 765810"/>
                <a:gd name="connsiteX3" fmla="*/ 0 w 428625"/>
                <a:gd name="connsiteY3" fmla="*/ 0 h 765810"/>
                <a:gd name="connsiteX4" fmla="*/ 281940 w 428625"/>
                <a:gd name="connsiteY4" fmla="*/ 382905 h 765810"/>
                <a:gd name="connsiteX5" fmla="*/ 246697 w 428625"/>
                <a:gd name="connsiteY5" fmla="*/ 430530 h 765810"/>
                <a:gd name="connsiteX6" fmla="*/ 1905 w 428625"/>
                <a:gd name="connsiteY6" fmla="*/ 765810 h 765810"/>
                <a:gd name="connsiteX7" fmla="*/ 1905 w 428625"/>
                <a:gd name="connsiteY7" fmla="*/ 765810 h 765810"/>
                <a:gd name="connsiteX8" fmla="*/ 149543 w 428625"/>
                <a:gd name="connsiteY8" fmla="*/ 765810 h 765810"/>
                <a:gd name="connsiteX9" fmla="*/ 149543 w 428625"/>
                <a:gd name="connsiteY9" fmla="*/ 765810 h 765810"/>
                <a:gd name="connsiteX10" fmla="*/ 428625 w 428625"/>
                <a:gd name="connsiteY10" fmla="*/ 382905 h 76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765810">
                  <a:moveTo>
                    <a:pt x="149543" y="0"/>
                  </a:moveTo>
                  <a:lnTo>
                    <a:pt x="149543" y="0"/>
                  </a:lnTo>
                  <a:lnTo>
                    <a:pt x="0" y="0"/>
                  </a:lnTo>
                  <a:lnTo>
                    <a:pt x="0" y="0"/>
                  </a:lnTo>
                  <a:lnTo>
                    <a:pt x="281940" y="382905"/>
                  </a:lnTo>
                  <a:lnTo>
                    <a:pt x="246697" y="430530"/>
                  </a:lnTo>
                  <a:lnTo>
                    <a:pt x="1905" y="765810"/>
                  </a:lnTo>
                  <a:lnTo>
                    <a:pt x="1905" y="765810"/>
                  </a:lnTo>
                  <a:lnTo>
                    <a:pt x="149543" y="765810"/>
                  </a:lnTo>
                  <a:lnTo>
                    <a:pt x="149543" y="765810"/>
                  </a:lnTo>
                  <a:lnTo>
                    <a:pt x="428625" y="382905"/>
                  </a:lnTo>
                  <a:close/>
                </a:path>
              </a:pathLst>
            </a:custGeom>
            <a:grp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E2AD931-9069-001D-E7C6-B1ED15352A47}"/>
                </a:ext>
              </a:extLst>
            </p:cNvPr>
            <p:cNvSpPr/>
            <p:nvPr/>
          </p:nvSpPr>
          <p:spPr>
            <a:xfrm>
              <a:off x="4190047" y="3046095"/>
              <a:ext cx="428625" cy="765810"/>
            </a:xfrm>
            <a:custGeom>
              <a:avLst/>
              <a:gdLst>
                <a:gd name="connsiteX0" fmla="*/ 428625 w 428625"/>
                <a:gd name="connsiteY0" fmla="*/ 382905 h 765810"/>
                <a:gd name="connsiteX1" fmla="*/ 428625 w 428625"/>
                <a:gd name="connsiteY1" fmla="*/ 382905 h 765810"/>
                <a:gd name="connsiteX2" fmla="*/ 149543 w 428625"/>
                <a:gd name="connsiteY2" fmla="*/ 0 h 765810"/>
                <a:gd name="connsiteX3" fmla="*/ 0 w 428625"/>
                <a:gd name="connsiteY3" fmla="*/ 0 h 765810"/>
                <a:gd name="connsiteX4" fmla="*/ 281940 w 428625"/>
                <a:gd name="connsiteY4" fmla="*/ 382905 h 765810"/>
                <a:gd name="connsiteX5" fmla="*/ 1905 w 428625"/>
                <a:gd name="connsiteY5" fmla="*/ 765810 h 765810"/>
                <a:gd name="connsiteX6" fmla="*/ 149543 w 428625"/>
                <a:gd name="connsiteY6" fmla="*/ 765810 h 765810"/>
                <a:gd name="connsiteX7" fmla="*/ 428625 w 428625"/>
                <a:gd name="connsiteY7" fmla="*/ 382905 h 76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625" h="765810">
                  <a:moveTo>
                    <a:pt x="428625" y="382905"/>
                  </a:moveTo>
                  <a:lnTo>
                    <a:pt x="428625" y="382905"/>
                  </a:lnTo>
                  <a:lnTo>
                    <a:pt x="149543" y="0"/>
                  </a:lnTo>
                  <a:lnTo>
                    <a:pt x="0" y="0"/>
                  </a:lnTo>
                  <a:lnTo>
                    <a:pt x="281940" y="382905"/>
                  </a:lnTo>
                  <a:lnTo>
                    <a:pt x="1905" y="765810"/>
                  </a:lnTo>
                  <a:lnTo>
                    <a:pt x="149543" y="765810"/>
                  </a:lnTo>
                  <a:lnTo>
                    <a:pt x="428625" y="382905"/>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1214025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ographies – Dark">
    <p:bg>
      <p:bgPr>
        <a:solidFill>
          <a:schemeClr val="tx2"/>
        </a:solidFill>
        <a:effectLst/>
      </p:bgPr>
    </p:bg>
    <p:spTree>
      <p:nvGrpSpPr>
        <p:cNvPr id="1" name=""/>
        <p:cNvGrpSpPr/>
        <p:nvPr/>
      </p:nvGrpSpPr>
      <p:grpSpPr>
        <a:xfrm>
          <a:off x="0" y="0"/>
          <a:ext cx="0" cy="0"/>
          <a:chOff x="0" y="0"/>
          <a:chExt cx="0" cy="0"/>
        </a:xfrm>
      </p:grpSpPr>
      <p:sp>
        <p:nvSpPr>
          <p:cNvPr id="11" name="Graphic 8">
            <a:extLst>
              <a:ext uri="{FF2B5EF4-FFF2-40B4-BE49-F238E27FC236}">
                <a16:creationId xmlns:a16="http://schemas.microsoft.com/office/drawing/2014/main" id="{8A19B145-C534-23F8-0F3A-78972A535E81}"/>
              </a:ext>
            </a:extLst>
          </p:cNvPr>
          <p:cNvSpPr/>
          <p:nvPr/>
        </p:nvSpPr>
        <p:spPr>
          <a:xfrm>
            <a:off x="3483083" y="-2178"/>
            <a:ext cx="5660916" cy="6860177"/>
          </a:xfrm>
          <a:custGeom>
            <a:avLst/>
            <a:gdLst>
              <a:gd name="connsiteX0" fmla="*/ 5660917 w 5660916"/>
              <a:gd name="connsiteY0" fmla="*/ 4695410 h 6860177"/>
              <a:gd name="connsiteX1" fmla="*/ 4292693 w 5660916"/>
              <a:gd name="connsiteY1" fmla="*/ 4695410 h 6860177"/>
              <a:gd name="connsiteX2" fmla="*/ 4292693 w 5660916"/>
              <a:gd name="connsiteY2" fmla="*/ 4582345 h 6860177"/>
              <a:gd name="connsiteX3" fmla="*/ 5660917 w 5660916"/>
              <a:gd name="connsiteY3" fmla="*/ 2873652 h 6860177"/>
              <a:gd name="connsiteX4" fmla="*/ 5660917 w 5660916"/>
              <a:gd name="connsiteY4" fmla="*/ 0 h 6860177"/>
              <a:gd name="connsiteX5" fmla="*/ 4396866 w 5660916"/>
              <a:gd name="connsiteY5" fmla="*/ 0 h 6860177"/>
              <a:gd name="connsiteX6" fmla="*/ 0 w 5660916"/>
              <a:gd name="connsiteY6" fmla="*/ 5486871 h 6860177"/>
              <a:gd name="connsiteX7" fmla="*/ 0 w 5660916"/>
              <a:gd name="connsiteY7" fmla="*/ 6860177 h 6860177"/>
              <a:gd name="connsiteX8" fmla="*/ 5660917 w 5660916"/>
              <a:gd name="connsiteY8" fmla="*/ 6860177 h 686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0916" h="6860177">
                <a:moveTo>
                  <a:pt x="5660917" y="4695410"/>
                </a:moveTo>
                <a:lnTo>
                  <a:pt x="4292693" y="4695410"/>
                </a:lnTo>
                <a:lnTo>
                  <a:pt x="4292693" y="4582345"/>
                </a:lnTo>
                <a:lnTo>
                  <a:pt x="5660917" y="2873652"/>
                </a:lnTo>
                <a:lnTo>
                  <a:pt x="5660917" y="0"/>
                </a:lnTo>
                <a:lnTo>
                  <a:pt x="4396866" y="0"/>
                </a:lnTo>
                <a:lnTo>
                  <a:pt x="0" y="5486871"/>
                </a:lnTo>
                <a:lnTo>
                  <a:pt x="0" y="6860177"/>
                </a:lnTo>
                <a:lnTo>
                  <a:pt x="5660917" y="6860177"/>
                </a:lnTo>
                <a:close/>
              </a:path>
            </a:pathLst>
          </a:custGeom>
          <a:solidFill>
            <a:schemeClr val="bg1">
              <a:alpha val="10000"/>
            </a:schemeClr>
          </a:solidFill>
          <a:ln w="12700" cap="flat">
            <a:noFill/>
            <a:prstDash val="solid"/>
            <a:miter/>
          </a:ln>
        </p:spPr>
        <p:txBody>
          <a:bodyPr rtlCol="0" anchor="ctr"/>
          <a:lstStyle/>
          <a:p>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431800" y="1489696"/>
            <a:ext cx="2627313" cy="2404800"/>
          </a:xfrm>
        </p:spPr>
        <p:txBody>
          <a:bodyPr numCol="1" spcCol="216000"/>
          <a:lstStyle>
            <a:lvl1pPr marL="720000" indent="0">
              <a:lnSpc>
                <a:spcPts val="1500"/>
              </a:lnSpc>
              <a:spcBef>
                <a:spcPts val="1600"/>
              </a:spcBef>
              <a:spcAft>
                <a:spcPts val="300"/>
              </a:spcAft>
              <a:tabLst/>
              <a:defRPr sz="1000" cap="all" baseline="0">
                <a:solidFill>
                  <a:schemeClr val="bg1"/>
                </a:solidFill>
              </a:defRPr>
            </a:lvl1pPr>
            <a:lvl2pPr marL="720000">
              <a:lnSpc>
                <a:spcPct val="100000"/>
              </a:lnSpc>
              <a:spcBef>
                <a:spcPts val="0"/>
              </a:spcBef>
              <a:spcAft>
                <a:spcPts val="1200"/>
              </a:spcAft>
              <a:defRPr sz="800">
                <a:solidFill>
                  <a:schemeClr val="bg1"/>
                </a:solidFill>
              </a:defRPr>
            </a:lvl2pPr>
            <a:lvl3pPr marL="0" indent="0">
              <a:lnSpc>
                <a:spcPct val="100000"/>
              </a:lnSpc>
              <a:spcBef>
                <a:spcPts val="0"/>
              </a:spcBef>
              <a:buNone/>
              <a:defRPr sz="800" b="0">
                <a:solidFill>
                  <a:schemeClr val="bg1"/>
                </a:solidFill>
              </a:defRPr>
            </a:lvl3pPr>
            <a:lvl4pPr>
              <a:spcBef>
                <a:spcPts val="0"/>
              </a:spcBef>
              <a:defRPr/>
            </a:lvl4pPr>
          </a:lstStyle>
          <a:p>
            <a:pPr lvl="0"/>
            <a:r>
              <a:rPr lang="en-GB" dirty="0"/>
              <a:t>NAME SURNAME</a:t>
            </a:r>
          </a:p>
          <a:p>
            <a:pPr lvl="1"/>
            <a:r>
              <a:rPr lang="en-GB" dirty="0"/>
              <a:t>Second level</a:t>
            </a:r>
          </a:p>
          <a:p>
            <a:pPr lvl="2"/>
            <a:r>
              <a:rPr lang="en-GB" dirty="0"/>
              <a:t>Third level</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CFM | Marketing Communication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50C96F9-39E0-7C4A-B8F4-A5033EA05416}" type="slidenum">
              <a:rPr lang="en-US" smtClean="0"/>
              <a:pPr/>
              <a:t>‹#›</a:t>
            </a:fld>
            <a:endParaRPr lang="en-US"/>
          </a:p>
        </p:txBody>
      </p:sp>
      <p:sp>
        <p:nvSpPr>
          <p:cNvPr id="8" name="Text Placeholder 7">
            <a:extLst>
              <a:ext uri="{FF2B5EF4-FFF2-40B4-BE49-F238E27FC236}">
                <a16:creationId xmlns:a16="http://schemas.microsoft.com/office/drawing/2014/main" id="{252A9C15-5B93-7157-94BD-2DA90DC01143}"/>
              </a:ext>
            </a:extLst>
          </p:cNvPr>
          <p:cNvSpPr>
            <a:spLocks noGrp="1"/>
          </p:cNvSpPr>
          <p:nvPr>
            <p:ph type="body" sz="quarter" idx="13" hasCustomPrompt="1"/>
          </p:nvPr>
        </p:nvSpPr>
        <p:spPr>
          <a:xfrm>
            <a:off x="431800" y="863600"/>
            <a:ext cx="6840538" cy="333376"/>
          </a:xfrm>
        </p:spPr>
        <p:txBody>
          <a:bodyPr tIns="0">
            <a:normAutofit/>
          </a:bodyPr>
          <a:lstStyle>
            <a:lvl1pPr>
              <a:defRPr sz="1600" b="0">
                <a:solidFill>
                  <a:schemeClr val="bg1"/>
                </a:solidFill>
              </a:defRPr>
            </a:lvl1pPr>
          </a:lstStyle>
          <a:p>
            <a:pPr lvl="0"/>
            <a:r>
              <a:rPr lang="en-GB" dirty="0"/>
              <a:t>Sub title</a:t>
            </a:r>
            <a:endParaRPr lang="en-US" dirty="0"/>
          </a:p>
        </p:txBody>
      </p:sp>
      <p:sp>
        <p:nvSpPr>
          <p:cNvPr id="18" name="Content Placeholder 2">
            <a:extLst>
              <a:ext uri="{FF2B5EF4-FFF2-40B4-BE49-F238E27FC236}">
                <a16:creationId xmlns:a16="http://schemas.microsoft.com/office/drawing/2014/main" id="{18A866DF-7094-D116-72DA-5FA53CAB30A6}"/>
              </a:ext>
            </a:extLst>
          </p:cNvPr>
          <p:cNvSpPr>
            <a:spLocks noGrp="1"/>
          </p:cNvSpPr>
          <p:nvPr>
            <p:ph idx="18" hasCustomPrompt="1"/>
          </p:nvPr>
        </p:nvSpPr>
        <p:spPr>
          <a:xfrm>
            <a:off x="3279503" y="1489696"/>
            <a:ext cx="2587897" cy="2404800"/>
          </a:xfrm>
        </p:spPr>
        <p:txBody>
          <a:bodyPr numCol="1" spcCol="216000"/>
          <a:lstStyle>
            <a:lvl1pPr marL="720000" indent="0">
              <a:lnSpc>
                <a:spcPts val="1500"/>
              </a:lnSpc>
              <a:spcBef>
                <a:spcPts val="1600"/>
              </a:spcBef>
              <a:spcAft>
                <a:spcPts val="300"/>
              </a:spcAft>
              <a:tabLst/>
              <a:defRPr sz="1000" cap="all" baseline="0">
                <a:solidFill>
                  <a:schemeClr val="bg1"/>
                </a:solidFill>
              </a:defRPr>
            </a:lvl1pPr>
            <a:lvl2pPr marL="720000">
              <a:lnSpc>
                <a:spcPct val="100000"/>
              </a:lnSpc>
              <a:spcBef>
                <a:spcPts val="0"/>
              </a:spcBef>
              <a:spcAft>
                <a:spcPts val="1200"/>
              </a:spcAft>
              <a:defRPr sz="800">
                <a:solidFill>
                  <a:schemeClr val="bg1"/>
                </a:solidFill>
              </a:defRPr>
            </a:lvl2pPr>
            <a:lvl3pPr marL="0" indent="0">
              <a:lnSpc>
                <a:spcPct val="100000"/>
              </a:lnSpc>
              <a:spcBef>
                <a:spcPts val="0"/>
              </a:spcBef>
              <a:buNone/>
              <a:defRPr sz="800" b="0">
                <a:solidFill>
                  <a:schemeClr val="bg1"/>
                </a:solidFill>
              </a:defRPr>
            </a:lvl3pPr>
            <a:lvl4pPr>
              <a:spcBef>
                <a:spcPts val="0"/>
              </a:spcBef>
              <a:defRPr/>
            </a:lvl4pPr>
          </a:lstStyle>
          <a:p>
            <a:pPr lvl="0"/>
            <a:r>
              <a:rPr lang="en-GB" dirty="0"/>
              <a:t>NAME SURNAME</a:t>
            </a:r>
          </a:p>
          <a:p>
            <a:pPr lvl="1"/>
            <a:r>
              <a:rPr lang="en-GB" dirty="0"/>
              <a:t>Second level</a:t>
            </a:r>
          </a:p>
          <a:p>
            <a:pPr lvl="2"/>
            <a:r>
              <a:rPr lang="en-GB" dirty="0"/>
              <a:t>Third level</a:t>
            </a:r>
          </a:p>
        </p:txBody>
      </p:sp>
      <p:sp>
        <p:nvSpPr>
          <p:cNvPr id="19" name="Content Placeholder 2">
            <a:extLst>
              <a:ext uri="{FF2B5EF4-FFF2-40B4-BE49-F238E27FC236}">
                <a16:creationId xmlns:a16="http://schemas.microsoft.com/office/drawing/2014/main" id="{6FA33D35-CEEE-E6E2-C476-F89B2E2737EC}"/>
              </a:ext>
            </a:extLst>
          </p:cNvPr>
          <p:cNvSpPr>
            <a:spLocks noGrp="1"/>
          </p:cNvSpPr>
          <p:nvPr>
            <p:ph idx="19" hasCustomPrompt="1"/>
          </p:nvPr>
        </p:nvSpPr>
        <p:spPr>
          <a:xfrm>
            <a:off x="6084888" y="1489696"/>
            <a:ext cx="2627312" cy="2404800"/>
          </a:xfrm>
        </p:spPr>
        <p:txBody>
          <a:bodyPr numCol="1" spcCol="216000"/>
          <a:lstStyle>
            <a:lvl1pPr marL="720000" indent="0">
              <a:lnSpc>
                <a:spcPts val="1500"/>
              </a:lnSpc>
              <a:spcBef>
                <a:spcPts val="1600"/>
              </a:spcBef>
              <a:spcAft>
                <a:spcPts val="300"/>
              </a:spcAft>
              <a:tabLst/>
              <a:defRPr sz="1000" cap="all" baseline="0">
                <a:solidFill>
                  <a:schemeClr val="bg1"/>
                </a:solidFill>
              </a:defRPr>
            </a:lvl1pPr>
            <a:lvl2pPr marL="720000">
              <a:lnSpc>
                <a:spcPct val="100000"/>
              </a:lnSpc>
              <a:spcBef>
                <a:spcPts val="0"/>
              </a:spcBef>
              <a:spcAft>
                <a:spcPts val="1200"/>
              </a:spcAft>
              <a:defRPr sz="800">
                <a:solidFill>
                  <a:schemeClr val="bg1"/>
                </a:solidFill>
              </a:defRPr>
            </a:lvl2pPr>
            <a:lvl3pPr marL="0" indent="0">
              <a:lnSpc>
                <a:spcPct val="100000"/>
              </a:lnSpc>
              <a:spcBef>
                <a:spcPts val="0"/>
              </a:spcBef>
              <a:buNone/>
              <a:defRPr sz="800" b="0">
                <a:solidFill>
                  <a:schemeClr val="bg1"/>
                </a:solidFill>
              </a:defRPr>
            </a:lvl3pPr>
            <a:lvl4pPr>
              <a:spcBef>
                <a:spcPts val="0"/>
              </a:spcBef>
              <a:defRPr/>
            </a:lvl4pPr>
          </a:lstStyle>
          <a:p>
            <a:pPr lvl="0"/>
            <a:r>
              <a:rPr lang="en-GB" dirty="0"/>
              <a:t>NAME SURNAME</a:t>
            </a:r>
          </a:p>
          <a:p>
            <a:pPr lvl="1"/>
            <a:r>
              <a:rPr lang="en-GB" dirty="0"/>
              <a:t>Second level</a:t>
            </a:r>
          </a:p>
          <a:p>
            <a:pPr lvl="2"/>
            <a:r>
              <a:rPr lang="en-GB" dirty="0"/>
              <a:t>Third level</a:t>
            </a:r>
          </a:p>
        </p:txBody>
      </p:sp>
      <p:sp>
        <p:nvSpPr>
          <p:cNvPr id="20" name="Content Placeholder 2">
            <a:extLst>
              <a:ext uri="{FF2B5EF4-FFF2-40B4-BE49-F238E27FC236}">
                <a16:creationId xmlns:a16="http://schemas.microsoft.com/office/drawing/2014/main" id="{8679F045-C65D-F0F0-ACB2-BE7C9A79E592}"/>
              </a:ext>
            </a:extLst>
          </p:cNvPr>
          <p:cNvSpPr>
            <a:spLocks noGrp="1"/>
          </p:cNvSpPr>
          <p:nvPr>
            <p:ph idx="20" hasCustomPrompt="1"/>
          </p:nvPr>
        </p:nvSpPr>
        <p:spPr>
          <a:xfrm>
            <a:off x="431800" y="4006472"/>
            <a:ext cx="2627313" cy="2122866"/>
          </a:xfrm>
        </p:spPr>
        <p:txBody>
          <a:bodyPr numCol="1" spcCol="216000"/>
          <a:lstStyle>
            <a:lvl1pPr marL="720000" indent="0">
              <a:lnSpc>
                <a:spcPts val="1500"/>
              </a:lnSpc>
              <a:spcBef>
                <a:spcPts val="1600"/>
              </a:spcBef>
              <a:spcAft>
                <a:spcPts val="300"/>
              </a:spcAft>
              <a:tabLst/>
              <a:defRPr sz="1000" cap="all" baseline="0">
                <a:solidFill>
                  <a:schemeClr val="bg1"/>
                </a:solidFill>
              </a:defRPr>
            </a:lvl1pPr>
            <a:lvl2pPr marL="720000">
              <a:lnSpc>
                <a:spcPct val="100000"/>
              </a:lnSpc>
              <a:spcBef>
                <a:spcPts val="0"/>
              </a:spcBef>
              <a:spcAft>
                <a:spcPts val="1200"/>
              </a:spcAft>
              <a:defRPr sz="800">
                <a:solidFill>
                  <a:schemeClr val="bg1"/>
                </a:solidFill>
              </a:defRPr>
            </a:lvl2pPr>
            <a:lvl3pPr marL="0" indent="0">
              <a:lnSpc>
                <a:spcPct val="100000"/>
              </a:lnSpc>
              <a:spcBef>
                <a:spcPts val="0"/>
              </a:spcBef>
              <a:buNone/>
              <a:defRPr sz="800" b="0">
                <a:solidFill>
                  <a:schemeClr val="bg1"/>
                </a:solidFill>
              </a:defRPr>
            </a:lvl3pPr>
            <a:lvl4pPr>
              <a:spcBef>
                <a:spcPts val="0"/>
              </a:spcBef>
              <a:defRPr/>
            </a:lvl4pPr>
          </a:lstStyle>
          <a:p>
            <a:pPr lvl="0"/>
            <a:r>
              <a:rPr lang="en-GB" dirty="0"/>
              <a:t>NAME SURNAME</a:t>
            </a:r>
          </a:p>
          <a:p>
            <a:pPr lvl="1"/>
            <a:r>
              <a:rPr lang="en-GB" dirty="0"/>
              <a:t>Second level</a:t>
            </a:r>
          </a:p>
          <a:p>
            <a:pPr lvl="2"/>
            <a:r>
              <a:rPr lang="en-GB" dirty="0"/>
              <a:t>Third level</a:t>
            </a:r>
          </a:p>
        </p:txBody>
      </p:sp>
      <p:sp>
        <p:nvSpPr>
          <p:cNvPr id="21" name="Content Placeholder 2">
            <a:extLst>
              <a:ext uri="{FF2B5EF4-FFF2-40B4-BE49-F238E27FC236}">
                <a16:creationId xmlns:a16="http://schemas.microsoft.com/office/drawing/2014/main" id="{D5DB91E9-0168-6FAF-8FA6-7A1C32002A4A}"/>
              </a:ext>
            </a:extLst>
          </p:cNvPr>
          <p:cNvSpPr>
            <a:spLocks noGrp="1"/>
          </p:cNvSpPr>
          <p:nvPr>
            <p:ph idx="21" hasCustomPrompt="1"/>
          </p:nvPr>
        </p:nvSpPr>
        <p:spPr>
          <a:xfrm>
            <a:off x="3279503" y="4006472"/>
            <a:ext cx="2587897" cy="2122866"/>
          </a:xfrm>
        </p:spPr>
        <p:txBody>
          <a:bodyPr numCol="1" spcCol="216000"/>
          <a:lstStyle>
            <a:lvl1pPr marL="720000" indent="0">
              <a:lnSpc>
                <a:spcPts val="1500"/>
              </a:lnSpc>
              <a:spcBef>
                <a:spcPts val="1600"/>
              </a:spcBef>
              <a:spcAft>
                <a:spcPts val="300"/>
              </a:spcAft>
              <a:tabLst/>
              <a:defRPr sz="1000" cap="all" baseline="0">
                <a:solidFill>
                  <a:schemeClr val="bg1"/>
                </a:solidFill>
              </a:defRPr>
            </a:lvl1pPr>
            <a:lvl2pPr marL="720000">
              <a:lnSpc>
                <a:spcPct val="100000"/>
              </a:lnSpc>
              <a:spcBef>
                <a:spcPts val="0"/>
              </a:spcBef>
              <a:spcAft>
                <a:spcPts val="1200"/>
              </a:spcAft>
              <a:defRPr sz="800">
                <a:solidFill>
                  <a:schemeClr val="bg1"/>
                </a:solidFill>
              </a:defRPr>
            </a:lvl2pPr>
            <a:lvl3pPr marL="0" indent="0">
              <a:lnSpc>
                <a:spcPct val="100000"/>
              </a:lnSpc>
              <a:spcBef>
                <a:spcPts val="0"/>
              </a:spcBef>
              <a:buNone/>
              <a:defRPr sz="800" b="0">
                <a:solidFill>
                  <a:schemeClr val="bg1"/>
                </a:solidFill>
              </a:defRPr>
            </a:lvl3pPr>
            <a:lvl4pPr>
              <a:spcBef>
                <a:spcPts val="0"/>
              </a:spcBef>
              <a:defRPr/>
            </a:lvl4pPr>
          </a:lstStyle>
          <a:p>
            <a:pPr lvl="0"/>
            <a:r>
              <a:rPr lang="en-GB" dirty="0"/>
              <a:t>NAME SURNAME</a:t>
            </a:r>
          </a:p>
          <a:p>
            <a:pPr lvl="1"/>
            <a:r>
              <a:rPr lang="en-GB" dirty="0"/>
              <a:t>Second level</a:t>
            </a:r>
          </a:p>
          <a:p>
            <a:pPr lvl="2"/>
            <a:r>
              <a:rPr lang="en-GB" dirty="0"/>
              <a:t>Third level</a:t>
            </a:r>
          </a:p>
        </p:txBody>
      </p:sp>
      <p:cxnSp>
        <p:nvCxnSpPr>
          <p:cNvPr id="17" name="Straight Connector 16">
            <a:extLst>
              <a:ext uri="{FF2B5EF4-FFF2-40B4-BE49-F238E27FC236}">
                <a16:creationId xmlns:a16="http://schemas.microsoft.com/office/drawing/2014/main" id="{46C468B4-4476-A758-3A56-071A19598175}"/>
              </a:ext>
            </a:extLst>
          </p:cNvPr>
          <p:cNvCxnSpPr>
            <a:cxnSpLocks/>
          </p:cNvCxnSpPr>
          <p:nvPr userDrawn="1"/>
        </p:nvCxnSpPr>
        <p:spPr>
          <a:xfrm flipH="1">
            <a:off x="8518223" y="404813"/>
            <a:ext cx="44450" cy="128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98478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en-US"/>
              <a:t>CFM | Marketing Communication</a:t>
            </a:r>
          </a:p>
        </p:txBody>
      </p:sp>
      <p:sp>
        <p:nvSpPr>
          <p:cNvPr id="6" name="Slide Number Placeholder 5"/>
          <p:cNvSpPr>
            <a:spLocks noGrp="1"/>
          </p:cNvSpPr>
          <p:nvPr>
            <p:ph type="sldNum" sz="quarter" idx="12"/>
          </p:nvPr>
        </p:nvSpPr>
        <p:spPr/>
        <p:txBody>
          <a:bodyPr/>
          <a:lstStyle/>
          <a:p>
            <a:fld id="{F50C96F9-39E0-7C4A-B8F4-A5033EA05416}" type="slidenum">
              <a:rPr lang="en-US" smtClean="0"/>
              <a:t>‹#›</a:t>
            </a:fld>
            <a:endParaRPr lang="en-US"/>
          </a:p>
        </p:txBody>
      </p:sp>
      <p:sp>
        <p:nvSpPr>
          <p:cNvPr id="8" name="Text Placeholder 7">
            <a:extLst>
              <a:ext uri="{FF2B5EF4-FFF2-40B4-BE49-F238E27FC236}">
                <a16:creationId xmlns:a16="http://schemas.microsoft.com/office/drawing/2014/main" id="{252A9C15-5B93-7157-94BD-2DA90DC01143}"/>
              </a:ext>
            </a:extLst>
          </p:cNvPr>
          <p:cNvSpPr>
            <a:spLocks noGrp="1"/>
          </p:cNvSpPr>
          <p:nvPr>
            <p:ph type="body" sz="quarter" idx="13" hasCustomPrompt="1"/>
          </p:nvPr>
        </p:nvSpPr>
        <p:spPr>
          <a:xfrm>
            <a:off x="431800" y="863600"/>
            <a:ext cx="6840538" cy="333376"/>
          </a:xfrm>
        </p:spPr>
        <p:txBody>
          <a:bodyPr tIns="0">
            <a:normAutofit/>
          </a:bodyPr>
          <a:lstStyle>
            <a:lvl1pPr>
              <a:defRPr sz="1600" b="0"/>
            </a:lvl1pPr>
          </a:lstStyle>
          <a:p>
            <a:pPr lvl="0"/>
            <a:r>
              <a:rPr lang="en-GB" dirty="0"/>
              <a:t>Sub title</a:t>
            </a:r>
            <a:endParaRPr lang="en-US" dirty="0"/>
          </a:p>
        </p:txBody>
      </p:sp>
      <p:sp>
        <p:nvSpPr>
          <p:cNvPr id="12" name="Text Placeholder 11">
            <a:extLst>
              <a:ext uri="{FF2B5EF4-FFF2-40B4-BE49-F238E27FC236}">
                <a16:creationId xmlns:a16="http://schemas.microsoft.com/office/drawing/2014/main" id="{B533FB7E-84E0-98B5-1392-19FB7A902ABE}"/>
              </a:ext>
            </a:extLst>
          </p:cNvPr>
          <p:cNvSpPr>
            <a:spLocks noGrp="1"/>
          </p:cNvSpPr>
          <p:nvPr>
            <p:ph type="body" sz="quarter" idx="14"/>
          </p:nvPr>
        </p:nvSpPr>
        <p:spPr>
          <a:xfrm>
            <a:off x="431800" y="6143049"/>
            <a:ext cx="8280400" cy="389697"/>
          </a:xfrm>
        </p:spPr>
        <p:txBody>
          <a:bodyPr tIns="72000" anchor="t" anchorCtr="0">
            <a:noAutofit/>
          </a:bodyPr>
          <a:lstStyle>
            <a:lvl1pPr>
              <a:lnSpc>
                <a:spcPts val="900"/>
              </a:lnSpc>
              <a:spcBef>
                <a:spcPts val="0"/>
              </a:spcBef>
              <a:defRPr sz="800" b="0">
                <a:solidFill>
                  <a:schemeClr val="bg2"/>
                </a:solidFill>
              </a:defRPr>
            </a:lvl1pPr>
            <a:lvl2pPr>
              <a:defRPr sz="700" b="0"/>
            </a:lvl2pPr>
            <a:lvl3pPr>
              <a:defRPr sz="700" b="0"/>
            </a:lvl3pPr>
            <a:lvl4pPr>
              <a:defRPr sz="700" b="0"/>
            </a:lvl4pPr>
            <a:lvl5pPr>
              <a:defRPr sz="700" b="0"/>
            </a:lvl5pPr>
          </a:lstStyle>
          <a:p>
            <a:pPr lvl="0"/>
            <a:r>
              <a:rPr lang="en-US"/>
              <a:t>Click to edit Master text styles</a:t>
            </a:r>
          </a:p>
        </p:txBody>
      </p:sp>
      <p:cxnSp>
        <p:nvCxnSpPr>
          <p:cNvPr id="7" name="Straight Connector 6">
            <a:extLst>
              <a:ext uri="{FF2B5EF4-FFF2-40B4-BE49-F238E27FC236}">
                <a16:creationId xmlns:a16="http://schemas.microsoft.com/office/drawing/2014/main" id="{44D94537-7A75-E012-1ED8-8B1E3DE1336B}"/>
              </a:ext>
            </a:extLst>
          </p:cNvPr>
          <p:cNvCxnSpPr>
            <a:cxnSpLocks/>
          </p:cNvCxnSpPr>
          <p:nvPr userDrawn="1"/>
        </p:nvCxnSpPr>
        <p:spPr>
          <a:xfrm flipH="1">
            <a:off x="8518223" y="404813"/>
            <a:ext cx="44450" cy="12858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C1EE1B-55C0-C2CE-064F-D2BA5BD6B021}"/>
              </a:ext>
            </a:extLst>
          </p:cNvPr>
          <p:cNvCxnSpPr/>
          <p:nvPr userDrawn="1"/>
        </p:nvCxnSpPr>
        <p:spPr>
          <a:xfrm>
            <a:off x="431800" y="6136595"/>
            <a:ext cx="70929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1" name="Graphic 8">
            <a:extLst>
              <a:ext uri="{FF2B5EF4-FFF2-40B4-BE49-F238E27FC236}">
                <a16:creationId xmlns:a16="http://schemas.microsoft.com/office/drawing/2014/main" id="{42B4843F-B023-944E-EF61-5297EEA31792}"/>
              </a:ext>
            </a:extLst>
          </p:cNvPr>
          <p:cNvGrpSpPr>
            <a:grpSpLocks noChangeAspect="1"/>
          </p:cNvGrpSpPr>
          <p:nvPr userDrawn="1"/>
        </p:nvGrpSpPr>
        <p:grpSpPr>
          <a:xfrm>
            <a:off x="8136000" y="5850000"/>
            <a:ext cx="576716" cy="576000"/>
            <a:chOff x="4190047" y="3046095"/>
            <a:chExt cx="766762" cy="765810"/>
          </a:xfrm>
          <a:blipFill>
            <a:blip r:embed="rId2"/>
            <a:stretch>
              <a:fillRect/>
            </a:stretch>
          </a:blipFill>
        </p:grpSpPr>
        <p:sp>
          <p:nvSpPr>
            <p:cNvPr id="13" name="Freeform 12">
              <a:extLst>
                <a:ext uri="{FF2B5EF4-FFF2-40B4-BE49-F238E27FC236}">
                  <a16:creationId xmlns:a16="http://schemas.microsoft.com/office/drawing/2014/main" id="{4C098AA8-9AB9-882E-A8D2-802B2A95CB1C}"/>
                </a:ext>
              </a:extLst>
            </p:cNvPr>
            <p:cNvSpPr/>
            <p:nvPr/>
          </p:nvSpPr>
          <p:spPr>
            <a:xfrm>
              <a:off x="4528184" y="3046095"/>
              <a:ext cx="428625" cy="765810"/>
            </a:xfrm>
            <a:custGeom>
              <a:avLst/>
              <a:gdLst>
                <a:gd name="connsiteX0" fmla="*/ 149543 w 428625"/>
                <a:gd name="connsiteY0" fmla="*/ 0 h 765810"/>
                <a:gd name="connsiteX1" fmla="*/ 149543 w 428625"/>
                <a:gd name="connsiteY1" fmla="*/ 0 h 765810"/>
                <a:gd name="connsiteX2" fmla="*/ 0 w 428625"/>
                <a:gd name="connsiteY2" fmla="*/ 0 h 765810"/>
                <a:gd name="connsiteX3" fmla="*/ 0 w 428625"/>
                <a:gd name="connsiteY3" fmla="*/ 0 h 765810"/>
                <a:gd name="connsiteX4" fmla="*/ 281940 w 428625"/>
                <a:gd name="connsiteY4" fmla="*/ 382905 h 765810"/>
                <a:gd name="connsiteX5" fmla="*/ 246697 w 428625"/>
                <a:gd name="connsiteY5" fmla="*/ 430530 h 765810"/>
                <a:gd name="connsiteX6" fmla="*/ 1905 w 428625"/>
                <a:gd name="connsiteY6" fmla="*/ 765810 h 765810"/>
                <a:gd name="connsiteX7" fmla="*/ 1905 w 428625"/>
                <a:gd name="connsiteY7" fmla="*/ 765810 h 765810"/>
                <a:gd name="connsiteX8" fmla="*/ 149543 w 428625"/>
                <a:gd name="connsiteY8" fmla="*/ 765810 h 765810"/>
                <a:gd name="connsiteX9" fmla="*/ 149543 w 428625"/>
                <a:gd name="connsiteY9" fmla="*/ 765810 h 765810"/>
                <a:gd name="connsiteX10" fmla="*/ 428625 w 428625"/>
                <a:gd name="connsiteY10" fmla="*/ 382905 h 76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765810">
                  <a:moveTo>
                    <a:pt x="149543" y="0"/>
                  </a:moveTo>
                  <a:lnTo>
                    <a:pt x="149543" y="0"/>
                  </a:lnTo>
                  <a:lnTo>
                    <a:pt x="0" y="0"/>
                  </a:lnTo>
                  <a:lnTo>
                    <a:pt x="0" y="0"/>
                  </a:lnTo>
                  <a:lnTo>
                    <a:pt x="281940" y="382905"/>
                  </a:lnTo>
                  <a:lnTo>
                    <a:pt x="246697" y="430530"/>
                  </a:lnTo>
                  <a:lnTo>
                    <a:pt x="1905" y="765810"/>
                  </a:lnTo>
                  <a:lnTo>
                    <a:pt x="1905" y="765810"/>
                  </a:lnTo>
                  <a:lnTo>
                    <a:pt x="149543" y="765810"/>
                  </a:lnTo>
                  <a:lnTo>
                    <a:pt x="149543" y="765810"/>
                  </a:lnTo>
                  <a:lnTo>
                    <a:pt x="428625" y="382905"/>
                  </a:ln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7435A6C-2405-6DA4-98B9-0B7EA82048C8}"/>
                </a:ext>
              </a:extLst>
            </p:cNvPr>
            <p:cNvSpPr/>
            <p:nvPr/>
          </p:nvSpPr>
          <p:spPr>
            <a:xfrm>
              <a:off x="4190047" y="3046095"/>
              <a:ext cx="428625" cy="765810"/>
            </a:xfrm>
            <a:custGeom>
              <a:avLst/>
              <a:gdLst>
                <a:gd name="connsiteX0" fmla="*/ 428625 w 428625"/>
                <a:gd name="connsiteY0" fmla="*/ 382905 h 765810"/>
                <a:gd name="connsiteX1" fmla="*/ 428625 w 428625"/>
                <a:gd name="connsiteY1" fmla="*/ 382905 h 765810"/>
                <a:gd name="connsiteX2" fmla="*/ 149543 w 428625"/>
                <a:gd name="connsiteY2" fmla="*/ 0 h 765810"/>
                <a:gd name="connsiteX3" fmla="*/ 0 w 428625"/>
                <a:gd name="connsiteY3" fmla="*/ 0 h 765810"/>
                <a:gd name="connsiteX4" fmla="*/ 281940 w 428625"/>
                <a:gd name="connsiteY4" fmla="*/ 382905 h 765810"/>
                <a:gd name="connsiteX5" fmla="*/ 1905 w 428625"/>
                <a:gd name="connsiteY5" fmla="*/ 765810 h 765810"/>
                <a:gd name="connsiteX6" fmla="*/ 149543 w 428625"/>
                <a:gd name="connsiteY6" fmla="*/ 765810 h 765810"/>
                <a:gd name="connsiteX7" fmla="*/ 428625 w 428625"/>
                <a:gd name="connsiteY7" fmla="*/ 382905 h 76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625" h="765810">
                  <a:moveTo>
                    <a:pt x="428625" y="382905"/>
                  </a:moveTo>
                  <a:lnTo>
                    <a:pt x="428625" y="382905"/>
                  </a:lnTo>
                  <a:lnTo>
                    <a:pt x="149543" y="0"/>
                  </a:lnTo>
                  <a:lnTo>
                    <a:pt x="0" y="0"/>
                  </a:lnTo>
                  <a:lnTo>
                    <a:pt x="281940" y="382905"/>
                  </a:lnTo>
                  <a:lnTo>
                    <a:pt x="1905" y="765810"/>
                  </a:lnTo>
                  <a:lnTo>
                    <a:pt x="149543" y="765810"/>
                  </a:lnTo>
                  <a:lnTo>
                    <a:pt x="428625" y="382905"/>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93893505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s only –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CFM | Marketing Communication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50C96F9-39E0-7C4A-B8F4-A5033EA05416}" type="slidenum">
              <a:rPr lang="en-US" smtClean="0"/>
              <a:pPr/>
              <a:t>‹#›</a:t>
            </a:fld>
            <a:endParaRPr lang="en-US"/>
          </a:p>
        </p:txBody>
      </p:sp>
      <p:sp>
        <p:nvSpPr>
          <p:cNvPr id="8" name="Text Placeholder 7">
            <a:extLst>
              <a:ext uri="{FF2B5EF4-FFF2-40B4-BE49-F238E27FC236}">
                <a16:creationId xmlns:a16="http://schemas.microsoft.com/office/drawing/2014/main" id="{252A9C15-5B93-7157-94BD-2DA90DC01143}"/>
              </a:ext>
            </a:extLst>
          </p:cNvPr>
          <p:cNvSpPr>
            <a:spLocks noGrp="1"/>
          </p:cNvSpPr>
          <p:nvPr>
            <p:ph type="body" sz="quarter" idx="13" hasCustomPrompt="1"/>
          </p:nvPr>
        </p:nvSpPr>
        <p:spPr>
          <a:xfrm>
            <a:off x="431800" y="863600"/>
            <a:ext cx="6840538" cy="333376"/>
          </a:xfrm>
        </p:spPr>
        <p:txBody>
          <a:bodyPr tIns="0">
            <a:normAutofit/>
          </a:bodyPr>
          <a:lstStyle>
            <a:lvl1pPr>
              <a:defRPr sz="1600" b="0">
                <a:solidFill>
                  <a:schemeClr val="bg1"/>
                </a:solidFill>
              </a:defRPr>
            </a:lvl1pPr>
          </a:lstStyle>
          <a:p>
            <a:pPr lvl="0"/>
            <a:r>
              <a:rPr lang="en-GB" dirty="0"/>
              <a:t>Sub title</a:t>
            </a:r>
            <a:endParaRPr lang="en-US" dirty="0"/>
          </a:p>
        </p:txBody>
      </p:sp>
      <p:sp>
        <p:nvSpPr>
          <p:cNvPr id="12" name="Text Placeholder 11">
            <a:extLst>
              <a:ext uri="{FF2B5EF4-FFF2-40B4-BE49-F238E27FC236}">
                <a16:creationId xmlns:a16="http://schemas.microsoft.com/office/drawing/2014/main" id="{B533FB7E-84E0-98B5-1392-19FB7A902ABE}"/>
              </a:ext>
            </a:extLst>
          </p:cNvPr>
          <p:cNvSpPr>
            <a:spLocks noGrp="1"/>
          </p:cNvSpPr>
          <p:nvPr>
            <p:ph type="body" sz="quarter" idx="14"/>
          </p:nvPr>
        </p:nvSpPr>
        <p:spPr>
          <a:xfrm>
            <a:off x="431800" y="6143049"/>
            <a:ext cx="8280400" cy="389697"/>
          </a:xfrm>
        </p:spPr>
        <p:txBody>
          <a:bodyPr tIns="72000" anchor="t" anchorCtr="0">
            <a:noAutofit/>
          </a:bodyPr>
          <a:lstStyle>
            <a:lvl1pPr>
              <a:lnSpc>
                <a:spcPts val="900"/>
              </a:lnSpc>
              <a:spcBef>
                <a:spcPts val="0"/>
              </a:spcBef>
              <a:defRPr sz="800" b="0">
                <a:solidFill>
                  <a:schemeClr val="bg1"/>
                </a:solidFill>
              </a:defRPr>
            </a:lvl1pPr>
            <a:lvl2pPr>
              <a:defRPr sz="700" b="0"/>
            </a:lvl2pPr>
            <a:lvl3pPr>
              <a:defRPr sz="700" b="0"/>
            </a:lvl3pPr>
            <a:lvl4pPr>
              <a:defRPr sz="700" b="0"/>
            </a:lvl4pPr>
            <a:lvl5pPr>
              <a:defRPr sz="700" b="0"/>
            </a:lvl5pPr>
          </a:lstStyle>
          <a:p>
            <a:pPr lvl="0"/>
            <a:r>
              <a:rPr lang="en-US"/>
              <a:t>Click to edit Master text styles</a:t>
            </a:r>
          </a:p>
        </p:txBody>
      </p:sp>
      <p:cxnSp>
        <p:nvCxnSpPr>
          <p:cNvPr id="7" name="Straight Connector 6">
            <a:extLst>
              <a:ext uri="{FF2B5EF4-FFF2-40B4-BE49-F238E27FC236}">
                <a16:creationId xmlns:a16="http://schemas.microsoft.com/office/drawing/2014/main" id="{44D94537-7A75-E012-1ED8-8B1E3DE1336B}"/>
              </a:ext>
            </a:extLst>
          </p:cNvPr>
          <p:cNvCxnSpPr>
            <a:cxnSpLocks/>
          </p:cNvCxnSpPr>
          <p:nvPr userDrawn="1"/>
        </p:nvCxnSpPr>
        <p:spPr>
          <a:xfrm flipH="1">
            <a:off x="8518223" y="404813"/>
            <a:ext cx="44450" cy="128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49951F2-8A6B-60D6-7A6A-F274FC0D440C}"/>
              </a:ext>
            </a:extLst>
          </p:cNvPr>
          <p:cNvCxnSpPr/>
          <p:nvPr userDrawn="1"/>
        </p:nvCxnSpPr>
        <p:spPr>
          <a:xfrm>
            <a:off x="431800" y="6136595"/>
            <a:ext cx="70929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aphic 8">
            <a:extLst>
              <a:ext uri="{FF2B5EF4-FFF2-40B4-BE49-F238E27FC236}">
                <a16:creationId xmlns:a16="http://schemas.microsoft.com/office/drawing/2014/main" id="{112FE047-12E8-DBFE-2F67-81F9DE176F7E}"/>
              </a:ext>
            </a:extLst>
          </p:cNvPr>
          <p:cNvGrpSpPr>
            <a:grpSpLocks noChangeAspect="1"/>
          </p:cNvGrpSpPr>
          <p:nvPr userDrawn="1"/>
        </p:nvGrpSpPr>
        <p:grpSpPr>
          <a:xfrm>
            <a:off x="8136000" y="5850000"/>
            <a:ext cx="576716" cy="576000"/>
            <a:chOff x="4190047" y="3046095"/>
            <a:chExt cx="766762" cy="765810"/>
          </a:xfrm>
          <a:blipFill>
            <a:blip r:embed="rId2"/>
            <a:stretch>
              <a:fillRect/>
            </a:stretch>
          </a:blipFill>
        </p:grpSpPr>
        <p:sp>
          <p:nvSpPr>
            <p:cNvPr id="13" name="Freeform 12">
              <a:extLst>
                <a:ext uri="{FF2B5EF4-FFF2-40B4-BE49-F238E27FC236}">
                  <a16:creationId xmlns:a16="http://schemas.microsoft.com/office/drawing/2014/main" id="{A0A18007-8060-044D-963B-F7B106914DF5}"/>
                </a:ext>
              </a:extLst>
            </p:cNvPr>
            <p:cNvSpPr/>
            <p:nvPr/>
          </p:nvSpPr>
          <p:spPr>
            <a:xfrm>
              <a:off x="4528184" y="3046095"/>
              <a:ext cx="428625" cy="765810"/>
            </a:xfrm>
            <a:custGeom>
              <a:avLst/>
              <a:gdLst>
                <a:gd name="connsiteX0" fmla="*/ 149543 w 428625"/>
                <a:gd name="connsiteY0" fmla="*/ 0 h 765810"/>
                <a:gd name="connsiteX1" fmla="*/ 149543 w 428625"/>
                <a:gd name="connsiteY1" fmla="*/ 0 h 765810"/>
                <a:gd name="connsiteX2" fmla="*/ 0 w 428625"/>
                <a:gd name="connsiteY2" fmla="*/ 0 h 765810"/>
                <a:gd name="connsiteX3" fmla="*/ 0 w 428625"/>
                <a:gd name="connsiteY3" fmla="*/ 0 h 765810"/>
                <a:gd name="connsiteX4" fmla="*/ 281940 w 428625"/>
                <a:gd name="connsiteY4" fmla="*/ 382905 h 765810"/>
                <a:gd name="connsiteX5" fmla="*/ 246697 w 428625"/>
                <a:gd name="connsiteY5" fmla="*/ 430530 h 765810"/>
                <a:gd name="connsiteX6" fmla="*/ 1905 w 428625"/>
                <a:gd name="connsiteY6" fmla="*/ 765810 h 765810"/>
                <a:gd name="connsiteX7" fmla="*/ 1905 w 428625"/>
                <a:gd name="connsiteY7" fmla="*/ 765810 h 765810"/>
                <a:gd name="connsiteX8" fmla="*/ 149543 w 428625"/>
                <a:gd name="connsiteY8" fmla="*/ 765810 h 765810"/>
                <a:gd name="connsiteX9" fmla="*/ 149543 w 428625"/>
                <a:gd name="connsiteY9" fmla="*/ 765810 h 765810"/>
                <a:gd name="connsiteX10" fmla="*/ 428625 w 428625"/>
                <a:gd name="connsiteY10" fmla="*/ 382905 h 76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765810">
                  <a:moveTo>
                    <a:pt x="149543" y="0"/>
                  </a:moveTo>
                  <a:lnTo>
                    <a:pt x="149543" y="0"/>
                  </a:lnTo>
                  <a:lnTo>
                    <a:pt x="0" y="0"/>
                  </a:lnTo>
                  <a:lnTo>
                    <a:pt x="0" y="0"/>
                  </a:lnTo>
                  <a:lnTo>
                    <a:pt x="281940" y="382905"/>
                  </a:lnTo>
                  <a:lnTo>
                    <a:pt x="246697" y="430530"/>
                  </a:lnTo>
                  <a:lnTo>
                    <a:pt x="1905" y="765810"/>
                  </a:lnTo>
                  <a:lnTo>
                    <a:pt x="1905" y="765810"/>
                  </a:lnTo>
                  <a:lnTo>
                    <a:pt x="149543" y="765810"/>
                  </a:lnTo>
                  <a:lnTo>
                    <a:pt x="149543" y="765810"/>
                  </a:lnTo>
                  <a:lnTo>
                    <a:pt x="428625" y="382905"/>
                  </a:lnTo>
                  <a:close/>
                </a:path>
              </a:pathLst>
            </a:custGeom>
            <a:grp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91063F1-0B6F-2B09-1BCE-43D8B5633827}"/>
                </a:ext>
              </a:extLst>
            </p:cNvPr>
            <p:cNvSpPr/>
            <p:nvPr/>
          </p:nvSpPr>
          <p:spPr>
            <a:xfrm>
              <a:off x="4190047" y="3046095"/>
              <a:ext cx="428625" cy="765810"/>
            </a:xfrm>
            <a:custGeom>
              <a:avLst/>
              <a:gdLst>
                <a:gd name="connsiteX0" fmla="*/ 428625 w 428625"/>
                <a:gd name="connsiteY0" fmla="*/ 382905 h 765810"/>
                <a:gd name="connsiteX1" fmla="*/ 428625 w 428625"/>
                <a:gd name="connsiteY1" fmla="*/ 382905 h 765810"/>
                <a:gd name="connsiteX2" fmla="*/ 149543 w 428625"/>
                <a:gd name="connsiteY2" fmla="*/ 0 h 765810"/>
                <a:gd name="connsiteX3" fmla="*/ 0 w 428625"/>
                <a:gd name="connsiteY3" fmla="*/ 0 h 765810"/>
                <a:gd name="connsiteX4" fmla="*/ 281940 w 428625"/>
                <a:gd name="connsiteY4" fmla="*/ 382905 h 765810"/>
                <a:gd name="connsiteX5" fmla="*/ 1905 w 428625"/>
                <a:gd name="connsiteY5" fmla="*/ 765810 h 765810"/>
                <a:gd name="connsiteX6" fmla="*/ 149543 w 428625"/>
                <a:gd name="connsiteY6" fmla="*/ 765810 h 765810"/>
                <a:gd name="connsiteX7" fmla="*/ 428625 w 428625"/>
                <a:gd name="connsiteY7" fmla="*/ 382905 h 76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625" h="765810">
                  <a:moveTo>
                    <a:pt x="428625" y="382905"/>
                  </a:moveTo>
                  <a:lnTo>
                    <a:pt x="428625" y="382905"/>
                  </a:lnTo>
                  <a:lnTo>
                    <a:pt x="149543" y="0"/>
                  </a:lnTo>
                  <a:lnTo>
                    <a:pt x="0" y="0"/>
                  </a:lnTo>
                  <a:lnTo>
                    <a:pt x="281940" y="382905"/>
                  </a:lnTo>
                  <a:lnTo>
                    <a:pt x="1905" y="765810"/>
                  </a:lnTo>
                  <a:lnTo>
                    <a:pt x="149543" y="765810"/>
                  </a:lnTo>
                  <a:lnTo>
                    <a:pt x="428625" y="382905"/>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6343754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s only – No Chevr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Footer Placeholder 4"/>
          <p:cNvSpPr>
            <a:spLocks noGrp="1"/>
          </p:cNvSpPr>
          <p:nvPr>
            <p:ph type="ftr" sz="quarter" idx="11"/>
          </p:nvPr>
        </p:nvSpPr>
        <p:spPr/>
        <p:txBody>
          <a:bodyPr/>
          <a:lstStyle/>
          <a:p>
            <a:r>
              <a:rPr lang="en-US"/>
              <a:t>CFM | Marketing Communication</a:t>
            </a:r>
          </a:p>
        </p:txBody>
      </p:sp>
      <p:sp>
        <p:nvSpPr>
          <p:cNvPr id="6" name="Slide Number Placeholder 5"/>
          <p:cNvSpPr>
            <a:spLocks noGrp="1"/>
          </p:cNvSpPr>
          <p:nvPr>
            <p:ph type="sldNum" sz="quarter" idx="12"/>
          </p:nvPr>
        </p:nvSpPr>
        <p:spPr/>
        <p:txBody>
          <a:bodyPr/>
          <a:lstStyle/>
          <a:p>
            <a:fld id="{F50C96F9-39E0-7C4A-B8F4-A5033EA05416}" type="slidenum">
              <a:rPr lang="en-US" smtClean="0"/>
              <a:t>‹#›</a:t>
            </a:fld>
            <a:endParaRPr lang="en-US"/>
          </a:p>
        </p:txBody>
      </p:sp>
      <p:sp>
        <p:nvSpPr>
          <p:cNvPr id="8" name="Text Placeholder 7">
            <a:extLst>
              <a:ext uri="{FF2B5EF4-FFF2-40B4-BE49-F238E27FC236}">
                <a16:creationId xmlns:a16="http://schemas.microsoft.com/office/drawing/2014/main" id="{252A9C15-5B93-7157-94BD-2DA90DC01143}"/>
              </a:ext>
            </a:extLst>
          </p:cNvPr>
          <p:cNvSpPr>
            <a:spLocks noGrp="1"/>
          </p:cNvSpPr>
          <p:nvPr>
            <p:ph type="body" sz="quarter" idx="13" hasCustomPrompt="1"/>
          </p:nvPr>
        </p:nvSpPr>
        <p:spPr>
          <a:xfrm>
            <a:off x="431800" y="863600"/>
            <a:ext cx="6840538" cy="333376"/>
          </a:xfrm>
        </p:spPr>
        <p:txBody>
          <a:bodyPr tIns="0">
            <a:normAutofit/>
          </a:bodyPr>
          <a:lstStyle>
            <a:lvl1pPr>
              <a:defRPr sz="1600" b="0"/>
            </a:lvl1pPr>
          </a:lstStyle>
          <a:p>
            <a:pPr lvl="0"/>
            <a:r>
              <a:rPr lang="en-GB" dirty="0"/>
              <a:t>Sub title</a:t>
            </a:r>
            <a:endParaRPr lang="en-US" dirty="0"/>
          </a:p>
        </p:txBody>
      </p:sp>
      <p:sp>
        <p:nvSpPr>
          <p:cNvPr id="12" name="Text Placeholder 11">
            <a:extLst>
              <a:ext uri="{FF2B5EF4-FFF2-40B4-BE49-F238E27FC236}">
                <a16:creationId xmlns:a16="http://schemas.microsoft.com/office/drawing/2014/main" id="{B533FB7E-84E0-98B5-1392-19FB7A902ABE}"/>
              </a:ext>
            </a:extLst>
          </p:cNvPr>
          <p:cNvSpPr>
            <a:spLocks noGrp="1"/>
          </p:cNvSpPr>
          <p:nvPr>
            <p:ph type="body" sz="quarter" idx="14"/>
          </p:nvPr>
        </p:nvSpPr>
        <p:spPr>
          <a:xfrm>
            <a:off x="431800" y="6143049"/>
            <a:ext cx="8280400" cy="389697"/>
          </a:xfrm>
        </p:spPr>
        <p:txBody>
          <a:bodyPr tIns="72000" anchor="t" anchorCtr="0">
            <a:noAutofit/>
          </a:bodyPr>
          <a:lstStyle>
            <a:lvl1pPr>
              <a:lnSpc>
                <a:spcPts val="900"/>
              </a:lnSpc>
              <a:spcBef>
                <a:spcPts val="0"/>
              </a:spcBef>
              <a:defRPr sz="800" b="0">
                <a:solidFill>
                  <a:schemeClr val="bg2"/>
                </a:solidFill>
              </a:defRPr>
            </a:lvl1pPr>
            <a:lvl2pPr>
              <a:defRPr sz="700" b="0"/>
            </a:lvl2pPr>
            <a:lvl3pPr>
              <a:defRPr sz="700" b="0"/>
            </a:lvl3pPr>
            <a:lvl4pPr>
              <a:defRPr sz="700" b="0"/>
            </a:lvl4pPr>
            <a:lvl5pPr>
              <a:defRPr sz="700" b="0"/>
            </a:lvl5pPr>
          </a:lstStyle>
          <a:p>
            <a:pPr lvl="0"/>
            <a:r>
              <a:rPr lang="en-US"/>
              <a:t>Click to edit Master text styles</a:t>
            </a:r>
          </a:p>
        </p:txBody>
      </p:sp>
      <p:cxnSp>
        <p:nvCxnSpPr>
          <p:cNvPr id="7" name="Straight Connector 6">
            <a:extLst>
              <a:ext uri="{FF2B5EF4-FFF2-40B4-BE49-F238E27FC236}">
                <a16:creationId xmlns:a16="http://schemas.microsoft.com/office/drawing/2014/main" id="{44D94537-7A75-E012-1ED8-8B1E3DE1336B}"/>
              </a:ext>
            </a:extLst>
          </p:cNvPr>
          <p:cNvCxnSpPr>
            <a:cxnSpLocks/>
          </p:cNvCxnSpPr>
          <p:nvPr userDrawn="1"/>
        </p:nvCxnSpPr>
        <p:spPr>
          <a:xfrm flipH="1">
            <a:off x="8518223" y="404813"/>
            <a:ext cx="44450" cy="128587"/>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37364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s only – Dark No Chevro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CFM | Marketing Communication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50C96F9-39E0-7C4A-B8F4-A5033EA05416}" type="slidenum">
              <a:rPr lang="en-US" smtClean="0"/>
              <a:pPr/>
              <a:t>‹#›</a:t>
            </a:fld>
            <a:endParaRPr lang="en-US"/>
          </a:p>
        </p:txBody>
      </p:sp>
      <p:sp>
        <p:nvSpPr>
          <p:cNvPr id="8" name="Text Placeholder 7">
            <a:extLst>
              <a:ext uri="{FF2B5EF4-FFF2-40B4-BE49-F238E27FC236}">
                <a16:creationId xmlns:a16="http://schemas.microsoft.com/office/drawing/2014/main" id="{252A9C15-5B93-7157-94BD-2DA90DC01143}"/>
              </a:ext>
            </a:extLst>
          </p:cNvPr>
          <p:cNvSpPr>
            <a:spLocks noGrp="1"/>
          </p:cNvSpPr>
          <p:nvPr>
            <p:ph type="body" sz="quarter" idx="13" hasCustomPrompt="1"/>
          </p:nvPr>
        </p:nvSpPr>
        <p:spPr>
          <a:xfrm>
            <a:off x="431800" y="863600"/>
            <a:ext cx="6840538" cy="333376"/>
          </a:xfrm>
        </p:spPr>
        <p:txBody>
          <a:bodyPr tIns="0">
            <a:normAutofit/>
          </a:bodyPr>
          <a:lstStyle>
            <a:lvl1pPr>
              <a:defRPr sz="1600" b="0">
                <a:solidFill>
                  <a:schemeClr val="bg1"/>
                </a:solidFill>
              </a:defRPr>
            </a:lvl1pPr>
          </a:lstStyle>
          <a:p>
            <a:pPr lvl="0"/>
            <a:r>
              <a:rPr lang="en-GB" dirty="0"/>
              <a:t>Sub title</a:t>
            </a:r>
            <a:endParaRPr lang="en-US" dirty="0"/>
          </a:p>
        </p:txBody>
      </p:sp>
      <p:sp>
        <p:nvSpPr>
          <p:cNvPr id="12" name="Text Placeholder 11">
            <a:extLst>
              <a:ext uri="{FF2B5EF4-FFF2-40B4-BE49-F238E27FC236}">
                <a16:creationId xmlns:a16="http://schemas.microsoft.com/office/drawing/2014/main" id="{B533FB7E-84E0-98B5-1392-19FB7A902ABE}"/>
              </a:ext>
            </a:extLst>
          </p:cNvPr>
          <p:cNvSpPr>
            <a:spLocks noGrp="1"/>
          </p:cNvSpPr>
          <p:nvPr>
            <p:ph type="body" sz="quarter" idx="14"/>
          </p:nvPr>
        </p:nvSpPr>
        <p:spPr>
          <a:xfrm>
            <a:off x="431800" y="6143049"/>
            <a:ext cx="8280400" cy="389697"/>
          </a:xfrm>
        </p:spPr>
        <p:txBody>
          <a:bodyPr tIns="72000" anchor="t" anchorCtr="0">
            <a:noAutofit/>
          </a:bodyPr>
          <a:lstStyle>
            <a:lvl1pPr>
              <a:lnSpc>
                <a:spcPts val="900"/>
              </a:lnSpc>
              <a:spcBef>
                <a:spcPts val="0"/>
              </a:spcBef>
              <a:defRPr sz="800" b="0">
                <a:solidFill>
                  <a:schemeClr val="bg1"/>
                </a:solidFill>
              </a:defRPr>
            </a:lvl1pPr>
            <a:lvl2pPr>
              <a:defRPr sz="700" b="0"/>
            </a:lvl2pPr>
            <a:lvl3pPr>
              <a:defRPr sz="700" b="0"/>
            </a:lvl3pPr>
            <a:lvl4pPr>
              <a:defRPr sz="700" b="0"/>
            </a:lvl4pPr>
            <a:lvl5pPr>
              <a:defRPr sz="700" b="0"/>
            </a:lvl5pPr>
          </a:lstStyle>
          <a:p>
            <a:pPr lvl="0"/>
            <a:r>
              <a:rPr lang="en-US"/>
              <a:t>Click to edit Master text styles</a:t>
            </a:r>
          </a:p>
        </p:txBody>
      </p:sp>
      <p:cxnSp>
        <p:nvCxnSpPr>
          <p:cNvPr id="7" name="Straight Connector 6">
            <a:extLst>
              <a:ext uri="{FF2B5EF4-FFF2-40B4-BE49-F238E27FC236}">
                <a16:creationId xmlns:a16="http://schemas.microsoft.com/office/drawing/2014/main" id="{44D94537-7A75-E012-1ED8-8B1E3DE1336B}"/>
              </a:ext>
            </a:extLst>
          </p:cNvPr>
          <p:cNvCxnSpPr>
            <a:cxnSpLocks/>
          </p:cNvCxnSpPr>
          <p:nvPr userDrawn="1"/>
        </p:nvCxnSpPr>
        <p:spPr>
          <a:xfrm flipH="1">
            <a:off x="8518223" y="404813"/>
            <a:ext cx="44450" cy="128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02064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w/call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31800" y="1196976"/>
            <a:ext cx="6119813" cy="617309"/>
          </a:xfrm>
        </p:spPr>
        <p:txBody>
          <a:bodyPr/>
          <a:lstStyle>
            <a:lvl1pPr>
              <a:spcBef>
                <a:spcPts val="1600"/>
              </a:spcBef>
              <a:defRPr/>
            </a:lvl1pPr>
            <a:lvl2pPr>
              <a:spcBef>
                <a:spcPts val="0"/>
              </a:spcBef>
              <a:defRPr/>
            </a:lvl2pPr>
            <a:lvl3pPr>
              <a:spcBef>
                <a:spcPts val="1100"/>
              </a:spcBef>
              <a:defRPr/>
            </a:lvl3pPr>
            <a:lvl4pPr>
              <a:spcBef>
                <a:spcPts val="0"/>
              </a:spcBef>
              <a:defRPr/>
            </a:lvl4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p:txBody>
          <a:bodyPr/>
          <a:lstStyle/>
          <a:p>
            <a:r>
              <a:rPr lang="en-US"/>
              <a:t>CFM | Marketing Communication</a:t>
            </a:r>
          </a:p>
        </p:txBody>
      </p:sp>
      <p:sp>
        <p:nvSpPr>
          <p:cNvPr id="6" name="Slide Number Placeholder 5"/>
          <p:cNvSpPr>
            <a:spLocks noGrp="1"/>
          </p:cNvSpPr>
          <p:nvPr>
            <p:ph type="sldNum" sz="quarter" idx="12"/>
          </p:nvPr>
        </p:nvSpPr>
        <p:spPr/>
        <p:txBody>
          <a:bodyPr/>
          <a:lstStyle/>
          <a:p>
            <a:fld id="{F50C96F9-39E0-7C4A-B8F4-A5033EA05416}" type="slidenum">
              <a:rPr lang="en-US" smtClean="0"/>
              <a:t>‹#›</a:t>
            </a:fld>
            <a:endParaRPr lang="en-US"/>
          </a:p>
        </p:txBody>
      </p:sp>
      <p:sp>
        <p:nvSpPr>
          <p:cNvPr id="8" name="Text Placeholder 7">
            <a:extLst>
              <a:ext uri="{FF2B5EF4-FFF2-40B4-BE49-F238E27FC236}">
                <a16:creationId xmlns:a16="http://schemas.microsoft.com/office/drawing/2014/main" id="{252A9C15-5B93-7157-94BD-2DA90DC01143}"/>
              </a:ext>
            </a:extLst>
          </p:cNvPr>
          <p:cNvSpPr>
            <a:spLocks noGrp="1"/>
          </p:cNvSpPr>
          <p:nvPr>
            <p:ph type="body" sz="quarter" idx="13" hasCustomPrompt="1"/>
          </p:nvPr>
        </p:nvSpPr>
        <p:spPr>
          <a:xfrm>
            <a:off x="431800" y="863600"/>
            <a:ext cx="6840538" cy="333376"/>
          </a:xfrm>
        </p:spPr>
        <p:txBody>
          <a:bodyPr tIns="0">
            <a:normAutofit/>
          </a:bodyPr>
          <a:lstStyle>
            <a:lvl1pPr>
              <a:defRPr sz="1600" b="0"/>
            </a:lvl1pPr>
          </a:lstStyle>
          <a:p>
            <a:pPr lvl="0"/>
            <a:r>
              <a:rPr lang="en-GB" dirty="0"/>
              <a:t>Sub title</a:t>
            </a:r>
            <a:endParaRPr lang="en-US" dirty="0"/>
          </a:p>
        </p:txBody>
      </p:sp>
      <p:cxnSp>
        <p:nvCxnSpPr>
          <p:cNvPr id="10" name="Straight Connector 9">
            <a:extLst>
              <a:ext uri="{FF2B5EF4-FFF2-40B4-BE49-F238E27FC236}">
                <a16:creationId xmlns:a16="http://schemas.microsoft.com/office/drawing/2014/main" id="{D3FCFBFE-37C5-B576-CBD0-477859C95DF5}"/>
              </a:ext>
            </a:extLst>
          </p:cNvPr>
          <p:cNvCxnSpPr/>
          <p:nvPr userDrawn="1"/>
        </p:nvCxnSpPr>
        <p:spPr>
          <a:xfrm>
            <a:off x="431800" y="6136595"/>
            <a:ext cx="70929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B533FB7E-84E0-98B5-1392-19FB7A902ABE}"/>
              </a:ext>
            </a:extLst>
          </p:cNvPr>
          <p:cNvSpPr>
            <a:spLocks noGrp="1"/>
          </p:cNvSpPr>
          <p:nvPr>
            <p:ph type="body" sz="quarter" idx="14"/>
          </p:nvPr>
        </p:nvSpPr>
        <p:spPr>
          <a:xfrm>
            <a:off x="431800" y="6143049"/>
            <a:ext cx="6840538" cy="389697"/>
          </a:xfrm>
        </p:spPr>
        <p:txBody>
          <a:bodyPr tIns="72000" anchor="t" anchorCtr="0">
            <a:noAutofit/>
          </a:bodyPr>
          <a:lstStyle>
            <a:lvl1pPr>
              <a:lnSpc>
                <a:spcPct val="100000"/>
              </a:lnSpc>
              <a:spcBef>
                <a:spcPts val="0"/>
              </a:spcBef>
              <a:defRPr sz="800" b="0">
                <a:solidFill>
                  <a:schemeClr val="bg2"/>
                </a:solidFill>
              </a:defRPr>
            </a:lvl1pPr>
            <a:lvl2pPr>
              <a:defRPr sz="700" b="0"/>
            </a:lvl2pPr>
            <a:lvl3pPr>
              <a:defRPr sz="700" b="0"/>
            </a:lvl3pPr>
            <a:lvl4pPr>
              <a:defRPr sz="700" b="0"/>
            </a:lvl4pPr>
            <a:lvl5pPr>
              <a:defRPr sz="700" b="0"/>
            </a:lvl5pPr>
          </a:lstStyle>
          <a:p>
            <a:pPr lvl="0"/>
            <a:r>
              <a:rPr lang="en-US"/>
              <a:t>Click to edit Master text styles</a:t>
            </a:r>
          </a:p>
        </p:txBody>
      </p:sp>
      <p:sp>
        <p:nvSpPr>
          <p:cNvPr id="9" name="Content Placeholder 8">
            <a:extLst>
              <a:ext uri="{FF2B5EF4-FFF2-40B4-BE49-F238E27FC236}">
                <a16:creationId xmlns:a16="http://schemas.microsoft.com/office/drawing/2014/main" id="{2C8C92A8-012D-1376-A897-9C0F2AD59DCA}"/>
              </a:ext>
            </a:extLst>
          </p:cNvPr>
          <p:cNvSpPr>
            <a:spLocks noGrp="1"/>
          </p:cNvSpPr>
          <p:nvPr>
            <p:ph sz="quarter" idx="15"/>
          </p:nvPr>
        </p:nvSpPr>
        <p:spPr>
          <a:xfrm>
            <a:off x="431800" y="1814514"/>
            <a:ext cx="6119813" cy="360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a:extLst>
              <a:ext uri="{FF2B5EF4-FFF2-40B4-BE49-F238E27FC236}">
                <a16:creationId xmlns:a16="http://schemas.microsoft.com/office/drawing/2014/main" id="{3757CA28-7547-09F5-4AC7-DFAC6AFD5F2F}"/>
              </a:ext>
            </a:extLst>
          </p:cNvPr>
          <p:cNvSpPr>
            <a:spLocks noGrp="1"/>
          </p:cNvSpPr>
          <p:nvPr>
            <p:ph type="body" sz="quarter" idx="16" hasCustomPrompt="1"/>
          </p:nvPr>
        </p:nvSpPr>
        <p:spPr>
          <a:xfrm>
            <a:off x="6767513" y="1814513"/>
            <a:ext cx="1955799" cy="1276350"/>
          </a:xfrm>
        </p:spPr>
        <p:txBody>
          <a:bodyPr/>
          <a:lstStyle>
            <a:lvl1pPr>
              <a:lnSpc>
                <a:spcPts val="6600"/>
              </a:lnSpc>
              <a:spcBef>
                <a:spcPts val="0"/>
              </a:spcBef>
              <a:defRPr sz="6600" b="0">
                <a:solidFill>
                  <a:srgbClr val="333F48"/>
                </a:solidFill>
              </a:defRPr>
            </a:lvl1pPr>
          </a:lstStyle>
          <a:p>
            <a:pPr lvl="0"/>
            <a:r>
              <a:rPr lang="en-GB" dirty="0"/>
              <a:t>[•]</a:t>
            </a:r>
          </a:p>
          <a:p>
            <a:pPr lvl="1"/>
            <a:r>
              <a:rPr lang="en-GB" dirty="0"/>
              <a:t>Second </a:t>
            </a:r>
            <a:r>
              <a:rPr lang="en-GB" dirty="0" err="1"/>
              <a:t>leve</a:t>
            </a:r>
            <a:endParaRPr lang="en-GB" dirty="0"/>
          </a:p>
        </p:txBody>
      </p:sp>
      <p:sp>
        <p:nvSpPr>
          <p:cNvPr id="16" name="Text Placeholder 15">
            <a:extLst>
              <a:ext uri="{FF2B5EF4-FFF2-40B4-BE49-F238E27FC236}">
                <a16:creationId xmlns:a16="http://schemas.microsoft.com/office/drawing/2014/main" id="{2EDD7CAD-56C2-EA25-8335-CA661F7D77FE}"/>
              </a:ext>
            </a:extLst>
          </p:cNvPr>
          <p:cNvSpPr>
            <a:spLocks noGrp="1"/>
          </p:cNvSpPr>
          <p:nvPr>
            <p:ph type="body" sz="quarter" idx="17"/>
          </p:nvPr>
        </p:nvSpPr>
        <p:spPr>
          <a:xfrm>
            <a:off x="431800" y="5414963"/>
            <a:ext cx="6119813" cy="268517"/>
          </a:xfrm>
        </p:spPr>
        <p:txBody>
          <a:bodyPr tIns="144000">
            <a:spAutoFit/>
          </a:bodyPr>
          <a:lstStyle>
            <a:lvl1pPr>
              <a:lnSpc>
                <a:spcPct val="100000"/>
              </a:lnSpc>
              <a:spcBef>
                <a:spcPts val="0"/>
              </a:spcBef>
              <a:defRPr sz="800" b="0">
                <a:solidFill>
                  <a:schemeClr val="tx1">
                    <a:lumMod val="50000"/>
                    <a:lumOff val="50000"/>
                  </a:schemeClr>
                </a:solidFill>
              </a:defRPr>
            </a:lvl1pPr>
          </a:lstStyle>
          <a:p>
            <a:pPr lvl="0"/>
            <a:r>
              <a:rPr lang="en-US"/>
              <a:t>Click to edit Master text styles</a:t>
            </a:r>
          </a:p>
        </p:txBody>
      </p:sp>
      <p:cxnSp>
        <p:nvCxnSpPr>
          <p:cNvPr id="17" name="Straight Connector 16">
            <a:extLst>
              <a:ext uri="{FF2B5EF4-FFF2-40B4-BE49-F238E27FC236}">
                <a16:creationId xmlns:a16="http://schemas.microsoft.com/office/drawing/2014/main" id="{0891AE9E-8584-4236-0552-42BD851AD37B}"/>
              </a:ext>
            </a:extLst>
          </p:cNvPr>
          <p:cNvCxnSpPr>
            <a:cxnSpLocks/>
          </p:cNvCxnSpPr>
          <p:nvPr userDrawn="1"/>
        </p:nvCxnSpPr>
        <p:spPr>
          <a:xfrm flipH="1">
            <a:off x="8518223" y="404813"/>
            <a:ext cx="44450" cy="128587"/>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4" name="Graphic 8">
            <a:extLst>
              <a:ext uri="{FF2B5EF4-FFF2-40B4-BE49-F238E27FC236}">
                <a16:creationId xmlns:a16="http://schemas.microsoft.com/office/drawing/2014/main" id="{73BEF54D-CFC3-95F5-A221-79CF9C0C0F4C}"/>
              </a:ext>
            </a:extLst>
          </p:cNvPr>
          <p:cNvGrpSpPr>
            <a:grpSpLocks noChangeAspect="1"/>
          </p:cNvGrpSpPr>
          <p:nvPr userDrawn="1"/>
        </p:nvGrpSpPr>
        <p:grpSpPr>
          <a:xfrm>
            <a:off x="8136000" y="5850000"/>
            <a:ext cx="576716" cy="576000"/>
            <a:chOff x="4190047" y="3046095"/>
            <a:chExt cx="766762" cy="765810"/>
          </a:xfrm>
          <a:blipFill>
            <a:blip r:embed="rId2"/>
            <a:stretch>
              <a:fillRect/>
            </a:stretch>
          </a:blipFill>
        </p:grpSpPr>
        <p:sp>
          <p:nvSpPr>
            <p:cNvPr id="7" name="Freeform 6">
              <a:extLst>
                <a:ext uri="{FF2B5EF4-FFF2-40B4-BE49-F238E27FC236}">
                  <a16:creationId xmlns:a16="http://schemas.microsoft.com/office/drawing/2014/main" id="{9CED8ABC-A04E-D3B8-0C20-5A3951634C9B}"/>
                </a:ext>
              </a:extLst>
            </p:cNvPr>
            <p:cNvSpPr/>
            <p:nvPr/>
          </p:nvSpPr>
          <p:spPr>
            <a:xfrm>
              <a:off x="4528184" y="3046095"/>
              <a:ext cx="428625" cy="765810"/>
            </a:xfrm>
            <a:custGeom>
              <a:avLst/>
              <a:gdLst>
                <a:gd name="connsiteX0" fmla="*/ 149543 w 428625"/>
                <a:gd name="connsiteY0" fmla="*/ 0 h 765810"/>
                <a:gd name="connsiteX1" fmla="*/ 149543 w 428625"/>
                <a:gd name="connsiteY1" fmla="*/ 0 h 765810"/>
                <a:gd name="connsiteX2" fmla="*/ 0 w 428625"/>
                <a:gd name="connsiteY2" fmla="*/ 0 h 765810"/>
                <a:gd name="connsiteX3" fmla="*/ 0 w 428625"/>
                <a:gd name="connsiteY3" fmla="*/ 0 h 765810"/>
                <a:gd name="connsiteX4" fmla="*/ 281940 w 428625"/>
                <a:gd name="connsiteY4" fmla="*/ 382905 h 765810"/>
                <a:gd name="connsiteX5" fmla="*/ 246697 w 428625"/>
                <a:gd name="connsiteY5" fmla="*/ 430530 h 765810"/>
                <a:gd name="connsiteX6" fmla="*/ 1905 w 428625"/>
                <a:gd name="connsiteY6" fmla="*/ 765810 h 765810"/>
                <a:gd name="connsiteX7" fmla="*/ 1905 w 428625"/>
                <a:gd name="connsiteY7" fmla="*/ 765810 h 765810"/>
                <a:gd name="connsiteX8" fmla="*/ 149543 w 428625"/>
                <a:gd name="connsiteY8" fmla="*/ 765810 h 765810"/>
                <a:gd name="connsiteX9" fmla="*/ 149543 w 428625"/>
                <a:gd name="connsiteY9" fmla="*/ 765810 h 765810"/>
                <a:gd name="connsiteX10" fmla="*/ 428625 w 428625"/>
                <a:gd name="connsiteY10" fmla="*/ 382905 h 76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765810">
                  <a:moveTo>
                    <a:pt x="149543" y="0"/>
                  </a:moveTo>
                  <a:lnTo>
                    <a:pt x="149543" y="0"/>
                  </a:lnTo>
                  <a:lnTo>
                    <a:pt x="0" y="0"/>
                  </a:lnTo>
                  <a:lnTo>
                    <a:pt x="0" y="0"/>
                  </a:lnTo>
                  <a:lnTo>
                    <a:pt x="281940" y="382905"/>
                  </a:lnTo>
                  <a:lnTo>
                    <a:pt x="246697" y="430530"/>
                  </a:lnTo>
                  <a:lnTo>
                    <a:pt x="1905" y="765810"/>
                  </a:lnTo>
                  <a:lnTo>
                    <a:pt x="1905" y="765810"/>
                  </a:lnTo>
                  <a:lnTo>
                    <a:pt x="149543" y="765810"/>
                  </a:lnTo>
                  <a:lnTo>
                    <a:pt x="149543" y="765810"/>
                  </a:lnTo>
                  <a:lnTo>
                    <a:pt x="428625" y="382905"/>
                  </a:lnTo>
                  <a:close/>
                </a:path>
              </a:pathLst>
            </a:custGeom>
            <a:grp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8876EE7-CFD5-6FD9-DC95-36B06891E7F1}"/>
                </a:ext>
              </a:extLst>
            </p:cNvPr>
            <p:cNvSpPr/>
            <p:nvPr/>
          </p:nvSpPr>
          <p:spPr>
            <a:xfrm>
              <a:off x="4190047" y="3046095"/>
              <a:ext cx="428625" cy="765810"/>
            </a:xfrm>
            <a:custGeom>
              <a:avLst/>
              <a:gdLst>
                <a:gd name="connsiteX0" fmla="*/ 428625 w 428625"/>
                <a:gd name="connsiteY0" fmla="*/ 382905 h 765810"/>
                <a:gd name="connsiteX1" fmla="*/ 428625 w 428625"/>
                <a:gd name="connsiteY1" fmla="*/ 382905 h 765810"/>
                <a:gd name="connsiteX2" fmla="*/ 149543 w 428625"/>
                <a:gd name="connsiteY2" fmla="*/ 0 h 765810"/>
                <a:gd name="connsiteX3" fmla="*/ 0 w 428625"/>
                <a:gd name="connsiteY3" fmla="*/ 0 h 765810"/>
                <a:gd name="connsiteX4" fmla="*/ 281940 w 428625"/>
                <a:gd name="connsiteY4" fmla="*/ 382905 h 765810"/>
                <a:gd name="connsiteX5" fmla="*/ 1905 w 428625"/>
                <a:gd name="connsiteY5" fmla="*/ 765810 h 765810"/>
                <a:gd name="connsiteX6" fmla="*/ 149543 w 428625"/>
                <a:gd name="connsiteY6" fmla="*/ 765810 h 765810"/>
                <a:gd name="connsiteX7" fmla="*/ 428625 w 428625"/>
                <a:gd name="connsiteY7" fmla="*/ 382905 h 76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625" h="765810">
                  <a:moveTo>
                    <a:pt x="428625" y="382905"/>
                  </a:moveTo>
                  <a:lnTo>
                    <a:pt x="428625" y="382905"/>
                  </a:lnTo>
                  <a:lnTo>
                    <a:pt x="149543" y="0"/>
                  </a:lnTo>
                  <a:lnTo>
                    <a:pt x="0" y="0"/>
                  </a:lnTo>
                  <a:lnTo>
                    <a:pt x="281940" y="382905"/>
                  </a:lnTo>
                  <a:lnTo>
                    <a:pt x="1905" y="765810"/>
                  </a:lnTo>
                  <a:lnTo>
                    <a:pt x="149543" y="765810"/>
                  </a:lnTo>
                  <a:lnTo>
                    <a:pt x="428625" y="382905"/>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01296638"/>
      </p:ext>
    </p:extLst>
  </p:cSld>
  <p:clrMapOvr>
    <a:masterClrMapping/>
  </p:clrMapOvr>
  <p:transition>
    <p:fade/>
  </p:transition>
  <p:extLst>
    <p:ext uri="{DCECCB84-F9BA-43D5-87BE-67443E8EF086}">
      <p15:sldGuideLst xmlns:p15="http://schemas.microsoft.com/office/powerpoint/2012/main">
        <p15:guide id="1" pos="4127" userDrawn="1">
          <p15:clr>
            <a:srgbClr val="FBAE40"/>
          </p15:clr>
        </p15:guide>
        <p15:guide id="2" pos="426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Tex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5163CB-6AE3-F30D-2116-CD6EA9281547}"/>
              </a:ext>
            </a:extLst>
          </p:cNvPr>
          <p:cNvSpPr/>
          <p:nvPr userDrawn="1"/>
        </p:nvSpPr>
        <p:spPr>
          <a:xfrm>
            <a:off x="3851275" y="1196974"/>
            <a:ext cx="5292725" cy="4932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46563" y="1605604"/>
            <a:ext cx="4453925" cy="396000"/>
          </a:xfrm>
        </p:spPr>
        <p:txBody>
          <a:bodyPr/>
          <a:lstStyle/>
          <a:p>
            <a:r>
              <a:rPr lang="en-US"/>
              <a:t>Click to edit Master title style</a:t>
            </a:r>
            <a:endParaRPr lang="en-US" dirty="0"/>
          </a:p>
        </p:txBody>
      </p:sp>
      <p:sp>
        <p:nvSpPr>
          <p:cNvPr id="3" name="Content Placeholder 2"/>
          <p:cNvSpPr>
            <a:spLocks noGrp="1"/>
          </p:cNvSpPr>
          <p:nvPr>
            <p:ph idx="1"/>
          </p:nvPr>
        </p:nvSpPr>
        <p:spPr>
          <a:xfrm>
            <a:off x="4246564" y="2107480"/>
            <a:ext cx="4465636" cy="3041196"/>
          </a:xfrm>
        </p:spPr>
        <p:txBody>
          <a:bodyPr/>
          <a:lstStyle>
            <a:lvl1pPr>
              <a:spcBef>
                <a:spcPts val="1600"/>
              </a:spcBef>
              <a:defRPr/>
            </a:lvl1pPr>
            <a:lvl2pPr>
              <a:spcBef>
                <a:spcPts val="0"/>
              </a:spcBef>
              <a:defRPr/>
            </a:lvl2pPr>
            <a:lvl3pPr>
              <a:spcBef>
                <a:spcPts val="1100"/>
              </a:spcBef>
              <a:defRPr/>
            </a:lvl3pPr>
            <a:lvl4pPr>
              <a:spcBef>
                <a:spcPts val="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CFM | Marketing Communication</a:t>
            </a:r>
          </a:p>
        </p:txBody>
      </p:sp>
      <p:sp>
        <p:nvSpPr>
          <p:cNvPr id="6" name="Slide Number Placeholder 5"/>
          <p:cNvSpPr>
            <a:spLocks noGrp="1"/>
          </p:cNvSpPr>
          <p:nvPr>
            <p:ph type="sldNum" sz="quarter" idx="12"/>
          </p:nvPr>
        </p:nvSpPr>
        <p:spPr/>
        <p:txBody>
          <a:bodyPr/>
          <a:lstStyle/>
          <a:p>
            <a:fld id="{F50C96F9-39E0-7C4A-B8F4-A5033EA05416}" type="slidenum">
              <a:rPr lang="en-US" smtClean="0"/>
              <a:t>‹#›</a:t>
            </a:fld>
            <a:endParaRPr lang="en-US"/>
          </a:p>
        </p:txBody>
      </p:sp>
      <p:sp>
        <p:nvSpPr>
          <p:cNvPr id="12" name="Text Placeholder 11">
            <a:extLst>
              <a:ext uri="{FF2B5EF4-FFF2-40B4-BE49-F238E27FC236}">
                <a16:creationId xmlns:a16="http://schemas.microsoft.com/office/drawing/2014/main" id="{B533FB7E-84E0-98B5-1392-19FB7A902ABE}"/>
              </a:ext>
            </a:extLst>
          </p:cNvPr>
          <p:cNvSpPr>
            <a:spLocks noGrp="1"/>
          </p:cNvSpPr>
          <p:nvPr>
            <p:ph type="body" sz="quarter" idx="14"/>
          </p:nvPr>
        </p:nvSpPr>
        <p:spPr>
          <a:xfrm>
            <a:off x="4246563" y="5344351"/>
            <a:ext cx="4476523" cy="389697"/>
          </a:xfrm>
        </p:spPr>
        <p:txBody>
          <a:bodyPr tIns="72000" anchor="b" anchorCtr="0">
            <a:noAutofit/>
          </a:bodyPr>
          <a:lstStyle>
            <a:lvl1pPr>
              <a:lnSpc>
                <a:spcPct val="100000"/>
              </a:lnSpc>
              <a:spcBef>
                <a:spcPts val="0"/>
              </a:spcBef>
              <a:defRPr sz="800" b="0">
                <a:solidFill>
                  <a:schemeClr val="bg2"/>
                </a:solidFill>
              </a:defRPr>
            </a:lvl1pPr>
            <a:lvl2pPr>
              <a:defRPr sz="700" b="0"/>
            </a:lvl2pPr>
            <a:lvl3pPr>
              <a:defRPr sz="700" b="0"/>
            </a:lvl3pPr>
            <a:lvl4pPr>
              <a:defRPr sz="700" b="0"/>
            </a:lvl4pPr>
            <a:lvl5pPr>
              <a:defRPr sz="700" b="0"/>
            </a:lvl5pPr>
          </a:lstStyle>
          <a:p>
            <a:pPr lvl="0"/>
            <a:r>
              <a:rPr lang="en-US"/>
              <a:t>Click to edit Master text styles</a:t>
            </a:r>
          </a:p>
        </p:txBody>
      </p:sp>
      <p:cxnSp>
        <p:nvCxnSpPr>
          <p:cNvPr id="8" name="Straight Connector 7">
            <a:extLst>
              <a:ext uri="{FF2B5EF4-FFF2-40B4-BE49-F238E27FC236}">
                <a16:creationId xmlns:a16="http://schemas.microsoft.com/office/drawing/2014/main" id="{848D3637-DED4-878E-7300-851CDFC70EA0}"/>
              </a:ext>
            </a:extLst>
          </p:cNvPr>
          <p:cNvCxnSpPr>
            <a:cxnSpLocks/>
          </p:cNvCxnSpPr>
          <p:nvPr userDrawn="1"/>
        </p:nvCxnSpPr>
        <p:spPr>
          <a:xfrm flipH="1">
            <a:off x="8518223" y="404813"/>
            <a:ext cx="44450" cy="128587"/>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632175"/>
      </p:ext>
    </p:extLst>
  </p:cSld>
  <p:clrMapOvr>
    <a:masterClrMapping/>
  </p:clrMapOvr>
  <p:transition>
    <p:fade/>
  </p:transition>
  <p:extLst>
    <p:ext uri="{DCECCB84-F9BA-43D5-87BE-67443E8EF086}">
      <p15:sldGuideLst xmlns:p15="http://schemas.microsoft.com/office/powerpoint/2012/main">
        <p15:guide id="1" pos="242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fographic Pan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5163CB-6AE3-F30D-2116-CD6EA9281547}"/>
              </a:ext>
            </a:extLst>
          </p:cNvPr>
          <p:cNvSpPr/>
          <p:nvPr userDrawn="1"/>
        </p:nvSpPr>
        <p:spPr>
          <a:xfrm>
            <a:off x="1619250" y="1196974"/>
            <a:ext cx="7524750" cy="4932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2014539" y="1605604"/>
            <a:ext cx="6697661" cy="396000"/>
          </a:xfrm>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2014540" y="2107480"/>
            <a:ext cx="6697660" cy="3041196"/>
          </a:xfrm>
        </p:spPr>
        <p:txBody>
          <a:bodyPr vert="horz" lIns="0" tIns="72000" rIns="0" bIns="0" rtlCol="0">
            <a:noAutofit/>
          </a:bodyPr>
          <a:lstStyle>
            <a:lvl1pPr>
              <a:defRPr lang="en-GB" dirty="0"/>
            </a:lvl1pPr>
            <a:lvl2pPr>
              <a:defRPr lang="en-GB" dirty="0"/>
            </a:lvl2pPr>
            <a:lvl3pPr>
              <a:defRPr lang="en-GB" dirty="0"/>
            </a:lvl3pPr>
            <a:lvl4pPr>
              <a:defRPr lang="en-GB" dirty="0"/>
            </a:lvl4pPr>
            <a:lvl5pPr marL="288000" indent="-144000">
              <a:lnSpc>
                <a:spcPts val="1600"/>
              </a:lnSpc>
              <a:spcBef>
                <a:spcPts val="0"/>
              </a:spcBef>
              <a:spcAft>
                <a:spcPts val="300"/>
              </a:spcAft>
              <a:buFont typeface="Arial" panose="020B0604020202020204" pitchFamily="34" charset="0"/>
              <a:buChar char="•"/>
              <a:defRPr lang="en-US" sz="10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CFM | Marketing Communication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50C96F9-39E0-7C4A-B8F4-A5033EA05416}" type="slidenum">
              <a:rPr lang="en-US" smtClean="0"/>
              <a:pPr/>
              <a:t>‹#›</a:t>
            </a:fld>
            <a:endParaRPr lang="en-US" dirty="0"/>
          </a:p>
        </p:txBody>
      </p:sp>
      <p:sp>
        <p:nvSpPr>
          <p:cNvPr id="12" name="Text Placeholder 11">
            <a:extLst>
              <a:ext uri="{FF2B5EF4-FFF2-40B4-BE49-F238E27FC236}">
                <a16:creationId xmlns:a16="http://schemas.microsoft.com/office/drawing/2014/main" id="{B533FB7E-84E0-98B5-1392-19FB7A902ABE}"/>
              </a:ext>
            </a:extLst>
          </p:cNvPr>
          <p:cNvSpPr>
            <a:spLocks noGrp="1"/>
          </p:cNvSpPr>
          <p:nvPr>
            <p:ph type="body" sz="quarter" idx="14"/>
          </p:nvPr>
        </p:nvSpPr>
        <p:spPr>
          <a:xfrm>
            <a:off x="2014540" y="5344351"/>
            <a:ext cx="6697660" cy="389697"/>
          </a:xfrm>
        </p:spPr>
        <p:txBody>
          <a:bodyPr tIns="72000" anchor="b" anchorCtr="0">
            <a:noAutofit/>
          </a:bodyPr>
          <a:lstStyle>
            <a:lvl1pPr>
              <a:lnSpc>
                <a:spcPct val="100000"/>
              </a:lnSpc>
              <a:spcBef>
                <a:spcPts val="0"/>
              </a:spcBef>
              <a:defRPr sz="800" b="0">
                <a:solidFill>
                  <a:schemeClr val="bg2"/>
                </a:solidFill>
              </a:defRPr>
            </a:lvl1pPr>
            <a:lvl2pPr>
              <a:defRPr sz="700" b="0"/>
            </a:lvl2pPr>
            <a:lvl3pPr>
              <a:defRPr sz="700" b="0"/>
            </a:lvl3pPr>
            <a:lvl4pPr>
              <a:defRPr sz="700" b="0"/>
            </a:lvl4pPr>
            <a:lvl5pPr>
              <a:defRPr sz="700" b="0"/>
            </a:lvl5pPr>
          </a:lstStyle>
          <a:p>
            <a:pPr lvl="0"/>
            <a:r>
              <a:rPr lang="en-US"/>
              <a:t>Click to edit Master text styles</a:t>
            </a:r>
          </a:p>
        </p:txBody>
      </p:sp>
      <p:cxnSp>
        <p:nvCxnSpPr>
          <p:cNvPr id="8" name="Straight Connector 7">
            <a:extLst>
              <a:ext uri="{FF2B5EF4-FFF2-40B4-BE49-F238E27FC236}">
                <a16:creationId xmlns:a16="http://schemas.microsoft.com/office/drawing/2014/main" id="{848D3637-DED4-878E-7300-851CDFC70EA0}"/>
              </a:ext>
            </a:extLst>
          </p:cNvPr>
          <p:cNvCxnSpPr>
            <a:cxnSpLocks/>
          </p:cNvCxnSpPr>
          <p:nvPr userDrawn="1"/>
        </p:nvCxnSpPr>
        <p:spPr>
          <a:xfrm flipH="1">
            <a:off x="8518223" y="404813"/>
            <a:ext cx="44450" cy="128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080194"/>
      </p:ext>
    </p:extLst>
  </p:cSld>
  <p:clrMapOvr>
    <a:masterClrMapping/>
  </p:clrMapOvr>
  <p:transition>
    <p:fade/>
  </p:transition>
  <p:extLst>
    <p:ext uri="{DCECCB84-F9BA-43D5-87BE-67443E8EF086}">
      <p15:sldGuideLst xmlns:p15="http://schemas.microsoft.com/office/powerpoint/2012/main">
        <p15:guide id="1" pos="242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solidFill>
        <a:effectLst/>
      </p:bgPr>
    </p:bg>
    <p:spTree>
      <p:nvGrpSpPr>
        <p:cNvPr id="1" name=""/>
        <p:cNvGrpSpPr/>
        <p:nvPr/>
      </p:nvGrpSpPr>
      <p:grpSpPr>
        <a:xfrm>
          <a:off x="0" y="0"/>
          <a:ext cx="0" cy="0"/>
          <a:chOff x="0" y="0"/>
          <a:chExt cx="0" cy="0"/>
        </a:xfrm>
      </p:grpSpPr>
      <p:pic>
        <p:nvPicPr>
          <p:cNvPr id="18" name="Picture 17" descr="A picture containing silhouette&#10;&#10;Description automatically generated">
            <a:extLst>
              <a:ext uri="{FF2B5EF4-FFF2-40B4-BE49-F238E27FC236}">
                <a16:creationId xmlns:a16="http://schemas.microsoft.com/office/drawing/2014/main" id="{9E648EA3-1BA3-0B4A-E716-70D00253DF90}"/>
              </a:ext>
            </a:extLst>
          </p:cNvPr>
          <p:cNvPicPr>
            <a:picLocks noChangeAspect="1"/>
          </p:cNvPicPr>
          <p:nvPr userDrawn="1"/>
        </p:nvPicPr>
        <p:blipFill rotWithShape="1">
          <a:blip r:embed="rId2"/>
          <a:srcRect l="45278"/>
          <a:stretch/>
        </p:blipFill>
        <p:spPr>
          <a:xfrm>
            <a:off x="0" y="0"/>
            <a:ext cx="5003800" cy="6858000"/>
          </a:xfrm>
          <a:prstGeom prst="rect">
            <a:avLst/>
          </a:prstGeom>
        </p:spPr>
      </p:pic>
      <p:grpSp>
        <p:nvGrpSpPr>
          <p:cNvPr id="21" name="Graphic 19">
            <a:extLst>
              <a:ext uri="{FF2B5EF4-FFF2-40B4-BE49-F238E27FC236}">
                <a16:creationId xmlns:a16="http://schemas.microsoft.com/office/drawing/2014/main" id="{55B0DF2C-3532-3915-EE97-BD56633C9D79}"/>
              </a:ext>
            </a:extLst>
          </p:cNvPr>
          <p:cNvGrpSpPr/>
          <p:nvPr/>
        </p:nvGrpSpPr>
        <p:grpSpPr>
          <a:xfrm>
            <a:off x="-2043" y="-1"/>
            <a:ext cx="9143999" cy="6857999"/>
            <a:chOff x="-2043" y="-1"/>
            <a:chExt cx="9143999" cy="6857999"/>
          </a:xfrm>
          <a:solidFill>
            <a:schemeClr val="bg1"/>
          </a:solidFill>
        </p:grpSpPr>
        <p:sp>
          <p:nvSpPr>
            <p:cNvPr id="22" name="Freeform 21">
              <a:extLst>
                <a:ext uri="{FF2B5EF4-FFF2-40B4-BE49-F238E27FC236}">
                  <a16:creationId xmlns:a16="http://schemas.microsoft.com/office/drawing/2014/main" id="{8FBE8F95-135B-75C2-057A-BE6C9BC30E60}"/>
                </a:ext>
              </a:extLst>
            </p:cNvPr>
            <p:cNvSpPr/>
            <p:nvPr/>
          </p:nvSpPr>
          <p:spPr>
            <a:xfrm>
              <a:off x="2038846" y="-1"/>
              <a:ext cx="7103109" cy="6857999"/>
            </a:xfrm>
            <a:custGeom>
              <a:avLst/>
              <a:gdLst>
                <a:gd name="connsiteX0" fmla="*/ 7620 w 7103109"/>
                <a:gd name="connsiteY0" fmla="*/ 0 h 6857999"/>
                <a:gd name="connsiteX1" fmla="*/ 2433320 w 7103109"/>
                <a:gd name="connsiteY1" fmla="*/ 3426459 h 6857999"/>
                <a:gd name="connsiteX2" fmla="*/ 0 w 7103109"/>
                <a:gd name="connsiteY2" fmla="*/ 6857999 h 6857999"/>
                <a:gd name="connsiteX3" fmla="*/ 7103110 w 7103109"/>
                <a:gd name="connsiteY3" fmla="*/ 6857999 h 6857999"/>
                <a:gd name="connsiteX4" fmla="*/ 7103110 w 7103109"/>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3109" h="6857999">
                  <a:moveTo>
                    <a:pt x="7620" y="0"/>
                  </a:moveTo>
                  <a:lnTo>
                    <a:pt x="2433320" y="3426459"/>
                  </a:lnTo>
                  <a:lnTo>
                    <a:pt x="0" y="6857999"/>
                  </a:lnTo>
                  <a:lnTo>
                    <a:pt x="7103110" y="6857999"/>
                  </a:lnTo>
                  <a:lnTo>
                    <a:pt x="7103110" y="0"/>
                  </a:lnTo>
                  <a:close/>
                </a:path>
              </a:pathLst>
            </a:custGeom>
            <a:grpFill/>
            <a:ln w="1268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1770E6D-BA5E-7DD1-ADDE-179F1DC8CB7A}"/>
                </a:ext>
              </a:extLst>
            </p:cNvPr>
            <p:cNvSpPr/>
            <p:nvPr/>
          </p:nvSpPr>
          <p:spPr>
            <a:xfrm>
              <a:off x="-2043" y="-1"/>
              <a:ext cx="3327399" cy="6857999"/>
            </a:xfrm>
            <a:custGeom>
              <a:avLst/>
              <a:gdLst>
                <a:gd name="connsiteX0" fmla="*/ 821690 w 3327399"/>
                <a:gd name="connsiteY0" fmla="*/ 0 h 6857999"/>
                <a:gd name="connsiteX1" fmla="*/ 0 w 3327399"/>
                <a:gd name="connsiteY1" fmla="*/ 0 h 6857999"/>
                <a:gd name="connsiteX2" fmla="*/ 0 w 3327399"/>
                <a:gd name="connsiteY2" fmla="*/ 750570 h 6857999"/>
                <a:gd name="connsiteX3" fmla="*/ 1972310 w 3327399"/>
                <a:gd name="connsiteY3" fmla="*/ 3429000 h 6857999"/>
                <a:gd name="connsiteX4" fmla="*/ 0 w 3327399"/>
                <a:gd name="connsiteY4" fmla="*/ 6127749 h 6857999"/>
                <a:gd name="connsiteX5" fmla="*/ 0 w 3327399"/>
                <a:gd name="connsiteY5" fmla="*/ 6857999 h 6857999"/>
                <a:gd name="connsiteX6" fmla="*/ 821690 w 3327399"/>
                <a:gd name="connsiteY6" fmla="*/ 6857999 h 6857999"/>
                <a:gd name="connsiteX7" fmla="*/ 3327400 w 3327399"/>
                <a:gd name="connsiteY7" fmla="*/ 34290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7399" h="6857999">
                  <a:moveTo>
                    <a:pt x="821690" y="0"/>
                  </a:moveTo>
                  <a:lnTo>
                    <a:pt x="0" y="0"/>
                  </a:lnTo>
                  <a:lnTo>
                    <a:pt x="0" y="750570"/>
                  </a:lnTo>
                  <a:lnTo>
                    <a:pt x="1972310" y="3429000"/>
                  </a:lnTo>
                  <a:lnTo>
                    <a:pt x="0" y="6127749"/>
                  </a:lnTo>
                  <a:lnTo>
                    <a:pt x="0" y="6857999"/>
                  </a:lnTo>
                  <a:lnTo>
                    <a:pt x="821690" y="6857999"/>
                  </a:lnTo>
                  <a:lnTo>
                    <a:pt x="3327400" y="3429000"/>
                  </a:lnTo>
                  <a:close/>
                </a:path>
              </a:pathLst>
            </a:custGeom>
            <a:grpFill/>
            <a:ln w="12687" cap="flat">
              <a:noFill/>
              <a:prstDash val="solid"/>
              <a:miter/>
            </a:ln>
          </p:spPr>
          <p:txBody>
            <a:bodyPr rtlCol="0" anchor="ctr"/>
            <a:lstStyle/>
            <a:p>
              <a:endParaRPr lang="en-US"/>
            </a:p>
          </p:txBody>
        </p:sp>
      </p:grpSp>
      <p:sp>
        <p:nvSpPr>
          <p:cNvPr id="2" name="Title 1"/>
          <p:cNvSpPr>
            <a:spLocks noGrp="1"/>
          </p:cNvSpPr>
          <p:nvPr>
            <p:ph type="ctrTitle"/>
          </p:nvPr>
        </p:nvSpPr>
        <p:spPr>
          <a:xfrm>
            <a:off x="4679950" y="1613143"/>
            <a:ext cx="4032250" cy="1302585"/>
          </a:xfrm>
        </p:spPr>
        <p:txBody>
          <a:bodyPr anchor="b"/>
          <a:lstStyle>
            <a:lvl1pPr algn="l">
              <a:defRPr sz="2000" b="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4679950" y="3363399"/>
            <a:ext cx="4032250" cy="1655762"/>
          </a:xfrm>
        </p:spPr>
        <p:txBody>
          <a:bodyPr tIns="36000"/>
          <a:lstStyle>
            <a:lvl1pPr marL="0" indent="0" algn="l">
              <a:lnSpc>
                <a:spcPts val="1400"/>
              </a:lnSpc>
              <a:spcBef>
                <a:spcPts val="0"/>
              </a:spcBef>
              <a:buNone/>
              <a:defRPr sz="10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08CBDF82-B205-DB56-0945-D202DB4F8E93}"/>
              </a:ext>
            </a:extLst>
          </p:cNvPr>
          <p:cNvPicPr>
            <a:picLocks noChangeAspect="1"/>
          </p:cNvPicPr>
          <p:nvPr userDrawn="1"/>
        </p:nvPicPr>
        <p:blipFill>
          <a:blip r:embed="rId3"/>
          <a:srcRect/>
          <a:stretch/>
        </p:blipFill>
        <p:spPr>
          <a:xfrm>
            <a:off x="4183796" y="-85650"/>
            <a:ext cx="2424039" cy="1698788"/>
          </a:xfrm>
          <a:prstGeom prst="rect">
            <a:avLst/>
          </a:prstGeom>
        </p:spPr>
      </p:pic>
      <p:sp>
        <p:nvSpPr>
          <p:cNvPr id="15" name="Text Placeholder 14">
            <a:extLst>
              <a:ext uri="{FF2B5EF4-FFF2-40B4-BE49-F238E27FC236}">
                <a16:creationId xmlns:a16="http://schemas.microsoft.com/office/drawing/2014/main" id="{695108F0-A3AA-91E9-01B8-050036DC9553}"/>
              </a:ext>
            </a:extLst>
          </p:cNvPr>
          <p:cNvSpPr>
            <a:spLocks noGrp="1"/>
          </p:cNvSpPr>
          <p:nvPr>
            <p:ph type="body" sz="quarter" idx="10"/>
          </p:nvPr>
        </p:nvSpPr>
        <p:spPr>
          <a:xfrm>
            <a:off x="4679950" y="5425167"/>
            <a:ext cx="4032250" cy="728662"/>
          </a:xfrm>
        </p:spPr>
        <p:txBody>
          <a:bodyPr tIns="0" anchor="b" anchorCtr="0"/>
          <a:lstStyle>
            <a:lvl1pPr>
              <a:lnSpc>
                <a:spcPct val="100000"/>
              </a:lnSpc>
              <a:spcBef>
                <a:spcPts val="0"/>
              </a:spcBef>
              <a:defRPr sz="800">
                <a:solidFill>
                  <a:schemeClr val="bg2"/>
                </a:solidFill>
              </a:defRPr>
            </a:lvl1pPr>
            <a:lvl2pPr>
              <a:lnSpc>
                <a:spcPct val="100000"/>
              </a:lnSpc>
              <a:spcBef>
                <a:spcPts val="0"/>
              </a:spcBef>
              <a:defRPr sz="800">
                <a:solidFill>
                  <a:schemeClr val="bg2"/>
                </a:solidFill>
              </a:defRPr>
            </a:lvl2pPr>
            <a:lvl3pPr>
              <a:lnSpc>
                <a:spcPts val="900"/>
              </a:lnSpc>
              <a:spcBef>
                <a:spcPts val="0"/>
              </a:spcBef>
              <a:defRPr sz="700"/>
            </a:lvl3pPr>
            <a:lvl4pPr>
              <a:lnSpc>
                <a:spcPts val="900"/>
              </a:lnSpc>
              <a:spcBef>
                <a:spcPts val="0"/>
              </a:spcBef>
              <a:defRPr sz="700"/>
            </a:lvl4pPr>
            <a:lvl5pPr>
              <a:lnSpc>
                <a:spcPts val="900"/>
              </a:lnSpc>
              <a:spcBef>
                <a:spcPts val="0"/>
              </a:spcBef>
              <a:defRPr sz="700"/>
            </a:lvl5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9C3D9655-636A-6C3C-6849-766B8F3CDEE0}"/>
              </a:ext>
            </a:extLst>
          </p:cNvPr>
          <p:cNvCxnSpPr>
            <a:cxnSpLocks/>
          </p:cNvCxnSpPr>
          <p:nvPr userDrawn="1"/>
        </p:nvCxnSpPr>
        <p:spPr>
          <a:xfrm>
            <a:off x="4679950" y="3183560"/>
            <a:ext cx="44809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20501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fographic Pane – Dark">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5163CB-6AE3-F30D-2116-CD6EA9281547}"/>
              </a:ext>
            </a:extLst>
          </p:cNvPr>
          <p:cNvSpPr/>
          <p:nvPr userDrawn="1"/>
        </p:nvSpPr>
        <p:spPr>
          <a:xfrm>
            <a:off x="1619250" y="1196974"/>
            <a:ext cx="7524750" cy="49323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2339974" y="1877561"/>
            <a:ext cx="6372226" cy="396000"/>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2339974" y="2379437"/>
            <a:ext cx="6372225" cy="3041196"/>
          </a:xfrm>
        </p:spPr>
        <p:txBody>
          <a:bodyPr/>
          <a:lstStyle>
            <a:lvl1pPr>
              <a:spcBef>
                <a:spcPts val="1600"/>
              </a:spcBef>
              <a:defRPr>
                <a:solidFill>
                  <a:schemeClr val="bg1"/>
                </a:solidFill>
              </a:defRPr>
            </a:lvl1pPr>
            <a:lvl2pPr>
              <a:spcBef>
                <a:spcPts val="0"/>
              </a:spcBef>
              <a:defRPr>
                <a:solidFill>
                  <a:schemeClr val="bg1"/>
                </a:solidFill>
              </a:defRPr>
            </a:lvl2pPr>
            <a:lvl3pPr>
              <a:spcBef>
                <a:spcPts val="1100"/>
              </a:spcBef>
              <a:defRPr>
                <a:solidFill>
                  <a:schemeClr val="bg1"/>
                </a:solidFill>
              </a:defRPr>
            </a:lvl3pPr>
            <a:lvl4pPr>
              <a:spcBef>
                <a:spcPts val="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CFM | Marketing Communication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50C96F9-39E0-7C4A-B8F4-A5033EA05416}" type="slidenum">
              <a:rPr lang="en-US" smtClean="0"/>
              <a:pPr/>
              <a:t>‹#›</a:t>
            </a:fld>
            <a:endParaRPr lang="en-US"/>
          </a:p>
        </p:txBody>
      </p:sp>
      <p:sp>
        <p:nvSpPr>
          <p:cNvPr id="12" name="Text Placeholder 11">
            <a:extLst>
              <a:ext uri="{FF2B5EF4-FFF2-40B4-BE49-F238E27FC236}">
                <a16:creationId xmlns:a16="http://schemas.microsoft.com/office/drawing/2014/main" id="{B533FB7E-84E0-98B5-1392-19FB7A902ABE}"/>
              </a:ext>
            </a:extLst>
          </p:cNvPr>
          <p:cNvSpPr>
            <a:spLocks noGrp="1"/>
          </p:cNvSpPr>
          <p:nvPr>
            <p:ph type="body" sz="quarter" idx="14"/>
          </p:nvPr>
        </p:nvSpPr>
        <p:spPr>
          <a:xfrm>
            <a:off x="2339974" y="5557305"/>
            <a:ext cx="6372225" cy="389697"/>
          </a:xfrm>
        </p:spPr>
        <p:txBody>
          <a:bodyPr tIns="72000" anchor="t" anchorCtr="0">
            <a:noAutofit/>
          </a:bodyPr>
          <a:lstStyle>
            <a:lvl1pPr>
              <a:lnSpc>
                <a:spcPct val="100000"/>
              </a:lnSpc>
              <a:spcBef>
                <a:spcPts val="0"/>
              </a:spcBef>
              <a:defRPr sz="800" b="0">
                <a:solidFill>
                  <a:schemeClr val="bg1"/>
                </a:solidFill>
              </a:defRPr>
            </a:lvl1pPr>
            <a:lvl2pPr>
              <a:defRPr sz="700" b="0"/>
            </a:lvl2pPr>
            <a:lvl3pPr>
              <a:defRPr sz="700" b="0"/>
            </a:lvl3pPr>
            <a:lvl4pPr>
              <a:defRPr sz="700" b="0"/>
            </a:lvl4pPr>
            <a:lvl5pPr>
              <a:defRPr sz="700" b="0"/>
            </a:lvl5pPr>
          </a:lstStyle>
          <a:p>
            <a:pPr lvl="0"/>
            <a:r>
              <a:rPr lang="en-US"/>
              <a:t>Click to edit Master text styles</a:t>
            </a:r>
          </a:p>
        </p:txBody>
      </p:sp>
      <p:cxnSp>
        <p:nvCxnSpPr>
          <p:cNvPr id="8" name="Straight Connector 7">
            <a:extLst>
              <a:ext uri="{FF2B5EF4-FFF2-40B4-BE49-F238E27FC236}">
                <a16:creationId xmlns:a16="http://schemas.microsoft.com/office/drawing/2014/main" id="{848D3637-DED4-878E-7300-851CDFC70EA0}"/>
              </a:ext>
            </a:extLst>
          </p:cNvPr>
          <p:cNvCxnSpPr>
            <a:cxnSpLocks/>
          </p:cNvCxnSpPr>
          <p:nvPr userDrawn="1"/>
        </p:nvCxnSpPr>
        <p:spPr>
          <a:xfrm flipH="1">
            <a:off x="8518223" y="404813"/>
            <a:ext cx="44450" cy="128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008349"/>
      </p:ext>
    </p:extLst>
  </p:cSld>
  <p:clrMapOvr>
    <a:masterClrMapping/>
  </p:clrMapOvr>
  <p:transition>
    <p:fade/>
  </p:transition>
  <p:extLst>
    <p:ext uri="{DCECCB84-F9BA-43D5-87BE-67443E8EF086}">
      <p15:sldGuideLst xmlns:p15="http://schemas.microsoft.com/office/powerpoint/2012/main">
        <p15:guide id="1" pos="242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silhouette&#10;&#10;Description automatically generated">
            <a:extLst>
              <a:ext uri="{FF2B5EF4-FFF2-40B4-BE49-F238E27FC236}">
                <a16:creationId xmlns:a16="http://schemas.microsoft.com/office/drawing/2014/main" id="{330AAB00-A8E0-7B5D-7EE7-DBCF5857A5D7}"/>
              </a:ext>
            </a:extLst>
          </p:cNvPr>
          <p:cNvPicPr>
            <a:picLocks noChangeAspect="1"/>
          </p:cNvPicPr>
          <p:nvPr userDrawn="1"/>
        </p:nvPicPr>
        <p:blipFill rotWithShape="1">
          <a:blip r:embed="rId2"/>
          <a:srcRect l="32383" r="9839"/>
          <a:stretch/>
        </p:blipFill>
        <p:spPr>
          <a:xfrm flipH="1">
            <a:off x="0" y="0"/>
            <a:ext cx="5283200" cy="6858000"/>
          </a:xfrm>
          <a:prstGeom prst="rect">
            <a:avLst/>
          </a:prstGeom>
        </p:spPr>
      </p:pic>
      <p:sp>
        <p:nvSpPr>
          <p:cNvPr id="11" name="Rectangle 10">
            <a:extLst>
              <a:ext uri="{FF2B5EF4-FFF2-40B4-BE49-F238E27FC236}">
                <a16:creationId xmlns:a16="http://schemas.microsoft.com/office/drawing/2014/main" id="{6BF0F4F1-3407-90CB-8B2D-847F1F10F69F}"/>
              </a:ext>
            </a:extLst>
          </p:cNvPr>
          <p:cNvSpPr/>
          <p:nvPr userDrawn="1"/>
        </p:nvSpPr>
        <p:spPr>
          <a:xfrm>
            <a:off x="431800" y="584813"/>
            <a:ext cx="8712200" cy="6273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en-US"/>
              <a:t>CFM | Marketing Communication</a:t>
            </a:r>
          </a:p>
        </p:txBody>
      </p:sp>
      <p:sp>
        <p:nvSpPr>
          <p:cNvPr id="6" name="Slide Number Placeholder 5"/>
          <p:cNvSpPr>
            <a:spLocks noGrp="1"/>
          </p:cNvSpPr>
          <p:nvPr>
            <p:ph type="sldNum" sz="quarter" idx="12"/>
          </p:nvPr>
        </p:nvSpPr>
        <p:spPr/>
        <p:txBody>
          <a:bodyPr/>
          <a:lstStyle/>
          <a:p>
            <a:fld id="{F50C96F9-39E0-7C4A-B8F4-A5033EA05416}" type="slidenum">
              <a:rPr lang="en-US" smtClean="0"/>
              <a:t>‹#›</a:t>
            </a:fld>
            <a:endParaRPr lang="en-US"/>
          </a:p>
        </p:txBody>
      </p:sp>
      <p:sp>
        <p:nvSpPr>
          <p:cNvPr id="3" name="Content Placeholder 2"/>
          <p:cNvSpPr>
            <a:spLocks noGrp="1"/>
          </p:cNvSpPr>
          <p:nvPr>
            <p:ph idx="1"/>
          </p:nvPr>
        </p:nvSpPr>
        <p:spPr>
          <a:xfrm>
            <a:off x="1835150" y="1037774"/>
            <a:ext cx="6887936" cy="5098817"/>
          </a:xfrm>
        </p:spPr>
        <p:txBody>
          <a:bodyPr tIns="0"/>
          <a:lstStyle>
            <a:lvl1pPr>
              <a:spcBef>
                <a:spcPts val="0"/>
              </a:spcBef>
              <a:spcAft>
                <a:spcPts val="900"/>
              </a:spcAft>
              <a:defRPr sz="900">
                <a:solidFill>
                  <a:schemeClr val="tx1">
                    <a:lumMod val="50000"/>
                    <a:lumOff val="50000"/>
                  </a:schemeClr>
                </a:solidFill>
              </a:defRPr>
            </a:lvl1pPr>
            <a:lvl2pPr>
              <a:lnSpc>
                <a:spcPts val="1000"/>
              </a:lnSpc>
              <a:spcBef>
                <a:spcPts val="0"/>
              </a:spcBef>
              <a:defRPr sz="800">
                <a:solidFill>
                  <a:schemeClr val="tx1">
                    <a:lumMod val="50000"/>
                    <a:lumOff val="50000"/>
                  </a:schemeClr>
                </a:solidFill>
              </a:defRPr>
            </a:lvl2pPr>
            <a:lvl3pPr marL="0" indent="0">
              <a:lnSpc>
                <a:spcPts val="1000"/>
              </a:lnSpc>
              <a:spcBef>
                <a:spcPts val="0"/>
              </a:spcBef>
              <a:buNone/>
              <a:defRPr sz="800" cap="all" baseline="0">
                <a:solidFill>
                  <a:schemeClr val="tx1">
                    <a:lumMod val="50000"/>
                    <a:lumOff val="50000"/>
                  </a:schemeClr>
                </a:solidFill>
              </a:defRPr>
            </a:lvl3pPr>
            <a:lvl4pPr marL="0" indent="0">
              <a:lnSpc>
                <a:spcPts val="1000"/>
              </a:lnSpc>
              <a:spcBef>
                <a:spcPts val="0"/>
              </a:spcBef>
              <a:buNone/>
              <a:defRPr sz="800" cap="all" baseline="0">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 name="Straight Connector 1">
            <a:extLst>
              <a:ext uri="{FF2B5EF4-FFF2-40B4-BE49-F238E27FC236}">
                <a16:creationId xmlns:a16="http://schemas.microsoft.com/office/drawing/2014/main" id="{1C740E3B-4970-F355-197A-37D7E5DAAB9D}"/>
              </a:ext>
            </a:extLst>
          </p:cNvPr>
          <p:cNvCxnSpPr>
            <a:cxnSpLocks/>
          </p:cNvCxnSpPr>
          <p:nvPr userDrawn="1"/>
        </p:nvCxnSpPr>
        <p:spPr>
          <a:xfrm flipH="1">
            <a:off x="8518223" y="404813"/>
            <a:ext cx="44450" cy="128587"/>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38590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Footer Placeholder 4"/>
          <p:cNvSpPr>
            <a:spLocks noGrp="1"/>
          </p:cNvSpPr>
          <p:nvPr>
            <p:ph type="ftr" sz="quarter" idx="11"/>
          </p:nvPr>
        </p:nvSpPr>
        <p:spPr/>
        <p:txBody>
          <a:bodyPr/>
          <a:lstStyle/>
          <a:p>
            <a:r>
              <a:rPr lang="en-GB"/>
              <a:t>CFM | Marketing Communication</a:t>
            </a:r>
          </a:p>
        </p:txBody>
      </p:sp>
      <p:sp>
        <p:nvSpPr>
          <p:cNvPr id="6" name="Slide Number Placeholder 5"/>
          <p:cNvSpPr>
            <a:spLocks noGrp="1"/>
          </p:cNvSpPr>
          <p:nvPr>
            <p:ph type="sldNum" sz="quarter" idx="12"/>
          </p:nvPr>
        </p:nvSpPr>
        <p:spPr/>
        <p:txBody>
          <a:bodyPr/>
          <a:lstStyle/>
          <a:p>
            <a:fld id="{6A61DF7B-B2B4-4A5F-B882-DC3A2321644C}" type="slidenum">
              <a:rPr lang="en-GB" smtClean="0"/>
              <a:t>‹#›</a:t>
            </a:fld>
            <a:endParaRPr lang="en-GB"/>
          </a:p>
        </p:txBody>
      </p:sp>
    </p:spTree>
    <p:extLst>
      <p:ext uri="{BB962C8B-B14F-4D97-AF65-F5344CB8AC3E}">
        <p14:creationId xmlns:p14="http://schemas.microsoft.com/office/powerpoint/2010/main" val="877101479"/>
      </p:ext>
    </p:extLst>
  </p:cSld>
  <p:clrMapOvr>
    <a:masterClrMapping/>
  </p:clrMapOvr>
  <p:transition/>
  <p:extLst>
    <p:ext uri="{DCECCB84-F9BA-43D5-87BE-67443E8EF086}">
      <p15:sldGuideLst xmlns:p15="http://schemas.microsoft.com/office/powerpoint/2012/main">
        <p15:guide id="1"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7" name="Picture 6" descr="A picture containing silhouette&#10;&#10;Description automatically generated">
            <a:extLst>
              <a:ext uri="{FF2B5EF4-FFF2-40B4-BE49-F238E27FC236}">
                <a16:creationId xmlns:a16="http://schemas.microsoft.com/office/drawing/2014/main" id="{1F699115-4906-A99A-4584-8D7B7EEFA30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925DDD95-34FE-03B2-B9F9-9A8397EDE115}"/>
              </a:ext>
            </a:extLst>
          </p:cNvPr>
          <p:cNvSpPr/>
          <p:nvPr userDrawn="1"/>
        </p:nvSpPr>
        <p:spPr>
          <a:xfrm>
            <a:off x="0" y="4943475"/>
            <a:ext cx="9144000" cy="1914525"/>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raphic 15">
            <a:extLst>
              <a:ext uri="{FF2B5EF4-FFF2-40B4-BE49-F238E27FC236}">
                <a16:creationId xmlns:a16="http://schemas.microsoft.com/office/drawing/2014/main" id="{D0468AB9-A36D-7549-954B-6C750CA5BED7}"/>
              </a:ext>
            </a:extLst>
          </p:cNvPr>
          <p:cNvSpPr/>
          <p:nvPr/>
        </p:nvSpPr>
        <p:spPr>
          <a:xfrm>
            <a:off x="0" y="0"/>
            <a:ext cx="9144000" cy="6858000"/>
          </a:xfrm>
          <a:custGeom>
            <a:avLst/>
            <a:gdLst>
              <a:gd name="connsiteX0" fmla="*/ 0 w 6858000"/>
              <a:gd name="connsiteY0" fmla="*/ 0 h 5143500"/>
              <a:gd name="connsiteX1" fmla="*/ 0 w 6858000"/>
              <a:gd name="connsiteY1" fmla="*/ 5143500 h 5143500"/>
              <a:gd name="connsiteX2" fmla="*/ 3091815 w 6858000"/>
              <a:gd name="connsiteY2" fmla="*/ 5143500 h 5143500"/>
              <a:gd name="connsiteX3" fmla="*/ 6858000 w 6858000"/>
              <a:gd name="connsiteY3" fmla="*/ 0 h 5143500"/>
            </a:gdLst>
            <a:ahLst/>
            <a:cxnLst>
              <a:cxn ang="0">
                <a:pos x="connsiteX0" y="connsiteY0"/>
              </a:cxn>
              <a:cxn ang="0">
                <a:pos x="connsiteX1" y="connsiteY1"/>
              </a:cxn>
              <a:cxn ang="0">
                <a:pos x="connsiteX2" y="connsiteY2"/>
              </a:cxn>
              <a:cxn ang="0">
                <a:pos x="connsiteX3" y="connsiteY3"/>
              </a:cxn>
            </a:cxnLst>
            <a:rect l="l" t="t" r="r" b="b"/>
            <a:pathLst>
              <a:path w="6858000" h="5143500">
                <a:moveTo>
                  <a:pt x="0" y="0"/>
                </a:moveTo>
                <a:lnTo>
                  <a:pt x="0" y="5143500"/>
                </a:lnTo>
                <a:lnTo>
                  <a:pt x="3091815" y="5143500"/>
                </a:lnTo>
                <a:lnTo>
                  <a:pt x="6858000" y="0"/>
                </a:lnTo>
                <a:close/>
              </a:path>
            </a:pathLst>
          </a:custGeom>
          <a:solidFill>
            <a:schemeClr val="tx2"/>
          </a:solidFill>
          <a:ln w="9525" cap="flat">
            <a:noFill/>
            <a:prstDash val="solid"/>
            <a:miter/>
          </a:ln>
        </p:spPr>
        <p:txBody>
          <a:bodyPr rtlCol="0" anchor="ctr"/>
          <a:lstStyle/>
          <a:p>
            <a:endParaRPr lang="en-US"/>
          </a:p>
        </p:txBody>
      </p:sp>
      <p:pic>
        <p:nvPicPr>
          <p:cNvPr id="19" name="Picture 18" descr="Logo, company name&#10;&#10;Description automatically generated">
            <a:extLst>
              <a:ext uri="{FF2B5EF4-FFF2-40B4-BE49-F238E27FC236}">
                <a16:creationId xmlns:a16="http://schemas.microsoft.com/office/drawing/2014/main" id="{D92B57B2-6EA1-E280-D2F0-68F2A2DC8E0C}"/>
              </a:ext>
            </a:extLst>
          </p:cNvPr>
          <p:cNvPicPr>
            <a:picLocks noChangeAspect="1"/>
          </p:cNvPicPr>
          <p:nvPr userDrawn="1"/>
        </p:nvPicPr>
        <p:blipFill rotWithShape="1">
          <a:blip r:embed="rId3"/>
          <a:stretch/>
        </p:blipFill>
        <p:spPr>
          <a:xfrm>
            <a:off x="-59237" y="-72601"/>
            <a:ext cx="2417111" cy="1693932"/>
          </a:xfrm>
          <a:prstGeom prst="rect">
            <a:avLst/>
          </a:prstGeom>
        </p:spPr>
      </p:pic>
      <p:sp>
        <p:nvSpPr>
          <p:cNvPr id="21" name="TextBox 20">
            <a:extLst>
              <a:ext uri="{FF2B5EF4-FFF2-40B4-BE49-F238E27FC236}">
                <a16:creationId xmlns:a16="http://schemas.microsoft.com/office/drawing/2014/main" id="{4ECB03C7-F54C-58D6-3164-140350C9A087}"/>
              </a:ext>
            </a:extLst>
          </p:cNvPr>
          <p:cNvSpPr txBox="1"/>
          <p:nvPr userDrawn="1"/>
        </p:nvSpPr>
        <p:spPr>
          <a:xfrm>
            <a:off x="431800" y="1582911"/>
            <a:ext cx="4032250" cy="3911905"/>
          </a:xfrm>
          <a:prstGeom prst="rect">
            <a:avLst/>
          </a:prstGeom>
          <a:noFill/>
        </p:spPr>
        <p:txBody>
          <a:bodyPr wrap="square" lIns="0" tIns="0" rIns="0" bIns="0" rtlCol="0">
            <a:spAutoFit/>
          </a:bodyPr>
          <a:lstStyle/>
          <a:p>
            <a:pPr defTabSz="360000">
              <a:lnSpc>
                <a:spcPts val="1200"/>
              </a:lnSpc>
              <a:spcAft>
                <a:spcPts val="600"/>
              </a:spcAft>
            </a:pPr>
            <a:r>
              <a:rPr lang="en-US" sz="900" b="1" dirty="0">
                <a:solidFill>
                  <a:schemeClr val="accent1"/>
                </a:solidFill>
              </a:rPr>
              <a:t>Capital Fund Management LLP</a:t>
            </a:r>
          </a:p>
          <a:p>
            <a:pPr defTabSz="360000">
              <a:lnSpc>
                <a:spcPts val="1200"/>
              </a:lnSpc>
              <a:spcAft>
                <a:spcPts val="600"/>
              </a:spcAft>
            </a:pPr>
            <a:r>
              <a:rPr lang="en-US" sz="900" b="1" dirty="0">
                <a:solidFill>
                  <a:schemeClr val="bg1"/>
                </a:solidFill>
              </a:rPr>
              <a:t>London office</a:t>
            </a:r>
          </a:p>
          <a:p>
            <a:pPr defTabSz="360000">
              <a:lnSpc>
                <a:spcPts val="1200"/>
              </a:lnSpc>
              <a:spcAft>
                <a:spcPts val="600"/>
              </a:spcAft>
            </a:pPr>
            <a:r>
              <a:rPr lang="en-US" sz="900" b="0" dirty="0">
                <a:solidFill>
                  <a:schemeClr val="bg1"/>
                </a:solidFill>
              </a:rPr>
              <a:t>2nd Floor, Bank Building, Smithson Plaza, </a:t>
            </a:r>
            <a:br>
              <a:rPr lang="en-US" sz="900" b="0" dirty="0">
                <a:solidFill>
                  <a:schemeClr val="bg1"/>
                </a:solidFill>
              </a:rPr>
            </a:br>
            <a:r>
              <a:rPr lang="en-US" sz="900" b="0" dirty="0">
                <a:solidFill>
                  <a:schemeClr val="bg1"/>
                </a:solidFill>
              </a:rPr>
              <a:t>26 St. James’s Street, London, SW1A 1HA</a:t>
            </a:r>
          </a:p>
          <a:p>
            <a:pPr defTabSz="360000">
              <a:lnSpc>
                <a:spcPts val="1200"/>
              </a:lnSpc>
              <a:spcAft>
                <a:spcPts val="600"/>
              </a:spcAft>
            </a:pPr>
            <a:r>
              <a:rPr lang="en-US" sz="900" b="1" dirty="0">
                <a:solidFill>
                  <a:schemeClr val="bg1"/>
                </a:solidFill>
              </a:rPr>
              <a:t>Tel</a:t>
            </a:r>
            <a:r>
              <a:rPr lang="en-US" sz="900" b="0" dirty="0">
                <a:solidFill>
                  <a:schemeClr val="bg1"/>
                </a:solidFill>
              </a:rPr>
              <a:t>	+44 207 659 9750</a:t>
            </a:r>
            <a:br>
              <a:rPr lang="en-US" sz="900" b="0" dirty="0">
                <a:solidFill>
                  <a:schemeClr val="bg1"/>
                </a:solidFill>
              </a:rPr>
            </a:br>
            <a:r>
              <a:rPr lang="en-US" sz="900" b="1" dirty="0">
                <a:solidFill>
                  <a:schemeClr val="bg1"/>
                </a:solidFill>
              </a:rPr>
              <a:t>Email</a:t>
            </a:r>
            <a:r>
              <a:rPr lang="en-US" sz="900" b="0" dirty="0">
                <a:solidFill>
                  <a:schemeClr val="bg1"/>
                </a:solidFill>
              </a:rPr>
              <a:t> 	cfm@cfm.com</a:t>
            </a:r>
          </a:p>
          <a:p>
            <a:pPr defTabSz="360000">
              <a:lnSpc>
                <a:spcPts val="1200"/>
              </a:lnSpc>
              <a:spcAft>
                <a:spcPts val="600"/>
              </a:spcAft>
            </a:pPr>
            <a:endParaRPr lang="en-US" sz="900" b="0" dirty="0">
              <a:solidFill>
                <a:schemeClr val="bg1"/>
              </a:solidFill>
            </a:endParaRPr>
          </a:p>
          <a:p>
            <a:pPr defTabSz="360000">
              <a:lnSpc>
                <a:spcPts val="1200"/>
              </a:lnSpc>
              <a:spcAft>
                <a:spcPts val="600"/>
              </a:spcAft>
            </a:pPr>
            <a:r>
              <a:rPr lang="en-US" sz="900" b="1" dirty="0">
                <a:solidFill>
                  <a:schemeClr val="accent1"/>
                </a:solidFill>
              </a:rPr>
              <a:t>Capital Fund Management S.A.</a:t>
            </a:r>
          </a:p>
          <a:p>
            <a:pPr defTabSz="360000">
              <a:lnSpc>
                <a:spcPts val="1200"/>
              </a:lnSpc>
              <a:spcAft>
                <a:spcPts val="600"/>
              </a:spcAft>
            </a:pPr>
            <a:r>
              <a:rPr lang="en-US" sz="900" b="1" dirty="0">
                <a:solidFill>
                  <a:schemeClr val="bg1"/>
                </a:solidFill>
              </a:rPr>
              <a:t>Paris office</a:t>
            </a:r>
          </a:p>
          <a:p>
            <a:pPr defTabSz="360000">
              <a:lnSpc>
                <a:spcPts val="1200"/>
              </a:lnSpc>
              <a:spcAft>
                <a:spcPts val="600"/>
              </a:spcAft>
            </a:pPr>
            <a:r>
              <a:rPr lang="en-US" sz="900" b="0" dirty="0">
                <a:solidFill>
                  <a:schemeClr val="bg1"/>
                </a:solidFill>
              </a:rPr>
              <a:t>23, rue de </a:t>
            </a:r>
            <a:r>
              <a:rPr lang="en-US" sz="900" b="0" dirty="0" err="1">
                <a:solidFill>
                  <a:schemeClr val="bg1"/>
                </a:solidFill>
              </a:rPr>
              <a:t>l’Université</a:t>
            </a:r>
            <a:r>
              <a:rPr lang="en-US" sz="900" b="0" dirty="0">
                <a:solidFill>
                  <a:schemeClr val="bg1"/>
                </a:solidFill>
              </a:rPr>
              <a:t>, 75007 Paris, France</a:t>
            </a:r>
          </a:p>
          <a:p>
            <a:pPr marL="0" marR="0" lvl="0" indent="0" algn="l" defTabSz="360000" rtl="0" eaLnBrk="1" fontAlgn="auto" latinLnBrk="0" hangingPunct="1">
              <a:lnSpc>
                <a:spcPts val="1200"/>
              </a:lnSpc>
              <a:spcBef>
                <a:spcPts val="0"/>
              </a:spcBef>
              <a:spcAft>
                <a:spcPts val="600"/>
              </a:spcAft>
              <a:buClrTx/>
              <a:buSzTx/>
              <a:buFontTx/>
              <a:buNone/>
              <a:tabLst/>
              <a:defRPr/>
            </a:pPr>
            <a:r>
              <a:rPr lang="en-US" sz="900" b="1" dirty="0">
                <a:solidFill>
                  <a:schemeClr val="bg1"/>
                </a:solidFill>
              </a:rPr>
              <a:t>Tel</a:t>
            </a:r>
            <a:r>
              <a:rPr lang="en-US" sz="900" b="0" dirty="0">
                <a:solidFill>
                  <a:schemeClr val="bg1"/>
                </a:solidFill>
              </a:rPr>
              <a:t>	+33 1 49 49 59 49 </a:t>
            </a:r>
            <a:br>
              <a:rPr lang="en-US" sz="900" b="0" dirty="0">
                <a:solidFill>
                  <a:schemeClr val="bg1"/>
                </a:solidFill>
              </a:rPr>
            </a:br>
            <a:r>
              <a:rPr lang="en-US" sz="900" b="1" dirty="0">
                <a:solidFill>
                  <a:schemeClr val="bg1"/>
                </a:solidFill>
              </a:rPr>
              <a:t>Email</a:t>
            </a:r>
            <a:r>
              <a:rPr lang="en-US" sz="900" b="0" dirty="0">
                <a:solidFill>
                  <a:schemeClr val="bg1"/>
                </a:solidFill>
              </a:rPr>
              <a:t> 	cfm@cfm.com</a:t>
            </a:r>
          </a:p>
          <a:p>
            <a:pPr defTabSz="360000">
              <a:lnSpc>
                <a:spcPts val="1200"/>
              </a:lnSpc>
              <a:spcAft>
                <a:spcPts val="600"/>
              </a:spcAft>
            </a:pPr>
            <a:endParaRPr lang="en-US" sz="900" b="0" dirty="0">
              <a:solidFill>
                <a:schemeClr val="bg1"/>
              </a:solidFill>
            </a:endParaRPr>
          </a:p>
          <a:p>
            <a:pPr defTabSz="360000">
              <a:lnSpc>
                <a:spcPts val="1200"/>
              </a:lnSpc>
              <a:spcAft>
                <a:spcPts val="600"/>
              </a:spcAft>
            </a:pPr>
            <a:r>
              <a:rPr lang="en-US" sz="900" b="1" dirty="0">
                <a:solidFill>
                  <a:schemeClr val="accent1"/>
                </a:solidFill>
              </a:rPr>
              <a:t>Capital Fund Management International Inc.</a:t>
            </a:r>
          </a:p>
          <a:p>
            <a:pPr defTabSz="360000">
              <a:lnSpc>
                <a:spcPts val="1200"/>
              </a:lnSpc>
              <a:spcAft>
                <a:spcPts val="600"/>
              </a:spcAft>
            </a:pPr>
            <a:r>
              <a:rPr lang="en-US" sz="900" b="1" dirty="0">
                <a:solidFill>
                  <a:schemeClr val="bg1"/>
                </a:solidFill>
              </a:rPr>
              <a:t>New York office</a:t>
            </a:r>
          </a:p>
          <a:p>
            <a:pPr defTabSz="360000">
              <a:lnSpc>
                <a:spcPts val="1200"/>
              </a:lnSpc>
              <a:spcAft>
                <a:spcPts val="600"/>
              </a:spcAft>
            </a:pPr>
            <a:r>
              <a:rPr lang="en-US" sz="900" b="0" dirty="0">
                <a:solidFill>
                  <a:schemeClr val="bg1"/>
                </a:solidFill>
              </a:rPr>
              <a:t>The Chrysler Building, 405 Lexington Avenue – 55th Fl., </a:t>
            </a:r>
            <a:br>
              <a:rPr lang="en-US" sz="900" b="0" dirty="0">
                <a:solidFill>
                  <a:schemeClr val="bg1"/>
                </a:solidFill>
              </a:rPr>
            </a:br>
            <a:r>
              <a:rPr lang="en-US" sz="900" b="0" dirty="0">
                <a:solidFill>
                  <a:schemeClr val="bg1"/>
                </a:solidFill>
              </a:rPr>
              <a:t>New York, NY, 10174, U.S.A</a:t>
            </a:r>
          </a:p>
          <a:p>
            <a:pPr marL="0" marR="0" lvl="0" indent="0" algn="l" defTabSz="360000" rtl="0" eaLnBrk="1" fontAlgn="auto" latinLnBrk="0" hangingPunct="1">
              <a:lnSpc>
                <a:spcPts val="1200"/>
              </a:lnSpc>
              <a:spcBef>
                <a:spcPts val="0"/>
              </a:spcBef>
              <a:spcAft>
                <a:spcPts val="600"/>
              </a:spcAft>
              <a:buClrTx/>
              <a:buSzTx/>
              <a:buFontTx/>
              <a:buNone/>
              <a:tabLst/>
              <a:defRPr/>
            </a:pPr>
            <a:r>
              <a:rPr lang="en-US" sz="900" b="1" dirty="0">
                <a:solidFill>
                  <a:schemeClr val="bg1"/>
                </a:solidFill>
              </a:rPr>
              <a:t>Tel</a:t>
            </a:r>
            <a:r>
              <a:rPr lang="en-US" sz="900" b="0" dirty="0">
                <a:solidFill>
                  <a:schemeClr val="bg1"/>
                </a:solidFill>
              </a:rPr>
              <a:t>	+1 646 957 8018 </a:t>
            </a:r>
            <a:br>
              <a:rPr lang="en-US" sz="900" b="0" dirty="0">
                <a:solidFill>
                  <a:schemeClr val="bg1"/>
                </a:solidFill>
              </a:rPr>
            </a:br>
            <a:r>
              <a:rPr lang="en-US" sz="900" b="1" dirty="0">
                <a:solidFill>
                  <a:schemeClr val="bg1"/>
                </a:solidFill>
              </a:rPr>
              <a:t>Email</a:t>
            </a:r>
            <a:r>
              <a:rPr lang="en-US" sz="900" b="0" dirty="0">
                <a:solidFill>
                  <a:schemeClr val="bg1"/>
                </a:solidFill>
              </a:rPr>
              <a:t> 	cfm@cfm.com</a:t>
            </a:r>
          </a:p>
        </p:txBody>
      </p:sp>
      <p:sp>
        <p:nvSpPr>
          <p:cNvPr id="22" name="TextBox 21">
            <a:extLst>
              <a:ext uri="{FF2B5EF4-FFF2-40B4-BE49-F238E27FC236}">
                <a16:creationId xmlns:a16="http://schemas.microsoft.com/office/drawing/2014/main" id="{8CB79EA8-188A-013F-CE7F-2C79AAE26FD2}"/>
              </a:ext>
            </a:extLst>
          </p:cNvPr>
          <p:cNvSpPr txBox="1"/>
          <p:nvPr userDrawn="1"/>
        </p:nvSpPr>
        <p:spPr>
          <a:xfrm>
            <a:off x="6084888" y="6200726"/>
            <a:ext cx="2638198" cy="230832"/>
          </a:xfrm>
          <a:prstGeom prst="rect">
            <a:avLst/>
          </a:prstGeom>
          <a:noFill/>
        </p:spPr>
        <p:txBody>
          <a:bodyPr wrap="square" lIns="0" tIns="0" rIns="0" bIns="0" rtlCol="0">
            <a:spAutoFit/>
          </a:bodyPr>
          <a:lstStyle/>
          <a:p>
            <a:pPr algn="r"/>
            <a:r>
              <a:rPr lang="en-US" sz="1500" b="1" dirty="0">
                <a:solidFill>
                  <a:schemeClr val="bg1"/>
                </a:solidFill>
              </a:rPr>
              <a:t>Insight. Data. Clarity.</a:t>
            </a:r>
          </a:p>
        </p:txBody>
      </p:sp>
      <p:cxnSp>
        <p:nvCxnSpPr>
          <p:cNvPr id="5" name="Straight Connector 4">
            <a:extLst>
              <a:ext uri="{FF2B5EF4-FFF2-40B4-BE49-F238E27FC236}">
                <a16:creationId xmlns:a16="http://schemas.microsoft.com/office/drawing/2014/main" id="{8D2C976E-5A76-BBA5-314C-3E36409D88EA}"/>
              </a:ext>
            </a:extLst>
          </p:cNvPr>
          <p:cNvCxnSpPr/>
          <p:nvPr userDrawn="1"/>
        </p:nvCxnSpPr>
        <p:spPr>
          <a:xfrm>
            <a:off x="431800" y="2884077"/>
            <a:ext cx="45954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657619E-2B7C-5225-7D23-2986252FDE0C}"/>
              </a:ext>
            </a:extLst>
          </p:cNvPr>
          <p:cNvCxnSpPr/>
          <p:nvPr userDrawn="1"/>
        </p:nvCxnSpPr>
        <p:spPr>
          <a:xfrm>
            <a:off x="431800" y="4175507"/>
            <a:ext cx="45954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41242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Content On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5" name="Footer Placeholder 4"/>
          <p:cNvSpPr>
            <a:spLocks noGrp="1"/>
          </p:cNvSpPr>
          <p:nvPr>
            <p:ph type="ftr" sz="quarter" idx="11"/>
          </p:nvPr>
        </p:nvSpPr>
        <p:spPr/>
        <p:txBody>
          <a:bodyPr/>
          <a:lstStyle/>
          <a:p>
            <a:r>
              <a:rPr lang="en-GB"/>
              <a:t>© CFM [yyyy]</a:t>
            </a:r>
          </a:p>
        </p:txBody>
      </p:sp>
      <p:sp>
        <p:nvSpPr>
          <p:cNvPr id="6" name="Slide Number Placeholder 5"/>
          <p:cNvSpPr>
            <a:spLocks noGrp="1"/>
          </p:cNvSpPr>
          <p:nvPr>
            <p:ph type="sldNum" sz="quarter" idx="12"/>
          </p:nvPr>
        </p:nvSpPr>
        <p:spPr/>
        <p:txBody>
          <a:bodyPr/>
          <a:lstStyle/>
          <a:p>
            <a:fld id="{6A61DF7B-B2B4-4A5F-B882-DC3A2321644C}" type="slidenum">
              <a:rPr lang="en-GB" smtClean="0"/>
              <a:t>‹#›</a:t>
            </a:fld>
            <a:endParaRPr lang="en-GB"/>
          </a:p>
        </p:txBody>
      </p:sp>
      <p:cxnSp>
        <p:nvCxnSpPr>
          <p:cNvPr id="7" name="Straight Connector 6"/>
          <p:cNvCxnSpPr/>
          <p:nvPr userDrawn="1"/>
        </p:nvCxnSpPr>
        <p:spPr>
          <a:xfrm>
            <a:off x="359532" y="1615789"/>
            <a:ext cx="84609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09473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Content Two">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532" y="1628800"/>
            <a:ext cx="4068452" cy="468051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p:cNvSpPr>
            <a:spLocks noGrp="1"/>
          </p:cNvSpPr>
          <p:nvPr>
            <p:ph idx="13"/>
          </p:nvPr>
        </p:nvSpPr>
        <p:spPr>
          <a:xfrm>
            <a:off x="4752020" y="1628800"/>
            <a:ext cx="4068452" cy="4680519"/>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5" name="Footer Placeholder 4"/>
          <p:cNvSpPr>
            <a:spLocks noGrp="1"/>
          </p:cNvSpPr>
          <p:nvPr>
            <p:ph type="ftr" sz="quarter" idx="11"/>
          </p:nvPr>
        </p:nvSpPr>
        <p:spPr/>
        <p:txBody>
          <a:bodyPr/>
          <a:lstStyle/>
          <a:p>
            <a:r>
              <a:rPr lang="en-GB"/>
              <a:t>© CFM [yyyy]</a:t>
            </a:r>
          </a:p>
        </p:txBody>
      </p:sp>
      <p:sp>
        <p:nvSpPr>
          <p:cNvPr id="6" name="Slide Number Placeholder 5"/>
          <p:cNvSpPr>
            <a:spLocks noGrp="1"/>
          </p:cNvSpPr>
          <p:nvPr>
            <p:ph type="sldNum" sz="quarter" idx="12"/>
          </p:nvPr>
        </p:nvSpPr>
        <p:spPr/>
        <p:txBody>
          <a:bodyPr/>
          <a:lstStyle/>
          <a:p>
            <a:fld id="{6A61DF7B-B2B4-4A5F-B882-DC3A2321644C}" type="slidenum">
              <a:rPr lang="en-GB" smtClean="0"/>
              <a:t>‹#›</a:t>
            </a:fld>
            <a:endParaRPr lang="en-GB"/>
          </a:p>
        </p:txBody>
      </p:sp>
      <p:cxnSp>
        <p:nvCxnSpPr>
          <p:cNvPr id="8" name="Straight Connector 7"/>
          <p:cNvCxnSpPr/>
          <p:nvPr userDrawn="1"/>
        </p:nvCxnSpPr>
        <p:spPr>
          <a:xfrm>
            <a:off x="359532" y="1621231"/>
            <a:ext cx="40684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742402" y="1621231"/>
            <a:ext cx="40684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94631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31800" y="1196975"/>
            <a:ext cx="4511136" cy="4752975"/>
          </a:xfrm>
        </p:spPr>
        <p:txBody>
          <a:bodyPr/>
          <a:lstStyle>
            <a:lvl1pPr>
              <a:spcBef>
                <a:spcPts val="1600"/>
              </a:spcBef>
              <a:defRPr>
                <a:solidFill>
                  <a:schemeClr val="bg1"/>
                </a:solidFill>
              </a:defRPr>
            </a:lvl1pPr>
            <a:lvl2pPr>
              <a:spcBef>
                <a:spcPts val="0"/>
              </a:spcBef>
              <a:defRPr>
                <a:solidFill>
                  <a:schemeClr val="bg1"/>
                </a:solidFill>
              </a:defRPr>
            </a:lvl2pPr>
            <a:lvl3pPr>
              <a:spcBef>
                <a:spcPts val="1100"/>
              </a:spcBef>
              <a:defRPr>
                <a:solidFill>
                  <a:schemeClr val="bg1"/>
                </a:solidFill>
              </a:defRPr>
            </a:lvl3pPr>
            <a:lvl4pPr>
              <a:spcBef>
                <a:spcPts val="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CFM | Marketing Communication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50C96F9-39E0-7C4A-B8F4-A5033EA05416}" type="slidenum">
              <a:rPr lang="en-US" smtClean="0"/>
              <a:pPr/>
              <a:t>‹#›</a:t>
            </a:fld>
            <a:endParaRPr lang="en-US"/>
          </a:p>
        </p:txBody>
      </p:sp>
      <p:sp>
        <p:nvSpPr>
          <p:cNvPr id="8" name="Text Placeholder 7">
            <a:extLst>
              <a:ext uri="{FF2B5EF4-FFF2-40B4-BE49-F238E27FC236}">
                <a16:creationId xmlns:a16="http://schemas.microsoft.com/office/drawing/2014/main" id="{252A9C15-5B93-7157-94BD-2DA90DC01143}"/>
              </a:ext>
            </a:extLst>
          </p:cNvPr>
          <p:cNvSpPr>
            <a:spLocks noGrp="1"/>
          </p:cNvSpPr>
          <p:nvPr>
            <p:ph type="body" sz="quarter" idx="13" hasCustomPrompt="1"/>
          </p:nvPr>
        </p:nvSpPr>
        <p:spPr>
          <a:xfrm>
            <a:off x="431800" y="863600"/>
            <a:ext cx="6840538" cy="333376"/>
          </a:xfrm>
        </p:spPr>
        <p:txBody>
          <a:bodyPr tIns="0">
            <a:normAutofit/>
          </a:bodyPr>
          <a:lstStyle>
            <a:lvl1pPr>
              <a:defRPr sz="1600" b="0">
                <a:solidFill>
                  <a:schemeClr val="bg1"/>
                </a:solidFill>
              </a:defRPr>
            </a:lvl1pPr>
          </a:lstStyle>
          <a:p>
            <a:pPr lvl="0"/>
            <a:r>
              <a:rPr lang="en-GB" dirty="0"/>
              <a:t>Sub title</a:t>
            </a:r>
            <a:endParaRPr lang="en-US" dirty="0"/>
          </a:p>
        </p:txBody>
      </p:sp>
      <p:sp>
        <p:nvSpPr>
          <p:cNvPr id="12" name="Text Placeholder 11">
            <a:extLst>
              <a:ext uri="{FF2B5EF4-FFF2-40B4-BE49-F238E27FC236}">
                <a16:creationId xmlns:a16="http://schemas.microsoft.com/office/drawing/2014/main" id="{B533FB7E-84E0-98B5-1392-19FB7A902ABE}"/>
              </a:ext>
            </a:extLst>
          </p:cNvPr>
          <p:cNvSpPr>
            <a:spLocks noGrp="1"/>
          </p:cNvSpPr>
          <p:nvPr>
            <p:ph type="body" sz="quarter" idx="14"/>
          </p:nvPr>
        </p:nvSpPr>
        <p:spPr>
          <a:xfrm>
            <a:off x="431800" y="6143049"/>
            <a:ext cx="6840538" cy="389697"/>
          </a:xfrm>
        </p:spPr>
        <p:txBody>
          <a:bodyPr tIns="72000" anchor="t" anchorCtr="0">
            <a:noAutofit/>
          </a:bodyPr>
          <a:lstStyle>
            <a:lvl1pPr>
              <a:lnSpc>
                <a:spcPct val="100000"/>
              </a:lnSpc>
              <a:spcBef>
                <a:spcPts val="0"/>
              </a:spcBef>
              <a:defRPr sz="800" b="0">
                <a:solidFill>
                  <a:schemeClr val="bg1"/>
                </a:solidFill>
              </a:defRPr>
            </a:lvl1pPr>
            <a:lvl2pPr>
              <a:defRPr sz="700" b="0"/>
            </a:lvl2pPr>
            <a:lvl3pPr>
              <a:defRPr sz="700" b="0"/>
            </a:lvl3pPr>
            <a:lvl4pPr>
              <a:defRPr sz="700" b="0"/>
            </a:lvl4pPr>
            <a:lvl5pPr>
              <a:defRPr sz="700" b="0"/>
            </a:lvl5pPr>
          </a:lstStyle>
          <a:p>
            <a:pPr lvl="0"/>
            <a:r>
              <a:rPr lang="en-US"/>
              <a:t>Click to edit Master text styles</a:t>
            </a:r>
          </a:p>
        </p:txBody>
      </p:sp>
      <p:sp>
        <p:nvSpPr>
          <p:cNvPr id="14" name="Graphic 12">
            <a:extLst>
              <a:ext uri="{FF2B5EF4-FFF2-40B4-BE49-F238E27FC236}">
                <a16:creationId xmlns:a16="http://schemas.microsoft.com/office/drawing/2014/main" id="{ABE53CE5-7C82-3093-C2A1-78A9C4CCF1CC}"/>
              </a:ext>
            </a:extLst>
          </p:cNvPr>
          <p:cNvSpPr/>
          <p:nvPr/>
        </p:nvSpPr>
        <p:spPr>
          <a:xfrm>
            <a:off x="4534463" y="0"/>
            <a:ext cx="4609537" cy="6858000"/>
          </a:xfrm>
          <a:custGeom>
            <a:avLst/>
            <a:gdLst>
              <a:gd name="connsiteX0" fmla="*/ 3309938 w 3469957"/>
              <a:gd name="connsiteY0" fmla="*/ 2852738 h 5162550"/>
              <a:gd name="connsiteX1" fmla="*/ 3469958 w 3469957"/>
              <a:gd name="connsiteY1" fmla="*/ 2852738 h 5162550"/>
              <a:gd name="connsiteX2" fmla="*/ 3469958 w 3469957"/>
              <a:gd name="connsiteY2" fmla="*/ 1036320 h 5162550"/>
              <a:gd name="connsiteX3" fmla="*/ 2828925 w 3469957"/>
              <a:gd name="connsiteY3" fmla="*/ 1036320 h 5162550"/>
              <a:gd name="connsiteX4" fmla="*/ 2476500 w 3469957"/>
              <a:gd name="connsiteY4" fmla="*/ 0 h 5162550"/>
              <a:gd name="connsiteX5" fmla="*/ 0 w 3469957"/>
              <a:gd name="connsiteY5" fmla="*/ 0 h 5162550"/>
              <a:gd name="connsiteX6" fmla="*/ 1761172 w 3469957"/>
              <a:gd name="connsiteY6" fmla="*/ 5162550 h 5162550"/>
              <a:gd name="connsiteX7" fmla="*/ 3469958 w 3469957"/>
              <a:gd name="connsiteY7" fmla="*/ 5162550 h 5162550"/>
              <a:gd name="connsiteX8" fmla="*/ 3469958 w 3469957"/>
              <a:gd name="connsiteY8" fmla="*/ 3324225 h 51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9957" h="5162550">
                <a:moveTo>
                  <a:pt x="3309938" y="2852738"/>
                </a:moveTo>
                <a:lnTo>
                  <a:pt x="3469958" y="2852738"/>
                </a:lnTo>
                <a:lnTo>
                  <a:pt x="3469958" y="1036320"/>
                </a:lnTo>
                <a:lnTo>
                  <a:pt x="2828925" y="1036320"/>
                </a:lnTo>
                <a:lnTo>
                  <a:pt x="2476500" y="0"/>
                </a:lnTo>
                <a:lnTo>
                  <a:pt x="0" y="0"/>
                </a:lnTo>
                <a:lnTo>
                  <a:pt x="1761172" y="5162550"/>
                </a:lnTo>
                <a:lnTo>
                  <a:pt x="3469958" y="5162550"/>
                </a:lnTo>
                <a:lnTo>
                  <a:pt x="3469958" y="3324225"/>
                </a:lnTo>
                <a:close/>
              </a:path>
            </a:pathLst>
          </a:custGeom>
          <a:solidFill>
            <a:schemeClr val="bg1">
              <a:alpha val="10278"/>
            </a:schemeClr>
          </a:solidFill>
          <a:ln w="9525" cap="flat">
            <a:noFill/>
            <a:prstDash val="solid"/>
            <a:miter/>
          </a:ln>
        </p:spPr>
        <p:txBody>
          <a:bodyPr rtlCol="0" anchor="ctr"/>
          <a:lstStyle/>
          <a:p>
            <a:endParaRPr lang="en-US">
              <a:solidFill>
                <a:schemeClr val="bg1"/>
              </a:solidFill>
            </a:endParaRPr>
          </a:p>
        </p:txBody>
      </p:sp>
      <p:cxnSp>
        <p:nvCxnSpPr>
          <p:cNvPr id="9" name="Straight Connector 8">
            <a:extLst>
              <a:ext uri="{FF2B5EF4-FFF2-40B4-BE49-F238E27FC236}">
                <a16:creationId xmlns:a16="http://schemas.microsoft.com/office/drawing/2014/main" id="{353D4190-8BCB-1866-B58D-2CEE48386917}"/>
              </a:ext>
            </a:extLst>
          </p:cNvPr>
          <p:cNvCxnSpPr>
            <a:cxnSpLocks/>
          </p:cNvCxnSpPr>
          <p:nvPr userDrawn="1"/>
        </p:nvCxnSpPr>
        <p:spPr>
          <a:xfrm flipH="1">
            <a:off x="8518223" y="404813"/>
            <a:ext cx="44450" cy="128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91899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17" name="Picture 16" descr="Graphical user interface&#10;&#10;Description automatically generated">
            <a:extLst>
              <a:ext uri="{FF2B5EF4-FFF2-40B4-BE49-F238E27FC236}">
                <a16:creationId xmlns:a16="http://schemas.microsoft.com/office/drawing/2014/main" id="{A0BDB9D3-170D-AD4C-F247-D3343E345F5D}"/>
              </a:ext>
            </a:extLst>
          </p:cNvPr>
          <p:cNvPicPr>
            <a:picLocks noChangeAspect="1"/>
          </p:cNvPicPr>
          <p:nvPr userDrawn="1"/>
        </p:nvPicPr>
        <p:blipFill>
          <a:blip r:embed="rId2"/>
          <a:stretch>
            <a:fillRect/>
          </a:stretch>
        </p:blipFill>
        <p:spPr>
          <a:xfrm>
            <a:off x="0" y="0"/>
            <a:ext cx="9144000" cy="6858000"/>
          </a:xfrm>
          <a:prstGeom prst="rect">
            <a:avLst/>
          </a:prstGeom>
        </p:spPr>
      </p:pic>
      <p:grpSp>
        <p:nvGrpSpPr>
          <p:cNvPr id="11" name="Graphic 8">
            <a:extLst>
              <a:ext uri="{FF2B5EF4-FFF2-40B4-BE49-F238E27FC236}">
                <a16:creationId xmlns:a16="http://schemas.microsoft.com/office/drawing/2014/main" id="{08A3912F-64D0-7E3D-42B8-51358F45C81E}"/>
              </a:ext>
            </a:extLst>
          </p:cNvPr>
          <p:cNvGrpSpPr/>
          <p:nvPr/>
        </p:nvGrpSpPr>
        <p:grpSpPr>
          <a:xfrm>
            <a:off x="0" y="-2540"/>
            <a:ext cx="9144000" cy="6863080"/>
            <a:chOff x="0" y="-2540"/>
            <a:chExt cx="9144000" cy="6863080"/>
          </a:xfrm>
          <a:solidFill>
            <a:schemeClr val="tx2"/>
          </a:solidFill>
        </p:grpSpPr>
        <p:sp>
          <p:nvSpPr>
            <p:cNvPr id="13" name="Freeform 12">
              <a:extLst>
                <a:ext uri="{FF2B5EF4-FFF2-40B4-BE49-F238E27FC236}">
                  <a16:creationId xmlns:a16="http://schemas.microsoft.com/office/drawing/2014/main" id="{5338E3CE-8615-B5A0-79CC-E3E084C82734}"/>
                </a:ext>
              </a:extLst>
            </p:cNvPr>
            <p:cNvSpPr/>
            <p:nvPr/>
          </p:nvSpPr>
          <p:spPr>
            <a:xfrm>
              <a:off x="4464050" y="0"/>
              <a:ext cx="3843019" cy="6858000"/>
            </a:xfrm>
            <a:custGeom>
              <a:avLst/>
              <a:gdLst>
                <a:gd name="connsiteX0" fmla="*/ 1337310 w 3843019"/>
                <a:gd name="connsiteY0" fmla="*/ 0 h 6858000"/>
                <a:gd name="connsiteX1" fmla="*/ 0 w 3843019"/>
                <a:gd name="connsiteY1" fmla="*/ 0 h 6858000"/>
                <a:gd name="connsiteX2" fmla="*/ 2524760 w 3843019"/>
                <a:gd name="connsiteY2" fmla="*/ 3429000 h 6858000"/>
                <a:gd name="connsiteX3" fmla="*/ 19050 w 3843019"/>
                <a:gd name="connsiteY3" fmla="*/ 6858000 h 6858000"/>
                <a:gd name="connsiteX4" fmla="*/ 1337310 w 3843019"/>
                <a:gd name="connsiteY4" fmla="*/ 6858000 h 6858000"/>
                <a:gd name="connsiteX5" fmla="*/ 3843020 w 3843019"/>
                <a:gd name="connsiteY5"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43019" h="6858000">
                  <a:moveTo>
                    <a:pt x="1337310" y="0"/>
                  </a:moveTo>
                  <a:lnTo>
                    <a:pt x="0" y="0"/>
                  </a:lnTo>
                  <a:lnTo>
                    <a:pt x="2524760" y="3429000"/>
                  </a:lnTo>
                  <a:lnTo>
                    <a:pt x="19050" y="6858000"/>
                  </a:lnTo>
                  <a:lnTo>
                    <a:pt x="1337310" y="6858000"/>
                  </a:lnTo>
                  <a:lnTo>
                    <a:pt x="3843020" y="3429000"/>
                  </a:lnTo>
                  <a:close/>
                </a:path>
              </a:pathLst>
            </a:custGeom>
            <a:grpFill/>
            <a:ln w="1270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52593E8-F9B7-7D74-6C7C-923A325AF0E5}"/>
                </a:ext>
              </a:extLst>
            </p:cNvPr>
            <p:cNvSpPr/>
            <p:nvPr/>
          </p:nvSpPr>
          <p:spPr>
            <a:xfrm>
              <a:off x="0" y="-2540"/>
              <a:ext cx="5126990" cy="6863080"/>
            </a:xfrm>
            <a:custGeom>
              <a:avLst/>
              <a:gdLst>
                <a:gd name="connsiteX0" fmla="*/ 2621280 w 5126990"/>
                <a:gd name="connsiteY0" fmla="*/ 0 h 6863080"/>
                <a:gd name="connsiteX1" fmla="*/ 0 w 5126990"/>
                <a:gd name="connsiteY1" fmla="*/ 0 h 6863080"/>
                <a:gd name="connsiteX2" fmla="*/ 0 w 5126990"/>
                <a:gd name="connsiteY2" fmla="*/ 6863080 h 6863080"/>
                <a:gd name="connsiteX3" fmla="*/ 2613660 w 5126990"/>
                <a:gd name="connsiteY3" fmla="*/ 6863080 h 6863080"/>
                <a:gd name="connsiteX4" fmla="*/ 5126990 w 5126990"/>
                <a:gd name="connsiteY4" fmla="*/ 3429000 h 6863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6990" h="6863080">
                  <a:moveTo>
                    <a:pt x="2621280" y="0"/>
                  </a:moveTo>
                  <a:lnTo>
                    <a:pt x="0" y="0"/>
                  </a:lnTo>
                  <a:lnTo>
                    <a:pt x="0" y="6863080"/>
                  </a:lnTo>
                  <a:lnTo>
                    <a:pt x="2613660" y="6863080"/>
                  </a:lnTo>
                  <a:lnTo>
                    <a:pt x="5126990" y="3429000"/>
                  </a:lnTo>
                  <a:close/>
                </a:path>
              </a:pathLst>
            </a:custGeom>
            <a:grpFill/>
            <a:ln w="1270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BB0985D-57CE-09C8-3CC0-A1775B554604}"/>
                </a:ext>
              </a:extLst>
            </p:cNvPr>
            <p:cNvSpPr/>
            <p:nvPr/>
          </p:nvSpPr>
          <p:spPr>
            <a:xfrm>
              <a:off x="7515859" y="4630420"/>
              <a:ext cx="1628140" cy="2227579"/>
            </a:xfrm>
            <a:custGeom>
              <a:avLst/>
              <a:gdLst>
                <a:gd name="connsiteX0" fmla="*/ 1318260 w 1628140"/>
                <a:gd name="connsiteY0" fmla="*/ 2227580 h 2227579"/>
                <a:gd name="connsiteX1" fmla="*/ 1628140 w 1628140"/>
                <a:gd name="connsiteY1" fmla="*/ 1804670 h 2227579"/>
                <a:gd name="connsiteX2" fmla="*/ 1628140 w 1628140"/>
                <a:gd name="connsiteY2" fmla="*/ 0 h 2227579"/>
                <a:gd name="connsiteX3" fmla="*/ 0 w 1628140"/>
                <a:gd name="connsiteY3" fmla="*/ 2227580 h 2227579"/>
              </a:gdLst>
              <a:ahLst/>
              <a:cxnLst>
                <a:cxn ang="0">
                  <a:pos x="connsiteX0" y="connsiteY0"/>
                </a:cxn>
                <a:cxn ang="0">
                  <a:pos x="connsiteX1" y="connsiteY1"/>
                </a:cxn>
                <a:cxn ang="0">
                  <a:pos x="connsiteX2" y="connsiteY2"/>
                </a:cxn>
                <a:cxn ang="0">
                  <a:pos x="connsiteX3" y="connsiteY3"/>
                </a:cxn>
              </a:cxnLst>
              <a:rect l="l" t="t" r="r" b="b"/>
              <a:pathLst>
                <a:path w="1628140" h="2227579">
                  <a:moveTo>
                    <a:pt x="1318260" y="2227580"/>
                  </a:moveTo>
                  <a:lnTo>
                    <a:pt x="1628140" y="1804670"/>
                  </a:lnTo>
                  <a:lnTo>
                    <a:pt x="1628140" y="0"/>
                  </a:lnTo>
                  <a:lnTo>
                    <a:pt x="0" y="2227580"/>
                  </a:lnTo>
                  <a:close/>
                </a:path>
              </a:pathLst>
            </a:custGeom>
            <a:grpFill/>
            <a:ln w="1270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BEAA201-3214-D687-B93A-684C0F7E07FB}"/>
                </a:ext>
              </a:extLst>
            </p:cNvPr>
            <p:cNvSpPr/>
            <p:nvPr/>
          </p:nvSpPr>
          <p:spPr>
            <a:xfrm>
              <a:off x="7496809" y="0"/>
              <a:ext cx="1647190" cy="2236470"/>
            </a:xfrm>
            <a:custGeom>
              <a:avLst/>
              <a:gdLst>
                <a:gd name="connsiteX0" fmla="*/ 1337310 w 1647190"/>
                <a:gd name="connsiteY0" fmla="*/ 0 h 2236470"/>
                <a:gd name="connsiteX1" fmla="*/ 0 w 1647190"/>
                <a:gd name="connsiteY1" fmla="*/ 0 h 2236470"/>
                <a:gd name="connsiteX2" fmla="*/ 1647190 w 1647190"/>
                <a:gd name="connsiteY2" fmla="*/ 2236470 h 2236470"/>
                <a:gd name="connsiteX3" fmla="*/ 1647190 w 1647190"/>
                <a:gd name="connsiteY3" fmla="*/ 422910 h 2236470"/>
              </a:gdLst>
              <a:ahLst/>
              <a:cxnLst>
                <a:cxn ang="0">
                  <a:pos x="connsiteX0" y="connsiteY0"/>
                </a:cxn>
                <a:cxn ang="0">
                  <a:pos x="connsiteX1" y="connsiteY1"/>
                </a:cxn>
                <a:cxn ang="0">
                  <a:pos x="connsiteX2" y="connsiteY2"/>
                </a:cxn>
                <a:cxn ang="0">
                  <a:pos x="connsiteX3" y="connsiteY3"/>
                </a:cxn>
              </a:cxnLst>
              <a:rect l="l" t="t" r="r" b="b"/>
              <a:pathLst>
                <a:path w="1647190" h="2236470">
                  <a:moveTo>
                    <a:pt x="1337310" y="0"/>
                  </a:moveTo>
                  <a:lnTo>
                    <a:pt x="0" y="0"/>
                  </a:lnTo>
                  <a:lnTo>
                    <a:pt x="1647190" y="2236470"/>
                  </a:lnTo>
                  <a:lnTo>
                    <a:pt x="1647190" y="422910"/>
                  </a:lnTo>
                  <a:close/>
                </a:path>
              </a:pathLst>
            </a:custGeom>
            <a:grpFill/>
            <a:ln w="12700" cap="flat">
              <a:noFill/>
              <a:prstDash val="solid"/>
              <a:miter/>
            </a:ln>
          </p:spPr>
          <p:txBody>
            <a:bodyPr rtlCol="0" anchor="ctr"/>
            <a:lstStyle/>
            <a:p>
              <a:endParaRPr lang="en-US"/>
            </a:p>
          </p:txBody>
        </p:sp>
      </p:grpSp>
      <p:sp>
        <p:nvSpPr>
          <p:cNvPr id="3" name="Content Placeholder 2"/>
          <p:cNvSpPr>
            <a:spLocks noGrp="1"/>
          </p:cNvSpPr>
          <p:nvPr>
            <p:ph idx="1"/>
          </p:nvPr>
        </p:nvSpPr>
        <p:spPr>
          <a:xfrm>
            <a:off x="431800" y="1196975"/>
            <a:ext cx="6840538" cy="4752975"/>
          </a:xfrm>
        </p:spPr>
        <p:txBody>
          <a:bodyPr anchor="ctr" anchorCtr="0"/>
          <a:lstStyle>
            <a:lvl1pPr>
              <a:lnSpc>
                <a:spcPts val="3000"/>
              </a:lnSpc>
              <a:spcBef>
                <a:spcPts val="0"/>
              </a:spcBef>
              <a:spcAft>
                <a:spcPts val="1200"/>
              </a:spcAft>
              <a:defRPr sz="2400">
                <a:solidFill>
                  <a:schemeClr val="bg1"/>
                </a:solidFill>
              </a:defRPr>
            </a:lvl1pPr>
            <a:lvl2pPr marL="144000" indent="-144000">
              <a:lnSpc>
                <a:spcPts val="1700"/>
              </a:lnSpc>
              <a:spcBef>
                <a:spcPts val="0"/>
              </a:spcBef>
              <a:spcAft>
                <a:spcPts val="600"/>
              </a:spcAft>
              <a:buFont typeface="Arial" panose="020B0604020202020204" pitchFamily="34" charset="0"/>
              <a:buChar char="•"/>
              <a:defRPr sz="1400">
                <a:solidFill>
                  <a:schemeClr val="bg1"/>
                </a:solidFill>
              </a:defRPr>
            </a:lvl2pPr>
            <a:lvl3pPr>
              <a:spcBef>
                <a:spcPts val="1100"/>
              </a:spcBef>
              <a:defRPr/>
            </a:lvl3pPr>
            <a:lvl4pPr>
              <a:spcBef>
                <a:spcPts val="0"/>
              </a:spcBef>
              <a:defRPr/>
            </a:lvl4pPr>
          </a:lstStyle>
          <a:p>
            <a:pPr lvl="0"/>
            <a:r>
              <a:rPr lang="en-US"/>
              <a:t>Click to edit Master text styles</a:t>
            </a:r>
          </a:p>
          <a:p>
            <a:pPr lvl="1"/>
            <a:r>
              <a:rPr lang="en-US"/>
              <a:t>Second level</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CFM | Marketing Communication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50C96F9-39E0-7C4A-B8F4-A5033EA05416}" type="slidenum">
              <a:rPr lang="en-US" smtClean="0"/>
              <a:pPr/>
              <a:t>‹#›</a:t>
            </a:fld>
            <a:endParaRPr lang="en-US"/>
          </a:p>
        </p:txBody>
      </p:sp>
      <p:cxnSp>
        <p:nvCxnSpPr>
          <p:cNvPr id="7" name="Straight Connector 6">
            <a:extLst>
              <a:ext uri="{FF2B5EF4-FFF2-40B4-BE49-F238E27FC236}">
                <a16:creationId xmlns:a16="http://schemas.microsoft.com/office/drawing/2014/main" id="{D709872A-EAFA-E10E-F355-310455B60A88}"/>
              </a:ext>
            </a:extLst>
          </p:cNvPr>
          <p:cNvCxnSpPr>
            <a:cxnSpLocks/>
          </p:cNvCxnSpPr>
          <p:nvPr userDrawn="1"/>
        </p:nvCxnSpPr>
        <p:spPr>
          <a:xfrm flipH="1">
            <a:off x="8518223" y="404813"/>
            <a:ext cx="44450" cy="128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92121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31800" y="1196975"/>
            <a:ext cx="6840538" cy="4752975"/>
          </a:xfrm>
        </p:spPr>
        <p:txBody>
          <a:bodyPr/>
          <a:lstStyle>
            <a:lvl1pPr>
              <a:spcBef>
                <a:spcPts val="1600"/>
              </a:spcBef>
              <a:defRPr/>
            </a:lvl1pPr>
            <a:lvl2pPr>
              <a:spcBef>
                <a:spcPts val="0"/>
              </a:spcBef>
              <a:defRPr/>
            </a:lvl2pPr>
            <a:lvl3pPr>
              <a:spcBef>
                <a:spcPts val="1100"/>
              </a:spcBef>
              <a:defRPr/>
            </a:lvl3pPr>
            <a:lvl4pPr>
              <a:spcBef>
                <a:spcPts val="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CFM | Marketing Communication</a:t>
            </a:r>
          </a:p>
        </p:txBody>
      </p:sp>
      <p:sp>
        <p:nvSpPr>
          <p:cNvPr id="6" name="Slide Number Placeholder 5"/>
          <p:cNvSpPr>
            <a:spLocks noGrp="1"/>
          </p:cNvSpPr>
          <p:nvPr>
            <p:ph type="sldNum" sz="quarter" idx="12"/>
          </p:nvPr>
        </p:nvSpPr>
        <p:spPr/>
        <p:txBody>
          <a:bodyPr/>
          <a:lstStyle/>
          <a:p>
            <a:fld id="{F50C96F9-39E0-7C4A-B8F4-A5033EA05416}" type="slidenum">
              <a:rPr lang="en-US" smtClean="0"/>
              <a:t>‹#›</a:t>
            </a:fld>
            <a:endParaRPr lang="en-US"/>
          </a:p>
        </p:txBody>
      </p:sp>
      <p:sp>
        <p:nvSpPr>
          <p:cNvPr id="8" name="Text Placeholder 7">
            <a:extLst>
              <a:ext uri="{FF2B5EF4-FFF2-40B4-BE49-F238E27FC236}">
                <a16:creationId xmlns:a16="http://schemas.microsoft.com/office/drawing/2014/main" id="{252A9C15-5B93-7157-94BD-2DA90DC01143}"/>
              </a:ext>
            </a:extLst>
          </p:cNvPr>
          <p:cNvSpPr>
            <a:spLocks noGrp="1"/>
          </p:cNvSpPr>
          <p:nvPr>
            <p:ph type="body" sz="quarter" idx="13" hasCustomPrompt="1"/>
          </p:nvPr>
        </p:nvSpPr>
        <p:spPr>
          <a:xfrm>
            <a:off x="431800" y="863600"/>
            <a:ext cx="6840538" cy="333376"/>
          </a:xfrm>
        </p:spPr>
        <p:txBody>
          <a:bodyPr tIns="0">
            <a:normAutofit/>
          </a:bodyPr>
          <a:lstStyle>
            <a:lvl1pPr>
              <a:defRPr sz="1600" b="0"/>
            </a:lvl1pPr>
          </a:lstStyle>
          <a:p>
            <a:pPr lvl="0"/>
            <a:r>
              <a:rPr lang="en-GB" dirty="0"/>
              <a:t>Sub title</a:t>
            </a:r>
            <a:endParaRPr lang="en-US" dirty="0"/>
          </a:p>
        </p:txBody>
      </p:sp>
      <p:cxnSp>
        <p:nvCxnSpPr>
          <p:cNvPr id="10" name="Straight Connector 9">
            <a:extLst>
              <a:ext uri="{FF2B5EF4-FFF2-40B4-BE49-F238E27FC236}">
                <a16:creationId xmlns:a16="http://schemas.microsoft.com/office/drawing/2014/main" id="{D3FCFBFE-37C5-B576-CBD0-477859C95DF5}"/>
              </a:ext>
            </a:extLst>
          </p:cNvPr>
          <p:cNvCxnSpPr/>
          <p:nvPr userDrawn="1"/>
        </p:nvCxnSpPr>
        <p:spPr>
          <a:xfrm>
            <a:off x="431800" y="6136595"/>
            <a:ext cx="70929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B533FB7E-84E0-98B5-1392-19FB7A902ABE}"/>
              </a:ext>
            </a:extLst>
          </p:cNvPr>
          <p:cNvSpPr>
            <a:spLocks noGrp="1"/>
          </p:cNvSpPr>
          <p:nvPr>
            <p:ph type="body" sz="quarter" idx="14"/>
          </p:nvPr>
        </p:nvSpPr>
        <p:spPr>
          <a:xfrm>
            <a:off x="431800" y="6143049"/>
            <a:ext cx="6840538" cy="389697"/>
          </a:xfrm>
        </p:spPr>
        <p:txBody>
          <a:bodyPr tIns="72000" anchor="t" anchorCtr="0">
            <a:noAutofit/>
          </a:bodyPr>
          <a:lstStyle>
            <a:lvl1pPr>
              <a:lnSpc>
                <a:spcPct val="100000"/>
              </a:lnSpc>
              <a:spcBef>
                <a:spcPts val="0"/>
              </a:spcBef>
              <a:defRPr sz="800" b="0">
                <a:solidFill>
                  <a:schemeClr val="bg2"/>
                </a:solidFill>
              </a:defRPr>
            </a:lvl1pPr>
            <a:lvl2pPr>
              <a:defRPr sz="700" b="0"/>
            </a:lvl2pPr>
            <a:lvl3pPr>
              <a:defRPr sz="700" b="0"/>
            </a:lvl3pPr>
            <a:lvl4pPr>
              <a:defRPr sz="700" b="0"/>
            </a:lvl4pPr>
            <a:lvl5pPr>
              <a:defRPr sz="700" b="0"/>
            </a:lvl5pPr>
          </a:lstStyle>
          <a:p>
            <a:pPr lvl="0"/>
            <a:r>
              <a:rPr lang="en-US"/>
              <a:t>Click to edit Master text styles</a:t>
            </a:r>
          </a:p>
        </p:txBody>
      </p:sp>
      <p:cxnSp>
        <p:nvCxnSpPr>
          <p:cNvPr id="16" name="Straight Connector 15">
            <a:extLst>
              <a:ext uri="{FF2B5EF4-FFF2-40B4-BE49-F238E27FC236}">
                <a16:creationId xmlns:a16="http://schemas.microsoft.com/office/drawing/2014/main" id="{DBC865FC-A1F1-8BF6-B8B7-886D125FFB18}"/>
              </a:ext>
            </a:extLst>
          </p:cNvPr>
          <p:cNvCxnSpPr>
            <a:cxnSpLocks/>
          </p:cNvCxnSpPr>
          <p:nvPr userDrawn="1"/>
        </p:nvCxnSpPr>
        <p:spPr>
          <a:xfrm flipH="1">
            <a:off x="8518223" y="404813"/>
            <a:ext cx="44450" cy="128587"/>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5" name="Graphic 8">
            <a:extLst>
              <a:ext uri="{FF2B5EF4-FFF2-40B4-BE49-F238E27FC236}">
                <a16:creationId xmlns:a16="http://schemas.microsoft.com/office/drawing/2014/main" id="{297B8879-87A5-7DCD-629C-D02971E0CA2C}"/>
              </a:ext>
            </a:extLst>
          </p:cNvPr>
          <p:cNvGrpSpPr>
            <a:grpSpLocks noChangeAspect="1"/>
          </p:cNvGrpSpPr>
          <p:nvPr userDrawn="1"/>
        </p:nvGrpSpPr>
        <p:grpSpPr>
          <a:xfrm>
            <a:off x="8136000" y="5850000"/>
            <a:ext cx="576716" cy="576000"/>
            <a:chOff x="4190047" y="3046095"/>
            <a:chExt cx="766762" cy="765810"/>
          </a:xfrm>
          <a:blipFill>
            <a:blip r:embed="rId2"/>
            <a:stretch>
              <a:fillRect/>
            </a:stretch>
          </a:blipFill>
        </p:grpSpPr>
        <p:sp>
          <p:nvSpPr>
            <p:cNvPr id="17" name="Freeform 16">
              <a:extLst>
                <a:ext uri="{FF2B5EF4-FFF2-40B4-BE49-F238E27FC236}">
                  <a16:creationId xmlns:a16="http://schemas.microsoft.com/office/drawing/2014/main" id="{0EAE5607-F8B4-F66A-67A7-AE4CEBD13739}"/>
                </a:ext>
              </a:extLst>
            </p:cNvPr>
            <p:cNvSpPr/>
            <p:nvPr/>
          </p:nvSpPr>
          <p:spPr>
            <a:xfrm>
              <a:off x="4528184" y="3046095"/>
              <a:ext cx="428625" cy="765810"/>
            </a:xfrm>
            <a:custGeom>
              <a:avLst/>
              <a:gdLst>
                <a:gd name="connsiteX0" fmla="*/ 149543 w 428625"/>
                <a:gd name="connsiteY0" fmla="*/ 0 h 765810"/>
                <a:gd name="connsiteX1" fmla="*/ 149543 w 428625"/>
                <a:gd name="connsiteY1" fmla="*/ 0 h 765810"/>
                <a:gd name="connsiteX2" fmla="*/ 0 w 428625"/>
                <a:gd name="connsiteY2" fmla="*/ 0 h 765810"/>
                <a:gd name="connsiteX3" fmla="*/ 0 w 428625"/>
                <a:gd name="connsiteY3" fmla="*/ 0 h 765810"/>
                <a:gd name="connsiteX4" fmla="*/ 281940 w 428625"/>
                <a:gd name="connsiteY4" fmla="*/ 382905 h 765810"/>
                <a:gd name="connsiteX5" fmla="*/ 246697 w 428625"/>
                <a:gd name="connsiteY5" fmla="*/ 430530 h 765810"/>
                <a:gd name="connsiteX6" fmla="*/ 1905 w 428625"/>
                <a:gd name="connsiteY6" fmla="*/ 765810 h 765810"/>
                <a:gd name="connsiteX7" fmla="*/ 1905 w 428625"/>
                <a:gd name="connsiteY7" fmla="*/ 765810 h 765810"/>
                <a:gd name="connsiteX8" fmla="*/ 149543 w 428625"/>
                <a:gd name="connsiteY8" fmla="*/ 765810 h 765810"/>
                <a:gd name="connsiteX9" fmla="*/ 149543 w 428625"/>
                <a:gd name="connsiteY9" fmla="*/ 765810 h 765810"/>
                <a:gd name="connsiteX10" fmla="*/ 428625 w 428625"/>
                <a:gd name="connsiteY10" fmla="*/ 382905 h 76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765810">
                  <a:moveTo>
                    <a:pt x="149543" y="0"/>
                  </a:moveTo>
                  <a:lnTo>
                    <a:pt x="149543" y="0"/>
                  </a:lnTo>
                  <a:lnTo>
                    <a:pt x="0" y="0"/>
                  </a:lnTo>
                  <a:lnTo>
                    <a:pt x="0" y="0"/>
                  </a:lnTo>
                  <a:lnTo>
                    <a:pt x="281940" y="382905"/>
                  </a:lnTo>
                  <a:lnTo>
                    <a:pt x="246697" y="430530"/>
                  </a:lnTo>
                  <a:lnTo>
                    <a:pt x="1905" y="765810"/>
                  </a:lnTo>
                  <a:lnTo>
                    <a:pt x="1905" y="765810"/>
                  </a:lnTo>
                  <a:lnTo>
                    <a:pt x="149543" y="765810"/>
                  </a:lnTo>
                  <a:lnTo>
                    <a:pt x="149543" y="765810"/>
                  </a:lnTo>
                  <a:lnTo>
                    <a:pt x="428625" y="382905"/>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E5FBD6D-38EC-6B06-EB24-BA7136F413EB}"/>
                </a:ext>
              </a:extLst>
            </p:cNvPr>
            <p:cNvSpPr/>
            <p:nvPr/>
          </p:nvSpPr>
          <p:spPr>
            <a:xfrm>
              <a:off x="4190047" y="3046095"/>
              <a:ext cx="428625" cy="765810"/>
            </a:xfrm>
            <a:custGeom>
              <a:avLst/>
              <a:gdLst>
                <a:gd name="connsiteX0" fmla="*/ 428625 w 428625"/>
                <a:gd name="connsiteY0" fmla="*/ 382905 h 765810"/>
                <a:gd name="connsiteX1" fmla="*/ 428625 w 428625"/>
                <a:gd name="connsiteY1" fmla="*/ 382905 h 765810"/>
                <a:gd name="connsiteX2" fmla="*/ 149543 w 428625"/>
                <a:gd name="connsiteY2" fmla="*/ 0 h 765810"/>
                <a:gd name="connsiteX3" fmla="*/ 0 w 428625"/>
                <a:gd name="connsiteY3" fmla="*/ 0 h 765810"/>
                <a:gd name="connsiteX4" fmla="*/ 281940 w 428625"/>
                <a:gd name="connsiteY4" fmla="*/ 382905 h 765810"/>
                <a:gd name="connsiteX5" fmla="*/ 1905 w 428625"/>
                <a:gd name="connsiteY5" fmla="*/ 765810 h 765810"/>
                <a:gd name="connsiteX6" fmla="*/ 149543 w 428625"/>
                <a:gd name="connsiteY6" fmla="*/ 765810 h 765810"/>
                <a:gd name="connsiteX7" fmla="*/ 428625 w 428625"/>
                <a:gd name="connsiteY7" fmla="*/ 382905 h 76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625" h="765810">
                  <a:moveTo>
                    <a:pt x="428625" y="382905"/>
                  </a:moveTo>
                  <a:lnTo>
                    <a:pt x="428625" y="382905"/>
                  </a:lnTo>
                  <a:lnTo>
                    <a:pt x="149543" y="0"/>
                  </a:lnTo>
                  <a:lnTo>
                    <a:pt x="0" y="0"/>
                  </a:lnTo>
                  <a:lnTo>
                    <a:pt x="281940" y="382905"/>
                  </a:lnTo>
                  <a:lnTo>
                    <a:pt x="1905" y="765810"/>
                  </a:lnTo>
                  <a:lnTo>
                    <a:pt x="149543" y="765810"/>
                  </a:lnTo>
                  <a:lnTo>
                    <a:pt x="428625" y="382905"/>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79151865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31800" y="1196975"/>
            <a:ext cx="6840538" cy="4752975"/>
          </a:xfrm>
        </p:spPr>
        <p:txBody>
          <a:bodyPr/>
          <a:lstStyle>
            <a:lvl1pPr>
              <a:spcBef>
                <a:spcPts val="1600"/>
              </a:spcBef>
              <a:defRPr>
                <a:solidFill>
                  <a:schemeClr val="bg1"/>
                </a:solidFill>
              </a:defRPr>
            </a:lvl1pPr>
            <a:lvl2pPr>
              <a:spcBef>
                <a:spcPts val="0"/>
              </a:spcBef>
              <a:defRPr>
                <a:solidFill>
                  <a:schemeClr val="bg1"/>
                </a:solidFill>
              </a:defRPr>
            </a:lvl2pPr>
            <a:lvl3pPr>
              <a:spcBef>
                <a:spcPts val="1100"/>
              </a:spcBef>
              <a:defRPr>
                <a:solidFill>
                  <a:schemeClr val="bg1"/>
                </a:solidFill>
              </a:defRPr>
            </a:lvl3pPr>
            <a:lvl4pPr>
              <a:spcBef>
                <a:spcPts val="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CFM | Marketing Communication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50C96F9-39E0-7C4A-B8F4-A5033EA05416}" type="slidenum">
              <a:rPr lang="en-US" smtClean="0"/>
              <a:pPr/>
              <a:t>‹#›</a:t>
            </a:fld>
            <a:endParaRPr lang="en-US"/>
          </a:p>
        </p:txBody>
      </p:sp>
      <p:sp>
        <p:nvSpPr>
          <p:cNvPr id="8" name="Text Placeholder 7">
            <a:extLst>
              <a:ext uri="{FF2B5EF4-FFF2-40B4-BE49-F238E27FC236}">
                <a16:creationId xmlns:a16="http://schemas.microsoft.com/office/drawing/2014/main" id="{252A9C15-5B93-7157-94BD-2DA90DC01143}"/>
              </a:ext>
            </a:extLst>
          </p:cNvPr>
          <p:cNvSpPr>
            <a:spLocks noGrp="1"/>
          </p:cNvSpPr>
          <p:nvPr>
            <p:ph type="body" sz="quarter" idx="13" hasCustomPrompt="1"/>
          </p:nvPr>
        </p:nvSpPr>
        <p:spPr>
          <a:xfrm>
            <a:off x="431800" y="863600"/>
            <a:ext cx="6840538" cy="333376"/>
          </a:xfrm>
        </p:spPr>
        <p:txBody>
          <a:bodyPr tIns="0">
            <a:normAutofit/>
          </a:bodyPr>
          <a:lstStyle>
            <a:lvl1pPr>
              <a:defRPr sz="1600" b="0">
                <a:solidFill>
                  <a:schemeClr val="bg1"/>
                </a:solidFill>
              </a:defRPr>
            </a:lvl1pPr>
          </a:lstStyle>
          <a:p>
            <a:pPr lvl="0"/>
            <a:r>
              <a:rPr lang="en-GB" dirty="0"/>
              <a:t>Sub title</a:t>
            </a:r>
            <a:endParaRPr lang="en-US" dirty="0"/>
          </a:p>
        </p:txBody>
      </p:sp>
      <p:cxnSp>
        <p:nvCxnSpPr>
          <p:cNvPr id="10" name="Straight Connector 9">
            <a:extLst>
              <a:ext uri="{FF2B5EF4-FFF2-40B4-BE49-F238E27FC236}">
                <a16:creationId xmlns:a16="http://schemas.microsoft.com/office/drawing/2014/main" id="{D3FCFBFE-37C5-B576-CBD0-477859C95DF5}"/>
              </a:ext>
            </a:extLst>
          </p:cNvPr>
          <p:cNvCxnSpPr/>
          <p:nvPr userDrawn="1"/>
        </p:nvCxnSpPr>
        <p:spPr>
          <a:xfrm>
            <a:off x="431800" y="6136595"/>
            <a:ext cx="70929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B533FB7E-84E0-98B5-1392-19FB7A902ABE}"/>
              </a:ext>
            </a:extLst>
          </p:cNvPr>
          <p:cNvSpPr>
            <a:spLocks noGrp="1"/>
          </p:cNvSpPr>
          <p:nvPr>
            <p:ph type="body" sz="quarter" idx="14"/>
          </p:nvPr>
        </p:nvSpPr>
        <p:spPr>
          <a:xfrm>
            <a:off x="431800" y="6143049"/>
            <a:ext cx="6840538" cy="389697"/>
          </a:xfrm>
        </p:spPr>
        <p:txBody>
          <a:bodyPr tIns="72000" anchor="t" anchorCtr="0">
            <a:noAutofit/>
          </a:bodyPr>
          <a:lstStyle>
            <a:lvl1pPr>
              <a:lnSpc>
                <a:spcPct val="100000"/>
              </a:lnSpc>
              <a:spcBef>
                <a:spcPts val="0"/>
              </a:spcBef>
              <a:defRPr sz="800" b="0">
                <a:solidFill>
                  <a:schemeClr val="bg1"/>
                </a:solidFill>
              </a:defRPr>
            </a:lvl1pPr>
            <a:lvl2pPr>
              <a:defRPr sz="700" b="0"/>
            </a:lvl2pPr>
            <a:lvl3pPr>
              <a:defRPr sz="700" b="0"/>
            </a:lvl3pPr>
            <a:lvl4pPr>
              <a:defRPr sz="700" b="0"/>
            </a:lvl4pPr>
            <a:lvl5pPr>
              <a:defRPr sz="700" b="0"/>
            </a:lvl5pPr>
          </a:lstStyle>
          <a:p>
            <a:pPr lvl="0"/>
            <a:r>
              <a:rPr lang="en-US"/>
              <a:t>Click to edit Master text styles</a:t>
            </a:r>
          </a:p>
        </p:txBody>
      </p:sp>
      <p:cxnSp>
        <p:nvCxnSpPr>
          <p:cNvPr id="7" name="Straight Connector 6">
            <a:extLst>
              <a:ext uri="{FF2B5EF4-FFF2-40B4-BE49-F238E27FC236}">
                <a16:creationId xmlns:a16="http://schemas.microsoft.com/office/drawing/2014/main" id="{BD415491-6EB4-8416-34CC-BB78A0F20598}"/>
              </a:ext>
            </a:extLst>
          </p:cNvPr>
          <p:cNvCxnSpPr>
            <a:cxnSpLocks/>
          </p:cNvCxnSpPr>
          <p:nvPr userDrawn="1"/>
        </p:nvCxnSpPr>
        <p:spPr>
          <a:xfrm flipH="1">
            <a:off x="8518223" y="404813"/>
            <a:ext cx="44450" cy="128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Graphic 8">
            <a:extLst>
              <a:ext uri="{FF2B5EF4-FFF2-40B4-BE49-F238E27FC236}">
                <a16:creationId xmlns:a16="http://schemas.microsoft.com/office/drawing/2014/main" id="{674EB8B2-E729-27B8-C57B-DA03A193ABC8}"/>
              </a:ext>
            </a:extLst>
          </p:cNvPr>
          <p:cNvGrpSpPr>
            <a:grpSpLocks noChangeAspect="1"/>
          </p:cNvGrpSpPr>
          <p:nvPr userDrawn="1"/>
        </p:nvGrpSpPr>
        <p:grpSpPr>
          <a:xfrm>
            <a:off x="8136000" y="5850000"/>
            <a:ext cx="576716" cy="576000"/>
            <a:chOff x="4190047" y="3046095"/>
            <a:chExt cx="766762" cy="765810"/>
          </a:xfrm>
          <a:blipFill>
            <a:blip r:embed="rId2"/>
            <a:stretch>
              <a:fillRect/>
            </a:stretch>
          </a:blipFill>
        </p:grpSpPr>
        <p:sp>
          <p:nvSpPr>
            <p:cNvPr id="15" name="Freeform 14">
              <a:extLst>
                <a:ext uri="{FF2B5EF4-FFF2-40B4-BE49-F238E27FC236}">
                  <a16:creationId xmlns:a16="http://schemas.microsoft.com/office/drawing/2014/main" id="{B5932CB8-55DD-FFB6-7474-0D3F8C0BAB39}"/>
                </a:ext>
              </a:extLst>
            </p:cNvPr>
            <p:cNvSpPr/>
            <p:nvPr/>
          </p:nvSpPr>
          <p:spPr>
            <a:xfrm>
              <a:off x="4528184" y="3046095"/>
              <a:ext cx="428625" cy="765810"/>
            </a:xfrm>
            <a:custGeom>
              <a:avLst/>
              <a:gdLst>
                <a:gd name="connsiteX0" fmla="*/ 149543 w 428625"/>
                <a:gd name="connsiteY0" fmla="*/ 0 h 765810"/>
                <a:gd name="connsiteX1" fmla="*/ 149543 w 428625"/>
                <a:gd name="connsiteY1" fmla="*/ 0 h 765810"/>
                <a:gd name="connsiteX2" fmla="*/ 0 w 428625"/>
                <a:gd name="connsiteY2" fmla="*/ 0 h 765810"/>
                <a:gd name="connsiteX3" fmla="*/ 0 w 428625"/>
                <a:gd name="connsiteY3" fmla="*/ 0 h 765810"/>
                <a:gd name="connsiteX4" fmla="*/ 281940 w 428625"/>
                <a:gd name="connsiteY4" fmla="*/ 382905 h 765810"/>
                <a:gd name="connsiteX5" fmla="*/ 246697 w 428625"/>
                <a:gd name="connsiteY5" fmla="*/ 430530 h 765810"/>
                <a:gd name="connsiteX6" fmla="*/ 1905 w 428625"/>
                <a:gd name="connsiteY6" fmla="*/ 765810 h 765810"/>
                <a:gd name="connsiteX7" fmla="*/ 1905 w 428625"/>
                <a:gd name="connsiteY7" fmla="*/ 765810 h 765810"/>
                <a:gd name="connsiteX8" fmla="*/ 149543 w 428625"/>
                <a:gd name="connsiteY8" fmla="*/ 765810 h 765810"/>
                <a:gd name="connsiteX9" fmla="*/ 149543 w 428625"/>
                <a:gd name="connsiteY9" fmla="*/ 765810 h 765810"/>
                <a:gd name="connsiteX10" fmla="*/ 428625 w 428625"/>
                <a:gd name="connsiteY10" fmla="*/ 382905 h 76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765810">
                  <a:moveTo>
                    <a:pt x="149543" y="0"/>
                  </a:moveTo>
                  <a:lnTo>
                    <a:pt x="149543" y="0"/>
                  </a:lnTo>
                  <a:lnTo>
                    <a:pt x="0" y="0"/>
                  </a:lnTo>
                  <a:lnTo>
                    <a:pt x="0" y="0"/>
                  </a:lnTo>
                  <a:lnTo>
                    <a:pt x="281940" y="382905"/>
                  </a:lnTo>
                  <a:lnTo>
                    <a:pt x="246697" y="430530"/>
                  </a:lnTo>
                  <a:lnTo>
                    <a:pt x="1905" y="765810"/>
                  </a:lnTo>
                  <a:lnTo>
                    <a:pt x="1905" y="765810"/>
                  </a:lnTo>
                  <a:lnTo>
                    <a:pt x="149543" y="765810"/>
                  </a:lnTo>
                  <a:lnTo>
                    <a:pt x="149543" y="765810"/>
                  </a:lnTo>
                  <a:lnTo>
                    <a:pt x="428625" y="382905"/>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CC70B04-572F-1662-F5FF-B54FCA4393C7}"/>
                </a:ext>
              </a:extLst>
            </p:cNvPr>
            <p:cNvSpPr/>
            <p:nvPr/>
          </p:nvSpPr>
          <p:spPr>
            <a:xfrm>
              <a:off x="4190047" y="3046095"/>
              <a:ext cx="428625" cy="765810"/>
            </a:xfrm>
            <a:custGeom>
              <a:avLst/>
              <a:gdLst>
                <a:gd name="connsiteX0" fmla="*/ 428625 w 428625"/>
                <a:gd name="connsiteY0" fmla="*/ 382905 h 765810"/>
                <a:gd name="connsiteX1" fmla="*/ 428625 w 428625"/>
                <a:gd name="connsiteY1" fmla="*/ 382905 h 765810"/>
                <a:gd name="connsiteX2" fmla="*/ 149543 w 428625"/>
                <a:gd name="connsiteY2" fmla="*/ 0 h 765810"/>
                <a:gd name="connsiteX3" fmla="*/ 0 w 428625"/>
                <a:gd name="connsiteY3" fmla="*/ 0 h 765810"/>
                <a:gd name="connsiteX4" fmla="*/ 281940 w 428625"/>
                <a:gd name="connsiteY4" fmla="*/ 382905 h 765810"/>
                <a:gd name="connsiteX5" fmla="*/ 1905 w 428625"/>
                <a:gd name="connsiteY5" fmla="*/ 765810 h 765810"/>
                <a:gd name="connsiteX6" fmla="*/ 149543 w 428625"/>
                <a:gd name="connsiteY6" fmla="*/ 765810 h 765810"/>
                <a:gd name="connsiteX7" fmla="*/ 428625 w 428625"/>
                <a:gd name="connsiteY7" fmla="*/ 382905 h 76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625" h="765810">
                  <a:moveTo>
                    <a:pt x="428625" y="382905"/>
                  </a:moveTo>
                  <a:lnTo>
                    <a:pt x="428625" y="382905"/>
                  </a:lnTo>
                  <a:lnTo>
                    <a:pt x="149543" y="0"/>
                  </a:lnTo>
                  <a:lnTo>
                    <a:pt x="0" y="0"/>
                  </a:lnTo>
                  <a:lnTo>
                    <a:pt x="281940" y="382905"/>
                  </a:lnTo>
                  <a:lnTo>
                    <a:pt x="1905" y="765810"/>
                  </a:lnTo>
                  <a:lnTo>
                    <a:pt x="149543" y="765810"/>
                  </a:lnTo>
                  <a:lnTo>
                    <a:pt x="428625" y="382905"/>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35378191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Full Width – No Chevr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31799" y="1196975"/>
            <a:ext cx="8280399" cy="4752975"/>
          </a:xfrm>
        </p:spPr>
        <p:txBody>
          <a:bodyPr/>
          <a:lstStyle>
            <a:lvl1pPr>
              <a:spcBef>
                <a:spcPts val="1600"/>
              </a:spcBef>
              <a:defRPr/>
            </a:lvl1pPr>
            <a:lvl2pPr>
              <a:spcBef>
                <a:spcPts val="0"/>
              </a:spcBef>
              <a:defRPr/>
            </a:lvl2pPr>
            <a:lvl3pPr>
              <a:spcBef>
                <a:spcPts val="1100"/>
              </a:spcBef>
              <a:defRPr/>
            </a:lvl3pPr>
            <a:lvl4pPr>
              <a:spcBef>
                <a:spcPts val="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CFM | Marketing Communication</a:t>
            </a:r>
          </a:p>
        </p:txBody>
      </p:sp>
      <p:sp>
        <p:nvSpPr>
          <p:cNvPr id="6" name="Slide Number Placeholder 5"/>
          <p:cNvSpPr>
            <a:spLocks noGrp="1"/>
          </p:cNvSpPr>
          <p:nvPr>
            <p:ph type="sldNum" sz="quarter" idx="12"/>
          </p:nvPr>
        </p:nvSpPr>
        <p:spPr/>
        <p:txBody>
          <a:bodyPr/>
          <a:lstStyle/>
          <a:p>
            <a:fld id="{F50C96F9-39E0-7C4A-B8F4-A5033EA05416}" type="slidenum">
              <a:rPr lang="en-US" smtClean="0"/>
              <a:t>‹#›</a:t>
            </a:fld>
            <a:endParaRPr lang="en-US"/>
          </a:p>
        </p:txBody>
      </p:sp>
      <p:sp>
        <p:nvSpPr>
          <p:cNvPr id="8" name="Text Placeholder 7">
            <a:extLst>
              <a:ext uri="{FF2B5EF4-FFF2-40B4-BE49-F238E27FC236}">
                <a16:creationId xmlns:a16="http://schemas.microsoft.com/office/drawing/2014/main" id="{252A9C15-5B93-7157-94BD-2DA90DC01143}"/>
              </a:ext>
            </a:extLst>
          </p:cNvPr>
          <p:cNvSpPr>
            <a:spLocks noGrp="1"/>
          </p:cNvSpPr>
          <p:nvPr>
            <p:ph type="body" sz="quarter" idx="13" hasCustomPrompt="1"/>
          </p:nvPr>
        </p:nvSpPr>
        <p:spPr>
          <a:xfrm>
            <a:off x="431799" y="863600"/>
            <a:ext cx="8280399" cy="333376"/>
          </a:xfrm>
        </p:spPr>
        <p:txBody>
          <a:bodyPr tIns="0">
            <a:normAutofit/>
          </a:bodyPr>
          <a:lstStyle>
            <a:lvl1pPr>
              <a:defRPr sz="1600" b="0"/>
            </a:lvl1pPr>
          </a:lstStyle>
          <a:p>
            <a:pPr lvl="0"/>
            <a:r>
              <a:rPr lang="en-GB" dirty="0"/>
              <a:t>Sub title</a:t>
            </a:r>
            <a:endParaRPr lang="en-US" dirty="0"/>
          </a:p>
        </p:txBody>
      </p:sp>
      <p:sp>
        <p:nvSpPr>
          <p:cNvPr id="12" name="Text Placeholder 11">
            <a:extLst>
              <a:ext uri="{FF2B5EF4-FFF2-40B4-BE49-F238E27FC236}">
                <a16:creationId xmlns:a16="http://schemas.microsoft.com/office/drawing/2014/main" id="{B533FB7E-84E0-98B5-1392-19FB7A902ABE}"/>
              </a:ext>
            </a:extLst>
          </p:cNvPr>
          <p:cNvSpPr>
            <a:spLocks noGrp="1"/>
          </p:cNvSpPr>
          <p:nvPr>
            <p:ph type="body" sz="quarter" idx="14"/>
          </p:nvPr>
        </p:nvSpPr>
        <p:spPr>
          <a:xfrm>
            <a:off x="431800" y="6143049"/>
            <a:ext cx="8280400" cy="389697"/>
          </a:xfrm>
        </p:spPr>
        <p:txBody>
          <a:bodyPr tIns="72000" anchor="t" anchorCtr="0">
            <a:noAutofit/>
          </a:bodyPr>
          <a:lstStyle>
            <a:lvl1pPr>
              <a:lnSpc>
                <a:spcPct val="100000"/>
              </a:lnSpc>
              <a:spcBef>
                <a:spcPts val="0"/>
              </a:spcBef>
              <a:defRPr sz="800" b="0">
                <a:solidFill>
                  <a:schemeClr val="bg2"/>
                </a:solidFill>
              </a:defRPr>
            </a:lvl1pPr>
            <a:lvl2pPr>
              <a:defRPr sz="700" b="0"/>
            </a:lvl2pPr>
            <a:lvl3pPr>
              <a:defRPr sz="700" b="0"/>
            </a:lvl3pPr>
            <a:lvl4pPr>
              <a:defRPr sz="700" b="0"/>
            </a:lvl4pPr>
            <a:lvl5pPr>
              <a:defRPr sz="700" b="0"/>
            </a:lvl5pPr>
          </a:lstStyle>
          <a:p>
            <a:pPr lvl="0"/>
            <a:r>
              <a:rPr lang="en-US"/>
              <a:t>Click to edit Master text styles</a:t>
            </a:r>
          </a:p>
        </p:txBody>
      </p:sp>
      <p:cxnSp>
        <p:nvCxnSpPr>
          <p:cNvPr id="16" name="Straight Connector 15">
            <a:extLst>
              <a:ext uri="{FF2B5EF4-FFF2-40B4-BE49-F238E27FC236}">
                <a16:creationId xmlns:a16="http://schemas.microsoft.com/office/drawing/2014/main" id="{DBC865FC-A1F1-8BF6-B8B7-886D125FFB18}"/>
              </a:ext>
            </a:extLst>
          </p:cNvPr>
          <p:cNvCxnSpPr>
            <a:cxnSpLocks/>
          </p:cNvCxnSpPr>
          <p:nvPr userDrawn="1"/>
        </p:nvCxnSpPr>
        <p:spPr>
          <a:xfrm flipH="1">
            <a:off x="8518223" y="404813"/>
            <a:ext cx="44450" cy="128587"/>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51225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Full Width">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31800" y="1196975"/>
            <a:ext cx="8280400" cy="4752975"/>
          </a:xfrm>
        </p:spPr>
        <p:txBody>
          <a:bodyPr/>
          <a:lstStyle>
            <a:lvl1pPr>
              <a:spcBef>
                <a:spcPts val="1600"/>
              </a:spcBef>
              <a:defRPr/>
            </a:lvl1pPr>
            <a:lvl2pPr>
              <a:spcBef>
                <a:spcPts val="0"/>
              </a:spcBef>
              <a:defRPr/>
            </a:lvl2pPr>
            <a:lvl3pPr>
              <a:spcBef>
                <a:spcPts val="1100"/>
              </a:spcBef>
              <a:defRPr/>
            </a:lvl3pPr>
            <a:lvl4pPr>
              <a:spcBef>
                <a:spcPts val="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CFM | Marketing Communication</a:t>
            </a:r>
          </a:p>
        </p:txBody>
      </p:sp>
      <p:sp>
        <p:nvSpPr>
          <p:cNvPr id="6" name="Slide Number Placeholder 5"/>
          <p:cNvSpPr>
            <a:spLocks noGrp="1"/>
          </p:cNvSpPr>
          <p:nvPr>
            <p:ph type="sldNum" sz="quarter" idx="12"/>
          </p:nvPr>
        </p:nvSpPr>
        <p:spPr/>
        <p:txBody>
          <a:bodyPr/>
          <a:lstStyle/>
          <a:p>
            <a:fld id="{F50C96F9-39E0-7C4A-B8F4-A5033EA05416}" type="slidenum">
              <a:rPr lang="en-US" smtClean="0"/>
              <a:t>‹#›</a:t>
            </a:fld>
            <a:endParaRPr lang="en-US"/>
          </a:p>
        </p:txBody>
      </p:sp>
      <p:sp>
        <p:nvSpPr>
          <p:cNvPr id="8" name="Text Placeholder 7">
            <a:extLst>
              <a:ext uri="{FF2B5EF4-FFF2-40B4-BE49-F238E27FC236}">
                <a16:creationId xmlns:a16="http://schemas.microsoft.com/office/drawing/2014/main" id="{252A9C15-5B93-7157-94BD-2DA90DC01143}"/>
              </a:ext>
            </a:extLst>
          </p:cNvPr>
          <p:cNvSpPr>
            <a:spLocks noGrp="1"/>
          </p:cNvSpPr>
          <p:nvPr>
            <p:ph type="body" sz="quarter" idx="13" hasCustomPrompt="1"/>
          </p:nvPr>
        </p:nvSpPr>
        <p:spPr>
          <a:xfrm>
            <a:off x="431800" y="863600"/>
            <a:ext cx="8280400" cy="333376"/>
          </a:xfrm>
        </p:spPr>
        <p:txBody>
          <a:bodyPr tIns="0">
            <a:normAutofit/>
          </a:bodyPr>
          <a:lstStyle>
            <a:lvl1pPr>
              <a:defRPr sz="1600" b="0"/>
            </a:lvl1pPr>
          </a:lstStyle>
          <a:p>
            <a:pPr lvl="0"/>
            <a:r>
              <a:rPr lang="en-GB" dirty="0"/>
              <a:t>Sub title</a:t>
            </a:r>
            <a:endParaRPr lang="en-US" dirty="0"/>
          </a:p>
        </p:txBody>
      </p:sp>
      <p:sp>
        <p:nvSpPr>
          <p:cNvPr id="12" name="Text Placeholder 11">
            <a:extLst>
              <a:ext uri="{FF2B5EF4-FFF2-40B4-BE49-F238E27FC236}">
                <a16:creationId xmlns:a16="http://schemas.microsoft.com/office/drawing/2014/main" id="{B533FB7E-84E0-98B5-1392-19FB7A902ABE}"/>
              </a:ext>
            </a:extLst>
          </p:cNvPr>
          <p:cNvSpPr>
            <a:spLocks noGrp="1"/>
          </p:cNvSpPr>
          <p:nvPr>
            <p:ph type="body" sz="quarter" idx="14"/>
          </p:nvPr>
        </p:nvSpPr>
        <p:spPr>
          <a:xfrm>
            <a:off x="431800" y="6143049"/>
            <a:ext cx="6840538" cy="389697"/>
          </a:xfrm>
        </p:spPr>
        <p:txBody>
          <a:bodyPr tIns="72000" anchor="t" anchorCtr="0">
            <a:noAutofit/>
          </a:bodyPr>
          <a:lstStyle>
            <a:lvl1pPr>
              <a:lnSpc>
                <a:spcPct val="100000"/>
              </a:lnSpc>
              <a:spcBef>
                <a:spcPts val="0"/>
              </a:spcBef>
              <a:defRPr sz="800" b="0">
                <a:solidFill>
                  <a:schemeClr val="bg2"/>
                </a:solidFill>
              </a:defRPr>
            </a:lvl1pPr>
            <a:lvl2pPr>
              <a:defRPr sz="700" b="0"/>
            </a:lvl2pPr>
            <a:lvl3pPr>
              <a:defRPr sz="700" b="0"/>
            </a:lvl3pPr>
            <a:lvl4pPr>
              <a:defRPr sz="700" b="0"/>
            </a:lvl4pPr>
            <a:lvl5pPr>
              <a:defRPr sz="700" b="0"/>
            </a:lvl5pPr>
          </a:lstStyle>
          <a:p>
            <a:pPr lvl="0"/>
            <a:r>
              <a:rPr lang="en-US"/>
              <a:t>Click to edit Master text styles</a:t>
            </a:r>
          </a:p>
        </p:txBody>
      </p:sp>
      <p:cxnSp>
        <p:nvCxnSpPr>
          <p:cNvPr id="16" name="Straight Connector 15">
            <a:extLst>
              <a:ext uri="{FF2B5EF4-FFF2-40B4-BE49-F238E27FC236}">
                <a16:creationId xmlns:a16="http://schemas.microsoft.com/office/drawing/2014/main" id="{DBC865FC-A1F1-8BF6-B8B7-886D125FFB18}"/>
              </a:ext>
            </a:extLst>
          </p:cNvPr>
          <p:cNvCxnSpPr>
            <a:cxnSpLocks/>
          </p:cNvCxnSpPr>
          <p:nvPr userDrawn="1"/>
        </p:nvCxnSpPr>
        <p:spPr>
          <a:xfrm flipH="1">
            <a:off x="8518223" y="404813"/>
            <a:ext cx="44450" cy="12858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6F89008-0FE2-898B-E0B3-0E564F0EB5C0}"/>
              </a:ext>
            </a:extLst>
          </p:cNvPr>
          <p:cNvCxnSpPr/>
          <p:nvPr userDrawn="1"/>
        </p:nvCxnSpPr>
        <p:spPr>
          <a:xfrm>
            <a:off x="431800" y="6136595"/>
            <a:ext cx="709295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5" name="Graphic 8">
            <a:extLst>
              <a:ext uri="{FF2B5EF4-FFF2-40B4-BE49-F238E27FC236}">
                <a16:creationId xmlns:a16="http://schemas.microsoft.com/office/drawing/2014/main" id="{04806246-77FF-4B44-4DBC-15BA5182AF4F}"/>
              </a:ext>
            </a:extLst>
          </p:cNvPr>
          <p:cNvGrpSpPr>
            <a:grpSpLocks noChangeAspect="1"/>
          </p:cNvGrpSpPr>
          <p:nvPr userDrawn="1"/>
        </p:nvGrpSpPr>
        <p:grpSpPr>
          <a:xfrm>
            <a:off x="8136000" y="5850000"/>
            <a:ext cx="576716" cy="576000"/>
            <a:chOff x="4190047" y="3046095"/>
            <a:chExt cx="766762" cy="765810"/>
          </a:xfrm>
          <a:blipFill>
            <a:blip r:embed="rId2"/>
            <a:stretch>
              <a:fillRect/>
            </a:stretch>
          </a:blipFill>
        </p:grpSpPr>
        <p:sp>
          <p:nvSpPr>
            <p:cNvPr id="17" name="Freeform 16">
              <a:extLst>
                <a:ext uri="{FF2B5EF4-FFF2-40B4-BE49-F238E27FC236}">
                  <a16:creationId xmlns:a16="http://schemas.microsoft.com/office/drawing/2014/main" id="{6EF8BF6D-8CBC-32DA-84D8-784F7A708C12}"/>
                </a:ext>
              </a:extLst>
            </p:cNvPr>
            <p:cNvSpPr/>
            <p:nvPr/>
          </p:nvSpPr>
          <p:spPr>
            <a:xfrm>
              <a:off x="4528184" y="3046095"/>
              <a:ext cx="428625" cy="765810"/>
            </a:xfrm>
            <a:custGeom>
              <a:avLst/>
              <a:gdLst>
                <a:gd name="connsiteX0" fmla="*/ 149543 w 428625"/>
                <a:gd name="connsiteY0" fmla="*/ 0 h 765810"/>
                <a:gd name="connsiteX1" fmla="*/ 149543 w 428625"/>
                <a:gd name="connsiteY1" fmla="*/ 0 h 765810"/>
                <a:gd name="connsiteX2" fmla="*/ 0 w 428625"/>
                <a:gd name="connsiteY2" fmla="*/ 0 h 765810"/>
                <a:gd name="connsiteX3" fmla="*/ 0 w 428625"/>
                <a:gd name="connsiteY3" fmla="*/ 0 h 765810"/>
                <a:gd name="connsiteX4" fmla="*/ 281940 w 428625"/>
                <a:gd name="connsiteY4" fmla="*/ 382905 h 765810"/>
                <a:gd name="connsiteX5" fmla="*/ 246697 w 428625"/>
                <a:gd name="connsiteY5" fmla="*/ 430530 h 765810"/>
                <a:gd name="connsiteX6" fmla="*/ 1905 w 428625"/>
                <a:gd name="connsiteY6" fmla="*/ 765810 h 765810"/>
                <a:gd name="connsiteX7" fmla="*/ 1905 w 428625"/>
                <a:gd name="connsiteY7" fmla="*/ 765810 h 765810"/>
                <a:gd name="connsiteX8" fmla="*/ 149543 w 428625"/>
                <a:gd name="connsiteY8" fmla="*/ 765810 h 765810"/>
                <a:gd name="connsiteX9" fmla="*/ 149543 w 428625"/>
                <a:gd name="connsiteY9" fmla="*/ 765810 h 765810"/>
                <a:gd name="connsiteX10" fmla="*/ 428625 w 428625"/>
                <a:gd name="connsiteY10" fmla="*/ 382905 h 76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625" h="765810">
                  <a:moveTo>
                    <a:pt x="149543" y="0"/>
                  </a:moveTo>
                  <a:lnTo>
                    <a:pt x="149543" y="0"/>
                  </a:lnTo>
                  <a:lnTo>
                    <a:pt x="0" y="0"/>
                  </a:lnTo>
                  <a:lnTo>
                    <a:pt x="0" y="0"/>
                  </a:lnTo>
                  <a:lnTo>
                    <a:pt x="281940" y="382905"/>
                  </a:lnTo>
                  <a:lnTo>
                    <a:pt x="246697" y="430530"/>
                  </a:lnTo>
                  <a:lnTo>
                    <a:pt x="1905" y="765810"/>
                  </a:lnTo>
                  <a:lnTo>
                    <a:pt x="1905" y="765810"/>
                  </a:lnTo>
                  <a:lnTo>
                    <a:pt x="149543" y="765810"/>
                  </a:lnTo>
                  <a:lnTo>
                    <a:pt x="149543" y="765810"/>
                  </a:lnTo>
                  <a:lnTo>
                    <a:pt x="428625" y="382905"/>
                  </a:ln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650177A-47A0-ABAA-E612-FEBCFCE92C78}"/>
                </a:ext>
              </a:extLst>
            </p:cNvPr>
            <p:cNvSpPr/>
            <p:nvPr/>
          </p:nvSpPr>
          <p:spPr>
            <a:xfrm>
              <a:off x="4190047" y="3046095"/>
              <a:ext cx="428625" cy="765810"/>
            </a:xfrm>
            <a:custGeom>
              <a:avLst/>
              <a:gdLst>
                <a:gd name="connsiteX0" fmla="*/ 428625 w 428625"/>
                <a:gd name="connsiteY0" fmla="*/ 382905 h 765810"/>
                <a:gd name="connsiteX1" fmla="*/ 428625 w 428625"/>
                <a:gd name="connsiteY1" fmla="*/ 382905 h 765810"/>
                <a:gd name="connsiteX2" fmla="*/ 149543 w 428625"/>
                <a:gd name="connsiteY2" fmla="*/ 0 h 765810"/>
                <a:gd name="connsiteX3" fmla="*/ 0 w 428625"/>
                <a:gd name="connsiteY3" fmla="*/ 0 h 765810"/>
                <a:gd name="connsiteX4" fmla="*/ 281940 w 428625"/>
                <a:gd name="connsiteY4" fmla="*/ 382905 h 765810"/>
                <a:gd name="connsiteX5" fmla="*/ 1905 w 428625"/>
                <a:gd name="connsiteY5" fmla="*/ 765810 h 765810"/>
                <a:gd name="connsiteX6" fmla="*/ 149543 w 428625"/>
                <a:gd name="connsiteY6" fmla="*/ 765810 h 765810"/>
                <a:gd name="connsiteX7" fmla="*/ 428625 w 428625"/>
                <a:gd name="connsiteY7" fmla="*/ 382905 h 76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625" h="765810">
                  <a:moveTo>
                    <a:pt x="428625" y="382905"/>
                  </a:moveTo>
                  <a:lnTo>
                    <a:pt x="428625" y="382905"/>
                  </a:lnTo>
                  <a:lnTo>
                    <a:pt x="149543" y="0"/>
                  </a:lnTo>
                  <a:lnTo>
                    <a:pt x="0" y="0"/>
                  </a:lnTo>
                  <a:lnTo>
                    <a:pt x="281940" y="382905"/>
                  </a:lnTo>
                  <a:lnTo>
                    <a:pt x="1905" y="765810"/>
                  </a:lnTo>
                  <a:lnTo>
                    <a:pt x="149543" y="765810"/>
                  </a:lnTo>
                  <a:lnTo>
                    <a:pt x="428625" y="382905"/>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0446339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Full Width – Dark">
    <p:bg>
      <p:bgPr>
        <a:solidFill>
          <a:schemeClr val="tx2"/>
        </a:solidFill>
        <a:effectLst/>
      </p:bgPr>
    </p:bg>
    <p:spTree>
      <p:nvGrpSpPr>
        <p:cNvPr id="1" name=""/>
        <p:cNvGrpSpPr/>
        <p:nvPr/>
      </p:nvGrpSpPr>
      <p:grpSpPr>
        <a:xfrm>
          <a:off x="0" y="0"/>
          <a:ext cx="0" cy="0"/>
          <a:chOff x="0" y="0"/>
          <a:chExt cx="0" cy="0"/>
        </a:xfrm>
      </p:grpSpPr>
      <p:sp>
        <p:nvSpPr>
          <p:cNvPr id="4" name="Graphic 8">
            <a:extLst>
              <a:ext uri="{FF2B5EF4-FFF2-40B4-BE49-F238E27FC236}">
                <a16:creationId xmlns:a16="http://schemas.microsoft.com/office/drawing/2014/main" id="{C193C51C-B2D4-14DF-5C27-C65E0B455996}"/>
              </a:ext>
            </a:extLst>
          </p:cNvPr>
          <p:cNvSpPr/>
          <p:nvPr userDrawn="1"/>
        </p:nvSpPr>
        <p:spPr>
          <a:xfrm>
            <a:off x="3483083" y="-2178"/>
            <a:ext cx="5660916" cy="6860177"/>
          </a:xfrm>
          <a:custGeom>
            <a:avLst/>
            <a:gdLst>
              <a:gd name="connsiteX0" fmla="*/ 5660917 w 5660916"/>
              <a:gd name="connsiteY0" fmla="*/ 4695410 h 6860177"/>
              <a:gd name="connsiteX1" fmla="*/ 4292693 w 5660916"/>
              <a:gd name="connsiteY1" fmla="*/ 4695410 h 6860177"/>
              <a:gd name="connsiteX2" fmla="*/ 4292693 w 5660916"/>
              <a:gd name="connsiteY2" fmla="*/ 4582345 h 6860177"/>
              <a:gd name="connsiteX3" fmla="*/ 5660917 w 5660916"/>
              <a:gd name="connsiteY3" fmla="*/ 2873652 h 6860177"/>
              <a:gd name="connsiteX4" fmla="*/ 5660917 w 5660916"/>
              <a:gd name="connsiteY4" fmla="*/ 0 h 6860177"/>
              <a:gd name="connsiteX5" fmla="*/ 4396866 w 5660916"/>
              <a:gd name="connsiteY5" fmla="*/ 0 h 6860177"/>
              <a:gd name="connsiteX6" fmla="*/ 0 w 5660916"/>
              <a:gd name="connsiteY6" fmla="*/ 5486871 h 6860177"/>
              <a:gd name="connsiteX7" fmla="*/ 0 w 5660916"/>
              <a:gd name="connsiteY7" fmla="*/ 6860177 h 6860177"/>
              <a:gd name="connsiteX8" fmla="*/ 5660917 w 5660916"/>
              <a:gd name="connsiteY8" fmla="*/ 6860177 h 686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0916" h="6860177">
                <a:moveTo>
                  <a:pt x="5660917" y="4695410"/>
                </a:moveTo>
                <a:lnTo>
                  <a:pt x="4292693" y="4695410"/>
                </a:lnTo>
                <a:lnTo>
                  <a:pt x="4292693" y="4582345"/>
                </a:lnTo>
                <a:lnTo>
                  <a:pt x="5660917" y="2873652"/>
                </a:lnTo>
                <a:lnTo>
                  <a:pt x="5660917" y="0"/>
                </a:lnTo>
                <a:lnTo>
                  <a:pt x="4396866" y="0"/>
                </a:lnTo>
                <a:lnTo>
                  <a:pt x="0" y="5486871"/>
                </a:lnTo>
                <a:lnTo>
                  <a:pt x="0" y="6860177"/>
                </a:lnTo>
                <a:lnTo>
                  <a:pt x="5660917" y="6860177"/>
                </a:lnTo>
                <a:close/>
              </a:path>
            </a:pathLst>
          </a:custGeom>
          <a:solidFill>
            <a:schemeClr val="bg1">
              <a:alpha val="10000"/>
            </a:schemeClr>
          </a:solidFill>
          <a:ln w="12700" cap="flat">
            <a:noFill/>
            <a:prstDash val="solid"/>
            <a:miter/>
          </a:ln>
        </p:spPr>
        <p:txBody>
          <a:bodyPr rtlCol="0" anchor="ctr"/>
          <a:lstStyle/>
          <a:p>
            <a:endParaRPr lang="en-US" dirty="0">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31800" y="1196975"/>
            <a:ext cx="8280400" cy="4752975"/>
          </a:xfrm>
        </p:spPr>
        <p:txBody>
          <a:bodyPr/>
          <a:lstStyle>
            <a:lvl1pPr>
              <a:spcBef>
                <a:spcPts val="1600"/>
              </a:spcBef>
              <a:defRPr>
                <a:solidFill>
                  <a:schemeClr val="bg1"/>
                </a:solidFill>
              </a:defRPr>
            </a:lvl1pPr>
            <a:lvl2pPr>
              <a:spcBef>
                <a:spcPts val="0"/>
              </a:spcBef>
              <a:defRPr>
                <a:solidFill>
                  <a:schemeClr val="bg1"/>
                </a:solidFill>
              </a:defRPr>
            </a:lvl2pPr>
            <a:lvl3pPr>
              <a:spcBef>
                <a:spcPts val="1100"/>
              </a:spcBef>
              <a:defRPr>
                <a:solidFill>
                  <a:schemeClr val="bg1"/>
                </a:solidFill>
              </a:defRPr>
            </a:lvl3pPr>
            <a:lvl4pPr>
              <a:spcBef>
                <a:spcPts val="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CFM | Marketing Communication</a:t>
            </a:r>
          </a:p>
        </p:txBody>
      </p:sp>
      <p:sp>
        <p:nvSpPr>
          <p:cNvPr id="6" name="Slide Number Placeholder 5"/>
          <p:cNvSpPr>
            <a:spLocks noGrp="1"/>
          </p:cNvSpPr>
          <p:nvPr>
            <p:ph type="sldNum" sz="quarter" idx="12"/>
          </p:nvPr>
        </p:nvSpPr>
        <p:spPr>
          <a:ln>
            <a:noFill/>
          </a:ln>
        </p:spPr>
        <p:txBody>
          <a:bodyPr/>
          <a:lstStyle>
            <a:lvl1pPr>
              <a:defRPr>
                <a:solidFill>
                  <a:schemeClr val="bg1"/>
                </a:solidFill>
              </a:defRPr>
            </a:lvl1pPr>
          </a:lstStyle>
          <a:p>
            <a:fld id="{F50C96F9-39E0-7C4A-B8F4-A5033EA05416}" type="slidenum">
              <a:rPr lang="en-US" smtClean="0"/>
              <a:pPr/>
              <a:t>‹#›</a:t>
            </a:fld>
            <a:endParaRPr lang="en-US" dirty="0"/>
          </a:p>
        </p:txBody>
      </p:sp>
      <p:sp>
        <p:nvSpPr>
          <p:cNvPr id="8" name="Text Placeholder 7">
            <a:extLst>
              <a:ext uri="{FF2B5EF4-FFF2-40B4-BE49-F238E27FC236}">
                <a16:creationId xmlns:a16="http://schemas.microsoft.com/office/drawing/2014/main" id="{252A9C15-5B93-7157-94BD-2DA90DC01143}"/>
              </a:ext>
            </a:extLst>
          </p:cNvPr>
          <p:cNvSpPr>
            <a:spLocks noGrp="1"/>
          </p:cNvSpPr>
          <p:nvPr>
            <p:ph type="body" sz="quarter" idx="13" hasCustomPrompt="1"/>
          </p:nvPr>
        </p:nvSpPr>
        <p:spPr>
          <a:xfrm>
            <a:off x="431800" y="863600"/>
            <a:ext cx="8280400" cy="333376"/>
          </a:xfrm>
        </p:spPr>
        <p:txBody>
          <a:bodyPr tIns="0">
            <a:normAutofit/>
          </a:bodyPr>
          <a:lstStyle>
            <a:lvl1pPr>
              <a:defRPr sz="1600" b="0">
                <a:solidFill>
                  <a:schemeClr val="bg1"/>
                </a:solidFill>
              </a:defRPr>
            </a:lvl1pPr>
          </a:lstStyle>
          <a:p>
            <a:pPr lvl="0"/>
            <a:r>
              <a:rPr lang="en-GB" dirty="0"/>
              <a:t>Sub title</a:t>
            </a:r>
            <a:endParaRPr lang="en-US" dirty="0"/>
          </a:p>
        </p:txBody>
      </p:sp>
      <p:sp>
        <p:nvSpPr>
          <p:cNvPr id="12" name="Text Placeholder 11">
            <a:extLst>
              <a:ext uri="{FF2B5EF4-FFF2-40B4-BE49-F238E27FC236}">
                <a16:creationId xmlns:a16="http://schemas.microsoft.com/office/drawing/2014/main" id="{B533FB7E-84E0-98B5-1392-19FB7A902ABE}"/>
              </a:ext>
            </a:extLst>
          </p:cNvPr>
          <p:cNvSpPr>
            <a:spLocks noGrp="1"/>
          </p:cNvSpPr>
          <p:nvPr>
            <p:ph type="body" sz="quarter" idx="14"/>
          </p:nvPr>
        </p:nvSpPr>
        <p:spPr>
          <a:xfrm>
            <a:off x="431799" y="6143049"/>
            <a:ext cx="8280399" cy="389697"/>
          </a:xfrm>
        </p:spPr>
        <p:txBody>
          <a:bodyPr tIns="72000" anchor="t" anchorCtr="0">
            <a:noAutofit/>
          </a:bodyPr>
          <a:lstStyle>
            <a:lvl1pPr>
              <a:lnSpc>
                <a:spcPct val="100000"/>
              </a:lnSpc>
              <a:spcBef>
                <a:spcPts val="0"/>
              </a:spcBef>
              <a:defRPr sz="800" b="0">
                <a:solidFill>
                  <a:schemeClr val="bg1"/>
                </a:solidFill>
              </a:defRPr>
            </a:lvl1pPr>
            <a:lvl2pPr>
              <a:defRPr sz="700" b="0"/>
            </a:lvl2pPr>
            <a:lvl3pPr>
              <a:defRPr sz="700" b="0"/>
            </a:lvl3pPr>
            <a:lvl4pPr>
              <a:defRPr sz="700" b="0"/>
            </a:lvl4pPr>
            <a:lvl5pPr>
              <a:defRPr sz="700" b="0"/>
            </a:lvl5pPr>
          </a:lstStyle>
          <a:p>
            <a:pPr lvl="0"/>
            <a:r>
              <a:rPr lang="en-US"/>
              <a:t>Click to edit Master text styles</a:t>
            </a:r>
          </a:p>
        </p:txBody>
      </p:sp>
      <p:cxnSp>
        <p:nvCxnSpPr>
          <p:cNvPr id="16" name="Straight Connector 15">
            <a:extLst>
              <a:ext uri="{FF2B5EF4-FFF2-40B4-BE49-F238E27FC236}">
                <a16:creationId xmlns:a16="http://schemas.microsoft.com/office/drawing/2014/main" id="{DBC865FC-A1F1-8BF6-B8B7-886D125FFB18}"/>
              </a:ext>
            </a:extLst>
          </p:cNvPr>
          <p:cNvCxnSpPr>
            <a:cxnSpLocks/>
          </p:cNvCxnSpPr>
          <p:nvPr userDrawn="1"/>
        </p:nvCxnSpPr>
        <p:spPr>
          <a:xfrm flipH="1">
            <a:off x="8518223" y="404813"/>
            <a:ext cx="44450" cy="128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42435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800" y="404814"/>
            <a:ext cx="6361794" cy="3960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31800" y="1196975"/>
            <a:ext cx="8280400" cy="4752975"/>
          </a:xfrm>
          <a:prstGeom prst="rect">
            <a:avLst/>
          </a:prstGeom>
        </p:spPr>
        <p:txBody>
          <a:bodyPr vert="horz" lIns="0" tIns="7200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799943" y="404813"/>
            <a:ext cx="1653908" cy="180000"/>
          </a:xfrm>
          <a:prstGeom prst="rect">
            <a:avLst/>
          </a:prstGeom>
        </p:spPr>
        <p:txBody>
          <a:bodyPr vert="horz" lIns="0" tIns="0" rIns="0" bIns="0" rtlCol="0" anchor="t" anchorCtr="0"/>
          <a:lstStyle>
            <a:lvl1pPr algn="r">
              <a:defRPr sz="800" b="1">
                <a:solidFill>
                  <a:schemeClr val="accent1"/>
                </a:solidFill>
              </a:defRPr>
            </a:lvl1pPr>
          </a:lstStyle>
          <a:p>
            <a:r>
              <a:rPr lang="en-US" dirty="0"/>
              <a:t>CFM | Marketing Communication</a:t>
            </a:r>
          </a:p>
        </p:txBody>
      </p:sp>
      <p:sp>
        <p:nvSpPr>
          <p:cNvPr id="6" name="Slide Number Placeholder 5"/>
          <p:cNvSpPr>
            <a:spLocks noGrp="1"/>
          </p:cNvSpPr>
          <p:nvPr>
            <p:ph type="sldNum" sz="quarter" idx="4"/>
          </p:nvPr>
        </p:nvSpPr>
        <p:spPr>
          <a:xfrm>
            <a:off x="8460200" y="404813"/>
            <a:ext cx="252000" cy="180000"/>
          </a:xfrm>
          <a:prstGeom prst="rect">
            <a:avLst/>
          </a:prstGeom>
        </p:spPr>
        <p:txBody>
          <a:bodyPr vert="horz" lIns="0" tIns="0" rIns="0" bIns="0" rtlCol="0" anchor="t" anchorCtr="0"/>
          <a:lstStyle>
            <a:lvl1pPr algn="r">
              <a:defRPr sz="800" b="1">
                <a:solidFill>
                  <a:schemeClr val="accent1"/>
                </a:solidFill>
              </a:defRPr>
            </a:lvl1pPr>
          </a:lstStyle>
          <a:p>
            <a:fld id="{F50C96F9-39E0-7C4A-B8F4-A5033EA05416}" type="slidenum">
              <a:rPr lang="en-US" smtClean="0"/>
              <a:pPr/>
              <a:t>‹#›</a:t>
            </a:fld>
            <a:endParaRPr lang="en-US" dirty="0"/>
          </a:p>
        </p:txBody>
      </p:sp>
    </p:spTree>
    <p:extLst>
      <p:ext uri="{BB962C8B-B14F-4D97-AF65-F5344CB8AC3E}">
        <p14:creationId xmlns:p14="http://schemas.microsoft.com/office/powerpoint/2010/main" val="1249008995"/>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78" r:id="rId3"/>
    <p:sldLayoutId id="2147483680" r:id="rId4"/>
    <p:sldLayoutId id="2147483662" r:id="rId5"/>
    <p:sldLayoutId id="2147483683" r:id="rId6"/>
    <p:sldLayoutId id="2147483688" r:id="rId7"/>
    <p:sldLayoutId id="2147483689" r:id="rId8"/>
    <p:sldLayoutId id="2147483690" r:id="rId9"/>
    <p:sldLayoutId id="2147483672" r:id="rId10"/>
    <p:sldLayoutId id="2147483681" r:id="rId11"/>
    <p:sldLayoutId id="2147483682" r:id="rId12"/>
    <p:sldLayoutId id="2147483691" r:id="rId13"/>
    <p:sldLayoutId id="2147483692" r:id="rId14"/>
    <p:sldLayoutId id="2147483673" r:id="rId15"/>
    <p:sldLayoutId id="2147483685" r:id="rId16"/>
    <p:sldLayoutId id="2147483674" r:id="rId17"/>
    <p:sldLayoutId id="2147483675" r:id="rId18"/>
    <p:sldLayoutId id="2147483687" r:id="rId19"/>
    <p:sldLayoutId id="2147483686" r:id="rId20"/>
    <p:sldLayoutId id="2147483676" r:id="rId21"/>
    <p:sldLayoutId id="2147483684" r:id="rId22"/>
    <p:sldLayoutId id="2147483677" r:id="rId23"/>
    <p:sldLayoutId id="2147483693" r:id="rId24"/>
    <p:sldLayoutId id="2147483694" r:id="rId25"/>
  </p:sldLayoutIdLst>
  <p:transition>
    <p:fade/>
  </p:transition>
  <p:hf hdr="0" dt="0"/>
  <p:txStyles>
    <p:titleStyle>
      <a:lvl1pPr algn="l" defTabSz="914400" rtl="0" eaLnBrk="1" latinLnBrk="0" hangingPunct="1">
        <a:lnSpc>
          <a:spcPct val="90000"/>
        </a:lnSpc>
        <a:spcBef>
          <a:spcPct val="0"/>
        </a:spcBef>
        <a:buNone/>
        <a:defRPr sz="2000" b="1" kern="1200">
          <a:solidFill>
            <a:schemeClr val="tx2"/>
          </a:solidFill>
          <a:latin typeface="+mj-lt"/>
          <a:ea typeface="+mj-ea"/>
          <a:cs typeface="+mj-cs"/>
        </a:defRPr>
      </a:lvl1pPr>
    </p:titleStyle>
    <p:body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272" userDrawn="1">
          <p15:clr>
            <a:srgbClr val="F26B43"/>
          </p15:clr>
        </p15:guide>
        <p15:guide id="3" pos="5488" userDrawn="1">
          <p15:clr>
            <a:srgbClr val="F26B43"/>
          </p15:clr>
        </p15:guide>
        <p15:guide id="4" orient="horz" pos="255" userDrawn="1">
          <p15:clr>
            <a:srgbClr val="F26B43"/>
          </p15:clr>
        </p15:guide>
        <p15:guide id="6" pos="1020" userDrawn="1">
          <p15:clr>
            <a:srgbClr val="F26B43"/>
          </p15:clr>
        </p15:guide>
        <p15:guide id="7" pos="4740" userDrawn="1">
          <p15:clr>
            <a:srgbClr val="F26B43"/>
          </p15:clr>
        </p15:guide>
        <p15:guide id="8" pos="4581" userDrawn="1">
          <p15:clr>
            <a:srgbClr val="F26B43"/>
          </p15:clr>
        </p15:guide>
        <p15:guide id="9" pos="3833" userDrawn="1">
          <p15:clr>
            <a:srgbClr val="F26B43"/>
          </p15:clr>
        </p15:guide>
        <p15:guide id="10" pos="3696" userDrawn="1">
          <p15:clr>
            <a:srgbClr val="F26B43"/>
          </p15:clr>
        </p15:guide>
        <p15:guide id="11" pos="2948" userDrawn="1">
          <p15:clr>
            <a:srgbClr val="F26B43"/>
          </p15:clr>
        </p15:guide>
        <p15:guide id="12" pos="2812" userDrawn="1">
          <p15:clr>
            <a:srgbClr val="F26B43"/>
          </p15:clr>
        </p15:guide>
        <p15:guide id="13" pos="2064" userDrawn="1">
          <p15:clr>
            <a:srgbClr val="F26B43"/>
          </p15:clr>
        </p15:guide>
        <p15:guide id="14" pos="1927" userDrawn="1">
          <p15:clr>
            <a:srgbClr val="F26B43"/>
          </p15:clr>
        </p15:guide>
        <p15:guide id="15" pos="1156" userDrawn="1">
          <p15:clr>
            <a:srgbClr val="F26B43"/>
          </p15:clr>
        </p15:guide>
        <p15:guide id="16" orient="horz" pos="754" userDrawn="1">
          <p15:clr>
            <a:srgbClr val="F26B43"/>
          </p15:clr>
        </p15:guide>
        <p15:guide id="17" orient="horz" pos="3861" userDrawn="1">
          <p15:clr>
            <a:srgbClr val="F26B43"/>
          </p15:clr>
        </p15:guide>
        <p15:guide id="18" orient="horz" pos="3748" userDrawn="1">
          <p15:clr>
            <a:srgbClr val="F26B43"/>
          </p15:clr>
        </p15:guide>
        <p15:guide id="19" orient="horz" pos="1003" userDrawn="1">
          <p15:clr>
            <a:srgbClr val="F26B43"/>
          </p15:clr>
        </p15:guide>
        <p15:guide id="20" orient="horz" pos="111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www.givewell.org/giving101/The-Wrong-Donation-Can-Accomplish-Nothing" TargetMode="Externa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27.jp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6.gif"/><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25.xml"/><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30.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jpg"/><Relationship Id="rId7" Type="http://schemas.openxmlformats.org/officeDocument/2006/relationships/image" Target="cid:image001.png@01DA0E7D.5CA99750"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cid:image002.png@01DA0E7D.5CA99750"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s://papers.ssrn.com/sol3/cf_dev/AbsByAuth.cfm?per_id=74614" TargetMode="External"/><Relationship Id="rId7"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https://papers.ssrn.com/sol3/cf_dev/AbsByAuth.cfm?per_id=374406" TargetMode="External"/><Relationship Id="rId5" Type="http://schemas.openxmlformats.org/officeDocument/2006/relationships/hyperlink" Target="https://papers.ssrn.com/sol3/cf_dev/AbsByAuth.cfm?per_id=297281" TargetMode="External"/><Relationship Id="rId4" Type="http://schemas.openxmlformats.org/officeDocument/2006/relationships/hyperlink" Target="https://papers.ssrn.com/sol3/papers.cfm?abstract_id=3686935"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25.xml"/><Relationship Id="rId5" Type="http://schemas.openxmlformats.org/officeDocument/2006/relationships/image" Target="../media/image68.PN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25.xml"/><Relationship Id="rId5" Type="http://schemas.openxmlformats.org/officeDocument/2006/relationships/image" Target="../media/image71.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7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5.jp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www.novethic.fr/actualite/environnement/climat/isr-rse/chiffrer-le-cout-de-l-inaction-un-tournant-dans-la-prise-de-conscience-climatique-143650.html" TargetMode="External"/><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11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4274-D599-6908-8346-727CF4B58C06}"/>
              </a:ext>
            </a:extLst>
          </p:cNvPr>
          <p:cNvSpPr>
            <a:spLocks noGrp="1"/>
          </p:cNvSpPr>
          <p:nvPr>
            <p:ph type="ctrTitle"/>
          </p:nvPr>
        </p:nvSpPr>
        <p:spPr>
          <a:xfrm>
            <a:off x="431800" y="2635946"/>
            <a:ext cx="5717988" cy="504222"/>
          </a:xfrm>
        </p:spPr>
        <p:txBody>
          <a:bodyPr/>
          <a:lstStyle/>
          <a:p>
            <a:r>
              <a:rPr lang="fr-FR" dirty="0"/>
              <a:t>Finance verte: bulle spéculative ou changement de paradigme </a:t>
            </a:r>
            <a:r>
              <a:rPr lang="fr-FR" b="1" dirty="0"/>
              <a:t>?</a:t>
            </a:r>
            <a:endParaRPr lang="en-US" b="1" dirty="0"/>
          </a:p>
        </p:txBody>
      </p:sp>
      <p:sp>
        <p:nvSpPr>
          <p:cNvPr id="3" name="Subtitle 2">
            <a:extLst>
              <a:ext uri="{FF2B5EF4-FFF2-40B4-BE49-F238E27FC236}">
                <a16:creationId xmlns:a16="http://schemas.microsoft.com/office/drawing/2014/main" id="{B30F86DF-2F4A-F382-FE84-C6A92A3432EA}"/>
              </a:ext>
            </a:extLst>
          </p:cNvPr>
          <p:cNvSpPr>
            <a:spLocks noGrp="1"/>
          </p:cNvSpPr>
          <p:nvPr>
            <p:ph type="subTitle" idx="1"/>
          </p:nvPr>
        </p:nvSpPr>
        <p:spPr>
          <a:xfrm>
            <a:off x="431800" y="4034452"/>
            <a:ext cx="5368299" cy="1655762"/>
          </a:xfrm>
        </p:spPr>
        <p:txBody>
          <a:bodyPr/>
          <a:lstStyle/>
          <a:p>
            <a:r>
              <a:rPr lang="en-US" sz="1200" dirty="0"/>
              <a:t>2023 11 23 </a:t>
            </a:r>
            <a:r>
              <a:rPr lang="en-US" sz="1200" dirty="0" err="1"/>
              <a:t>Institut</a:t>
            </a:r>
            <a:r>
              <a:rPr lang="en-US" sz="1200" dirty="0"/>
              <a:t> Henri </a:t>
            </a:r>
            <a:r>
              <a:rPr lang="en-US" sz="1200" dirty="0" err="1"/>
              <a:t>Poincaré</a:t>
            </a:r>
            <a:r>
              <a:rPr lang="en-US" sz="1200" dirty="0"/>
              <a:t>  - Colloque AEIS-2023</a:t>
            </a:r>
            <a:br>
              <a:rPr lang="en-US" sz="1200" dirty="0"/>
            </a:br>
            <a:br>
              <a:rPr lang="en-US" sz="1200" dirty="0"/>
            </a:br>
            <a:r>
              <a:rPr lang="en-US" sz="1200" dirty="0" err="1"/>
              <a:t>Interdépendance</a:t>
            </a:r>
            <a:r>
              <a:rPr lang="en-US" sz="1200" dirty="0"/>
              <a:t>, </a:t>
            </a:r>
            <a:r>
              <a:rPr lang="en-US" sz="1200" dirty="0" err="1"/>
              <a:t>Pandémies</a:t>
            </a:r>
            <a:r>
              <a:rPr lang="en-US" sz="1200" dirty="0"/>
              <a:t> et </a:t>
            </a:r>
            <a:r>
              <a:rPr lang="en-US" sz="1200" dirty="0" err="1"/>
              <a:t>Changement</a:t>
            </a:r>
            <a:r>
              <a:rPr lang="en-US" sz="1200" dirty="0"/>
              <a:t> </a:t>
            </a:r>
            <a:r>
              <a:rPr lang="en-US" sz="1200" dirty="0" err="1"/>
              <a:t>Climatique</a:t>
            </a:r>
            <a:endParaRPr lang="en-US" sz="1200" dirty="0"/>
          </a:p>
        </p:txBody>
      </p:sp>
      <p:sp>
        <p:nvSpPr>
          <p:cNvPr id="6" name="Text Placeholder 5">
            <a:extLst>
              <a:ext uri="{FF2B5EF4-FFF2-40B4-BE49-F238E27FC236}">
                <a16:creationId xmlns:a16="http://schemas.microsoft.com/office/drawing/2014/main" id="{92194804-5AE6-3671-560D-80BB9DDC8BE6}"/>
              </a:ext>
            </a:extLst>
          </p:cNvPr>
          <p:cNvSpPr>
            <a:spLocks noGrp="1"/>
          </p:cNvSpPr>
          <p:nvPr>
            <p:ph type="body" sz="quarter" idx="10"/>
          </p:nvPr>
        </p:nvSpPr>
        <p:spPr/>
        <p:txBody>
          <a:bodyPr/>
          <a:lstStyle/>
          <a:p>
            <a:r>
              <a:rPr lang="en-US" dirty="0"/>
              <a:t>Proprietary and confidential - not for redistribution. For use with institutional investors only. Not for use with the general public. </a:t>
            </a:r>
          </a:p>
          <a:p>
            <a:pPr lvl="1"/>
            <a:r>
              <a:rPr lang="en-US" dirty="0"/>
              <a:t>This document is being provided at the request of the recipient for information and discussion purposes only in connection with the advisory services of Capital Fund Management S.A. and its subsidiaries. </a:t>
            </a:r>
            <a:br>
              <a:rPr lang="en-US" dirty="0"/>
            </a:br>
            <a:r>
              <a:rPr lang="en-US" dirty="0"/>
              <a:t>The promotion and distribution of this document may be restricted by law. Please refer to important disclosures contained herein.</a:t>
            </a:r>
          </a:p>
        </p:txBody>
      </p:sp>
    </p:spTree>
    <p:extLst>
      <p:ext uri="{BB962C8B-B14F-4D97-AF65-F5344CB8AC3E}">
        <p14:creationId xmlns:p14="http://schemas.microsoft.com/office/powerpoint/2010/main" val="242797737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8" y="404813"/>
            <a:ext cx="7389240" cy="396000"/>
          </a:xfrm>
        </p:spPr>
        <p:txBody>
          <a:bodyPr/>
          <a:lstStyle/>
          <a:p>
            <a:r>
              <a:rPr lang="en-US" sz="2800" dirty="0"/>
              <a:t>Evolution de la finance “</a:t>
            </a:r>
            <a:r>
              <a:rPr lang="en-US" sz="2800" dirty="0" err="1"/>
              <a:t>responsable</a:t>
            </a:r>
            <a:r>
              <a:rPr lang="en-US" sz="2800" dirty="0"/>
              <a:t>”</a:t>
            </a:r>
            <a:br>
              <a:rPr lang="fr-FR" sz="2800" dirty="0"/>
            </a:br>
            <a:endParaRPr lang="en-US" sz="1600"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10</a:t>
            </a:fld>
            <a:endParaRPr lang="en-US" dirty="0"/>
          </a:p>
        </p:txBody>
      </p:sp>
      <p:sp>
        <p:nvSpPr>
          <p:cNvPr id="10" name="Rectangle 9">
            <a:extLst>
              <a:ext uri="{FF2B5EF4-FFF2-40B4-BE49-F238E27FC236}">
                <a16:creationId xmlns:a16="http://schemas.microsoft.com/office/drawing/2014/main" id="{6D9EA17D-E3E4-9B00-81A3-A76A575D6F27}"/>
              </a:ext>
            </a:extLst>
          </p:cNvPr>
          <p:cNvSpPr/>
          <p:nvPr/>
        </p:nvSpPr>
        <p:spPr>
          <a:xfrm>
            <a:off x="3539721" y="1306303"/>
            <a:ext cx="1836821" cy="91890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HIGHER</a:t>
            </a:r>
            <a:r>
              <a:rPr lang="fr-FR" sz="1400" dirty="0">
                <a:solidFill>
                  <a:schemeClr val="tx1"/>
                </a:solidFill>
              </a:rPr>
              <a:t> CONFIDENCE IN MARKETS BASED MECHANISMS</a:t>
            </a:r>
            <a:endParaRPr lang="en-US" sz="1400" dirty="0">
              <a:solidFill>
                <a:schemeClr val="tx1"/>
              </a:solidFill>
            </a:endParaRPr>
          </a:p>
        </p:txBody>
      </p:sp>
      <p:sp>
        <p:nvSpPr>
          <p:cNvPr id="11" name="Rectangle 10">
            <a:extLst>
              <a:ext uri="{FF2B5EF4-FFF2-40B4-BE49-F238E27FC236}">
                <a16:creationId xmlns:a16="http://schemas.microsoft.com/office/drawing/2014/main" id="{9B9703E1-7457-9A6E-435C-BE98A9B30578}"/>
              </a:ext>
            </a:extLst>
          </p:cNvPr>
          <p:cNvSpPr/>
          <p:nvPr/>
        </p:nvSpPr>
        <p:spPr>
          <a:xfrm>
            <a:off x="3539721" y="5859377"/>
            <a:ext cx="1836821" cy="918901"/>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LOWER</a:t>
            </a:r>
          </a:p>
          <a:p>
            <a:pPr algn="ctr"/>
            <a:r>
              <a:rPr lang="fr-FR" sz="1400" dirty="0">
                <a:solidFill>
                  <a:schemeClr val="tx1"/>
                </a:solidFill>
              </a:rPr>
              <a:t> CONFIDENCE IN MARKETS BASED MECHANISMS</a:t>
            </a:r>
            <a:endParaRPr lang="en-US" sz="1400" dirty="0">
              <a:solidFill>
                <a:schemeClr val="tx1"/>
              </a:solidFill>
            </a:endParaRPr>
          </a:p>
        </p:txBody>
      </p:sp>
      <p:cxnSp>
        <p:nvCxnSpPr>
          <p:cNvPr id="14" name="Straight Arrow Connector 13">
            <a:extLst>
              <a:ext uri="{FF2B5EF4-FFF2-40B4-BE49-F238E27FC236}">
                <a16:creationId xmlns:a16="http://schemas.microsoft.com/office/drawing/2014/main" id="{6107E0B4-68E3-58F7-BC7D-94162F63FD18}"/>
              </a:ext>
            </a:extLst>
          </p:cNvPr>
          <p:cNvCxnSpPr>
            <a:cxnSpLocks/>
            <a:stCxn id="10" idx="2"/>
            <a:endCxn id="11" idx="0"/>
          </p:cNvCxnSpPr>
          <p:nvPr/>
        </p:nvCxnSpPr>
        <p:spPr>
          <a:xfrm>
            <a:off x="4458132" y="2225204"/>
            <a:ext cx="0" cy="363417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79EC005-5D23-B9FE-04EB-194ECA0CE643}"/>
              </a:ext>
            </a:extLst>
          </p:cNvPr>
          <p:cNvCxnSpPr>
            <a:cxnSpLocks/>
          </p:cNvCxnSpPr>
          <p:nvPr/>
        </p:nvCxnSpPr>
        <p:spPr>
          <a:xfrm flipH="1">
            <a:off x="2066286" y="3902732"/>
            <a:ext cx="5062777" cy="1428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B5420B7-7E83-6707-3A11-20D7585BB2DB}"/>
              </a:ext>
            </a:extLst>
          </p:cNvPr>
          <p:cNvSpPr/>
          <p:nvPr/>
        </p:nvSpPr>
        <p:spPr>
          <a:xfrm>
            <a:off x="229465" y="3443282"/>
            <a:ext cx="1836821" cy="918901"/>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LOWER</a:t>
            </a:r>
            <a:r>
              <a:rPr lang="fr-FR" sz="1400" dirty="0">
                <a:solidFill>
                  <a:schemeClr val="tx1"/>
                </a:solidFill>
              </a:rPr>
              <a:t> CONFIDENCE IN TECHNOLOGICAL PROGRESS</a:t>
            </a:r>
            <a:endParaRPr lang="en-US" sz="1400" dirty="0">
              <a:solidFill>
                <a:schemeClr val="tx1"/>
              </a:solidFill>
            </a:endParaRPr>
          </a:p>
        </p:txBody>
      </p:sp>
      <p:sp>
        <p:nvSpPr>
          <p:cNvPr id="23" name="Rectangle 22">
            <a:extLst>
              <a:ext uri="{FF2B5EF4-FFF2-40B4-BE49-F238E27FC236}">
                <a16:creationId xmlns:a16="http://schemas.microsoft.com/office/drawing/2014/main" id="{73C3F42F-EE3F-99A1-C908-7EE002F17190}"/>
              </a:ext>
            </a:extLst>
          </p:cNvPr>
          <p:cNvSpPr/>
          <p:nvPr/>
        </p:nvSpPr>
        <p:spPr>
          <a:xfrm>
            <a:off x="7129063" y="3429000"/>
            <a:ext cx="1836821" cy="91890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HIGHER</a:t>
            </a:r>
            <a:r>
              <a:rPr lang="fr-FR" sz="1400" dirty="0">
                <a:solidFill>
                  <a:schemeClr val="tx1"/>
                </a:solidFill>
              </a:rPr>
              <a:t> CONFIDENCE IN TECHNOLOGICAL PROGRESS</a:t>
            </a:r>
            <a:endParaRPr lang="en-US" sz="1400" dirty="0">
              <a:solidFill>
                <a:schemeClr val="tx1"/>
              </a:solidFill>
            </a:endParaRPr>
          </a:p>
        </p:txBody>
      </p:sp>
      <p:sp>
        <p:nvSpPr>
          <p:cNvPr id="1027" name="TextBox 1026">
            <a:extLst>
              <a:ext uri="{FF2B5EF4-FFF2-40B4-BE49-F238E27FC236}">
                <a16:creationId xmlns:a16="http://schemas.microsoft.com/office/drawing/2014/main" id="{BB3FE363-9357-89FB-D7E9-2A29F412B9ED}"/>
              </a:ext>
            </a:extLst>
          </p:cNvPr>
          <p:cNvSpPr txBox="1"/>
          <p:nvPr/>
        </p:nvSpPr>
        <p:spPr>
          <a:xfrm>
            <a:off x="2163326" y="4954211"/>
            <a:ext cx="2107660" cy="369332"/>
          </a:xfrm>
          <a:custGeom>
            <a:avLst/>
            <a:gdLst>
              <a:gd name="connsiteX0" fmla="*/ 0 w 2107660"/>
              <a:gd name="connsiteY0" fmla="*/ 0 h 369332"/>
              <a:gd name="connsiteX1" fmla="*/ 569068 w 2107660"/>
              <a:gd name="connsiteY1" fmla="*/ 0 h 369332"/>
              <a:gd name="connsiteX2" fmla="*/ 1032753 w 2107660"/>
              <a:gd name="connsiteY2" fmla="*/ 0 h 369332"/>
              <a:gd name="connsiteX3" fmla="*/ 1496439 w 2107660"/>
              <a:gd name="connsiteY3" fmla="*/ 0 h 369332"/>
              <a:gd name="connsiteX4" fmla="*/ 2107660 w 2107660"/>
              <a:gd name="connsiteY4" fmla="*/ 0 h 369332"/>
              <a:gd name="connsiteX5" fmla="*/ 2107660 w 2107660"/>
              <a:gd name="connsiteY5" fmla="*/ 369332 h 369332"/>
              <a:gd name="connsiteX6" fmla="*/ 1622898 w 2107660"/>
              <a:gd name="connsiteY6" fmla="*/ 369332 h 369332"/>
              <a:gd name="connsiteX7" fmla="*/ 1159213 w 2107660"/>
              <a:gd name="connsiteY7" fmla="*/ 369332 h 369332"/>
              <a:gd name="connsiteX8" fmla="*/ 611221 w 2107660"/>
              <a:gd name="connsiteY8" fmla="*/ 369332 h 369332"/>
              <a:gd name="connsiteX9" fmla="*/ 0 w 2107660"/>
              <a:gd name="connsiteY9" fmla="*/ 369332 h 369332"/>
              <a:gd name="connsiteX10" fmla="*/ 0 w 2107660"/>
              <a:gd name="connsiteY1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7660" h="369332" extrusionOk="0">
                <a:moveTo>
                  <a:pt x="0" y="0"/>
                </a:moveTo>
                <a:cubicBezTo>
                  <a:pt x="136370" y="-22958"/>
                  <a:pt x="362165" y="60727"/>
                  <a:pt x="569068" y="0"/>
                </a:cubicBezTo>
                <a:cubicBezTo>
                  <a:pt x="775971" y="-60727"/>
                  <a:pt x="915603" y="23082"/>
                  <a:pt x="1032753" y="0"/>
                </a:cubicBezTo>
                <a:cubicBezTo>
                  <a:pt x="1149904" y="-23082"/>
                  <a:pt x="1325270" y="17683"/>
                  <a:pt x="1496439" y="0"/>
                </a:cubicBezTo>
                <a:cubicBezTo>
                  <a:pt x="1667608" y="-17683"/>
                  <a:pt x="1943180" y="6066"/>
                  <a:pt x="2107660" y="0"/>
                </a:cubicBezTo>
                <a:cubicBezTo>
                  <a:pt x="2114017" y="90393"/>
                  <a:pt x="2078616" y="275441"/>
                  <a:pt x="2107660" y="369332"/>
                </a:cubicBezTo>
                <a:cubicBezTo>
                  <a:pt x="1927729" y="385499"/>
                  <a:pt x="1721631" y="313741"/>
                  <a:pt x="1622898" y="369332"/>
                </a:cubicBezTo>
                <a:cubicBezTo>
                  <a:pt x="1524165" y="424923"/>
                  <a:pt x="1388919" y="358270"/>
                  <a:pt x="1159213" y="369332"/>
                </a:cubicBezTo>
                <a:cubicBezTo>
                  <a:pt x="929507" y="380394"/>
                  <a:pt x="839475" y="312749"/>
                  <a:pt x="611221" y="369332"/>
                </a:cubicBezTo>
                <a:cubicBezTo>
                  <a:pt x="382967" y="425915"/>
                  <a:pt x="168734" y="367307"/>
                  <a:pt x="0" y="369332"/>
                </a:cubicBezTo>
                <a:cubicBezTo>
                  <a:pt x="-26995" y="215634"/>
                  <a:pt x="15866" y="140873"/>
                  <a:pt x="0" y="0"/>
                </a:cubicBezTo>
                <a:close/>
              </a:path>
            </a:pathLst>
          </a:custGeom>
          <a:noFill/>
          <a:ln w="28575">
            <a:solidFill>
              <a:srgbClr val="00B050"/>
            </a:solidFill>
            <a:extLst>
              <a:ext uri="{C807C97D-BFC1-408E-A445-0C87EB9F89A2}">
                <ask:lineSketchStyleProps xmlns:ask="http://schemas.microsoft.com/office/drawing/2018/sketchyshapes" sd="1444581314">
                  <a:prstGeom prst="rect">
                    <a:avLst/>
                  </a:prstGeom>
                  <ask:type>
                    <ask:lineSketchScribble/>
                  </ask:type>
                </ask:lineSketchStyleProps>
              </a:ext>
            </a:extLst>
          </a:ln>
        </p:spPr>
        <p:txBody>
          <a:bodyPr wrap="square" rtlCol="0">
            <a:spAutoFit/>
          </a:bodyPr>
          <a:lstStyle>
            <a:defPPr>
              <a:defRPr lang="en-US"/>
            </a:defPPr>
            <a:lvl1pPr algn="ctr">
              <a:defRPr/>
            </a:lvl1pPr>
          </a:lstStyle>
          <a:p>
            <a:r>
              <a:rPr lang="fr-FR" dirty="0" err="1"/>
              <a:t>Ethical</a:t>
            </a:r>
            <a:r>
              <a:rPr lang="fr-FR" dirty="0"/>
              <a:t> </a:t>
            </a:r>
            <a:r>
              <a:rPr lang="fr-FR" dirty="0" err="1"/>
              <a:t>investing</a:t>
            </a:r>
            <a:endParaRPr lang="fr-FR" dirty="0"/>
          </a:p>
        </p:txBody>
      </p:sp>
      <p:pic>
        <p:nvPicPr>
          <p:cNvPr id="1028" name="Picture 2">
            <a:extLst>
              <a:ext uri="{FF2B5EF4-FFF2-40B4-BE49-F238E27FC236}">
                <a16:creationId xmlns:a16="http://schemas.microsoft.com/office/drawing/2014/main" id="{6E2D1A1A-2779-81C3-7FE7-D63CA86E61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29" r="21650" b="14210"/>
          <a:stretch/>
        </p:blipFill>
        <p:spPr bwMode="auto">
          <a:xfrm>
            <a:off x="1188374" y="4522517"/>
            <a:ext cx="917573" cy="1450761"/>
          </a:xfrm>
          <a:prstGeom prst="rect">
            <a:avLst/>
          </a:prstGeom>
          <a:noFill/>
          <a:extLst>
            <a:ext uri="{909E8E84-426E-40DD-AFC4-6F175D3DCCD1}">
              <a14:hiddenFill xmlns:a14="http://schemas.microsoft.com/office/drawing/2010/main">
                <a:solidFill>
                  <a:srgbClr val="FFFFFF"/>
                </a:solidFill>
              </a14:hiddenFill>
            </a:ext>
          </a:extLst>
        </p:spPr>
      </p:pic>
      <p:sp>
        <p:nvSpPr>
          <p:cNvPr id="1029" name="TextBox 1028">
            <a:extLst>
              <a:ext uri="{FF2B5EF4-FFF2-40B4-BE49-F238E27FC236}">
                <a16:creationId xmlns:a16="http://schemas.microsoft.com/office/drawing/2014/main" id="{DDA06FEE-867B-AC41-49DC-12DF95730B35}"/>
              </a:ext>
            </a:extLst>
          </p:cNvPr>
          <p:cNvSpPr txBox="1"/>
          <p:nvPr/>
        </p:nvSpPr>
        <p:spPr>
          <a:xfrm>
            <a:off x="5025125" y="4950215"/>
            <a:ext cx="2103119" cy="369332"/>
          </a:xfrm>
          <a:custGeom>
            <a:avLst/>
            <a:gdLst>
              <a:gd name="connsiteX0" fmla="*/ 0 w 2103119"/>
              <a:gd name="connsiteY0" fmla="*/ 0 h 369332"/>
              <a:gd name="connsiteX1" fmla="*/ 525780 w 2103119"/>
              <a:gd name="connsiteY1" fmla="*/ 0 h 369332"/>
              <a:gd name="connsiteX2" fmla="*/ 1093622 w 2103119"/>
              <a:gd name="connsiteY2" fmla="*/ 0 h 369332"/>
              <a:gd name="connsiteX3" fmla="*/ 1598370 w 2103119"/>
              <a:gd name="connsiteY3" fmla="*/ 0 h 369332"/>
              <a:gd name="connsiteX4" fmla="*/ 2103119 w 2103119"/>
              <a:gd name="connsiteY4" fmla="*/ 0 h 369332"/>
              <a:gd name="connsiteX5" fmla="*/ 2103119 w 2103119"/>
              <a:gd name="connsiteY5" fmla="*/ 369332 h 369332"/>
              <a:gd name="connsiteX6" fmla="*/ 1535277 w 2103119"/>
              <a:gd name="connsiteY6" fmla="*/ 369332 h 369332"/>
              <a:gd name="connsiteX7" fmla="*/ 1072591 w 2103119"/>
              <a:gd name="connsiteY7" fmla="*/ 369332 h 369332"/>
              <a:gd name="connsiteX8" fmla="*/ 525780 w 2103119"/>
              <a:gd name="connsiteY8" fmla="*/ 369332 h 369332"/>
              <a:gd name="connsiteX9" fmla="*/ 0 w 2103119"/>
              <a:gd name="connsiteY9" fmla="*/ 369332 h 369332"/>
              <a:gd name="connsiteX10" fmla="*/ 0 w 2103119"/>
              <a:gd name="connsiteY1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3119" h="369332" extrusionOk="0">
                <a:moveTo>
                  <a:pt x="0" y="0"/>
                </a:moveTo>
                <a:cubicBezTo>
                  <a:pt x="180387" y="-5233"/>
                  <a:pt x="401123" y="43475"/>
                  <a:pt x="525780" y="0"/>
                </a:cubicBezTo>
                <a:cubicBezTo>
                  <a:pt x="650437" y="-43475"/>
                  <a:pt x="810106" y="22793"/>
                  <a:pt x="1093622" y="0"/>
                </a:cubicBezTo>
                <a:cubicBezTo>
                  <a:pt x="1377138" y="-22793"/>
                  <a:pt x="1415122" y="11630"/>
                  <a:pt x="1598370" y="0"/>
                </a:cubicBezTo>
                <a:cubicBezTo>
                  <a:pt x="1781618" y="-11630"/>
                  <a:pt x="1884193" y="44142"/>
                  <a:pt x="2103119" y="0"/>
                </a:cubicBezTo>
                <a:cubicBezTo>
                  <a:pt x="2133749" y="129105"/>
                  <a:pt x="2077023" y="248344"/>
                  <a:pt x="2103119" y="369332"/>
                </a:cubicBezTo>
                <a:cubicBezTo>
                  <a:pt x="1833074" y="407286"/>
                  <a:pt x="1800354" y="321943"/>
                  <a:pt x="1535277" y="369332"/>
                </a:cubicBezTo>
                <a:cubicBezTo>
                  <a:pt x="1270200" y="416721"/>
                  <a:pt x="1251899" y="324300"/>
                  <a:pt x="1072591" y="369332"/>
                </a:cubicBezTo>
                <a:cubicBezTo>
                  <a:pt x="893283" y="414364"/>
                  <a:pt x="658467" y="357162"/>
                  <a:pt x="525780" y="369332"/>
                </a:cubicBezTo>
                <a:cubicBezTo>
                  <a:pt x="393093" y="381502"/>
                  <a:pt x="136914" y="340730"/>
                  <a:pt x="0" y="369332"/>
                </a:cubicBezTo>
                <a:cubicBezTo>
                  <a:pt x="-18183" y="229991"/>
                  <a:pt x="41784" y="171513"/>
                  <a:pt x="0" y="0"/>
                </a:cubicBezTo>
                <a:close/>
              </a:path>
            </a:pathLst>
          </a:custGeom>
          <a:noFill/>
          <a:ln w="28575">
            <a:solidFill>
              <a:srgbClr val="003865"/>
            </a:solidFill>
            <a:extLst>
              <a:ext uri="{C807C97D-BFC1-408E-A445-0C87EB9F89A2}">
                <ask:lineSketchStyleProps xmlns:ask="http://schemas.microsoft.com/office/drawing/2018/sketchyshapes" sd="3261512508">
                  <a:prstGeom prst="rect">
                    <a:avLst/>
                  </a:prstGeom>
                  <ask:type>
                    <ask:lineSketchScribble/>
                  </ask:type>
                </ask:lineSketchStyleProps>
              </a:ext>
            </a:extLst>
          </a:ln>
        </p:spPr>
        <p:txBody>
          <a:bodyPr wrap="square" rtlCol="0">
            <a:spAutoFit/>
          </a:bodyPr>
          <a:lstStyle>
            <a:defPPr>
              <a:defRPr lang="en-US"/>
            </a:defPPr>
            <a:lvl1pPr algn="ctr">
              <a:defRPr/>
            </a:lvl1pPr>
          </a:lstStyle>
          <a:p>
            <a:r>
              <a:rPr lang="fr-FR" dirty="0"/>
              <a:t>Impact </a:t>
            </a:r>
            <a:r>
              <a:rPr lang="fr-FR" dirty="0" err="1"/>
              <a:t>investing</a:t>
            </a:r>
            <a:endParaRPr lang="fr-FR" dirty="0"/>
          </a:p>
        </p:txBody>
      </p:sp>
      <p:pic>
        <p:nvPicPr>
          <p:cNvPr id="3076" name="Picture 4" descr="Elon Musk | Book by Walter Isaacson | Official Publisher Page | Simon &amp;  Schuster">
            <a:extLst>
              <a:ext uri="{FF2B5EF4-FFF2-40B4-BE49-F238E27FC236}">
                <a16:creationId xmlns:a16="http://schemas.microsoft.com/office/drawing/2014/main" id="{9D551E42-6999-B260-FBAE-8AC39E093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762633" y="1306303"/>
            <a:ext cx="89820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30">
            <a:extLst>
              <a:ext uri="{FF2B5EF4-FFF2-40B4-BE49-F238E27FC236}">
                <a16:creationId xmlns:a16="http://schemas.microsoft.com/office/drawing/2014/main" id="{227904BF-FCAC-CF4D-AF91-A3EC9A196661}"/>
              </a:ext>
            </a:extLst>
          </p:cNvPr>
          <p:cNvPicPr>
            <a:picLocks noChangeAspect="1"/>
          </p:cNvPicPr>
          <p:nvPr/>
        </p:nvPicPr>
        <p:blipFill rotWithShape="1">
          <a:blip r:embed="rId5"/>
          <a:srcRect r="11283" b="5030"/>
          <a:stretch/>
        </p:blipFill>
        <p:spPr>
          <a:xfrm>
            <a:off x="6386601" y="1306303"/>
            <a:ext cx="1005840" cy="1371600"/>
          </a:xfrm>
          <a:prstGeom prst="rect">
            <a:avLst/>
          </a:prstGeom>
        </p:spPr>
      </p:pic>
      <p:sp>
        <p:nvSpPr>
          <p:cNvPr id="1032" name="TextBox 1031">
            <a:extLst>
              <a:ext uri="{FF2B5EF4-FFF2-40B4-BE49-F238E27FC236}">
                <a16:creationId xmlns:a16="http://schemas.microsoft.com/office/drawing/2014/main" id="{EFF9776A-BE7E-DFAB-5F22-D46BCA61845F}"/>
              </a:ext>
            </a:extLst>
          </p:cNvPr>
          <p:cNvSpPr txBox="1"/>
          <p:nvPr/>
        </p:nvSpPr>
        <p:spPr>
          <a:xfrm>
            <a:off x="4839911" y="2955268"/>
            <a:ext cx="2593778" cy="646331"/>
          </a:xfrm>
          <a:custGeom>
            <a:avLst/>
            <a:gdLst>
              <a:gd name="connsiteX0" fmla="*/ 0 w 2593778"/>
              <a:gd name="connsiteY0" fmla="*/ 0 h 646331"/>
              <a:gd name="connsiteX1" fmla="*/ 518756 w 2593778"/>
              <a:gd name="connsiteY1" fmla="*/ 0 h 646331"/>
              <a:gd name="connsiteX2" fmla="*/ 959698 w 2593778"/>
              <a:gd name="connsiteY2" fmla="*/ 0 h 646331"/>
              <a:gd name="connsiteX3" fmla="*/ 1478453 w 2593778"/>
              <a:gd name="connsiteY3" fmla="*/ 0 h 646331"/>
              <a:gd name="connsiteX4" fmla="*/ 1945334 w 2593778"/>
              <a:gd name="connsiteY4" fmla="*/ 0 h 646331"/>
              <a:gd name="connsiteX5" fmla="*/ 2593778 w 2593778"/>
              <a:gd name="connsiteY5" fmla="*/ 0 h 646331"/>
              <a:gd name="connsiteX6" fmla="*/ 2593778 w 2593778"/>
              <a:gd name="connsiteY6" fmla="*/ 323166 h 646331"/>
              <a:gd name="connsiteX7" fmla="*/ 2593778 w 2593778"/>
              <a:gd name="connsiteY7" fmla="*/ 646331 h 646331"/>
              <a:gd name="connsiteX8" fmla="*/ 2075022 w 2593778"/>
              <a:gd name="connsiteY8" fmla="*/ 646331 h 646331"/>
              <a:gd name="connsiteX9" fmla="*/ 1634080 w 2593778"/>
              <a:gd name="connsiteY9" fmla="*/ 646331 h 646331"/>
              <a:gd name="connsiteX10" fmla="*/ 1141262 w 2593778"/>
              <a:gd name="connsiteY10" fmla="*/ 646331 h 646331"/>
              <a:gd name="connsiteX11" fmla="*/ 648445 w 2593778"/>
              <a:gd name="connsiteY11" fmla="*/ 646331 h 646331"/>
              <a:gd name="connsiteX12" fmla="*/ 0 w 2593778"/>
              <a:gd name="connsiteY12" fmla="*/ 646331 h 646331"/>
              <a:gd name="connsiteX13" fmla="*/ 0 w 2593778"/>
              <a:gd name="connsiteY13" fmla="*/ 329629 h 646331"/>
              <a:gd name="connsiteX14" fmla="*/ 0 w 2593778"/>
              <a:gd name="connsiteY14"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3778" h="646331" extrusionOk="0">
                <a:moveTo>
                  <a:pt x="0" y="0"/>
                </a:moveTo>
                <a:cubicBezTo>
                  <a:pt x="234284" y="-9235"/>
                  <a:pt x="358281" y="8954"/>
                  <a:pt x="518756" y="0"/>
                </a:cubicBezTo>
                <a:cubicBezTo>
                  <a:pt x="679231" y="-8954"/>
                  <a:pt x="785843" y="51641"/>
                  <a:pt x="959698" y="0"/>
                </a:cubicBezTo>
                <a:cubicBezTo>
                  <a:pt x="1133553" y="-51641"/>
                  <a:pt x="1330593" y="15037"/>
                  <a:pt x="1478453" y="0"/>
                </a:cubicBezTo>
                <a:cubicBezTo>
                  <a:pt x="1626314" y="-15037"/>
                  <a:pt x="1751674" y="36346"/>
                  <a:pt x="1945334" y="0"/>
                </a:cubicBezTo>
                <a:cubicBezTo>
                  <a:pt x="2138994" y="-36346"/>
                  <a:pt x="2348031" y="9485"/>
                  <a:pt x="2593778" y="0"/>
                </a:cubicBezTo>
                <a:cubicBezTo>
                  <a:pt x="2628396" y="137025"/>
                  <a:pt x="2571772" y="198638"/>
                  <a:pt x="2593778" y="323166"/>
                </a:cubicBezTo>
                <a:cubicBezTo>
                  <a:pt x="2615784" y="447694"/>
                  <a:pt x="2583001" y="552218"/>
                  <a:pt x="2593778" y="646331"/>
                </a:cubicBezTo>
                <a:cubicBezTo>
                  <a:pt x="2460836" y="655495"/>
                  <a:pt x="2268496" y="598333"/>
                  <a:pt x="2075022" y="646331"/>
                </a:cubicBezTo>
                <a:cubicBezTo>
                  <a:pt x="1881548" y="694329"/>
                  <a:pt x="1802652" y="607322"/>
                  <a:pt x="1634080" y="646331"/>
                </a:cubicBezTo>
                <a:cubicBezTo>
                  <a:pt x="1465508" y="685340"/>
                  <a:pt x="1376531" y="614240"/>
                  <a:pt x="1141262" y="646331"/>
                </a:cubicBezTo>
                <a:cubicBezTo>
                  <a:pt x="905993" y="678422"/>
                  <a:pt x="880437" y="603361"/>
                  <a:pt x="648445" y="646331"/>
                </a:cubicBezTo>
                <a:cubicBezTo>
                  <a:pt x="416453" y="689301"/>
                  <a:pt x="233408" y="579174"/>
                  <a:pt x="0" y="646331"/>
                </a:cubicBezTo>
                <a:cubicBezTo>
                  <a:pt x="-10011" y="488759"/>
                  <a:pt x="33988" y="437797"/>
                  <a:pt x="0" y="329629"/>
                </a:cubicBezTo>
                <a:cubicBezTo>
                  <a:pt x="-33988" y="221461"/>
                  <a:pt x="27204" y="134876"/>
                  <a:pt x="0" y="0"/>
                </a:cubicBezTo>
                <a:close/>
              </a:path>
            </a:pathLst>
          </a:custGeom>
          <a:noFill/>
          <a:ln w="28575">
            <a:solidFill>
              <a:schemeClr val="accent5">
                <a:lumMod val="75000"/>
                <a:lumOff val="25000"/>
              </a:schemeClr>
            </a:solidFill>
            <a:extLst>
              <a:ext uri="{C807C97D-BFC1-408E-A445-0C87EB9F89A2}">
                <ask:lineSketchStyleProps xmlns:ask="http://schemas.microsoft.com/office/drawing/2018/sketchyshapes" sd="2241321503">
                  <a:prstGeom prst="rect">
                    <a:avLst/>
                  </a:prstGeom>
                  <ask:type>
                    <ask:lineSketchScribble/>
                  </ask:type>
                </ask:lineSketchStyleProps>
              </a:ext>
            </a:extLst>
          </a:ln>
        </p:spPr>
        <p:txBody>
          <a:bodyPr wrap="square" rtlCol="0">
            <a:spAutoFit/>
          </a:bodyPr>
          <a:lstStyle>
            <a:defPPr>
              <a:defRPr lang="en-US"/>
            </a:defPPr>
            <a:lvl1pPr algn="ctr">
              <a:defRPr/>
            </a:lvl1pPr>
          </a:lstStyle>
          <a:p>
            <a:r>
              <a:rPr lang="fr-FR" dirty="0" err="1"/>
              <a:t>Sustainability</a:t>
            </a:r>
            <a:r>
              <a:rPr lang="fr-FR" dirty="0"/>
              <a:t> </a:t>
            </a:r>
            <a:r>
              <a:rPr lang="fr-FR" dirty="0" err="1"/>
              <a:t>aware</a:t>
            </a:r>
            <a:r>
              <a:rPr lang="fr-FR" dirty="0"/>
              <a:t> </a:t>
            </a:r>
            <a:r>
              <a:rPr lang="fr-FR" dirty="0" err="1"/>
              <a:t>investing</a:t>
            </a:r>
            <a:r>
              <a:rPr lang="fr-FR" dirty="0"/>
              <a:t>     </a:t>
            </a:r>
            <a:endParaRPr lang="en-US" dirty="0"/>
          </a:p>
        </p:txBody>
      </p:sp>
      <p:sp>
        <p:nvSpPr>
          <p:cNvPr id="1034" name="TextBox 1033">
            <a:extLst>
              <a:ext uri="{FF2B5EF4-FFF2-40B4-BE49-F238E27FC236}">
                <a16:creationId xmlns:a16="http://schemas.microsoft.com/office/drawing/2014/main" id="{D22A4A35-968D-0EC4-CD4E-ADBFA5F789A0}"/>
              </a:ext>
            </a:extLst>
          </p:cNvPr>
          <p:cNvSpPr txBox="1"/>
          <p:nvPr/>
        </p:nvSpPr>
        <p:spPr>
          <a:xfrm>
            <a:off x="446154" y="1539689"/>
            <a:ext cx="2619218" cy="1477328"/>
          </a:xfrm>
          <a:prstGeom prst="rect">
            <a:avLst/>
          </a:prstGeom>
          <a:noFill/>
          <a:ln w="28575">
            <a:solidFill>
              <a:srgbClr val="FF0000"/>
            </a:solidFill>
          </a:ln>
        </p:spPr>
        <p:txBody>
          <a:bodyPr wrap="square" rtlCol="0">
            <a:spAutoFit/>
          </a:bodyPr>
          <a:lstStyle/>
          <a:p>
            <a:pPr algn="ctr"/>
            <a:r>
              <a:rPr lang="fr-FR" dirty="0"/>
              <a:t>La finance verte ayant largement renié ses origines anticapitalistes, est souvent accusée de « greenwashing »</a:t>
            </a:r>
            <a:endParaRPr lang="en-US" dirty="0"/>
          </a:p>
        </p:txBody>
      </p:sp>
      <p:sp>
        <p:nvSpPr>
          <p:cNvPr id="1035" name="Arrow: Striped Right 1034">
            <a:extLst>
              <a:ext uri="{FF2B5EF4-FFF2-40B4-BE49-F238E27FC236}">
                <a16:creationId xmlns:a16="http://schemas.microsoft.com/office/drawing/2014/main" id="{51A5B076-AE13-C128-4E41-7451F9FC69BF}"/>
              </a:ext>
            </a:extLst>
          </p:cNvPr>
          <p:cNvSpPr/>
          <p:nvPr/>
        </p:nvSpPr>
        <p:spPr>
          <a:xfrm rot="19584774">
            <a:off x="3134740" y="3769437"/>
            <a:ext cx="2047957" cy="656745"/>
          </a:xfrm>
          <a:prstGeom prst="striped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Arrow: Striped Right 1035">
            <a:extLst>
              <a:ext uri="{FF2B5EF4-FFF2-40B4-BE49-F238E27FC236}">
                <a16:creationId xmlns:a16="http://schemas.microsoft.com/office/drawing/2014/main" id="{D322B788-89A1-E39C-CA39-5F501B0C3508}"/>
              </a:ext>
            </a:extLst>
          </p:cNvPr>
          <p:cNvSpPr/>
          <p:nvPr/>
        </p:nvSpPr>
        <p:spPr>
          <a:xfrm>
            <a:off x="3459381" y="5470106"/>
            <a:ext cx="2215025" cy="313995"/>
          </a:xfrm>
          <a:prstGeom prst="stripedRightArrow">
            <a:avLst>
              <a:gd name="adj1" fmla="val 16510"/>
              <a:gd name="adj2" fmla="val 4260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L'opium des masses by Gunter Pauli - Bruxelles, Belgium">
            <a:extLst>
              <a:ext uri="{FF2B5EF4-FFF2-40B4-BE49-F238E27FC236}">
                <a16:creationId xmlns:a16="http://schemas.microsoft.com/office/drawing/2014/main" id="{744D33DF-71B5-1C60-FBF1-53CFAD9092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5316" y="4522517"/>
            <a:ext cx="901214" cy="1261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9C6E943-2696-505A-E569-F08BC41777A5}"/>
              </a:ext>
            </a:extLst>
          </p:cNvPr>
          <p:cNvPicPr>
            <a:picLocks noChangeAspect="1"/>
          </p:cNvPicPr>
          <p:nvPr/>
        </p:nvPicPr>
        <p:blipFill>
          <a:blip r:embed="rId7"/>
          <a:stretch>
            <a:fillRect/>
          </a:stretch>
        </p:blipFill>
        <p:spPr>
          <a:xfrm>
            <a:off x="278330" y="5470106"/>
            <a:ext cx="1838345" cy="1108675"/>
          </a:xfrm>
          <a:prstGeom prst="rect">
            <a:avLst/>
          </a:prstGeom>
        </p:spPr>
      </p:pic>
      <p:sp>
        <p:nvSpPr>
          <p:cNvPr id="3" name="Rectangle 2">
            <a:extLst>
              <a:ext uri="{FF2B5EF4-FFF2-40B4-BE49-F238E27FC236}">
                <a16:creationId xmlns:a16="http://schemas.microsoft.com/office/drawing/2014/main" id="{32C5B8B8-2ECF-EF4C-B652-7947D1995936}"/>
              </a:ext>
            </a:extLst>
          </p:cNvPr>
          <p:cNvSpPr/>
          <p:nvPr/>
        </p:nvSpPr>
        <p:spPr>
          <a:xfrm>
            <a:off x="90535" y="79722"/>
            <a:ext cx="8908610" cy="6698555"/>
          </a:xfrm>
          <a:custGeom>
            <a:avLst/>
            <a:gdLst>
              <a:gd name="connsiteX0" fmla="*/ 0 w 8908610"/>
              <a:gd name="connsiteY0" fmla="*/ 0 h 6698555"/>
              <a:gd name="connsiteX1" fmla="*/ 593907 w 8908610"/>
              <a:gd name="connsiteY1" fmla="*/ 0 h 6698555"/>
              <a:gd name="connsiteX2" fmla="*/ 920556 w 8908610"/>
              <a:gd name="connsiteY2" fmla="*/ 0 h 6698555"/>
              <a:gd name="connsiteX3" fmla="*/ 1336292 w 8908610"/>
              <a:gd name="connsiteY3" fmla="*/ 0 h 6698555"/>
              <a:gd name="connsiteX4" fmla="*/ 2019285 w 8908610"/>
              <a:gd name="connsiteY4" fmla="*/ 0 h 6698555"/>
              <a:gd name="connsiteX5" fmla="*/ 2524106 w 8908610"/>
              <a:gd name="connsiteY5" fmla="*/ 0 h 6698555"/>
              <a:gd name="connsiteX6" fmla="*/ 3207100 w 8908610"/>
              <a:gd name="connsiteY6" fmla="*/ 0 h 6698555"/>
              <a:gd name="connsiteX7" fmla="*/ 3890093 w 8908610"/>
              <a:gd name="connsiteY7" fmla="*/ 0 h 6698555"/>
              <a:gd name="connsiteX8" fmla="*/ 4394914 w 8908610"/>
              <a:gd name="connsiteY8" fmla="*/ 0 h 6698555"/>
              <a:gd name="connsiteX9" fmla="*/ 4810649 w 8908610"/>
              <a:gd name="connsiteY9" fmla="*/ 0 h 6698555"/>
              <a:gd name="connsiteX10" fmla="*/ 5226385 w 8908610"/>
              <a:gd name="connsiteY10" fmla="*/ 0 h 6698555"/>
              <a:gd name="connsiteX11" fmla="*/ 5553034 w 8908610"/>
              <a:gd name="connsiteY11" fmla="*/ 0 h 6698555"/>
              <a:gd name="connsiteX12" fmla="*/ 6057855 w 8908610"/>
              <a:gd name="connsiteY12" fmla="*/ 0 h 6698555"/>
              <a:gd name="connsiteX13" fmla="*/ 6740848 w 8908610"/>
              <a:gd name="connsiteY13" fmla="*/ 0 h 6698555"/>
              <a:gd name="connsiteX14" fmla="*/ 7067497 w 8908610"/>
              <a:gd name="connsiteY14" fmla="*/ 0 h 6698555"/>
              <a:gd name="connsiteX15" fmla="*/ 7750491 w 8908610"/>
              <a:gd name="connsiteY15" fmla="*/ 0 h 6698555"/>
              <a:gd name="connsiteX16" fmla="*/ 8255312 w 8908610"/>
              <a:gd name="connsiteY16" fmla="*/ 0 h 6698555"/>
              <a:gd name="connsiteX17" fmla="*/ 8908610 w 8908610"/>
              <a:gd name="connsiteY17" fmla="*/ 0 h 6698555"/>
              <a:gd name="connsiteX18" fmla="*/ 8908610 w 8908610"/>
              <a:gd name="connsiteY18" fmla="*/ 357256 h 6698555"/>
              <a:gd name="connsiteX19" fmla="*/ 8908610 w 8908610"/>
              <a:gd name="connsiteY19" fmla="*/ 982455 h 6698555"/>
              <a:gd name="connsiteX20" fmla="*/ 8908610 w 8908610"/>
              <a:gd name="connsiteY20" fmla="*/ 1607653 h 6698555"/>
              <a:gd name="connsiteX21" fmla="*/ 8908610 w 8908610"/>
              <a:gd name="connsiteY21" fmla="*/ 2232852 h 6698555"/>
              <a:gd name="connsiteX22" fmla="*/ 8908610 w 8908610"/>
              <a:gd name="connsiteY22" fmla="*/ 2925036 h 6698555"/>
              <a:gd name="connsiteX23" fmla="*/ 8908610 w 8908610"/>
              <a:gd name="connsiteY23" fmla="*/ 3349278 h 6698555"/>
              <a:gd name="connsiteX24" fmla="*/ 8908610 w 8908610"/>
              <a:gd name="connsiteY24" fmla="*/ 3773519 h 6698555"/>
              <a:gd name="connsiteX25" fmla="*/ 8908610 w 8908610"/>
              <a:gd name="connsiteY25" fmla="*/ 4465703 h 6698555"/>
              <a:gd name="connsiteX26" fmla="*/ 8908610 w 8908610"/>
              <a:gd name="connsiteY26" fmla="*/ 4889945 h 6698555"/>
              <a:gd name="connsiteX27" fmla="*/ 8908610 w 8908610"/>
              <a:gd name="connsiteY27" fmla="*/ 5515144 h 6698555"/>
              <a:gd name="connsiteX28" fmla="*/ 8908610 w 8908610"/>
              <a:gd name="connsiteY28" fmla="*/ 6140342 h 6698555"/>
              <a:gd name="connsiteX29" fmla="*/ 8908610 w 8908610"/>
              <a:gd name="connsiteY29" fmla="*/ 6698555 h 6698555"/>
              <a:gd name="connsiteX30" fmla="*/ 8403789 w 8908610"/>
              <a:gd name="connsiteY30" fmla="*/ 6698555 h 6698555"/>
              <a:gd name="connsiteX31" fmla="*/ 8077140 w 8908610"/>
              <a:gd name="connsiteY31" fmla="*/ 6698555 h 6698555"/>
              <a:gd name="connsiteX32" fmla="*/ 7305060 w 8908610"/>
              <a:gd name="connsiteY32" fmla="*/ 6698555 h 6698555"/>
              <a:gd name="connsiteX33" fmla="*/ 6978411 w 8908610"/>
              <a:gd name="connsiteY33" fmla="*/ 6698555 h 6698555"/>
              <a:gd name="connsiteX34" fmla="*/ 6384504 w 8908610"/>
              <a:gd name="connsiteY34" fmla="*/ 6698555 h 6698555"/>
              <a:gd name="connsiteX35" fmla="*/ 5879683 w 8908610"/>
              <a:gd name="connsiteY35" fmla="*/ 6698555 h 6698555"/>
              <a:gd name="connsiteX36" fmla="*/ 5196689 w 8908610"/>
              <a:gd name="connsiteY36" fmla="*/ 6698555 h 6698555"/>
              <a:gd name="connsiteX37" fmla="*/ 4513696 w 8908610"/>
              <a:gd name="connsiteY37" fmla="*/ 6698555 h 6698555"/>
              <a:gd name="connsiteX38" fmla="*/ 3830702 w 8908610"/>
              <a:gd name="connsiteY38" fmla="*/ 6698555 h 6698555"/>
              <a:gd name="connsiteX39" fmla="*/ 3236795 w 8908610"/>
              <a:gd name="connsiteY39" fmla="*/ 6698555 h 6698555"/>
              <a:gd name="connsiteX40" fmla="*/ 2910146 w 8908610"/>
              <a:gd name="connsiteY40" fmla="*/ 6698555 h 6698555"/>
              <a:gd name="connsiteX41" fmla="*/ 2138066 w 8908610"/>
              <a:gd name="connsiteY41" fmla="*/ 6698555 h 6698555"/>
              <a:gd name="connsiteX42" fmla="*/ 1633245 w 8908610"/>
              <a:gd name="connsiteY42" fmla="*/ 6698555 h 6698555"/>
              <a:gd name="connsiteX43" fmla="*/ 1128424 w 8908610"/>
              <a:gd name="connsiteY43" fmla="*/ 6698555 h 6698555"/>
              <a:gd name="connsiteX44" fmla="*/ 712689 w 8908610"/>
              <a:gd name="connsiteY44" fmla="*/ 6698555 h 6698555"/>
              <a:gd name="connsiteX45" fmla="*/ 0 w 8908610"/>
              <a:gd name="connsiteY45" fmla="*/ 6698555 h 6698555"/>
              <a:gd name="connsiteX46" fmla="*/ 0 w 8908610"/>
              <a:gd name="connsiteY46" fmla="*/ 6207328 h 6698555"/>
              <a:gd name="connsiteX47" fmla="*/ 0 w 8908610"/>
              <a:gd name="connsiteY47" fmla="*/ 5582129 h 6698555"/>
              <a:gd name="connsiteX48" fmla="*/ 0 w 8908610"/>
              <a:gd name="connsiteY48" fmla="*/ 4889945 h 6698555"/>
              <a:gd name="connsiteX49" fmla="*/ 0 w 8908610"/>
              <a:gd name="connsiteY49" fmla="*/ 4532689 h 6698555"/>
              <a:gd name="connsiteX50" fmla="*/ 0 w 8908610"/>
              <a:gd name="connsiteY50" fmla="*/ 4108447 h 6698555"/>
              <a:gd name="connsiteX51" fmla="*/ 0 w 8908610"/>
              <a:gd name="connsiteY51" fmla="*/ 3550234 h 6698555"/>
              <a:gd name="connsiteX52" fmla="*/ 0 w 8908610"/>
              <a:gd name="connsiteY52" fmla="*/ 2925036 h 6698555"/>
              <a:gd name="connsiteX53" fmla="*/ 0 w 8908610"/>
              <a:gd name="connsiteY53" fmla="*/ 2366823 h 6698555"/>
              <a:gd name="connsiteX54" fmla="*/ 0 w 8908610"/>
              <a:gd name="connsiteY54" fmla="*/ 2009566 h 6698555"/>
              <a:gd name="connsiteX55" fmla="*/ 0 w 8908610"/>
              <a:gd name="connsiteY55" fmla="*/ 1518339 h 6698555"/>
              <a:gd name="connsiteX56" fmla="*/ 0 w 8908610"/>
              <a:gd name="connsiteY56" fmla="*/ 1027112 h 6698555"/>
              <a:gd name="connsiteX57" fmla="*/ 0 w 8908610"/>
              <a:gd name="connsiteY57" fmla="*/ 0 h 669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908610" h="6698555"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28526" y="155813"/>
                  <a:pt x="8907619" y="184062"/>
                  <a:pt x="8908610" y="357256"/>
                </a:cubicBezTo>
                <a:cubicBezTo>
                  <a:pt x="8909601" y="530450"/>
                  <a:pt x="8903034" y="846351"/>
                  <a:pt x="8908610" y="982455"/>
                </a:cubicBezTo>
                <a:cubicBezTo>
                  <a:pt x="8914186" y="1118559"/>
                  <a:pt x="8863885" y="1463495"/>
                  <a:pt x="8908610" y="1607653"/>
                </a:cubicBezTo>
                <a:cubicBezTo>
                  <a:pt x="8953335" y="1751811"/>
                  <a:pt x="8856612" y="2057405"/>
                  <a:pt x="8908610" y="2232852"/>
                </a:cubicBezTo>
                <a:cubicBezTo>
                  <a:pt x="8960608" y="2408299"/>
                  <a:pt x="8886160" y="2707748"/>
                  <a:pt x="8908610" y="2925036"/>
                </a:cubicBezTo>
                <a:cubicBezTo>
                  <a:pt x="8931060" y="3142324"/>
                  <a:pt x="8900870" y="3215996"/>
                  <a:pt x="8908610" y="3349278"/>
                </a:cubicBezTo>
                <a:cubicBezTo>
                  <a:pt x="8916350" y="3482560"/>
                  <a:pt x="8898186" y="3583108"/>
                  <a:pt x="8908610" y="3773519"/>
                </a:cubicBezTo>
                <a:cubicBezTo>
                  <a:pt x="8919034" y="3963930"/>
                  <a:pt x="8908453" y="4291469"/>
                  <a:pt x="8908610" y="4465703"/>
                </a:cubicBezTo>
                <a:cubicBezTo>
                  <a:pt x="8908767" y="4639937"/>
                  <a:pt x="8888001" y="4677968"/>
                  <a:pt x="8908610" y="4889945"/>
                </a:cubicBezTo>
                <a:cubicBezTo>
                  <a:pt x="8929219" y="5101922"/>
                  <a:pt x="8866049" y="5346982"/>
                  <a:pt x="8908610" y="5515144"/>
                </a:cubicBezTo>
                <a:cubicBezTo>
                  <a:pt x="8951171" y="5683306"/>
                  <a:pt x="8871848" y="5976798"/>
                  <a:pt x="8908610" y="6140342"/>
                </a:cubicBezTo>
                <a:cubicBezTo>
                  <a:pt x="8945372" y="6303886"/>
                  <a:pt x="8867067" y="6434642"/>
                  <a:pt x="8908610" y="6698555"/>
                </a:cubicBezTo>
                <a:cubicBezTo>
                  <a:pt x="8708033" y="6708205"/>
                  <a:pt x="8622365" y="6662839"/>
                  <a:pt x="8403789" y="6698555"/>
                </a:cubicBezTo>
                <a:cubicBezTo>
                  <a:pt x="8185213" y="6734271"/>
                  <a:pt x="8160168" y="6660981"/>
                  <a:pt x="8077140" y="6698555"/>
                </a:cubicBezTo>
                <a:cubicBezTo>
                  <a:pt x="7994112" y="6736129"/>
                  <a:pt x="7501594" y="6639652"/>
                  <a:pt x="7305060" y="6698555"/>
                </a:cubicBezTo>
                <a:cubicBezTo>
                  <a:pt x="7108526" y="6757458"/>
                  <a:pt x="7078533" y="6676192"/>
                  <a:pt x="6978411" y="6698555"/>
                </a:cubicBezTo>
                <a:cubicBezTo>
                  <a:pt x="6878289" y="6720918"/>
                  <a:pt x="6516734" y="6638086"/>
                  <a:pt x="6384504" y="6698555"/>
                </a:cubicBezTo>
                <a:cubicBezTo>
                  <a:pt x="6252274" y="6759024"/>
                  <a:pt x="6076029" y="6676873"/>
                  <a:pt x="5879683" y="6698555"/>
                </a:cubicBezTo>
                <a:cubicBezTo>
                  <a:pt x="5683337" y="6720237"/>
                  <a:pt x="5351387" y="6633254"/>
                  <a:pt x="5196689" y="6698555"/>
                </a:cubicBezTo>
                <a:cubicBezTo>
                  <a:pt x="5041991" y="6763856"/>
                  <a:pt x="4670221" y="6650504"/>
                  <a:pt x="4513696" y="6698555"/>
                </a:cubicBezTo>
                <a:cubicBezTo>
                  <a:pt x="4357171" y="6746606"/>
                  <a:pt x="4007107" y="6635906"/>
                  <a:pt x="3830702" y="6698555"/>
                </a:cubicBezTo>
                <a:cubicBezTo>
                  <a:pt x="3654297" y="6761204"/>
                  <a:pt x="3410713" y="6670299"/>
                  <a:pt x="3236795" y="6698555"/>
                </a:cubicBezTo>
                <a:cubicBezTo>
                  <a:pt x="3062877" y="6726811"/>
                  <a:pt x="3014766" y="6697519"/>
                  <a:pt x="2910146" y="6698555"/>
                </a:cubicBezTo>
                <a:cubicBezTo>
                  <a:pt x="2805526" y="6699591"/>
                  <a:pt x="2360874" y="6618990"/>
                  <a:pt x="2138066" y="6698555"/>
                </a:cubicBezTo>
                <a:cubicBezTo>
                  <a:pt x="1915258" y="6778120"/>
                  <a:pt x="1837583" y="6691494"/>
                  <a:pt x="1633245" y="6698555"/>
                </a:cubicBezTo>
                <a:cubicBezTo>
                  <a:pt x="1428907" y="6705616"/>
                  <a:pt x="1355366" y="6656438"/>
                  <a:pt x="1128424" y="6698555"/>
                </a:cubicBezTo>
                <a:cubicBezTo>
                  <a:pt x="901482" y="6740672"/>
                  <a:pt x="840277" y="6652050"/>
                  <a:pt x="712689" y="6698555"/>
                </a:cubicBezTo>
                <a:cubicBezTo>
                  <a:pt x="585101" y="6745060"/>
                  <a:pt x="343140" y="6658509"/>
                  <a:pt x="0" y="6698555"/>
                </a:cubicBezTo>
                <a:cubicBezTo>
                  <a:pt x="-39879" y="6557606"/>
                  <a:pt x="45640" y="6387046"/>
                  <a:pt x="0" y="6207328"/>
                </a:cubicBezTo>
                <a:cubicBezTo>
                  <a:pt x="-45640" y="6027610"/>
                  <a:pt x="22496" y="5847409"/>
                  <a:pt x="0" y="5582129"/>
                </a:cubicBezTo>
                <a:cubicBezTo>
                  <a:pt x="-22496" y="5316849"/>
                  <a:pt x="67567" y="5099074"/>
                  <a:pt x="0" y="4889945"/>
                </a:cubicBezTo>
                <a:cubicBezTo>
                  <a:pt x="-67567" y="4680816"/>
                  <a:pt x="40884" y="4680886"/>
                  <a:pt x="0" y="4532689"/>
                </a:cubicBezTo>
                <a:cubicBezTo>
                  <a:pt x="-40884" y="4384492"/>
                  <a:pt x="6299" y="4302976"/>
                  <a:pt x="0" y="4108447"/>
                </a:cubicBezTo>
                <a:cubicBezTo>
                  <a:pt x="-6299" y="3913918"/>
                  <a:pt x="47593" y="3717885"/>
                  <a:pt x="0" y="3550234"/>
                </a:cubicBezTo>
                <a:cubicBezTo>
                  <a:pt x="-47593" y="3382583"/>
                  <a:pt x="47130" y="3150950"/>
                  <a:pt x="0" y="2925036"/>
                </a:cubicBezTo>
                <a:cubicBezTo>
                  <a:pt x="-47130" y="2699122"/>
                  <a:pt x="24494" y="2547136"/>
                  <a:pt x="0" y="2366823"/>
                </a:cubicBezTo>
                <a:cubicBezTo>
                  <a:pt x="-24494" y="2186510"/>
                  <a:pt x="31859" y="2166036"/>
                  <a:pt x="0" y="2009566"/>
                </a:cubicBezTo>
                <a:cubicBezTo>
                  <a:pt x="-31859" y="1853096"/>
                  <a:pt x="32150" y="1699958"/>
                  <a:pt x="0" y="1518339"/>
                </a:cubicBezTo>
                <a:cubicBezTo>
                  <a:pt x="-32150" y="1336720"/>
                  <a:pt x="11465" y="1189031"/>
                  <a:pt x="0" y="1027112"/>
                </a:cubicBezTo>
                <a:cubicBezTo>
                  <a:pt x="-11465" y="865193"/>
                  <a:pt x="39671" y="328999"/>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043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6"/>
                                        </p:tgtEl>
                                        <p:attrNameLst>
                                          <p:attrName>style.visibility</p:attrName>
                                        </p:attrNameLst>
                                      </p:cBhvr>
                                      <p:to>
                                        <p:strVal val="visible"/>
                                      </p:to>
                                    </p:set>
                                    <p:anim calcmode="lin" valueType="num">
                                      <p:cBhvr additive="base">
                                        <p:cTn id="19" dur="500" fill="hold"/>
                                        <p:tgtEl>
                                          <p:spTgt spid="1036"/>
                                        </p:tgtEl>
                                        <p:attrNameLst>
                                          <p:attrName>ppt_x</p:attrName>
                                        </p:attrNameLst>
                                      </p:cBhvr>
                                      <p:tavLst>
                                        <p:tav tm="0">
                                          <p:val>
                                            <p:strVal val="#ppt_x"/>
                                          </p:val>
                                        </p:tav>
                                        <p:tav tm="100000">
                                          <p:val>
                                            <p:strVal val="#ppt_x"/>
                                          </p:val>
                                        </p:tav>
                                      </p:tavLst>
                                    </p:anim>
                                    <p:anim calcmode="lin" valueType="num">
                                      <p:cBhvr additive="base">
                                        <p:cTn id="20"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 calcmode="lin" valueType="num">
                                      <p:cBhvr additive="base">
                                        <p:cTn id="25" dur="500" fill="hold"/>
                                        <p:tgtEl>
                                          <p:spTgt spid="5122"/>
                                        </p:tgtEl>
                                        <p:attrNameLst>
                                          <p:attrName>ppt_x</p:attrName>
                                        </p:attrNameLst>
                                      </p:cBhvr>
                                      <p:tavLst>
                                        <p:tav tm="0">
                                          <p:val>
                                            <p:strVal val="#ppt_x"/>
                                          </p:val>
                                        </p:tav>
                                        <p:tav tm="100000">
                                          <p:val>
                                            <p:strVal val="#ppt_x"/>
                                          </p:val>
                                        </p:tav>
                                      </p:tavLst>
                                    </p:anim>
                                    <p:anim calcmode="lin" valueType="num">
                                      <p:cBhvr additive="base">
                                        <p:cTn id="26"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35"/>
                                        </p:tgtEl>
                                        <p:attrNameLst>
                                          <p:attrName>style.visibility</p:attrName>
                                        </p:attrNameLst>
                                      </p:cBhvr>
                                      <p:to>
                                        <p:strVal val="visible"/>
                                      </p:to>
                                    </p:set>
                                    <p:anim calcmode="lin" valueType="num">
                                      <p:cBhvr additive="base">
                                        <p:cTn id="31" dur="500" fill="hold"/>
                                        <p:tgtEl>
                                          <p:spTgt spid="1035"/>
                                        </p:tgtEl>
                                        <p:attrNameLst>
                                          <p:attrName>ppt_x</p:attrName>
                                        </p:attrNameLst>
                                      </p:cBhvr>
                                      <p:tavLst>
                                        <p:tav tm="0">
                                          <p:val>
                                            <p:strVal val="#ppt_x"/>
                                          </p:val>
                                        </p:tav>
                                        <p:tav tm="100000">
                                          <p:val>
                                            <p:strVal val="#ppt_x"/>
                                          </p:val>
                                        </p:tav>
                                      </p:tavLst>
                                    </p:anim>
                                    <p:anim calcmode="lin" valueType="num">
                                      <p:cBhvr additive="base">
                                        <p:cTn id="32" dur="500" fill="hold"/>
                                        <p:tgtEl>
                                          <p:spTgt spid="10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1"/>
                                        </p:tgtEl>
                                        <p:attrNameLst>
                                          <p:attrName>style.visibility</p:attrName>
                                        </p:attrNameLst>
                                      </p:cBhvr>
                                      <p:to>
                                        <p:strVal val="visible"/>
                                      </p:to>
                                    </p:set>
                                    <p:anim calcmode="lin" valueType="num">
                                      <p:cBhvr additive="base">
                                        <p:cTn id="37" dur="500" fill="hold"/>
                                        <p:tgtEl>
                                          <p:spTgt spid="1031"/>
                                        </p:tgtEl>
                                        <p:attrNameLst>
                                          <p:attrName>ppt_x</p:attrName>
                                        </p:attrNameLst>
                                      </p:cBhvr>
                                      <p:tavLst>
                                        <p:tav tm="0">
                                          <p:val>
                                            <p:strVal val="#ppt_x"/>
                                          </p:val>
                                        </p:tav>
                                        <p:tav tm="100000">
                                          <p:val>
                                            <p:strVal val="#ppt_x"/>
                                          </p:val>
                                        </p:tav>
                                      </p:tavLst>
                                    </p:anim>
                                    <p:anim calcmode="lin" valueType="num">
                                      <p:cBhvr additive="base">
                                        <p:cTn id="38"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76"/>
                                        </p:tgtEl>
                                        <p:attrNameLst>
                                          <p:attrName>style.visibility</p:attrName>
                                        </p:attrNameLst>
                                      </p:cBhvr>
                                      <p:to>
                                        <p:strVal val="visible"/>
                                      </p:to>
                                    </p:set>
                                    <p:anim calcmode="lin" valueType="num">
                                      <p:cBhvr additive="base">
                                        <p:cTn id="43" dur="500" fill="hold"/>
                                        <p:tgtEl>
                                          <p:spTgt spid="3076"/>
                                        </p:tgtEl>
                                        <p:attrNameLst>
                                          <p:attrName>ppt_x</p:attrName>
                                        </p:attrNameLst>
                                      </p:cBhvr>
                                      <p:tavLst>
                                        <p:tav tm="0">
                                          <p:val>
                                            <p:strVal val="#ppt_x"/>
                                          </p:val>
                                        </p:tav>
                                        <p:tav tm="100000">
                                          <p:val>
                                            <p:strVal val="#ppt_x"/>
                                          </p:val>
                                        </p:tav>
                                      </p:tavLst>
                                    </p:anim>
                                    <p:anim calcmode="lin" valueType="num">
                                      <p:cBhvr additive="base">
                                        <p:cTn id="44"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34"/>
                                        </p:tgtEl>
                                        <p:attrNameLst>
                                          <p:attrName>style.visibility</p:attrName>
                                        </p:attrNameLst>
                                      </p:cBhvr>
                                      <p:to>
                                        <p:strVal val="visible"/>
                                      </p:to>
                                    </p:set>
                                    <p:anim calcmode="lin" valueType="num">
                                      <p:cBhvr additive="base">
                                        <p:cTn id="49" dur="500" fill="hold"/>
                                        <p:tgtEl>
                                          <p:spTgt spid="1034"/>
                                        </p:tgtEl>
                                        <p:attrNameLst>
                                          <p:attrName>ppt_x</p:attrName>
                                        </p:attrNameLst>
                                      </p:cBhvr>
                                      <p:tavLst>
                                        <p:tav tm="0">
                                          <p:val>
                                            <p:strVal val="#ppt_x"/>
                                          </p:val>
                                        </p:tav>
                                        <p:tav tm="100000">
                                          <p:val>
                                            <p:strVal val="#ppt_x"/>
                                          </p:val>
                                        </p:tav>
                                      </p:tavLst>
                                    </p:anim>
                                    <p:anim calcmode="lin" valueType="num">
                                      <p:cBhvr additive="base">
                                        <p:cTn id="50"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animBg="1"/>
      <p:bldP spid="1035" grpId="0" animBg="1"/>
      <p:bldP spid="10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8" y="404813"/>
            <a:ext cx="7389240" cy="396000"/>
          </a:xfrm>
        </p:spPr>
        <p:txBody>
          <a:bodyPr/>
          <a:lstStyle/>
          <a:p>
            <a:r>
              <a:rPr lang="fr-FR" sz="2800" dirty="0"/>
              <a:t>La conviction se dilue avec la taille</a:t>
            </a:r>
            <a:endParaRPr lang="en-US" sz="1600"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11</a:t>
            </a:fld>
            <a:endParaRPr lang="en-US" dirty="0"/>
          </a:p>
        </p:txBody>
      </p:sp>
      <p:sp>
        <p:nvSpPr>
          <p:cNvPr id="11" name="Rectangle 10">
            <a:extLst>
              <a:ext uri="{FF2B5EF4-FFF2-40B4-BE49-F238E27FC236}">
                <a16:creationId xmlns:a16="http://schemas.microsoft.com/office/drawing/2014/main" id="{9B9703E1-7457-9A6E-435C-BE98A9B30578}"/>
              </a:ext>
            </a:extLst>
          </p:cNvPr>
          <p:cNvSpPr/>
          <p:nvPr/>
        </p:nvSpPr>
        <p:spPr>
          <a:xfrm>
            <a:off x="2730689" y="5853136"/>
            <a:ext cx="1836821" cy="918901"/>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LOWER</a:t>
            </a:r>
          </a:p>
          <a:p>
            <a:pPr algn="ctr"/>
            <a:r>
              <a:rPr lang="fr-FR" sz="1400" dirty="0">
                <a:solidFill>
                  <a:schemeClr val="tx1"/>
                </a:solidFill>
              </a:rPr>
              <a:t> CONFIDENCE IN MARKETS BASED MECHANISMS</a:t>
            </a:r>
            <a:endParaRPr lang="en-US" sz="1400" dirty="0">
              <a:solidFill>
                <a:schemeClr val="tx1"/>
              </a:solidFill>
            </a:endParaRPr>
          </a:p>
        </p:txBody>
      </p:sp>
      <p:cxnSp>
        <p:nvCxnSpPr>
          <p:cNvPr id="14" name="Straight Arrow Connector 13">
            <a:extLst>
              <a:ext uri="{FF2B5EF4-FFF2-40B4-BE49-F238E27FC236}">
                <a16:creationId xmlns:a16="http://schemas.microsoft.com/office/drawing/2014/main" id="{6107E0B4-68E3-58F7-BC7D-94162F63FD18}"/>
              </a:ext>
            </a:extLst>
          </p:cNvPr>
          <p:cNvCxnSpPr>
            <a:cxnSpLocks/>
          </p:cNvCxnSpPr>
          <p:nvPr/>
        </p:nvCxnSpPr>
        <p:spPr>
          <a:xfrm>
            <a:off x="3664404" y="2225204"/>
            <a:ext cx="0" cy="363417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79EC005-5D23-B9FE-04EB-194ECA0CE643}"/>
              </a:ext>
            </a:extLst>
          </p:cNvPr>
          <p:cNvCxnSpPr>
            <a:cxnSpLocks/>
          </p:cNvCxnSpPr>
          <p:nvPr/>
        </p:nvCxnSpPr>
        <p:spPr>
          <a:xfrm flipH="1">
            <a:off x="1955106" y="4799200"/>
            <a:ext cx="5062777" cy="1428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B5420B7-7E83-6707-3A11-20D7585BB2DB}"/>
              </a:ext>
            </a:extLst>
          </p:cNvPr>
          <p:cNvSpPr/>
          <p:nvPr/>
        </p:nvSpPr>
        <p:spPr>
          <a:xfrm>
            <a:off x="88861" y="4354031"/>
            <a:ext cx="1836821" cy="918901"/>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LOW</a:t>
            </a:r>
            <a:r>
              <a:rPr lang="fr-FR" sz="1400" dirty="0">
                <a:solidFill>
                  <a:schemeClr val="tx1"/>
                </a:solidFill>
              </a:rPr>
              <a:t> CONFIDENCE TECHNOLOGICAL PROGRESS</a:t>
            </a:r>
            <a:endParaRPr lang="en-US" sz="1400" dirty="0">
              <a:solidFill>
                <a:schemeClr val="tx1"/>
              </a:solidFill>
            </a:endParaRPr>
          </a:p>
        </p:txBody>
      </p:sp>
      <p:sp>
        <p:nvSpPr>
          <p:cNvPr id="7" name="TextBox 6">
            <a:extLst>
              <a:ext uri="{FF2B5EF4-FFF2-40B4-BE49-F238E27FC236}">
                <a16:creationId xmlns:a16="http://schemas.microsoft.com/office/drawing/2014/main" id="{1C91B507-CEDF-44E6-3DB4-31EFAD5ABDA8}"/>
              </a:ext>
            </a:extLst>
          </p:cNvPr>
          <p:cNvSpPr txBox="1"/>
          <p:nvPr/>
        </p:nvSpPr>
        <p:spPr>
          <a:xfrm>
            <a:off x="51931" y="5431219"/>
            <a:ext cx="2412460" cy="738664"/>
          </a:xfrm>
          <a:custGeom>
            <a:avLst/>
            <a:gdLst>
              <a:gd name="connsiteX0" fmla="*/ 0 w 2412460"/>
              <a:gd name="connsiteY0" fmla="*/ 0 h 738664"/>
              <a:gd name="connsiteX1" fmla="*/ 530741 w 2412460"/>
              <a:gd name="connsiteY1" fmla="*/ 0 h 738664"/>
              <a:gd name="connsiteX2" fmla="*/ 940859 w 2412460"/>
              <a:gd name="connsiteY2" fmla="*/ 0 h 738664"/>
              <a:gd name="connsiteX3" fmla="*/ 1350978 w 2412460"/>
              <a:gd name="connsiteY3" fmla="*/ 0 h 738664"/>
              <a:gd name="connsiteX4" fmla="*/ 1857594 w 2412460"/>
              <a:gd name="connsiteY4" fmla="*/ 0 h 738664"/>
              <a:gd name="connsiteX5" fmla="*/ 2412460 w 2412460"/>
              <a:gd name="connsiteY5" fmla="*/ 0 h 738664"/>
              <a:gd name="connsiteX6" fmla="*/ 2412460 w 2412460"/>
              <a:gd name="connsiteY6" fmla="*/ 354559 h 738664"/>
              <a:gd name="connsiteX7" fmla="*/ 2412460 w 2412460"/>
              <a:gd name="connsiteY7" fmla="*/ 738664 h 738664"/>
              <a:gd name="connsiteX8" fmla="*/ 1881719 w 2412460"/>
              <a:gd name="connsiteY8" fmla="*/ 738664 h 738664"/>
              <a:gd name="connsiteX9" fmla="*/ 1375102 w 2412460"/>
              <a:gd name="connsiteY9" fmla="*/ 738664 h 738664"/>
              <a:gd name="connsiteX10" fmla="*/ 868486 w 2412460"/>
              <a:gd name="connsiteY10" fmla="*/ 738664 h 738664"/>
              <a:gd name="connsiteX11" fmla="*/ 434243 w 2412460"/>
              <a:gd name="connsiteY11" fmla="*/ 738664 h 738664"/>
              <a:gd name="connsiteX12" fmla="*/ 0 w 2412460"/>
              <a:gd name="connsiteY12" fmla="*/ 738664 h 738664"/>
              <a:gd name="connsiteX13" fmla="*/ 0 w 2412460"/>
              <a:gd name="connsiteY13" fmla="*/ 384105 h 738664"/>
              <a:gd name="connsiteX14" fmla="*/ 0 w 2412460"/>
              <a:gd name="connsiteY14" fmla="*/ 0 h 73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2460" h="738664" extrusionOk="0">
                <a:moveTo>
                  <a:pt x="0" y="0"/>
                </a:moveTo>
                <a:cubicBezTo>
                  <a:pt x="124081" y="-15218"/>
                  <a:pt x="414952" y="52400"/>
                  <a:pt x="530741" y="0"/>
                </a:cubicBezTo>
                <a:cubicBezTo>
                  <a:pt x="646530" y="-52400"/>
                  <a:pt x="857469" y="19001"/>
                  <a:pt x="940859" y="0"/>
                </a:cubicBezTo>
                <a:cubicBezTo>
                  <a:pt x="1024249" y="-19001"/>
                  <a:pt x="1187521" y="32874"/>
                  <a:pt x="1350978" y="0"/>
                </a:cubicBezTo>
                <a:cubicBezTo>
                  <a:pt x="1514435" y="-32874"/>
                  <a:pt x="1745997" y="40459"/>
                  <a:pt x="1857594" y="0"/>
                </a:cubicBezTo>
                <a:cubicBezTo>
                  <a:pt x="1969191" y="-40459"/>
                  <a:pt x="2165298" y="45328"/>
                  <a:pt x="2412460" y="0"/>
                </a:cubicBezTo>
                <a:cubicBezTo>
                  <a:pt x="2433988" y="78628"/>
                  <a:pt x="2370402" y="247780"/>
                  <a:pt x="2412460" y="354559"/>
                </a:cubicBezTo>
                <a:cubicBezTo>
                  <a:pt x="2454518" y="461338"/>
                  <a:pt x="2404244" y="612631"/>
                  <a:pt x="2412460" y="738664"/>
                </a:cubicBezTo>
                <a:cubicBezTo>
                  <a:pt x="2148279" y="776713"/>
                  <a:pt x="2006076" y="708583"/>
                  <a:pt x="1881719" y="738664"/>
                </a:cubicBezTo>
                <a:cubicBezTo>
                  <a:pt x="1757362" y="768745"/>
                  <a:pt x="1560595" y="707835"/>
                  <a:pt x="1375102" y="738664"/>
                </a:cubicBezTo>
                <a:cubicBezTo>
                  <a:pt x="1189609" y="769493"/>
                  <a:pt x="1014832" y="682433"/>
                  <a:pt x="868486" y="738664"/>
                </a:cubicBezTo>
                <a:cubicBezTo>
                  <a:pt x="722140" y="794895"/>
                  <a:pt x="546836" y="699694"/>
                  <a:pt x="434243" y="738664"/>
                </a:cubicBezTo>
                <a:cubicBezTo>
                  <a:pt x="321650" y="777634"/>
                  <a:pt x="89347" y="712903"/>
                  <a:pt x="0" y="738664"/>
                </a:cubicBezTo>
                <a:cubicBezTo>
                  <a:pt x="-31030" y="650790"/>
                  <a:pt x="35588" y="527742"/>
                  <a:pt x="0" y="384105"/>
                </a:cubicBezTo>
                <a:cubicBezTo>
                  <a:pt x="-35588" y="240468"/>
                  <a:pt x="2641" y="99876"/>
                  <a:pt x="0" y="0"/>
                </a:cubicBezTo>
                <a:close/>
              </a:path>
            </a:pathLst>
          </a:custGeom>
          <a:noFill/>
          <a:ln w="28575">
            <a:solidFill>
              <a:srgbClr val="00B050"/>
            </a:solidFill>
            <a:extLst>
              <a:ext uri="{C807C97D-BFC1-408E-A445-0C87EB9F89A2}">
                <ask:lineSketchStyleProps xmlns:ask="http://schemas.microsoft.com/office/drawing/2018/sketchyshapes" sd="1444581314">
                  <a:prstGeom prst="rect">
                    <a:avLst/>
                  </a:prstGeom>
                  <ask:type>
                    <ask:lineSketchScribble/>
                  </ask:type>
                </ask:lineSketchStyleProps>
              </a:ext>
            </a:extLst>
          </a:ln>
        </p:spPr>
        <p:txBody>
          <a:bodyPr wrap="square" rtlCol="0">
            <a:spAutoFit/>
          </a:bodyPr>
          <a:lstStyle>
            <a:defPPr>
              <a:defRPr lang="en-US"/>
            </a:defPPr>
            <a:lvl1pPr algn="ctr">
              <a:defRPr/>
            </a:lvl1pPr>
          </a:lstStyle>
          <a:p>
            <a:r>
              <a:rPr lang="fr-FR" dirty="0"/>
              <a:t>Fonds: </a:t>
            </a:r>
            <a:r>
              <a:rPr lang="fr-FR" sz="2400" b="1" dirty="0">
                <a:solidFill>
                  <a:srgbClr val="FF0000"/>
                </a:solidFill>
              </a:rPr>
              <a:t>1%</a:t>
            </a:r>
            <a:r>
              <a:rPr lang="fr-FR" dirty="0"/>
              <a:t> of US stock </a:t>
            </a:r>
            <a:r>
              <a:rPr lang="fr-FR" dirty="0" err="1"/>
              <a:t>market</a:t>
            </a:r>
            <a:r>
              <a:rPr lang="fr-FR" dirty="0"/>
              <a:t> in 2020</a:t>
            </a:r>
            <a:endParaRPr lang="en-US" dirty="0"/>
          </a:p>
        </p:txBody>
      </p:sp>
      <p:sp>
        <p:nvSpPr>
          <p:cNvPr id="9" name="TextBox 8">
            <a:extLst>
              <a:ext uri="{FF2B5EF4-FFF2-40B4-BE49-F238E27FC236}">
                <a16:creationId xmlns:a16="http://schemas.microsoft.com/office/drawing/2014/main" id="{D48E83F0-A9A2-C59D-50F0-0CF7D71692E1}"/>
              </a:ext>
            </a:extLst>
          </p:cNvPr>
          <p:cNvSpPr txBox="1"/>
          <p:nvPr/>
        </p:nvSpPr>
        <p:spPr>
          <a:xfrm>
            <a:off x="4359730" y="1329835"/>
            <a:ext cx="4282245" cy="2677656"/>
          </a:xfrm>
          <a:custGeom>
            <a:avLst/>
            <a:gdLst>
              <a:gd name="connsiteX0" fmla="*/ 0 w 4282245"/>
              <a:gd name="connsiteY0" fmla="*/ 0 h 2677656"/>
              <a:gd name="connsiteX1" fmla="*/ 535281 w 4282245"/>
              <a:gd name="connsiteY1" fmla="*/ 0 h 2677656"/>
              <a:gd name="connsiteX2" fmla="*/ 942094 w 4282245"/>
              <a:gd name="connsiteY2" fmla="*/ 0 h 2677656"/>
              <a:gd name="connsiteX3" fmla="*/ 1477375 w 4282245"/>
              <a:gd name="connsiteY3" fmla="*/ 0 h 2677656"/>
              <a:gd name="connsiteX4" fmla="*/ 1927010 w 4282245"/>
              <a:gd name="connsiteY4" fmla="*/ 0 h 2677656"/>
              <a:gd name="connsiteX5" fmla="*/ 2462291 w 4282245"/>
              <a:gd name="connsiteY5" fmla="*/ 0 h 2677656"/>
              <a:gd name="connsiteX6" fmla="*/ 2997572 w 4282245"/>
              <a:gd name="connsiteY6" fmla="*/ 0 h 2677656"/>
              <a:gd name="connsiteX7" fmla="*/ 3532852 w 4282245"/>
              <a:gd name="connsiteY7" fmla="*/ 0 h 2677656"/>
              <a:gd name="connsiteX8" fmla="*/ 4282245 w 4282245"/>
              <a:gd name="connsiteY8" fmla="*/ 0 h 2677656"/>
              <a:gd name="connsiteX9" fmla="*/ 4282245 w 4282245"/>
              <a:gd name="connsiteY9" fmla="*/ 589084 h 2677656"/>
              <a:gd name="connsiteX10" fmla="*/ 4282245 w 4282245"/>
              <a:gd name="connsiteY10" fmla="*/ 1178169 h 2677656"/>
              <a:gd name="connsiteX11" fmla="*/ 4282245 w 4282245"/>
              <a:gd name="connsiteY11" fmla="*/ 1686923 h 2677656"/>
              <a:gd name="connsiteX12" fmla="*/ 4282245 w 4282245"/>
              <a:gd name="connsiteY12" fmla="*/ 2195678 h 2677656"/>
              <a:gd name="connsiteX13" fmla="*/ 4282245 w 4282245"/>
              <a:gd name="connsiteY13" fmla="*/ 2677656 h 2677656"/>
              <a:gd name="connsiteX14" fmla="*/ 3789787 w 4282245"/>
              <a:gd name="connsiteY14" fmla="*/ 2677656 h 2677656"/>
              <a:gd name="connsiteX15" fmla="*/ 3382974 w 4282245"/>
              <a:gd name="connsiteY15" fmla="*/ 2677656 h 2677656"/>
              <a:gd name="connsiteX16" fmla="*/ 2847693 w 4282245"/>
              <a:gd name="connsiteY16" fmla="*/ 2677656 h 2677656"/>
              <a:gd name="connsiteX17" fmla="*/ 2440880 w 4282245"/>
              <a:gd name="connsiteY17" fmla="*/ 2677656 h 2677656"/>
              <a:gd name="connsiteX18" fmla="*/ 1819954 w 4282245"/>
              <a:gd name="connsiteY18" fmla="*/ 2677656 h 2677656"/>
              <a:gd name="connsiteX19" fmla="*/ 1327496 w 4282245"/>
              <a:gd name="connsiteY19" fmla="*/ 2677656 h 2677656"/>
              <a:gd name="connsiteX20" fmla="*/ 792215 w 4282245"/>
              <a:gd name="connsiteY20" fmla="*/ 2677656 h 2677656"/>
              <a:gd name="connsiteX21" fmla="*/ 0 w 4282245"/>
              <a:gd name="connsiteY21" fmla="*/ 2677656 h 2677656"/>
              <a:gd name="connsiteX22" fmla="*/ 0 w 4282245"/>
              <a:gd name="connsiteY22" fmla="*/ 2115348 h 2677656"/>
              <a:gd name="connsiteX23" fmla="*/ 0 w 4282245"/>
              <a:gd name="connsiteY23" fmla="*/ 1606594 h 2677656"/>
              <a:gd name="connsiteX24" fmla="*/ 0 w 4282245"/>
              <a:gd name="connsiteY24" fmla="*/ 1124616 h 2677656"/>
              <a:gd name="connsiteX25" fmla="*/ 0 w 4282245"/>
              <a:gd name="connsiteY25" fmla="*/ 642637 h 2677656"/>
              <a:gd name="connsiteX26" fmla="*/ 0 w 4282245"/>
              <a:gd name="connsiteY26"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82245" h="2677656" extrusionOk="0">
                <a:moveTo>
                  <a:pt x="0" y="0"/>
                </a:moveTo>
                <a:cubicBezTo>
                  <a:pt x="124871" y="-7093"/>
                  <a:pt x="283062" y="29337"/>
                  <a:pt x="535281" y="0"/>
                </a:cubicBezTo>
                <a:cubicBezTo>
                  <a:pt x="787500" y="-29337"/>
                  <a:pt x="859917" y="30951"/>
                  <a:pt x="942094" y="0"/>
                </a:cubicBezTo>
                <a:cubicBezTo>
                  <a:pt x="1024271" y="-30951"/>
                  <a:pt x="1350789" y="13701"/>
                  <a:pt x="1477375" y="0"/>
                </a:cubicBezTo>
                <a:cubicBezTo>
                  <a:pt x="1603961" y="-13701"/>
                  <a:pt x="1829304" y="36503"/>
                  <a:pt x="1927010" y="0"/>
                </a:cubicBezTo>
                <a:cubicBezTo>
                  <a:pt x="2024717" y="-36503"/>
                  <a:pt x="2255751" y="28773"/>
                  <a:pt x="2462291" y="0"/>
                </a:cubicBezTo>
                <a:cubicBezTo>
                  <a:pt x="2668831" y="-28773"/>
                  <a:pt x="2877202" y="39692"/>
                  <a:pt x="2997572" y="0"/>
                </a:cubicBezTo>
                <a:cubicBezTo>
                  <a:pt x="3117942" y="-39692"/>
                  <a:pt x="3325020" y="31147"/>
                  <a:pt x="3532852" y="0"/>
                </a:cubicBezTo>
                <a:cubicBezTo>
                  <a:pt x="3740684" y="-31147"/>
                  <a:pt x="4075937" y="40865"/>
                  <a:pt x="4282245" y="0"/>
                </a:cubicBezTo>
                <a:cubicBezTo>
                  <a:pt x="4301406" y="211779"/>
                  <a:pt x="4261569" y="333741"/>
                  <a:pt x="4282245" y="589084"/>
                </a:cubicBezTo>
                <a:cubicBezTo>
                  <a:pt x="4302921" y="844427"/>
                  <a:pt x="4220063" y="927989"/>
                  <a:pt x="4282245" y="1178169"/>
                </a:cubicBezTo>
                <a:cubicBezTo>
                  <a:pt x="4344427" y="1428350"/>
                  <a:pt x="4281410" y="1540365"/>
                  <a:pt x="4282245" y="1686923"/>
                </a:cubicBezTo>
                <a:cubicBezTo>
                  <a:pt x="4283080" y="1833481"/>
                  <a:pt x="4280878" y="2028409"/>
                  <a:pt x="4282245" y="2195678"/>
                </a:cubicBezTo>
                <a:cubicBezTo>
                  <a:pt x="4283612" y="2362948"/>
                  <a:pt x="4234936" y="2465707"/>
                  <a:pt x="4282245" y="2677656"/>
                </a:cubicBezTo>
                <a:cubicBezTo>
                  <a:pt x="4161562" y="2732959"/>
                  <a:pt x="3983625" y="2653098"/>
                  <a:pt x="3789787" y="2677656"/>
                </a:cubicBezTo>
                <a:cubicBezTo>
                  <a:pt x="3595949" y="2702214"/>
                  <a:pt x="3545371" y="2645551"/>
                  <a:pt x="3382974" y="2677656"/>
                </a:cubicBezTo>
                <a:cubicBezTo>
                  <a:pt x="3220577" y="2709761"/>
                  <a:pt x="3006739" y="2667783"/>
                  <a:pt x="2847693" y="2677656"/>
                </a:cubicBezTo>
                <a:cubicBezTo>
                  <a:pt x="2688647" y="2687529"/>
                  <a:pt x="2641555" y="2660346"/>
                  <a:pt x="2440880" y="2677656"/>
                </a:cubicBezTo>
                <a:cubicBezTo>
                  <a:pt x="2240205" y="2694966"/>
                  <a:pt x="2079102" y="2649613"/>
                  <a:pt x="1819954" y="2677656"/>
                </a:cubicBezTo>
                <a:cubicBezTo>
                  <a:pt x="1560806" y="2705699"/>
                  <a:pt x="1428088" y="2647637"/>
                  <a:pt x="1327496" y="2677656"/>
                </a:cubicBezTo>
                <a:cubicBezTo>
                  <a:pt x="1226904" y="2707675"/>
                  <a:pt x="919093" y="2676486"/>
                  <a:pt x="792215" y="2677656"/>
                </a:cubicBezTo>
                <a:cubicBezTo>
                  <a:pt x="665337" y="2678826"/>
                  <a:pt x="380097" y="2610352"/>
                  <a:pt x="0" y="2677656"/>
                </a:cubicBezTo>
                <a:cubicBezTo>
                  <a:pt x="-6501" y="2463099"/>
                  <a:pt x="698" y="2293491"/>
                  <a:pt x="0" y="2115348"/>
                </a:cubicBezTo>
                <a:cubicBezTo>
                  <a:pt x="-698" y="1937205"/>
                  <a:pt x="35699" y="1709638"/>
                  <a:pt x="0" y="1606594"/>
                </a:cubicBezTo>
                <a:cubicBezTo>
                  <a:pt x="-35699" y="1503550"/>
                  <a:pt x="47708" y="1257428"/>
                  <a:pt x="0" y="1124616"/>
                </a:cubicBezTo>
                <a:cubicBezTo>
                  <a:pt x="-47708" y="991804"/>
                  <a:pt x="32283" y="840680"/>
                  <a:pt x="0" y="642637"/>
                </a:cubicBezTo>
                <a:cubicBezTo>
                  <a:pt x="-32283" y="444594"/>
                  <a:pt x="10695" y="234363"/>
                  <a:pt x="0" y="0"/>
                </a:cubicBezTo>
                <a:close/>
              </a:path>
            </a:pathLst>
          </a:custGeom>
          <a:noFill/>
          <a:ln w="28575">
            <a:solidFill>
              <a:schemeClr val="accent5">
                <a:lumMod val="75000"/>
                <a:lumOff val="25000"/>
              </a:schemeClr>
            </a:solidFill>
            <a:extLst>
              <a:ext uri="{C807C97D-BFC1-408E-A445-0C87EB9F89A2}">
                <ask:lineSketchStyleProps xmlns:ask="http://schemas.microsoft.com/office/drawing/2018/sketchyshapes" sd="2241321503">
                  <a:prstGeom prst="rect">
                    <a:avLst/>
                  </a:prstGeom>
                  <ask:type>
                    <ask:lineSketchScribble/>
                  </ask:type>
                </ask:lineSketchStyleProps>
              </a:ext>
            </a:extLst>
          </a:ln>
        </p:spPr>
        <p:txBody>
          <a:bodyPr wrap="square" rtlCol="0">
            <a:spAutoFit/>
          </a:bodyPr>
          <a:lstStyle>
            <a:defPPr>
              <a:defRPr lang="en-US"/>
            </a:defPPr>
            <a:lvl1pPr algn="ctr">
              <a:defRPr/>
            </a:lvl1pPr>
          </a:lstStyle>
          <a:p>
            <a:r>
              <a:rPr lang="fr-FR" sz="2800" b="1" dirty="0"/>
              <a:t>Fonds « Article 8 » qui « promeuvent » des caractéristiques S ou E  représentent </a:t>
            </a:r>
            <a:r>
              <a:rPr lang="fr-FR" sz="2800" b="1" dirty="0">
                <a:solidFill>
                  <a:srgbClr val="FF0000"/>
                </a:solidFill>
              </a:rPr>
              <a:t>52%</a:t>
            </a:r>
            <a:r>
              <a:rPr lang="fr-FR" sz="2800" b="1" dirty="0"/>
              <a:t> de la gestion européenne actions en </a:t>
            </a:r>
            <a:r>
              <a:rPr lang="fr-FR" sz="2800" b="1" dirty="0" err="1"/>
              <a:t>Dec</a:t>
            </a:r>
            <a:r>
              <a:rPr lang="fr-FR" sz="2800" b="1" dirty="0"/>
              <a:t> 2022</a:t>
            </a:r>
          </a:p>
        </p:txBody>
      </p:sp>
      <p:sp>
        <p:nvSpPr>
          <p:cNvPr id="12" name="TextBox 11">
            <a:extLst>
              <a:ext uri="{FF2B5EF4-FFF2-40B4-BE49-F238E27FC236}">
                <a16:creationId xmlns:a16="http://schemas.microsoft.com/office/drawing/2014/main" id="{13A481D3-3963-681B-E70B-99B28FEC7E90}"/>
              </a:ext>
            </a:extLst>
          </p:cNvPr>
          <p:cNvSpPr txBox="1"/>
          <p:nvPr/>
        </p:nvSpPr>
        <p:spPr>
          <a:xfrm>
            <a:off x="5479596" y="5492775"/>
            <a:ext cx="2415021" cy="954107"/>
          </a:xfrm>
          <a:custGeom>
            <a:avLst/>
            <a:gdLst>
              <a:gd name="connsiteX0" fmla="*/ 0 w 2415021"/>
              <a:gd name="connsiteY0" fmla="*/ 0 h 954107"/>
              <a:gd name="connsiteX1" fmla="*/ 483004 w 2415021"/>
              <a:gd name="connsiteY1" fmla="*/ 0 h 954107"/>
              <a:gd name="connsiteX2" fmla="*/ 1014309 w 2415021"/>
              <a:gd name="connsiteY2" fmla="*/ 0 h 954107"/>
              <a:gd name="connsiteX3" fmla="*/ 1473163 w 2415021"/>
              <a:gd name="connsiteY3" fmla="*/ 0 h 954107"/>
              <a:gd name="connsiteX4" fmla="*/ 2415021 w 2415021"/>
              <a:gd name="connsiteY4" fmla="*/ 0 h 954107"/>
              <a:gd name="connsiteX5" fmla="*/ 2415021 w 2415021"/>
              <a:gd name="connsiteY5" fmla="*/ 486595 h 954107"/>
              <a:gd name="connsiteX6" fmla="*/ 2415021 w 2415021"/>
              <a:gd name="connsiteY6" fmla="*/ 954107 h 954107"/>
              <a:gd name="connsiteX7" fmla="*/ 1907867 w 2415021"/>
              <a:gd name="connsiteY7" fmla="*/ 954107 h 954107"/>
              <a:gd name="connsiteX8" fmla="*/ 1400712 w 2415021"/>
              <a:gd name="connsiteY8" fmla="*/ 954107 h 954107"/>
              <a:gd name="connsiteX9" fmla="*/ 941858 w 2415021"/>
              <a:gd name="connsiteY9" fmla="*/ 954107 h 954107"/>
              <a:gd name="connsiteX10" fmla="*/ 434704 w 2415021"/>
              <a:gd name="connsiteY10" fmla="*/ 954107 h 954107"/>
              <a:gd name="connsiteX11" fmla="*/ 0 w 2415021"/>
              <a:gd name="connsiteY11" fmla="*/ 954107 h 954107"/>
              <a:gd name="connsiteX12" fmla="*/ 0 w 2415021"/>
              <a:gd name="connsiteY12" fmla="*/ 505677 h 954107"/>
              <a:gd name="connsiteX13" fmla="*/ 0 w 2415021"/>
              <a:gd name="connsiteY13"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15021" h="954107" extrusionOk="0">
                <a:moveTo>
                  <a:pt x="0" y="0"/>
                </a:moveTo>
                <a:cubicBezTo>
                  <a:pt x="196476" y="-8779"/>
                  <a:pt x="359559" y="23152"/>
                  <a:pt x="483004" y="0"/>
                </a:cubicBezTo>
                <a:cubicBezTo>
                  <a:pt x="606449" y="-23152"/>
                  <a:pt x="754728" y="1386"/>
                  <a:pt x="1014309" y="0"/>
                </a:cubicBezTo>
                <a:cubicBezTo>
                  <a:pt x="1273891" y="-1386"/>
                  <a:pt x="1293506" y="23213"/>
                  <a:pt x="1473163" y="0"/>
                </a:cubicBezTo>
                <a:cubicBezTo>
                  <a:pt x="1652820" y="-23213"/>
                  <a:pt x="2029411" y="4006"/>
                  <a:pt x="2415021" y="0"/>
                </a:cubicBezTo>
                <a:cubicBezTo>
                  <a:pt x="2438612" y="148287"/>
                  <a:pt x="2366863" y="329485"/>
                  <a:pt x="2415021" y="486595"/>
                </a:cubicBezTo>
                <a:cubicBezTo>
                  <a:pt x="2463179" y="643705"/>
                  <a:pt x="2401569" y="816006"/>
                  <a:pt x="2415021" y="954107"/>
                </a:cubicBezTo>
                <a:cubicBezTo>
                  <a:pt x="2233006" y="970474"/>
                  <a:pt x="2047303" y="896574"/>
                  <a:pt x="1907867" y="954107"/>
                </a:cubicBezTo>
                <a:cubicBezTo>
                  <a:pt x="1768431" y="1011640"/>
                  <a:pt x="1596520" y="924238"/>
                  <a:pt x="1400712" y="954107"/>
                </a:cubicBezTo>
                <a:cubicBezTo>
                  <a:pt x="1204905" y="983976"/>
                  <a:pt x="1074250" y="936428"/>
                  <a:pt x="941858" y="954107"/>
                </a:cubicBezTo>
                <a:cubicBezTo>
                  <a:pt x="809466" y="971786"/>
                  <a:pt x="666276" y="915331"/>
                  <a:pt x="434704" y="954107"/>
                </a:cubicBezTo>
                <a:cubicBezTo>
                  <a:pt x="203132" y="992883"/>
                  <a:pt x="171934" y="912653"/>
                  <a:pt x="0" y="954107"/>
                </a:cubicBezTo>
                <a:cubicBezTo>
                  <a:pt x="-20487" y="767907"/>
                  <a:pt x="1833" y="640013"/>
                  <a:pt x="0" y="505677"/>
                </a:cubicBezTo>
                <a:cubicBezTo>
                  <a:pt x="-1833" y="371341"/>
                  <a:pt x="7333" y="156561"/>
                  <a:pt x="0" y="0"/>
                </a:cubicBezTo>
                <a:close/>
              </a:path>
            </a:pathLst>
          </a:custGeom>
          <a:noFill/>
          <a:ln w="28575">
            <a:solidFill>
              <a:srgbClr val="003865"/>
            </a:solidFill>
            <a:extLst>
              <a:ext uri="{C807C97D-BFC1-408E-A445-0C87EB9F89A2}">
                <ask:lineSketchStyleProps xmlns:ask="http://schemas.microsoft.com/office/drawing/2018/sketchyshapes" sd="3261512508">
                  <a:prstGeom prst="rect">
                    <a:avLst/>
                  </a:prstGeom>
                  <ask:type>
                    <ask:lineSketchScribble/>
                  </ask:type>
                </ask:lineSketchStyleProps>
              </a:ext>
            </a:extLst>
          </a:ln>
        </p:spPr>
        <p:txBody>
          <a:bodyPr wrap="square" rtlCol="0">
            <a:spAutoFit/>
          </a:bodyPr>
          <a:lstStyle>
            <a:defPPr>
              <a:defRPr lang="en-US"/>
            </a:defPPr>
            <a:lvl1pPr algn="ctr">
              <a:defRPr/>
            </a:lvl1pPr>
          </a:lstStyle>
          <a:p>
            <a:r>
              <a:rPr lang="fr-FR" sz="1600" dirty="0"/>
              <a:t>Fonds « IMPACT »:  </a:t>
            </a:r>
            <a:r>
              <a:rPr lang="fr-FR" sz="2400" b="1" dirty="0">
                <a:solidFill>
                  <a:srgbClr val="FF0000"/>
                </a:solidFill>
              </a:rPr>
              <a:t>3%</a:t>
            </a:r>
            <a:r>
              <a:rPr lang="fr-FR" sz="1600" dirty="0"/>
              <a:t> des actifs gérés en Europe en </a:t>
            </a:r>
            <a:r>
              <a:rPr lang="fr-FR" sz="1600" dirty="0" err="1"/>
              <a:t>Dec</a:t>
            </a:r>
            <a:r>
              <a:rPr lang="fr-FR" sz="1600" dirty="0"/>
              <a:t> 2022</a:t>
            </a:r>
            <a:endParaRPr lang="en-US" sz="1600" dirty="0"/>
          </a:p>
        </p:txBody>
      </p:sp>
    </p:spTree>
    <p:extLst>
      <p:ext uri="{BB962C8B-B14F-4D97-AF65-F5344CB8AC3E}">
        <p14:creationId xmlns:p14="http://schemas.microsoft.com/office/powerpoint/2010/main" val="2447226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8" y="404813"/>
            <a:ext cx="7389240" cy="396000"/>
          </a:xfrm>
        </p:spPr>
        <p:txBody>
          <a:bodyPr/>
          <a:lstStyle/>
          <a:p>
            <a:r>
              <a:rPr lang="en-US" sz="2800" dirty="0"/>
              <a:t>OpenAI : un </a:t>
            </a:r>
            <a:r>
              <a:rPr lang="en-US" sz="2800" dirty="0" err="1"/>
              <a:t>débat</a:t>
            </a:r>
            <a:r>
              <a:rPr lang="en-US" sz="2800" dirty="0"/>
              <a:t> </a:t>
            </a:r>
            <a:r>
              <a:rPr lang="en-US" sz="2800" dirty="0" err="1"/>
              <a:t>similaire</a:t>
            </a:r>
            <a:endParaRPr lang="en-US" sz="1600"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12</a:t>
            </a:fld>
            <a:endParaRPr lang="en-US" dirty="0"/>
          </a:p>
        </p:txBody>
      </p:sp>
      <p:cxnSp>
        <p:nvCxnSpPr>
          <p:cNvPr id="14" name="Straight Arrow Connector 13">
            <a:extLst>
              <a:ext uri="{FF2B5EF4-FFF2-40B4-BE49-F238E27FC236}">
                <a16:creationId xmlns:a16="http://schemas.microsoft.com/office/drawing/2014/main" id="{6107E0B4-68E3-58F7-BC7D-94162F63FD18}"/>
              </a:ext>
            </a:extLst>
          </p:cNvPr>
          <p:cNvCxnSpPr>
            <a:cxnSpLocks/>
          </p:cNvCxnSpPr>
          <p:nvPr/>
        </p:nvCxnSpPr>
        <p:spPr>
          <a:xfrm>
            <a:off x="4458132" y="2225204"/>
            <a:ext cx="0" cy="363417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79EC005-5D23-B9FE-04EB-194ECA0CE643}"/>
              </a:ext>
            </a:extLst>
          </p:cNvPr>
          <p:cNvCxnSpPr>
            <a:cxnSpLocks/>
          </p:cNvCxnSpPr>
          <p:nvPr/>
        </p:nvCxnSpPr>
        <p:spPr>
          <a:xfrm flipH="1">
            <a:off x="2066286" y="3902732"/>
            <a:ext cx="5062777" cy="1428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7CDA79D-69C3-A963-EF8B-1D58795BFEE7}"/>
              </a:ext>
            </a:extLst>
          </p:cNvPr>
          <p:cNvPicPr>
            <a:picLocks noChangeAspect="1"/>
          </p:cNvPicPr>
          <p:nvPr/>
        </p:nvPicPr>
        <p:blipFill>
          <a:blip r:embed="rId3"/>
          <a:stretch>
            <a:fillRect/>
          </a:stretch>
        </p:blipFill>
        <p:spPr>
          <a:xfrm>
            <a:off x="5220433" y="6030164"/>
            <a:ext cx="2809875" cy="647700"/>
          </a:xfrm>
          <a:prstGeom prst="rect">
            <a:avLst/>
          </a:prstGeom>
          <a:ln w="57150">
            <a:solidFill>
              <a:schemeClr val="tx1"/>
            </a:solidFill>
          </a:ln>
        </p:spPr>
      </p:pic>
      <p:pic>
        <p:nvPicPr>
          <p:cNvPr id="12" name="Picture 11">
            <a:extLst>
              <a:ext uri="{FF2B5EF4-FFF2-40B4-BE49-F238E27FC236}">
                <a16:creationId xmlns:a16="http://schemas.microsoft.com/office/drawing/2014/main" id="{B044632F-6186-B6C2-33FA-657857C7AB1F}"/>
              </a:ext>
            </a:extLst>
          </p:cNvPr>
          <p:cNvPicPr>
            <a:picLocks noChangeAspect="1"/>
          </p:cNvPicPr>
          <p:nvPr/>
        </p:nvPicPr>
        <p:blipFill>
          <a:blip r:embed="rId4"/>
          <a:stretch>
            <a:fillRect/>
          </a:stretch>
        </p:blipFill>
        <p:spPr>
          <a:xfrm>
            <a:off x="5700398" y="1365612"/>
            <a:ext cx="2013156" cy="812765"/>
          </a:xfrm>
          <a:prstGeom prst="rect">
            <a:avLst/>
          </a:prstGeom>
        </p:spPr>
      </p:pic>
      <p:sp>
        <p:nvSpPr>
          <p:cNvPr id="13" name="TextBox 12">
            <a:extLst>
              <a:ext uri="{FF2B5EF4-FFF2-40B4-BE49-F238E27FC236}">
                <a16:creationId xmlns:a16="http://schemas.microsoft.com/office/drawing/2014/main" id="{25CBE1C6-BCE2-CF46-8A68-7486F3C9FD11}"/>
              </a:ext>
            </a:extLst>
          </p:cNvPr>
          <p:cNvSpPr txBox="1"/>
          <p:nvPr/>
        </p:nvSpPr>
        <p:spPr>
          <a:xfrm>
            <a:off x="4685869" y="4234925"/>
            <a:ext cx="3724479" cy="1477328"/>
          </a:xfrm>
          <a:custGeom>
            <a:avLst/>
            <a:gdLst>
              <a:gd name="connsiteX0" fmla="*/ 0 w 3724479"/>
              <a:gd name="connsiteY0" fmla="*/ 0 h 1477328"/>
              <a:gd name="connsiteX1" fmla="*/ 606558 w 3724479"/>
              <a:gd name="connsiteY1" fmla="*/ 0 h 1477328"/>
              <a:gd name="connsiteX2" fmla="*/ 1026892 w 3724479"/>
              <a:gd name="connsiteY2" fmla="*/ 0 h 1477328"/>
              <a:gd name="connsiteX3" fmla="*/ 1447226 w 3724479"/>
              <a:gd name="connsiteY3" fmla="*/ 0 h 1477328"/>
              <a:gd name="connsiteX4" fmla="*/ 2016539 w 3724479"/>
              <a:gd name="connsiteY4" fmla="*/ 0 h 1477328"/>
              <a:gd name="connsiteX5" fmla="*/ 2511363 w 3724479"/>
              <a:gd name="connsiteY5" fmla="*/ 0 h 1477328"/>
              <a:gd name="connsiteX6" fmla="*/ 2968942 w 3724479"/>
              <a:gd name="connsiteY6" fmla="*/ 0 h 1477328"/>
              <a:gd name="connsiteX7" fmla="*/ 3724479 w 3724479"/>
              <a:gd name="connsiteY7" fmla="*/ 0 h 1477328"/>
              <a:gd name="connsiteX8" fmla="*/ 3724479 w 3724479"/>
              <a:gd name="connsiteY8" fmla="*/ 462896 h 1477328"/>
              <a:gd name="connsiteX9" fmla="*/ 3724479 w 3724479"/>
              <a:gd name="connsiteY9" fmla="*/ 925792 h 1477328"/>
              <a:gd name="connsiteX10" fmla="*/ 3724479 w 3724479"/>
              <a:gd name="connsiteY10" fmla="*/ 1477328 h 1477328"/>
              <a:gd name="connsiteX11" fmla="*/ 3117921 w 3724479"/>
              <a:gd name="connsiteY11" fmla="*/ 1477328 h 1477328"/>
              <a:gd name="connsiteX12" fmla="*/ 2697587 w 3724479"/>
              <a:gd name="connsiteY12" fmla="*/ 1477328 h 1477328"/>
              <a:gd name="connsiteX13" fmla="*/ 2240008 w 3724479"/>
              <a:gd name="connsiteY13" fmla="*/ 1477328 h 1477328"/>
              <a:gd name="connsiteX14" fmla="*/ 1670695 w 3724479"/>
              <a:gd name="connsiteY14" fmla="*/ 1477328 h 1477328"/>
              <a:gd name="connsiteX15" fmla="*/ 1213116 w 3724479"/>
              <a:gd name="connsiteY15" fmla="*/ 1477328 h 1477328"/>
              <a:gd name="connsiteX16" fmla="*/ 792782 w 3724479"/>
              <a:gd name="connsiteY16" fmla="*/ 1477328 h 1477328"/>
              <a:gd name="connsiteX17" fmla="*/ 0 w 3724479"/>
              <a:gd name="connsiteY17" fmla="*/ 1477328 h 1477328"/>
              <a:gd name="connsiteX18" fmla="*/ 0 w 3724479"/>
              <a:gd name="connsiteY18" fmla="*/ 1029205 h 1477328"/>
              <a:gd name="connsiteX19" fmla="*/ 0 w 3724479"/>
              <a:gd name="connsiteY19" fmla="*/ 521989 h 1477328"/>
              <a:gd name="connsiteX20" fmla="*/ 0 w 3724479"/>
              <a:gd name="connsiteY20"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24479" h="1477328" extrusionOk="0">
                <a:moveTo>
                  <a:pt x="0" y="0"/>
                </a:moveTo>
                <a:cubicBezTo>
                  <a:pt x="252896" y="-59465"/>
                  <a:pt x="460582" y="62733"/>
                  <a:pt x="606558" y="0"/>
                </a:cubicBezTo>
                <a:cubicBezTo>
                  <a:pt x="752534" y="-62733"/>
                  <a:pt x="917233" y="32993"/>
                  <a:pt x="1026892" y="0"/>
                </a:cubicBezTo>
                <a:cubicBezTo>
                  <a:pt x="1136551" y="-32993"/>
                  <a:pt x="1354899" y="18908"/>
                  <a:pt x="1447226" y="0"/>
                </a:cubicBezTo>
                <a:cubicBezTo>
                  <a:pt x="1539553" y="-18908"/>
                  <a:pt x="1827680" y="40498"/>
                  <a:pt x="2016539" y="0"/>
                </a:cubicBezTo>
                <a:cubicBezTo>
                  <a:pt x="2205398" y="-40498"/>
                  <a:pt x="2407784" y="32997"/>
                  <a:pt x="2511363" y="0"/>
                </a:cubicBezTo>
                <a:cubicBezTo>
                  <a:pt x="2614942" y="-32997"/>
                  <a:pt x="2790518" y="49138"/>
                  <a:pt x="2968942" y="0"/>
                </a:cubicBezTo>
                <a:cubicBezTo>
                  <a:pt x="3147366" y="-49138"/>
                  <a:pt x="3568776" y="65425"/>
                  <a:pt x="3724479" y="0"/>
                </a:cubicBezTo>
                <a:cubicBezTo>
                  <a:pt x="3729124" y="137625"/>
                  <a:pt x="3682943" y="285142"/>
                  <a:pt x="3724479" y="462896"/>
                </a:cubicBezTo>
                <a:cubicBezTo>
                  <a:pt x="3766015" y="640650"/>
                  <a:pt x="3683400" y="754829"/>
                  <a:pt x="3724479" y="925792"/>
                </a:cubicBezTo>
                <a:cubicBezTo>
                  <a:pt x="3765558" y="1096755"/>
                  <a:pt x="3724293" y="1344537"/>
                  <a:pt x="3724479" y="1477328"/>
                </a:cubicBezTo>
                <a:cubicBezTo>
                  <a:pt x="3452534" y="1511689"/>
                  <a:pt x="3417949" y="1440772"/>
                  <a:pt x="3117921" y="1477328"/>
                </a:cubicBezTo>
                <a:cubicBezTo>
                  <a:pt x="2817893" y="1513884"/>
                  <a:pt x="2854609" y="1447874"/>
                  <a:pt x="2697587" y="1477328"/>
                </a:cubicBezTo>
                <a:cubicBezTo>
                  <a:pt x="2540565" y="1506782"/>
                  <a:pt x="2354415" y="1466163"/>
                  <a:pt x="2240008" y="1477328"/>
                </a:cubicBezTo>
                <a:cubicBezTo>
                  <a:pt x="2125601" y="1488493"/>
                  <a:pt x="1898328" y="1431294"/>
                  <a:pt x="1670695" y="1477328"/>
                </a:cubicBezTo>
                <a:cubicBezTo>
                  <a:pt x="1443062" y="1523362"/>
                  <a:pt x="1363969" y="1441621"/>
                  <a:pt x="1213116" y="1477328"/>
                </a:cubicBezTo>
                <a:cubicBezTo>
                  <a:pt x="1062263" y="1513035"/>
                  <a:pt x="918603" y="1431832"/>
                  <a:pt x="792782" y="1477328"/>
                </a:cubicBezTo>
                <a:cubicBezTo>
                  <a:pt x="666961" y="1522824"/>
                  <a:pt x="339101" y="1386479"/>
                  <a:pt x="0" y="1477328"/>
                </a:cubicBezTo>
                <a:cubicBezTo>
                  <a:pt x="-23920" y="1346419"/>
                  <a:pt x="44781" y="1219942"/>
                  <a:pt x="0" y="1029205"/>
                </a:cubicBezTo>
                <a:cubicBezTo>
                  <a:pt x="-44781" y="838468"/>
                  <a:pt x="53890" y="769928"/>
                  <a:pt x="0" y="521989"/>
                </a:cubicBezTo>
                <a:cubicBezTo>
                  <a:pt x="-53890" y="274050"/>
                  <a:pt x="31663" y="132383"/>
                  <a:pt x="0" y="0"/>
                </a:cubicBezTo>
                <a:close/>
              </a:path>
            </a:pathLst>
          </a:custGeom>
          <a:noFill/>
          <a:ln w="28575">
            <a:solidFill>
              <a:srgbClr val="00B050"/>
            </a:solidFill>
            <a:extLst>
              <a:ext uri="{C807C97D-BFC1-408E-A445-0C87EB9F89A2}">
                <ask:lineSketchStyleProps xmlns:ask="http://schemas.microsoft.com/office/drawing/2018/sketchyshapes" sd="1444581314">
                  <a:prstGeom prst="rect">
                    <a:avLst/>
                  </a:prstGeom>
                  <ask:type>
                    <ask:lineSketchScribble/>
                  </ask:type>
                </ask:lineSketchStyleProps>
              </a:ext>
            </a:extLst>
          </a:ln>
        </p:spPr>
        <p:txBody>
          <a:bodyPr wrap="square" rtlCol="0">
            <a:spAutoFit/>
          </a:bodyPr>
          <a:lstStyle>
            <a:defPPr>
              <a:defRPr lang="en-US"/>
            </a:defPPr>
            <a:lvl1pPr algn="ctr">
              <a:defRPr/>
            </a:lvl1pPr>
          </a:lstStyle>
          <a:p>
            <a:r>
              <a:rPr lang="en-US" dirty="0"/>
              <a:t>Everyone wants to do good, but many ways of doing good are </a:t>
            </a:r>
            <a:r>
              <a:rPr lang="en-US" dirty="0">
                <a:hlinkClick r:id="rId5"/>
              </a:rPr>
              <a:t>ineffective</a:t>
            </a:r>
            <a:r>
              <a:rPr lang="en-US" dirty="0"/>
              <a:t>. The EA community is focused on finding ways of doing good that actually work</a:t>
            </a:r>
            <a:endParaRPr lang="fr-FR" dirty="0"/>
          </a:p>
        </p:txBody>
      </p:sp>
      <p:sp>
        <p:nvSpPr>
          <p:cNvPr id="15" name="TextBox 14">
            <a:extLst>
              <a:ext uri="{FF2B5EF4-FFF2-40B4-BE49-F238E27FC236}">
                <a16:creationId xmlns:a16="http://schemas.microsoft.com/office/drawing/2014/main" id="{9307E5FD-D825-E20C-3318-0493F3551CBB}"/>
              </a:ext>
            </a:extLst>
          </p:cNvPr>
          <p:cNvSpPr txBox="1"/>
          <p:nvPr/>
        </p:nvSpPr>
        <p:spPr>
          <a:xfrm>
            <a:off x="4685869" y="2262341"/>
            <a:ext cx="3724479" cy="1477328"/>
          </a:xfrm>
          <a:custGeom>
            <a:avLst/>
            <a:gdLst>
              <a:gd name="connsiteX0" fmla="*/ 0 w 3724479"/>
              <a:gd name="connsiteY0" fmla="*/ 0 h 1477328"/>
              <a:gd name="connsiteX1" fmla="*/ 606558 w 3724479"/>
              <a:gd name="connsiteY1" fmla="*/ 0 h 1477328"/>
              <a:gd name="connsiteX2" fmla="*/ 1026892 w 3724479"/>
              <a:gd name="connsiteY2" fmla="*/ 0 h 1477328"/>
              <a:gd name="connsiteX3" fmla="*/ 1447226 w 3724479"/>
              <a:gd name="connsiteY3" fmla="*/ 0 h 1477328"/>
              <a:gd name="connsiteX4" fmla="*/ 2016539 w 3724479"/>
              <a:gd name="connsiteY4" fmla="*/ 0 h 1477328"/>
              <a:gd name="connsiteX5" fmla="*/ 2511363 w 3724479"/>
              <a:gd name="connsiteY5" fmla="*/ 0 h 1477328"/>
              <a:gd name="connsiteX6" fmla="*/ 2968942 w 3724479"/>
              <a:gd name="connsiteY6" fmla="*/ 0 h 1477328"/>
              <a:gd name="connsiteX7" fmla="*/ 3724479 w 3724479"/>
              <a:gd name="connsiteY7" fmla="*/ 0 h 1477328"/>
              <a:gd name="connsiteX8" fmla="*/ 3724479 w 3724479"/>
              <a:gd name="connsiteY8" fmla="*/ 462896 h 1477328"/>
              <a:gd name="connsiteX9" fmla="*/ 3724479 w 3724479"/>
              <a:gd name="connsiteY9" fmla="*/ 925792 h 1477328"/>
              <a:gd name="connsiteX10" fmla="*/ 3724479 w 3724479"/>
              <a:gd name="connsiteY10" fmla="*/ 1477328 h 1477328"/>
              <a:gd name="connsiteX11" fmla="*/ 3117921 w 3724479"/>
              <a:gd name="connsiteY11" fmla="*/ 1477328 h 1477328"/>
              <a:gd name="connsiteX12" fmla="*/ 2697587 w 3724479"/>
              <a:gd name="connsiteY12" fmla="*/ 1477328 h 1477328"/>
              <a:gd name="connsiteX13" fmla="*/ 2240008 w 3724479"/>
              <a:gd name="connsiteY13" fmla="*/ 1477328 h 1477328"/>
              <a:gd name="connsiteX14" fmla="*/ 1670695 w 3724479"/>
              <a:gd name="connsiteY14" fmla="*/ 1477328 h 1477328"/>
              <a:gd name="connsiteX15" fmla="*/ 1213116 w 3724479"/>
              <a:gd name="connsiteY15" fmla="*/ 1477328 h 1477328"/>
              <a:gd name="connsiteX16" fmla="*/ 792782 w 3724479"/>
              <a:gd name="connsiteY16" fmla="*/ 1477328 h 1477328"/>
              <a:gd name="connsiteX17" fmla="*/ 0 w 3724479"/>
              <a:gd name="connsiteY17" fmla="*/ 1477328 h 1477328"/>
              <a:gd name="connsiteX18" fmla="*/ 0 w 3724479"/>
              <a:gd name="connsiteY18" fmla="*/ 1029205 h 1477328"/>
              <a:gd name="connsiteX19" fmla="*/ 0 w 3724479"/>
              <a:gd name="connsiteY19" fmla="*/ 521989 h 1477328"/>
              <a:gd name="connsiteX20" fmla="*/ 0 w 3724479"/>
              <a:gd name="connsiteY20"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24479" h="1477328" extrusionOk="0">
                <a:moveTo>
                  <a:pt x="0" y="0"/>
                </a:moveTo>
                <a:cubicBezTo>
                  <a:pt x="252896" y="-59465"/>
                  <a:pt x="460582" y="62733"/>
                  <a:pt x="606558" y="0"/>
                </a:cubicBezTo>
                <a:cubicBezTo>
                  <a:pt x="752534" y="-62733"/>
                  <a:pt x="917233" y="32993"/>
                  <a:pt x="1026892" y="0"/>
                </a:cubicBezTo>
                <a:cubicBezTo>
                  <a:pt x="1136551" y="-32993"/>
                  <a:pt x="1354899" y="18908"/>
                  <a:pt x="1447226" y="0"/>
                </a:cubicBezTo>
                <a:cubicBezTo>
                  <a:pt x="1539553" y="-18908"/>
                  <a:pt x="1827680" y="40498"/>
                  <a:pt x="2016539" y="0"/>
                </a:cubicBezTo>
                <a:cubicBezTo>
                  <a:pt x="2205398" y="-40498"/>
                  <a:pt x="2407784" y="32997"/>
                  <a:pt x="2511363" y="0"/>
                </a:cubicBezTo>
                <a:cubicBezTo>
                  <a:pt x="2614942" y="-32997"/>
                  <a:pt x="2790518" y="49138"/>
                  <a:pt x="2968942" y="0"/>
                </a:cubicBezTo>
                <a:cubicBezTo>
                  <a:pt x="3147366" y="-49138"/>
                  <a:pt x="3568776" y="65425"/>
                  <a:pt x="3724479" y="0"/>
                </a:cubicBezTo>
                <a:cubicBezTo>
                  <a:pt x="3729124" y="137625"/>
                  <a:pt x="3682943" y="285142"/>
                  <a:pt x="3724479" y="462896"/>
                </a:cubicBezTo>
                <a:cubicBezTo>
                  <a:pt x="3766015" y="640650"/>
                  <a:pt x="3683400" y="754829"/>
                  <a:pt x="3724479" y="925792"/>
                </a:cubicBezTo>
                <a:cubicBezTo>
                  <a:pt x="3765558" y="1096755"/>
                  <a:pt x="3724293" y="1344537"/>
                  <a:pt x="3724479" y="1477328"/>
                </a:cubicBezTo>
                <a:cubicBezTo>
                  <a:pt x="3452534" y="1511689"/>
                  <a:pt x="3417949" y="1440772"/>
                  <a:pt x="3117921" y="1477328"/>
                </a:cubicBezTo>
                <a:cubicBezTo>
                  <a:pt x="2817893" y="1513884"/>
                  <a:pt x="2854609" y="1447874"/>
                  <a:pt x="2697587" y="1477328"/>
                </a:cubicBezTo>
                <a:cubicBezTo>
                  <a:pt x="2540565" y="1506782"/>
                  <a:pt x="2354415" y="1466163"/>
                  <a:pt x="2240008" y="1477328"/>
                </a:cubicBezTo>
                <a:cubicBezTo>
                  <a:pt x="2125601" y="1488493"/>
                  <a:pt x="1898328" y="1431294"/>
                  <a:pt x="1670695" y="1477328"/>
                </a:cubicBezTo>
                <a:cubicBezTo>
                  <a:pt x="1443062" y="1523362"/>
                  <a:pt x="1363969" y="1441621"/>
                  <a:pt x="1213116" y="1477328"/>
                </a:cubicBezTo>
                <a:cubicBezTo>
                  <a:pt x="1062263" y="1513035"/>
                  <a:pt x="918603" y="1431832"/>
                  <a:pt x="792782" y="1477328"/>
                </a:cubicBezTo>
                <a:cubicBezTo>
                  <a:pt x="666961" y="1522824"/>
                  <a:pt x="339101" y="1386479"/>
                  <a:pt x="0" y="1477328"/>
                </a:cubicBezTo>
                <a:cubicBezTo>
                  <a:pt x="-23920" y="1346419"/>
                  <a:pt x="44781" y="1219942"/>
                  <a:pt x="0" y="1029205"/>
                </a:cubicBezTo>
                <a:cubicBezTo>
                  <a:pt x="-44781" y="838468"/>
                  <a:pt x="53890" y="769928"/>
                  <a:pt x="0" y="521989"/>
                </a:cubicBezTo>
                <a:cubicBezTo>
                  <a:pt x="-53890" y="274050"/>
                  <a:pt x="31663" y="132383"/>
                  <a:pt x="0" y="0"/>
                </a:cubicBezTo>
                <a:close/>
              </a:path>
            </a:pathLst>
          </a:custGeom>
          <a:noFill/>
          <a:ln w="28575">
            <a:solidFill>
              <a:srgbClr val="00B050"/>
            </a:solidFill>
            <a:extLst>
              <a:ext uri="{C807C97D-BFC1-408E-A445-0C87EB9F89A2}">
                <ask:lineSketchStyleProps xmlns:ask="http://schemas.microsoft.com/office/drawing/2018/sketchyshapes" sd="1444581314">
                  <a:prstGeom prst="rect">
                    <a:avLst/>
                  </a:prstGeom>
                  <ask:type>
                    <ask:lineSketchScribble/>
                  </ask:type>
                </ask:lineSketchStyleProps>
              </a:ext>
            </a:extLst>
          </a:ln>
        </p:spPr>
        <p:txBody>
          <a:bodyPr wrap="square" rtlCol="0">
            <a:spAutoFit/>
          </a:bodyPr>
          <a:lstStyle>
            <a:defPPr>
              <a:defRPr lang="en-US"/>
            </a:defPPr>
            <a:lvl1pPr algn="ctr">
              <a:defRPr/>
            </a:lvl1pPr>
          </a:lstStyle>
          <a:p>
            <a:pPr fontAlgn="base"/>
            <a:r>
              <a:rPr lang="en-US" dirty="0"/>
              <a:t>Effective Acceleration means accepting the future. The force of </a:t>
            </a:r>
            <a:r>
              <a:rPr lang="en-US" dirty="0" err="1"/>
              <a:t>technocapitalistic</a:t>
            </a:r>
            <a:r>
              <a:rPr lang="en-US" dirty="0"/>
              <a:t> progress is inevitable. </a:t>
            </a:r>
            <a:r>
              <a:rPr lang="en-US" dirty="0" err="1"/>
              <a:t>Technocapital</a:t>
            </a:r>
            <a:r>
              <a:rPr lang="en-US" dirty="0"/>
              <a:t> is an inexorable physical process.</a:t>
            </a:r>
          </a:p>
        </p:txBody>
      </p:sp>
      <p:pic>
        <p:nvPicPr>
          <p:cNvPr id="17" name="Picture 16">
            <a:extLst>
              <a:ext uri="{FF2B5EF4-FFF2-40B4-BE49-F238E27FC236}">
                <a16:creationId xmlns:a16="http://schemas.microsoft.com/office/drawing/2014/main" id="{BFAF03CF-DE01-14F8-F5E4-7AE5A37C0FFE}"/>
              </a:ext>
            </a:extLst>
          </p:cNvPr>
          <p:cNvPicPr>
            <a:picLocks noChangeAspect="1"/>
          </p:cNvPicPr>
          <p:nvPr/>
        </p:nvPicPr>
        <p:blipFill>
          <a:blip r:embed="rId6"/>
          <a:stretch>
            <a:fillRect/>
          </a:stretch>
        </p:blipFill>
        <p:spPr>
          <a:xfrm>
            <a:off x="431798" y="1318807"/>
            <a:ext cx="3322905" cy="1833327"/>
          </a:xfrm>
          <a:prstGeom prst="rect">
            <a:avLst/>
          </a:prstGeom>
        </p:spPr>
      </p:pic>
    </p:spTree>
    <p:extLst>
      <p:ext uri="{BB962C8B-B14F-4D97-AF65-F5344CB8AC3E}">
        <p14:creationId xmlns:p14="http://schemas.microsoft.com/office/powerpoint/2010/main" val="368692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500" fill="hold"/>
                                        <p:tgtEl>
                                          <p:spTgt spid="18"/>
                                        </p:tgtEl>
                                        <p:attrNameLst>
                                          <p:attrName>ppt_x</p:attrName>
                                        </p:attrNameLst>
                                      </p:cBhvr>
                                      <p:tavLst>
                                        <p:tav tm="0">
                                          <p:val>
                                            <p:strVal val="#ppt_x"/>
                                          </p:val>
                                        </p:tav>
                                        <p:tav tm="100000">
                                          <p:val>
                                            <p:strVal val="#ppt_x"/>
                                          </p:val>
                                        </p:tav>
                                      </p:tavLst>
                                    </p:anim>
                                    <p:anim calcmode="lin" valueType="num">
                                      <p:cBhvr additive="base">
                                        <p:cTn id="1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361794" cy="396000"/>
          </a:xfrm>
        </p:spPr>
        <p:txBody>
          <a:bodyPr/>
          <a:lstStyle/>
          <a:p>
            <a:r>
              <a:rPr lang="fr-FR" sz="3200" dirty="0"/>
              <a:t>Finance verte</a:t>
            </a:r>
            <a:endParaRPr lang="en-US" sz="18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13</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573739" y="1604865"/>
            <a:ext cx="8138459" cy="392635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Wingdings" panose="05000000000000000000" pitchFamily="2" charset="2"/>
              <a:buChar char="v"/>
            </a:pPr>
            <a:endParaRPr lang="en-US" sz="2000" b="0" dirty="0">
              <a:solidFill>
                <a:schemeClr val="tx1"/>
              </a:solidFill>
            </a:endParaRPr>
          </a:p>
          <a:p>
            <a:pPr marL="171450" indent="-171450">
              <a:buFont typeface="Wingdings" panose="05000000000000000000" pitchFamily="2" charset="2"/>
              <a:buChar char="v"/>
            </a:pPr>
            <a:r>
              <a:rPr lang="en-US" sz="2000" b="0" dirty="0" err="1">
                <a:solidFill>
                  <a:schemeClr val="bg1">
                    <a:lumMod val="65000"/>
                  </a:schemeClr>
                </a:solidFill>
              </a:rPr>
              <a:t>D’où</a:t>
            </a:r>
            <a:r>
              <a:rPr lang="en-US" sz="2000" b="0" dirty="0">
                <a:solidFill>
                  <a:schemeClr val="bg1">
                    <a:lumMod val="65000"/>
                  </a:schemeClr>
                </a:solidFill>
              </a:rPr>
              <a:t> </a:t>
            </a:r>
            <a:r>
              <a:rPr lang="en-US" sz="2000" b="0" dirty="0" err="1">
                <a:solidFill>
                  <a:schemeClr val="bg1">
                    <a:lumMod val="65000"/>
                  </a:schemeClr>
                </a:solidFill>
              </a:rPr>
              <a:t>vient-elle</a:t>
            </a:r>
            <a:r>
              <a:rPr lang="en-US" sz="2000" b="0" dirty="0">
                <a:solidFill>
                  <a:schemeClr val="bg1">
                    <a:lumMod val="65000"/>
                  </a:schemeClr>
                </a:solidFill>
              </a:rPr>
              <a:t> ?  </a:t>
            </a:r>
            <a:br>
              <a:rPr lang="en-US" sz="2000" b="0" dirty="0">
                <a:solidFill>
                  <a:schemeClr val="tx1"/>
                </a:solidFill>
              </a:rPr>
            </a:br>
            <a:endParaRPr lang="en-US" sz="2000" b="0" dirty="0">
              <a:solidFill>
                <a:schemeClr val="tx1"/>
              </a:solidFill>
            </a:endParaRPr>
          </a:p>
          <a:p>
            <a:pPr marL="171450" indent="-171450">
              <a:buFont typeface="Wingdings" panose="05000000000000000000" pitchFamily="2" charset="2"/>
              <a:buChar char="v"/>
            </a:pPr>
            <a:r>
              <a:rPr lang="en-US" sz="2000" b="0" dirty="0" err="1">
                <a:solidFill>
                  <a:schemeClr val="tx1"/>
                </a:solidFill>
              </a:rPr>
              <a:t>Quels</a:t>
            </a:r>
            <a:r>
              <a:rPr lang="en-US" sz="2000" b="0" dirty="0">
                <a:solidFill>
                  <a:schemeClr val="tx1"/>
                </a:solidFill>
              </a:rPr>
              <a:t> </a:t>
            </a:r>
            <a:r>
              <a:rPr lang="en-US" sz="2000" b="0" dirty="0" err="1">
                <a:solidFill>
                  <a:schemeClr val="tx1"/>
                </a:solidFill>
              </a:rPr>
              <a:t>objectifs</a:t>
            </a:r>
            <a:r>
              <a:rPr lang="en-US" sz="2000" b="0" dirty="0">
                <a:solidFill>
                  <a:schemeClr val="tx1"/>
                </a:solidFill>
              </a:rPr>
              <a:t> se fixe-t-</a:t>
            </a:r>
            <a:r>
              <a:rPr lang="en-US" sz="2000" b="0" dirty="0" err="1">
                <a:solidFill>
                  <a:schemeClr val="tx1"/>
                </a:solidFill>
              </a:rPr>
              <a:t>elle</a:t>
            </a:r>
            <a:r>
              <a:rPr lang="en-US" sz="2000" b="0" dirty="0">
                <a:solidFill>
                  <a:schemeClr val="tx1"/>
                </a:solidFill>
              </a:rPr>
              <a:t>?</a:t>
            </a:r>
            <a:br>
              <a:rPr lang="en-US" sz="2000" b="0" dirty="0">
                <a:solidFill>
                  <a:schemeClr val="bg1">
                    <a:lumMod val="65000"/>
                  </a:schemeClr>
                </a:solidFill>
              </a:rPr>
            </a:br>
            <a:endParaRPr lang="en-US" sz="2000" b="0" dirty="0">
              <a:solidFill>
                <a:schemeClr val="bg1">
                  <a:lumMod val="65000"/>
                </a:schemeClr>
              </a:solidFill>
            </a:endParaRPr>
          </a:p>
          <a:p>
            <a:pPr marL="171450" indent="-171450">
              <a:buFont typeface="Wingdings" panose="05000000000000000000" pitchFamily="2" charset="2"/>
              <a:buChar char="v"/>
            </a:pPr>
            <a:r>
              <a:rPr lang="en-US" sz="2000" b="0" dirty="0" err="1">
                <a:solidFill>
                  <a:schemeClr val="bg1">
                    <a:lumMod val="65000"/>
                  </a:schemeClr>
                </a:solidFill>
              </a:rPr>
              <a:t>Qu’a</a:t>
            </a:r>
            <a:r>
              <a:rPr lang="en-US" sz="2000" b="0" dirty="0">
                <a:solidFill>
                  <a:schemeClr val="bg1">
                    <a:lumMod val="65000"/>
                  </a:schemeClr>
                </a:solidFill>
              </a:rPr>
              <a:t>-t-</a:t>
            </a:r>
            <a:r>
              <a:rPr lang="en-US" sz="2000" b="0" dirty="0" err="1">
                <a:solidFill>
                  <a:schemeClr val="bg1">
                    <a:lumMod val="65000"/>
                  </a:schemeClr>
                </a:solidFill>
              </a:rPr>
              <a:t>elle</a:t>
            </a:r>
            <a:r>
              <a:rPr lang="en-US" sz="2000" b="0" dirty="0">
                <a:solidFill>
                  <a:schemeClr val="bg1">
                    <a:lumMod val="65000"/>
                  </a:schemeClr>
                </a:solidFill>
              </a:rPr>
              <a:t> accompli ? </a:t>
            </a:r>
            <a:br>
              <a:rPr lang="en-US" sz="2000" b="0" dirty="0">
                <a:solidFill>
                  <a:schemeClr val="bg1">
                    <a:lumMod val="65000"/>
                  </a:schemeClr>
                </a:solidFill>
              </a:rPr>
            </a:br>
            <a:endParaRPr lang="en-US" sz="2000" b="0" dirty="0">
              <a:solidFill>
                <a:schemeClr val="bg1">
                  <a:lumMod val="65000"/>
                </a:schemeClr>
              </a:solidFill>
            </a:endParaRPr>
          </a:p>
          <a:p>
            <a:pPr marL="171450" indent="-171450">
              <a:buFont typeface="Wingdings" panose="05000000000000000000" pitchFamily="2" charset="2"/>
              <a:buChar char="v"/>
            </a:pPr>
            <a:r>
              <a:rPr lang="en-US" sz="2000" b="0" dirty="0">
                <a:solidFill>
                  <a:schemeClr val="bg1">
                    <a:lumMod val="65000"/>
                  </a:schemeClr>
                </a:solidFill>
              </a:rPr>
              <a:t>Les futures </a:t>
            </a:r>
            <a:r>
              <a:rPr lang="en-US" sz="2000" b="0" dirty="0" err="1">
                <a:solidFill>
                  <a:schemeClr val="bg1">
                    <a:lumMod val="65000"/>
                  </a:schemeClr>
                </a:solidFill>
              </a:rPr>
              <a:t>trajectoires</a:t>
            </a:r>
            <a:r>
              <a:rPr lang="en-US" sz="2000" b="0" dirty="0">
                <a:solidFill>
                  <a:schemeClr val="bg1">
                    <a:lumMod val="65000"/>
                  </a:schemeClr>
                </a:solidFill>
              </a:rPr>
              <a:t> possibles ?</a:t>
            </a:r>
          </a:p>
          <a:p>
            <a:pPr lvl="1"/>
            <a:endParaRPr lang="en-US" sz="2000" dirty="0"/>
          </a:p>
          <a:p>
            <a:pPr lvl="1"/>
            <a:endParaRPr lang="en-US" sz="900" dirty="0"/>
          </a:p>
          <a:p>
            <a:pPr lvl="1"/>
            <a:endParaRPr lang="en-US" sz="900" dirty="0"/>
          </a:p>
          <a:p>
            <a:pPr lvl="3"/>
            <a:endParaRPr lang="en-US" sz="900" dirty="0"/>
          </a:p>
        </p:txBody>
      </p:sp>
    </p:spTree>
    <p:extLst>
      <p:ext uri="{BB962C8B-B14F-4D97-AF65-F5344CB8AC3E}">
        <p14:creationId xmlns:p14="http://schemas.microsoft.com/office/powerpoint/2010/main" val="342903153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a:xfrm>
            <a:off x="8452385" y="404813"/>
            <a:ext cx="252000" cy="180000"/>
          </a:xfrm>
        </p:spPr>
        <p:txBody>
          <a:bodyPr/>
          <a:lstStyle/>
          <a:p>
            <a:fld id="{F50C96F9-39E0-7C4A-B8F4-A5033EA05416}" type="slidenum">
              <a:rPr lang="en-US" smtClean="0"/>
              <a:t>14</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dirty="0"/>
          </a:p>
        </p:txBody>
      </p:sp>
      <p:sp>
        <p:nvSpPr>
          <p:cNvPr id="14" name="Footer Placeholder 3">
            <a:extLst>
              <a:ext uri="{FF2B5EF4-FFF2-40B4-BE49-F238E27FC236}">
                <a16:creationId xmlns:a16="http://schemas.microsoft.com/office/drawing/2014/main" id="{EA77D0F1-254C-7EE1-2C92-ED0E5D48A4FC}"/>
              </a:ext>
            </a:extLst>
          </p:cNvPr>
          <p:cNvSpPr>
            <a:spLocks noGrp="1"/>
          </p:cNvSpPr>
          <p:nvPr>
            <p:ph type="ftr" sz="quarter" idx="11"/>
          </p:nvPr>
        </p:nvSpPr>
        <p:spPr>
          <a:xfrm>
            <a:off x="6799943" y="404813"/>
            <a:ext cx="1653908" cy="180000"/>
          </a:xfrm>
        </p:spPr>
        <p:txBody>
          <a:bodyPr/>
          <a:lstStyle/>
          <a:p>
            <a:r>
              <a:rPr lang="en-US" dirty="0"/>
              <a:t>CFM | Sustainability</a:t>
            </a:r>
          </a:p>
        </p:txBody>
      </p:sp>
      <p:pic>
        <p:nvPicPr>
          <p:cNvPr id="2" name="Picture 1">
            <a:extLst>
              <a:ext uri="{FF2B5EF4-FFF2-40B4-BE49-F238E27FC236}">
                <a16:creationId xmlns:a16="http://schemas.microsoft.com/office/drawing/2014/main" id="{70AE08E2-2CD4-AB0C-F2FA-78ABC1AE9F86}"/>
              </a:ext>
            </a:extLst>
          </p:cNvPr>
          <p:cNvPicPr>
            <a:picLocks noChangeAspect="1"/>
          </p:cNvPicPr>
          <p:nvPr/>
        </p:nvPicPr>
        <p:blipFill>
          <a:blip r:embed="rId4"/>
          <a:stretch>
            <a:fillRect/>
          </a:stretch>
        </p:blipFill>
        <p:spPr>
          <a:xfrm>
            <a:off x="1075062" y="1956386"/>
            <a:ext cx="6794782" cy="3957212"/>
          </a:xfrm>
          <a:prstGeom prst="rect">
            <a:avLst/>
          </a:prstGeom>
        </p:spPr>
      </p:pic>
      <p:sp>
        <p:nvSpPr>
          <p:cNvPr id="7" name="Title 1">
            <a:extLst>
              <a:ext uri="{FF2B5EF4-FFF2-40B4-BE49-F238E27FC236}">
                <a16:creationId xmlns:a16="http://schemas.microsoft.com/office/drawing/2014/main" id="{16726665-5A3E-195B-728C-D7E0D28F11E6}"/>
              </a:ext>
            </a:extLst>
          </p:cNvPr>
          <p:cNvSpPr>
            <a:spLocks noGrp="1"/>
          </p:cNvSpPr>
          <p:nvPr>
            <p:ph type="title"/>
            <p:custDataLst>
              <p:tags r:id="rId1"/>
            </p:custDataLst>
          </p:nvPr>
        </p:nvSpPr>
        <p:spPr>
          <a:xfrm>
            <a:off x="431800" y="404814"/>
            <a:ext cx="7227432" cy="396000"/>
          </a:xfrm>
        </p:spPr>
        <p:txBody>
          <a:bodyPr>
            <a:noAutofit/>
          </a:bodyPr>
          <a:lstStyle/>
          <a:p>
            <a:r>
              <a:rPr lang="en-GB" sz="2800" dirty="0" err="1"/>
              <a:t>Objectifs</a:t>
            </a:r>
            <a:r>
              <a:rPr lang="en-GB" sz="2800" dirty="0"/>
              <a:t> de </a:t>
            </a:r>
            <a:r>
              <a:rPr lang="en-GB" sz="2800" dirty="0" err="1"/>
              <a:t>Développement</a:t>
            </a:r>
            <a:r>
              <a:rPr lang="en-GB" sz="2800" dirty="0"/>
              <a:t> Durable</a:t>
            </a:r>
            <a:br>
              <a:rPr lang="en-GB" sz="2800" dirty="0">
                <a:solidFill>
                  <a:schemeClr val="bg1"/>
                </a:solidFill>
                <a:highlight>
                  <a:srgbClr val="FF0000"/>
                </a:highlight>
              </a:rPr>
            </a:br>
            <a:endParaRPr lang="en-GB" sz="2800" dirty="0"/>
          </a:p>
        </p:txBody>
      </p:sp>
      <p:sp>
        <p:nvSpPr>
          <p:cNvPr id="8" name="Rectangle 7">
            <a:extLst>
              <a:ext uri="{FF2B5EF4-FFF2-40B4-BE49-F238E27FC236}">
                <a16:creationId xmlns:a16="http://schemas.microsoft.com/office/drawing/2014/main" id="{06A12B42-4623-B05F-4E0E-275C5355DAF2}"/>
              </a:ext>
            </a:extLst>
          </p:cNvPr>
          <p:cNvSpPr/>
          <p:nvPr/>
        </p:nvSpPr>
        <p:spPr>
          <a:xfrm>
            <a:off x="283681" y="1089253"/>
            <a:ext cx="8536791" cy="604076"/>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accent4"/>
                </a:solidFill>
                <a:prstDash val="solid"/>
                <a:round/>
                <a:headEnd type="none" w="med" len="med"/>
                <a:tailEnd type="none" w="med" len="med"/>
              </a14:hiddenLine>
            </a:ext>
          </a:extLst>
        </p:spPr>
        <p:txBody>
          <a:bodyPr wrap="square">
            <a:spAutoFit/>
          </a:bodyPr>
          <a:lstStyle>
            <a:defPPr>
              <a:defRPr lang="en-US"/>
            </a:defPPr>
          </a:lstStyle>
          <a:p>
            <a:pPr>
              <a:lnSpc>
                <a:spcPct val="107000"/>
              </a:lnSpc>
              <a:spcBef>
                <a:spcPct val="20000"/>
              </a:spcBef>
              <a:spcAft>
                <a:spcPts val="800"/>
              </a:spcAft>
            </a:pPr>
            <a:r>
              <a:rPr lang="fr-FR" sz="1600" dirty="0">
                <a:solidFill>
                  <a:schemeClr val="dk2"/>
                </a:solidFill>
                <a:latin typeface="Montserrat" panose="00000500000000000000" pitchFamily="2" charset="0"/>
              </a:rPr>
              <a:t> La finance responsable se fixe en général “certains” objectifs parmi ces 17, </a:t>
            </a:r>
            <a:br>
              <a:rPr lang="fr-FR" sz="1600" dirty="0">
                <a:solidFill>
                  <a:schemeClr val="dk2"/>
                </a:solidFill>
                <a:latin typeface="Montserrat" panose="00000500000000000000" pitchFamily="2" charset="0"/>
              </a:rPr>
            </a:br>
            <a:r>
              <a:rPr lang="fr-FR" sz="1600" dirty="0">
                <a:solidFill>
                  <a:schemeClr val="dk2"/>
                </a:solidFill>
                <a:latin typeface="Montserrat" panose="00000500000000000000" pitchFamily="2" charset="0"/>
              </a:rPr>
              <a:t> sans forcément un grand souci de cohérence entre ces différents objectifs </a:t>
            </a:r>
          </a:p>
        </p:txBody>
      </p:sp>
    </p:spTree>
    <p:extLst>
      <p:ext uri="{BB962C8B-B14F-4D97-AF65-F5344CB8AC3E}">
        <p14:creationId xmlns:p14="http://schemas.microsoft.com/office/powerpoint/2010/main" val="276802488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15</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573739" y="1604865"/>
            <a:ext cx="8138459" cy="392635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t>Finance’s purpose is to invest according to :  </a:t>
            </a:r>
            <a:endParaRPr lang="en-US" sz="4000" i="1" dirty="0"/>
          </a:p>
          <a:p>
            <a:pPr lvl="1"/>
            <a:endParaRPr lang="en-US" sz="4000" i="1" dirty="0"/>
          </a:p>
          <a:p>
            <a:pPr lvl="1"/>
            <a:endParaRPr lang="en-US" sz="4000" i="1" dirty="0"/>
          </a:p>
          <a:p>
            <a:pPr lvl="1"/>
            <a:endParaRPr lang="en-US" sz="4000" i="1" dirty="0"/>
          </a:p>
          <a:p>
            <a:pPr lvl="1"/>
            <a:endParaRPr lang="en-US" sz="4000" i="1" dirty="0"/>
          </a:p>
          <a:p>
            <a:pPr lvl="1"/>
            <a:endParaRPr lang="en-US" sz="4000" i="1" dirty="0"/>
          </a:p>
          <a:p>
            <a:pPr lvl="1"/>
            <a:endParaRPr lang="en-US" sz="6600" i="1" dirty="0"/>
          </a:p>
          <a:p>
            <a:pPr lvl="1"/>
            <a:r>
              <a:rPr lang="en-US" sz="6600" i="1" dirty="0"/>
              <a:t>		Max  PROFIT</a:t>
            </a:r>
            <a:endParaRPr lang="en-US" sz="6600" i="1" dirty="0">
              <a:solidFill>
                <a:srgbClr val="FF0000"/>
              </a:solidFill>
            </a:endParaRPr>
          </a:p>
          <a:p>
            <a:pPr lvl="1"/>
            <a:endParaRPr lang="en-US" sz="4000" i="1" dirty="0"/>
          </a:p>
          <a:p>
            <a:pPr lvl="1"/>
            <a:endParaRPr lang="en-US" sz="4000" i="1" dirty="0"/>
          </a:p>
          <a:p>
            <a:pPr lvl="1"/>
            <a:r>
              <a:rPr lang="en-US" sz="4000" i="1" dirty="0"/>
              <a:t>	 </a:t>
            </a:r>
            <a:r>
              <a:rPr lang="en-US" sz="2000" b="1" i="1" dirty="0">
                <a:solidFill>
                  <a:srgbClr val="FF0000"/>
                </a:solidFill>
              </a:rPr>
              <a:t>[comply with the law ! ]</a:t>
            </a:r>
          </a:p>
          <a:p>
            <a:pPr lvl="1"/>
            <a:endParaRPr lang="en-US" sz="2000" i="1" dirty="0"/>
          </a:p>
          <a:p>
            <a:pPr lvl="1"/>
            <a:endParaRPr lang="en-US" sz="2000" i="1" dirty="0"/>
          </a:p>
          <a:p>
            <a:pPr lvl="1"/>
            <a:endParaRPr lang="en-US" sz="2000" i="1" dirty="0"/>
          </a:p>
          <a:p>
            <a:pPr lvl="1"/>
            <a:endParaRPr lang="en-US" sz="2000" i="1" dirty="0"/>
          </a:p>
        </p:txBody>
      </p:sp>
      <p:sp>
        <p:nvSpPr>
          <p:cNvPr id="7" name="Title 7">
            <a:extLst>
              <a:ext uri="{FF2B5EF4-FFF2-40B4-BE49-F238E27FC236}">
                <a16:creationId xmlns:a16="http://schemas.microsoft.com/office/drawing/2014/main" id="{F891C5C9-C3A4-57D7-A397-0DEEF27E6FA0}"/>
              </a:ext>
            </a:extLst>
          </p:cNvPr>
          <p:cNvSpPr>
            <a:spLocks noGrp="1"/>
          </p:cNvSpPr>
          <p:nvPr>
            <p:ph type="title"/>
          </p:nvPr>
        </p:nvSpPr>
        <p:spPr>
          <a:xfrm>
            <a:off x="431798" y="404813"/>
            <a:ext cx="7389240" cy="396000"/>
          </a:xfrm>
        </p:spPr>
        <p:txBody>
          <a:bodyPr/>
          <a:lstStyle/>
          <a:p>
            <a:r>
              <a:rPr lang="en-US" sz="2800" dirty="0"/>
              <a:t>Finance : definition pratique</a:t>
            </a:r>
            <a:endParaRPr lang="en-US" sz="1600" dirty="0"/>
          </a:p>
        </p:txBody>
      </p:sp>
      <p:sp>
        <p:nvSpPr>
          <p:cNvPr id="6" name="TextBox 5">
            <a:extLst>
              <a:ext uri="{FF2B5EF4-FFF2-40B4-BE49-F238E27FC236}">
                <a16:creationId xmlns:a16="http://schemas.microsoft.com/office/drawing/2014/main" id="{1262917E-74FB-78F8-0825-BACD506E0C3F}"/>
              </a:ext>
            </a:extLst>
          </p:cNvPr>
          <p:cNvSpPr txBox="1"/>
          <p:nvPr/>
        </p:nvSpPr>
        <p:spPr>
          <a:xfrm>
            <a:off x="573739" y="4907558"/>
            <a:ext cx="7602072" cy="1138773"/>
          </a:xfrm>
          <a:prstGeom prst="rect">
            <a:avLst/>
          </a:prstGeom>
          <a:noFill/>
        </p:spPr>
        <p:txBody>
          <a:bodyPr wrap="square">
            <a:spAutoFit/>
          </a:bodyPr>
          <a:lstStyle/>
          <a:p>
            <a:r>
              <a:rPr lang="en-US" b="0" i="0" dirty="0">
                <a:solidFill>
                  <a:srgbClr val="202124"/>
                </a:solidFill>
                <a:effectLst/>
                <a:latin typeface="Google Sans"/>
              </a:rPr>
              <a:t>“</a:t>
            </a:r>
            <a:r>
              <a:rPr lang="en-US" dirty="0">
                <a:solidFill>
                  <a:srgbClr val="202124"/>
                </a:solidFill>
                <a:latin typeface="Google Sans"/>
              </a:rPr>
              <a:t>A </a:t>
            </a:r>
            <a:r>
              <a:rPr lang="en-US" b="0" i="0" dirty="0">
                <a:solidFill>
                  <a:srgbClr val="202124"/>
                </a:solidFill>
                <a:effectLst/>
                <a:latin typeface="Google Sans"/>
              </a:rPr>
              <a:t>Friedman Doctrine: The Social Responsibility of Business is </a:t>
            </a:r>
            <a:r>
              <a:rPr lang="en-US" b="0" i="0" dirty="0">
                <a:solidFill>
                  <a:srgbClr val="040C28"/>
                </a:solidFill>
                <a:effectLst/>
                <a:latin typeface="Google Sans"/>
              </a:rPr>
              <a:t>to Increase Its Profits</a:t>
            </a:r>
            <a:r>
              <a:rPr lang="en-US" b="0" i="0" dirty="0">
                <a:solidFill>
                  <a:srgbClr val="202124"/>
                </a:solidFill>
                <a:effectLst/>
                <a:latin typeface="Google Sans"/>
              </a:rPr>
              <a:t>". In it, he argued that a company has no social responsibility to the public or society; its only responsibility is to its shareholders. </a:t>
            </a:r>
            <a:br>
              <a:rPr lang="en-US" b="0" i="0" dirty="0">
                <a:solidFill>
                  <a:srgbClr val="202124"/>
                </a:solidFill>
                <a:effectLst/>
                <a:latin typeface="Google Sans"/>
              </a:rPr>
            </a:br>
            <a:r>
              <a:rPr lang="en-US" sz="1200" b="0" i="0" dirty="0">
                <a:solidFill>
                  <a:srgbClr val="202124"/>
                </a:solidFill>
                <a:effectLst/>
                <a:latin typeface="Google Sans"/>
              </a:rPr>
              <a:t>(Milton Friedman - New York Times - Sep 13</a:t>
            </a:r>
            <a:r>
              <a:rPr lang="en-US" sz="1200" b="0" i="0" baseline="30000" dirty="0">
                <a:solidFill>
                  <a:srgbClr val="202124"/>
                </a:solidFill>
                <a:effectLst/>
                <a:latin typeface="Google Sans"/>
              </a:rPr>
              <a:t>th</a:t>
            </a:r>
            <a:r>
              <a:rPr lang="en-US" sz="1200" b="0" i="0" dirty="0">
                <a:solidFill>
                  <a:srgbClr val="202124"/>
                </a:solidFill>
                <a:effectLst/>
                <a:latin typeface="Google Sans"/>
              </a:rPr>
              <a:t>, 1970)</a:t>
            </a:r>
            <a:endParaRPr lang="en-US" dirty="0"/>
          </a:p>
        </p:txBody>
      </p:sp>
      <p:sp>
        <p:nvSpPr>
          <p:cNvPr id="8" name="Rectangle 7">
            <a:extLst>
              <a:ext uri="{FF2B5EF4-FFF2-40B4-BE49-F238E27FC236}">
                <a16:creationId xmlns:a16="http://schemas.microsoft.com/office/drawing/2014/main" id="{54894D2E-4AEF-722A-7C42-29632E13D3D1}"/>
              </a:ext>
            </a:extLst>
          </p:cNvPr>
          <p:cNvSpPr/>
          <p:nvPr/>
        </p:nvSpPr>
        <p:spPr>
          <a:xfrm>
            <a:off x="941294" y="2178424"/>
            <a:ext cx="7234517" cy="2070372"/>
          </a:xfrm>
          <a:prstGeom prst="rect">
            <a:avLst/>
          </a:prstGeom>
          <a:solidFill>
            <a:srgbClr val="E7E7E7">
              <a:alpha val="21176"/>
            </a:srgbClr>
          </a:solidFill>
          <a:ln>
            <a:solidFill>
              <a:srgbClr val="1C3641">
                <a:alpha val="1098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259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Chart, radar chart&#10;&#10;Description automatically generated">
            <a:extLst>
              <a:ext uri="{FF2B5EF4-FFF2-40B4-BE49-F238E27FC236}">
                <a16:creationId xmlns:a16="http://schemas.microsoft.com/office/drawing/2014/main" id="{0D9791C3-E51D-F119-3D07-AD63F0F0B0A4}"/>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539160" y="1698555"/>
            <a:ext cx="5031207" cy="4754631"/>
          </a:xfrm>
        </p:spPr>
      </p:pic>
      <p:sp>
        <p:nvSpPr>
          <p:cNvPr id="2" name="Title 1"/>
          <p:cNvSpPr>
            <a:spLocks noGrp="1"/>
          </p:cNvSpPr>
          <p:nvPr>
            <p:ph type="title"/>
            <p:custDataLst>
              <p:tags r:id="rId2"/>
            </p:custDataLst>
          </p:nvPr>
        </p:nvSpPr>
        <p:spPr>
          <a:xfrm>
            <a:off x="431800" y="404814"/>
            <a:ext cx="7091630" cy="396000"/>
          </a:xfrm>
        </p:spPr>
        <p:txBody>
          <a:bodyPr>
            <a:noAutofit/>
          </a:bodyPr>
          <a:lstStyle/>
          <a:p>
            <a:r>
              <a:rPr lang="en-GB" sz="2800" dirty="0"/>
              <a:t>Objectif : </a:t>
            </a:r>
            <a:r>
              <a:rPr lang="en-GB" sz="2800" dirty="0" err="1"/>
              <a:t>Intégrer</a:t>
            </a:r>
            <a:r>
              <a:rPr lang="en-GB" sz="2800" dirty="0"/>
              <a:t> les </a:t>
            </a:r>
            <a:r>
              <a:rPr lang="en-GB" sz="2800" dirty="0" err="1"/>
              <a:t>limites</a:t>
            </a:r>
            <a:r>
              <a:rPr lang="en-GB" sz="2800" dirty="0"/>
              <a:t> physiques</a:t>
            </a:r>
          </a:p>
        </p:txBody>
      </p:sp>
      <p:sp>
        <p:nvSpPr>
          <p:cNvPr id="4" name="Footer Placeholder 3"/>
          <p:cNvSpPr>
            <a:spLocks noGrp="1"/>
          </p:cNvSpPr>
          <p:nvPr>
            <p:ph type="ftr" sz="quarter" idx="11"/>
          </p:nvPr>
        </p:nvSpPr>
        <p:spPr/>
        <p:txBody>
          <a:bodyPr/>
          <a:lstStyle/>
          <a:p>
            <a:r>
              <a:rPr lang="en-GB"/>
              <a:t>© CFM 2022</a:t>
            </a:r>
            <a:endParaRPr lang="en-GB" dirty="0"/>
          </a:p>
        </p:txBody>
      </p:sp>
      <p:sp>
        <p:nvSpPr>
          <p:cNvPr id="6" name="Slide Number Placeholder 5"/>
          <p:cNvSpPr>
            <a:spLocks noGrp="1"/>
          </p:cNvSpPr>
          <p:nvPr>
            <p:ph type="sldNum" sz="quarter" idx="12"/>
          </p:nvPr>
        </p:nvSpPr>
        <p:spPr/>
        <p:txBody>
          <a:bodyPr/>
          <a:lstStyle/>
          <a:p>
            <a:fld id="{6A61DF7B-B2B4-4A5F-B882-DC3A2321644C}" type="slidenum">
              <a:rPr lang="en-GB" smtClean="0"/>
              <a:pPr/>
              <a:t>16</a:t>
            </a:fld>
            <a:endParaRPr lang="en-GB"/>
          </a:p>
        </p:txBody>
      </p:sp>
      <p:sp>
        <p:nvSpPr>
          <p:cNvPr id="8" name="Rectangle 7">
            <a:extLst>
              <a:ext uri="{FF2B5EF4-FFF2-40B4-BE49-F238E27FC236}">
                <a16:creationId xmlns:a16="http://schemas.microsoft.com/office/drawing/2014/main" id="{F45557B5-D227-EDCC-57E5-88157282D5D5}"/>
              </a:ext>
            </a:extLst>
          </p:cNvPr>
          <p:cNvSpPr/>
          <p:nvPr/>
        </p:nvSpPr>
        <p:spPr>
          <a:xfrm>
            <a:off x="90535" y="5931375"/>
            <a:ext cx="2668718" cy="481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a:solidFill>
                  <a:schemeClr val="tx1"/>
                </a:solidFill>
              </a:rPr>
              <a:t>Licenced</a:t>
            </a:r>
            <a:r>
              <a:rPr lang="en-US" sz="900" dirty="0">
                <a:solidFill>
                  <a:schemeClr val="tx1"/>
                </a:solidFill>
              </a:rPr>
              <a:t> under CC BY-NC-ND 3.0 Credit: "Azote for Stockholm Resilience Centre, based on analysis in Wang-</a:t>
            </a:r>
            <a:r>
              <a:rPr lang="en-US" sz="900" dirty="0" err="1">
                <a:solidFill>
                  <a:schemeClr val="tx1"/>
                </a:solidFill>
              </a:rPr>
              <a:t>Erlandsson</a:t>
            </a:r>
            <a:r>
              <a:rPr lang="en-US" sz="900" dirty="0">
                <a:solidFill>
                  <a:schemeClr val="tx1"/>
                </a:solidFill>
              </a:rPr>
              <a:t> et al 2022"</a:t>
            </a:r>
          </a:p>
        </p:txBody>
      </p:sp>
      <p:sp>
        <p:nvSpPr>
          <p:cNvPr id="9" name="Rectangle 8">
            <a:extLst>
              <a:ext uri="{FF2B5EF4-FFF2-40B4-BE49-F238E27FC236}">
                <a16:creationId xmlns:a16="http://schemas.microsoft.com/office/drawing/2014/main" id="{F1B9EE68-10E1-3B72-183C-7A6FD2A5D3D0}"/>
              </a:ext>
            </a:extLst>
          </p:cNvPr>
          <p:cNvSpPr/>
          <p:nvPr/>
        </p:nvSpPr>
        <p:spPr>
          <a:xfrm>
            <a:off x="283681" y="1089253"/>
            <a:ext cx="8536791" cy="340606"/>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accent4"/>
                </a:solidFill>
                <a:prstDash val="solid"/>
                <a:round/>
                <a:headEnd type="none" w="med" len="med"/>
                <a:tailEnd type="none" w="med" len="med"/>
              </a14:hiddenLine>
            </a:ext>
          </a:extLst>
        </p:spPr>
        <p:txBody>
          <a:bodyPr wrap="square">
            <a:spAutoFit/>
          </a:bodyPr>
          <a:lstStyle>
            <a:defPPr>
              <a:defRPr lang="en-US"/>
            </a:defPPr>
          </a:lstStyle>
          <a:p>
            <a:pPr>
              <a:lnSpc>
                <a:spcPct val="107000"/>
              </a:lnSpc>
              <a:spcBef>
                <a:spcPct val="20000"/>
              </a:spcBef>
              <a:spcAft>
                <a:spcPts val="800"/>
              </a:spcAft>
            </a:pPr>
            <a:r>
              <a:rPr lang="en-GB" sz="1600" dirty="0">
                <a:solidFill>
                  <a:schemeClr val="dk2"/>
                </a:solidFill>
                <a:latin typeface="Montserrat" panose="00000500000000000000" pitchFamily="2" charset="0"/>
              </a:rPr>
              <a:t> </a:t>
            </a:r>
            <a:r>
              <a:rPr lang="en-GB" sz="1600" dirty="0" err="1">
                <a:solidFill>
                  <a:schemeClr val="dk2"/>
                </a:solidFill>
                <a:latin typeface="Montserrat" panose="00000500000000000000" pitchFamily="2" charset="0"/>
              </a:rPr>
              <a:t>L’urgence</a:t>
            </a:r>
            <a:r>
              <a:rPr lang="en-GB" sz="1600" dirty="0">
                <a:solidFill>
                  <a:schemeClr val="dk2"/>
                </a:solidFill>
                <a:latin typeface="Montserrat" panose="00000500000000000000" pitchFamily="2" charset="0"/>
              </a:rPr>
              <a:t> </a:t>
            </a:r>
            <a:r>
              <a:rPr lang="en-GB" sz="1600" dirty="0" err="1">
                <a:solidFill>
                  <a:schemeClr val="dk2"/>
                </a:solidFill>
                <a:latin typeface="Montserrat" panose="00000500000000000000" pitchFamily="2" charset="0"/>
              </a:rPr>
              <a:t>va</a:t>
            </a:r>
            <a:r>
              <a:rPr lang="en-GB" sz="1600" dirty="0">
                <a:solidFill>
                  <a:schemeClr val="dk2"/>
                </a:solidFill>
                <a:latin typeface="Montserrat" panose="00000500000000000000" pitchFamily="2" charset="0"/>
              </a:rPr>
              <a:t> au-</a:t>
            </a:r>
            <a:r>
              <a:rPr lang="en-GB" sz="1600" dirty="0" err="1">
                <a:solidFill>
                  <a:schemeClr val="dk2"/>
                </a:solidFill>
                <a:latin typeface="Montserrat" panose="00000500000000000000" pitchFamily="2" charset="0"/>
              </a:rPr>
              <a:t>delà</a:t>
            </a:r>
            <a:r>
              <a:rPr lang="en-GB" sz="1600" dirty="0">
                <a:solidFill>
                  <a:schemeClr val="dk2"/>
                </a:solidFill>
                <a:latin typeface="Montserrat" panose="00000500000000000000" pitchFamily="2" charset="0"/>
              </a:rPr>
              <a:t> du </a:t>
            </a:r>
            <a:r>
              <a:rPr lang="en-GB" sz="1600" dirty="0" err="1">
                <a:solidFill>
                  <a:schemeClr val="dk2"/>
                </a:solidFill>
                <a:latin typeface="Montserrat" panose="00000500000000000000" pitchFamily="2" charset="0"/>
              </a:rPr>
              <a:t>climat</a:t>
            </a:r>
            <a:r>
              <a:rPr lang="en-GB" sz="1600" dirty="0">
                <a:solidFill>
                  <a:schemeClr val="dk2"/>
                </a:solidFill>
                <a:latin typeface="Montserrat" panose="00000500000000000000" pitchFamily="2" charset="0"/>
              </a:rPr>
              <a:t>: 6 des 9 </a:t>
            </a:r>
            <a:r>
              <a:rPr lang="en-GB" sz="1600" dirty="0" err="1">
                <a:solidFill>
                  <a:schemeClr val="dk2"/>
                </a:solidFill>
                <a:latin typeface="Montserrat" panose="00000500000000000000" pitchFamily="2" charset="0"/>
              </a:rPr>
              <a:t>limites</a:t>
            </a:r>
            <a:r>
              <a:rPr lang="en-GB" sz="1600" dirty="0">
                <a:solidFill>
                  <a:schemeClr val="dk2"/>
                </a:solidFill>
                <a:latin typeface="Montserrat" panose="00000500000000000000" pitchFamily="2" charset="0"/>
              </a:rPr>
              <a:t> </a:t>
            </a:r>
            <a:r>
              <a:rPr lang="en-GB" sz="1600" dirty="0" err="1">
                <a:solidFill>
                  <a:schemeClr val="dk2"/>
                </a:solidFill>
                <a:latin typeface="Montserrat" panose="00000500000000000000" pitchFamily="2" charset="0"/>
              </a:rPr>
              <a:t>planétaires</a:t>
            </a:r>
            <a:r>
              <a:rPr lang="en-GB" sz="1600" dirty="0">
                <a:solidFill>
                  <a:schemeClr val="dk2"/>
                </a:solidFill>
                <a:latin typeface="Montserrat" panose="00000500000000000000" pitchFamily="2" charset="0"/>
              </a:rPr>
              <a:t> </a:t>
            </a:r>
            <a:r>
              <a:rPr lang="en-GB" sz="1600" dirty="0" err="1">
                <a:solidFill>
                  <a:schemeClr val="dk2"/>
                </a:solidFill>
                <a:latin typeface="Montserrat" panose="00000500000000000000" pitchFamily="2" charset="0"/>
              </a:rPr>
              <a:t>ont</a:t>
            </a:r>
            <a:r>
              <a:rPr lang="en-GB" sz="1600" dirty="0">
                <a:solidFill>
                  <a:schemeClr val="dk2"/>
                </a:solidFill>
                <a:latin typeface="Montserrat" panose="00000500000000000000" pitchFamily="2" charset="0"/>
              </a:rPr>
              <a:t> déjà </a:t>
            </a:r>
            <a:r>
              <a:rPr lang="en-GB" sz="1600" dirty="0" err="1">
                <a:solidFill>
                  <a:schemeClr val="dk2"/>
                </a:solidFill>
                <a:latin typeface="Montserrat" panose="00000500000000000000" pitchFamily="2" charset="0"/>
              </a:rPr>
              <a:t>été</a:t>
            </a:r>
            <a:r>
              <a:rPr lang="en-GB" sz="1600" dirty="0">
                <a:solidFill>
                  <a:schemeClr val="dk2"/>
                </a:solidFill>
                <a:latin typeface="Montserrat" panose="00000500000000000000" pitchFamily="2" charset="0"/>
              </a:rPr>
              <a:t> </a:t>
            </a:r>
            <a:r>
              <a:rPr lang="en-GB" sz="1600" dirty="0" err="1">
                <a:solidFill>
                  <a:schemeClr val="dk2"/>
                </a:solidFill>
                <a:latin typeface="Montserrat" panose="00000500000000000000" pitchFamily="2" charset="0"/>
              </a:rPr>
              <a:t>franchies</a:t>
            </a:r>
            <a:endParaRPr lang="en-GB" sz="1600" dirty="0">
              <a:solidFill>
                <a:schemeClr val="dk2"/>
              </a:solidFill>
              <a:latin typeface="Montserrat" panose="00000500000000000000" pitchFamily="2" charset="0"/>
            </a:endParaRPr>
          </a:p>
        </p:txBody>
      </p:sp>
      <p:sp>
        <p:nvSpPr>
          <p:cNvPr id="3" name="Rectangle 2">
            <a:extLst>
              <a:ext uri="{FF2B5EF4-FFF2-40B4-BE49-F238E27FC236}">
                <a16:creationId xmlns:a16="http://schemas.microsoft.com/office/drawing/2014/main" id="{64633B2D-0DBB-D1BA-D571-CD589F5A1212}"/>
              </a:ext>
            </a:extLst>
          </p:cNvPr>
          <p:cNvSpPr/>
          <p:nvPr/>
        </p:nvSpPr>
        <p:spPr>
          <a:xfrm>
            <a:off x="90535" y="22633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volcano&#10;&#10;Description automatically generated">
            <a:extLst>
              <a:ext uri="{FF2B5EF4-FFF2-40B4-BE49-F238E27FC236}">
                <a16:creationId xmlns:a16="http://schemas.microsoft.com/office/drawing/2014/main" id="{FBBBFD86-F070-76B2-8069-77A309EC8260}"/>
              </a:ext>
            </a:extLst>
          </p:cNvPr>
          <p:cNvPicPr>
            <a:picLocks noChangeAspect="1"/>
          </p:cNvPicPr>
          <p:nvPr/>
        </p:nvPicPr>
        <p:blipFill>
          <a:blip r:embed="rId6"/>
          <a:stretch>
            <a:fillRect/>
          </a:stretch>
        </p:blipFill>
        <p:spPr>
          <a:xfrm>
            <a:off x="6816210" y="2227913"/>
            <a:ext cx="2073555" cy="1324248"/>
          </a:xfrm>
          <a:prstGeom prst="rect">
            <a:avLst/>
          </a:prstGeom>
        </p:spPr>
      </p:pic>
      <p:pic>
        <p:nvPicPr>
          <p:cNvPr id="7" name="Picture 6" descr="A diagram of earth's cycle&#10;&#10;Description automatically generated">
            <a:extLst>
              <a:ext uri="{FF2B5EF4-FFF2-40B4-BE49-F238E27FC236}">
                <a16:creationId xmlns:a16="http://schemas.microsoft.com/office/drawing/2014/main" id="{6BDEA525-25B9-C438-6BC0-74EE487AD977}"/>
              </a:ext>
            </a:extLst>
          </p:cNvPr>
          <p:cNvPicPr>
            <a:picLocks noChangeAspect="1"/>
          </p:cNvPicPr>
          <p:nvPr/>
        </p:nvPicPr>
        <p:blipFill>
          <a:blip r:embed="rId7"/>
          <a:stretch>
            <a:fillRect/>
          </a:stretch>
        </p:blipFill>
        <p:spPr>
          <a:xfrm>
            <a:off x="6947512" y="3785052"/>
            <a:ext cx="1674488" cy="1537127"/>
          </a:xfrm>
          <a:prstGeom prst="rect">
            <a:avLst/>
          </a:prstGeom>
        </p:spPr>
      </p:pic>
      <p:sp>
        <p:nvSpPr>
          <p:cNvPr id="12" name="TextBox 11">
            <a:extLst>
              <a:ext uri="{FF2B5EF4-FFF2-40B4-BE49-F238E27FC236}">
                <a16:creationId xmlns:a16="http://schemas.microsoft.com/office/drawing/2014/main" id="{3AE83369-EF4B-C8E0-2CC3-50430731972D}"/>
              </a:ext>
            </a:extLst>
          </p:cNvPr>
          <p:cNvSpPr txBox="1"/>
          <p:nvPr/>
        </p:nvSpPr>
        <p:spPr>
          <a:xfrm>
            <a:off x="6816210" y="5555070"/>
            <a:ext cx="2041019" cy="923330"/>
          </a:xfrm>
          <a:prstGeom prst="rect">
            <a:avLst/>
          </a:prstGeom>
          <a:noFill/>
        </p:spPr>
        <p:txBody>
          <a:bodyPr wrap="square">
            <a:spAutoFit/>
          </a:bodyPr>
          <a:lstStyle/>
          <a:p>
            <a:pPr algn="l"/>
            <a:r>
              <a:rPr lang="en-US" sz="900" i="0" dirty="0">
                <a:solidFill>
                  <a:srgbClr val="0B0B0B"/>
                </a:solidFill>
                <a:effectLst/>
                <a:latin typeface="Montserrat" panose="00000500000000000000" pitchFamily="2" charset="0"/>
              </a:rPr>
              <a:t>Trajectories of the Earth System in the </a:t>
            </a:r>
            <a:r>
              <a:rPr lang="en-US" sz="900" i="0" dirty="0" err="1">
                <a:solidFill>
                  <a:srgbClr val="0B0B0B"/>
                </a:solidFill>
                <a:effectLst/>
                <a:latin typeface="Montserrat" panose="00000500000000000000" pitchFamily="2" charset="0"/>
              </a:rPr>
              <a:t>AnthropoceneWill</a:t>
            </a:r>
            <a:r>
              <a:rPr lang="en-US" sz="900" i="0" dirty="0">
                <a:solidFill>
                  <a:srgbClr val="0B0B0B"/>
                </a:solidFill>
                <a:effectLst/>
                <a:latin typeface="Montserrat" panose="00000500000000000000" pitchFamily="2" charset="0"/>
              </a:rPr>
              <a:t> Steffen, Johan </a:t>
            </a:r>
            <a:r>
              <a:rPr lang="en-US" sz="900" i="0" dirty="0" err="1">
                <a:solidFill>
                  <a:srgbClr val="0B0B0B"/>
                </a:solidFill>
                <a:effectLst/>
                <a:latin typeface="Montserrat" panose="00000500000000000000" pitchFamily="2" charset="0"/>
              </a:rPr>
              <a:t>Rockström</a:t>
            </a:r>
            <a:r>
              <a:rPr lang="en-US" sz="900" i="0" dirty="0">
                <a:solidFill>
                  <a:srgbClr val="0B0B0B"/>
                </a:solidFill>
                <a:effectLst/>
                <a:latin typeface="Montserrat" panose="00000500000000000000" pitchFamily="2" charset="0"/>
              </a:rPr>
              <a:t>, Katherine Richardson https://www.pnas.org/doi/full/10.1073/pnas.1810141115</a:t>
            </a:r>
          </a:p>
        </p:txBody>
      </p:sp>
    </p:spTree>
    <p:custDataLst>
      <p:tags r:id="rId1"/>
    </p:custDataLst>
    <p:extLst>
      <p:ext uri="{BB962C8B-B14F-4D97-AF65-F5344CB8AC3E}">
        <p14:creationId xmlns:p14="http://schemas.microsoft.com/office/powerpoint/2010/main" val="31510009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31800" y="404814"/>
            <a:ext cx="7227432" cy="396000"/>
          </a:xfrm>
        </p:spPr>
        <p:txBody>
          <a:bodyPr>
            <a:noAutofit/>
          </a:bodyPr>
          <a:lstStyle/>
          <a:p>
            <a:r>
              <a:rPr lang="en-GB" sz="2800" dirty="0" err="1"/>
              <a:t>Considérer</a:t>
            </a:r>
            <a:r>
              <a:rPr lang="en-GB" sz="2800" dirty="0"/>
              <a:t> </a:t>
            </a:r>
            <a:r>
              <a:rPr lang="en-GB" sz="2800" dirty="0" err="1"/>
              <a:t>aussi</a:t>
            </a:r>
            <a:r>
              <a:rPr lang="en-GB" sz="2800" dirty="0"/>
              <a:t> la dimension </a:t>
            </a:r>
            <a:r>
              <a:rPr lang="en-GB" sz="2800" dirty="0" err="1"/>
              <a:t>sociale</a:t>
            </a:r>
            <a:r>
              <a:rPr lang="en-GB" sz="2800" dirty="0">
                <a:solidFill>
                  <a:schemeClr val="bg1"/>
                </a:solidFill>
                <a:highlight>
                  <a:srgbClr val="FF0000"/>
                </a:highlight>
              </a:rPr>
              <a:t>?</a:t>
            </a:r>
            <a:br>
              <a:rPr lang="en-GB" sz="2800" dirty="0">
                <a:solidFill>
                  <a:schemeClr val="bg1"/>
                </a:solidFill>
                <a:highlight>
                  <a:srgbClr val="FF0000"/>
                </a:highlight>
              </a:rPr>
            </a:br>
            <a:endParaRPr lang="en-GB" sz="2800" dirty="0"/>
          </a:p>
        </p:txBody>
      </p:sp>
      <p:sp>
        <p:nvSpPr>
          <p:cNvPr id="4" name="Footer Placeholder 3"/>
          <p:cNvSpPr>
            <a:spLocks noGrp="1"/>
          </p:cNvSpPr>
          <p:nvPr>
            <p:ph type="ftr" sz="quarter" idx="11"/>
          </p:nvPr>
        </p:nvSpPr>
        <p:spPr/>
        <p:txBody>
          <a:bodyPr/>
          <a:lstStyle/>
          <a:p>
            <a:r>
              <a:rPr lang="en-GB" dirty="0"/>
              <a:t>© CFM 2022</a:t>
            </a:r>
          </a:p>
        </p:txBody>
      </p:sp>
      <p:sp>
        <p:nvSpPr>
          <p:cNvPr id="6" name="Slide Number Placeholder 5"/>
          <p:cNvSpPr>
            <a:spLocks noGrp="1"/>
          </p:cNvSpPr>
          <p:nvPr>
            <p:ph type="sldNum" sz="quarter" idx="12"/>
          </p:nvPr>
        </p:nvSpPr>
        <p:spPr/>
        <p:txBody>
          <a:bodyPr/>
          <a:lstStyle/>
          <a:p>
            <a:fld id="{6A61DF7B-B2B4-4A5F-B882-DC3A2321644C}" type="slidenum">
              <a:rPr lang="en-GB" smtClean="0"/>
              <a:pPr/>
              <a:t>17</a:t>
            </a:fld>
            <a:endParaRPr lang="en-GB"/>
          </a:p>
        </p:txBody>
      </p:sp>
      <p:pic>
        <p:nvPicPr>
          <p:cNvPr id="2050" name="Picture 2">
            <a:extLst>
              <a:ext uri="{FF2B5EF4-FFF2-40B4-BE49-F238E27FC236}">
                <a16:creationId xmlns:a16="http://schemas.microsoft.com/office/drawing/2014/main" id="{2A615ED5-E1B6-2526-08DF-A477FC1C14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1845" y="1765425"/>
            <a:ext cx="5327359" cy="48076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F69D3E-BC8C-539E-9CFB-A057F4FBE174}"/>
              </a:ext>
            </a:extLst>
          </p:cNvPr>
          <p:cNvSpPr txBox="1"/>
          <p:nvPr/>
        </p:nvSpPr>
        <p:spPr>
          <a:xfrm>
            <a:off x="431801" y="1880681"/>
            <a:ext cx="1967688" cy="369332"/>
          </a:xfrm>
          <a:prstGeom prst="rect">
            <a:avLst/>
          </a:prstGeom>
          <a:solidFill>
            <a:srgbClr val="00B050"/>
          </a:solidFill>
        </p:spPr>
        <p:txBody>
          <a:bodyPr wrap="square" rtlCol="0">
            <a:spAutoFit/>
          </a:bodyPr>
          <a:lstStyle/>
          <a:p>
            <a:r>
              <a:rPr lang="fr-FR" dirty="0">
                <a:solidFill>
                  <a:schemeClr val="bg1"/>
                </a:solidFill>
              </a:rPr>
              <a:t>E : limite externe</a:t>
            </a:r>
            <a:endParaRPr lang="en-US" dirty="0">
              <a:solidFill>
                <a:schemeClr val="bg1"/>
              </a:solidFill>
            </a:endParaRPr>
          </a:p>
        </p:txBody>
      </p:sp>
      <p:sp>
        <p:nvSpPr>
          <p:cNvPr id="10" name="TextBox 9">
            <a:extLst>
              <a:ext uri="{FF2B5EF4-FFF2-40B4-BE49-F238E27FC236}">
                <a16:creationId xmlns:a16="http://schemas.microsoft.com/office/drawing/2014/main" id="{2FB98F0F-65CF-C3D8-7EDD-56D2DF6207A3}"/>
              </a:ext>
            </a:extLst>
          </p:cNvPr>
          <p:cNvSpPr txBox="1"/>
          <p:nvPr/>
        </p:nvSpPr>
        <p:spPr>
          <a:xfrm>
            <a:off x="6630184" y="1880681"/>
            <a:ext cx="2048849" cy="369332"/>
          </a:xfrm>
          <a:prstGeom prst="rect">
            <a:avLst/>
          </a:prstGeom>
          <a:solidFill>
            <a:srgbClr val="FF0000"/>
          </a:solidFill>
        </p:spPr>
        <p:txBody>
          <a:bodyPr wrap="square" rtlCol="0">
            <a:spAutoFit/>
          </a:bodyPr>
          <a:lstStyle/>
          <a:p>
            <a:r>
              <a:rPr lang="fr-FR" dirty="0">
                <a:solidFill>
                  <a:schemeClr val="bg1"/>
                </a:solidFill>
              </a:rPr>
              <a:t>S: limite interne</a:t>
            </a:r>
            <a:endParaRPr lang="en-US" dirty="0">
              <a:solidFill>
                <a:schemeClr val="bg1"/>
              </a:solidFill>
            </a:endParaRPr>
          </a:p>
        </p:txBody>
      </p:sp>
      <p:cxnSp>
        <p:nvCxnSpPr>
          <p:cNvPr id="8" name="Connector: Curved 7">
            <a:extLst>
              <a:ext uri="{FF2B5EF4-FFF2-40B4-BE49-F238E27FC236}">
                <a16:creationId xmlns:a16="http://schemas.microsoft.com/office/drawing/2014/main" id="{8C54A416-8F4A-6302-9FEC-E9EC3BFFEE56}"/>
              </a:ext>
            </a:extLst>
          </p:cNvPr>
          <p:cNvCxnSpPr/>
          <p:nvPr/>
        </p:nvCxnSpPr>
        <p:spPr>
          <a:xfrm>
            <a:off x="2399489" y="2073244"/>
            <a:ext cx="1357699" cy="407406"/>
          </a:xfrm>
          <a:prstGeom prst="curvedConnector3">
            <a:avLst>
              <a:gd name="adj1" fmla="val 92676"/>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2900869A-F451-BD1E-816C-FB4CE754D531}"/>
              </a:ext>
            </a:extLst>
          </p:cNvPr>
          <p:cNvCxnSpPr>
            <a:cxnSpLocks/>
            <a:stCxn id="10" idx="2"/>
          </p:cNvCxnSpPr>
          <p:nvPr/>
        </p:nvCxnSpPr>
        <p:spPr>
          <a:xfrm rot="5400000">
            <a:off x="5528731" y="2111143"/>
            <a:ext cx="1987009" cy="2264748"/>
          </a:xfrm>
          <a:prstGeom prst="curved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0B3F92E-448E-8DBA-4B1E-ECC758D7BA21}"/>
              </a:ext>
            </a:extLst>
          </p:cNvPr>
          <p:cNvSpPr/>
          <p:nvPr/>
        </p:nvSpPr>
        <p:spPr>
          <a:xfrm>
            <a:off x="283681" y="1089253"/>
            <a:ext cx="8536791" cy="340606"/>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accent4"/>
                </a:solidFill>
                <a:prstDash val="solid"/>
                <a:round/>
                <a:headEnd type="none" w="med" len="med"/>
                <a:tailEnd type="none" w="med" len="med"/>
              </a14:hiddenLine>
            </a:ext>
          </a:extLst>
        </p:spPr>
        <p:txBody>
          <a:bodyPr wrap="square">
            <a:spAutoFit/>
          </a:bodyPr>
          <a:lstStyle>
            <a:defPPr>
              <a:defRPr lang="en-US"/>
            </a:defPPr>
          </a:lstStyle>
          <a:p>
            <a:pPr>
              <a:lnSpc>
                <a:spcPct val="107000"/>
              </a:lnSpc>
              <a:spcBef>
                <a:spcPct val="20000"/>
              </a:spcBef>
              <a:spcAft>
                <a:spcPts val="800"/>
              </a:spcAft>
            </a:pPr>
            <a:r>
              <a:rPr lang="en-GB" sz="1600" dirty="0">
                <a:solidFill>
                  <a:schemeClr val="dk2"/>
                </a:solidFill>
                <a:latin typeface="Montserrat" panose="00000500000000000000" pitchFamily="2" charset="0"/>
              </a:rPr>
              <a:t> Assurer des “</a:t>
            </a:r>
            <a:r>
              <a:rPr lang="en-GB" sz="1600" dirty="0" err="1">
                <a:solidFill>
                  <a:schemeClr val="dk2"/>
                </a:solidFill>
                <a:latin typeface="Montserrat" panose="00000500000000000000" pitchFamily="2" charset="0"/>
              </a:rPr>
              <a:t>minimaux</a:t>
            </a:r>
            <a:r>
              <a:rPr lang="en-GB" sz="1600" dirty="0">
                <a:solidFill>
                  <a:schemeClr val="dk2"/>
                </a:solidFill>
                <a:latin typeface="Montserrat" panose="00000500000000000000" pitchFamily="2" charset="0"/>
              </a:rPr>
              <a:t> </a:t>
            </a:r>
            <a:r>
              <a:rPr lang="en-GB" sz="1600" dirty="0" err="1">
                <a:solidFill>
                  <a:schemeClr val="dk2"/>
                </a:solidFill>
                <a:latin typeface="Montserrat" panose="00000500000000000000" pitchFamily="2" charset="0"/>
              </a:rPr>
              <a:t>sociaux</a:t>
            </a:r>
            <a:r>
              <a:rPr lang="en-GB" sz="1600" dirty="0">
                <a:solidFill>
                  <a:schemeClr val="dk2"/>
                </a:solidFill>
                <a:latin typeface="Montserrat" panose="00000500000000000000" pitchFamily="2" charset="0"/>
              </a:rPr>
              <a:t>” dans le cadre de </a:t>
            </a:r>
            <a:r>
              <a:rPr lang="en-GB" sz="1600" dirty="0" err="1">
                <a:solidFill>
                  <a:schemeClr val="dk2"/>
                </a:solidFill>
                <a:latin typeface="Montserrat" panose="00000500000000000000" pitchFamily="2" charset="0"/>
              </a:rPr>
              <a:t>limites</a:t>
            </a:r>
            <a:r>
              <a:rPr lang="en-GB" sz="1600" dirty="0">
                <a:solidFill>
                  <a:schemeClr val="dk2"/>
                </a:solidFill>
                <a:latin typeface="Montserrat" panose="00000500000000000000" pitchFamily="2" charset="0"/>
              </a:rPr>
              <a:t> physiques </a:t>
            </a:r>
          </a:p>
        </p:txBody>
      </p:sp>
      <p:pic>
        <p:nvPicPr>
          <p:cNvPr id="1026" name="Picture 2" descr="Doughnut Economics: Seven Ways to Think Like a 21st-Century Economist:  Raworth, Kate: 9781603586740: Amazon.com: Books">
            <a:extLst>
              <a:ext uri="{FF2B5EF4-FFF2-40B4-BE49-F238E27FC236}">
                <a16:creationId xmlns:a16="http://schemas.microsoft.com/office/drawing/2014/main" id="{1D01EBBE-5071-C027-0430-54A4DCE4A0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2238" y="4049662"/>
            <a:ext cx="1668234" cy="252337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85407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18</a:t>
            </a:fld>
            <a:endParaRPr lang="en-US" dirty="0"/>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573739" y="1188409"/>
            <a:ext cx="8138459" cy="4956573"/>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fr-FR" sz="2000" dirty="0"/>
              <a:t>L’objectif de la finance verte, tel qu’expliqué aux investisseurs:  </a:t>
            </a:r>
            <a:endParaRPr lang="fr-FR" sz="4000" i="1" dirty="0"/>
          </a:p>
          <a:p>
            <a:pPr lvl="1"/>
            <a:endParaRPr lang="fr-FR" sz="4000" i="1" dirty="0"/>
          </a:p>
          <a:p>
            <a:pPr lvl="1"/>
            <a:endParaRPr lang="fr-FR" sz="4000" i="1" dirty="0"/>
          </a:p>
          <a:p>
            <a:pPr lvl="1"/>
            <a:endParaRPr lang="fr-FR" sz="4000" i="1" dirty="0"/>
          </a:p>
          <a:p>
            <a:pPr lvl="1"/>
            <a:endParaRPr lang="fr-FR" sz="4000" i="1" dirty="0"/>
          </a:p>
          <a:p>
            <a:pPr lvl="1"/>
            <a:endParaRPr lang="fr-FR" sz="4000" i="1" dirty="0"/>
          </a:p>
          <a:p>
            <a:pPr lvl="1"/>
            <a:endParaRPr lang="fr-FR" sz="6600" i="1" dirty="0"/>
          </a:p>
          <a:p>
            <a:pPr lvl="1"/>
            <a:r>
              <a:rPr lang="fr-FR" sz="6600" i="1" dirty="0"/>
              <a:t>		Max  PROFIT</a:t>
            </a:r>
            <a:r>
              <a:rPr lang="fr-FR" sz="3000" i="1" baseline="30000" dirty="0"/>
              <a:t>*</a:t>
            </a:r>
            <a:endParaRPr lang="fr-FR" sz="3000" i="1" baseline="30000" dirty="0">
              <a:solidFill>
                <a:srgbClr val="FF0000"/>
              </a:solidFill>
            </a:endParaRPr>
          </a:p>
          <a:p>
            <a:pPr lvl="1"/>
            <a:endParaRPr lang="fr-FR" sz="4000" i="1" dirty="0"/>
          </a:p>
          <a:p>
            <a:pPr lvl="1"/>
            <a:endParaRPr lang="fr-FR" sz="4000" i="1" dirty="0"/>
          </a:p>
          <a:p>
            <a:pPr lvl="1"/>
            <a:r>
              <a:rPr lang="fr-FR" sz="4000" i="1" dirty="0"/>
              <a:t>	 </a:t>
            </a:r>
            <a:r>
              <a:rPr lang="fr-FR" sz="2000" i="1" dirty="0"/>
              <a:t>[</a:t>
            </a:r>
            <a:r>
              <a:rPr lang="fr-FR" sz="2000" i="1" dirty="0" err="1"/>
              <a:t>Neg</a:t>
            </a:r>
            <a:r>
              <a:rPr lang="fr-FR" sz="2000" i="1" dirty="0"/>
              <a:t> </a:t>
            </a:r>
            <a:r>
              <a:rPr lang="fr-FR" sz="2000" i="1" dirty="0" err="1"/>
              <a:t>externalities</a:t>
            </a:r>
            <a:r>
              <a:rPr lang="fr-FR" sz="2000" i="1" dirty="0"/>
              <a:t> &lt; “acceptable” </a:t>
            </a:r>
            <a:r>
              <a:rPr lang="fr-FR" sz="2000" i="1" dirty="0" err="1"/>
              <a:t>limits</a:t>
            </a:r>
            <a:r>
              <a:rPr lang="fr-FR" sz="2000" i="1" dirty="0"/>
              <a:t>]</a:t>
            </a:r>
          </a:p>
          <a:p>
            <a:pPr lvl="1"/>
            <a:endParaRPr lang="fr-FR" sz="2000" i="1" dirty="0"/>
          </a:p>
          <a:p>
            <a:pPr lvl="1"/>
            <a:endParaRPr lang="fr-FR" sz="2000" i="1" dirty="0"/>
          </a:p>
          <a:p>
            <a:pPr lvl="1"/>
            <a:endParaRPr lang="fr-FR" sz="2000" i="1" dirty="0"/>
          </a:p>
        </p:txBody>
      </p:sp>
      <p:sp>
        <p:nvSpPr>
          <p:cNvPr id="2" name="TextBox 1">
            <a:extLst>
              <a:ext uri="{FF2B5EF4-FFF2-40B4-BE49-F238E27FC236}">
                <a16:creationId xmlns:a16="http://schemas.microsoft.com/office/drawing/2014/main" id="{15B1200C-CF97-37A4-5BD2-F185FA399F6E}"/>
              </a:ext>
            </a:extLst>
          </p:cNvPr>
          <p:cNvSpPr txBox="1"/>
          <p:nvPr/>
        </p:nvSpPr>
        <p:spPr>
          <a:xfrm>
            <a:off x="573739" y="4010738"/>
            <a:ext cx="7602072" cy="276999"/>
          </a:xfrm>
          <a:prstGeom prst="rect">
            <a:avLst/>
          </a:prstGeom>
          <a:noFill/>
        </p:spPr>
        <p:txBody>
          <a:bodyPr wrap="square">
            <a:spAutoFit/>
          </a:bodyPr>
          <a:lstStyle/>
          <a:p>
            <a:r>
              <a:rPr lang="fr-FR" sz="1200" b="0" i="0" dirty="0">
                <a:effectLst/>
                <a:latin typeface="Google Sans"/>
              </a:rPr>
              <a:t>(*) Dans le cas d’un fonds “impact”, on remplace PROFIT par “externalité positive”</a:t>
            </a:r>
            <a:endParaRPr lang="fr-FR" sz="1200" dirty="0"/>
          </a:p>
        </p:txBody>
      </p:sp>
      <p:sp>
        <p:nvSpPr>
          <p:cNvPr id="8" name="TextBox 7">
            <a:extLst>
              <a:ext uri="{FF2B5EF4-FFF2-40B4-BE49-F238E27FC236}">
                <a16:creationId xmlns:a16="http://schemas.microsoft.com/office/drawing/2014/main" id="{BF26CE83-7A9A-2452-974F-9D90036F9429}"/>
              </a:ext>
            </a:extLst>
          </p:cNvPr>
          <p:cNvSpPr txBox="1"/>
          <p:nvPr/>
        </p:nvSpPr>
        <p:spPr>
          <a:xfrm>
            <a:off x="573739" y="4576570"/>
            <a:ext cx="8138458" cy="1754326"/>
          </a:xfrm>
          <a:prstGeom prst="rect">
            <a:avLst/>
          </a:prstGeom>
          <a:noFill/>
        </p:spPr>
        <p:txBody>
          <a:bodyPr wrap="square">
            <a:spAutoFit/>
          </a:bodyPr>
          <a:lstStyle/>
          <a:p>
            <a:r>
              <a:rPr lang="fr-FR" dirty="0">
                <a:solidFill>
                  <a:srgbClr val="202124"/>
                </a:solidFill>
                <a:latin typeface="Google Sans"/>
              </a:rPr>
              <a:t>Questions: </a:t>
            </a:r>
          </a:p>
          <a:p>
            <a:pPr marL="285750" indent="-285750">
              <a:buFont typeface="Arial" panose="020B0604020202020204" pitchFamily="34" charset="0"/>
              <a:buChar char="•"/>
            </a:pPr>
            <a:r>
              <a:rPr lang="fr-FR" dirty="0">
                <a:solidFill>
                  <a:srgbClr val="202124"/>
                </a:solidFill>
                <a:latin typeface="Google Sans"/>
              </a:rPr>
              <a:t>Quelles externalités retient-on? Qui décide?</a:t>
            </a:r>
          </a:p>
          <a:p>
            <a:pPr marL="285750" indent="-285750">
              <a:buFont typeface="Arial" panose="020B0604020202020204" pitchFamily="34" charset="0"/>
              <a:buChar char="•"/>
            </a:pPr>
            <a:r>
              <a:rPr lang="fr-FR" dirty="0">
                <a:solidFill>
                  <a:srgbClr val="202124"/>
                </a:solidFill>
                <a:latin typeface="Google Sans"/>
              </a:rPr>
              <a:t>Comment sont-elles mesurées? A-t-on des données fiables?</a:t>
            </a:r>
          </a:p>
          <a:p>
            <a:pPr marL="285750" indent="-285750">
              <a:buFont typeface="Arial" panose="020B0604020202020204" pitchFamily="34" charset="0"/>
              <a:buChar char="•"/>
            </a:pPr>
            <a:r>
              <a:rPr lang="fr-FR" dirty="0">
                <a:solidFill>
                  <a:srgbClr val="202124"/>
                </a:solidFill>
                <a:latin typeface="Google Sans"/>
              </a:rPr>
              <a:t>Qui fixe la limite “acceptable”? Est-ce un choix subjectif ou normé?</a:t>
            </a:r>
            <a:br>
              <a:rPr lang="fr-FR" dirty="0">
                <a:solidFill>
                  <a:srgbClr val="202124"/>
                </a:solidFill>
                <a:latin typeface="Google Sans"/>
              </a:rPr>
            </a:br>
            <a:endParaRPr lang="fr-FR" dirty="0">
              <a:solidFill>
                <a:srgbClr val="202124"/>
              </a:solidFill>
              <a:latin typeface="Google Sans"/>
            </a:endParaRPr>
          </a:p>
          <a:p>
            <a:pPr marL="285750" indent="-285750">
              <a:buFont typeface="Arial" panose="020B0604020202020204" pitchFamily="34" charset="0"/>
              <a:buChar char="•"/>
            </a:pPr>
            <a:r>
              <a:rPr lang="fr-FR" dirty="0">
                <a:solidFill>
                  <a:srgbClr val="202124"/>
                </a:solidFill>
                <a:latin typeface="Google Sans"/>
              </a:rPr>
              <a:t>Comment garantir que les profits ne soient pas trop dégradés par les contraintes?  </a:t>
            </a:r>
            <a:endParaRPr lang="fr-FR" dirty="0"/>
          </a:p>
        </p:txBody>
      </p:sp>
      <p:sp>
        <p:nvSpPr>
          <p:cNvPr id="12" name="Rectangle 11">
            <a:extLst>
              <a:ext uri="{FF2B5EF4-FFF2-40B4-BE49-F238E27FC236}">
                <a16:creationId xmlns:a16="http://schemas.microsoft.com/office/drawing/2014/main" id="{3ED1B379-0C99-5A22-09E0-09FC029A369F}"/>
              </a:ext>
            </a:extLst>
          </p:cNvPr>
          <p:cNvSpPr/>
          <p:nvPr/>
        </p:nvSpPr>
        <p:spPr>
          <a:xfrm>
            <a:off x="757516" y="1793970"/>
            <a:ext cx="7234517" cy="2070372"/>
          </a:xfrm>
          <a:prstGeom prst="rect">
            <a:avLst/>
          </a:prstGeom>
          <a:solidFill>
            <a:srgbClr val="E7E7E7">
              <a:alpha val="21176"/>
            </a:srgbClr>
          </a:solidFill>
          <a:ln>
            <a:solidFill>
              <a:srgbClr val="1C3641">
                <a:alpha val="1098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7">
            <a:extLst>
              <a:ext uri="{FF2B5EF4-FFF2-40B4-BE49-F238E27FC236}">
                <a16:creationId xmlns:a16="http://schemas.microsoft.com/office/drawing/2014/main" id="{4FAB7F26-7715-9B11-8D7C-9BC4E16F0F86}"/>
              </a:ext>
            </a:extLst>
          </p:cNvPr>
          <p:cNvSpPr>
            <a:spLocks noGrp="1"/>
          </p:cNvSpPr>
          <p:nvPr>
            <p:ph type="title"/>
          </p:nvPr>
        </p:nvSpPr>
        <p:spPr>
          <a:xfrm>
            <a:off x="431799" y="404813"/>
            <a:ext cx="7389240" cy="396000"/>
          </a:xfrm>
        </p:spPr>
        <p:txBody>
          <a:bodyPr/>
          <a:lstStyle/>
          <a:p>
            <a:r>
              <a:rPr lang="en-US" sz="2800" dirty="0"/>
              <a:t>Finance </a:t>
            </a:r>
            <a:r>
              <a:rPr lang="en-US" sz="2800" dirty="0" err="1"/>
              <a:t>verte</a:t>
            </a:r>
            <a:r>
              <a:rPr lang="en-US" sz="2800" dirty="0"/>
              <a:t> : </a:t>
            </a:r>
            <a:r>
              <a:rPr lang="en-US" sz="2800" dirty="0" err="1"/>
              <a:t>définition</a:t>
            </a:r>
            <a:r>
              <a:rPr lang="en-US" sz="2800" dirty="0"/>
              <a:t> </a:t>
            </a:r>
            <a:r>
              <a:rPr lang="en-US" sz="2800" dirty="0" err="1"/>
              <a:t>théorique</a:t>
            </a:r>
            <a:br>
              <a:rPr lang="fr-FR" sz="2800" dirty="0"/>
            </a:br>
            <a:endParaRPr lang="en-US" sz="2800" dirty="0"/>
          </a:p>
        </p:txBody>
      </p:sp>
    </p:spTree>
    <p:extLst>
      <p:ext uri="{BB962C8B-B14F-4D97-AF65-F5344CB8AC3E}">
        <p14:creationId xmlns:p14="http://schemas.microsoft.com/office/powerpoint/2010/main" val="1387257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1+#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additive="base">
                                        <p:cTn id="2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 calcmode="lin" valueType="num">
                                      <p:cBhvr additive="base">
                                        <p:cTn id="3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 calcmode="lin" valueType="num">
                                      <p:cBhvr additive="base">
                                        <p:cTn id="38"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anim calcmode="lin" valueType="num">
                                      <p:cBhvr additive="base">
                                        <p:cTn id="44"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
                                            <p:txEl>
                                              <p:pRg st="4" end="4"/>
                                            </p:txEl>
                                          </p:spTgt>
                                        </p:tgtEl>
                                        <p:attrNameLst>
                                          <p:attrName>style.visibility</p:attrName>
                                        </p:attrNameLst>
                                      </p:cBhvr>
                                      <p:to>
                                        <p:strVal val="visible"/>
                                      </p:to>
                                    </p:set>
                                    <p:anim calcmode="lin" valueType="num">
                                      <p:cBhvr additive="base">
                                        <p:cTn id="50"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8" y="404813"/>
            <a:ext cx="6992043" cy="396000"/>
          </a:xfrm>
        </p:spPr>
        <p:txBody>
          <a:bodyPr/>
          <a:lstStyle/>
          <a:p>
            <a:r>
              <a:rPr lang="fr-FR" sz="2800" dirty="0"/>
              <a:t>Condition de succès de la finance verte? </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19</a:t>
            </a:fld>
            <a:endParaRPr lang="en-US" dirty="0"/>
          </a:p>
        </p:txBody>
      </p:sp>
      <p:sp>
        <p:nvSpPr>
          <p:cNvPr id="2" name="Content Placeholder 2">
            <a:extLst>
              <a:ext uri="{FF2B5EF4-FFF2-40B4-BE49-F238E27FC236}">
                <a16:creationId xmlns:a16="http://schemas.microsoft.com/office/drawing/2014/main" id="{C6A9D429-EE8F-C4EF-5F15-397A31874594}"/>
              </a:ext>
            </a:extLst>
          </p:cNvPr>
          <p:cNvSpPr txBox="1">
            <a:spLocks/>
          </p:cNvSpPr>
          <p:nvPr/>
        </p:nvSpPr>
        <p:spPr>
          <a:xfrm>
            <a:off x="573739" y="1864846"/>
            <a:ext cx="8138459" cy="4538184"/>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Wingdings" panose="05000000000000000000" pitchFamily="2" charset="2"/>
              <a:buChar char="v"/>
            </a:pPr>
            <a:r>
              <a:rPr lang="fr-FR" sz="2000" b="0" dirty="0">
                <a:solidFill>
                  <a:schemeClr val="tx1"/>
                </a:solidFill>
              </a:rPr>
              <a:t> De politiques publiques claires, effectives et continûment favorables, </a:t>
            </a:r>
          </a:p>
          <a:p>
            <a:pPr marL="171450" indent="-171450">
              <a:buFont typeface="Wingdings" panose="05000000000000000000" pitchFamily="2" charset="2"/>
              <a:buChar char="v"/>
            </a:pPr>
            <a:r>
              <a:rPr lang="fr-FR" sz="2000" b="0" dirty="0">
                <a:solidFill>
                  <a:schemeClr val="tx1"/>
                </a:solidFill>
              </a:rPr>
              <a:t> De filières d’approvisionnement fiables et extensibles </a:t>
            </a:r>
          </a:p>
          <a:p>
            <a:pPr marL="171450" indent="-171450">
              <a:buFont typeface="Wingdings" panose="05000000000000000000" pitchFamily="2" charset="2"/>
              <a:buChar char="v"/>
            </a:pPr>
            <a:r>
              <a:rPr lang="fr-FR" sz="2000" b="0" dirty="0">
                <a:solidFill>
                  <a:schemeClr val="tx1"/>
                </a:solidFill>
              </a:rPr>
              <a:t> De capital “patient”</a:t>
            </a:r>
          </a:p>
          <a:p>
            <a:pPr marL="171450" indent="-171450">
              <a:buFont typeface="Wingdings" panose="05000000000000000000" pitchFamily="2" charset="2"/>
              <a:buChar char="v"/>
            </a:pPr>
            <a:r>
              <a:rPr lang="fr-FR" sz="2000" b="0" dirty="0">
                <a:solidFill>
                  <a:schemeClr val="tx1"/>
                </a:solidFill>
              </a:rPr>
              <a:t> De rendements escomptés bien supérieurs aux taux « sans risque » </a:t>
            </a:r>
            <a:br>
              <a:rPr lang="fr-FR" sz="2000" b="0" dirty="0">
                <a:solidFill>
                  <a:schemeClr val="tx1"/>
                </a:solidFill>
              </a:rPr>
            </a:br>
            <a:endParaRPr lang="fr-FR" sz="2000" b="0" dirty="0">
              <a:solidFill>
                <a:schemeClr val="tx1"/>
              </a:solidFill>
            </a:endParaRPr>
          </a:p>
          <a:p>
            <a:r>
              <a:rPr lang="fr-FR" sz="2000" b="0" dirty="0">
                <a:solidFill>
                  <a:schemeClr val="tx1"/>
                </a:solidFill>
              </a:rPr>
              <a:t>=&gt;  	Il faudrait plus de lois pour interdire, réguler et taxer</a:t>
            </a:r>
          </a:p>
          <a:p>
            <a:r>
              <a:rPr lang="fr-FR" sz="2000" b="0" dirty="0">
                <a:solidFill>
                  <a:schemeClr val="tx1"/>
                </a:solidFill>
              </a:rPr>
              <a:t>	</a:t>
            </a:r>
            <a:br>
              <a:rPr lang="fr-FR" sz="2000" b="0" dirty="0">
                <a:solidFill>
                  <a:schemeClr val="tx1"/>
                </a:solidFill>
              </a:rPr>
            </a:br>
            <a:r>
              <a:rPr lang="fr-FR" sz="2000" b="0" dirty="0">
                <a:solidFill>
                  <a:schemeClr val="tx1"/>
                </a:solidFill>
              </a:rPr>
              <a:t>	Or le bâton rend bien moins populaire que les carottes</a:t>
            </a:r>
            <a:br>
              <a:rPr lang="fr-FR" sz="2000" b="0" dirty="0">
                <a:solidFill>
                  <a:schemeClr val="tx1"/>
                </a:solidFill>
              </a:rPr>
            </a:br>
            <a:br>
              <a:rPr lang="fr-FR" sz="2000" b="0" dirty="0">
                <a:solidFill>
                  <a:schemeClr val="tx1"/>
                </a:solidFill>
              </a:rPr>
            </a:br>
            <a:r>
              <a:rPr lang="fr-FR" sz="2000" b="0" dirty="0">
                <a:solidFill>
                  <a:schemeClr val="tx1"/>
                </a:solidFill>
              </a:rPr>
              <a:t>	</a:t>
            </a:r>
          </a:p>
          <a:p>
            <a:pPr>
              <a:lnSpc>
                <a:spcPct val="150000"/>
              </a:lnSpc>
            </a:pPr>
            <a:r>
              <a:rPr lang="fr-FR" sz="2000" b="0" dirty="0">
                <a:solidFill>
                  <a:schemeClr val="tx1"/>
                </a:solidFill>
              </a:rPr>
              <a:t>DONC IL FAUT POUVOIR DISTRIBUER TOUJOURS PLUS DE 	  </a:t>
            </a:r>
          </a:p>
          <a:p>
            <a:pPr>
              <a:lnSpc>
                <a:spcPct val="150000"/>
              </a:lnSpc>
            </a:pPr>
            <a:r>
              <a:rPr lang="fr-FR" sz="2000" b="0" dirty="0">
                <a:solidFill>
                  <a:schemeClr val="tx1"/>
                </a:solidFill>
              </a:rPr>
              <a:t>DONC IL FAUT … </a:t>
            </a:r>
            <a:r>
              <a:rPr lang="fr-FR" sz="2000" dirty="0">
                <a:solidFill>
                  <a:schemeClr val="tx1"/>
                </a:solidFill>
              </a:rPr>
              <a:t>DE LA CROISSANCE !</a:t>
            </a:r>
            <a:r>
              <a:rPr lang="fr-FR" sz="1600" b="0" dirty="0">
                <a:solidFill>
                  <a:schemeClr val="tx1"/>
                </a:solidFill>
              </a:rPr>
              <a:t> </a:t>
            </a:r>
            <a:endParaRPr lang="fr-FR" sz="2000" dirty="0"/>
          </a:p>
          <a:p>
            <a:pPr lvl="1"/>
            <a:endParaRPr lang="fr-FR" sz="900" dirty="0"/>
          </a:p>
          <a:p>
            <a:pPr lvl="1"/>
            <a:endParaRPr lang="fr-FR" sz="900" dirty="0"/>
          </a:p>
          <a:p>
            <a:pPr lvl="3"/>
            <a:endParaRPr lang="fr-FR" sz="900" dirty="0"/>
          </a:p>
        </p:txBody>
      </p:sp>
      <p:pic>
        <p:nvPicPr>
          <p:cNvPr id="6" name="Picture 5">
            <a:extLst>
              <a:ext uri="{FF2B5EF4-FFF2-40B4-BE49-F238E27FC236}">
                <a16:creationId xmlns:a16="http://schemas.microsoft.com/office/drawing/2014/main" id="{98D74889-8D5F-68A5-B810-C6B7490EE5A2}"/>
              </a:ext>
            </a:extLst>
          </p:cNvPr>
          <p:cNvPicPr>
            <a:picLocks noChangeAspect="1"/>
          </p:cNvPicPr>
          <p:nvPr/>
        </p:nvPicPr>
        <p:blipFill>
          <a:blip r:embed="rId3"/>
          <a:stretch>
            <a:fillRect/>
          </a:stretch>
        </p:blipFill>
        <p:spPr>
          <a:xfrm rot="2861464">
            <a:off x="7738380" y="3876745"/>
            <a:ext cx="839852" cy="909936"/>
          </a:xfrm>
          <a:prstGeom prst="rect">
            <a:avLst/>
          </a:prstGeom>
        </p:spPr>
      </p:pic>
      <p:pic>
        <p:nvPicPr>
          <p:cNvPr id="7" name="Picture 6">
            <a:extLst>
              <a:ext uri="{FF2B5EF4-FFF2-40B4-BE49-F238E27FC236}">
                <a16:creationId xmlns:a16="http://schemas.microsoft.com/office/drawing/2014/main" id="{409BBB14-A437-1CEE-2943-D37861D9B3FE}"/>
              </a:ext>
            </a:extLst>
          </p:cNvPr>
          <p:cNvPicPr>
            <a:picLocks noChangeAspect="1"/>
          </p:cNvPicPr>
          <p:nvPr/>
        </p:nvPicPr>
        <p:blipFill>
          <a:blip r:embed="rId4"/>
          <a:stretch>
            <a:fillRect/>
          </a:stretch>
        </p:blipFill>
        <p:spPr>
          <a:xfrm rot="2893011">
            <a:off x="7371194" y="3403830"/>
            <a:ext cx="335974" cy="901642"/>
          </a:xfrm>
          <a:prstGeom prst="rect">
            <a:avLst/>
          </a:prstGeom>
        </p:spPr>
      </p:pic>
      <p:pic>
        <p:nvPicPr>
          <p:cNvPr id="3" name="Picture 2">
            <a:extLst>
              <a:ext uri="{FF2B5EF4-FFF2-40B4-BE49-F238E27FC236}">
                <a16:creationId xmlns:a16="http://schemas.microsoft.com/office/drawing/2014/main" id="{D783347A-ABD8-F273-1574-F2F9E6AC2B43}"/>
              </a:ext>
            </a:extLst>
          </p:cNvPr>
          <p:cNvPicPr>
            <a:picLocks noChangeAspect="1"/>
          </p:cNvPicPr>
          <p:nvPr/>
        </p:nvPicPr>
        <p:blipFill>
          <a:blip r:embed="rId3"/>
          <a:stretch>
            <a:fillRect/>
          </a:stretch>
        </p:blipFill>
        <p:spPr>
          <a:xfrm rot="2861464">
            <a:off x="7901736" y="5144626"/>
            <a:ext cx="513141" cy="555962"/>
          </a:xfrm>
          <a:prstGeom prst="rect">
            <a:avLst/>
          </a:prstGeom>
        </p:spPr>
      </p:pic>
      <p:sp>
        <p:nvSpPr>
          <p:cNvPr id="10" name="Rectangle 9">
            <a:extLst>
              <a:ext uri="{FF2B5EF4-FFF2-40B4-BE49-F238E27FC236}">
                <a16:creationId xmlns:a16="http://schemas.microsoft.com/office/drawing/2014/main" id="{074A5BB9-7F84-01EE-9A35-18DCBBACA3C1}"/>
              </a:ext>
            </a:extLst>
          </p:cNvPr>
          <p:cNvSpPr/>
          <p:nvPr/>
        </p:nvSpPr>
        <p:spPr>
          <a:xfrm>
            <a:off x="283681" y="1089253"/>
            <a:ext cx="8536791" cy="340606"/>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accent4"/>
                </a:solidFill>
                <a:prstDash val="solid"/>
                <a:round/>
                <a:headEnd type="none" w="med" len="med"/>
                <a:tailEnd type="none" w="med" len="med"/>
              </a14:hiddenLine>
            </a:ext>
          </a:extLst>
        </p:spPr>
        <p:txBody>
          <a:bodyPr wrap="square">
            <a:spAutoFit/>
          </a:bodyPr>
          <a:lstStyle>
            <a:defPPr>
              <a:defRPr lang="en-US"/>
            </a:defPPr>
          </a:lstStyle>
          <a:p>
            <a:pPr>
              <a:lnSpc>
                <a:spcPct val="107000"/>
              </a:lnSpc>
              <a:spcBef>
                <a:spcPct val="20000"/>
              </a:spcBef>
              <a:spcAft>
                <a:spcPts val="800"/>
              </a:spcAft>
            </a:pPr>
            <a:r>
              <a:rPr lang="en-GB" sz="1600" dirty="0">
                <a:solidFill>
                  <a:schemeClr val="dk2"/>
                </a:solidFill>
                <a:latin typeface="Montserrat" panose="00000500000000000000" pitchFamily="2" charset="0"/>
              </a:rPr>
              <a:t> De quoi la finance </a:t>
            </a:r>
            <a:r>
              <a:rPr lang="en-GB" sz="1600" dirty="0" err="1">
                <a:solidFill>
                  <a:schemeClr val="dk2"/>
                </a:solidFill>
                <a:latin typeface="Montserrat" panose="00000500000000000000" pitchFamily="2" charset="0"/>
              </a:rPr>
              <a:t>verte</a:t>
            </a:r>
            <a:r>
              <a:rPr lang="en-GB" sz="1600" dirty="0">
                <a:solidFill>
                  <a:schemeClr val="dk2"/>
                </a:solidFill>
                <a:latin typeface="Montserrat" panose="00000500000000000000" pitchFamily="2" charset="0"/>
              </a:rPr>
              <a:t> a-t-</a:t>
            </a:r>
            <a:r>
              <a:rPr lang="en-GB" sz="1600" dirty="0" err="1">
                <a:solidFill>
                  <a:schemeClr val="dk2"/>
                </a:solidFill>
                <a:latin typeface="Montserrat" panose="00000500000000000000" pitchFamily="2" charset="0"/>
              </a:rPr>
              <a:t>elle</a:t>
            </a:r>
            <a:r>
              <a:rPr lang="en-GB" sz="1600" dirty="0">
                <a:solidFill>
                  <a:schemeClr val="dk2"/>
                </a:solidFill>
                <a:latin typeface="Montserrat" panose="00000500000000000000" pitchFamily="2" charset="0"/>
              </a:rPr>
              <a:t> </a:t>
            </a:r>
            <a:r>
              <a:rPr lang="en-GB" sz="1600" dirty="0" err="1">
                <a:solidFill>
                  <a:schemeClr val="dk2"/>
                </a:solidFill>
                <a:latin typeface="Montserrat" panose="00000500000000000000" pitchFamily="2" charset="0"/>
              </a:rPr>
              <a:t>besoin</a:t>
            </a:r>
            <a:r>
              <a:rPr lang="en-GB" sz="1600" dirty="0">
                <a:solidFill>
                  <a:schemeClr val="dk2"/>
                </a:solidFill>
                <a:latin typeface="Montserrat" panose="00000500000000000000" pitchFamily="2" charset="0"/>
              </a:rPr>
              <a:t> pour </a:t>
            </a:r>
            <a:r>
              <a:rPr lang="en-GB" sz="1600" dirty="0" err="1">
                <a:solidFill>
                  <a:schemeClr val="dk2"/>
                </a:solidFill>
                <a:latin typeface="Montserrat" panose="00000500000000000000" pitchFamily="2" charset="0"/>
              </a:rPr>
              <a:t>devenir</a:t>
            </a:r>
            <a:r>
              <a:rPr lang="en-GB" sz="1600" dirty="0">
                <a:solidFill>
                  <a:schemeClr val="dk2"/>
                </a:solidFill>
                <a:latin typeface="Montserrat" panose="00000500000000000000" pitchFamily="2" charset="0"/>
              </a:rPr>
              <a:t> mainstream? </a:t>
            </a:r>
          </a:p>
        </p:txBody>
      </p:sp>
    </p:spTree>
    <p:extLst>
      <p:ext uri="{BB962C8B-B14F-4D97-AF65-F5344CB8AC3E}">
        <p14:creationId xmlns:p14="http://schemas.microsoft.com/office/powerpoint/2010/main" val="1221859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1+#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 calcmode="lin" valueType="num">
                                      <p:cBhvr additive="base">
                                        <p:cTn id="4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
                                            <p:txEl>
                                              <p:pRg st="6" end="6"/>
                                            </p:txEl>
                                          </p:spTgt>
                                        </p:tgtEl>
                                        <p:attrNameLst>
                                          <p:attrName>style.visibility</p:attrName>
                                        </p:attrNameLst>
                                      </p:cBhvr>
                                      <p:to>
                                        <p:strVal val="visible"/>
                                      </p:to>
                                    </p:set>
                                    <p:anim calcmode="lin" valueType="num">
                                      <p:cBhvr additive="base">
                                        <p:cTn id="5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
                                            <p:txEl>
                                              <p:pRg st="7" end="7"/>
                                            </p:txEl>
                                          </p:spTgt>
                                        </p:tgtEl>
                                        <p:attrNameLst>
                                          <p:attrName>style.visibility</p:attrName>
                                        </p:attrNameLst>
                                      </p:cBhvr>
                                      <p:to>
                                        <p:strVal val="visible"/>
                                      </p:to>
                                    </p:set>
                                    <p:anim calcmode="lin" valueType="num">
                                      <p:cBhvr additive="base">
                                        <p:cTn id="6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361794" cy="396000"/>
          </a:xfrm>
        </p:spPr>
        <p:txBody>
          <a:bodyPr/>
          <a:lstStyle/>
          <a:p>
            <a:r>
              <a:rPr lang="fr-FR" sz="3200" dirty="0"/>
              <a:t>Finance verte</a:t>
            </a:r>
            <a:endParaRPr lang="en-US" sz="18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2</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dirty="0"/>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573739" y="1604865"/>
            <a:ext cx="8138459" cy="392635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Wingdings" panose="05000000000000000000" pitchFamily="2" charset="2"/>
              <a:buChar char="v"/>
            </a:pPr>
            <a:endParaRPr lang="en-US" sz="2000" b="0" dirty="0">
              <a:solidFill>
                <a:schemeClr val="tx1"/>
              </a:solidFill>
            </a:endParaRPr>
          </a:p>
          <a:p>
            <a:pPr marL="171450" indent="-171450">
              <a:buFont typeface="Wingdings" panose="05000000000000000000" pitchFamily="2" charset="2"/>
              <a:buChar char="v"/>
            </a:pPr>
            <a:r>
              <a:rPr lang="en-US" sz="2000" b="0" dirty="0" err="1">
                <a:solidFill>
                  <a:schemeClr val="tx1"/>
                </a:solidFill>
              </a:rPr>
              <a:t>D’où</a:t>
            </a:r>
            <a:r>
              <a:rPr lang="en-US" sz="2000" b="0" dirty="0">
                <a:solidFill>
                  <a:schemeClr val="tx1"/>
                </a:solidFill>
              </a:rPr>
              <a:t> </a:t>
            </a:r>
            <a:r>
              <a:rPr lang="en-US" sz="2000" b="0" dirty="0" err="1">
                <a:solidFill>
                  <a:schemeClr val="tx1"/>
                </a:solidFill>
              </a:rPr>
              <a:t>vient-elle</a:t>
            </a:r>
            <a:r>
              <a:rPr lang="en-US" sz="2000" b="0" dirty="0">
                <a:solidFill>
                  <a:schemeClr val="tx1"/>
                </a:solidFill>
              </a:rPr>
              <a:t> ?  </a:t>
            </a:r>
            <a:br>
              <a:rPr lang="en-US" sz="2000" b="0" dirty="0">
                <a:solidFill>
                  <a:schemeClr val="tx1"/>
                </a:solidFill>
              </a:rPr>
            </a:br>
            <a:endParaRPr lang="en-US" sz="2000" b="0" dirty="0">
              <a:solidFill>
                <a:schemeClr val="tx1"/>
              </a:solidFill>
            </a:endParaRPr>
          </a:p>
          <a:p>
            <a:pPr marL="171450" indent="-171450">
              <a:buFont typeface="Wingdings" panose="05000000000000000000" pitchFamily="2" charset="2"/>
              <a:buChar char="v"/>
            </a:pPr>
            <a:r>
              <a:rPr lang="en-US" sz="2000" b="0" dirty="0" err="1">
                <a:solidFill>
                  <a:schemeClr val="tx1"/>
                </a:solidFill>
              </a:rPr>
              <a:t>Quels</a:t>
            </a:r>
            <a:r>
              <a:rPr lang="en-US" sz="2000" b="0" dirty="0">
                <a:solidFill>
                  <a:schemeClr val="tx1"/>
                </a:solidFill>
              </a:rPr>
              <a:t> </a:t>
            </a:r>
            <a:r>
              <a:rPr lang="en-US" sz="2000" b="0" dirty="0" err="1">
                <a:solidFill>
                  <a:schemeClr val="tx1"/>
                </a:solidFill>
              </a:rPr>
              <a:t>objectifs</a:t>
            </a:r>
            <a:r>
              <a:rPr lang="en-US" sz="2000" b="0" dirty="0">
                <a:solidFill>
                  <a:schemeClr val="tx1"/>
                </a:solidFill>
              </a:rPr>
              <a:t> se fixe-t-</a:t>
            </a:r>
            <a:r>
              <a:rPr lang="en-US" sz="2000" b="0" dirty="0" err="1">
                <a:solidFill>
                  <a:schemeClr val="tx1"/>
                </a:solidFill>
              </a:rPr>
              <a:t>elle</a:t>
            </a:r>
            <a:r>
              <a:rPr lang="en-US" sz="2000" b="0" dirty="0">
                <a:solidFill>
                  <a:schemeClr val="tx1"/>
                </a:solidFill>
              </a:rPr>
              <a:t>?</a:t>
            </a:r>
            <a:br>
              <a:rPr lang="en-US" sz="2000" b="0" dirty="0">
                <a:solidFill>
                  <a:schemeClr val="tx1"/>
                </a:solidFill>
              </a:rPr>
            </a:br>
            <a:endParaRPr lang="en-US" sz="2000" b="0" dirty="0">
              <a:solidFill>
                <a:schemeClr val="tx1"/>
              </a:solidFill>
            </a:endParaRPr>
          </a:p>
          <a:p>
            <a:pPr marL="171450" indent="-171450">
              <a:buFont typeface="Wingdings" panose="05000000000000000000" pitchFamily="2" charset="2"/>
              <a:buChar char="v"/>
            </a:pPr>
            <a:r>
              <a:rPr lang="en-US" sz="2000" b="0" dirty="0" err="1">
                <a:solidFill>
                  <a:schemeClr val="tx1"/>
                </a:solidFill>
              </a:rPr>
              <a:t>Qu’a</a:t>
            </a:r>
            <a:r>
              <a:rPr lang="en-US" sz="2000" b="0" dirty="0">
                <a:solidFill>
                  <a:schemeClr val="tx1"/>
                </a:solidFill>
              </a:rPr>
              <a:t>-t-</a:t>
            </a:r>
            <a:r>
              <a:rPr lang="en-US" sz="2000" b="0" dirty="0" err="1">
                <a:solidFill>
                  <a:schemeClr val="tx1"/>
                </a:solidFill>
              </a:rPr>
              <a:t>elle</a:t>
            </a:r>
            <a:r>
              <a:rPr lang="en-US" sz="2000" b="0" dirty="0">
                <a:solidFill>
                  <a:schemeClr val="tx1"/>
                </a:solidFill>
              </a:rPr>
              <a:t> accompli ? </a:t>
            </a:r>
            <a:br>
              <a:rPr lang="en-US" sz="2000" b="0" dirty="0">
                <a:solidFill>
                  <a:schemeClr val="tx1"/>
                </a:solidFill>
              </a:rPr>
            </a:br>
            <a:endParaRPr lang="en-US" sz="2000" b="0" dirty="0">
              <a:solidFill>
                <a:schemeClr val="tx1"/>
              </a:solidFill>
            </a:endParaRPr>
          </a:p>
          <a:p>
            <a:pPr marL="171450" indent="-171450">
              <a:buFont typeface="Wingdings" panose="05000000000000000000" pitchFamily="2" charset="2"/>
              <a:buChar char="v"/>
            </a:pPr>
            <a:r>
              <a:rPr lang="en-US" sz="2000" b="0" dirty="0">
                <a:solidFill>
                  <a:schemeClr val="tx1"/>
                </a:solidFill>
              </a:rPr>
              <a:t>Les futures </a:t>
            </a:r>
            <a:r>
              <a:rPr lang="en-US" sz="2000" b="0" dirty="0" err="1">
                <a:solidFill>
                  <a:schemeClr val="tx1"/>
                </a:solidFill>
              </a:rPr>
              <a:t>trajectoires</a:t>
            </a:r>
            <a:r>
              <a:rPr lang="en-US" sz="2000" b="0" dirty="0">
                <a:solidFill>
                  <a:schemeClr val="tx1"/>
                </a:solidFill>
              </a:rPr>
              <a:t> possibles ?</a:t>
            </a:r>
          </a:p>
          <a:p>
            <a:pPr lvl="1"/>
            <a:endParaRPr lang="en-US" sz="2000" dirty="0"/>
          </a:p>
          <a:p>
            <a:pPr lvl="1"/>
            <a:endParaRPr lang="en-US" sz="900" dirty="0"/>
          </a:p>
          <a:p>
            <a:pPr lvl="1"/>
            <a:endParaRPr lang="en-US" sz="900" dirty="0"/>
          </a:p>
          <a:p>
            <a:pPr lvl="3"/>
            <a:endParaRPr lang="en-US" sz="900" dirty="0"/>
          </a:p>
        </p:txBody>
      </p:sp>
    </p:spTree>
    <p:extLst>
      <p:ext uri="{BB962C8B-B14F-4D97-AF65-F5344CB8AC3E}">
        <p14:creationId xmlns:p14="http://schemas.microsoft.com/office/powerpoint/2010/main" val="3129266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a:xfrm>
            <a:off x="8452385" y="404813"/>
            <a:ext cx="252000" cy="180000"/>
          </a:xfrm>
        </p:spPr>
        <p:txBody>
          <a:bodyPr/>
          <a:lstStyle/>
          <a:p>
            <a:fld id="{F50C96F9-39E0-7C4A-B8F4-A5033EA05416}" type="slidenum">
              <a:rPr lang="en-US" smtClean="0"/>
              <a:t>20</a:t>
            </a:fld>
            <a:endParaRPr lang="en-US" dirty="0"/>
          </a:p>
        </p:txBody>
      </p:sp>
      <p:sp>
        <p:nvSpPr>
          <p:cNvPr id="14" name="Footer Placeholder 3">
            <a:extLst>
              <a:ext uri="{FF2B5EF4-FFF2-40B4-BE49-F238E27FC236}">
                <a16:creationId xmlns:a16="http://schemas.microsoft.com/office/drawing/2014/main" id="{EA77D0F1-254C-7EE1-2C92-ED0E5D48A4FC}"/>
              </a:ext>
            </a:extLst>
          </p:cNvPr>
          <p:cNvSpPr>
            <a:spLocks noGrp="1"/>
          </p:cNvSpPr>
          <p:nvPr>
            <p:ph type="ftr" sz="quarter" idx="11"/>
          </p:nvPr>
        </p:nvSpPr>
        <p:spPr>
          <a:xfrm>
            <a:off x="6799943" y="404813"/>
            <a:ext cx="1653908" cy="180000"/>
          </a:xfrm>
        </p:spPr>
        <p:txBody>
          <a:bodyPr/>
          <a:lstStyle/>
          <a:p>
            <a:r>
              <a:rPr lang="en-US" dirty="0"/>
              <a:t>CFM | Sustainability</a:t>
            </a:r>
          </a:p>
        </p:txBody>
      </p:sp>
      <p:sp>
        <p:nvSpPr>
          <p:cNvPr id="7" name="Title 1">
            <a:extLst>
              <a:ext uri="{FF2B5EF4-FFF2-40B4-BE49-F238E27FC236}">
                <a16:creationId xmlns:a16="http://schemas.microsoft.com/office/drawing/2014/main" id="{16726665-5A3E-195B-728C-D7E0D28F11E6}"/>
              </a:ext>
            </a:extLst>
          </p:cNvPr>
          <p:cNvSpPr>
            <a:spLocks noGrp="1"/>
          </p:cNvSpPr>
          <p:nvPr>
            <p:ph type="title"/>
            <p:custDataLst>
              <p:tags r:id="rId1"/>
            </p:custDataLst>
          </p:nvPr>
        </p:nvSpPr>
        <p:spPr>
          <a:xfrm>
            <a:off x="431800" y="404814"/>
            <a:ext cx="7227432" cy="396000"/>
          </a:xfrm>
        </p:spPr>
        <p:txBody>
          <a:bodyPr>
            <a:noAutofit/>
          </a:bodyPr>
          <a:lstStyle/>
          <a:p>
            <a:r>
              <a:rPr lang="en-GB" sz="2800" dirty="0"/>
              <a:t>Liens entre finance </a:t>
            </a:r>
            <a:r>
              <a:rPr lang="en-GB" sz="2800" dirty="0" err="1"/>
              <a:t>verte</a:t>
            </a:r>
            <a:r>
              <a:rPr lang="en-GB" sz="2800" dirty="0"/>
              <a:t> et </a:t>
            </a:r>
            <a:r>
              <a:rPr lang="en-GB" sz="2800" dirty="0" err="1"/>
              <a:t>croissance</a:t>
            </a:r>
            <a:r>
              <a:rPr lang="en-GB" sz="2800" dirty="0"/>
              <a:t> ? </a:t>
            </a:r>
            <a:br>
              <a:rPr lang="en-GB" sz="2800" dirty="0">
                <a:solidFill>
                  <a:schemeClr val="bg1"/>
                </a:solidFill>
                <a:highlight>
                  <a:srgbClr val="FF0000"/>
                </a:highlight>
              </a:rPr>
            </a:br>
            <a:endParaRPr lang="en-GB" sz="2800" dirty="0"/>
          </a:p>
        </p:txBody>
      </p:sp>
      <p:sp>
        <p:nvSpPr>
          <p:cNvPr id="10" name="TextBox 9">
            <a:extLst>
              <a:ext uri="{FF2B5EF4-FFF2-40B4-BE49-F238E27FC236}">
                <a16:creationId xmlns:a16="http://schemas.microsoft.com/office/drawing/2014/main" id="{E1CFC617-7232-C8BF-CAB5-2534E802920E}"/>
              </a:ext>
            </a:extLst>
          </p:cNvPr>
          <p:cNvSpPr txBox="1"/>
          <p:nvPr/>
        </p:nvSpPr>
        <p:spPr>
          <a:xfrm>
            <a:off x="419845" y="916870"/>
            <a:ext cx="8138458" cy="6186309"/>
          </a:xfrm>
          <a:prstGeom prst="rect">
            <a:avLst/>
          </a:prstGeom>
          <a:noFill/>
        </p:spPr>
        <p:txBody>
          <a:bodyPr wrap="square">
            <a:spAutoFit/>
          </a:bodyPr>
          <a:lstStyle/>
          <a:p>
            <a:pPr marL="285750" indent="-285750">
              <a:buFont typeface="Arial" panose="020B0604020202020204" pitchFamily="34" charset="0"/>
              <a:buChar char="•"/>
            </a:pPr>
            <a:r>
              <a:rPr lang="fr-FR" dirty="0">
                <a:solidFill>
                  <a:srgbClr val="202124"/>
                </a:solidFill>
              </a:rPr>
              <a:t>Là où la finance verte n’est pas trop en concurrence avec la gestion traditionnelle (fonds PE ou VC clean tech), le risque est de « surpayer » en cas d’insuffisance de l’offre pendant le « </a:t>
            </a:r>
            <a:r>
              <a:rPr lang="fr-FR" dirty="0" err="1">
                <a:solidFill>
                  <a:srgbClr val="202124"/>
                </a:solidFill>
              </a:rPr>
              <a:t>ramp</a:t>
            </a:r>
            <a:r>
              <a:rPr lang="fr-FR" dirty="0">
                <a:solidFill>
                  <a:srgbClr val="202124"/>
                </a:solidFill>
              </a:rPr>
              <a:t>-up ». Ce risque engendre des pertes latentes fortes en cas de récession.</a:t>
            </a:r>
            <a:br>
              <a:rPr lang="fr-FR" dirty="0">
                <a:solidFill>
                  <a:srgbClr val="202124"/>
                </a:solidFill>
              </a:rPr>
            </a:br>
            <a:endParaRPr lang="fr-FR" dirty="0">
              <a:solidFill>
                <a:srgbClr val="202124"/>
              </a:solidFill>
            </a:endParaRPr>
          </a:p>
          <a:p>
            <a:pPr marL="285750" indent="-285750">
              <a:buFont typeface="Arial" panose="020B0604020202020204" pitchFamily="34" charset="0"/>
              <a:buChar char="•"/>
            </a:pPr>
            <a:r>
              <a:rPr lang="fr-FR" dirty="0">
                <a:solidFill>
                  <a:srgbClr val="202124"/>
                </a:solidFill>
              </a:rPr>
              <a:t>Là où la finance verte est en concurrence avec les produits « standards » sur des actifs liquides, il faut soit des investisseurs « sacrificiels », soit une règlementation qui s’avère toujours plus verte que ce qui avait été prédit, cap politiquement difficile à maintenir en période de récession.</a:t>
            </a:r>
            <a:br>
              <a:rPr lang="fr-FR" dirty="0">
                <a:solidFill>
                  <a:srgbClr val="202124"/>
                </a:solidFill>
              </a:rPr>
            </a:br>
            <a:endParaRPr lang="fr-FR" dirty="0">
              <a:solidFill>
                <a:srgbClr val="202124"/>
              </a:solidFill>
            </a:endParaRPr>
          </a:p>
          <a:p>
            <a:pPr marL="285750" indent="-285750">
              <a:buFont typeface="Arial" panose="020B0604020202020204" pitchFamily="34" charset="0"/>
              <a:buChar char="•"/>
            </a:pPr>
            <a:r>
              <a:rPr lang="fr-FR" dirty="0">
                <a:solidFill>
                  <a:srgbClr val="202124"/>
                </a:solidFill>
              </a:rPr>
              <a:t>Pour se développer à grande échelle, toute forme de finance verte, liquide ou illiquide, doit « performer financièrement » et aura pour cela besoin de croissance économique. Cela tombe bien puisque ce n’est qu’à condition que la croissance soit soutenue que les gouvernements auront les moyens de jouer leur rôle de distributeurs de carottes.</a:t>
            </a:r>
            <a:br>
              <a:rPr lang="fr-FR" dirty="0">
                <a:solidFill>
                  <a:srgbClr val="202124"/>
                </a:solidFill>
              </a:rPr>
            </a:br>
            <a:endParaRPr lang="fr-FR" dirty="0">
              <a:solidFill>
                <a:srgbClr val="202124"/>
              </a:solidFill>
            </a:endParaRPr>
          </a:p>
          <a:p>
            <a:pPr marL="285750" indent="-285750">
              <a:buFont typeface="Arial" panose="020B0604020202020204" pitchFamily="34" charset="0"/>
              <a:buChar char="•"/>
            </a:pPr>
            <a:r>
              <a:rPr lang="fr-FR" b="1" dirty="0">
                <a:solidFill>
                  <a:srgbClr val="202124"/>
                </a:solidFill>
              </a:rPr>
              <a:t>La finance verte se refuse à envisager la décroissance économique comme régime désirable, même si l’expression « croissance verte » cache un oxymore. Elle est trop vulnérable à un arrêt du moteur.</a:t>
            </a:r>
            <a:br>
              <a:rPr lang="fr-FR" dirty="0">
                <a:solidFill>
                  <a:srgbClr val="202124"/>
                </a:solidFill>
              </a:rPr>
            </a:br>
            <a:endParaRPr lang="fr-FR" dirty="0">
              <a:solidFill>
                <a:srgbClr val="202124"/>
              </a:solidFill>
            </a:endParaRPr>
          </a:p>
          <a:p>
            <a:pPr marL="285750" indent="-285750">
              <a:buFont typeface="Arial" panose="020B0604020202020204" pitchFamily="34" charset="0"/>
              <a:buChar char="•"/>
            </a:pPr>
            <a:r>
              <a:rPr lang="fr-FR" dirty="0">
                <a:solidFill>
                  <a:srgbClr val="202124"/>
                </a:solidFill>
                <a:latin typeface="Google Sans"/>
              </a:rPr>
              <a:t>Exception notable éventuelle : les « fonds de couverture ».</a:t>
            </a:r>
            <a:br>
              <a:rPr lang="fr-FR" dirty="0">
                <a:solidFill>
                  <a:srgbClr val="202124"/>
                </a:solidFill>
                <a:latin typeface="Google Sans"/>
              </a:rPr>
            </a:br>
            <a:endParaRPr lang="fr-FR" dirty="0">
              <a:solidFill>
                <a:srgbClr val="202124"/>
              </a:solidFill>
              <a:latin typeface="Google Sans"/>
            </a:endParaRPr>
          </a:p>
        </p:txBody>
      </p:sp>
      <p:sp>
        <p:nvSpPr>
          <p:cNvPr id="11" name="Rectangle 10">
            <a:extLst>
              <a:ext uri="{FF2B5EF4-FFF2-40B4-BE49-F238E27FC236}">
                <a16:creationId xmlns:a16="http://schemas.microsoft.com/office/drawing/2014/main" id="{BB1A2010-22F5-6C39-58F8-7451A8175202}"/>
              </a:ext>
            </a:extLst>
          </p:cNvPr>
          <p:cNvSpPr/>
          <p:nvPr/>
        </p:nvSpPr>
        <p:spPr>
          <a:xfrm>
            <a:off x="208229" y="5169530"/>
            <a:ext cx="8790915" cy="1186004"/>
          </a:xfrm>
          <a:custGeom>
            <a:avLst/>
            <a:gdLst>
              <a:gd name="connsiteX0" fmla="*/ 0 w 8790915"/>
              <a:gd name="connsiteY0" fmla="*/ 0 h 1186004"/>
              <a:gd name="connsiteX1" fmla="*/ 586061 w 8790915"/>
              <a:gd name="connsiteY1" fmla="*/ 0 h 1186004"/>
              <a:gd name="connsiteX2" fmla="*/ 908395 w 8790915"/>
              <a:gd name="connsiteY2" fmla="*/ 0 h 1186004"/>
              <a:gd name="connsiteX3" fmla="*/ 1318637 w 8790915"/>
              <a:gd name="connsiteY3" fmla="*/ 0 h 1186004"/>
              <a:gd name="connsiteX4" fmla="*/ 1992607 w 8790915"/>
              <a:gd name="connsiteY4" fmla="*/ 0 h 1186004"/>
              <a:gd name="connsiteX5" fmla="*/ 2490759 w 8790915"/>
              <a:gd name="connsiteY5" fmla="*/ 0 h 1186004"/>
              <a:gd name="connsiteX6" fmla="*/ 3164729 w 8790915"/>
              <a:gd name="connsiteY6" fmla="*/ 0 h 1186004"/>
              <a:gd name="connsiteX7" fmla="*/ 3838700 w 8790915"/>
              <a:gd name="connsiteY7" fmla="*/ 0 h 1186004"/>
              <a:gd name="connsiteX8" fmla="*/ 4336851 w 8790915"/>
              <a:gd name="connsiteY8" fmla="*/ 0 h 1186004"/>
              <a:gd name="connsiteX9" fmla="*/ 4747094 w 8790915"/>
              <a:gd name="connsiteY9" fmla="*/ 0 h 1186004"/>
              <a:gd name="connsiteX10" fmla="*/ 5157337 w 8790915"/>
              <a:gd name="connsiteY10" fmla="*/ 0 h 1186004"/>
              <a:gd name="connsiteX11" fmla="*/ 5479670 w 8790915"/>
              <a:gd name="connsiteY11" fmla="*/ 0 h 1186004"/>
              <a:gd name="connsiteX12" fmla="*/ 5977822 w 8790915"/>
              <a:gd name="connsiteY12" fmla="*/ 0 h 1186004"/>
              <a:gd name="connsiteX13" fmla="*/ 6651792 w 8790915"/>
              <a:gd name="connsiteY13" fmla="*/ 0 h 1186004"/>
              <a:gd name="connsiteX14" fmla="*/ 6974126 w 8790915"/>
              <a:gd name="connsiteY14" fmla="*/ 0 h 1186004"/>
              <a:gd name="connsiteX15" fmla="*/ 7648096 w 8790915"/>
              <a:gd name="connsiteY15" fmla="*/ 0 h 1186004"/>
              <a:gd name="connsiteX16" fmla="*/ 8146248 w 8790915"/>
              <a:gd name="connsiteY16" fmla="*/ 0 h 1186004"/>
              <a:gd name="connsiteX17" fmla="*/ 8790915 w 8790915"/>
              <a:gd name="connsiteY17" fmla="*/ 0 h 1186004"/>
              <a:gd name="connsiteX18" fmla="*/ 8790915 w 8790915"/>
              <a:gd name="connsiteY18" fmla="*/ 557422 h 1186004"/>
              <a:gd name="connsiteX19" fmla="*/ 8790915 w 8790915"/>
              <a:gd name="connsiteY19" fmla="*/ 1186004 h 1186004"/>
              <a:gd name="connsiteX20" fmla="*/ 8116945 w 8790915"/>
              <a:gd name="connsiteY20" fmla="*/ 1186004 h 1186004"/>
              <a:gd name="connsiteX21" fmla="*/ 7355066 w 8790915"/>
              <a:gd name="connsiteY21" fmla="*/ 1186004 h 1186004"/>
              <a:gd name="connsiteX22" fmla="*/ 6944823 w 8790915"/>
              <a:gd name="connsiteY22" fmla="*/ 1186004 h 1186004"/>
              <a:gd name="connsiteX23" fmla="*/ 6622489 w 8790915"/>
              <a:gd name="connsiteY23" fmla="*/ 1186004 h 1186004"/>
              <a:gd name="connsiteX24" fmla="*/ 6124337 w 8790915"/>
              <a:gd name="connsiteY24" fmla="*/ 1186004 h 1186004"/>
              <a:gd name="connsiteX25" fmla="*/ 5626186 w 8790915"/>
              <a:gd name="connsiteY25" fmla="*/ 1186004 h 1186004"/>
              <a:gd name="connsiteX26" fmla="*/ 5040125 w 8790915"/>
              <a:gd name="connsiteY26" fmla="*/ 1186004 h 1186004"/>
              <a:gd name="connsiteX27" fmla="*/ 4629882 w 8790915"/>
              <a:gd name="connsiteY27" fmla="*/ 1186004 h 1186004"/>
              <a:gd name="connsiteX28" fmla="*/ 4307548 w 8790915"/>
              <a:gd name="connsiteY28" fmla="*/ 1186004 h 1186004"/>
              <a:gd name="connsiteX29" fmla="*/ 3545669 w 8790915"/>
              <a:gd name="connsiteY29" fmla="*/ 1186004 h 1186004"/>
              <a:gd name="connsiteX30" fmla="*/ 3047517 w 8790915"/>
              <a:gd name="connsiteY30" fmla="*/ 1186004 h 1186004"/>
              <a:gd name="connsiteX31" fmla="*/ 2725184 w 8790915"/>
              <a:gd name="connsiteY31" fmla="*/ 1186004 h 1186004"/>
              <a:gd name="connsiteX32" fmla="*/ 1963304 w 8790915"/>
              <a:gd name="connsiteY32" fmla="*/ 1186004 h 1186004"/>
              <a:gd name="connsiteX33" fmla="*/ 1640971 w 8790915"/>
              <a:gd name="connsiteY33" fmla="*/ 1186004 h 1186004"/>
              <a:gd name="connsiteX34" fmla="*/ 1054910 w 8790915"/>
              <a:gd name="connsiteY34" fmla="*/ 1186004 h 1186004"/>
              <a:gd name="connsiteX35" fmla="*/ 556758 w 8790915"/>
              <a:gd name="connsiteY35" fmla="*/ 1186004 h 1186004"/>
              <a:gd name="connsiteX36" fmla="*/ 0 w 8790915"/>
              <a:gd name="connsiteY36" fmla="*/ 1186004 h 1186004"/>
              <a:gd name="connsiteX37" fmla="*/ 0 w 8790915"/>
              <a:gd name="connsiteY37" fmla="*/ 581142 h 1186004"/>
              <a:gd name="connsiteX38" fmla="*/ 0 w 8790915"/>
              <a:gd name="connsiteY38"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90915" h="1186004" extrusionOk="0">
                <a:moveTo>
                  <a:pt x="0" y="0"/>
                </a:moveTo>
                <a:cubicBezTo>
                  <a:pt x="228359" y="-49723"/>
                  <a:pt x="451750" y="2056"/>
                  <a:pt x="586061" y="0"/>
                </a:cubicBezTo>
                <a:cubicBezTo>
                  <a:pt x="720372" y="-2056"/>
                  <a:pt x="748966" y="17440"/>
                  <a:pt x="908395" y="0"/>
                </a:cubicBezTo>
                <a:cubicBezTo>
                  <a:pt x="1067824" y="-17440"/>
                  <a:pt x="1123729" y="16951"/>
                  <a:pt x="1318637" y="0"/>
                </a:cubicBezTo>
                <a:cubicBezTo>
                  <a:pt x="1513545" y="-16951"/>
                  <a:pt x="1828411" y="62557"/>
                  <a:pt x="1992607" y="0"/>
                </a:cubicBezTo>
                <a:cubicBezTo>
                  <a:pt x="2156803" y="-62557"/>
                  <a:pt x="2352146" y="50116"/>
                  <a:pt x="2490759" y="0"/>
                </a:cubicBezTo>
                <a:cubicBezTo>
                  <a:pt x="2629372" y="-50116"/>
                  <a:pt x="2897546" y="74658"/>
                  <a:pt x="3164729" y="0"/>
                </a:cubicBezTo>
                <a:cubicBezTo>
                  <a:pt x="3431912" y="-74658"/>
                  <a:pt x="3646730" y="70271"/>
                  <a:pt x="3838700" y="0"/>
                </a:cubicBezTo>
                <a:cubicBezTo>
                  <a:pt x="4030670" y="-70271"/>
                  <a:pt x="4233658" y="8251"/>
                  <a:pt x="4336851" y="0"/>
                </a:cubicBezTo>
                <a:cubicBezTo>
                  <a:pt x="4440044" y="-8251"/>
                  <a:pt x="4572039" y="42611"/>
                  <a:pt x="4747094" y="0"/>
                </a:cubicBezTo>
                <a:cubicBezTo>
                  <a:pt x="4922149" y="-42611"/>
                  <a:pt x="5042997" y="34577"/>
                  <a:pt x="5157337" y="0"/>
                </a:cubicBezTo>
                <a:cubicBezTo>
                  <a:pt x="5271677" y="-34577"/>
                  <a:pt x="5344921" y="35470"/>
                  <a:pt x="5479670" y="0"/>
                </a:cubicBezTo>
                <a:cubicBezTo>
                  <a:pt x="5614419" y="-35470"/>
                  <a:pt x="5866509" y="7367"/>
                  <a:pt x="5977822" y="0"/>
                </a:cubicBezTo>
                <a:cubicBezTo>
                  <a:pt x="6089135" y="-7367"/>
                  <a:pt x="6368370" y="1226"/>
                  <a:pt x="6651792" y="0"/>
                </a:cubicBezTo>
                <a:cubicBezTo>
                  <a:pt x="6935214" y="-1226"/>
                  <a:pt x="6826175" y="36157"/>
                  <a:pt x="6974126" y="0"/>
                </a:cubicBezTo>
                <a:cubicBezTo>
                  <a:pt x="7122077" y="-36157"/>
                  <a:pt x="7339837" y="35876"/>
                  <a:pt x="7648096" y="0"/>
                </a:cubicBezTo>
                <a:cubicBezTo>
                  <a:pt x="7956355" y="-35876"/>
                  <a:pt x="7956470" y="13243"/>
                  <a:pt x="8146248" y="0"/>
                </a:cubicBezTo>
                <a:cubicBezTo>
                  <a:pt x="8336026" y="-13243"/>
                  <a:pt x="8527626" y="69962"/>
                  <a:pt x="8790915" y="0"/>
                </a:cubicBezTo>
                <a:cubicBezTo>
                  <a:pt x="8799380" y="126386"/>
                  <a:pt x="8749949" y="397345"/>
                  <a:pt x="8790915" y="557422"/>
                </a:cubicBezTo>
                <a:cubicBezTo>
                  <a:pt x="8831881" y="717499"/>
                  <a:pt x="8779043" y="880077"/>
                  <a:pt x="8790915" y="1186004"/>
                </a:cubicBezTo>
                <a:cubicBezTo>
                  <a:pt x="8520804" y="1253120"/>
                  <a:pt x="8331626" y="1119309"/>
                  <a:pt x="8116945" y="1186004"/>
                </a:cubicBezTo>
                <a:cubicBezTo>
                  <a:pt x="7902264" y="1252699"/>
                  <a:pt x="7552393" y="1165284"/>
                  <a:pt x="7355066" y="1186004"/>
                </a:cubicBezTo>
                <a:cubicBezTo>
                  <a:pt x="7157739" y="1206724"/>
                  <a:pt x="7104280" y="1161857"/>
                  <a:pt x="6944823" y="1186004"/>
                </a:cubicBezTo>
                <a:cubicBezTo>
                  <a:pt x="6785366" y="1210151"/>
                  <a:pt x="6760232" y="1170975"/>
                  <a:pt x="6622489" y="1186004"/>
                </a:cubicBezTo>
                <a:cubicBezTo>
                  <a:pt x="6484746" y="1201033"/>
                  <a:pt x="6267835" y="1174791"/>
                  <a:pt x="6124337" y="1186004"/>
                </a:cubicBezTo>
                <a:cubicBezTo>
                  <a:pt x="5980839" y="1197217"/>
                  <a:pt x="5766301" y="1176695"/>
                  <a:pt x="5626186" y="1186004"/>
                </a:cubicBezTo>
                <a:cubicBezTo>
                  <a:pt x="5486071" y="1195313"/>
                  <a:pt x="5309823" y="1165886"/>
                  <a:pt x="5040125" y="1186004"/>
                </a:cubicBezTo>
                <a:cubicBezTo>
                  <a:pt x="4770427" y="1206122"/>
                  <a:pt x="4808785" y="1158477"/>
                  <a:pt x="4629882" y="1186004"/>
                </a:cubicBezTo>
                <a:cubicBezTo>
                  <a:pt x="4450979" y="1213531"/>
                  <a:pt x="4424586" y="1149953"/>
                  <a:pt x="4307548" y="1186004"/>
                </a:cubicBezTo>
                <a:cubicBezTo>
                  <a:pt x="4190510" y="1222055"/>
                  <a:pt x="3800081" y="1100197"/>
                  <a:pt x="3545669" y="1186004"/>
                </a:cubicBezTo>
                <a:cubicBezTo>
                  <a:pt x="3291257" y="1271811"/>
                  <a:pt x="3151204" y="1137431"/>
                  <a:pt x="3047517" y="1186004"/>
                </a:cubicBezTo>
                <a:cubicBezTo>
                  <a:pt x="2943830" y="1234577"/>
                  <a:pt x="2791171" y="1148316"/>
                  <a:pt x="2725184" y="1186004"/>
                </a:cubicBezTo>
                <a:cubicBezTo>
                  <a:pt x="2659197" y="1223692"/>
                  <a:pt x="2329583" y="1103874"/>
                  <a:pt x="1963304" y="1186004"/>
                </a:cubicBezTo>
                <a:cubicBezTo>
                  <a:pt x="1597025" y="1268134"/>
                  <a:pt x="1760675" y="1168108"/>
                  <a:pt x="1640971" y="1186004"/>
                </a:cubicBezTo>
                <a:cubicBezTo>
                  <a:pt x="1521267" y="1203900"/>
                  <a:pt x="1297215" y="1156020"/>
                  <a:pt x="1054910" y="1186004"/>
                </a:cubicBezTo>
                <a:cubicBezTo>
                  <a:pt x="812605" y="1215988"/>
                  <a:pt x="663581" y="1177519"/>
                  <a:pt x="556758" y="1186004"/>
                </a:cubicBezTo>
                <a:cubicBezTo>
                  <a:pt x="449935" y="1194489"/>
                  <a:pt x="154333" y="1177705"/>
                  <a:pt x="0" y="1186004"/>
                </a:cubicBezTo>
                <a:cubicBezTo>
                  <a:pt x="-24808" y="1044386"/>
                  <a:pt x="39866" y="783145"/>
                  <a:pt x="0" y="581142"/>
                </a:cubicBezTo>
                <a:cubicBezTo>
                  <a:pt x="-39866" y="379139"/>
                  <a:pt x="55237" y="250537"/>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712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a:xfrm>
            <a:off x="8452385" y="404813"/>
            <a:ext cx="252000" cy="180000"/>
          </a:xfrm>
        </p:spPr>
        <p:txBody>
          <a:bodyPr/>
          <a:lstStyle/>
          <a:p>
            <a:fld id="{F50C96F9-39E0-7C4A-B8F4-A5033EA05416}" type="slidenum">
              <a:rPr lang="en-US" smtClean="0"/>
              <a:t>21</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dirty="0"/>
          </a:p>
        </p:txBody>
      </p:sp>
      <p:sp>
        <p:nvSpPr>
          <p:cNvPr id="14" name="Footer Placeholder 3">
            <a:extLst>
              <a:ext uri="{FF2B5EF4-FFF2-40B4-BE49-F238E27FC236}">
                <a16:creationId xmlns:a16="http://schemas.microsoft.com/office/drawing/2014/main" id="{EA77D0F1-254C-7EE1-2C92-ED0E5D48A4FC}"/>
              </a:ext>
            </a:extLst>
          </p:cNvPr>
          <p:cNvSpPr>
            <a:spLocks noGrp="1"/>
          </p:cNvSpPr>
          <p:nvPr>
            <p:ph type="ftr" sz="quarter" idx="11"/>
          </p:nvPr>
        </p:nvSpPr>
        <p:spPr>
          <a:xfrm>
            <a:off x="6799943" y="404813"/>
            <a:ext cx="1653908" cy="180000"/>
          </a:xfrm>
        </p:spPr>
        <p:txBody>
          <a:bodyPr/>
          <a:lstStyle/>
          <a:p>
            <a:r>
              <a:rPr lang="en-US" dirty="0"/>
              <a:t>CFM | Sustainability</a:t>
            </a:r>
          </a:p>
        </p:txBody>
      </p:sp>
      <p:pic>
        <p:nvPicPr>
          <p:cNvPr id="2" name="Picture 1">
            <a:extLst>
              <a:ext uri="{FF2B5EF4-FFF2-40B4-BE49-F238E27FC236}">
                <a16:creationId xmlns:a16="http://schemas.microsoft.com/office/drawing/2014/main" id="{70AE08E2-2CD4-AB0C-F2FA-78ABC1AE9F86}"/>
              </a:ext>
            </a:extLst>
          </p:cNvPr>
          <p:cNvPicPr>
            <a:picLocks noChangeAspect="1"/>
          </p:cNvPicPr>
          <p:nvPr/>
        </p:nvPicPr>
        <p:blipFill>
          <a:blip r:embed="rId4"/>
          <a:stretch>
            <a:fillRect/>
          </a:stretch>
        </p:blipFill>
        <p:spPr>
          <a:xfrm>
            <a:off x="1075062" y="1956386"/>
            <a:ext cx="6794782" cy="3957212"/>
          </a:xfrm>
          <a:prstGeom prst="rect">
            <a:avLst/>
          </a:prstGeom>
        </p:spPr>
      </p:pic>
      <p:sp>
        <p:nvSpPr>
          <p:cNvPr id="7" name="Title 1">
            <a:extLst>
              <a:ext uri="{FF2B5EF4-FFF2-40B4-BE49-F238E27FC236}">
                <a16:creationId xmlns:a16="http://schemas.microsoft.com/office/drawing/2014/main" id="{16726665-5A3E-195B-728C-D7E0D28F11E6}"/>
              </a:ext>
            </a:extLst>
          </p:cNvPr>
          <p:cNvSpPr>
            <a:spLocks noGrp="1"/>
          </p:cNvSpPr>
          <p:nvPr>
            <p:ph type="title"/>
            <p:custDataLst>
              <p:tags r:id="rId1"/>
            </p:custDataLst>
          </p:nvPr>
        </p:nvSpPr>
        <p:spPr>
          <a:xfrm>
            <a:off x="431800" y="404814"/>
            <a:ext cx="7227432" cy="396000"/>
          </a:xfrm>
        </p:spPr>
        <p:txBody>
          <a:bodyPr>
            <a:noAutofit/>
          </a:bodyPr>
          <a:lstStyle/>
          <a:p>
            <a:r>
              <a:rPr lang="en-GB" sz="2800" dirty="0" err="1"/>
              <a:t>Objectifs</a:t>
            </a:r>
            <a:r>
              <a:rPr lang="en-GB" sz="2800" dirty="0"/>
              <a:t> de </a:t>
            </a:r>
            <a:r>
              <a:rPr lang="en-GB" sz="2800" dirty="0" err="1"/>
              <a:t>Développement</a:t>
            </a:r>
            <a:r>
              <a:rPr lang="en-GB" sz="2800" dirty="0"/>
              <a:t> Durable</a:t>
            </a:r>
            <a:br>
              <a:rPr lang="en-GB" sz="2800" dirty="0">
                <a:solidFill>
                  <a:schemeClr val="bg1"/>
                </a:solidFill>
                <a:highlight>
                  <a:srgbClr val="FF0000"/>
                </a:highlight>
              </a:rPr>
            </a:br>
            <a:endParaRPr lang="en-GB" sz="2800" dirty="0"/>
          </a:p>
        </p:txBody>
      </p:sp>
      <p:sp>
        <p:nvSpPr>
          <p:cNvPr id="8" name="Rectangle 7">
            <a:extLst>
              <a:ext uri="{FF2B5EF4-FFF2-40B4-BE49-F238E27FC236}">
                <a16:creationId xmlns:a16="http://schemas.microsoft.com/office/drawing/2014/main" id="{06A12B42-4623-B05F-4E0E-275C5355DAF2}"/>
              </a:ext>
            </a:extLst>
          </p:cNvPr>
          <p:cNvSpPr/>
          <p:nvPr/>
        </p:nvSpPr>
        <p:spPr>
          <a:xfrm>
            <a:off x="283681" y="1089253"/>
            <a:ext cx="8536791" cy="340606"/>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accent4"/>
                </a:solidFill>
                <a:prstDash val="solid"/>
                <a:round/>
                <a:headEnd type="none" w="med" len="med"/>
                <a:tailEnd type="none" w="med" len="med"/>
              </a14:hiddenLine>
            </a:ext>
          </a:extLst>
        </p:spPr>
        <p:txBody>
          <a:bodyPr wrap="square">
            <a:spAutoFit/>
          </a:bodyPr>
          <a:lstStyle>
            <a:defPPr>
              <a:defRPr lang="en-US"/>
            </a:defPPr>
          </a:lstStyle>
          <a:p>
            <a:pPr>
              <a:lnSpc>
                <a:spcPct val="107000"/>
              </a:lnSpc>
              <a:spcBef>
                <a:spcPct val="20000"/>
              </a:spcBef>
              <a:spcAft>
                <a:spcPts val="800"/>
              </a:spcAft>
            </a:pPr>
            <a:r>
              <a:rPr lang="fr-FR" sz="1600" dirty="0">
                <a:solidFill>
                  <a:schemeClr val="dk2"/>
                </a:solidFill>
                <a:latin typeface="Montserrat" panose="00000500000000000000" pitchFamily="2" charset="0"/>
              </a:rPr>
              <a:t> On préfère « développement durable » à « sobriété socialement acceptable »</a:t>
            </a:r>
          </a:p>
        </p:txBody>
      </p:sp>
    </p:spTree>
    <p:extLst>
      <p:ext uri="{BB962C8B-B14F-4D97-AF65-F5344CB8AC3E}">
        <p14:creationId xmlns:p14="http://schemas.microsoft.com/office/powerpoint/2010/main" val="45332793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22</a:t>
            </a:fld>
            <a:endParaRPr lang="en-US" dirty="0"/>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431799" y="1196638"/>
            <a:ext cx="8138459" cy="4538184"/>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t>La finance </a:t>
            </a:r>
            <a:r>
              <a:rPr lang="en-US" sz="2000" dirty="0" err="1"/>
              <a:t>verte</a:t>
            </a:r>
            <a:r>
              <a:rPr lang="en-US" sz="2000" dirty="0"/>
              <a:t> </a:t>
            </a:r>
            <a:r>
              <a:rPr lang="en-US" sz="2000" dirty="0" err="1"/>
              <a:t>cherche</a:t>
            </a:r>
            <a:r>
              <a:rPr lang="en-US" sz="2000" dirty="0"/>
              <a:t> </a:t>
            </a:r>
            <a:r>
              <a:rPr lang="en-US" sz="2000" dirty="0" err="1"/>
              <a:t>implicitement</a:t>
            </a:r>
            <a:r>
              <a:rPr lang="en-US" sz="2000" dirty="0"/>
              <a:t> à </a:t>
            </a:r>
            <a:r>
              <a:rPr lang="en-US" sz="2000" dirty="0" err="1"/>
              <a:t>mener</a:t>
            </a:r>
            <a:r>
              <a:rPr lang="en-US" sz="2000" dirty="0"/>
              <a:t> </a:t>
            </a:r>
            <a:r>
              <a:rPr lang="en-US" sz="2000" dirty="0" err="1"/>
              <a:t>l’économie</a:t>
            </a:r>
            <a:r>
              <a:rPr lang="en-US" sz="2000" dirty="0"/>
              <a:t> </a:t>
            </a:r>
            <a:r>
              <a:rPr lang="en-US" sz="2000" dirty="0" err="1"/>
              <a:t>réelle</a:t>
            </a:r>
            <a:r>
              <a:rPr lang="en-US" sz="2000" dirty="0"/>
              <a:t> </a:t>
            </a:r>
            <a:r>
              <a:rPr lang="en-US" sz="2000" dirty="0" err="1"/>
              <a:t>vers</a:t>
            </a:r>
            <a:r>
              <a:rPr lang="en-US" sz="2000" dirty="0"/>
              <a:t> :  </a:t>
            </a:r>
            <a:endParaRPr lang="en-US" sz="4000" i="1" dirty="0"/>
          </a:p>
          <a:p>
            <a:pPr lvl="1"/>
            <a:endParaRPr lang="en-US" sz="4000" i="1" dirty="0"/>
          </a:p>
          <a:p>
            <a:pPr lvl="1"/>
            <a:endParaRPr lang="en-US" sz="4000" i="1" dirty="0"/>
          </a:p>
          <a:p>
            <a:pPr lvl="1"/>
            <a:endParaRPr lang="en-US" sz="4000" i="1" dirty="0"/>
          </a:p>
          <a:p>
            <a:pPr lvl="1"/>
            <a:endParaRPr lang="en-US" sz="4000" i="1" dirty="0"/>
          </a:p>
          <a:p>
            <a:pPr lvl="1"/>
            <a:endParaRPr lang="en-US" sz="4000" i="1" dirty="0"/>
          </a:p>
          <a:p>
            <a:pPr lvl="1"/>
            <a:endParaRPr lang="en-US" sz="6600" i="1" dirty="0"/>
          </a:p>
          <a:p>
            <a:pPr lvl="1"/>
            <a:r>
              <a:rPr lang="en-US" sz="6600" i="1" dirty="0"/>
              <a:t>		Max  GDP</a:t>
            </a:r>
          </a:p>
          <a:p>
            <a:pPr lvl="1"/>
            <a:endParaRPr lang="en-US" sz="4000" i="1" dirty="0"/>
          </a:p>
          <a:p>
            <a:pPr lvl="1"/>
            <a:endParaRPr lang="en-US" sz="4000" i="1" dirty="0"/>
          </a:p>
          <a:p>
            <a:pPr lvl="1"/>
            <a:r>
              <a:rPr lang="en-US" sz="4000" i="1" dirty="0"/>
              <a:t>	 </a:t>
            </a:r>
            <a:r>
              <a:rPr lang="en-US" sz="2000" i="1" dirty="0"/>
              <a:t>[externalities &lt; “acceptable” limits]</a:t>
            </a:r>
          </a:p>
          <a:p>
            <a:pPr lvl="1"/>
            <a:endParaRPr lang="en-US" sz="2000" i="1" dirty="0"/>
          </a:p>
          <a:p>
            <a:pPr lvl="1"/>
            <a:endParaRPr lang="en-US" sz="2000" i="1" dirty="0"/>
          </a:p>
          <a:p>
            <a:pPr lvl="1"/>
            <a:endParaRPr lang="en-US" sz="2000" i="1" dirty="0"/>
          </a:p>
          <a:p>
            <a:pPr lvl="1"/>
            <a:endParaRPr lang="en-US" sz="2000" i="1" dirty="0"/>
          </a:p>
          <a:p>
            <a:pPr lvl="1"/>
            <a:r>
              <a:rPr lang="en-US" sz="2000" dirty="0"/>
              <a:t>GDP : </a:t>
            </a:r>
            <a:r>
              <a:rPr lang="en-US" sz="1800" dirty="0" err="1"/>
              <a:t>somme</a:t>
            </a:r>
            <a:r>
              <a:rPr lang="en-US" sz="1800" dirty="0"/>
              <a:t> sur les </a:t>
            </a:r>
            <a:r>
              <a:rPr lang="en-US" sz="1800" dirty="0" err="1"/>
              <a:t>futurs</a:t>
            </a:r>
            <a:r>
              <a:rPr lang="en-US" sz="1800" dirty="0"/>
              <a:t> </a:t>
            </a:r>
            <a:r>
              <a:rPr lang="en-US" sz="1800" dirty="0" err="1"/>
              <a:t>GDP</a:t>
            </a:r>
            <a:r>
              <a:rPr lang="en-US" sz="1100" dirty="0" err="1"/>
              <a:t>t</a:t>
            </a:r>
            <a:r>
              <a:rPr lang="en-US" sz="1100" dirty="0"/>
              <a:t> ( t &gt; now) - </a:t>
            </a:r>
            <a:r>
              <a:rPr lang="en-US" sz="1800" dirty="0"/>
              <a:t> </a:t>
            </a:r>
          </a:p>
          <a:p>
            <a:pPr lvl="1">
              <a:lnSpc>
                <a:spcPct val="100000"/>
              </a:lnSpc>
            </a:pPr>
            <a:endParaRPr lang="en-US" sz="1800" dirty="0"/>
          </a:p>
          <a:p>
            <a:pPr lvl="1">
              <a:lnSpc>
                <a:spcPct val="100000"/>
              </a:lnSpc>
            </a:pPr>
            <a:r>
              <a:rPr lang="fr-FR" sz="1800" dirty="0"/>
              <a:t>On </a:t>
            </a:r>
            <a:r>
              <a:rPr lang="en-US" sz="1800" dirty="0"/>
              <a:t>se </a:t>
            </a:r>
            <a:r>
              <a:rPr lang="en-US" sz="1800" dirty="0" err="1"/>
              <a:t>limite</a:t>
            </a:r>
            <a:r>
              <a:rPr lang="en-US" sz="1800" dirty="0"/>
              <a:t> à la </a:t>
            </a:r>
            <a:r>
              <a:rPr lang="en-US" sz="1800" dirty="0" err="1"/>
              <a:t>seule</a:t>
            </a:r>
            <a:r>
              <a:rPr lang="en-US" sz="1800" dirty="0"/>
              <a:t> </a:t>
            </a:r>
            <a:r>
              <a:rPr lang="en-US" sz="1800" dirty="0" err="1"/>
              <a:t>externalité</a:t>
            </a:r>
            <a:r>
              <a:rPr lang="en-US" sz="1800" dirty="0"/>
              <a:t> qui fait à </a:t>
            </a:r>
            <a:r>
              <a:rPr lang="en-US" sz="1800" dirty="0" err="1"/>
              <a:t>peu</a:t>
            </a:r>
            <a:r>
              <a:rPr lang="en-US" sz="1800" dirty="0"/>
              <a:t> </a:t>
            </a:r>
            <a:r>
              <a:rPr lang="en-US" sz="1800" dirty="0" err="1"/>
              <a:t>près</a:t>
            </a:r>
            <a:r>
              <a:rPr lang="en-US" sz="1800" dirty="0"/>
              <a:t> consensus (1.5° or 2°), et pour </a:t>
            </a:r>
            <a:r>
              <a:rPr lang="en-US" sz="1800" dirty="0" err="1"/>
              <a:t>laquelle</a:t>
            </a:r>
            <a:r>
              <a:rPr lang="en-US" sz="1800" dirty="0"/>
              <a:t> des </a:t>
            </a:r>
            <a:r>
              <a:rPr lang="en-US" sz="1800" dirty="0" err="1"/>
              <a:t>mesures</a:t>
            </a:r>
            <a:r>
              <a:rPr lang="en-US" sz="1800" dirty="0"/>
              <a:t> et des solutions existent (Project Drawdown)</a:t>
            </a:r>
            <a:br>
              <a:rPr lang="fr-FR" sz="1800" dirty="0"/>
            </a:br>
            <a:endParaRPr lang="fr-FR" sz="1800" dirty="0"/>
          </a:p>
          <a:p>
            <a:pPr lvl="1"/>
            <a:r>
              <a:rPr lang="fr-FR" sz="1800" dirty="0"/>
              <a:t>Externalité suivante : biodiversité ? Avec risques de contradictions possibles..</a:t>
            </a:r>
          </a:p>
          <a:p>
            <a:pPr lvl="1"/>
            <a:endParaRPr lang="en-US" sz="4000" dirty="0"/>
          </a:p>
        </p:txBody>
      </p:sp>
      <p:sp>
        <p:nvSpPr>
          <p:cNvPr id="7" name="Title 7">
            <a:extLst>
              <a:ext uri="{FF2B5EF4-FFF2-40B4-BE49-F238E27FC236}">
                <a16:creationId xmlns:a16="http://schemas.microsoft.com/office/drawing/2014/main" id="{F891C5C9-C3A4-57D7-A397-0DEEF27E6FA0}"/>
              </a:ext>
            </a:extLst>
          </p:cNvPr>
          <p:cNvSpPr>
            <a:spLocks noGrp="1"/>
          </p:cNvSpPr>
          <p:nvPr>
            <p:ph type="title"/>
          </p:nvPr>
        </p:nvSpPr>
        <p:spPr>
          <a:xfrm>
            <a:off x="431799" y="404813"/>
            <a:ext cx="7389240" cy="396000"/>
          </a:xfrm>
        </p:spPr>
        <p:txBody>
          <a:bodyPr/>
          <a:lstStyle/>
          <a:p>
            <a:r>
              <a:rPr lang="en-US" sz="2800" dirty="0"/>
              <a:t>Finance </a:t>
            </a:r>
            <a:r>
              <a:rPr lang="en-US" sz="2800" dirty="0" err="1"/>
              <a:t>verte</a:t>
            </a:r>
            <a:r>
              <a:rPr lang="en-US" sz="2800" dirty="0"/>
              <a:t> : definition pratique</a:t>
            </a:r>
            <a:br>
              <a:rPr lang="fr-FR" sz="2800" dirty="0"/>
            </a:br>
            <a:endParaRPr lang="en-US" sz="1600" dirty="0"/>
          </a:p>
        </p:txBody>
      </p:sp>
      <p:sp>
        <p:nvSpPr>
          <p:cNvPr id="2" name="Rectangle 1">
            <a:extLst>
              <a:ext uri="{FF2B5EF4-FFF2-40B4-BE49-F238E27FC236}">
                <a16:creationId xmlns:a16="http://schemas.microsoft.com/office/drawing/2014/main" id="{C0DF8384-2F33-4D3C-2C64-7C06CA3E871F}"/>
              </a:ext>
            </a:extLst>
          </p:cNvPr>
          <p:cNvSpPr/>
          <p:nvPr/>
        </p:nvSpPr>
        <p:spPr>
          <a:xfrm>
            <a:off x="883769" y="1798178"/>
            <a:ext cx="7234517" cy="2070372"/>
          </a:xfrm>
          <a:prstGeom prst="rect">
            <a:avLst/>
          </a:prstGeom>
          <a:solidFill>
            <a:srgbClr val="E7E7E7">
              <a:alpha val="21176"/>
            </a:srgbClr>
          </a:solidFill>
          <a:ln>
            <a:solidFill>
              <a:srgbClr val="1C3641">
                <a:alpha val="1098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940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xEl>
                                              <p:pRg st="7" end="7"/>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xEl>
                                              <p:pRg st="15" end="1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3">
                                            <p:txEl>
                                              <p:pRg st="17" end="17"/>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23</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dirty="0"/>
          </a:p>
        </p:txBody>
      </p:sp>
      <p:pic>
        <p:nvPicPr>
          <p:cNvPr id="11" name="Picture 10">
            <a:extLst>
              <a:ext uri="{FF2B5EF4-FFF2-40B4-BE49-F238E27FC236}">
                <a16:creationId xmlns:a16="http://schemas.microsoft.com/office/drawing/2014/main" id="{8D83C662-6DFB-0FD2-E161-3E42142C5561}"/>
              </a:ext>
            </a:extLst>
          </p:cNvPr>
          <p:cNvPicPr>
            <a:picLocks noChangeAspect="1"/>
          </p:cNvPicPr>
          <p:nvPr/>
        </p:nvPicPr>
        <p:blipFill>
          <a:blip r:embed="rId3"/>
          <a:stretch>
            <a:fillRect/>
          </a:stretch>
        </p:blipFill>
        <p:spPr>
          <a:xfrm>
            <a:off x="1112492" y="1745243"/>
            <a:ext cx="5906873" cy="4287695"/>
          </a:xfrm>
          <a:prstGeom prst="rect">
            <a:avLst/>
          </a:prstGeom>
        </p:spPr>
      </p:pic>
      <p:sp>
        <p:nvSpPr>
          <p:cNvPr id="10" name="Title 7">
            <a:extLst>
              <a:ext uri="{FF2B5EF4-FFF2-40B4-BE49-F238E27FC236}">
                <a16:creationId xmlns:a16="http://schemas.microsoft.com/office/drawing/2014/main" id="{B3B89943-C9A8-19F7-91AA-15A859E3AD7C}"/>
              </a:ext>
            </a:extLst>
          </p:cNvPr>
          <p:cNvSpPr>
            <a:spLocks noGrp="1"/>
          </p:cNvSpPr>
          <p:nvPr>
            <p:ph type="title"/>
          </p:nvPr>
        </p:nvSpPr>
        <p:spPr>
          <a:xfrm>
            <a:off x="431798" y="404813"/>
            <a:ext cx="6735917" cy="396000"/>
          </a:xfrm>
        </p:spPr>
        <p:txBody>
          <a:bodyPr/>
          <a:lstStyle/>
          <a:p>
            <a:r>
              <a:rPr lang="fr-FR" sz="2800" dirty="0"/>
              <a:t>Finance verte: contexte règlementaire</a:t>
            </a:r>
            <a:endParaRPr lang="en-US" sz="1600" dirty="0"/>
          </a:p>
        </p:txBody>
      </p:sp>
    </p:spTree>
    <p:extLst>
      <p:ext uri="{BB962C8B-B14F-4D97-AF65-F5344CB8AC3E}">
        <p14:creationId xmlns:p14="http://schemas.microsoft.com/office/powerpoint/2010/main" val="165897785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24</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dirty="0"/>
          </a:p>
        </p:txBody>
      </p:sp>
      <p:pic>
        <p:nvPicPr>
          <p:cNvPr id="1026" name="Picture 2" descr="The global landscape of ESG regulations ">
            <a:extLst>
              <a:ext uri="{FF2B5EF4-FFF2-40B4-BE49-F238E27FC236}">
                <a16:creationId xmlns:a16="http://schemas.microsoft.com/office/drawing/2014/main" id="{88800A4D-150C-4E53-D017-EC64F7A5E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98" y="1257919"/>
            <a:ext cx="8280400" cy="463041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7">
            <a:extLst>
              <a:ext uri="{FF2B5EF4-FFF2-40B4-BE49-F238E27FC236}">
                <a16:creationId xmlns:a16="http://schemas.microsoft.com/office/drawing/2014/main" id="{3545D8C4-0B5D-5B62-8924-66944C58B9FF}"/>
              </a:ext>
            </a:extLst>
          </p:cNvPr>
          <p:cNvSpPr>
            <a:spLocks noGrp="1"/>
          </p:cNvSpPr>
          <p:nvPr>
            <p:ph type="title"/>
          </p:nvPr>
        </p:nvSpPr>
        <p:spPr>
          <a:xfrm>
            <a:off x="431798" y="404813"/>
            <a:ext cx="6735917" cy="396000"/>
          </a:xfrm>
        </p:spPr>
        <p:txBody>
          <a:bodyPr/>
          <a:lstStyle/>
          <a:p>
            <a:r>
              <a:rPr lang="fr-FR" sz="2800" dirty="0"/>
              <a:t>Finance verte: contexte règlementaire</a:t>
            </a:r>
            <a:endParaRPr lang="en-US" sz="1600" dirty="0"/>
          </a:p>
        </p:txBody>
      </p:sp>
    </p:spTree>
    <p:extLst>
      <p:ext uri="{BB962C8B-B14F-4D97-AF65-F5344CB8AC3E}">
        <p14:creationId xmlns:p14="http://schemas.microsoft.com/office/powerpoint/2010/main" val="350631708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8" y="404813"/>
            <a:ext cx="6735917" cy="396000"/>
          </a:xfrm>
        </p:spPr>
        <p:txBody>
          <a:bodyPr/>
          <a:lstStyle/>
          <a:p>
            <a:r>
              <a:rPr lang="fr-FR" sz="2800" dirty="0"/>
              <a:t>Finance verte: contexte règlementaire</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25</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a:p>
        </p:txBody>
      </p:sp>
      <p:pic>
        <p:nvPicPr>
          <p:cNvPr id="6" name="Graphic 5" descr="Production with solid fill">
            <a:extLst>
              <a:ext uri="{FF2B5EF4-FFF2-40B4-BE49-F238E27FC236}">
                <a16:creationId xmlns:a16="http://schemas.microsoft.com/office/drawing/2014/main" id="{7CE76452-E384-75DF-4D01-04EBE61427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2860" y="1243664"/>
            <a:ext cx="1054782" cy="1054782"/>
          </a:xfrm>
          <a:prstGeom prst="rect">
            <a:avLst/>
          </a:prstGeom>
        </p:spPr>
      </p:pic>
      <p:pic>
        <p:nvPicPr>
          <p:cNvPr id="21" name="Graphic 20" descr="Group of people with solid fill">
            <a:extLst>
              <a:ext uri="{FF2B5EF4-FFF2-40B4-BE49-F238E27FC236}">
                <a16:creationId xmlns:a16="http://schemas.microsoft.com/office/drawing/2014/main" id="{56F6E62E-76EC-77A9-FF02-6B5EF71487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74666" y="4502040"/>
            <a:ext cx="914400" cy="914400"/>
          </a:xfrm>
          <a:prstGeom prst="rect">
            <a:avLst/>
          </a:prstGeom>
        </p:spPr>
      </p:pic>
      <p:grpSp>
        <p:nvGrpSpPr>
          <p:cNvPr id="45" name="Group 44">
            <a:extLst>
              <a:ext uri="{FF2B5EF4-FFF2-40B4-BE49-F238E27FC236}">
                <a16:creationId xmlns:a16="http://schemas.microsoft.com/office/drawing/2014/main" id="{BB6E22D0-0812-4509-F9A9-7769AF1A09A0}"/>
              </a:ext>
            </a:extLst>
          </p:cNvPr>
          <p:cNvGrpSpPr/>
          <p:nvPr/>
        </p:nvGrpSpPr>
        <p:grpSpPr>
          <a:xfrm>
            <a:off x="499809" y="2785327"/>
            <a:ext cx="987294" cy="1121510"/>
            <a:chOff x="1340466" y="2881191"/>
            <a:chExt cx="987294" cy="1121510"/>
          </a:xfrm>
        </p:grpSpPr>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1497392" y="3697472"/>
              <a:ext cx="830368" cy="30522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solidFill>
                    <a:schemeClr val="tx1"/>
                  </a:solidFill>
                  <a:latin typeface="+mj-lt"/>
                </a:rPr>
                <a:t>HARD</a:t>
              </a:r>
              <a:endParaRPr lang="en-US" sz="1800" dirty="0">
                <a:latin typeface="+mj-lt"/>
              </a:endParaRPr>
            </a:p>
            <a:p>
              <a:pPr lvl="1"/>
              <a:endParaRPr lang="en-US" sz="1800" dirty="0">
                <a:latin typeface="+mj-lt"/>
              </a:endParaRPr>
            </a:p>
            <a:p>
              <a:pPr lvl="3"/>
              <a:endParaRPr lang="en-US" sz="1800" dirty="0">
                <a:latin typeface="+mj-lt"/>
              </a:endParaRPr>
            </a:p>
          </p:txBody>
        </p:sp>
        <p:pic>
          <p:nvPicPr>
            <p:cNvPr id="25" name="Graphic 24" descr="Judge male with solid fill">
              <a:extLst>
                <a:ext uri="{FF2B5EF4-FFF2-40B4-BE49-F238E27FC236}">
                  <a16:creationId xmlns:a16="http://schemas.microsoft.com/office/drawing/2014/main" id="{B3A6EF03-E0DD-E13E-3628-3570307671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0466" y="2881191"/>
              <a:ext cx="914400" cy="914400"/>
            </a:xfrm>
            <a:prstGeom prst="rect">
              <a:avLst/>
            </a:prstGeom>
          </p:spPr>
        </p:pic>
      </p:grpSp>
      <p:grpSp>
        <p:nvGrpSpPr>
          <p:cNvPr id="28" name="Group 27">
            <a:extLst>
              <a:ext uri="{FF2B5EF4-FFF2-40B4-BE49-F238E27FC236}">
                <a16:creationId xmlns:a16="http://schemas.microsoft.com/office/drawing/2014/main" id="{6E975A8A-FBBC-6F88-53E2-9F9D7E0334F7}"/>
              </a:ext>
            </a:extLst>
          </p:cNvPr>
          <p:cNvGrpSpPr/>
          <p:nvPr/>
        </p:nvGrpSpPr>
        <p:grpSpPr>
          <a:xfrm>
            <a:off x="6341148" y="1331983"/>
            <a:ext cx="1395838" cy="914400"/>
            <a:chOff x="4041058" y="1542469"/>
            <a:chExt cx="1395838" cy="914400"/>
          </a:xfrm>
        </p:grpSpPr>
        <p:pic>
          <p:nvPicPr>
            <p:cNvPr id="23" name="Graphic 22" descr="Bank outline">
              <a:extLst>
                <a:ext uri="{FF2B5EF4-FFF2-40B4-BE49-F238E27FC236}">
                  <a16:creationId xmlns:a16="http://schemas.microsoft.com/office/drawing/2014/main" id="{76AB4E06-AC21-B2A0-F56A-6ECFC45FBB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41058" y="1542469"/>
              <a:ext cx="914400" cy="914400"/>
            </a:xfrm>
            <a:prstGeom prst="rect">
              <a:avLst/>
            </a:prstGeom>
          </p:spPr>
        </p:pic>
        <p:pic>
          <p:nvPicPr>
            <p:cNvPr id="27" name="Graphic 26" descr="Euro outline">
              <a:extLst>
                <a:ext uri="{FF2B5EF4-FFF2-40B4-BE49-F238E27FC236}">
                  <a16:creationId xmlns:a16="http://schemas.microsoft.com/office/drawing/2014/main" id="{00A0035C-EC6B-EB8B-2356-DFBFC6060A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71101" y="1666771"/>
              <a:ext cx="665795" cy="665795"/>
            </a:xfrm>
            <a:prstGeom prst="rect">
              <a:avLst/>
            </a:prstGeom>
          </p:spPr>
        </p:pic>
      </p:grpSp>
      <p:grpSp>
        <p:nvGrpSpPr>
          <p:cNvPr id="46" name="Group 45">
            <a:extLst>
              <a:ext uri="{FF2B5EF4-FFF2-40B4-BE49-F238E27FC236}">
                <a16:creationId xmlns:a16="http://schemas.microsoft.com/office/drawing/2014/main" id="{381343BD-3869-5CB2-4BDF-9E841AF341D6}"/>
              </a:ext>
            </a:extLst>
          </p:cNvPr>
          <p:cNvGrpSpPr/>
          <p:nvPr/>
        </p:nvGrpSpPr>
        <p:grpSpPr>
          <a:xfrm>
            <a:off x="499809" y="4625811"/>
            <a:ext cx="914400" cy="1147173"/>
            <a:chOff x="1340466" y="4723090"/>
            <a:chExt cx="914400" cy="1147173"/>
          </a:xfrm>
        </p:grpSpPr>
        <p:pic>
          <p:nvPicPr>
            <p:cNvPr id="30" name="Graphic 29" descr="Judge female outline">
              <a:extLst>
                <a:ext uri="{FF2B5EF4-FFF2-40B4-BE49-F238E27FC236}">
                  <a16:creationId xmlns:a16="http://schemas.microsoft.com/office/drawing/2014/main" id="{A90F2FF4-D6CD-148E-8560-096A3FCC7D3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40466" y="4723090"/>
              <a:ext cx="914400" cy="914400"/>
            </a:xfrm>
            <a:prstGeom prst="rect">
              <a:avLst/>
            </a:prstGeom>
          </p:spPr>
        </p:pic>
        <p:sp>
          <p:nvSpPr>
            <p:cNvPr id="31" name="Content Placeholder 2">
              <a:extLst>
                <a:ext uri="{FF2B5EF4-FFF2-40B4-BE49-F238E27FC236}">
                  <a16:creationId xmlns:a16="http://schemas.microsoft.com/office/drawing/2014/main" id="{9DF2BE4D-B466-A75D-FCBB-0569D89D2A04}"/>
                </a:ext>
              </a:extLst>
            </p:cNvPr>
            <p:cNvSpPr txBox="1">
              <a:spLocks/>
            </p:cNvSpPr>
            <p:nvPr/>
          </p:nvSpPr>
          <p:spPr>
            <a:xfrm>
              <a:off x="1540000" y="5528188"/>
              <a:ext cx="661170" cy="342075"/>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solidFill>
                    <a:schemeClr val="tx1"/>
                  </a:solidFill>
                  <a:latin typeface="+mj-lt"/>
                </a:rPr>
                <a:t>SOFT</a:t>
              </a:r>
              <a:endParaRPr lang="en-US" sz="1800" dirty="0">
                <a:latin typeface="+mj-lt"/>
              </a:endParaRPr>
            </a:p>
            <a:p>
              <a:pPr lvl="1"/>
              <a:endParaRPr lang="en-US" sz="1800" dirty="0">
                <a:latin typeface="+mj-lt"/>
              </a:endParaRPr>
            </a:p>
            <a:p>
              <a:pPr lvl="3"/>
              <a:endParaRPr lang="en-US" sz="1800" dirty="0">
                <a:latin typeface="+mj-lt"/>
              </a:endParaRPr>
            </a:p>
          </p:txBody>
        </p:sp>
      </p:grpSp>
      <p:sp>
        <p:nvSpPr>
          <p:cNvPr id="32" name="Content Placeholder 2">
            <a:extLst>
              <a:ext uri="{FF2B5EF4-FFF2-40B4-BE49-F238E27FC236}">
                <a16:creationId xmlns:a16="http://schemas.microsoft.com/office/drawing/2014/main" id="{70DDE0AA-FA8E-6904-F5C5-970DC09B8F9E}"/>
              </a:ext>
            </a:extLst>
          </p:cNvPr>
          <p:cNvSpPr txBox="1">
            <a:spLocks/>
          </p:cNvSpPr>
          <p:nvPr/>
        </p:nvSpPr>
        <p:spPr>
          <a:xfrm>
            <a:off x="6799943" y="2544508"/>
            <a:ext cx="1758904" cy="1855165"/>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dirty="0">
                <a:solidFill>
                  <a:schemeClr val="tx1"/>
                </a:solidFill>
                <a:latin typeface="+mj-lt"/>
              </a:rPr>
              <a:t>SFDR</a:t>
            </a:r>
            <a:r>
              <a:rPr lang="en-US" sz="1800" b="0" dirty="0">
                <a:solidFill>
                  <a:schemeClr val="tx1"/>
                </a:solidFill>
                <a:latin typeface="+mj-lt"/>
              </a:rPr>
              <a:t> </a:t>
            </a:r>
            <a:r>
              <a:rPr lang="en-US" b="0" dirty="0">
                <a:solidFill>
                  <a:schemeClr val="tx1"/>
                </a:solidFill>
                <a:latin typeface="+mj-lt"/>
              </a:rPr>
              <a:t>(EU) – </a:t>
            </a:r>
            <a:br>
              <a:rPr lang="en-US" b="0" dirty="0">
                <a:solidFill>
                  <a:schemeClr val="tx1"/>
                </a:solidFill>
                <a:latin typeface="+mj-lt"/>
              </a:rPr>
            </a:br>
            <a:r>
              <a:rPr lang="en-US" sz="1200" b="0" dirty="0">
                <a:solidFill>
                  <a:schemeClr val="tx1"/>
                </a:solidFill>
                <a:latin typeface="+mj-lt"/>
              </a:rPr>
              <a:t>SEC ? </a:t>
            </a:r>
            <a:r>
              <a:rPr lang="en-US" b="0" dirty="0">
                <a:solidFill>
                  <a:schemeClr val="tx1"/>
                </a:solidFill>
                <a:latin typeface="+mj-lt"/>
              </a:rPr>
              <a:t>(US)</a:t>
            </a:r>
            <a:br>
              <a:rPr lang="en-US" b="0" dirty="0">
                <a:solidFill>
                  <a:schemeClr val="tx1"/>
                </a:solidFill>
                <a:latin typeface="+mj-lt"/>
              </a:rPr>
            </a:br>
            <a:r>
              <a:rPr lang="en-US" b="0" dirty="0">
                <a:solidFill>
                  <a:schemeClr val="tx1"/>
                </a:solidFill>
                <a:latin typeface="+mj-lt"/>
              </a:rPr>
              <a:t>NGFS stress tests</a:t>
            </a:r>
            <a:endParaRPr lang="en-US" dirty="0">
              <a:latin typeface="+mj-lt"/>
            </a:endParaRPr>
          </a:p>
          <a:p>
            <a:pPr lvl="1"/>
            <a:endParaRPr lang="en-US" sz="1100" dirty="0">
              <a:latin typeface="+mj-lt"/>
            </a:endParaRPr>
          </a:p>
          <a:p>
            <a:pPr lvl="1"/>
            <a:endParaRPr lang="en-US" sz="1100" dirty="0">
              <a:latin typeface="+mj-lt"/>
            </a:endParaRPr>
          </a:p>
          <a:p>
            <a:pPr lvl="1"/>
            <a:endParaRPr lang="en-US" sz="1100" dirty="0">
              <a:latin typeface="+mj-lt"/>
            </a:endParaRPr>
          </a:p>
          <a:p>
            <a:pPr lvl="1"/>
            <a:endParaRPr lang="en-US" sz="1100" dirty="0">
              <a:latin typeface="+mj-lt"/>
            </a:endParaRPr>
          </a:p>
          <a:p>
            <a:pPr marL="0" lvl="3" indent="0">
              <a:buNone/>
            </a:pPr>
            <a:r>
              <a:rPr lang="en-US" sz="1100" dirty="0">
                <a:latin typeface="+mj-lt"/>
              </a:rPr>
              <a:t>Tax benefits ?</a:t>
            </a:r>
          </a:p>
        </p:txBody>
      </p:sp>
      <p:sp>
        <p:nvSpPr>
          <p:cNvPr id="34" name="Content Placeholder 2">
            <a:extLst>
              <a:ext uri="{FF2B5EF4-FFF2-40B4-BE49-F238E27FC236}">
                <a16:creationId xmlns:a16="http://schemas.microsoft.com/office/drawing/2014/main" id="{398D0B4E-5DC5-97B4-266D-2CE06901161B}"/>
              </a:ext>
            </a:extLst>
          </p:cNvPr>
          <p:cNvSpPr txBox="1">
            <a:spLocks/>
          </p:cNvSpPr>
          <p:nvPr/>
        </p:nvSpPr>
        <p:spPr>
          <a:xfrm>
            <a:off x="6789301" y="4583175"/>
            <a:ext cx="1843761" cy="157754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chemeClr val="tx1"/>
                </a:solidFill>
                <a:latin typeface="+mj-lt"/>
              </a:rPr>
              <a:t>UNPRI</a:t>
            </a:r>
            <a:br>
              <a:rPr lang="en-US" sz="1200" dirty="0">
                <a:solidFill>
                  <a:schemeClr val="tx1"/>
                </a:solidFill>
                <a:latin typeface="+mj-lt"/>
              </a:rPr>
            </a:br>
            <a:r>
              <a:rPr lang="en-US" sz="1200" dirty="0">
                <a:solidFill>
                  <a:schemeClr val="tx1"/>
                </a:solidFill>
                <a:latin typeface="+mj-lt"/>
              </a:rPr>
              <a:t>TCFD &amp; TNFD</a:t>
            </a:r>
            <a:br>
              <a:rPr lang="en-US" sz="1200" dirty="0">
                <a:solidFill>
                  <a:schemeClr val="tx1"/>
                </a:solidFill>
                <a:latin typeface="+mj-lt"/>
              </a:rPr>
            </a:br>
            <a:r>
              <a:rPr lang="en-US" sz="1200" dirty="0">
                <a:solidFill>
                  <a:schemeClr val="tx1"/>
                </a:solidFill>
                <a:latin typeface="+mj-lt"/>
              </a:rPr>
              <a:t>ISSB &amp; IIGCC</a:t>
            </a:r>
            <a:br>
              <a:rPr lang="en-US" sz="1200" dirty="0">
                <a:solidFill>
                  <a:schemeClr val="tx1"/>
                </a:solidFill>
                <a:latin typeface="+mj-lt"/>
              </a:rPr>
            </a:br>
            <a:r>
              <a:rPr lang="en-US" sz="1200" dirty="0">
                <a:solidFill>
                  <a:schemeClr val="tx1"/>
                </a:solidFill>
                <a:latin typeface="+mj-lt"/>
              </a:rPr>
              <a:t>CDP, Climate Action</a:t>
            </a:r>
            <a:br>
              <a:rPr lang="en-US" sz="1200" dirty="0">
                <a:solidFill>
                  <a:schemeClr val="tx1"/>
                </a:solidFill>
                <a:latin typeface="+mj-lt"/>
              </a:rPr>
            </a:br>
            <a:r>
              <a:rPr lang="en-US" sz="1200" dirty="0">
                <a:solidFill>
                  <a:schemeClr val="tx1"/>
                </a:solidFill>
                <a:latin typeface="+mj-lt"/>
              </a:rPr>
              <a:t>NetZero Alliances</a:t>
            </a:r>
            <a:br>
              <a:rPr lang="en-US" sz="1200" dirty="0">
                <a:solidFill>
                  <a:schemeClr val="tx1"/>
                </a:solidFill>
                <a:latin typeface="+mj-lt"/>
              </a:rPr>
            </a:br>
            <a:r>
              <a:rPr lang="en-US" sz="1200" dirty="0">
                <a:solidFill>
                  <a:schemeClr val="tx1"/>
                </a:solidFill>
                <a:latin typeface="+mj-lt"/>
              </a:rPr>
              <a:t>Labels</a:t>
            </a:r>
          </a:p>
          <a:p>
            <a:endParaRPr lang="en-US" sz="1200" dirty="0">
              <a:latin typeface="+mj-lt"/>
            </a:endParaRPr>
          </a:p>
          <a:p>
            <a:pPr marL="0" lvl="3" indent="0">
              <a:buNone/>
            </a:pPr>
            <a:endParaRPr lang="en-US" sz="1200" dirty="0">
              <a:latin typeface="+mj-lt"/>
            </a:endParaRPr>
          </a:p>
        </p:txBody>
      </p:sp>
      <p:cxnSp>
        <p:nvCxnSpPr>
          <p:cNvPr id="38" name="Straight Connector 37">
            <a:extLst>
              <a:ext uri="{FF2B5EF4-FFF2-40B4-BE49-F238E27FC236}">
                <a16:creationId xmlns:a16="http://schemas.microsoft.com/office/drawing/2014/main" id="{191CE11E-CE94-8FA0-9755-3B2DC4B44D61}"/>
              </a:ext>
            </a:extLst>
          </p:cNvPr>
          <p:cNvCxnSpPr/>
          <p:nvPr/>
        </p:nvCxnSpPr>
        <p:spPr>
          <a:xfrm>
            <a:off x="5582263" y="1196906"/>
            <a:ext cx="0" cy="4750618"/>
          </a:xfrm>
          <a:prstGeom prst="line">
            <a:avLst/>
          </a:prstGeom>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3B4B72A4-B27D-D308-24BF-B22DCC3AE072}"/>
              </a:ext>
            </a:extLst>
          </p:cNvPr>
          <p:cNvPicPr>
            <a:picLocks noChangeAspect="1"/>
          </p:cNvPicPr>
          <p:nvPr/>
        </p:nvPicPr>
        <p:blipFill>
          <a:blip r:embed="rId15"/>
          <a:stretch>
            <a:fillRect/>
          </a:stretch>
        </p:blipFill>
        <p:spPr>
          <a:xfrm>
            <a:off x="2688403" y="3256478"/>
            <a:ext cx="1200535" cy="1300717"/>
          </a:xfrm>
          <a:prstGeom prst="rect">
            <a:avLst/>
          </a:prstGeom>
        </p:spPr>
      </p:pic>
      <p:sp>
        <p:nvSpPr>
          <p:cNvPr id="43" name="Content Placeholder 2">
            <a:extLst>
              <a:ext uri="{FF2B5EF4-FFF2-40B4-BE49-F238E27FC236}">
                <a16:creationId xmlns:a16="http://schemas.microsoft.com/office/drawing/2014/main" id="{E8279C1F-B1B4-C077-5D89-7D202AEB0FFE}"/>
              </a:ext>
            </a:extLst>
          </p:cNvPr>
          <p:cNvSpPr txBox="1">
            <a:spLocks/>
          </p:cNvSpPr>
          <p:nvPr/>
        </p:nvSpPr>
        <p:spPr>
          <a:xfrm>
            <a:off x="3271484" y="2502540"/>
            <a:ext cx="2059954" cy="73380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solidFill>
                  <a:schemeClr val="tx1"/>
                </a:solidFill>
                <a:latin typeface="+mj-lt"/>
              </a:rPr>
              <a:t>Carbon Price  - CBAM</a:t>
            </a:r>
            <a:br>
              <a:rPr lang="en-US" sz="1200" b="0" dirty="0">
                <a:solidFill>
                  <a:schemeClr val="tx1"/>
                </a:solidFill>
                <a:latin typeface="+mj-lt"/>
              </a:rPr>
            </a:br>
            <a:r>
              <a:rPr lang="en-US" sz="1200" b="0" dirty="0">
                <a:solidFill>
                  <a:schemeClr val="tx1"/>
                </a:solidFill>
                <a:latin typeface="+mj-lt"/>
              </a:rPr>
              <a:t>No more ICE engines 2035 </a:t>
            </a:r>
            <a:br>
              <a:rPr lang="en-US" sz="1000" b="0" dirty="0">
                <a:solidFill>
                  <a:schemeClr val="tx1"/>
                </a:solidFill>
                <a:latin typeface="+mj-lt"/>
              </a:rPr>
            </a:br>
            <a:r>
              <a:rPr lang="en-US" sz="1000" b="0" dirty="0">
                <a:solidFill>
                  <a:schemeClr val="tx1"/>
                </a:solidFill>
                <a:latin typeface="+mj-lt"/>
              </a:rPr>
              <a:t>CSRD  </a:t>
            </a:r>
            <a:r>
              <a:rPr lang="en-US" sz="600" b="0" dirty="0">
                <a:solidFill>
                  <a:schemeClr val="tx1"/>
                </a:solidFill>
                <a:latin typeface="+mj-lt"/>
              </a:rPr>
              <a:t>(EU)    </a:t>
            </a:r>
            <a:r>
              <a:rPr lang="en-US" sz="1000" b="0" dirty="0">
                <a:solidFill>
                  <a:schemeClr val="tx1"/>
                </a:solidFill>
                <a:latin typeface="+mj-lt"/>
              </a:rPr>
              <a:t>SEC ? </a:t>
            </a:r>
            <a:r>
              <a:rPr lang="en-US" sz="600" b="0" dirty="0">
                <a:solidFill>
                  <a:schemeClr val="tx1"/>
                </a:solidFill>
                <a:latin typeface="+mj-lt"/>
              </a:rPr>
              <a:t>(US)</a:t>
            </a:r>
          </a:p>
        </p:txBody>
      </p:sp>
      <p:sp>
        <p:nvSpPr>
          <p:cNvPr id="44" name="Content Placeholder 2">
            <a:extLst>
              <a:ext uri="{FF2B5EF4-FFF2-40B4-BE49-F238E27FC236}">
                <a16:creationId xmlns:a16="http://schemas.microsoft.com/office/drawing/2014/main" id="{FB49F809-6F2B-35F5-D9BC-2EAFFC640FF6}"/>
              </a:ext>
            </a:extLst>
          </p:cNvPr>
          <p:cNvSpPr txBox="1">
            <a:spLocks/>
          </p:cNvSpPr>
          <p:nvPr/>
        </p:nvSpPr>
        <p:spPr>
          <a:xfrm>
            <a:off x="493241" y="1620805"/>
            <a:ext cx="2405937" cy="398714"/>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solidFill>
                  <a:schemeClr val="tx1"/>
                </a:solidFill>
                <a:latin typeface="+mj-lt"/>
              </a:rPr>
              <a:t>REGULATION</a:t>
            </a:r>
            <a:endParaRPr lang="en-US" sz="1800" dirty="0">
              <a:latin typeface="+mj-lt"/>
            </a:endParaRPr>
          </a:p>
          <a:p>
            <a:pPr lvl="1"/>
            <a:endParaRPr lang="en-US" sz="1800" dirty="0">
              <a:latin typeface="+mj-lt"/>
            </a:endParaRPr>
          </a:p>
          <a:p>
            <a:pPr lvl="3"/>
            <a:endParaRPr lang="en-US" sz="1800" dirty="0">
              <a:latin typeface="+mj-lt"/>
            </a:endParaRPr>
          </a:p>
        </p:txBody>
      </p:sp>
      <p:cxnSp>
        <p:nvCxnSpPr>
          <p:cNvPr id="47" name="Straight Connector 46">
            <a:extLst>
              <a:ext uri="{FF2B5EF4-FFF2-40B4-BE49-F238E27FC236}">
                <a16:creationId xmlns:a16="http://schemas.microsoft.com/office/drawing/2014/main" id="{1167EBE9-772F-8338-E625-F3B630F4AEBD}"/>
              </a:ext>
            </a:extLst>
          </p:cNvPr>
          <p:cNvCxnSpPr/>
          <p:nvPr/>
        </p:nvCxnSpPr>
        <p:spPr>
          <a:xfrm>
            <a:off x="2453144" y="1209198"/>
            <a:ext cx="0" cy="475061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EAB48D8-B0C7-4E0E-EC11-BAA31839B91F}"/>
              </a:ext>
            </a:extLst>
          </p:cNvPr>
          <p:cNvCxnSpPr>
            <a:cxnSpLocks/>
          </p:cNvCxnSpPr>
          <p:nvPr/>
        </p:nvCxnSpPr>
        <p:spPr>
          <a:xfrm flipH="1">
            <a:off x="353961" y="2457495"/>
            <a:ext cx="8099890" cy="0"/>
          </a:xfrm>
          <a:prstGeom prst="line">
            <a:avLst/>
          </a:prstGeom>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A7EEE080-EB31-800E-BF44-69EAFB128F12}"/>
              </a:ext>
            </a:extLst>
          </p:cNvPr>
          <p:cNvPicPr>
            <a:picLocks noChangeAspect="1"/>
          </p:cNvPicPr>
          <p:nvPr/>
        </p:nvPicPr>
        <p:blipFill>
          <a:blip r:embed="rId16"/>
          <a:stretch>
            <a:fillRect/>
          </a:stretch>
        </p:blipFill>
        <p:spPr>
          <a:xfrm>
            <a:off x="2834248" y="2585124"/>
            <a:ext cx="211196" cy="566780"/>
          </a:xfrm>
          <a:prstGeom prst="rect">
            <a:avLst/>
          </a:prstGeom>
        </p:spPr>
      </p:pic>
      <p:sp>
        <p:nvSpPr>
          <p:cNvPr id="54" name="Content Placeholder 2">
            <a:extLst>
              <a:ext uri="{FF2B5EF4-FFF2-40B4-BE49-F238E27FC236}">
                <a16:creationId xmlns:a16="http://schemas.microsoft.com/office/drawing/2014/main" id="{426984E0-095B-650C-EE51-2FA4171D53A7}"/>
              </a:ext>
            </a:extLst>
          </p:cNvPr>
          <p:cNvSpPr txBox="1">
            <a:spLocks/>
          </p:cNvSpPr>
          <p:nvPr/>
        </p:nvSpPr>
        <p:spPr>
          <a:xfrm>
            <a:off x="3799756" y="3632174"/>
            <a:ext cx="2308983" cy="69964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dirty="0">
                <a:solidFill>
                  <a:schemeClr val="tx1"/>
                </a:solidFill>
                <a:latin typeface="+mj-lt"/>
              </a:rPr>
              <a:t>IRA</a:t>
            </a:r>
            <a:r>
              <a:rPr lang="en-US" sz="1400" b="0" dirty="0">
                <a:solidFill>
                  <a:schemeClr val="tx1"/>
                </a:solidFill>
                <a:latin typeface="+mj-lt"/>
              </a:rPr>
              <a:t> (ITC &amp; PTC)</a:t>
            </a:r>
          </a:p>
          <a:p>
            <a:r>
              <a:rPr lang="en-US" sz="1400" b="0" dirty="0" err="1">
                <a:solidFill>
                  <a:schemeClr val="tx1"/>
                </a:solidFill>
                <a:latin typeface="+mj-lt"/>
              </a:rPr>
              <a:t>RePower</a:t>
            </a:r>
            <a:r>
              <a:rPr lang="en-US" sz="1400" b="0" dirty="0">
                <a:solidFill>
                  <a:schemeClr val="tx1"/>
                </a:solidFill>
                <a:latin typeface="+mj-lt"/>
              </a:rPr>
              <a:t> EU</a:t>
            </a:r>
          </a:p>
        </p:txBody>
      </p:sp>
      <p:cxnSp>
        <p:nvCxnSpPr>
          <p:cNvPr id="56" name="Straight Connector 55">
            <a:extLst>
              <a:ext uri="{FF2B5EF4-FFF2-40B4-BE49-F238E27FC236}">
                <a16:creationId xmlns:a16="http://schemas.microsoft.com/office/drawing/2014/main" id="{7A96214B-1D94-4241-AEB7-2396E2209219}"/>
              </a:ext>
            </a:extLst>
          </p:cNvPr>
          <p:cNvCxnSpPr>
            <a:cxnSpLocks/>
          </p:cNvCxnSpPr>
          <p:nvPr/>
        </p:nvCxnSpPr>
        <p:spPr>
          <a:xfrm flipH="1">
            <a:off x="431798" y="4512742"/>
            <a:ext cx="8099890" cy="0"/>
          </a:xfrm>
          <a:prstGeom prst="line">
            <a:avLst/>
          </a:prstGeom>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1747D822-B422-7800-1CE1-39FA6A226A15}"/>
              </a:ext>
            </a:extLst>
          </p:cNvPr>
          <p:cNvPicPr>
            <a:picLocks noChangeAspect="1"/>
          </p:cNvPicPr>
          <p:nvPr/>
        </p:nvPicPr>
        <p:blipFill>
          <a:blip r:embed="rId16"/>
          <a:stretch>
            <a:fillRect/>
          </a:stretch>
        </p:blipFill>
        <p:spPr>
          <a:xfrm>
            <a:off x="5811499" y="2561561"/>
            <a:ext cx="444414" cy="1180829"/>
          </a:xfrm>
          <a:prstGeom prst="rect">
            <a:avLst/>
          </a:prstGeom>
        </p:spPr>
      </p:pic>
      <p:pic>
        <p:nvPicPr>
          <p:cNvPr id="58" name="Picture 57">
            <a:extLst>
              <a:ext uri="{FF2B5EF4-FFF2-40B4-BE49-F238E27FC236}">
                <a16:creationId xmlns:a16="http://schemas.microsoft.com/office/drawing/2014/main" id="{7AD111FA-C76C-CFED-3571-159753C4BB67}"/>
              </a:ext>
            </a:extLst>
          </p:cNvPr>
          <p:cNvPicPr>
            <a:picLocks noChangeAspect="1"/>
          </p:cNvPicPr>
          <p:nvPr/>
        </p:nvPicPr>
        <p:blipFill>
          <a:blip r:embed="rId15"/>
          <a:stretch>
            <a:fillRect/>
          </a:stretch>
        </p:blipFill>
        <p:spPr>
          <a:xfrm>
            <a:off x="5939367" y="4074053"/>
            <a:ext cx="232128" cy="251499"/>
          </a:xfrm>
          <a:prstGeom prst="rect">
            <a:avLst/>
          </a:prstGeom>
        </p:spPr>
      </p:pic>
      <p:sp>
        <p:nvSpPr>
          <p:cNvPr id="2" name="Content Placeholder 2">
            <a:extLst>
              <a:ext uri="{FF2B5EF4-FFF2-40B4-BE49-F238E27FC236}">
                <a16:creationId xmlns:a16="http://schemas.microsoft.com/office/drawing/2014/main" id="{A83E2D76-E8F3-A8A8-0730-BDBBE35AAEE2}"/>
              </a:ext>
            </a:extLst>
          </p:cNvPr>
          <p:cNvSpPr txBox="1">
            <a:spLocks/>
          </p:cNvSpPr>
          <p:nvPr/>
        </p:nvSpPr>
        <p:spPr>
          <a:xfrm>
            <a:off x="3152860" y="4748388"/>
            <a:ext cx="2261821" cy="1211428"/>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200" b="0" dirty="0">
                <a:solidFill>
                  <a:schemeClr val="tx1"/>
                </a:solidFill>
                <a:latin typeface="+mj-lt"/>
              </a:rPr>
              <a:t>B Corp (entreprises à mission)</a:t>
            </a:r>
            <a:br>
              <a:rPr lang="fr-FR" sz="1200" b="0" dirty="0">
                <a:solidFill>
                  <a:schemeClr val="tx1"/>
                </a:solidFill>
                <a:latin typeface="+mj-lt"/>
              </a:rPr>
            </a:br>
            <a:r>
              <a:rPr lang="fr-FR" sz="1200" b="0" dirty="0">
                <a:solidFill>
                  <a:schemeClr val="tx1"/>
                </a:solidFill>
                <a:latin typeface="+mj-lt"/>
              </a:rPr>
              <a:t>CSR </a:t>
            </a:r>
            <a:r>
              <a:rPr lang="fr-FR" sz="1200" b="0" dirty="0" err="1">
                <a:solidFill>
                  <a:schemeClr val="tx1"/>
                </a:solidFill>
                <a:latin typeface="+mj-lt"/>
              </a:rPr>
              <a:t>policies</a:t>
            </a:r>
            <a:r>
              <a:rPr lang="fr-FR" sz="1200" b="0" dirty="0">
                <a:solidFill>
                  <a:schemeClr val="tx1"/>
                </a:solidFill>
                <a:latin typeface="+mj-lt"/>
              </a:rPr>
              <a:t> (DE&amp;I)</a:t>
            </a:r>
            <a:br>
              <a:rPr lang="fr-FR" sz="1200" b="0" dirty="0">
                <a:solidFill>
                  <a:schemeClr val="tx1"/>
                </a:solidFill>
                <a:latin typeface="+mj-lt"/>
              </a:rPr>
            </a:br>
            <a:r>
              <a:rPr lang="fr-FR" sz="1200" b="0" dirty="0" err="1">
                <a:solidFill>
                  <a:schemeClr val="tx1"/>
                </a:solidFill>
                <a:latin typeface="+mj-lt"/>
              </a:rPr>
              <a:t>SBTi</a:t>
            </a:r>
            <a:r>
              <a:rPr lang="fr-FR" sz="1200" b="0" dirty="0">
                <a:solidFill>
                  <a:schemeClr val="tx1"/>
                </a:solidFill>
                <a:latin typeface="+mj-lt"/>
              </a:rPr>
              <a:t> </a:t>
            </a:r>
            <a:r>
              <a:rPr lang="fr-FR" sz="1200" b="0" dirty="0" err="1">
                <a:solidFill>
                  <a:schemeClr val="tx1"/>
                </a:solidFill>
                <a:latin typeface="+mj-lt"/>
              </a:rPr>
              <a:t>targets</a:t>
            </a:r>
            <a:br>
              <a:rPr lang="fr-FR" sz="1200" b="0" dirty="0">
                <a:solidFill>
                  <a:schemeClr val="tx1"/>
                </a:solidFill>
                <a:latin typeface="+mj-lt"/>
              </a:rPr>
            </a:br>
            <a:r>
              <a:rPr lang="fr-FR" sz="1200" b="0" dirty="0">
                <a:solidFill>
                  <a:schemeClr val="tx1"/>
                </a:solidFill>
                <a:latin typeface="+mj-lt"/>
              </a:rPr>
              <a:t>ISSB </a:t>
            </a:r>
            <a:r>
              <a:rPr lang="fr-FR" sz="1200" b="0" dirty="0" err="1">
                <a:solidFill>
                  <a:schemeClr val="tx1"/>
                </a:solidFill>
                <a:latin typeface="+mj-lt"/>
              </a:rPr>
              <a:t>disclosure</a:t>
            </a:r>
            <a:br>
              <a:rPr lang="fr-FR" sz="1200" b="0" dirty="0">
                <a:solidFill>
                  <a:schemeClr val="tx1"/>
                </a:solidFill>
                <a:latin typeface="+mj-lt"/>
              </a:rPr>
            </a:br>
            <a:r>
              <a:rPr lang="fr-FR" sz="1200" b="0" dirty="0">
                <a:solidFill>
                  <a:schemeClr val="tx1"/>
                </a:solidFill>
                <a:latin typeface="+mj-lt"/>
              </a:rPr>
              <a:t>VCM (</a:t>
            </a:r>
            <a:r>
              <a:rPr lang="fr-FR" sz="1200" b="0" dirty="0" err="1">
                <a:solidFill>
                  <a:schemeClr val="tx1"/>
                </a:solidFill>
                <a:latin typeface="+mj-lt"/>
              </a:rPr>
              <a:t>voluntary</a:t>
            </a:r>
            <a:r>
              <a:rPr lang="fr-FR" sz="1200" b="0" dirty="0">
                <a:solidFill>
                  <a:schemeClr val="tx1"/>
                </a:solidFill>
                <a:latin typeface="+mj-lt"/>
              </a:rPr>
              <a:t> </a:t>
            </a:r>
            <a:r>
              <a:rPr lang="fr-FR" sz="1200" b="0" dirty="0" err="1">
                <a:solidFill>
                  <a:schemeClr val="tx1"/>
                </a:solidFill>
                <a:latin typeface="+mj-lt"/>
              </a:rPr>
              <a:t>carbon</a:t>
            </a:r>
            <a:r>
              <a:rPr lang="fr-FR" sz="1200" b="0" dirty="0">
                <a:solidFill>
                  <a:schemeClr val="tx1"/>
                </a:solidFill>
                <a:latin typeface="+mj-lt"/>
              </a:rPr>
              <a:t> </a:t>
            </a:r>
            <a:r>
              <a:rPr lang="fr-FR" sz="1200" b="0" dirty="0" err="1">
                <a:solidFill>
                  <a:schemeClr val="tx1"/>
                </a:solidFill>
                <a:latin typeface="+mj-lt"/>
              </a:rPr>
              <a:t>markets</a:t>
            </a:r>
            <a:r>
              <a:rPr lang="fr-FR" sz="1200" b="0" dirty="0">
                <a:solidFill>
                  <a:schemeClr val="tx1"/>
                </a:solidFill>
                <a:latin typeface="+mj-lt"/>
              </a:rPr>
              <a:t>)</a:t>
            </a:r>
            <a:endParaRPr lang="en-US" sz="600" dirty="0">
              <a:latin typeface="+mj-lt"/>
            </a:endParaRPr>
          </a:p>
        </p:txBody>
      </p:sp>
    </p:spTree>
    <p:extLst>
      <p:ext uri="{BB962C8B-B14F-4D97-AF65-F5344CB8AC3E}">
        <p14:creationId xmlns:p14="http://schemas.microsoft.com/office/powerpoint/2010/main" val="375916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ppt_x"/>
                                          </p:val>
                                        </p:tav>
                                        <p:tav tm="100000">
                                          <p:val>
                                            <p:strVal val="#ppt_x"/>
                                          </p:val>
                                        </p:tav>
                                      </p:tavLst>
                                    </p:anim>
                                    <p:anim calcmode="lin" valueType="num">
                                      <p:cBhvr additive="base">
                                        <p:cTn id="28" dur="500" fill="hold"/>
                                        <p:tgtEl>
                                          <p:spTgt spid="5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ppt_x"/>
                                          </p:val>
                                        </p:tav>
                                        <p:tav tm="100000">
                                          <p:val>
                                            <p:strVal val="#ppt_x"/>
                                          </p:val>
                                        </p:tav>
                                      </p:tavLst>
                                    </p:anim>
                                    <p:anim calcmode="lin" valueType="num">
                                      <p:cBhvr additive="base">
                                        <p:cTn id="38" dur="500" fill="hold"/>
                                        <p:tgtEl>
                                          <p:spTgt spid="4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fill="hold"/>
                                        <p:tgtEl>
                                          <p:spTgt spid="54"/>
                                        </p:tgtEl>
                                        <p:attrNameLst>
                                          <p:attrName>ppt_x</p:attrName>
                                        </p:attrNameLst>
                                      </p:cBhvr>
                                      <p:tavLst>
                                        <p:tav tm="0">
                                          <p:val>
                                            <p:strVal val="#ppt_x"/>
                                          </p:val>
                                        </p:tav>
                                        <p:tav tm="100000">
                                          <p:val>
                                            <p:strVal val="#ppt_x"/>
                                          </p:val>
                                        </p:tav>
                                      </p:tavLst>
                                    </p:anim>
                                    <p:anim calcmode="lin" valueType="num">
                                      <p:cBhvr additive="base">
                                        <p:cTn id="4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2">
                                            <p:txEl>
                                              <p:pRg st="0" end="0"/>
                                            </p:txEl>
                                          </p:spTgt>
                                        </p:tgtEl>
                                        <p:attrNameLst>
                                          <p:attrName>style.visibility</p:attrName>
                                        </p:attrNameLst>
                                      </p:cBhvr>
                                      <p:to>
                                        <p:strVal val="visible"/>
                                      </p:to>
                                    </p:set>
                                    <p:anim calcmode="lin" valueType="num">
                                      <p:cBhvr additive="base">
                                        <p:cTn id="4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additive="base">
                                        <p:cTn id="51" dur="500" fill="hold"/>
                                        <p:tgtEl>
                                          <p:spTgt spid="57"/>
                                        </p:tgtEl>
                                        <p:attrNameLst>
                                          <p:attrName>ppt_x</p:attrName>
                                        </p:attrNameLst>
                                      </p:cBhvr>
                                      <p:tavLst>
                                        <p:tav tm="0">
                                          <p:val>
                                            <p:strVal val="#ppt_x"/>
                                          </p:val>
                                        </p:tav>
                                        <p:tav tm="100000">
                                          <p:val>
                                            <p:strVal val="#ppt_x"/>
                                          </p:val>
                                        </p:tav>
                                      </p:tavLst>
                                    </p:anim>
                                    <p:anim calcmode="lin" valueType="num">
                                      <p:cBhvr additive="base">
                                        <p:cTn id="5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2">
                                            <p:txEl>
                                              <p:pRg st="5" end="5"/>
                                            </p:txEl>
                                          </p:spTgt>
                                        </p:tgtEl>
                                        <p:attrNameLst>
                                          <p:attrName>style.visibility</p:attrName>
                                        </p:attrNameLst>
                                      </p:cBhvr>
                                      <p:to>
                                        <p:strVal val="visible"/>
                                      </p:to>
                                    </p:set>
                                    <p:anim calcmode="lin" valueType="num">
                                      <p:cBhvr additive="base">
                                        <p:cTn id="57" dur="500" fill="hold"/>
                                        <p:tgtEl>
                                          <p:spTgt spid="32">
                                            <p:txEl>
                                              <p:pRg st="5" end="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2">
                                            <p:txEl>
                                              <p:pRg st="5" end="5"/>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additive="base">
                                        <p:cTn id="61" dur="500" fill="hold"/>
                                        <p:tgtEl>
                                          <p:spTgt spid="58"/>
                                        </p:tgtEl>
                                        <p:attrNameLst>
                                          <p:attrName>ppt_x</p:attrName>
                                        </p:attrNameLst>
                                      </p:cBhvr>
                                      <p:tavLst>
                                        <p:tav tm="0">
                                          <p:val>
                                            <p:strVal val="#ppt_x"/>
                                          </p:val>
                                        </p:tav>
                                        <p:tav tm="100000">
                                          <p:val>
                                            <p:strVal val="#ppt_x"/>
                                          </p:val>
                                        </p:tav>
                                      </p:tavLst>
                                    </p:anim>
                                    <p:anim calcmode="lin" valueType="num">
                                      <p:cBhvr additive="base">
                                        <p:cTn id="6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additive="base">
                                        <p:cTn id="67" dur="500" fill="hold"/>
                                        <p:tgtEl>
                                          <p:spTgt spid="2"/>
                                        </p:tgtEl>
                                        <p:attrNameLst>
                                          <p:attrName>ppt_x</p:attrName>
                                        </p:attrNameLst>
                                      </p:cBhvr>
                                      <p:tavLst>
                                        <p:tav tm="0">
                                          <p:val>
                                            <p:strVal val="#ppt_x"/>
                                          </p:val>
                                        </p:tav>
                                        <p:tav tm="100000">
                                          <p:val>
                                            <p:strVal val="#ppt_x"/>
                                          </p:val>
                                        </p:tav>
                                      </p:tavLst>
                                    </p:anim>
                                    <p:anim calcmode="lin" valueType="num">
                                      <p:cBhvr additive="base">
                                        <p:cTn id="6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additive="base">
                                        <p:cTn id="73" dur="500" fill="hold"/>
                                        <p:tgtEl>
                                          <p:spTgt spid="34"/>
                                        </p:tgtEl>
                                        <p:attrNameLst>
                                          <p:attrName>ppt_x</p:attrName>
                                        </p:attrNameLst>
                                      </p:cBhvr>
                                      <p:tavLst>
                                        <p:tav tm="0">
                                          <p:val>
                                            <p:strVal val="#ppt_x"/>
                                          </p:val>
                                        </p:tav>
                                        <p:tav tm="100000">
                                          <p:val>
                                            <p:strVal val="#ppt_x"/>
                                          </p:val>
                                        </p:tav>
                                      </p:tavLst>
                                    </p:anim>
                                    <p:anim calcmode="lin" valueType="num">
                                      <p:cBhvr additive="base">
                                        <p:cTn id="7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3" grpId="0"/>
      <p:bldP spid="54"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8" y="404813"/>
            <a:ext cx="6928225" cy="396000"/>
          </a:xfrm>
        </p:spPr>
        <p:txBody>
          <a:bodyPr/>
          <a:lstStyle/>
          <a:p>
            <a:r>
              <a:rPr lang="fr-FR" sz="2800" dirty="0"/>
              <a:t>Ce cadre règlementaire est-il suffisant? </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26</a:t>
            </a:fld>
            <a:endParaRPr lang="en-US" dirty="0"/>
          </a:p>
        </p:txBody>
      </p:sp>
      <p:sp>
        <p:nvSpPr>
          <p:cNvPr id="2" name="Content Placeholder 2">
            <a:extLst>
              <a:ext uri="{FF2B5EF4-FFF2-40B4-BE49-F238E27FC236}">
                <a16:creationId xmlns:a16="http://schemas.microsoft.com/office/drawing/2014/main" id="{C6A9D429-EE8F-C4EF-5F15-397A31874594}"/>
              </a:ext>
            </a:extLst>
          </p:cNvPr>
          <p:cNvSpPr txBox="1">
            <a:spLocks/>
          </p:cNvSpPr>
          <p:nvPr/>
        </p:nvSpPr>
        <p:spPr>
          <a:xfrm>
            <a:off x="573739" y="1864846"/>
            <a:ext cx="8138459" cy="4538184"/>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Wingdings" panose="05000000000000000000" pitchFamily="2" charset="2"/>
              <a:buChar char="v"/>
            </a:pPr>
            <a:r>
              <a:rPr lang="en-US" sz="2000" b="0" dirty="0">
                <a:solidFill>
                  <a:schemeClr val="tx1"/>
                </a:solidFill>
              </a:rPr>
              <a:t> le “</a:t>
            </a:r>
            <a:r>
              <a:rPr lang="en-US" sz="2000" b="0" dirty="0" err="1">
                <a:solidFill>
                  <a:schemeClr val="tx1"/>
                </a:solidFill>
              </a:rPr>
              <a:t>volontaire</a:t>
            </a:r>
            <a:r>
              <a:rPr lang="en-US" sz="2000" b="0" dirty="0">
                <a:solidFill>
                  <a:schemeClr val="tx1"/>
                </a:solidFill>
              </a:rPr>
              <a:t>” </a:t>
            </a:r>
            <a:r>
              <a:rPr lang="en-US" sz="2000" b="0" dirty="0" err="1">
                <a:solidFill>
                  <a:schemeClr val="tx1"/>
                </a:solidFill>
              </a:rPr>
              <a:t>l’emporte</a:t>
            </a:r>
            <a:r>
              <a:rPr lang="en-US" sz="2000" b="0" dirty="0">
                <a:solidFill>
                  <a:schemeClr val="tx1"/>
                </a:solidFill>
              </a:rPr>
              <a:t> sur </a:t>
            </a:r>
            <a:r>
              <a:rPr lang="en-US" sz="2000" b="0" dirty="0" err="1">
                <a:solidFill>
                  <a:schemeClr val="tx1"/>
                </a:solidFill>
              </a:rPr>
              <a:t>l’obligatoire</a:t>
            </a:r>
            <a:br>
              <a:rPr lang="en-US" sz="2000" b="0" dirty="0">
                <a:solidFill>
                  <a:schemeClr val="tx1"/>
                </a:solidFill>
              </a:rPr>
            </a:br>
            <a:endParaRPr lang="en-US" sz="2000" b="0" dirty="0">
              <a:solidFill>
                <a:schemeClr val="tx1"/>
              </a:solidFill>
            </a:endParaRPr>
          </a:p>
          <a:p>
            <a:pPr marL="171450" indent="-171450">
              <a:buFont typeface="Wingdings" panose="05000000000000000000" pitchFamily="2" charset="2"/>
              <a:buChar char="v"/>
            </a:pPr>
            <a:r>
              <a:rPr lang="en-US" sz="2000" b="0" dirty="0">
                <a:solidFill>
                  <a:schemeClr val="tx1"/>
                </a:solidFill>
              </a:rPr>
              <a:t> la transparence </a:t>
            </a:r>
            <a:r>
              <a:rPr lang="en-US" sz="2000" b="0" dirty="0" err="1">
                <a:solidFill>
                  <a:schemeClr val="tx1"/>
                </a:solidFill>
              </a:rPr>
              <a:t>est</a:t>
            </a:r>
            <a:r>
              <a:rPr lang="en-US" sz="2000" b="0" dirty="0">
                <a:solidFill>
                  <a:schemeClr val="tx1"/>
                </a:solidFill>
              </a:rPr>
              <a:t> </a:t>
            </a:r>
            <a:r>
              <a:rPr lang="en-US" sz="2000" b="0" dirty="0" err="1">
                <a:solidFill>
                  <a:schemeClr val="tx1"/>
                </a:solidFill>
              </a:rPr>
              <a:t>supposée</a:t>
            </a:r>
            <a:r>
              <a:rPr lang="en-US" sz="2000" b="0" dirty="0">
                <a:solidFill>
                  <a:schemeClr val="tx1"/>
                </a:solidFill>
              </a:rPr>
              <a:t> modifier les </a:t>
            </a:r>
            <a:r>
              <a:rPr lang="en-US" sz="2000" b="0" dirty="0" err="1">
                <a:solidFill>
                  <a:schemeClr val="tx1"/>
                </a:solidFill>
              </a:rPr>
              <a:t>comportements</a:t>
            </a:r>
            <a:br>
              <a:rPr lang="en-US" sz="2000" b="0" dirty="0">
                <a:solidFill>
                  <a:schemeClr val="tx1"/>
                </a:solidFill>
              </a:rPr>
            </a:br>
            <a:endParaRPr lang="en-US" sz="2000" b="0" dirty="0">
              <a:solidFill>
                <a:schemeClr val="tx1"/>
              </a:solidFill>
            </a:endParaRPr>
          </a:p>
          <a:p>
            <a:pPr marL="171450" indent="-171450">
              <a:buFont typeface="Wingdings" panose="05000000000000000000" pitchFamily="2" charset="2"/>
              <a:buChar char="v"/>
            </a:pPr>
            <a:r>
              <a:rPr lang="en-US" sz="2000" b="0" dirty="0">
                <a:solidFill>
                  <a:schemeClr val="tx1"/>
                </a:solidFill>
              </a:rPr>
              <a:t> on agit sur </a:t>
            </a:r>
            <a:r>
              <a:rPr lang="en-US" sz="2000" b="0" dirty="0" err="1">
                <a:solidFill>
                  <a:schemeClr val="tx1"/>
                </a:solidFill>
              </a:rPr>
              <a:t>l’offre</a:t>
            </a:r>
            <a:r>
              <a:rPr lang="en-US" sz="2000" b="0" dirty="0">
                <a:solidFill>
                  <a:schemeClr val="tx1"/>
                </a:solidFill>
              </a:rPr>
              <a:t> de </a:t>
            </a:r>
            <a:r>
              <a:rPr lang="en-US" sz="2000" b="0" dirty="0" err="1">
                <a:solidFill>
                  <a:schemeClr val="tx1"/>
                </a:solidFill>
              </a:rPr>
              <a:t>biens</a:t>
            </a:r>
            <a:r>
              <a:rPr lang="en-US" sz="2000" b="0" dirty="0">
                <a:solidFill>
                  <a:schemeClr val="tx1"/>
                </a:solidFill>
              </a:rPr>
              <a:t> et de services </a:t>
            </a:r>
            <a:r>
              <a:rPr lang="en-US" sz="2000" b="0" dirty="0" err="1">
                <a:solidFill>
                  <a:schemeClr val="tx1"/>
                </a:solidFill>
              </a:rPr>
              <a:t>mais</a:t>
            </a:r>
            <a:r>
              <a:rPr lang="en-US" sz="2000" b="0" dirty="0">
                <a:solidFill>
                  <a:schemeClr val="tx1"/>
                </a:solidFill>
              </a:rPr>
              <a:t> pas sur la </a:t>
            </a:r>
            <a:r>
              <a:rPr lang="en-US" sz="2000" b="0" dirty="0" err="1">
                <a:solidFill>
                  <a:schemeClr val="tx1"/>
                </a:solidFill>
              </a:rPr>
              <a:t>demande</a:t>
            </a:r>
            <a:br>
              <a:rPr lang="en-US" sz="2000" b="0" dirty="0">
                <a:solidFill>
                  <a:schemeClr val="tx1"/>
                </a:solidFill>
              </a:rPr>
            </a:br>
            <a:endParaRPr lang="en-US" sz="2000" b="0" dirty="0">
              <a:solidFill>
                <a:schemeClr val="tx1"/>
              </a:solidFill>
            </a:endParaRPr>
          </a:p>
          <a:p>
            <a:pPr marL="171450" indent="-171450">
              <a:buFont typeface="Wingdings" panose="05000000000000000000" pitchFamily="2" charset="2"/>
              <a:buChar char="v"/>
            </a:pPr>
            <a:r>
              <a:rPr lang="en-US" sz="2000" b="0" dirty="0">
                <a:solidFill>
                  <a:schemeClr val="tx1"/>
                </a:solidFill>
              </a:rPr>
              <a:t> les subventions aux </a:t>
            </a:r>
            <a:r>
              <a:rPr lang="en-US" sz="2000" b="0" dirty="0" err="1">
                <a:solidFill>
                  <a:schemeClr val="tx1"/>
                </a:solidFill>
              </a:rPr>
              <a:t>énergies</a:t>
            </a:r>
            <a:r>
              <a:rPr lang="en-US" sz="2000" b="0" dirty="0">
                <a:solidFill>
                  <a:schemeClr val="tx1"/>
                </a:solidFill>
              </a:rPr>
              <a:t> </a:t>
            </a:r>
            <a:r>
              <a:rPr lang="en-US" sz="2000" b="0" dirty="0" err="1">
                <a:solidFill>
                  <a:schemeClr val="tx1"/>
                </a:solidFill>
              </a:rPr>
              <a:t>fossiles</a:t>
            </a:r>
            <a:r>
              <a:rPr lang="en-US" sz="2000" b="0" dirty="0">
                <a:solidFill>
                  <a:schemeClr val="tx1"/>
                </a:solidFill>
              </a:rPr>
              <a:t> </a:t>
            </a:r>
            <a:r>
              <a:rPr lang="en-US" sz="2000" b="0" dirty="0" err="1">
                <a:solidFill>
                  <a:schemeClr val="tx1"/>
                </a:solidFill>
              </a:rPr>
              <a:t>restent</a:t>
            </a:r>
            <a:r>
              <a:rPr lang="en-US" sz="2000" b="0" dirty="0">
                <a:solidFill>
                  <a:schemeClr val="tx1"/>
                </a:solidFill>
              </a:rPr>
              <a:t> </a:t>
            </a:r>
            <a:r>
              <a:rPr lang="en-US" sz="2000" b="0" dirty="0" err="1">
                <a:solidFill>
                  <a:schemeClr val="tx1"/>
                </a:solidFill>
              </a:rPr>
              <a:t>exorbitantes</a:t>
            </a:r>
            <a:r>
              <a:rPr lang="en-US" sz="2000" b="0" dirty="0">
                <a:solidFill>
                  <a:schemeClr val="tx1"/>
                </a:solidFill>
              </a:rPr>
              <a:t> </a:t>
            </a:r>
          </a:p>
          <a:p>
            <a:endParaRPr lang="en-US" sz="2000" b="0" dirty="0">
              <a:solidFill>
                <a:schemeClr val="tx1"/>
              </a:solidFill>
            </a:endParaRPr>
          </a:p>
          <a:p>
            <a:pPr>
              <a:lnSpc>
                <a:spcPct val="150000"/>
              </a:lnSpc>
            </a:pPr>
            <a:r>
              <a:rPr lang="en-US" sz="1800" dirty="0">
                <a:solidFill>
                  <a:srgbClr val="C00000"/>
                </a:solidFill>
              </a:rPr>
              <a:t>Les performances </a:t>
            </a:r>
            <a:r>
              <a:rPr lang="en-US" sz="1800" dirty="0" err="1">
                <a:solidFill>
                  <a:srgbClr val="C00000"/>
                </a:solidFill>
              </a:rPr>
              <a:t>financières</a:t>
            </a:r>
            <a:r>
              <a:rPr lang="en-US" sz="1800" dirty="0">
                <a:solidFill>
                  <a:srgbClr val="C00000"/>
                </a:solidFill>
              </a:rPr>
              <a:t> très positives de la finance </a:t>
            </a:r>
            <a:r>
              <a:rPr lang="en-US" sz="1800" dirty="0" err="1">
                <a:solidFill>
                  <a:srgbClr val="C00000"/>
                </a:solidFill>
              </a:rPr>
              <a:t>verte</a:t>
            </a:r>
            <a:r>
              <a:rPr lang="en-US" sz="1800" dirty="0">
                <a:solidFill>
                  <a:srgbClr val="C00000"/>
                </a:solidFill>
              </a:rPr>
              <a:t> </a:t>
            </a:r>
            <a:r>
              <a:rPr lang="en-US" sz="1800" dirty="0" err="1">
                <a:solidFill>
                  <a:srgbClr val="C00000"/>
                </a:solidFill>
              </a:rPr>
              <a:t>jusqu’à</a:t>
            </a:r>
            <a:r>
              <a:rPr lang="en-US" sz="1800" dirty="0">
                <a:solidFill>
                  <a:srgbClr val="C00000"/>
                </a:solidFill>
              </a:rPr>
              <a:t> 2021 </a:t>
            </a:r>
            <a:r>
              <a:rPr lang="en-US" sz="1800" dirty="0" err="1">
                <a:solidFill>
                  <a:srgbClr val="C00000"/>
                </a:solidFill>
              </a:rPr>
              <a:t>auraient-elles</a:t>
            </a:r>
            <a:r>
              <a:rPr lang="en-US" sz="1800" dirty="0">
                <a:solidFill>
                  <a:srgbClr val="C00000"/>
                </a:solidFill>
              </a:rPr>
              <a:t> </a:t>
            </a:r>
            <a:r>
              <a:rPr lang="en-US" sz="1800" dirty="0" err="1">
                <a:solidFill>
                  <a:srgbClr val="C00000"/>
                </a:solidFill>
              </a:rPr>
              <a:t>retardé</a:t>
            </a:r>
            <a:r>
              <a:rPr lang="en-US" sz="1800" dirty="0">
                <a:solidFill>
                  <a:srgbClr val="C00000"/>
                </a:solidFill>
              </a:rPr>
              <a:t> </a:t>
            </a:r>
            <a:r>
              <a:rPr lang="en-US" sz="1800" dirty="0" err="1">
                <a:solidFill>
                  <a:srgbClr val="C00000"/>
                </a:solidFill>
              </a:rPr>
              <a:t>l’avancée</a:t>
            </a:r>
            <a:r>
              <a:rPr lang="en-US" sz="1800" dirty="0">
                <a:solidFill>
                  <a:srgbClr val="C00000"/>
                </a:solidFill>
              </a:rPr>
              <a:t> du cadre </a:t>
            </a:r>
            <a:r>
              <a:rPr lang="en-US" sz="1800" dirty="0" err="1">
                <a:solidFill>
                  <a:srgbClr val="C00000"/>
                </a:solidFill>
              </a:rPr>
              <a:t>règlementaire</a:t>
            </a:r>
            <a:r>
              <a:rPr lang="en-US" sz="1800" dirty="0">
                <a:solidFill>
                  <a:srgbClr val="C00000"/>
                </a:solidFill>
              </a:rPr>
              <a:t> ?</a:t>
            </a:r>
          </a:p>
          <a:p>
            <a:pPr>
              <a:lnSpc>
                <a:spcPct val="150000"/>
              </a:lnSpc>
            </a:pPr>
            <a:r>
              <a:rPr lang="en-US" sz="1800" dirty="0">
                <a:solidFill>
                  <a:schemeClr val="tx1"/>
                </a:solidFill>
              </a:rPr>
              <a:t>Finance </a:t>
            </a:r>
            <a:r>
              <a:rPr lang="en-US" sz="1800" dirty="0" err="1">
                <a:solidFill>
                  <a:schemeClr val="tx1"/>
                </a:solidFill>
              </a:rPr>
              <a:t>verte</a:t>
            </a:r>
            <a:r>
              <a:rPr lang="en-US" sz="1800" dirty="0">
                <a:solidFill>
                  <a:schemeClr val="tx1"/>
                </a:solidFill>
              </a:rPr>
              <a:t> : </a:t>
            </a:r>
            <a:r>
              <a:rPr lang="en-US" sz="1800" dirty="0" err="1">
                <a:solidFill>
                  <a:schemeClr val="tx1"/>
                </a:solidFill>
              </a:rPr>
              <a:t>bulle</a:t>
            </a:r>
            <a:r>
              <a:rPr lang="en-US" sz="1800" dirty="0">
                <a:solidFill>
                  <a:schemeClr val="tx1"/>
                </a:solidFill>
              </a:rPr>
              <a:t> speculative </a:t>
            </a:r>
            <a:r>
              <a:rPr lang="en-US" sz="1800" dirty="0" err="1">
                <a:solidFill>
                  <a:schemeClr val="tx1"/>
                </a:solidFill>
              </a:rPr>
              <a:t>ou</a:t>
            </a:r>
            <a:r>
              <a:rPr lang="en-US" sz="1800" dirty="0">
                <a:solidFill>
                  <a:schemeClr val="tx1"/>
                </a:solidFill>
              </a:rPr>
              <a:t> </a:t>
            </a:r>
            <a:r>
              <a:rPr lang="en-US" sz="1800" dirty="0" err="1">
                <a:solidFill>
                  <a:schemeClr val="tx1"/>
                </a:solidFill>
              </a:rPr>
              <a:t>changement</a:t>
            </a:r>
            <a:r>
              <a:rPr lang="en-US" sz="1800" dirty="0">
                <a:solidFill>
                  <a:schemeClr val="tx1"/>
                </a:solidFill>
              </a:rPr>
              <a:t> de </a:t>
            </a:r>
            <a:r>
              <a:rPr lang="en-US" sz="1800" dirty="0" err="1">
                <a:solidFill>
                  <a:schemeClr val="tx1"/>
                </a:solidFill>
              </a:rPr>
              <a:t>paradigme</a:t>
            </a:r>
            <a:r>
              <a:rPr lang="en-US" sz="1800" dirty="0">
                <a:solidFill>
                  <a:schemeClr val="tx1"/>
                </a:solidFill>
              </a:rPr>
              <a:t>? </a:t>
            </a:r>
            <a:br>
              <a:rPr lang="en-US" sz="2000" b="0" dirty="0">
                <a:solidFill>
                  <a:schemeClr val="tx1"/>
                </a:solidFill>
              </a:rPr>
            </a:br>
            <a:endParaRPr lang="en-US" sz="2000" dirty="0"/>
          </a:p>
          <a:p>
            <a:pPr lvl="1"/>
            <a:endParaRPr lang="en-US" sz="900" dirty="0"/>
          </a:p>
          <a:p>
            <a:pPr lvl="1"/>
            <a:endParaRPr lang="en-US" sz="900" dirty="0"/>
          </a:p>
          <a:p>
            <a:pPr lvl="3"/>
            <a:endParaRPr lang="en-US" sz="900" dirty="0"/>
          </a:p>
        </p:txBody>
      </p:sp>
      <p:sp>
        <p:nvSpPr>
          <p:cNvPr id="3" name="Rectangle 2">
            <a:extLst>
              <a:ext uri="{FF2B5EF4-FFF2-40B4-BE49-F238E27FC236}">
                <a16:creationId xmlns:a16="http://schemas.microsoft.com/office/drawing/2014/main" id="{F316F4C4-AE07-F03D-F529-B8825D4D56BB}"/>
              </a:ext>
            </a:extLst>
          </p:cNvPr>
          <p:cNvSpPr/>
          <p:nvPr/>
        </p:nvSpPr>
        <p:spPr>
          <a:xfrm>
            <a:off x="90535" y="22633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777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361794" cy="396000"/>
          </a:xfrm>
        </p:spPr>
        <p:txBody>
          <a:bodyPr/>
          <a:lstStyle/>
          <a:p>
            <a:r>
              <a:rPr lang="fr-FR" sz="3200" dirty="0"/>
              <a:t>Finance verte</a:t>
            </a:r>
            <a:endParaRPr lang="en-US" sz="18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27</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573739" y="1604865"/>
            <a:ext cx="8138459" cy="392635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Wingdings" panose="05000000000000000000" pitchFamily="2" charset="2"/>
              <a:buChar char="v"/>
            </a:pPr>
            <a:endParaRPr lang="en-US" sz="2000" b="0" dirty="0">
              <a:solidFill>
                <a:schemeClr val="tx1"/>
              </a:solidFill>
            </a:endParaRPr>
          </a:p>
          <a:p>
            <a:pPr marL="171450" indent="-171450">
              <a:buFont typeface="Wingdings" panose="05000000000000000000" pitchFamily="2" charset="2"/>
              <a:buChar char="v"/>
            </a:pPr>
            <a:r>
              <a:rPr lang="en-US" sz="2000" b="0" dirty="0" err="1">
                <a:solidFill>
                  <a:schemeClr val="bg1">
                    <a:lumMod val="65000"/>
                  </a:schemeClr>
                </a:solidFill>
              </a:rPr>
              <a:t>D’où</a:t>
            </a:r>
            <a:r>
              <a:rPr lang="en-US" sz="2000" b="0" dirty="0">
                <a:solidFill>
                  <a:schemeClr val="bg1">
                    <a:lumMod val="65000"/>
                  </a:schemeClr>
                </a:solidFill>
              </a:rPr>
              <a:t> </a:t>
            </a:r>
            <a:r>
              <a:rPr lang="en-US" sz="2000" b="0" dirty="0" err="1">
                <a:solidFill>
                  <a:schemeClr val="bg1">
                    <a:lumMod val="65000"/>
                  </a:schemeClr>
                </a:solidFill>
              </a:rPr>
              <a:t>vient-elle</a:t>
            </a:r>
            <a:r>
              <a:rPr lang="en-US" sz="2000" b="0" dirty="0">
                <a:solidFill>
                  <a:schemeClr val="bg1">
                    <a:lumMod val="65000"/>
                  </a:schemeClr>
                </a:solidFill>
              </a:rPr>
              <a:t> ?  </a:t>
            </a:r>
            <a:br>
              <a:rPr lang="en-US" sz="2000" b="0" dirty="0">
                <a:solidFill>
                  <a:schemeClr val="tx1"/>
                </a:solidFill>
              </a:rPr>
            </a:br>
            <a:endParaRPr lang="en-US" sz="2000" b="0" dirty="0">
              <a:solidFill>
                <a:schemeClr val="tx1"/>
              </a:solidFill>
            </a:endParaRPr>
          </a:p>
          <a:p>
            <a:pPr marL="171450" indent="-171450">
              <a:buFont typeface="Wingdings" panose="05000000000000000000" pitchFamily="2" charset="2"/>
              <a:buChar char="v"/>
            </a:pPr>
            <a:r>
              <a:rPr lang="en-US" sz="2000" b="0" dirty="0" err="1">
                <a:solidFill>
                  <a:schemeClr val="bg1">
                    <a:lumMod val="65000"/>
                  </a:schemeClr>
                </a:solidFill>
              </a:rPr>
              <a:t>Quels</a:t>
            </a:r>
            <a:r>
              <a:rPr lang="en-US" sz="2000" b="0" dirty="0">
                <a:solidFill>
                  <a:schemeClr val="bg1">
                    <a:lumMod val="65000"/>
                  </a:schemeClr>
                </a:solidFill>
              </a:rPr>
              <a:t> </a:t>
            </a:r>
            <a:r>
              <a:rPr lang="en-US" sz="2000" b="0" dirty="0" err="1">
                <a:solidFill>
                  <a:schemeClr val="bg1">
                    <a:lumMod val="65000"/>
                  </a:schemeClr>
                </a:solidFill>
              </a:rPr>
              <a:t>objectifs</a:t>
            </a:r>
            <a:r>
              <a:rPr lang="en-US" sz="2000" b="0" dirty="0">
                <a:solidFill>
                  <a:schemeClr val="bg1">
                    <a:lumMod val="65000"/>
                  </a:schemeClr>
                </a:solidFill>
              </a:rPr>
              <a:t> se fixe-t-</a:t>
            </a:r>
            <a:r>
              <a:rPr lang="en-US" sz="2000" b="0" dirty="0" err="1">
                <a:solidFill>
                  <a:schemeClr val="bg1">
                    <a:lumMod val="65000"/>
                  </a:schemeClr>
                </a:solidFill>
              </a:rPr>
              <a:t>elle</a:t>
            </a:r>
            <a:r>
              <a:rPr lang="en-US" sz="2000" b="0" dirty="0">
                <a:solidFill>
                  <a:schemeClr val="bg1">
                    <a:lumMod val="65000"/>
                  </a:schemeClr>
                </a:solidFill>
              </a:rPr>
              <a:t>?</a:t>
            </a:r>
            <a:br>
              <a:rPr lang="en-US" sz="2000" b="0" dirty="0">
                <a:solidFill>
                  <a:schemeClr val="bg1">
                    <a:lumMod val="65000"/>
                  </a:schemeClr>
                </a:solidFill>
              </a:rPr>
            </a:br>
            <a:endParaRPr lang="en-US" sz="2000" b="0" dirty="0">
              <a:solidFill>
                <a:schemeClr val="bg1">
                  <a:lumMod val="65000"/>
                </a:schemeClr>
              </a:solidFill>
            </a:endParaRPr>
          </a:p>
          <a:p>
            <a:pPr marL="171450" indent="-171450">
              <a:buFont typeface="Wingdings" panose="05000000000000000000" pitchFamily="2" charset="2"/>
              <a:buChar char="v"/>
            </a:pPr>
            <a:r>
              <a:rPr lang="en-US" sz="2000" b="0" dirty="0" err="1">
                <a:solidFill>
                  <a:schemeClr val="tx1"/>
                </a:solidFill>
              </a:rPr>
              <a:t>Qu’a</a:t>
            </a:r>
            <a:r>
              <a:rPr lang="en-US" sz="2000" b="0" dirty="0">
                <a:solidFill>
                  <a:schemeClr val="tx1"/>
                </a:solidFill>
              </a:rPr>
              <a:t>-t-</a:t>
            </a:r>
            <a:r>
              <a:rPr lang="en-US" sz="2000" b="0" dirty="0" err="1">
                <a:solidFill>
                  <a:schemeClr val="tx1"/>
                </a:solidFill>
              </a:rPr>
              <a:t>elle</a:t>
            </a:r>
            <a:r>
              <a:rPr lang="en-US" sz="2000" b="0" dirty="0">
                <a:solidFill>
                  <a:schemeClr val="tx1"/>
                </a:solidFill>
              </a:rPr>
              <a:t> accompli ?  </a:t>
            </a:r>
            <a:br>
              <a:rPr lang="en-US" sz="2000" b="0" dirty="0">
                <a:solidFill>
                  <a:schemeClr val="bg1">
                    <a:lumMod val="65000"/>
                  </a:schemeClr>
                </a:solidFill>
              </a:rPr>
            </a:br>
            <a:endParaRPr lang="en-US" sz="2000" b="0" dirty="0">
              <a:solidFill>
                <a:schemeClr val="bg1">
                  <a:lumMod val="65000"/>
                </a:schemeClr>
              </a:solidFill>
            </a:endParaRPr>
          </a:p>
          <a:p>
            <a:pPr marL="171450" indent="-171450">
              <a:buFont typeface="Wingdings" panose="05000000000000000000" pitchFamily="2" charset="2"/>
              <a:buChar char="v"/>
            </a:pPr>
            <a:r>
              <a:rPr lang="en-US" sz="2000" b="0" dirty="0">
                <a:solidFill>
                  <a:schemeClr val="bg1">
                    <a:lumMod val="65000"/>
                  </a:schemeClr>
                </a:solidFill>
              </a:rPr>
              <a:t>Les futures </a:t>
            </a:r>
            <a:r>
              <a:rPr lang="en-US" sz="2000" b="0" dirty="0" err="1">
                <a:solidFill>
                  <a:schemeClr val="bg1">
                    <a:lumMod val="65000"/>
                  </a:schemeClr>
                </a:solidFill>
              </a:rPr>
              <a:t>trajectoires</a:t>
            </a:r>
            <a:r>
              <a:rPr lang="en-US" sz="2000" b="0" dirty="0">
                <a:solidFill>
                  <a:schemeClr val="bg1">
                    <a:lumMod val="65000"/>
                  </a:schemeClr>
                </a:solidFill>
              </a:rPr>
              <a:t> possibles ?</a:t>
            </a:r>
          </a:p>
          <a:p>
            <a:pPr lvl="1"/>
            <a:endParaRPr lang="en-US" sz="2000" dirty="0"/>
          </a:p>
          <a:p>
            <a:pPr lvl="1"/>
            <a:endParaRPr lang="en-US" sz="900" dirty="0"/>
          </a:p>
          <a:p>
            <a:pPr lvl="1"/>
            <a:endParaRPr lang="en-US" sz="900" dirty="0"/>
          </a:p>
          <a:p>
            <a:pPr lvl="3"/>
            <a:endParaRPr lang="en-US" sz="900" dirty="0"/>
          </a:p>
        </p:txBody>
      </p:sp>
    </p:spTree>
    <p:extLst>
      <p:ext uri="{BB962C8B-B14F-4D97-AF65-F5344CB8AC3E}">
        <p14:creationId xmlns:p14="http://schemas.microsoft.com/office/powerpoint/2010/main" val="27218423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586622" cy="396000"/>
          </a:xfrm>
        </p:spPr>
        <p:txBody>
          <a:bodyPr/>
          <a:lstStyle/>
          <a:p>
            <a:r>
              <a:rPr lang="fr-FR" sz="2800" dirty="0"/>
              <a:t>Finance verte et économie réelle</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28</a:t>
            </a:fld>
            <a:endParaRPr lang="en-US" dirty="0"/>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573739" y="2467164"/>
            <a:ext cx="8138459" cy="392635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b="0" dirty="0">
                <a:solidFill>
                  <a:schemeClr val="tx1"/>
                </a:solidFill>
              </a:rPr>
              <a:t>Les </a:t>
            </a:r>
            <a:r>
              <a:rPr lang="en-US" sz="2000" b="0" dirty="0" err="1">
                <a:solidFill>
                  <a:schemeClr val="tx1"/>
                </a:solidFill>
              </a:rPr>
              <a:t>externalités</a:t>
            </a:r>
            <a:r>
              <a:rPr lang="en-US" sz="2000" b="0" dirty="0">
                <a:solidFill>
                  <a:schemeClr val="tx1"/>
                </a:solidFill>
              </a:rPr>
              <a:t> </a:t>
            </a:r>
            <a:r>
              <a:rPr lang="en-US" sz="2000" b="0" dirty="0" err="1">
                <a:solidFill>
                  <a:schemeClr val="tx1"/>
                </a:solidFill>
              </a:rPr>
              <a:t>impactent</a:t>
            </a:r>
            <a:r>
              <a:rPr lang="en-US" sz="2000" b="0" dirty="0">
                <a:solidFill>
                  <a:schemeClr val="tx1"/>
                </a:solidFill>
              </a:rPr>
              <a:t> les prix </a:t>
            </a:r>
            <a:r>
              <a:rPr lang="en-US" sz="2000" b="0" dirty="0" err="1">
                <a:solidFill>
                  <a:schemeClr val="tx1"/>
                </a:solidFill>
              </a:rPr>
              <a:t>donc</a:t>
            </a:r>
            <a:r>
              <a:rPr lang="en-US" sz="2000" b="0" dirty="0">
                <a:solidFill>
                  <a:schemeClr val="tx1"/>
                </a:solidFill>
              </a:rPr>
              <a:t> les </a:t>
            </a:r>
            <a:r>
              <a:rPr lang="en-US" sz="2000" b="0" dirty="0" err="1">
                <a:solidFill>
                  <a:schemeClr val="tx1"/>
                </a:solidFill>
              </a:rPr>
              <a:t>rendements</a:t>
            </a:r>
            <a:r>
              <a:rPr lang="en-US" sz="2000" b="0" dirty="0">
                <a:solidFill>
                  <a:schemeClr val="tx1"/>
                </a:solidFill>
              </a:rPr>
              <a:t> financiers </a:t>
            </a:r>
            <a:r>
              <a:rPr lang="en-US" sz="2000" b="0" dirty="0" err="1">
                <a:solidFill>
                  <a:schemeClr val="tx1"/>
                </a:solidFill>
              </a:rPr>
              <a:t>si</a:t>
            </a:r>
            <a:r>
              <a:rPr lang="en-US" sz="2000" b="0" dirty="0">
                <a:solidFill>
                  <a:schemeClr val="tx1"/>
                </a:solidFill>
              </a:rPr>
              <a:t> :</a:t>
            </a:r>
            <a:br>
              <a:rPr lang="en-US" sz="2000" b="0" dirty="0">
                <a:solidFill>
                  <a:schemeClr val="tx1"/>
                </a:solidFill>
              </a:rPr>
            </a:br>
            <a:br>
              <a:rPr lang="en-US" sz="1200" b="0" dirty="0">
                <a:solidFill>
                  <a:schemeClr val="tx1"/>
                </a:solidFill>
              </a:rPr>
            </a:br>
            <a:r>
              <a:rPr lang="en-US" sz="2000" dirty="0">
                <a:solidFill>
                  <a:schemeClr val="tx1"/>
                </a:solidFill>
              </a:rPr>
              <a:t>Negatives</a:t>
            </a:r>
            <a:r>
              <a:rPr lang="en-US" sz="2000" b="0" dirty="0">
                <a:solidFill>
                  <a:schemeClr val="tx1"/>
                </a:solidFill>
              </a:rPr>
              <a:t>: </a:t>
            </a:r>
            <a:r>
              <a:rPr lang="en-US" sz="2000" b="0" dirty="0" err="1">
                <a:solidFill>
                  <a:schemeClr val="tx1"/>
                </a:solidFill>
              </a:rPr>
              <a:t>elles</a:t>
            </a:r>
            <a:r>
              <a:rPr lang="en-US" sz="2000" b="0" dirty="0">
                <a:solidFill>
                  <a:schemeClr val="tx1"/>
                </a:solidFill>
              </a:rPr>
              <a:t> </a:t>
            </a:r>
            <a:r>
              <a:rPr lang="en-US" sz="2000" b="0" dirty="0" err="1">
                <a:solidFill>
                  <a:schemeClr val="tx1"/>
                </a:solidFill>
              </a:rPr>
              <a:t>sont</a:t>
            </a:r>
            <a:r>
              <a:rPr lang="en-US" sz="2000" b="0" dirty="0">
                <a:solidFill>
                  <a:schemeClr val="tx1"/>
                </a:solidFill>
              </a:rPr>
              <a:t> de façon </a:t>
            </a:r>
            <a:r>
              <a:rPr lang="en-US" sz="2000" b="0" dirty="0" err="1">
                <a:solidFill>
                  <a:schemeClr val="tx1"/>
                </a:solidFill>
              </a:rPr>
              <a:t>croissante</a:t>
            </a:r>
            <a:r>
              <a:rPr lang="en-US" sz="2000" b="0" dirty="0">
                <a:solidFill>
                  <a:schemeClr val="tx1"/>
                </a:solidFill>
              </a:rPr>
              <a:t> </a:t>
            </a:r>
            <a:r>
              <a:rPr lang="en-US" sz="2000" b="0" dirty="0" err="1">
                <a:solidFill>
                  <a:schemeClr val="tx1"/>
                </a:solidFill>
              </a:rPr>
              <a:t>perçues</a:t>
            </a:r>
            <a:r>
              <a:rPr lang="en-US" sz="2000" b="0" dirty="0">
                <a:solidFill>
                  <a:schemeClr val="tx1"/>
                </a:solidFill>
              </a:rPr>
              <a:t> par le </a:t>
            </a:r>
            <a:r>
              <a:rPr lang="en-US" sz="2000" b="0" dirty="0" err="1">
                <a:solidFill>
                  <a:schemeClr val="tx1"/>
                </a:solidFill>
              </a:rPr>
              <a:t>marché</a:t>
            </a:r>
            <a:r>
              <a:rPr lang="en-US" sz="2000" b="0" dirty="0">
                <a:solidFill>
                  <a:schemeClr val="tx1"/>
                </a:solidFill>
              </a:rPr>
              <a:t> </a:t>
            </a:r>
            <a:r>
              <a:rPr lang="en-US" sz="2000" b="0" dirty="0" err="1">
                <a:solidFill>
                  <a:schemeClr val="tx1"/>
                </a:solidFill>
              </a:rPr>
              <a:t>comme</a:t>
            </a:r>
            <a:r>
              <a:rPr lang="en-US" sz="2000" b="0" dirty="0">
                <a:solidFill>
                  <a:schemeClr val="tx1"/>
                </a:solidFill>
              </a:rPr>
              <a:t> </a:t>
            </a:r>
            <a:r>
              <a:rPr lang="en-US" sz="2000" b="0" dirty="0" err="1">
                <a:solidFill>
                  <a:schemeClr val="tx1"/>
                </a:solidFill>
              </a:rPr>
              <a:t>pouvant</a:t>
            </a:r>
            <a:r>
              <a:rPr lang="en-US" sz="2000" b="0" dirty="0">
                <a:solidFill>
                  <a:schemeClr val="tx1"/>
                </a:solidFill>
              </a:rPr>
              <a:t> </a:t>
            </a:r>
            <a:r>
              <a:rPr lang="en-US" sz="2000" b="0" dirty="0" err="1">
                <a:solidFill>
                  <a:schemeClr val="tx1"/>
                </a:solidFill>
              </a:rPr>
              <a:t>engendrer</a:t>
            </a:r>
            <a:r>
              <a:rPr lang="en-US" sz="2000" b="0" dirty="0">
                <a:solidFill>
                  <a:schemeClr val="tx1"/>
                </a:solidFill>
              </a:rPr>
              <a:t> des controverses, des </a:t>
            </a:r>
            <a:r>
              <a:rPr lang="en-US" sz="2000" b="0" dirty="0" err="1">
                <a:solidFill>
                  <a:schemeClr val="tx1"/>
                </a:solidFill>
              </a:rPr>
              <a:t>amendes</a:t>
            </a:r>
            <a:r>
              <a:rPr lang="en-US" sz="2000" b="0" dirty="0">
                <a:solidFill>
                  <a:schemeClr val="tx1"/>
                </a:solidFill>
              </a:rPr>
              <a:t>, de la sous performance </a:t>
            </a:r>
            <a:r>
              <a:rPr lang="en-US" sz="2000" b="0" dirty="0" err="1">
                <a:solidFill>
                  <a:schemeClr val="tx1"/>
                </a:solidFill>
              </a:rPr>
              <a:t>opérationnelle</a:t>
            </a:r>
            <a:r>
              <a:rPr lang="en-US" sz="2000" b="0" dirty="0">
                <a:solidFill>
                  <a:schemeClr val="tx1"/>
                </a:solidFill>
              </a:rPr>
              <a:t>, et/</a:t>
            </a:r>
            <a:r>
              <a:rPr lang="en-US" sz="2000" b="0" dirty="0" err="1">
                <a:solidFill>
                  <a:schemeClr val="tx1"/>
                </a:solidFill>
              </a:rPr>
              <a:t>ou</a:t>
            </a:r>
            <a:r>
              <a:rPr lang="en-US" sz="2000" b="0" dirty="0">
                <a:solidFill>
                  <a:schemeClr val="tx1"/>
                </a:solidFill>
              </a:rPr>
              <a:t> des </a:t>
            </a:r>
            <a:r>
              <a:rPr lang="en-US" sz="2000" b="0" dirty="0" err="1">
                <a:solidFill>
                  <a:schemeClr val="tx1"/>
                </a:solidFill>
              </a:rPr>
              <a:t>risques</a:t>
            </a:r>
            <a:r>
              <a:rPr lang="en-US" sz="2000" b="0" dirty="0">
                <a:solidFill>
                  <a:schemeClr val="tx1"/>
                </a:solidFill>
              </a:rPr>
              <a:t> </a:t>
            </a:r>
            <a:r>
              <a:rPr lang="en-US" sz="2000" b="0" dirty="0" err="1">
                <a:solidFill>
                  <a:schemeClr val="tx1"/>
                </a:solidFill>
              </a:rPr>
              <a:t>cachés</a:t>
            </a:r>
            <a:r>
              <a:rPr lang="en-US" sz="2000" b="0" dirty="0">
                <a:solidFill>
                  <a:schemeClr val="tx1"/>
                </a:solidFill>
              </a:rPr>
              <a:t>, </a:t>
            </a:r>
            <a:r>
              <a:rPr lang="en-US" sz="2000" b="0" dirty="0" err="1">
                <a:solidFill>
                  <a:schemeClr val="tx1"/>
                </a:solidFill>
              </a:rPr>
              <a:t>ou</a:t>
            </a:r>
            <a:endParaRPr lang="en-US" sz="2000" b="0" dirty="0">
              <a:solidFill>
                <a:schemeClr val="tx1"/>
              </a:solidFill>
            </a:endParaRPr>
          </a:p>
          <a:p>
            <a:pPr>
              <a:lnSpc>
                <a:spcPct val="150000"/>
              </a:lnSpc>
            </a:pPr>
            <a:r>
              <a:rPr lang="en-US" sz="2000" dirty="0">
                <a:solidFill>
                  <a:schemeClr val="tx1"/>
                </a:solidFill>
              </a:rPr>
              <a:t>Positives</a:t>
            </a:r>
            <a:r>
              <a:rPr lang="en-US" sz="2000" b="0" dirty="0">
                <a:solidFill>
                  <a:schemeClr val="tx1"/>
                </a:solidFill>
              </a:rPr>
              <a:t>: </a:t>
            </a:r>
            <a:r>
              <a:rPr lang="en-US" sz="2000" b="0" dirty="0" err="1">
                <a:solidFill>
                  <a:schemeClr val="tx1"/>
                </a:solidFill>
              </a:rPr>
              <a:t>elles</a:t>
            </a:r>
            <a:r>
              <a:rPr lang="en-US" sz="2000" b="0" dirty="0">
                <a:solidFill>
                  <a:schemeClr val="tx1"/>
                </a:solidFill>
              </a:rPr>
              <a:t> </a:t>
            </a:r>
            <a:r>
              <a:rPr lang="en-US" sz="2000" b="0" dirty="0" err="1">
                <a:solidFill>
                  <a:schemeClr val="tx1"/>
                </a:solidFill>
              </a:rPr>
              <a:t>sont</a:t>
            </a:r>
            <a:r>
              <a:rPr lang="en-US" sz="2000" b="0" dirty="0">
                <a:solidFill>
                  <a:schemeClr val="tx1"/>
                </a:solidFill>
              </a:rPr>
              <a:t> de façon </a:t>
            </a:r>
            <a:r>
              <a:rPr lang="en-US" sz="2000" b="0" dirty="0" err="1">
                <a:solidFill>
                  <a:schemeClr val="tx1"/>
                </a:solidFill>
              </a:rPr>
              <a:t>croissante</a:t>
            </a:r>
            <a:r>
              <a:rPr lang="en-US" sz="2000" b="0" dirty="0">
                <a:solidFill>
                  <a:schemeClr val="tx1"/>
                </a:solidFill>
              </a:rPr>
              <a:t> </a:t>
            </a:r>
            <a:r>
              <a:rPr lang="en-US" sz="2000" b="0" dirty="0" err="1">
                <a:solidFill>
                  <a:schemeClr val="tx1"/>
                </a:solidFill>
              </a:rPr>
              <a:t>reconnues</a:t>
            </a:r>
            <a:r>
              <a:rPr lang="en-US" sz="2000" b="0" dirty="0">
                <a:solidFill>
                  <a:schemeClr val="tx1"/>
                </a:solidFill>
              </a:rPr>
              <a:t> </a:t>
            </a:r>
            <a:r>
              <a:rPr lang="en-US" sz="2000" b="0" dirty="0" err="1">
                <a:solidFill>
                  <a:schemeClr val="tx1"/>
                </a:solidFill>
              </a:rPr>
              <a:t>comme</a:t>
            </a:r>
            <a:r>
              <a:rPr lang="en-US" sz="2000" b="0" dirty="0">
                <a:solidFill>
                  <a:schemeClr val="tx1"/>
                </a:solidFill>
              </a:rPr>
              <a:t> </a:t>
            </a:r>
            <a:r>
              <a:rPr lang="en-US" sz="2000" b="0" dirty="0" err="1">
                <a:solidFill>
                  <a:schemeClr val="tx1"/>
                </a:solidFill>
              </a:rPr>
              <a:t>promettant</a:t>
            </a:r>
            <a:r>
              <a:rPr lang="en-US" sz="2000" b="0" dirty="0">
                <a:solidFill>
                  <a:schemeClr val="tx1"/>
                </a:solidFill>
              </a:rPr>
              <a:t> de la </a:t>
            </a:r>
            <a:r>
              <a:rPr lang="en-US" sz="2000" b="0" dirty="0" err="1">
                <a:solidFill>
                  <a:schemeClr val="tx1"/>
                </a:solidFill>
              </a:rPr>
              <a:t>surperformance</a:t>
            </a:r>
            <a:r>
              <a:rPr lang="en-US" sz="2000" b="0" dirty="0">
                <a:solidFill>
                  <a:schemeClr val="tx1"/>
                </a:solidFill>
              </a:rPr>
              <a:t> à </a:t>
            </a:r>
            <a:r>
              <a:rPr lang="en-US" sz="2000" b="0" dirty="0" err="1">
                <a:solidFill>
                  <a:schemeClr val="tx1"/>
                </a:solidFill>
              </a:rPr>
              <a:t>terme</a:t>
            </a:r>
            <a:r>
              <a:rPr lang="en-US" sz="2000" b="0" dirty="0">
                <a:solidFill>
                  <a:schemeClr val="tx1"/>
                </a:solidFill>
              </a:rPr>
              <a:t> et/</a:t>
            </a:r>
            <a:r>
              <a:rPr lang="en-US" sz="2000" b="0" dirty="0" err="1">
                <a:solidFill>
                  <a:schemeClr val="tx1"/>
                </a:solidFill>
              </a:rPr>
              <a:t>ou</a:t>
            </a:r>
            <a:r>
              <a:rPr lang="en-US" sz="2000" b="0" dirty="0">
                <a:solidFill>
                  <a:schemeClr val="tx1"/>
                </a:solidFill>
              </a:rPr>
              <a:t> des </a:t>
            </a:r>
            <a:r>
              <a:rPr lang="en-US" sz="2000" b="0" dirty="0" err="1">
                <a:solidFill>
                  <a:schemeClr val="tx1"/>
                </a:solidFill>
              </a:rPr>
              <a:t>opportunités</a:t>
            </a:r>
            <a:r>
              <a:rPr lang="en-US" sz="2000" b="0" dirty="0">
                <a:solidFill>
                  <a:schemeClr val="tx1"/>
                </a:solidFill>
              </a:rPr>
              <a:t> de </a:t>
            </a:r>
            <a:r>
              <a:rPr lang="en-US" sz="2000" b="0" dirty="0" err="1">
                <a:solidFill>
                  <a:schemeClr val="tx1"/>
                </a:solidFill>
              </a:rPr>
              <a:t>croissance</a:t>
            </a:r>
            <a:r>
              <a:rPr lang="en-US" sz="2000" b="0" dirty="0">
                <a:solidFill>
                  <a:schemeClr val="tx1"/>
                </a:solidFill>
              </a:rPr>
              <a:t> future sous </a:t>
            </a:r>
            <a:r>
              <a:rPr lang="en-US" sz="2000" b="0" dirty="0" err="1">
                <a:solidFill>
                  <a:schemeClr val="tx1"/>
                </a:solidFill>
              </a:rPr>
              <a:t>estimées</a:t>
            </a:r>
            <a:r>
              <a:rPr lang="en-US" sz="2000" b="0" dirty="0">
                <a:solidFill>
                  <a:schemeClr val="tx1"/>
                </a:solidFill>
              </a:rPr>
              <a:t> par les </a:t>
            </a:r>
            <a:r>
              <a:rPr lang="en-US" sz="2000" b="0" dirty="0" err="1">
                <a:solidFill>
                  <a:schemeClr val="tx1"/>
                </a:solidFill>
              </a:rPr>
              <a:t>métriques</a:t>
            </a:r>
            <a:r>
              <a:rPr lang="en-US" sz="2000" b="0" dirty="0">
                <a:solidFill>
                  <a:schemeClr val="tx1"/>
                </a:solidFill>
              </a:rPr>
              <a:t> </a:t>
            </a:r>
            <a:r>
              <a:rPr lang="en-US" sz="2000" b="0" dirty="0" err="1">
                <a:solidFill>
                  <a:schemeClr val="tx1"/>
                </a:solidFill>
              </a:rPr>
              <a:t>conventionnelles</a:t>
            </a:r>
            <a:r>
              <a:rPr lang="en-US" sz="2000" b="0" dirty="0">
                <a:solidFill>
                  <a:schemeClr val="tx1"/>
                </a:solidFill>
              </a:rPr>
              <a:t>. </a:t>
            </a:r>
            <a:endParaRPr lang="en-US" sz="900" dirty="0"/>
          </a:p>
        </p:txBody>
      </p:sp>
      <p:pic>
        <p:nvPicPr>
          <p:cNvPr id="2" name="Picture 1" descr="A diagram of a factory and a globe">
            <a:extLst>
              <a:ext uri="{FF2B5EF4-FFF2-40B4-BE49-F238E27FC236}">
                <a16:creationId xmlns:a16="http://schemas.microsoft.com/office/drawing/2014/main" id="{1E54FB53-4A4B-9414-FA19-B5671448D2A8}"/>
              </a:ext>
            </a:extLst>
          </p:cNvPr>
          <p:cNvPicPr>
            <a:picLocks noChangeAspect="1"/>
          </p:cNvPicPr>
          <p:nvPr/>
        </p:nvPicPr>
        <p:blipFill rotWithShape="1">
          <a:blip r:embed="rId3"/>
          <a:srcRect l="7557" t="8504" r="12452" b="52590"/>
          <a:stretch/>
        </p:blipFill>
        <p:spPr>
          <a:xfrm>
            <a:off x="573738" y="1134126"/>
            <a:ext cx="3247433" cy="1298564"/>
          </a:xfrm>
          <a:prstGeom prst="rect">
            <a:avLst/>
          </a:prstGeom>
        </p:spPr>
      </p:pic>
    </p:spTree>
    <p:extLst>
      <p:ext uri="{BB962C8B-B14F-4D97-AF65-F5344CB8AC3E}">
        <p14:creationId xmlns:p14="http://schemas.microsoft.com/office/powerpoint/2010/main" val="165428084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586622" cy="396000"/>
          </a:xfrm>
        </p:spPr>
        <p:txBody>
          <a:bodyPr/>
          <a:lstStyle/>
          <a:p>
            <a:r>
              <a:rPr lang="fr-FR" sz="2800" dirty="0"/>
              <a:t>Finance verte et économie réelle</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29</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573739" y="1436424"/>
            <a:ext cx="8138459" cy="451318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sz="2000" b="0" dirty="0">
              <a:solidFill>
                <a:schemeClr val="tx1"/>
              </a:solidFill>
            </a:endParaRPr>
          </a:p>
          <a:p>
            <a:pPr>
              <a:lnSpc>
                <a:spcPct val="100000"/>
              </a:lnSpc>
            </a:pPr>
            <a:endParaRPr lang="en-US" sz="2000" b="0" dirty="0">
              <a:solidFill>
                <a:schemeClr val="tx1"/>
              </a:solidFill>
            </a:endParaRPr>
          </a:p>
          <a:p>
            <a:pPr>
              <a:lnSpc>
                <a:spcPct val="150000"/>
              </a:lnSpc>
            </a:pPr>
            <a:endParaRPr lang="en-US" sz="2000" b="0" dirty="0">
              <a:solidFill>
                <a:schemeClr val="tx1"/>
              </a:solidFill>
            </a:endParaRPr>
          </a:p>
          <a:p>
            <a:pPr>
              <a:lnSpc>
                <a:spcPct val="150000"/>
              </a:lnSpc>
            </a:pPr>
            <a:r>
              <a:rPr lang="en-US" sz="2000" b="0" dirty="0">
                <a:solidFill>
                  <a:schemeClr val="tx1"/>
                </a:solidFill>
              </a:rPr>
              <a:t>Au </a:t>
            </a:r>
            <a:r>
              <a:rPr lang="en-US" sz="2000" b="0" dirty="0" err="1">
                <a:solidFill>
                  <a:schemeClr val="tx1"/>
                </a:solidFill>
              </a:rPr>
              <a:t>sens</a:t>
            </a:r>
            <a:r>
              <a:rPr lang="en-US" sz="2000" b="0" dirty="0">
                <a:solidFill>
                  <a:schemeClr val="tx1"/>
                </a:solidFill>
              </a:rPr>
              <a:t> double </a:t>
            </a:r>
            <a:r>
              <a:rPr lang="en-US" sz="2000" b="0" dirty="0" err="1">
                <a:solidFill>
                  <a:schemeClr val="tx1"/>
                </a:solidFill>
              </a:rPr>
              <a:t>matérialité</a:t>
            </a:r>
            <a:r>
              <a:rPr lang="en-US" sz="2000" b="0" dirty="0">
                <a:solidFill>
                  <a:schemeClr val="tx1"/>
                </a:solidFill>
              </a:rPr>
              <a:t>, il y a trois </a:t>
            </a:r>
            <a:r>
              <a:rPr lang="en-US" sz="2000" b="0" dirty="0" err="1">
                <a:solidFill>
                  <a:schemeClr val="tx1"/>
                </a:solidFill>
              </a:rPr>
              <a:t>mécanismes</a:t>
            </a:r>
            <a:r>
              <a:rPr lang="en-US" sz="2000" b="0" dirty="0">
                <a:solidFill>
                  <a:schemeClr val="tx1"/>
                </a:solidFill>
              </a:rPr>
              <a:t> </a:t>
            </a:r>
            <a:r>
              <a:rPr lang="en-US" sz="2000" b="0" dirty="0" err="1">
                <a:solidFill>
                  <a:schemeClr val="tx1"/>
                </a:solidFill>
              </a:rPr>
              <a:t>d’impact</a:t>
            </a:r>
            <a:r>
              <a:rPr lang="en-US" sz="2000" b="0" dirty="0">
                <a:solidFill>
                  <a:schemeClr val="tx1"/>
                </a:solidFill>
              </a:rPr>
              <a:t> :</a:t>
            </a:r>
          </a:p>
          <a:p>
            <a:pPr marL="171450" indent="-171450">
              <a:lnSpc>
                <a:spcPct val="150000"/>
              </a:lnSpc>
              <a:buFont typeface="Wingdings" panose="05000000000000000000" pitchFamily="2" charset="2"/>
              <a:buChar char="v"/>
            </a:pPr>
            <a:r>
              <a:rPr lang="en-US" sz="2000" b="0" dirty="0">
                <a:solidFill>
                  <a:schemeClr val="tx1"/>
                </a:solidFill>
              </a:rPr>
              <a:t> </a:t>
            </a:r>
            <a:r>
              <a:rPr lang="en-US" sz="2000" b="0" dirty="0" err="1">
                <a:solidFill>
                  <a:schemeClr val="tx1"/>
                </a:solidFill>
              </a:rPr>
              <a:t>L’engagement</a:t>
            </a:r>
            <a:r>
              <a:rPr lang="en-US" sz="2000" b="0" dirty="0">
                <a:solidFill>
                  <a:schemeClr val="tx1"/>
                </a:solidFill>
              </a:rPr>
              <a:t> 1 x 1 </a:t>
            </a:r>
            <a:r>
              <a:rPr lang="en-US" sz="2000" b="0" dirty="0" err="1">
                <a:solidFill>
                  <a:schemeClr val="tx1"/>
                </a:solidFill>
              </a:rPr>
              <a:t>ou</a:t>
            </a:r>
            <a:r>
              <a:rPr lang="en-US" sz="2000" b="0" dirty="0">
                <a:solidFill>
                  <a:schemeClr val="tx1"/>
                </a:solidFill>
              </a:rPr>
              <a:t> N x 1 </a:t>
            </a:r>
            <a:r>
              <a:rPr lang="en-US" sz="2000" b="0" dirty="0" err="1">
                <a:solidFill>
                  <a:schemeClr val="tx1"/>
                </a:solidFill>
              </a:rPr>
              <a:t>auprès</a:t>
            </a:r>
            <a:r>
              <a:rPr lang="en-US" sz="2000" b="0" dirty="0">
                <a:solidFill>
                  <a:schemeClr val="tx1"/>
                </a:solidFill>
              </a:rPr>
              <a:t> des </a:t>
            </a:r>
            <a:r>
              <a:rPr lang="en-US" sz="2000" b="0" dirty="0" err="1">
                <a:solidFill>
                  <a:schemeClr val="tx1"/>
                </a:solidFill>
              </a:rPr>
              <a:t>entreprises</a:t>
            </a:r>
            <a:r>
              <a:rPr lang="en-US" sz="2000" b="0" dirty="0">
                <a:solidFill>
                  <a:schemeClr val="tx1"/>
                </a:solidFill>
              </a:rPr>
              <a:t>, et le vote</a:t>
            </a:r>
          </a:p>
          <a:p>
            <a:pPr marL="171450" indent="-171450">
              <a:lnSpc>
                <a:spcPct val="150000"/>
              </a:lnSpc>
              <a:buFont typeface="Wingdings" panose="05000000000000000000" pitchFamily="2" charset="2"/>
              <a:buChar char="v"/>
            </a:pPr>
            <a:r>
              <a:rPr lang="en-US" sz="2000" b="0" dirty="0">
                <a:solidFill>
                  <a:schemeClr val="tx1"/>
                </a:solidFill>
              </a:rPr>
              <a:t> Le </a:t>
            </a:r>
            <a:r>
              <a:rPr lang="en-US" sz="2000" b="0" dirty="0" err="1">
                <a:solidFill>
                  <a:schemeClr val="tx1"/>
                </a:solidFill>
              </a:rPr>
              <a:t>financement</a:t>
            </a:r>
            <a:r>
              <a:rPr lang="en-US" sz="2000" b="0" dirty="0">
                <a:solidFill>
                  <a:schemeClr val="tx1"/>
                </a:solidFill>
              </a:rPr>
              <a:t> des </a:t>
            </a:r>
            <a:r>
              <a:rPr lang="en-US" sz="2000" b="0" dirty="0" err="1">
                <a:solidFill>
                  <a:schemeClr val="tx1"/>
                </a:solidFill>
              </a:rPr>
              <a:t>entreprises</a:t>
            </a:r>
            <a:r>
              <a:rPr lang="en-US" sz="2000" b="0" dirty="0">
                <a:solidFill>
                  <a:schemeClr val="tx1"/>
                </a:solidFill>
              </a:rPr>
              <a:t> (</a:t>
            </a:r>
            <a:r>
              <a:rPr lang="en-US" sz="2000" b="0" dirty="0" err="1">
                <a:solidFill>
                  <a:schemeClr val="tx1"/>
                </a:solidFill>
              </a:rPr>
              <a:t>prêts</a:t>
            </a:r>
            <a:r>
              <a:rPr lang="en-US" sz="2000" b="0" dirty="0">
                <a:solidFill>
                  <a:schemeClr val="tx1"/>
                </a:solidFill>
              </a:rPr>
              <a:t>, </a:t>
            </a:r>
            <a:r>
              <a:rPr lang="en-US" sz="2000" b="0" dirty="0" err="1">
                <a:solidFill>
                  <a:schemeClr val="tx1"/>
                </a:solidFill>
              </a:rPr>
              <a:t>marché</a:t>
            </a:r>
            <a:r>
              <a:rPr lang="en-US" sz="2000" b="0" dirty="0">
                <a:solidFill>
                  <a:schemeClr val="tx1"/>
                </a:solidFill>
              </a:rPr>
              <a:t> </a:t>
            </a:r>
            <a:r>
              <a:rPr lang="en-US" sz="2000" b="0" dirty="0" err="1">
                <a:solidFill>
                  <a:schemeClr val="tx1"/>
                </a:solidFill>
              </a:rPr>
              <a:t>primaire</a:t>
            </a:r>
            <a:r>
              <a:rPr lang="en-US" sz="2000" b="0" dirty="0">
                <a:solidFill>
                  <a:schemeClr val="tx1"/>
                </a:solidFill>
              </a:rPr>
              <a:t>, </a:t>
            </a:r>
            <a:r>
              <a:rPr lang="en-US" sz="2000" b="0" dirty="0" err="1">
                <a:solidFill>
                  <a:schemeClr val="tx1"/>
                </a:solidFill>
              </a:rPr>
              <a:t>garanties</a:t>
            </a:r>
            <a:r>
              <a:rPr lang="en-US" sz="2000" b="0" dirty="0">
                <a:solidFill>
                  <a:schemeClr val="tx1"/>
                </a:solidFill>
              </a:rPr>
              <a:t>)</a:t>
            </a:r>
          </a:p>
          <a:p>
            <a:pPr marL="171450" indent="-171450">
              <a:lnSpc>
                <a:spcPct val="150000"/>
              </a:lnSpc>
              <a:buFont typeface="Wingdings" panose="05000000000000000000" pitchFamily="2" charset="2"/>
              <a:buChar char="v"/>
            </a:pPr>
            <a:r>
              <a:rPr lang="en-US" sz="2000" b="0" dirty="0">
                <a:solidFill>
                  <a:schemeClr val="tx1"/>
                </a:solidFill>
              </a:rPr>
              <a:t> La modification du </a:t>
            </a:r>
            <a:r>
              <a:rPr lang="en-US" sz="2000" b="0" dirty="0" err="1">
                <a:solidFill>
                  <a:schemeClr val="tx1"/>
                </a:solidFill>
              </a:rPr>
              <a:t>coût</a:t>
            </a:r>
            <a:r>
              <a:rPr lang="en-US" sz="2000" b="0" dirty="0">
                <a:solidFill>
                  <a:schemeClr val="tx1"/>
                </a:solidFill>
              </a:rPr>
              <a:t> </a:t>
            </a:r>
            <a:r>
              <a:rPr lang="en-US" sz="2000" b="0" dirty="0" err="1">
                <a:solidFill>
                  <a:schemeClr val="tx1"/>
                </a:solidFill>
              </a:rPr>
              <a:t>futur</a:t>
            </a:r>
            <a:r>
              <a:rPr lang="en-US" sz="2000" b="0" dirty="0">
                <a:solidFill>
                  <a:schemeClr val="tx1"/>
                </a:solidFill>
              </a:rPr>
              <a:t> </a:t>
            </a:r>
            <a:r>
              <a:rPr lang="en-US" sz="2000" b="0" dirty="0" err="1">
                <a:solidFill>
                  <a:schemeClr val="tx1"/>
                </a:solidFill>
              </a:rPr>
              <a:t>d’accès</a:t>
            </a:r>
            <a:r>
              <a:rPr lang="en-US" sz="2000" b="0" dirty="0">
                <a:solidFill>
                  <a:schemeClr val="tx1"/>
                </a:solidFill>
              </a:rPr>
              <a:t> au capital (i.e. des multiples)</a:t>
            </a:r>
          </a:p>
          <a:p>
            <a:pPr lvl="1"/>
            <a:endParaRPr lang="en-US" sz="2000" dirty="0"/>
          </a:p>
          <a:p>
            <a:pPr lvl="1"/>
            <a:endParaRPr lang="en-US" sz="900" dirty="0"/>
          </a:p>
          <a:p>
            <a:pPr lvl="1"/>
            <a:endParaRPr lang="en-US" sz="900" dirty="0"/>
          </a:p>
          <a:p>
            <a:pPr lvl="3"/>
            <a:endParaRPr lang="en-US" sz="900" dirty="0"/>
          </a:p>
        </p:txBody>
      </p:sp>
      <p:pic>
        <p:nvPicPr>
          <p:cNvPr id="6" name="Picture 5" descr="A diagram of a factory and a globe">
            <a:extLst>
              <a:ext uri="{FF2B5EF4-FFF2-40B4-BE49-F238E27FC236}">
                <a16:creationId xmlns:a16="http://schemas.microsoft.com/office/drawing/2014/main" id="{C268BF0C-0219-28B9-B1AD-96FE0529A75D}"/>
              </a:ext>
            </a:extLst>
          </p:cNvPr>
          <p:cNvPicPr>
            <a:picLocks noChangeAspect="1"/>
          </p:cNvPicPr>
          <p:nvPr/>
        </p:nvPicPr>
        <p:blipFill rotWithShape="1">
          <a:blip r:embed="rId3"/>
          <a:srcRect l="7001" t="52815" r="11896" b="11375"/>
          <a:stretch/>
        </p:blipFill>
        <p:spPr>
          <a:xfrm>
            <a:off x="625359" y="1101587"/>
            <a:ext cx="3222091" cy="1169665"/>
          </a:xfrm>
          <a:prstGeom prst="rect">
            <a:avLst/>
          </a:prstGeom>
        </p:spPr>
      </p:pic>
      <p:sp>
        <p:nvSpPr>
          <p:cNvPr id="7" name="Rectangle 6">
            <a:extLst>
              <a:ext uri="{FF2B5EF4-FFF2-40B4-BE49-F238E27FC236}">
                <a16:creationId xmlns:a16="http://schemas.microsoft.com/office/drawing/2014/main" id="{DCC5615B-67CC-C0E1-5A38-776F56A1CBFC}"/>
              </a:ext>
            </a:extLst>
          </p:cNvPr>
          <p:cNvSpPr/>
          <p:nvPr/>
        </p:nvSpPr>
        <p:spPr>
          <a:xfrm>
            <a:off x="90535" y="22633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38062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361794" cy="396000"/>
          </a:xfrm>
        </p:spPr>
        <p:txBody>
          <a:bodyPr/>
          <a:lstStyle/>
          <a:p>
            <a:r>
              <a:rPr lang="fr-FR" sz="3200" dirty="0"/>
              <a:t>Finance verte</a:t>
            </a:r>
            <a:endParaRPr lang="en-US" sz="18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3</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573739" y="1604865"/>
            <a:ext cx="8138459" cy="392635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Wingdings" panose="05000000000000000000" pitchFamily="2" charset="2"/>
              <a:buChar char="v"/>
            </a:pPr>
            <a:endParaRPr lang="en-US" sz="2000" b="0" dirty="0">
              <a:solidFill>
                <a:schemeClr val="tx1"/>
              </a:solidFill>
            </a:endParaRPr>
          </a:p>
          <a:p>
            <a:pPr marL="171450" indent="-171450">
              <a:buFont typeface="Wingdings" panose="05000000000000000000" pitchFamily="2" charset="2"/>
              <a:buChar char="v"/>
            </a:pPr>
            <a:r>
              <a:rPr lang="en-US" sz="2000" b="0" dirty="0" err="1">
                <a:solidFill>
                  <a:schemeClr val="tx1"/>
                </a:solidFill>
              </a:rPr>
              <a:t>D’où</a:t>
            </a:r>
            <a:r>
              <a:rPr lang="en-US" sz="2000" b="0" dirty="0">
                <a:solidFill>
                  <a:schemeClr val="tx1"/>
                </a:solidFill>
              </a:rPr>
              <a:t> </a:t>
            </a:r>
            <a:r>
              <a:rPr lang="en-US" sz="2000" b="0" dirty="0" err="1">
                <a:solidFill>
                  <a:schemeClr val="tx1"/>
                </a:solidFill>
              </a:rPr>
              <a:t>vient-elle</a:t>
            </a:r>
            <a:r>
              <a:rPr lang="en-US" sz="2000" b="0" dirty="0">
                <a:solidFill>
                  <a:schemeClr val="tx1"/>
                </a:solidFill>
              </a:rPr>
              <a:t> ?   </a:t>
            </a:r>
            <a:r>
              <a:rPr lang="en-US" sz="2000" b="0" dirty="0" err="1">
                <a:solidFill>
                  <a:schemeClr val="tx1"/>
                </a:solidFill>
              </a:rPr>
              <a:t>Définitions</a:t>
            </a:r>
            <a:r>
              <a:rPr lang="en-US" sz="2000" b="0" dirty="0">
                <a:solidFill>
                  <a:schemeClr val="tx1"/>
                </a:solidFill>
              </a:rPr>
              <a:t>, </a:t>
            </a:r>
            <a:r>
              <a:rPr lang="en-US" sz="2000" b="0" dirty="0" err="1">
                <a:solidFill>
                  <a:schemeClr val="tx1"/>
                </a:solidFill>
              </a:rPr>
              <a:t>origines</a:t>
            </a:r>
            <a:r>
              <a:rPr lang="en-US" sz="2000" b="0" dirty="0">
                <a:solidFill>
                  <a:schemeClr val="tx1"/>
                </a:solidFill>
              </a:rPr>
              <a:t> et </a:t>
            </a:r>
            <a:r>
              <a:rPr lang="en-US" sz="2000" b="0" dirty="0" err="1">
                <a:solidFill>
                  <a:schemeClr val="tx1"/>
                </a:solidFill>
              </a:rPr>
              <a:t>stade</a:t>
            </a:r>
            <a:r>
              <a:rPr lang="en-US" sz="2000" b="0" dirty="0">
                <a:solidFill>
                  <a:schemeClr val="tx1"/>
                </a:solidFill>
              </a:rPr>
              <a:t> </a:t>
            </a:r>
            <a:r>
              <a:rPr lang="en-US" sz="2000" b="0" dirty="0" err="1">
                <a:solidFill>
                  <a:schemeClr val="tx1"/>
                </a:solidFill>
              </a:rPr>
              <a:t>actuel</a:t>
            </a:r>
            <a:r>
              <a:rPr lang="en-US" sz="2000" b="0" dirty="0">
                <a:solidFill>
                  <a:schemeClr val="tx1"/>
                </a:solidFill>
              </a:rPr>
              <a:t> </a:t>
            </a:r>
            <a:r>
              <a:rPr lang="en-US" sz="1400" b="0" dirty="0">
                <a:solidFill>
                  <a:schemeClr val="tx1"/>
                </a:solidFill>
              </a:rPr>
              <a:t>(</a:t>
            </a:r>
            <a:r>
              <a:rPr lang="en-US" sz="1400" b="0" dirty="0" err="1">
                <a:solidFill>
                  <a:schemeClr val="tx1"/>
                </a:solidFill>
              </a:rPr>
              <a:t>hétérogénéité</a:t>
            </a:r>
            <a:r>
              <a:rPr lang="en-US" sz="1400" b="0" dirty="0">
                <a:solidFill>
                  <a:schemeClr val="tx1"/>
                </a:solidFill>
              </a:rPr>
              <a:t>) </a:t>
            </a:r>
            <a:br>
              <a:rPr lang="en-US" sz="2000" b="0" dirty="0">
                <a:solidFill>
                  <a:schemeClr val="tx1"/>
                </a:solidFill>
              </a:rPr>
            </a:br>
            <a:endParaRPr lang="en-US" sz="2000" b="0" dirty="0">
              <a:solidFill>
                <a:schemeClr val="tx1"/>
              </a:solidFill>
            </a:endParaRPr>
          </a:p>
          <a:p>
            <a:pPr marL="171450" indent="-171450">
              <a:buFont typeface="Wingdings" panose="05000000000000000000" pitchFamily="2" charset="2"/>
              <a:buChar char="v"/>
            </a:pPr>
            <a:r>
              <a:rPr lang="en-US" sz="2000" b="0" dirty="0" err="1">
                <a:solidFill>
                  <a:schemeClr val="bg1">
                    <a:lumMod val="75000"/>
                  </a:schemeClr>
                </a:solidFill>
              </a:rPr>
              <a:t>Quels</a:t>
            </a:r>
            <a:r>
              <a:rPr lang="en-US" sz="2000" b="0" dirty="0">
                <a:solidFill>
                  <a:schemeClr val="bg1">
                    <a:lumMod val="75000"/>
                  </a:schemeClr>
                </a:solidFill>
              </a:rPr>
              <a:t> </a:t>
            </a:r>
            <a:r>
              <a:rPr lang="en-US" sz="2000" b="0" dirty="0" err="1">
                <a:solidFill>
                  <a:schemeClr val="bg1">
                    <a:lumMod val="75000"/>
                  </a:schemeClr>
                </a:solidFill>
              </a:rPr>
              <a:t>objectifs</a:t>
            </a:r>
            <a:r>
              <a:rPr lang="en-US" sz="2000" b="0" dirty="0">
                <a:solidFill>
                  <a:schemeClr val="bg1">
                    <a:lumMod val="75000"/>
                  </a:schemeClr>
                </a:solidFill>
              </a:rPr>
              <a:t> se fixe-t-</a:t>
            </a:r>
            <a:r>
              <a:rPr lang="en-US" sz="2000" b="0" dirty="0" err="1">
                <a:solidFill>
                  <a:schemeClr val="bg1">
                    <a:lumMod val="75000"/>
                  </a:schemeClr>
                </a:solidFill>
              </a:rPr>
              <a:t>elle</a:t>
            </a:r>
            <a:r>
              <a:rPr lang="en-US" sz="2000" b="0" dirty="0">
                <a:solidFill>
                  <a:schemeClr val="bg1">
                    <a:lumMod val="75000"/>
                  </a:schemeClr>
                </a:solidFill>
              </a:rPr>
              <a:t>?</a:t>
            </a:r>
            <a:br>
              <a:rPr lang="en-US" sz="2000" b="0" dirty="0">
                <a:solidFill>
                  <a:schemeClr val="bg1">
                    <a:lumMod val="75000"/>
                  </a:schemeClr>
                </a:solidFill>
              </a:rPr>
            </a:br>
            <a:endParaRPr lang="en-US" sz="2000" b="0" dirty="0">
              <a:solidFill>
                <a:schemeClr val="bg1">
                  <a:lumMod val="75000"/>
                </a:schemeClr>
              </a:solidFill>
            </a:endParaRPr>
          </a:p>
          <a:p>
            <a:pPr marL="171450" indent="-171450">
              <a:buFont typeface="Wingdings" panose="05000000000000000000" pitchFamily="2" charset="2"/>
              <a:buChar char="v"/>
            </a:pPr>
            <a:r>
              <a:rPr lang="en-US" sz="2000" b="0" dirty="0" err="1">
                <a:solidFill>
                  <a:schemeClr val="bg1">
                    <a:lumMod val="75000"/>
                  </a:schemeClr>
                </a:solidFill>
              </a:rPr>
              <a:t>Qu’a</a:t>
            </a:r>
            <a:r>
              <a:rPr lang="en-US" sz="2000" b="0" dirty="0">
                <a:solidFill>
                  <a:schemeClr val="bg1">
                    <a:lumMod val="75000"/>
                  </a:schemeClr>
                </a:solidFill>
              </a:rPr>
              <a:t>-t-</a:t>
            </a:r>
            <a:r>
              <a:rPr lang="en-US" sz="2000" b="0" dirty="0" err="1">
                <a:solidFill>
                  <a:schemeClr val="bg1">
                    <a:lumMod val="75000"/>
                  </a:schemeClr>
                </a:solidFill>
              </a:rPr>
              <a:t>elle</a:t>
            </a:r>
            <a:r>
              <a:rPr lang="en-US" sz="2000" b="0" dirty="0">
                <a:solidFill>
                  <a:schemeClr val="bg1">
                    <a:lumMod val="75000"/>
                  </a:schemeClr>
                </a:solidFill>
              </a:rPr>
              <a:t> accompli ? </a:t>
            </a:r>
            <a:br>
              <a:rPr lang="en-US" sz="2000" b="0" dirty="0">
                <a:solidFill>
                  <a:schemeClr val="bg1">
                    <a:lumMod val="75000"/>
                  </a:schemeClr>
                </a:solidFill>
              </a:rPr>
            </a:br>
            <a:endParaRPr lang="en-US" sz="2000" b="0" dirty="0">
              <a:solidFill>
                <a:schemeClr val="bg1">
                  <a:lumMod val="75000"/>
                </a:schemeClr>
              </a:solidFill>
            </a:endParaRPr>
          </a:p>
          <a:p>
            <a:pPr marL="171450" indent="-171450">
              <a:buFont typeface="Wingdings" panose="05000000000000000000" pitchFamily="2" charset="2"/>
              <a:buChar char="v"/>
            </a:pPr>
            <a:r>
              <a:rPr lang="en-US" sz="2000" b="0" dirty="0">
                <a:solidFill>
                  <a:schemeClr val="bg1">
                    <a:lumMod val="75000"/>
                  </a:schemeClr>
                </a:solidFill>
              </a:rPr>
              <a:t>Les futures </a:t>
            </a:r>
            <a:r>
              <a:rPr lang="en-US" sz="2000" b="0" dirty="0" err="1">
                <a:solidFill>
                  <a:schemeClr val="bg1">
                    <a:lumMod val="75000"/>
                  </a:schemeClr>
                </a:solidFill>
              </a:rPr>
              <a:t>trajectoires</a:t>
            </a:r>
            <a:r>
              <a:rPr lang="en-US" sz="2000" b="0" dirty="0">
                <a:solidFill>
                  <a:schemeClr val="bg1">
                    <a:lumMod val="75000"/>
                  </a:schemeClr>
                </a:solidFill>
              </a:rPr>
              <a:t> possibles ?</a:t>
            </a:r>
          </a:p>
          <a:p>
            <a:pPr lvl="1"/>
            <a:endParaRPr lang="en-US" sz="2000" dirty="0"/>
          </a:p>
          <a:p>
            <a:pPr lvl="1"/>
            <a:endParaRPr lang="en-US" sz="900" dirty="0"/>
          </a:p>
          <a:p>
            <a:pPr lvl="1"/>
            <a:endParaRPr lang="en-US" sz="900" dirty="0"/>
          </a:p>
          <a:p>
            <a:pPr lvl="3"/>
            <a:endParaRPr lang="en-US" sz="900" dirty="0"/>
          </a:p>
        </p:txBody>
      </p:sp>
    </p:spTree>
    <p:extLst>
      <p:ext uri="{BB962C8B-B14F-4D97-AF65-F5344CB8AC3E}">
        <p14:creationId xmlns:p14="http://schemas.microsoft.com/office/powerpoint/2010/main" val="209833530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30</a:t>
            </a:fld>
            <a:endParaRPr lang="en-US" dirty="0"/>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573739" y="1604865"/>
            <a:ext cx="8138459" cy="392635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lvl="1"/>
            <a:endParaRPr lang="en-US" dirty="0"/>
          </a:p>
          <a:p>
            <a:pPr lvl="1"/>
            <a:endParaRPr lang="en-US" dirty="0"/>
          </a:p>
          <a:p>
            <a:pPr lvl="3"/>
            <a:endParaRPr lang="en-US" dirty="0"/>
          </a:p>
        </p:txBody>
      </p:sp>
      <p:sp>
        <p:nvSpPr>
          <p:cNvPr id="9" name="Title 7">
            <a:extLst>
              <a:ext uri="{FF2B5EF4-FFF2-40B4-BE49-F238E27FC236}">
                <a16:creationId xmlns:a16="http://schemas.microsoft.com/office/drawing/2014/main" id="{AA6CC38F-3804-EBA3-B16D-571358AC7197}"/>
              </a:ext>
            </a:extLst>
          </p:cNvPr>
          <p:cNvSpPr>
            <a:spLocks noGrp="1"/>
          </p:cNvSpPr>
          <p:nvPr>
            <p:ph type="title"/>
          </p:nvPr>
        </p:nvSpPr>
        <p:spPr>
          <a:xfrm>
            <a:off x="431799" y="404813"/>
            <a:ext cx="6361794" cy="396000"/>
          </a:xfrm>
        </p:spPr>
        <p:txBody>
          <a:bodyPr/>
          <a:lstStyle/>
          <a:p>
            <a:r>
              <a:rPr lang="fr-FR" sz="2800" dirty="0"/>
              <a:t>Finance verte – « boom &amp; </a:t>
            </a:r>
            <a:r>
              <a:rPr lang="fr-FR" sz="2800" dirty="0" err="1"/>
              <a:t>bust</a:t>
            </a:r>
            <a:r>
              <a:rPr lang="fr-FR" sz="2800" dirty="0"/>
              <a:t> » </a:t>
            </a:r>
            <a:endParaRPr lang="en-US" sz="1600" dirty="0"/>
          </a:p>
        </p:txBody>
      </p:sp>
      <p:pic>
        <p:nvPicPr>
          <p:cNvPr id="10" name="Picture 9" descr="A diagram of a factory and a globe">
            <a:extLst>
              <a:ext uri="{FF2B5EF4-FFF2-40B4-BE49-F238E27FC236}">
                <a16:creationId xmlns:a16="http://schemas.microsoft.com/office/drawing/2014/main" id="{AFA96B81-F33B-5697-EE2D-17A74A406358}"/>
              </a:ext>
            </a:extLst>
          </p:cNvPr>
          <p:cNvPicPr>
            <a:picLocks noChangeAspect="1"/>
          </p:cNvPicPr>
          <p:nvPr/>
        </p:nvPicPr>
        <p:blipFill rotWithShape="1">
          <a:blip r:embed="rId3"/>
          <a:srcRect l="7557" t="8504" r="12452" b="52590"/>
          <a:stretch/>
        </p:blipFill>
        <p:spPr>
          <a:xfrm>
            <a:off x="322358" y="1142934"/>
            <a:ext cx="1631145" cy="652252"/>
          </a:xfrm>
          <a:prstGeom prst="rect">
            <a:avLst/>
          </a:prstGeom>
        </p:spPr>
      </p:pic>
      <p:pic>
        <p:nvPicPr>
          <p:cNvPr id="12" name="Picture 11">
            <a:extLst>
              <a:ext uri="{FF2B5EF4-FFF2-40B4-BE49-F238E27FC236}">
                <a16:creationId xmlns:a16="http://schemas.microsoft.com/office/drawing/2014/main" id="{2AC731F8-391C-965F-63D2-301557644E52}"/>
              </a:ext>
            </a:extLst>
          </p:cNvPr>
          <p:cNvPicPr>
            <a:picLocks noChangeAspect="1"/>
          </p:cNvPicPr>
          <p:nvPr/>
        </p:nvPicPr>
        <p:blipFill>
          <a:blip r:embed="rId4"/>
          <a:stretch>
            <a:fillRect/>
          </a:stretch>
        </p:blipFill>
        <p:spPr>
          <a:xfrm>
            <a:off x="431799" y="1963920"/>
            <a:ext cx="8138459" cy="2930159"/>
          </a:xfrm>
          <a:prstGeom prst="rect">
            <a:avLst/>
          </a:prstGeom>
        </p:spPr>
      </p:pic>
      <p:pic>
        <p:nvPicPr>
          <p:cNvPr id="15" name="Picture 14">
            <a:extLst>
              <a:ext uri="{FF2B5EF4-FFF2-40B4-BE49-F238E27FC236}">
                <a16:creationId xmlns:a16="http://schemas.microsoft.com/office/drawing/2014/main" id="{83DA08D2-723C-2CE2-B56E-40E5AD21F8F8}"/>
              </a:ext>
            </a:extLst>
          </p:cNvPr>
          <p:cNvPicPr>
            <a:picLocks noChangeAspect="1"/>
          </p:cNvPicPr>
          <p:nvPr/>
        </p:nvPicPr>
        <p:blipFill>
          <a:blip r:embed="rId5"/>
          <a:stretch>
            <a:fillRect/>
          </a:stretch>
        </p:blipFill>
        <p:spPr>
          <a:xfrm>
            <a:off x="1283110" y="1979086"/>
            <a:ext cx="1902542" cy="1400482"/>
          </a:xfrm>
          <a:prstGeom prst="rect">
            <a:avLst/>
          </a:prstGeom>
        </p:spPr>
      </p:pic>
      <p:sp>
        <p:nvSpPr>
          <p:cNvPr id="16" name="Content Placeholder 2">
            <a:extLst>
              <a:ext uri="{FF2B5EF4-FFF2-40B4-BE49-F238E27FC236}">
                <a16:creationId xmlns:a16="http://schemas.microsoft.com/office/drawing/2014/main" id="{E0ECD63A-FDB5-3A9F-5764-60A3F4A70D88}"/>
              </a:ext>
            </a:extLst>
          </p:cNvPr>
          <p:cNvSpPr txBox="1">
            <a:spLocks/>
          </p:cNvSpPr>
          <p:nvPr/>
        </p:nvSpPr>
        <p:spPr>
          <a:xfrm>
            <a:off x="431798" y="5450609"/>
            <a:ext cx="8138459" cy="796210"/>
          </a:xfrm>
          <a:prstGeom prst="rect">
            <a:avLst/>
          </a:prstGeom>
          <a:ln>
            <a:solidFill>
              <a:schemeClr val="tx1"/>
            </a:solidFill>
          </a:ln>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b="0" dirty="0">
                <a:solidFill>
                  <a:schemeClr val="tx1"/>
                </a:solidFill>
              </a:rPr>
              <a:t>Après </a:t>
            </a:r>
            <a:r>
              <a:rPr lang="en-US" sz="2000" b="0" dirty="0" err="1">
                <a:solidFill>
                  <a:schemeClr val="tx1"/>
                </a:solidFill>
              </a:rPr>
              <a:t>avoir</a:t>
            </a:r>
            <a:r>
              <a:rPr lang="en-US" sz="2000" b="0" dirty="0">
                <a:solidFill>
                  <a:schemeClr val="tx1"/>
                </a:solidFill>
              </a:rPr>
              <a:t> </a:t>
            </a:r>
            <a:r>
              <a:rPr lang="en-US" sz="2000" b="0" dirty="0" err="1">
                <a:solidFill>
                  <a:schemeClr val="tx1"/>
                </a:solidFill>
              </a:rPr>
              <a:t>superformé</a:t>
            </a:r>
            <a:r>
              <a:rPr lang="en-US" sz="2000" b="0" dirty="0">
                <a:solidFill>
                  <a:schemeClr val="tx1"/>
                </a:solidFill>
              </a:rPr>
              <a:t> </a:t>
            </a:r>
            <a:r>
              <a:rPr lang="en-US" sz="2000" b="0" dirty="0" err="1">
                <a:solidFill>
                  <a:schemeClr val="tx1"/>
                </a:solidFill>
              </a:rPr>
              <a:t>massivement</a:t>
            </a:r>
            <a:r>
              <a:rPr lang="en-US" sz="2000" b="0" dirty="0">
                <a:solidFill>
                  <a:schemeClr val="tx1"/>
                </a:solidFill>
              </a:rPr>
              <a:t> le </a:t>
            </a:r>
            <a:r>
              <a:rPr lang="en-US" sz="2000" b="0" dirty="0" err="1">
                <a:solidFill>
                  <a:schemeClr val="tx1"/>
                </a:solidFill>
              </a:rPr>
              <a:t>secteur</a:t>
            </a:r>
            <a:r>
              <a:rPr lang="en-US" sz="2000" b="0" dirty="0">
                <a:solidFill>
                  <a:schemeClr val="tx1"/>
                </a:solidFill>
              </a:rPr>
              <a:t> </a:t>
            </a:r>
            <a:r>
              <a:rPr lang="en-US" sz="2000" b="0" dirty="0" err="1">
                <a:solidFill>
                  <a:schemeClr val="tx1"/>
                </a:solidFill>
              </a:rPr>
              <a:t>énergie</a:t>
            </a:r>
            <a:r>
              <a:rPr lang="en-US" sz="2000" b="0" dirty="0">
                <a:solidFill>
                  <a:schemeClr val="tx1"/>
                </a:solidFill>
              </a:rPr>
              <a:t> fin 2020, les indices de </a:t>
            </a:r>
            <a:r>
              <a:rPr lang="en-US" sz="2000" b="0" dirty="0" err="1">
                <a:solidFill>
                  <a:schemeClr val="tx1"/>
                </a:solidFill>
              </a:rPr>
              <a:t>valeurs</a:t>
            </a:r>
            <a:r>
              <a:rPr lang="en-US" sz="2000" b="0" dirty="0">
                <a:solidFill>
                  <a:schemeClr val="tx1"/>
                </a:solidFill>
              </a:rPr>
              <a:t> “</a:t>
            </a:r>
            <a:r>
              <a:rPr lang="en-US" sz="2000" b="0" dirty="0" err="1">
                <a:solidFill>
                  <a:schemeClr val="tx1"/>
                </a:solidFill>
              </a:rPr>
              <a:t>vertes</a:t>
            </a:r>
            <a:r>
              <a:rPr lang="en-US" sz="2000" b="0" dirty="0">
                <a:solidFill>
                  <a:schemeClr val="tx1"/>
                </a:solidFill>
              </a:rPr>
              <a:t>” </a:t>
            </a:r>
            <a:r>
              <a:rPr lang="en-US" sz="2000" b="0" dirty="0" err="1">
                <a:solidFill>
                  <a:schemeClr val="tx1"/>
                </a:solidFill>
              </a:rPr>
              <a:t>ont</a:t>
            </a:r>
            <a:r>
              <a:rPr lang="en-US" sz="2000" b="0" dirty="0">
                <a:solidFill>
                  <a:schemeClr val="tx1"/>
                </a:solidFill>
              </a:rPr>
              <a:t> ensuite </a:t>
            </a:r>
            <a:r>
              <a:rPr lang="en-US" sz="2000" b="0" dirty="0" err="1">
                <a:solidFill>
                  <a:schemeClr val="tx1"/>
                </a:solidFill>
              </a:rPr>
              <a:t>reperdu</a:t>
            </a:r>
            <a:r>
              <a:rPr lang="en-US" sz="2000" b="0" dirty="0">
                <a:solidFill>
                  <a:schemeClr val="tx1"/>
                </a:solidFill>
              </a:rPr>
              <a:t> </a:t>
            </a:r>
            <a:r>
              <a:rPr lang="en-US" sz="2000" b="0" dirty="0" err="1">
                <a:solidFill>
                  <a:schemeClr val="tx1"/>
                </a:solidFill>
              </a:rPr>
              <a:t>toute</a:t>
            </a:r>
            <a:r>
              <a:rPr lang="en-US" sz="2000" b="0" dirty="0">
                <a:solidFill>
                  <a:schemeClr val="tx1"/>
                </a:solidFill>
              </a:rPr>
              <a:t> </a:t>
            </a:r>
            <a:r>
              <a:rPr lang="en-US" sz="2000" b="0" dirty="0" err="1">
                <a:solidFill>
                  <a:schemeClr val="tx1"/>
                </a:solidFill>
              </a:rPr>
              <a:t>leur</a:t>
            </a:r>
            <a:r>
              <a:rPr lang="en-US" sz="2000" b="0" dirty="0">
                <a:solidFill>
                  <a:schemeClr val="tx1"/>
                </a:solidFill>
              </a:rPr>
              <a:t> “prime </a:t>
            </a:r>
            <a:r>
              <a:rPr lang="en-US" sz="2000" b="0" dirty="0" err="1">
                <a:solidFill>
                  <a:schemeClr val="tx1"/>
                </a:solidFill>
              </a:rPr>
              <a:t>verte</a:t>
            </a:r>
            <a:r>
              <a:rPr lang="en-US" sz="2000" b="0" dirty="0">
                <a:solidFill>
                  <a:schemeClr val="tx1"/>
                </a:solidFill>
              </a:rPr>
              <a:t>”.</a:t>
            </a:r>
            <a:endParaRPr lang="en-US" sz="900" dirty="0"/>
          </a:p>
          <a:p>
            <a:pPr lvl="1"/>
            <a:endParaRPr lang="en-US" sz="900" dirty="0"/>
          </a:p>
          <a:p>
            <a:pPr lvl="3"/>
            <a:endParaRPr lang="en-US" sz="900" dirty="0"/>
          </a:p>
        </p:txBody>
      </p:sp>
      <p:sp>
        <p:nvSpPr>
          <p:cNvPr id="17" name="Content Placeholder 2">
            <a:extLst>
              <a:ext uri="{FF2B5EF4-FFF2-40B4-BE49-F238E27FC236}">
                <a16:creationId xmlns:a16="http://schemas.microsoft.com/office/drawing/2014/main" id="{D58DA035-12D4-7A2B-0A76-EE20938258F5}"/>
              </a:ext>
            </a:extLst>
          </p:cNvPr>
          <p:cNvSpPr txBox="1">
            <a:spLocks/>
          </p:cNvSpPr>
          <p:nvPr/>
        </p:nvSpPr>
        <p:spPr>
          <a:xfrm>
            <a:off x="431798" y="4795215"/>
            <a:ext cx="5058697" cy="305280"/>
          </a:xfrm>
          <a:prstGeom prst="rect">
            <a:avLst/>
          </a:prstGeom>
          <a:ln>
            <a:solidFill>
              <a:schemeClr val="bg1"/>
            </a:solidFill>
          </a:ln>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b="0" dirty="0">
                <a:solidFill>
                  <a:schemeClr val="tx1"/>
                </a:solidFill>
              </a:rPr>
              <a:t>(source: S&amp;P Global – S&amp;P Global Clean Energy Index – 5yrs chart)</a:t>
            </a:r>
            <a:r>
              <a:rPr lang="en-US" sz="2000" b="0" dirty="0">
                <a:solidFill>
                  <a:schemeClr val="tx1"/>
                </a:solidFill>
              </a:rPr>
              <a:t>   </a:t>
            </a:r>
            <a:endParaRPr lang="en-US" sz="2000" b="0" dirty="0">
              <a:solidFill>
                <a:schemeClr val="bg1">
                  <a:lumMod val="65000"/>
                </a:schemeClr>
              </a:solidFill>
            </a:endParaRPr>
          </a:p>
          <a:p>
            <a:pPr lvl="1"/>
            <a:endParaRPr lang="en-US" sz="2000" dirty="0"/>
          </a:p>
          <a:p>
            <a:pPr lvl="1"/>
            <a:endParaRPr lang="en-US" sz="900" dirty="0"/>
          </a:p>
          <a:p>
            <a:pPr lvl="1"/>
            <a:endParaRPr lang="en-US" sz="900" dirty="0"/>
          </a:p>
          <a:p>
            <a:pPr lvl="3"/>
            <a:endParaRPr lang="en-US" sz="900" dirty="0"/>
          </a:p>
        </p:txBody>
      </p:sp>
      <p:sp>
        <p:nvSpPr>
          <p:cNvPr id="18" name="Rectangle 17">
            <a:extLst>
              <a:ext uri="{FF2B5EF4-FFF2-40B4-BE49-F238E27FC236}">
                <a16:creationId xmlns:a16="http://schemas.microsoft.com/office/drawing/2014/main" id="{B5F72A81-DEAF-95E1-02ED-8F313D069B62}"/>
              </a:ext>
            </a:extLst>
          </p:cNvPr>
          <p:cNvSpPr/>
          <p:nvPr/>
        </p:nvSpPr>
        <p:spPr>
          <a:xfrm>
            <a:off x="90535" y="22633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diagram of a factory and a globe">
            <a:extLst>
              <a:ext uri="{FF2B5EF4-FFF2-40B4-BE49-F238E27FC236}">
                <a16:creationId xmlns:a16="http://schemas.microsoft.com/office/drawing/2014/main" id="{997702C1-23C0-7542-4A53-8839CA989490}"/>
              </a:ext>
            </a:extLst>
          </p:cNvPr>
          <p:cNvPicPr>
            <a:picLocks noChangeAspect="1"/>
          </p:cNvPicPr>
          <p:nvPr/>
        </p:nvPicPr>
        <p:blipFill rotWithShape="1">
          <a:blip r:embed="rId3"/>
          <a:srcRect l="7001" t="52815" r="11896" b="11375"/>
          <a:stretch/>
        </p:blipFill>
        <p:spPr>
          <a:xfrm>
            <a:off x="6663576" y="1057419"/>
            <a:ext cx="1790275" cy="649895"/>
          </a:xfrm>
          <a:prstGeom prst="rect">
            <a:avLst/>
          </a:prstGeom>
        </p:spPr>
      </p:pic>
      <p:sp>
        <p:nvSpPr>
          <p:cNvPr id="21" name="Content Placeholder 2">
            <a:extLst>
              <a:ext uri="{FF2B5EF4-FFF2-40B4-BE49-F238E27FC236}">
                <a16:creationId xmlns:a16="http://schemas.microsoft.com/office/drawing/2014/main" id="{DB1882BD-EC92-E0C3-C626-0AAC2ED8495B}"/>
              </a:ext>
            </a:extLst>
          </p:cNvPr>
          <p:cNvSpPr txBox="1">
            <a:spLocks/>
          </p:cNvSpPr>
          <p:nvPr/>
        </p:nvSpPr>
        <p:spPr>
          <a:xfrm>
            <a:off x="2610431" y="1098863"/>
            <a:ext cx="3396217" cy="634091"/>
          </a:xfrm>
          <a:prstGeom prst="rect">
            <a:avLst/>
          </a:prstGeom>
          <a:ln>
            <a:solidFill>
              <a:schemeClr val="tx1"/>
            </a:solidFill>
          </a:ln>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600" b="0" dirty="0">
                <a:solidFill>
                  <a:schemeClr val="tx1"/>
                </a:solidFill>
              </a:rPr>
              <a:t>boucle de retroaction positive </a:t>
            </a:r>
            <a:br>
              <a:rPr lang="en-US" sz="1600" b="0" dirty="0">
                <a:solidFill>
                  <a:schemeClr val="tx1"/>
                </a:solidFill>
              </a:rPr>
            </a:br>
            <a:r>
              <a:rPr lang="en-US" sz="1600" b="0" dirty="0">
                <a:solidFill>
                  <a:schemeClr val="tx1"/>
                </a:solidFill>
              </a:rPr>
              <a:t>entre le prix et </a:t>
            </a:r>
            <a:r>
              <a:rPr lang="en-US" sz="1600" b="0" dirty="0" err="1">
                <a:solidFill>
                  <a:schemeClr val="tx1"/>
                </a:solidFill>
              </a:rPr>
              <a:t>l’envie</a:t>
            </a:r>
            <a:r>
              <a:rPr lang="en-US" sz="1600" b="0" dirty="0">
                <a:solidFill>
                  <a:schemeClr val="tx1"/>
                </a:solidFill>
              </a:rPr>
              <a:t> d’être exposé</a:t>
            </a:r>
            <a:endParaRPr lang="en-US" sz="700" dirty="0"/>
          </a:p>
          <a:p>
            <a:pPr lvl="1" algn="ctr"/>
            <a:endParaRPr lang="en-US" sz="700" dirty="0"/>
          </a:p>
          <a:p>
            <a:pPr lvl="3" algn="ctr"/>
            <a:endParaRPr lang="en-US" sz="700" dirty="0"/>
          </a:p>
        </p:txBody>
      </p:sp>
    </p:spTree>
    <p:extLst>
      <p:ext uri="{BB962C8B-B14F-4D97-AF65-F5344CB8AC3E}">
        <p14:creationId xmlns:p14="http://schemas.microsoft.com/office/powerpoint/2010/main" val="77536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31</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a:p>
        </p:txBody>
      </p:sp>
      <p:pic>
        <p:nvPicPr>
          <p:cNvPr id="6" name="Picture 5">
            <a:extLst>
              <a:ext uri="{FF2B5EF4-FFF2-40B4-BE49-F238E27FC236}">
                <a16:creationId xmlns:a16="http://schemas.microsoft.com/office/drawing/2014/main" id="{86592465-06C5-8331-5198-3BC1D9BEFC26}"/>
              </a:ext>
            </a:extLst>
          </p:cNvPr>
          <p:cNvPicPr>
            <a:picLocks noChangeAspect="1"/>
          </p:cNvPicPr>
          <p:nvPr/>
        </p:nvPicPr>
        <p:blipFill>
          <a:blip r:embed="rId3"/>
          <a:stretch>
            <a:fillRect/>
          </a:stretch>
        </p:blipFill>
        <p:spPr>
          <a:xfrm>
            <a:off x="4586980" y="1807728"/>
            <a:ext cx="3813460" cy="3889246"/>
          </a:xfrm>
          <a:prstGeom prst="rect">
            <a:avLst/>
          </a:prstGeom>
        </p:spPr>
      </p:pic>
      <p:pic>
        <p:nvPicPr>
          <p:cNvPr id="10" name="Picture 9">
            <a:extLst>
              <a:ext uri="{FF2B5EF4-FFF2-40B4-BE49-F238E27FC236}">
                <a16:creationId xmlns:a16="http://schemas.microsoft.com/office/drawing/2014/main" id="{9EF2CC88-84A0-158B-D041-D98670F2385D}"/>
              </a:ext>
            </a:extLst>
          </p:cNvPr>
          <p:cNvPicPr>
            <a:picLocks noChangeAspect="1"/>
          </p:cNvPicPr>
          <p:nvPr/>
        </p:nvPicPr>
        <p:blipFill>
          <a:blip r:embed="rId4"/>
          <a:stretch>
            <a:fillRect/>
          </a:stretch>
        </p:blipFill>
        <p:spPr>
          <a:xfrm>
            <a:off x="548440" y="1682437"/>
            <a:ext cx="3726782" cy="4014537"/>
          </a:xfrm>
          <a:prstGeom prst="rect">
            <a:avLst/>
          </a:prstGeom>
        </p:spPr>
      </p:pic>
      <p:sp>
        <p:nvSpPr>
          <p:cNvPr id="11" name="Title 7">
            <a:extLst>
              <a:ext uri="{FF2B5EF4-FFF2-40B4-BE49-F238E27FC236}">
                <a16:creationId xmlns:a16="http://schemas.microsoft.com/office/drawing/2014/main" id="{64A39403-041D-784D-5EC1-EB766187DE42}"/>
              </a:ext>
            </a:extLst>
          </p:cNvPr>
          <p:cNvSpPr>
            <a:spLocks noGrp="1"/>
          </p:cNvSpPr>
          <p:nvPr>
            <p:ph type="title"/>
          </p:nvPr>
        </p:nvSpPr>
        <p:spPr>
          <a:xfrm>
            <a:off x="431799" y="404813"/>
            <a:ext cx="6361794" cy="396000"/>
          </a:xfrm>
        </p:spPr>
        <p:txBody>
          <a:bodyPr/>
          <a:lstStyle/>
          <a:p>
            <a:r>
              <a:rPr lang="fr-FR" sz="2800" dirty="0"/>
              <a:t>Finance verte – gone </a:t>
            </a:r>
            <a:r>
              <a:rPr lang="fr-FR" sz="2800" dirty="0" err="1"/>
              <a:t>with</a:t>
            </a:r>
            <a:r>
              <a:rPr lang="fr-FR" sz="2800" dirty="0"/>
              <a:t> the </a:t>
            </a:r>
            <a:r>
              <a:rPr lang="fr-FR" sz="2800" dirty="0" err="1"/>
              <a:t>wind</a:t>
            </a:r>
            <a:r>
              <a:rPr lang="fr-FR" sz="2800" dirty="0"/>
              <a:t> !</a:t>
            </a:r>
            <a:endParaRPr lang="en-US" sz="1600" dirty="0"/>
          </a:p>
        </p:txBody>
      </p:sp>
    </p:spTree>
    <p:extLst>
      <p:ext uri="{BB962C8B-B14F-4D97-AF65-F5344CB8AC3E}">
        <p14:creationId xmlns:p14="http://schemas.microsoft.com/office/powerpoint/2010/main" val="156305320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693278" cy="396000"/>
          </a:xfrm>
        </p:spPr>
        <p:txBody>
          <a:bodyPr/>
          <a:lstStyle/>
          <a:p>
            <a:r>
              <a:rPr lang="fr-FR" sz="2800" dirty="0"/>
              <a:t>Au final, pas d’impact comportemental </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32</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r>
              <a:rPr lang="fr-FR" dirty="0"/>
              <a:t>Source: FT</a:t>
            </a:r>
            <a:endParaRPr lang="en-US" dirty="0"/>
          </a:p>
        </p:txBody>
      </p:sp>
      <p:sp>
        <p:nvSpPr>
          <p:cNvPr id="2" name="Content Placeholder 2">
            <a:extLst>
              <a:ext uri="{FF2B5EF4-FFF2-40B4-BE49-F238E27FC236}">
                <a16:creationId xmlns:a16="http://schemas.microsoft.com/office/drawing/2014/main" id="{4BF085F9-1CCB-DA27-0A89-2ADAFE84984C}"/>
              </a:ext>
            </a:extLst>
          </p:cNvPr>
          <p:cNvSpPr txBox="1">
            <a:spLocks/>
          </p:cNvSpPr>
          <p:nvPr/>
        </p:nvSpPr>
        <p:spPr>
          <a:xfrm>
            <a:off x="573740" y="1604865"/>
            <a:ext cx="3172350" cy="392635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b="0" dirty="0">
                <a:solidFill>
                  <a:schemeClr val="tx1"/>
                </a:solidFill>
              </a:rPr>
              <a:t>Les compagnies </a:t>
            </a:r>
            <a:r>
              <a:rPr lang="en-US" sz="2000" b="0" dirty="0" err="1">
                <a:solidFill>
                  <a:schemeClr val="tx1"/>
                </a:solidFill>
              </a:rPr>
              <a:t>pétrolières</a:t>
            </a:r>
            <a:r>
              <a:rPr lang="en-US" sz="2000" b="0" dirty="0">
                <a:solidFill>
                  <a:schemeClr val="tx1"/>
                </a:solidFill>
              </a:rPr>
              <a:t> </a:t>
            </a:r>
            <a:r>
              <a:rPr lang="en-US" sz="2000" b="0" dirty="0" err="1">
                <a:solidFill>
                  <a:schemeClr val="tx1"/>
                </a:solidFill>
              </a:rPr>
              <a:t>ont</a:t>
            </a:r>
            <a:r>
              <a:rPr lang="en-US" sz="2000" b="0" dirty="0">
                <a:solidFill>
                  <a:schemeClr val="tx1"/>
                </a:solidFill>
              </a:rPr>
              <a:t> </a:t>
            </a:r>
            <a:r>
              <a:rPr lang="en-US" sz="2000" b="0" dirty="0" err="1">
                <a:solidFill>
                  <a:schemeClr val="tx1"/>
                </a:solidFill>
              </a:rPr>
              <a:t>revu</a:t>
            </a:r>
            <a:r>
              <a:rPr lang="en-US" sz="2000" b="0" dirty="0">
                <a:solidFill>
                  <a:schemeClr val="tx1"/>
                </a:solidFill>
              </a:rPr>
              <a:t> à la </a:t>
            </a:r>
            <a:r>
              <a:rPr lang="en-US" sz="2000" b="0" dirty="0" err="1">
                <a:solidFill>
                  <a:schemeClr val="tx1"/>
                </a:solidFill>
              </a:rPr>
              <a:t>hausse</a:t>
            </a:r>
            <a:r>
              <a:rPr lang="en-US" sz="2000" b="0" dirty="0">
                <a:solidFill>
                  <a:schemeClr val="tx1"/>
                </a:solidFill>
              </a:rPr>
              <a:t> </a:t>
            </a:r>
            <a:r>
              <a:rPr lang="en-US" sz="2000" b="0" dirty="0" err="1">
                <a:solidFill>
                  <a:schemeClr val="tx1"/>
                </a:solidFill>
              </a:rPr>
              <a:t>leurs</a:t>
            </a:r>
            <a:r>
              <a:rPr lang="en-US" sz="2000" b="0" dirty="0">
                <a:solidFill>
                  <a:schemeClr val="tx1"/>
                </a:solidFill>
              </a:rPr>
              <a:t> </a:t>
            </a:r>
            <a:r>
              <a:rPr lang="en-US" sz="2000" b="0" dirty="0" err="1">
                <a:solidFill>
                  <a:schemeClr val="tx1"/>
                </a:solidFill>
              </a:rPr>
              <a:t>objectifs</a:t>
            </a:r>
            <a:r>
              <a:rPr lang="en-US" sz="2000" b="0" dirty="0">
                <a:solidFill>
                  <a:schemeClr val="tx1"/>
                </a:solidFill>
              </a:rPr>
              <a:t> de production dans les 6 </a:t>
            </a:r>
            <a:r>
              <a:rPr lang="en-US" sz="2000" b="0" dirty="0" err="1">
                <a:solidFill>
                  <a:schemeClr val="tx1"/>
                </a:solidFill>
              </a:rPr>
              <a:t>années</a:t>
            </a:r>
            <a:r>
              <a:rPr lang="en-US" sz="2000" b="0" dirty="0">
                <a:solidFill>
                  <a:schemeClr val="tx1"/>
                </a:solidFill>
              </a:rPr>
              <a:t> qui </a:t>
            </a:r>
            <a:r>
              <a:rPr lang="en-US" sz="2000" b="0" dirty="0" err="1">
                <a:solidFill>
                  <a:schemeClr val="tx1"/>
                </a:solidFill>
              </a:rPr>
              <a:t>viennent</a:t>
            </a:r>
            <a:r>
              <a:rPr lang="en-US" sz="2000" b="0" dirty="0">
                <a:solidFill>
                  <a:schemeClr val="tx1"/>
                </a:solidFill>
              </a:rPr>
              <a:t> :</a:t>
            </a:r>
            <a:br>
              <a:rPr lang="en-US" sz="2000" b="0" dirty="0">
                <a:solidFill>
                  <a:schemeClr val="tx1"/>
                </a:solidFill>
              </a:rPr>
            </a:br>
            <a:endParaRPr lang="en-US" sz="2000" b="0" dirty="0">
              <a:solidFill>
                <a:schemeClr val="tx1"/>
              </a:solidFill>
            </a:endParaRPr>
          </a:p>
          <a:p>
            <a:pPr marL="171450" indent="-171450">
              <a:buFont typeface="Wingdings" panose="05000000000000000000" pitchFamily="2" charset="2"/>
              <a:buChar char="v"/>
            </a:pPr>
            <a:r>
              <a:rPr lang="en-US" sz="2000" b="0" dirty="0">
                <a:solidFill>
                  <a:schemeClr val="tx1"/>
                </a:solidFill>
              </a:rPr>
              <a:t>Majors EU: </a:t>
            </a:r>
            <a:br>
              <a:rPr lang="en-US" sz="2000" b="0" dirty="0">
                <a:solidFill>
                  <a:schemeClr val="tx1"/>
                </a:solidFill>
              </a:rPr>
            </a:br>
            <a:br>
              <a:rPr lang="en-US" sz="2000" b="0" dirty="0">
                <a:solidFill>
                  <a:schemeClr val="tx1"/>
                </a:solidFill>
              </a:rPr>
            </a:br>
            <a:r>
              <a:rPr lang="en-US" sz="2000" b="0" dirty="0">
                <a:solidFill>
                  <a:schemeClr val="tx1"/>
                </a:solidFill>
              </a:rPr>
              <a:t>de -2 à +1% / an</a:t>
            </a:r>
            <a:br>
              <a:rPr lang="en-US" sz="2000" b="0" dirty="0">
                <a:solidFill>
                  <a:schemeClr val="tx1"/>
                </a:solidFill>
              </a:rPr>
            </a:br>
            <a:br>
              <a:rPr lang="en-US" sz="2000" b="0" dirty="0">
                <a:solidFill>
                  <a:schemeClr val="tx1"/>
                </a:solidFill>
              </a:rPr>
            </a:br>
            <a:endParaRPr lang="en-US" sz="2000" b="0" dirty="0">
              <a:solidFill>
                <a:schemeClr val="tx1"/>
              </a:solidFill>
            </a:endParaRPr>
          </a:p>
          <a:p>
            <a:pPr marL="171450" indent="-171450">
              <a:buFont typeface="Wingdings" panose="05000000000000000000" pitchFamily="2" charset="2"/>
              <a:buChar char="v"/>
            </a:pPr>
            <a:r>
              <a:rPr lang="en-US" sz="2000" b="0" dirty="0">
                <a:solidFill>
                  <a:schemeClr val="tx1"/>
                </a:solidFill>
              </a:rPr>
              <a:t>Majors US:</a:t>
            </a:r>
            <a:br>
              <a:rPr lang="en-US" sz="2000" b="0" dirty="0">
                <a:solidFill>
                  <a:schemeClr val="tx1"/>
                </a:solidFill>
              </a:rPr>
            </a:br>
            <a:br>
              <a:rPr lang="en-US" sz="2000" b="0" dirty="0">
                <a:solidFill>
                  <a:schemeClr val="tx1"/>
                </a:solidFill>
              </a:rPr>
            </a:br>
            <a:r>
              <a:rPr lang="en-US" sz="2000" b="0" dirty="0">
                <a:solidFill>
                  <a:schemeClr val="tx1"/>
                </a:solidFill>
              </a:rPr>
              <a:t>de +1 à + 4%  </a:t>
            </a:r>
            <a:endParaRPr lang="en-US" sz="2000" b="0" dirty="0">
              <a:solidFill>
                <a:schemeClr val="bg1">
                  <a:lumMod val="65000"/>
                </a:schemeClr>
              </a:solidFill>
            </a:endParaRPr>
          </a:p>
          <a:p>
            <a:pPr lvl="1"/>
            <a:endParaRPr lang="en-US" sz="2000" dirty="0"/>
          </a:p>
          <a:p>
            <a:pPr lvl="1"/>
            <a:endParaRPr lang="en-US" sz="900" dirty="0"/>
          </a:p>
          <a:p>
            <a:pPr lvl="1"/>
            <a:endParaRPr lang="en-US" sz="900" dirty="0"/>
          </a:p>
          <a:p>
            <a:pPr lvl="3"/>
            <a:endParaRPr lang="en-US" sz="900" dirty="0"/>
          </a:p>
        </p:txBody>
      </p:sp>
      <p:pic>
        <p:nvPicPr>
          <p:cNvPr id="10" name="Picture 9" descr="A diagram of a factory and a globe">
            <a:extLst>
              <a:ext uri="{FF2B5EF4-FFF2-40B4-BE49-F238E27FC236}">
                <a16:creationId xmlns:a16="http://schemas.microsoft.com/office/drawing/2014/main" id="{63396CB2-2376-B2C8-8EA1-6CF0D198DB59}"/>
              </a:ext>
            </a:extLst>
          </p:cNvPr>
          <p:cNvPicPr>
            <a:picLocks noChangeAspect="1"/>
          </p:cNvPicPr>
          <p:nvPr/>
        </p:nvPicPr>
        <p:blipFill rotWithShape="1">
          <a:blip r:embed="rId3"/>
          <a:srcRect l="7001" t="52815" r="11896" b="11375"/>
          <a:stretch/>
        </p:blipFill>
        <p:spPr>
          <a:xfrm>
            <a:off x="7508757" y="581029"/>
            <a:ext cx="1203441" cy="436867"/>
          </a:xfrm>
          <a:prstGeom prst="rect">
            <a:avLst/>
          </a:prstGeom>
        </p:spPr>
      </p:pic>
      <p:pic>
        <p:nvPicPr>
          <p:cNvPr id="11" name="Picture 10">
            <a:extLst>
              <a:ext uri="{FF2B5EF4-FFF2-40B4-BE49-F238E27FC236}">
                <a16:creationId xmlns:a16="http://schemas.microsoft.com/office/drawing/2014/main" id="{50C6F8E2-0F02-F789-EA8D-8130D598405C}"/>
              </a:ext>
            </a:extLst>
          </p:cNvPr>
          <p:cNvPicPr>
            <a:picLocks noChangeAspect="1"/>
          </p:cNvPicPr>
          <p:nvPr/>
        </p:nvPicPr>
        <p:blipFill>
          <a:blip r:embed="rId4"/>
          <a:stretch>
            <a:fillRect/>
          </a:stretch>
        </p:blipFill>
        <p:spPr>
          <a:xfrm>
            <a:off x="4028693" y="1554122"/>
            <a:ext cx="4825446" cy="4107240"/>
          </a:xfrm>
          <a:prstGeom prst="rect">
            <a:avLst/>
          </a:prstGeom>
        </p:spPr>
      </p:pic>
      <p:sp>
        <p:nvSpPr>
          <p:cNvPr id="12" name="Rectangle 11">
            <a:extLst>
              <a:ext uri="{FF2B5EF4-FFF2-40B4-BE49-F238E27FC236}">
                <a16:creationId xmlns:a16="http://schemas.microsoft.com/office/drawing/2014/main" id="{D82611C2-65A1-C1ED-07F4-81C669753A5A}"/>
              </a:ext>
            </a:extLst>
          </p:cNvPr>
          <p:cNvSpPr/>
          <p:nvPr/>
        </p:nvSpPr>
        <p:spPr>
          <a:xfrm>
            <a:off x="90535" y="22633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242881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8" y="404813"/>
            <a:ext cx="6809659" cy="396000"/>
          </a:xfrm>
        </p:spPr>
        <p:txBody>
          <a:bodyPr/>
          <a:lstStyle/>
          <a:p>
            <a:r>
              <a:rPr lang="fr-FR" sz="2800" dirty="0"/>
              <a:t>L’industrie fossile n’est pas pénalisée</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33</a:t>
            </a:fld>
            <a:endParaRPr lang="en-US" dirty="0"/>
          </a:p>
        </p:txBody>
      </p:sp>
      <p:pic>
        <p:nvPicPr>
          <p:cNvPr id="6" name="Picture 5">
            <a:extLst>
              <a:ext uri="{FF2B5EF4-FFF2-40B4-BE49-F238E27FC236}">
                <a16:creationId xmlns:a16="http://schemas.microsoft.com/office/drawing/2014/main" id="{B9BA681F-A52E-31A1-EEA5-5FBF07CC4F8B}"/>
              </a:ext>
            </a:extLst>
          </p:cNvPr>
          <p:cNvPicPr>
            <a:picLocks noChangeAspect="1"/>
          </p:cNvPicPr>
          <p:nvPr/>
        </p:nvPicPr>
        <p:blipFill>
          <a:blip r:embed="rId3"/>
          <a:stretch>
            <a:fillRect/>
          </a:stretch>
        </p:blipFill>
        <p:spPr>
          <a:xfrm>
            <a:off x="545604" y="1342103"/>
            <a:ext cx="8159565" cy="1747683"/>
          </a:xfrm>
          <a:prstGeom prst="rect">
            <a:avLst/>
          </a:prstGeom>
        </p:spPr>
      </p:pic>
      <p:pic>
        <p:nvPicPr>
          <p:cNvPr id="10" name="Picture 9">
            <a:extLst>
              <a:ext uri="{FF2B5EF4-FFF2-40B4-BE49-F238E27FC236}">
                <a16:creationId xmlns:a16="http://schemas.microsoft.com/office/drawing/2014/main" id="{11600FD3-53D8-5E49-0A5F-93233D1BABA7}"/>
              </a:ext>
            </a:extLst>
          </p:cNvPr>
          <p:cNvPicPr>
            <a:picLocks noChangeAspect="1"/>
          </p:cNvPicPr>
          <p:nvPr/>
        </p:nvPicPr>
        <p:blipFill>
          <a:blip r:embed="rId4"/>
          <a:stretch>
            <a:fillRect/>
          </a:stretch>
        </p:blipFill>
        <p:spPr>
          <a:xfrm>
            <a:off x="545603" y="3187060"/>
            <a:ext cx="8243915" cy="2474301"/>
          </a:xfrm>
          <a:prstGeom prst="rect">
            <a:avLst/>
          </a:prstGeom>
        </p:spPr>
      </p:pic>
      <p:sp>
        <p:nvSpPr>
          <p:cNvPr id="7" name="Text Placeholder 2">
            <a:extLst>
              <a:ext uri="{FF2B5EF4-FFF2-40B4-BE49-F238E27FC236}">
                <a16:creationId xmlns:a16="http://schemas.microsoft.com/office/drawing/2014/main" id="{1A79E484-EB4B-3F84-A1F4-48013FE2FE42}"/>
              </a:ext>
            </a:extLst>
          </p:cNvPr>
          <p:cNvSpPr txBox="1">
            <a:spLocks/>
          </p:cNvSpPr>
          <p:nvPr/>
        </p:nvSpPr>
        <p:spPr>
          <a:xfrm>
            <a:off x="431800" y="6143049"/>
            <a:ext cx="8280400" cy="389697"/>
          </a:xfrm>
          <a:prstGeom prst="rect">
            <a:avLst/>
          </a:prstGeom>
        </p:spPr>
        <p:txBody>
          <a:bodyPr vert="horz" lIns="0" tIns="72000" rIns="0" bIns="0" rtlCol="0" anchor="t" anchorCtr="0">
            <a:noAutofit/>
          </a:bodyPr>
          <a:lstStyle>
            <a:lvl1pPr marL="0" indent="0" algn="l" defTabSz="914400" rtl="0" eaLnBrk="1" latinLnBrk="0" hangingPunct="1">
              <a:lnSpc>
                <a:spcPct val="100000"/>
              </a:lnSpc>
              <a:spcBef>
                <a:spcPts val="0"/>
              </a:spcBef>
              <a:buFontTx/>
              <a:buNone/>
              <a:defRPr sz="800" b="0" kern="1200">
                <a:solidFill>
                  <a:schemeClr val="bg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700" b="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700" b="0"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700" b="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700" b="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Source: FT</a:t>
            </a:r>
            <a:endParaRPr lang="en-US" dirty="0"/>
          </a:p>
        </p:txBody>
      </p:sp>
      <p:sp>
        <p:nvSpPr>
          <p:cNvPr id="11" name="Rectangle 10">
            <a:extLst>
              <a:ext uri="{FF2B5EF4-FFF2-40B4-BE49-F238E27FC236}">
                <a16:creationId xmlns:a16="http://schemas.microsoft.com/office/drawing/2014/main" id="{D95C04BE-AE52-15E0-C126-D1ED47C60161}"/>
              </a:ext>
            </a:extLst>
          </p:cNvPr>
          <p:cNvSpPr/>
          <p:nvPr/>
        </p:nvSpPr>
        <p:spPr>
          <a:xfrm>
            <a:off x="90535" y="22633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01519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8" y="404813"/>
            <a:ext cx="6675171" cy="396000"/>
          </a:xfrm>
        </p:spPr>
        <p:txBody>
          <a:bodyPr/>
          <a:lstStyle/>
          <a:p>
            <a:r>
              <a:rPr lang="fr-FR" sz="2800" dirty="0"/>
              <a:t>Des votes récemment moins militants </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34</a:t>
            </a:fld>
            <a:endParaRPr lang="en-US" dirty="0"/>
          </a:p>
        </p:txBody>
      </p:sp>
      <p:pic>
        <p:nvPicPr>
          <p:cNvPr id="10" name="Picture 9" descr="A diagram of a factory and a globe">
            <a:extLst>
              <a:ext uri="{FF2B5EF4-FFF2-40B4-BE49-F238E27FC236}">
                <a16:creationId xmlns:a16="http://schemas.microsoft.com/office/drawing/2014/main" id="{63396CB2-2376-B2C8-8EA1-6CF0D198DB59}"/>
              </a:ext>
            </a:extLst>
          </p:cNvPr>
          <p:cNvPicPr>
            <a:picLocks noChangeAspect="1"/>
          </p:cNvPicPr>
          <p:nvPr/>
        </p:nvPicPr>
        <p:blipFill rotWithShape="1">
          <a:blip r:embed="rId3"/>
          <a:srcRect l="7001" t="52815" r="11896" b="11375"/>
          <a:stretch/>
        </p:blipFill>
        <p:spPr>
          <a:xfrm>
            <a:off x="7508757" y="759771"/>
            <a:ext cx="1203441" cy="436867"/>
          </a:xfrm>
          <a:prstGeom prst="rect">
            <a:avLst/>
          </a:prstGeom>
        </p:spPr>
      </p:pic>
      <p:pic>
        <p:nvPicPr>
          <p:cNvPr id="6" name="Picture 5" descr="A green and white graph&#10;&#10;Description automatically generated">
            <a:extLst>
              <a:ext uri="{FF2B5EF4-FFF2-40B4-BE49-F238E27FC236}">
                <a16:creationId xmlns:a16="http://schemas.microsoft.com/office/drawing/2014/main" id="{0853D49F-6E78-9FC3-477C-700B963EEBF3}"/>
              </a:ext>
            </a:extLst>
          </p:cNvPr>
          <p:cNvPicPr>
            <a:picLocks noChangeAspect="1"/>
          </p:cNvPicPr>
          <p:nvPr/>
        </p:nvPicPr>
        <p:blipFill>
          <a:blip r:embed="rId4"/>
          <a:stretch>
            <a:fillRect/>
          </a:stretch>
        </p:blipFill>
        <p:spPr>
          <a:xfrm>
            <a:off x="395326" y="1253613"/>
            <a:ext cx="6820075" cy="4653606"/>
          </a:xfrm>
          <a:prstGeom prst="rect">
            <a:avLst/>
          </a:prstGeom>
        </p:spPr>
      </p:pic>
      <p:sp>
        <p:nvSpPr>
          <p:cNvPr id="7" name="Text Placeholder 2">
            <a:extLst>
              <a:ext uri="{FF2B5EF4-FFF2-40B4-BE49-F238E27FC236}">
                <a16:creationId xmlns:a16="http://schemas.microsoft.com/office/drawing/2014/main" id="{65694B9F-B4CB-4681-897C-5DA0FB5DEE85}"/>
              </a:ext>
            </a:extLst>
          </p:cNvPr>
          <p:cNvSpPr txBox="1">
            <a:spLocks/>
          </p:cNvSpPr>
          <p:nvPr/>
        </p:nvSpPr>
        <p:spPr>
          <a:xfrm>
            <a:off x="542410" y="6143049"/>
            <a:ext cx="8280400" cy="389697"/>
          </a:xfrm>
          <a:prstGeom prst="rect">
            <a:avLst/>
          </a:prstGeom>
        </p:spPr>
        <p:txBody>
          <a:bodyPr vert="horz" lIns="0" tIns="72000" rIns="0" bIns="0" rtlCol="0" anchor="t" anchorCtr="0">
            <a:noAutofit/>
          </a:bodyPr>
          <a:lstStyle>
            <a:lvl1pPr marL="0" indent="0" algn="l" defTabSz="914400" rtl="0" eaLnBrk="1" latinLnBrk="0" hangingPunct="1">
              <a:lnSpc>
                <a:spcPct val="100000"/>
              </a:lnSpc>
              <a:spcBef>
                <a:spcPts val="0"/>
              </a:spcBef>
              <a:buFontTx/>
              <a:buNone/>
              <a:defRPr sz="800" b="0" kern="1200">
                <a:solidFill>
                  <a:schemeClr val="bg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700" b="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700" b="0"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700" b="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700" b="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Source: </a:t>
            </a:r>
            <a:r>
              <a:rPr lang="fr-FR" dirty="0" err="1"/>
              <a:t>InfluenceMap</a:t>
            </a:r>
            <a:r>
              <a:rPr lang="fr-FR" dirty="0"/>
              <a:t> 2023</a:t>
            </a:r>
            <a:endParaRPr lang="en-US" dirty="0"/>
          </a:p>
        </p:txBody>
      </p:sp>
      <p:sp>
        <p:nvSpPr>
          <p:cNvPr id="11" name="Rectangle 10">
            <a:extLst>
              <a:ext uri="{FF2B5EF4-FFF2-40B4-BE49-F238E27FC236}">
                <a16:creationId xmlns:a16="http://schemas.microsoft.com/office/drawing/2014/main" id="{52E3F5E5-EC67-5CFF-9E49-8DFC2317DF14}"/>
              </a:ext>
            </a:extLst>
          </p:cNvPr>
          <p:cNvSpPr/>
          <p:nvPr/>
        </p:nvSpPr>
        <p:spPr>
          <a:xfrm>
            <a:off x="90535" y="22633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23412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361794" cy="396000"/>
          </a:xfrm>
        </p:spPr>
        <p:txBody>
          <a:bodyPr/>
          <a:lstStyle/>
          <a:p>
            <a:r>
              <a:rPr lang="fr-FR" sz="2800" dirty="0"/>
              <a:t>Les politiques de vote ?</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35</a:t>
            </a:fld>
            <a:endParaRPr lang="en-US" dirty="0"/>
          </a:p>
        </p:txBody>
      </p:sp>
      <p:pic>
        <p:nvPicPr>
          <p:cNvPr id="10" name="Picture 9" descr="A diagram of a factory and a globe">
            <a:extLst>
              <a:ext uri="{FF2B5EF4-FFF2-40B4-BE49-F238E27FC236}">
                <a16:creationId xmlns:a16="http://schemas.microsoft.com/office/drawing/2014/main" id="{63396CB2-2376-B2C8-8EA1-6CF0D198DB59}"/>
              </a:ext>
            </a:extLst>
          </p:cNvPr>
          <p:cNvPicPr>
            <a:picLocks noChangeAspect="1"/>
          </p:cNvPicPr>
          <p:nvPr/>
        </p:nvPicPr>
        <p:blipFill rotWithShape="1">
          <a:blip r:embed="rId3"/>
          <a:srcRect l="7001" t="52815" r="11896" b="11375"/>
          <a:stretch/>
        </p:blipFill>
        <p:spPr>
          <a:xfrm>
            <a:off x="5477578" y="314906"/>
            <a:ext cx="1203441" cy="436867"/>
          </a:xfrm>
          <a:prstGeom prst="rect">
            <a:avLst/>
          </a:prstGeom>
        </p:spPr>
      </p:pic>
      <p:sp>
        <p:nvSpPr>
          <p:cNvPr id="2" name="Text Placeholder 2">
            <a:extLst>
              <a:ext uri="{FF2B5EF4-FFF2-40B4-BE49-F238E27FC236}">
                <a16:creationId xmlns:a16="http://schemas.microsoft.com/office/drawing/2014/main" id="{4C796F9A-E0A4-E15B-0042-5453C1EEC10F}"/>
              </a:ext>
            </a:extLst>
          </p:cNvPr>
          <p:cNvSpPr txBox="1">
            <a:spLocks/>
          </p:cNvSpPr>
          <p:nvPr/>
        </p:nvSpPr>
        <p:spPr>
          <a:xfrm>
            <a:off x="431800" y="6143049"/>
            <a:ext cx="8280400" cy="389697"/>
          </a:xfrm>
          <a:prstGeom prst="rect">
            <a:avLst/>
          </a:prstGeom>
        </p:spPr>
        <p:txBody>
          <a:bodyPr vert="horz" lIns="0" tIns="72000" rIns="0" bIns="0" rtlCol="0" anchor="t" anchorCtr="0">
            <a:noAutofit/>
          </a:bodyPr>
          <a:lstStyle>
            <a:lvl1pPr marL="0" indent="0" algn="l" defTabSz="914400" rtl="0" eaLnBrk="1" latinLnBrk="0" hangingPunct="1">
              <a:lnSpc>
                <a:spcPct val="100000"/>
              </a:lnSpc>
              <a:spcBef>
                <a:spcPts val="0"/>
              </a:spcBef>
              <a:buFontTx/>
              <a:buNone/>
              <a:defRPr sz="800" b="0" kern="1200">
                <a:solidFill>
                  <a:schemeClr val="bg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700" b="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700" b="0"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700" b="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700" b="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Source: </a:t>
            </a:r>
            <a:r>
              <a:rPr lang="fr-FR" dirty="0" err="1"/>
              <a:t>InfluenceMap</a:t>
            </a:r>
            <a:r>
              <a:rPr lang="fr-FR" dirty="0"/>
              <a:t> 2023</a:t>
            </a:r>
            <a:endParaRPr lang="en-US" dirty="0"/>
          </a:p>
        </p:txBody>
      </p:sp>
      <p:grpSp>
        <p:nvGrpSpPr>
          <p:cNvPr id="7" name="Group 6">
            <a:extLst>
              <a:ext uri="{FF2B5EF4-FFF2-40B4-BE49-F238E27FC236}">
                <a16:creationId xmlns:a16="http://schemas.microsoft.com/office/drawing/2014/main" id="{B9AB463C-22F3-A02E-00D6-34B1FE8E576E}"/>
              </a:ext>
            </a:extLst>
          </p:cNvPr>
          <p:cNvGrpSpPr/>
          <p:nvPr/>
        </p:nvGrpSpPr>
        <p:grpSpPr>
          <a:xfrm>
            <a:off x="431799" y="1250125"/>
            <a:ext cx="7093072" cy="4645999"/>
            <a:chOff x="5560" y="88232"/>
            <a:chExt cx="9132879" cy="6681535"/>
          </a:xfrm>
        </p:grpSpPr>
        <p:pic>
          <p:nvPicPr>
            <p:cNvPr id="11" name="Picture 10" descr="A chart of a company's engagement results&#10;&#10;Description automatically generated">
              <a:extLst>
                <a:ext uri="{FF2B5EF4-FFF2-40B4-BE49-F238E27FC236}">
                  <a16:creationId xmlns:a16="http://schemas.microsoft.com/office/drawing/2014/main" id="{3F3080A7-5788-F76C-017B-AEC3A0606904}"/>
                </a:ext>
              </a:extLst>
            </p:cNvPr>
            <p:cNvPicPr>
              <a:picLocks noChangeAspect="1"/>
            </p:cNvPicPr>
            <p:nvPr/>
          </p:nvPicPr>
          <p:blipFill>
            <a:blip r:embed="rId4"/>
            <a:stretch>
              <a:fillRect/>
            </a:stretch>
          </p:blipFill>
          <p:spPr>
            <a:xfrm>
              <a:off x="5560" y="88232"/>
              <a:ext cx="9132879" cy="6681535"/>
            </a:xfrm>
            <a:prstGeom prst="rect">
              <a:avLst/>
            </a:prstGeom>
          </p:spPr>
        </p:pic>
        <p:grpSp>
          <p:nvGrpSpPr>
            <p:cNvPr id="12" name="Group 11">
              <a:extLst>
                <a:ext uri="{FF2B5EF4-FFF2-40B4-BE49-F238E27FC236}">
                  <a16:creationId xmlns:a16="http://schemas.microsoft.com/office/drawing/2014/main" id="{66976E76-7659-65D4-7977-AD77F3CE5F52}"/>
                </a:ext>
              </a:extLst>
            </p:cNvPr>
            <p:cNvGrpSpPr/>
            <p:nvPr/>
          </p:nvGrpSpPr>
          <p:grpSpPr>
            <a:xfrm>
              <a:off x="2039808" y="2903620"/>
              <a:ext cx="6136106" cy="2117559"/>
              <a:chOff x="2039808" y="2903620"/>
              <a:chExt cx="6136106" cy="2117559"/>
            </a:xfrm>
          </p:grpSpPr>
          <p:sp>
            <p:nvSpPr>
              <p:cNvPr id="13" name="Oval 12">
                <a:extLst>
                  <a:ext uri="{FF2B5EF4-FFF2-40B4-BE49-F238E27FC236}">
                    <a16:creationId xmlns:a16="http://schemas.microsoft.com/office/drawing/2014/main" id="{FCDDC7D5-56A4-07D8-126A-DDC56D547D4E}"/>
                  </a:ext>
                </a:extLst>
              </p:cNvPr>
              <p:cNvSpPr/>
              <p:nvPr/>
            </p:nvSpPr>
            <p:spPr>
              <a:xfrm>
                <a:off x="2039808" y="4636168"/>
                <a:ext cx="1227222" cy="38501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A8B069D-23B0-6B09-272B-06A1FCE2C4C2}"/>
                  </a:ext>
                </a:extLst>
              </p:cNvPr>
              <p:cNvSpPr/>
              <p:nvPr/>
            </p:nvSpPr>
            <p:spPr>
              <a:xfrm>
                <a:off x="6948692" y="2903620"/>
                <a:ext cx="1227222" cy="385011"/>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67723884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361794" cy="396000"/>
          </a:xfrm>
        </p:spPr>
        <p:txBody>
          <a:bodyPr/>
          <a:lstStyle/>
          <a:p>
            <a:r>
              <a:rPr lang="fr-FR" sz="2800" dirty="0"/>
              <a:t>La décarbonation des portefeuilles?</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36</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r>
              <a:rPr lang="fr-FR" dirty="0"/>
              <a:t>Source: </a:t>
            </a:r>
            <a:r>
              <a:rPr lang="fr-FR" dirty="0" err="1"/>
              <a:t>InfluenceMap</a:t>
            </a:r>
            <a:r>
              <a:rPr lang="fr-FR" dirty="0"/>
              <a:t> 2023</a:t>
            </a:r>
            <a:endParaRPr lang="en-US" dirty="0"/>
          </a:p>
        </p:txBody>
      </p:sp>
      <p:pic>
        <p:nvPicPr>
          <p:cNvPr id="10" name="Picture 9" descr="A diagram of a factory and a globe">
            <a:extLst>
              <a:ext uri="{FF2B5EF4-FFF2-40B4-BE49-F238E27FC236}">
                <a16:creationId xmlns:a16="http://schemas.microsoft.com/office/drawing/2014/main" id="{63396CB2-2376-B2C8-8EA1-6CF0D198DB59}"/>
              </a:ext>
            </a:extLst>
          </p:cNvPr>
          <p:cNvPicPr>
            <a:picLocks noChangeAspect="1"/>
          </p:cNvPicPr>
          <p:nvPr/>
        </p:nvPicPr>
        <p:blipFill rotWithShape="1">
          <a:blip r:embed="rId3"/>
          <a:srcRect l="7001" t="52815" r="11896" b="11375"/>
          <a:stretch/>
        </p:blipFill>
        <p:spPr>
          <a:xfrm>
            <a:off x="7626897" y="603968"/>
            <a:ext cx="960184" cy="348561"/>
          </a:xfrm>
          <a:prstGeom prst="rect">
            <a:avLst/>
          </a:prstGeom>
        </p:spPr>
      </p:pic>
      <p:pic>
        <p:nvPicPr>
          <p:cNvPr id="7" name="Picture 6" descr="A graph of graph showing different types of fuel&#10;&#10;Description automatically generated">
            <a:extLst>
              <a:ext uri="{FF2B5EF4-FFF2-40B4-BE49-F238E27FC236}">
                <a16:creationId xmlns:a16="http://schemas.microsoft.com/office/drawing/2014/main" id="{BD0E4556-DC34-75A7-EF6B-9585EDBBAE18}"/>
              </a:ext>
            </a:extLst>
          </p:cNvPr>
          <p:cNvPicPr>
            <a:picLocks noChangeAspect="1"/>
          </p:cNvPicPr>
          <p:nvPr/>
        </p:nvPicPr>
        <p:blipFill>
          <a:blip r:embed="rId4"/>
          <a:stretch>
            <a:fillRect/>
          </a:stretch>
        </p:blipFill>
        <p:spPr>
          <a:xfrm>
            <a:off x="431798" y="1390074"/>
            <a:ext cx="7126749" cy="4805873"/>
          </a:xfrm>
          <a:prstGeom prst="rect">
            <a:avLst/>
          </a:prstGeom>
        </p:spPr>
      </p:pic>
      <p:grpSp>
        <p:nvGrpSpPr>
          <p:cNvPr id="11" name="Group 10">
            <a:extLst>
              <a:ext uri="{FF2B5EF4-FFF2-40B4-BE49-F238E27FC236}">
                <a16:creationId xmlns:a16="http://schemas.microsoft.com/office/drawing/2014/main" id="{7586866D-2259-8355-3012-BDCEC1A3CC07}"/>
              </a:ext>
            </a:extLst>
          </p:cNvPr>
          <p:cNvGrpSpPr/>
          <p:nvPr/>
        </p:nvGrpSpPr>
        <p:grpSpPr>
          <a:xfrm>
            <a:off x="6954865" y="3153375"/>
            <a:ext cx="574010" cy="819324"/>
            <a:chOff x="8396380" y="2498557"/>
            <a:chExt cx="834554" cy="1227222"/>
          </a:xfrm>
        </p:grpSpPr>
        <p:sp>
          <p:nvSpPr>
            <p:cNvPr id="12" name="Oval 11">
              <a:extLst>
                <a:ext uri="{FF2B5EF4-FFF2-40B4-BE49-F238E27FC236}">
                  <a16:creationId xmlns:a16="http://schemas.microsoft.com/office/drawing/2014/main" id="{1A2C0238-CE7D-7F3A-0939-EB1BB7A4B1CE}"/>
                </a:ext>
              </a:extLst>
            </p:cNvPr>
            <p:cNvSpPr/>
            <p:nvPr/>
          </p:nvSpPr>
          <p:spPr>
            <a:xfrm rot="5400000">
              <a:off x="7975275" y="2919662"/>
              <a:ext cx="1227222" cy="38501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BE046E-DE5A-0E8D-1B64-B40E31D0A9DA}"/>
                </a:ext>
              </a:extLst>
            </p:cNvPr>
            <p:cNvSpPr/>
            <p:nvPr/>
          </p:nvSpPr>
          <p:spPr>
            <a:xfrm rot="5400000">
              <a:off x="8424818" y="2919662"/>
              <a:ext cx="1227222" cy="385011"/>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484287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a graph showing different colors&#10;&#10;Description automatically generated with medium confidence">
            <a:extLst>
              <a:ext uri="{FF2B5EF4-FFF2-40B4-BE49-F238E27FC236}">
                <a16:creationId xmlns:a16="http://schemas.microsoft.com/office/drawing/2014/main" id="{B7DAAA4E-2F39-74C5-FCC3-504C1F0630B9}"/>
              </a:ext>
            </a:extLst>
          </p:cNvPr>
          <p:cNvPicPr>
            <a:picLocks noChangeAspect="1"/>
          </p:cNvPicPr>
          <p:nvPr/>
        </p:nvPicPr>
        <p:blipFill>
          <a:blip r:embed="rId3"/>
          <a:stretch>
            <a:fillRect/>
          </a:stretch>
        </p:blipFill>
        <p:spPr>
          <a:xfrm>
            <a:off x="431799" y="1233352"/>
            <a:ext cx="6832264" cy="4909697"/>
          </a:xfrm>
          <a:prstGeom prst="rect">
            <a:avLst/>
          </a:prstGeom>
        </p:spPr>
      </p:pic>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361794" cy="396000"/>
          </a:xfrm>
        </p:spPr>
        <p:txBody>
          <a:bodyPr/>
          <a:lstStyle/>
          <a:p>
            <a:r>
              <a:rPr lang="fr-FR" sz="2800" dirty="0"/>
              <a:t>La décarbonation des portefeuilles?</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37</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r>
              <a:rPr lang="fr-FR" dirty="0"/>
              <a:t>Source: </a:t>
            </a:r>
            <a:r>
              <a:rPr lang="fr-FR" dirty="0" err="1"/>
              <a:t>InfluenceMap</a:t>
            </a:r>
            <a:r>
              <a:rPr lang="fr-FR" dirty="0"/>
              <a:t> 2023</a:t>
            </a:r>
            <a:endParaRPr lang="en-US" dirty="0"/>
          </a:p>
        </p:txBody>
      </p:sp>
      <p:pic>
        <p:nvPicPr>
          <p:cNvPr id="10" name="Picture 9" descr="A diagram of a factory and a globe">
            <a:extLst>
              <a:ext uri="{FF2B5EF4-FFF2-40B4-BE49-F238E27FC236}">
                <a16:creationId xmlns:a16="http://schemas.microsoft.com/office/drawing/2014/main" id="{63396CB2-2376-B2C8-8EA1-6CF0D198DB59}"/>
              </a:ext>
            </a:extLst>
          </p:cNvPr>
          <p:cNvPicPr>
            <a:picLocks noChangeAspect="1"/>
          </p:cNvPicPr>
          <p:nvPr/>
        </p:nvPicPr>
        <p:blipFill rotWithShape="1">
          <a:blip r:embed="rId4"/>
          <a:srcRect l="7001" t="52815" r="11896" b="11375"/>
          <a:stretch/>
        </p:blipFill>
        <p:spPr>
          <a:xfrm>
            <a:off x="7626016" y="603968"/>
            <a:ext cx="960184" cy="348561"/>
          </a:xfrm>
          <a:prstGeom prst="rect">
            <a:avLst/>
          </a:prstGeom>
        </p:spPr>
      </p:pic>
      <p:sp>
        <p:nvSpPr>
          <p:cNvPr id="12" name="Oval 11">
            <a:extLst>
              <a:ext uri="{FF2B5EF4-FFF2-40B4-BE49-F238E27FC236}">
                <a16:creationId xmlns:a16="http://schemas.microsoft.com/office/drawing/2014/main" id="{1A2C0238-CE7D-7F3A-0939-EB1BB7A4B1CE}"/>
              </a:ext>
            </a:extLst>
          </p:cNvPr>
          <p:cNvSpPr/>
          <p:nvPr/>
        </p:nvSpPr>
        <p:spPr>
          <a:xfrm rot="5400000">
            <a:off x="5145832" y="3236907"/>
            <a:ext cx="819324" cy="26481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BE046E-DE5A-0E8D-1B64-B40E31D0A9DA}"/>
              </a:ext>
            </a:extLst>
          </p:cNvPr>
          <p:cNvSpPr/>
          <p:nvPr/>
        </p:nvSpPr>
        <p:spPr>
          <a:xfrm rot="5400000">
            <a:off x="2003905" y="3202033"/>
            <a:ext cx="819324" cy="264812"/>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00324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7" y="404813"/>
            <a:ext cx="8155283" cy="396000"/>
          </a:xfrm>
        </p:spPr>
        <p:txBody>
          <a:bodyPr/>
          <a:lstStyle/>
          <a:p>
            <a:r>
              <a:rPr lang="fr-FR" sz="2800" dirty="0"/>
              <a:t>Faut-il désinvestir des « sin stocks »? </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38</a:t>
            </a:fld>
            <a:endParaRPr lang="en-US" dirty="0"/>
          </a:p>
        </p:txBody>
      </p:sp>
      <p:sp>
        <p:nvSpPr>
          <p:cNvPr id="2" name="Content Placeholder 2">
            <a:extLst>
              <a:ext uri="{FF2B5EF4-FFF2-40B4-BE49-F238E27FC236}">
                <a16:creationId xmlns:a16="http://schemas.microsoft.com/office/drawing/2014/main" id="{4BF085F9-1CCB-DA27-0A89-2ADAFE84984C}"/>
              </a:ext>
            </a:extLst>
          </p:cNvPr>
          <p:cNvSpPr txBox="1">
            <a:spLocks/>
          </p:cNvSpPr>
          <p:nvPr/>
        </p:nvSpPr>
        <p:spPr>
          <a:xfrm>
            <a:off x="573739" y="1604865"/>
            <a:ext cx="8138459" cy="392635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b="0" dirty="0">
                <a:solidFill>
                  <a:schemeClr val="tx1"/>
                </a:solidFill>
              </a:rPr>
              <a:t> FAMA vs SHILLER – tous deux </a:t>
            </a:r>
            <a:r>
              <a:rPr lang="fr-FR" sz="2000" b="0" dirty="0" err="1">
                <a:solidFill>
                  <a:schemeClr val="tx1"/>
                </a:solidFill>
              </a:rPr>
              <a:t>Sveridges</a:t>
            </a:r>
            <a:r>
              <a:rPr lang="fr-FR" sz="2000" b="0" dirty="0">
                <a:solidFill>
                  <a:schemeClr val="tx1"/>
                </a:solidFill>
              </a:rPr>
              <a:t> </a:t>
            </a:r>
            <a:r>
              <a:rPr lang="fr-FR" sz="2000" b="0" dirty="0" err="1">
                <a:solidFill>
                  <a:schemeClr val="tx1"/>
                </a:solidFill>
              </a:rPr>
              <a:t>Riskbank</a:t>
            </a:r>
            <a:r>
              <a:rPr lang="fr-FR" sz="2000" b="0" dirty="0">
                <a:solidFill>
                  <a:schemeClr val="tx1"/>
                </a:solidFill>
              </a:rPr>
              <a:t> </a:t>
            </a:r>
            <a:r>
              <a:rPr lang="fr-FR" sz="2000" b="0" dirty="0" err="1">
                <a:solidFill>
                  <a:schemeClr val="tx1"/>
                </a:solidFill>
              </a:rPr>
              <a:t>prize</a:t>
            </a:r>
            <a:r>
              <a:rPr lang="fr-FR" sz="2000" b="0" dirty="0">
                <a:solidFill>
                  <a:schemeClr val="tx1"/>
                </a:solidFill>
              </a:rPr>
              <a:t> en 2013 !</a:t>
            </a:r>
            <a:br>
              <a:rPr lang="fr-FR" sz="2000" b="0" dirty="0">
                <a:solidFill>
                  <a:schemeClr val="tx1"/>
                </a:solidFill>
              </a:rPr>
            </a:br>
            <a:endParaRPr lang="fr-FR" sz="2000" b="0" dirty="0">
              <a:solidFill>
                <a:schemeClr val="tx1"/>
              </a:solidFill>
            </a:endParaRPr>
          </a:p>
          <a:p>
            <a:pPr marL="171450" indent="-171450">
              <a:lnSpc>
                <a:spcPct val="100000"/>
              </a:lnSpc>
              <a:buFont typeface="Wingdings" panose="05000000000000000000" pitchFamily="2" charset="2"/>
              <a:buChar char="v"/>
            </a:pPr>
            <a:r>
              <a:rPr lang="fr-FR" sz="2000" b="0" dirty="0">
                <a:solidFill>
                  <a:schemeClr val="tx1"/>
                </a:solidFill>
              </a:rPr>
              <a:t> </a:t>
            </a:r>
            <a:r>
              <a:rPr lang="fr-FR" sz="2000" dirty="0">
                <a:solidFill>
                  <a:schemeClr val="tx1"/>
                </a:solidFill>
              </a:rPr>
              <a:t>Si les marches sont efficients : NON </a:t>
            </a:r>
            <a:br>
              <a:rPr lang="fr-FR" sz="2000" b="0" dirty="0">
                <a:solidFill>
                  <a:schemeClr val="tx1"/>
                </a:solidFill>
              </a:rPr>
            </a:br>
            <a:r>
              <a:rPr lang="fr-FR" sz="2000" b="0" dirty="0">
                <a:solidFill>
                  <a:schemeClr val="tx1"/>
                </a:solidFill>
              </a:rPr>
              <a:t>désinvestir ne change pas le prix, qui ne dépend que des fondamentaux, ni donc le coût en capital du type d’activités économiques auxquelles se livre l’entreprise visée, </a:t>
            </a:r>
            <a:br>
              <a:rPr lang="fr-FR" sz="2000" b="0" dirty="0">
                <a:solidFill>
                  <a:schemeClr val="tx1"/>
                </a:solidFill>
              </a:rPr>
            </a:br>
            <a:r>
              <a:rPr lang="fr-FR" sz="2000" b="0" dirty="0">
                <a:solidFill>
                  <a:schemeClr val="tx1"/>
                </a:solidFill>
              </a:rPr>
              <a:t>mais uniquement la qualité de la gouvernance autour de celle-ci. </a:t>
            </a:r>
            <a:br>
              <a:rPr lang="fr-FR" sz="2000" b="0" dirty="0">
                <a:solidFill>
                  <a:schemeClr val="tx1"/>
                </a:solidFill>
              </a:rPr>
            </a:br>
            <a:endParaRPr lang="fr-FR" sz="2000" b="0" dirty="0">
              <a:solidFill>
                <a:schemeClr val="tx1"/>
              </a:solidFill>
            </a:endParaRPr>
          </a:p>
          <a:p>
            <a:pPr marL="171450" indent="-171450">
              <a:lnSpc>
                <a:spcPct val="100000"/>
              </a:lnSpc>
              <a:buFont typeface="Wingdings" panose="05000000000000000000" pitchFamily="2" charset="2"/>
              <a:buChar char="v"/>
            </a:pPr>
            <a:r>
              <a:rPr lang="fr-FR" sz="2000" b="0" dirty="0">
                <a:solidFill>
                  <a:schemeClr val="tx1"/>
                </a:solidFill>
              </a:rPr>
              <a:t> </a:t>
            </a:r>
            <a:r>
              <a:rPr lang="fr-FR" sz="2000" dirty="0">
                <a:solidFill>
                  <a:schemeClr val="tx1"/>
                </a:solidFill>
              </a:rPr>
              <a:t>Si les marches ne sont pas efficients : OUI</a:t>
            </a:r>
            <a:br>
              <a:rPr lang="fr-FR" sz="2000" b="0" dirty="0">
                <a:solidFill>
                  <a:schemeClr val="tx1"/>
                </a:solidFill>
              </a:rPr>
            </a:br>
            <a:r>
              <a:rPr lang="fr-FR" sz="2000" b="0" dirty="0">
                <a:solidFill>
                  <a:schemeClr val="tx1"/>
                </a:solidFill>
              </a:rPr>
              <a:t>désinvestir ne “punit” immédiatement pas l’entreprise visée ni ne diminue les émissions dans le monde réel, mais cela modifie le coût futur d’accès au capital, et les multiples boursiers associés, donc cela a un effet de signalement au reste du marché conduisant à décourager des entrepreneurs de lever du capital pour conduire ces activités.</a:t>
            </a:r>
            <a:endParaRPr lang="fr-FR" sz="2000" b="0" dirty="0">
              <a:solidFill>
                <a:schemeClr val="bg1">
                  <a:lumMod val="65000"/>
                </a:schemeClr>
              </a:solidFill>
            </a:endParaRPr>
          </a:p>
          <a:p>
            <a:pPr lvl="1"/>
            <a:endParaRPr lang="fr-FR" sz="2000" dirty="0"/>
          </a:p>
          <a:p>
            <a:pPr lvl="1"/>
            <a:endParaRPr lang="fr-FR" sz="900" dirty="0"/>
          </a:p>
          <a:p>
            <a:pPr lvl="1"/>
            <a:endParaRPr lang="fr-FR" sz="900" dirty="0"/>
          </a:p>
          <a:p>
            <a:pPr lvl="3"/>
            <a:endParaRPr lang="fr-FR" sz="900" dirty="0"/>
          </a:p>
        </p:txBody>
      </p:sp>
      <p:pic>
        <p:nvPicPr>
          <p:cNvPr id="6" name="Picture 5" descr="A diagram of a factory and a globe">
            <a:extLst>
              <a:ext uri="{FF2B5EF4-FFF2-40B4-BE49-F238E27FC236}">
                <a16:creationId xmlns:a16="http://schemas.microsoft.com/office/drawing/2014/main" id="{D19708E0-FAE2-A6DA-0238-BEEB6C604107}"/>
              </a:ext>
            </a:extLst>
          </p:cNvPr>
          <p:cNvPicPr>
            <a:picLocks noChangeAspect="1"/>
          </p:cNvPicPr>
          <p:nvPr/>
        </p:nvPicPr>
        <p:blipFill rotWithShape="1">
          <a:blip r:embed="rId3"/>
          <a:srcRect l="7001" t="52815" r="11896" b="11375"/>
          <a:stretch/>
        </p:blipFill>
        <p:spPr>
          <a:xfrm>
            <a:off x="431797" y="1064077"/>
            <a:ext cx="960184" cy="348561"/>
          </a:xfrm>
          <a:prstGeom prst="rect">
            <a:avLst/>
          </a:prstGeom>
        </p:spPr>
      </p:pic>
      <p:sp>
        <p:nvSpPr>
          <p:cNvPr id="7" name="Rectangle 6">
            <a:extLst>
              <a:ext uri="{FF2B5EF4-FFF2-40B4-BE49-F238E27FC236}">
                <a16:creationId xmlns:a16="http://schemas.microsoft.com/office/drawing/2014/main" id="{5A541222-2EA7-2DE0-6991-2A510FF9F25F}"/>
              </a:ext>
            </a:extLst>
          </p:cNvPr>
          <p:cNvSpPr/>
          <p:nvPr/>
        </p:nvSpPr>
        <p:spPr>
          <a:xfrm>
            <a:off x="90535" y="22633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100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8" y="404813"/>
            <a:ext cx="7055417" cy="396000"/>
          </a:xfrm>
        </p:spPr>
        <p:txBody>
          <a:bodyPr/>
          <a:lstStyle/>
          <a:p>
            <a:r>
              <a:rPr lang="fr-FR" sz="2800" dirty="0"/>
              <a:t>Le facteur carbone est-il “dans les prix”?</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39</a:t>
            </a:fld>
            <a:endParaRPr lang="en-US" dirty="0"/>
          </a:p>
        </p:txBody>
      </p:sp>
      <p:sp>
        <p:nvSpPr>
          <p:cNvPr id="2" name="Content Placeholder 2">
            <a:extLst>
              <a:ext uri="{FF2B5EF4-FFF2-40B4-BE49-F238E27FC236}">
                <a16:creationId xmlns:a16="http://schemas.microsoft.com/office/drawing/2014/main" id="{4BF085F9-1CCB-DA27-0A89-2ADAFE84984C}"/>
              </a:ext>
            </a:extLst>
          </p:cNvPr>
          <p:cNvSpPr txBox="1">
            <a:spLocks/>
          </p:cNvSpPr>
          <p:nvPr/>
        </p:nvSpPr>
        <p:spPr>
          <a:xfrm>
            <a:off x="447741" y="1140907"/>
            <a:ext cx="8138459" cy="392635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err="1">
                <a:solidFill>
                  <a:schemeClr val="tx1"/>
                </a:solidFill>
              </a:rPr>
              <a:t>Qu’e</a:t>
            </a:r>
            <a:r>
              <a:rPr lang="fr-FR" sz="1800" dirty="0">
                <a:solidFill>
                  <a:schemeClr val="tx1"/>
                </a:solidFill>
              </a:rPr>
              <a:t>n dit la recherche académique</a:t>
            </a:r>
            <a:r>
              <a:rPr lang="en-US" sz="1800" dirty="0">
                <a:solidFill>
                  <a:schemeClr val="tx1"/>
                </a:solidFill>
              </a:rPr>
              <a:t>? </a:t>
            </a:r>
          </a:p>
          <a:p>
            <a:pPr marL="171450" indent="-171450">
              <a:lnSpc>
                <a:spcPct val="100000"/>
              </a:lnSpc>
              <a:buFont typeface="Wingdings" panose="05000000000000000000" pitchFamily="2" charset="2"/>
              <a:buChar char="v"/>
            </a:pPr>
            <a:r>
              <a:rPr lang="en-US" sz="1800" b="0" dirty="0">
                <a:solidFill>
                  <a:schemeClr val="tx1"/>
                </a:solidFill>
              </a:rPr>
              <a:t> </a:t>
            </a:r>
            <a:r>
              <a:rPr lang="en-US" sz="1800" b="0" dirty="0" err="1">
                <a:solidFill>
                  <a:schemeClr val="tx1"/>
                </a:solidFill>
              </a:rPr>
              <a:t>Oui</a:t>
            </a:r>
            <a:r>
              <a:rPr lang="en-US" sz="1800" b="0" dirty="0">
                <a:solidFill>
                  <a:schemeClr val="tx1"/>
                </a:solidFill>
              </a:rPr>
              <a:t>: Patrick Bolton and Marcin </a:t>
            </a:r>
            <a:r>
              <a:rPr lang="en-US" sz="1800" b="0" dirty="0" err="1">
                <a:solidFill>
                  <a:schemeClr val="tx1"/>
                </a:solidFill>
              </a:rPr>
              <a:t>Kacperczyk</a:t>
            </a:r>
            <a:r>
              <a:rPr lang="en-US" sz="1800" b="0" dirty="0">
                <a:solidFill>
                  <a:schemeClr val="tx1"/>
                </a:solidFill>
              </a:rPr>
              <a:t> - Oct 2019  </a:t>
            </a:r>
            <a:br>
              <a:rPr lang="en-US" sz="1800" b="0" dirty="0">
                <a:solidFill>
                  <a:schemeClr val="tx1"/>
                </a:solidFill>
              </a:rPr>
            </a:br>
            <a:r>
              <a:rPr lang="en-US" sz="1800" b="0" dirty="0">
                <a:solidFill>
                  <a:schemeClr val="tx1"/>
                </a:solidFill>
              </a:rPr>
              <a:t>  “Do Investors Care about Carbon Risk?” </a:t>
            </a:r>
          </a:p>
          <a:p>
            <a:pPr marL="171450" indent="-171450">
              <a:lnSpc>
                <a:spcPct val="100000"/>
              </a:lnSpc>
              <a:buFont typeface="Wingdings" panose="05000000000000000000" pitchFamily="2" charset="2"/>
              <a:buChar char="v"/>
            </a:pPr>
            <a:r>
              <a:rPr lang="en-US" sz="1800" b="0" dirty="0">
                <a:solidFill>
                  <a:schemeClr val="tx1"/>
                </a:solidFill>
              </a:rPr>
              <a:t> Non: Aswani, Jitendra, </a:t>
            </a:r>
            <a:r>
              <a:rPr lang="en-US" sz="1800" b="0" dirty="0" err="1">
                <a:solidFill>
                  <a:schemeClr val="tx1"/>
                </a:solidFill>
              </a:rPr>
              <a:t>Raghunandan</a:t>
            </a:r>
            <a:r>
              <a:rPr lang="en-US" sz="1800" b="0" dirty="0">
                <a:solidFill>
                  <a:schemeClr val="tx1"/>
                </a:solidFill>
              </a:rPr>
              <a:t>, and </a:t>
            </a:r>
            <a:r>
              <a:rPr lang="en-US" sz="1800" b="0" dirty="0" err="1">
                <a:solidFill>
                  <a:schemeClr val="tx1"/>
                </a:solidFill>
              </a:rPr>
              <a:t>Rajgopal</a:t>
            </a:r>
            <a:r>
              <a:rPr lang="en-US" sz="1800" b="0" dirty="0">
                <a:solidFill>
                  <a:schemeClr val="tx1"/>
                </a:solidFill>
              </a:rPr>
              <a:t> - Feb 2023 </a:t>
            </a:r>
            <a:br>
              <a:rPr lang="en-US" sz="1800" b="0" dirty="0">
                <a:solidFill>
                  <a:schemeClr val="tx1"/>
                </a:solidFill>
              </a:rPr>
            </a:br>
            <a:r>
              <a:rPr lang="en-US" sz="1800" b="0" dirty="0">
                <a:solidFill>
                  <a:schemeClr val="tx1"/>
                </a:solidFill>
              </a:rPr>
              <a:t>  “Are Carbon Emissions Associated With Stock Returns?” </a:t>
            </a:r>
          </a:p>
          <a:p>
            <a:pPr marL="171450" indent="-171450">
              <a:lnSpc>
                <a:spcPct val="100000"/>
              </a:lnSpc>
              <a:buFont typeface="Wingdings" panose="05000000000000000000" pitchFamily="2" charset="2"/>
              <a:buChar char="v"/>
            </a:pPr>
            <a:r>
              <a:rPr lang="en-US" sz="1800" b="0" dirty="0">
                <a:solidFill>
                  <a:schemeClr val="tx1"/>
                </a:solidFill>
              </a:rPr>
              <a:t> </a:t>
            </a:r>
            <a:r>
              <a:rPr lang="en-US" sz="1800" b="0" dirty="0" err="1">
                <a:solidFill>
                  <a:schemeClr val="tx1"/>
                </a:solidFill>
              </a:rPr>
              <a:t>Partiellement</a:t>
            </a:r>
            <a:r>
              <a:rPr lang="en-US" sz="1800" b="0" dirty="0">
                <a:solidFill>
                  <a:schemeClr val="tx1"/>
                </a:solidFill>
              </a:rPr>
              <a:t> : Yigit </a:t>
            </a:r>
            <a:r>
              <a:rPr lang="en-US" sz="1800" b="0" dirty="0" err="1">
                <a:solidFill>
                  <a:schemeClr val="tx1"/>
                </a:solidFill>
              </a:rPr>
              <a:t>Atilgan</a:t>
            </a:r>
            <a:r>
              <a:rPr lang="en-US" sz="1800" b="0" dirty="0">
                <a:solidFill>
                  <a:schemeClr val="tx1"/>
                </a:solidFill>
              </a:rPr>
              <a:t>, Alex Edmans &amp; al Sep 2023</a:t>
            </a:r>
            <a:br>
              <a:rPr lang="en-US" sz="1800" b="0" dirty="0">
                <a:solidFill>
                  <a:schemeClr val="tx1"/>
                </a:solidFill>
              </a:rPr>
            </a:br>
            <a:r>
              <a:rPr lang="en-US" sz="1800" b="0" dirty="0">
                <a:solidFill>
                  <a:schemeClr val="tx1"/>
                </a:solidFill>
              </a:rPr>
              <a:t>  “Does the carbon premium reflect risk or mispricing”</a:t>
            </a:r>
          </a:p>
          <a:p>
            <a:pPr marL="171450" indent="-171450">
              <a:lnSpc>
                <a:spcPct val="100000"/>
              </a:lnSpc>
              <a:buFont typeface="Wingdings" panose="05000000000000000000" pitchFamily="2" charset="2"/>
              <a:buChar char="v"/>
            </a:pPr>
            <a:r>
              <a:rPr lang="en-US" sz="1800" b="0" dirty="0">
                <a:solidFill>
                  <a:schemeClr val="tx1"/>
                </a:solidFill>
              </a:rPr>
              <a:t> </a:t>
            </a:r>
            <a:r>
              <a:rPr lang="en-US" sz="1800" b="0" dirty="0" err="1">
                <a:solidFill>
                  <a:schemeClr val="tx1"/>
                </a:solidFill>
              </a:rPr>
              <a:t>Partiellement</a:t>
            </a:r>
            <a:r>
              <a:rPr lang="en-US" sz="1800" b="0" dirty="0">
                <a:solidFill>
                  <a:schemeClr val="tx1"/>
                </a:solidFill>
              </a:rPr>
              <a:t> : </a:t>
            </a:r>
            <a:r>
              <a:rPr lang="en-US" sz="1800" b="0" dirty="0" err="1">
                <a:solidFill>
                  <a:schemeClr val="tx1"/>
                </a:solidFill>
              </a:rPr>
              <a:t>Shaojun</a:t>
            </a:r>
            <a:r>
              <a:rPr lang="en-US" sz="1800" b="0" dirty="0">
                <a:solidFill>
                  <a:schemeClr val="tx1"/>
                </a:solidFill>
              </a:rPr>
              <a:t> Zhang – Oct 2023</a:t>
            </a:r>
            <a:br>
              <a:rPr lang="en-US" sz="1800" b="0" dirty="0">
                <a:solidFill>
                  <a:schemeClr val="tx1"/>
                </a:solidFill>
              </a:rPr>
            </a:br>
            <a:r>
              <a:rPr lang="en-US" sz="1800" b="0" dirty="0">
                <a:solidFill>
                  <a:schemeClr val="tx1"/>
                </a:solidFill>
              </a:rPr>
              <a:t>   “Carbon returns across the globe” &amp; “Carbon premium where is it?”</a:t>
            </a:r>
          </a:p>
          <a:p>
            <a:pPr>
              <a:lnSpc>
                <a:spcPct val="100000"/>
              </a:lnSpc>
            </a:pPr>
            <a:endParaRPr lang="en-US" sz="1800" b="0" dirty="0">
              <a:solidFill>
                <a:schemeClr val="tx1"/>
              </a:solidFill>
            </a:endParaRPr>
          </a:p>
          <a:p>
            <a:pPr>
              <a:lnSpc>
                <a:spcPct val="100000"/>
              </a:lnSpc>
            </a:pPr>
            <a:r>
              <a:rPr lang="en-US" sz="1800" dirty="0">
                <a:solidFill>
                  <a:schemeClr val="tx1"/>
                </a:solidFill>
              </a:rPr>
              <a:t>Conclusions pratiques : </a:t>
            </a:r>
            <a:br>
              <a:rPr lang="en-US" sz="1800" dirty="0">
                <a:solidFill>
                  <a:schemeClr val="tx1"/>
                </a:solidFill>
              </a:rPr>
            </a:br>
            <a:r>
              <a:rPr lang="en-US" sz="1800" b="0" dirty="0">
                <a:solidFill>
                  <a:schemeClr val="tx1"/>
                </a:solidFill>
              </a:rPr>
              <a:t>Une bonne </a:t>
            </a:r>
            <a:r>
              <a:rPr lang="en-US" sz="1800" b="0" dirty="0" err="1">
                <a:solidFill>
                  <a:schemeClr val="tx1"/>
                </a:solidFill>
              </a:rPr>
              <a:t>partie</a:t>
            </a:r>
            <a:r>
              <a:rPr lang="en-US" sz="1800" b="0" dirty="0">
                <a:solidFill>
                  <a:schemeClr val="tx1"/>
                </a:solidFill>
              </a:rPr>
              <a:t> des </a:t>
            </a:r>
            <a:r>
              <a:rPr lang="en-US" sz="1800" b="0" dirty="0" err="1">
                <a:solidFill>
                  <a:schemeClr val="tx1"/>
                </a:solidFill>
              </a:rPr>
              <a:t>recherches</a:t>
            </a:r>
            <a:r>
              <a:rPr lang="en-US" sz="1800" b="0" dirty="0">
                <a:solidFill>
                  <a:schemeClr val="tx1"/>
                </a:solidFill>
              </a:rPr>
              <a:t> </a:t>
            </a:r>
            <a:r>
              <a:rPr lang="en-US" sz="1800" b="0" dirty="0" err="1">
                <a:solidFill>
                  <a:schemeClr val="tx1"/>
                </a:solidFill>
              </a:rPr>
              <a:t>suggère</a:t>
            </a:r>
            <a:r>
              <a:rPr lang="en-US" sz="1800" b="0" dirty="0">
                <a:solidFill>
                  <a:schemeClr val="tx1"/>
                </a:solidFill>
              </a:rPr>
              <a:t> </a:t>
            </a:r>
            <a:r>
              <a:rPr lang="en-US" sz="1800" b="0" dirty="0" err="1">
                <a:solidFill>
                  <a:schemeClr val="tx1"/>
                </a:solidFill>
              </a:rPr>
              <a:t>qu’il</a:t>
            </a:r>
            <a:r>
              <a:rPr lang="en-US" sz="1800" b="0" dirty="0">
                <a:solidFill>
                  <a:schemeClr val="tx1"/>
                </a:solidFill>
              </a:rPr>
              <a:t> faut </a:t>
            </a:r>
            <a:r>
              <a:rPr lang="en-US" sz="1800" b="0" dirty="0" err="1">
                <a:solidFill>
                  <a:schemeClr val="tx1"/>
                </a:solidFill>
              </a:rPr>
              <a:t>davantage</a:t>
            </a:r>
            <a:r>
              <a:rPr lang="en-US" sz="1800" b="0" dirty="0">
                <a:solidFill>
                  <a:schemeClr val="tx1"/>
                </a:solidFill>
              </a:rPr>
              <a:t> de politiques </a:t>
            </a:r>
            <a:r>
              <a:rPr lang="en-US" sz="1800" b="0" dirty="0" err="1">
                <a:solidFill>
                  <a:schemeClr val="tx1"/>
                </a:solidFill>
              </a:rPr>
              <a:t>publiques</a:t>
            </a:r>
            <a:r>
              <a:rPr lang="en-US" sz="1800" b="0" dirty="0">
                <a:solidFill>
                  <a:schemeClr val="tx1"/>
                </a:solidFill>
              </a:rPr>
              <a:t> car les </a:t>
            </a:r>
            <a:r>
              <a:rPr lang="en-US" sz="1800" b="0" dirty="0" err="1">
                <a:solidFill>
                  <a:schemeClr val="tx1"/>
                </a:solidFill>
              </a:rPr>
              <a:t>investisseurs</a:t>
            </a:r>
            <a:r>
              <a:rPr lang="en-US" sz="1800" b="0" dirty="0">
                <a:solidFill>
                  <a:schemeClr val="tx1"/>
                </a:solidFill>
              </a:rPr>
              <a:t> “</a:t>
            </a:r>
            <a:r>
              <a:rPr lang="en-US" sz="1800" b="0" dirty="0" err="1">
                <a:solidFill>
                  <a:schemeClr val="tx1"/>
                </a:solidFill>
              </a:rPr>
              <a:t>valorisent</a:t>
            </a:r>
            <a:r>
              <a:rPr lang="en-US" sz="1800" b="0" dirty="0">
                <a:solidFill>
                  <a:schemeClr val="tx1"/>
                </a:solidFill>
              </a:rPr>
              <a:t>” mal </a:t>
            </a:r>
            <a:r>
              <a:rPr lang="en-US" sz="1800" b="0" dirty="0" err="1">
                <a:solidFill>
                  <a:schemeClr val="tx1"/>
                </a:solidFill>
              </a:rPr>
              <a:t>ou</a:t>
            </a:r>
            <a:r>
              <a:rPr lang="en-US" sz="1800" b="0" dirty="0">
                <a:solidFill>
                  <a:schemeClr val="tx1"/>
                </a:solidFill>
              </a:rPr>
              <a:t> </a:t>
            </a:r>
            <a:r>
              <a:rPr lang="en-US" sz="1800" b="0" dirty="0" err="1">
                <a:solidFill>
                  <a:schemeClr val="tx1"/>
                </a:solidFill>
              </a:rPr>
              <a:t>peu</a:t>
            </a:r>
            <a:r>
              <a:rPr lang="en-US" sz="1800" b="0" dirty="0">
                <a:solidFill>
                  <a:schemeClr val="tx1"/>
                </a:solidFill>
              </a:rPr>
              <a:t> le “green factor”.  </a:t>
            </a:r>
            <a:br>
              <a:rPr lang="en-US" sz="1800" b="0" dirty="0">
                <a:solidFill>
                  <a:schemeClr val="tx1"/>
                </a:solidFill>
              </a:rPr>
            </a:br>
            <a:br>
              <a:rPr lang="en-US" sz="1800" b="0" dirty="0">
                <a:solidFill>
                  <a:schemeClr val="tx1"/>
                </a:solidFill>
              </a:rPr>
            </a:br>
            <a:r>
              <a:rPr lang="en-US" sz="1800" b="0" dirty="0">
                <a:solidFill>
                  <a:schemeClr val="tx1"/>
                </a:solidFill>
              </a:rPr>
              <a:t>(La </a:t>
            </a:r>
            <a:r>
              <a:rPr lang="en-US" sz="1800" b="0" dirty="0" err="1">
                <a:solidFill>
                  <a:schemeClr val="tx1"/>
                </a:solidFill>
              </a:rPr>
              <a:t>qualité</a:t>
            </a:r>
            <a:r>
              <a:rPr lang="en-US" sz="1800" b="0" dirty="0">
                <a:solidFill>
                  <a:schemeClr val="tx1"/>
                </a:solidFill>
              </a:rPr>
              <a:t> des </a:t>
            </a:r>
            <a:r>
              <a:rPr lang="en-US" sz="1800" b="0" dirty="0" err="1">
                <a:solidFill>
                  <a:schemeClr val="tx1"/>
                </a:solidFill>
              </a:rPr>
              <a:t>données</a:t>
            </a:r>
            <a:r>
              <a:rPr lang="en-US" sz="1800" b="0" dirty="0">
                <a:solidFill>
                  <a:schemeClr val="tx1"/>
                </a:solidFill>
              </a:rPr>
              <a:t> et </a:t>
            </a:r>
            <a:r>
              <a:rPr lang="en-US" sz="1800" b="0" dirty="0" err="1">
                <a:solidFill>
                  <a:schemeClr val="tx1"/>
                </a:solidFill>
              </a:rPr>
              <a:t>l’échantillon</a:t>
            </a:r>
            <a:r>
              <a:rPr lang="en-US" sz="1800" b="0" dirty="0">
                <a:solidFill>
                  <a:schemeClr val="tx1"/>
                </a:solidFill>
              </a:rPr>
              <a:t> disponible rend les conclusions </a:t>
            </a:r>
            <a:r>
              <a:rPr lang="en-US" sz="1800" b="0" dirty="0" err="1">
                <a:solidFill>
                  <a:schemeClr val="tx1"/>
                </a:solidFill>
              </a:rPr>
              <a:t>fragiles</a:t>
            </a:r>
            <a:r>
              <a:rPr lang="en-US" sz="1800" b="0" dirty="0">
                <a:solidFill>
                  <a:schemeClr val="tx1"/>
                </a:solidFill>
              </a:rPr>
              <a:t>). </a:t>
            </a:r>
            <a:endParaRPr lang="en-US" sz="1800" b="0" dirty="0">
              <a:solidFill>
                <a:schemeClr val="bg1">
                  <a:lumMod val="65000"/>
                </a:schemeClr>
              </a:solidFill>
            </a:endParaRPr>
          </a:p>
          <a:p>
            <a:pPr lvl="1">
              <a:lnSpc>
                <a:spcPct val="100000"/>
              </a:lnSpc>
            </a:pPr>
            <a:endParaRPr lang="en-US" sz="1800" dirty="0"/>
          </a:p>
          <a:p>
            <a:pPr lvl="1"/>
            <a:endParaRPr lang="en-US" sz="800" dirty="0"/>
          </a:p>
          <a:p>
            <a:pPr lvl="1"/>
            <a:endParaRPr lang="en-US" sz="800" dirty="0"/>
          </a:p>
          <a:p>
            <a:pPr lvl="3"/>
            <a:endParaRPr lang="en-US" sz="800" dirty="0"/>
          </a:p>
        </p:txBody>
      </p:sp>
      <p:pic>
        <p:nvPicPr>
          <p:cNvPr id="6" name="Picture 5" descr="A diagram of a factory and a globe">
            <a:extLst>
              <a:ext uri="{FF2B5EF4-FFF2-40B4-BE49-F238E27FC236}">
                <a16:creationId xmlns:a16="http://schemas.microsoft.com/office/drawing/2014/main" id="{2DEFAD04-4BF9-B0E2-6A12-4AE717E396E8}"/>
              </a:ext>
            </a:extLst>
          </p:cNvPr>
          <p:cNvPicPr>
            <a:picLocks noChangeAspect="1"/>
          </p:cNvPicPr>
          <p:nvPr/>
        </p:nvPicPr>
        <p:blipFill rotWithShape="1">
          <a:blip r:embed="rId3"/>
          <a:srcRect l="7001" t="52815" r="11896" b="11375"/>
          <a:stretch/>
        </p:blipFill>
        <p:spPr>
          <a:xfrm>
            <a:off x="7334921" y="999933"/>
            <a:ext cx="960184" cy="348561"/>
          </a:xfrm>
          <a:prstGeom prst="rect">
            <a:avLst/>
          </a:prstGeom>
        </p:spPr>
      </p:pic>
      <p:pic>
        <p:nvPicPr>
          <p:cNvPr id="11" name="Picture 10">
            <a:extLst>
              <a:ext uri="{FF2B5EF4-FFF2-40B4-BE49-F238E27FC236}">
                <a16:creationId xmlns:a16="http://schemas.microsoft.com/office/drawing/2014/main" id="{E5C5762C-40C5-2641-24EB-CE391BDBC6C6}"/>
              </a:ext>
            </a:extLst>
          </p:cNvPr>
          <p:cNvPicPr>
            <a:picLocks noChangeAspect="1"/>
          </p:cNvPicPr>
          <p:nvPr/>
        </p:nvPicPr>
        <p:blipFill>
          <a:blip r:embed="rId4"/>
          <a:stretch>
            <a:fillRect/>
          </a:stretch>
        </p:blipFill>
        <p:spPr>
          <a:xfrm>
            <a:off x="431799" y="4429650"/>
            <a:ext cx="7353300" cy="704850"/>
          </a:xfrm>
          <a:prstGeom prst="rect">
            <a:avLst/>
          </a:prstGeom>
        </p:spPr>
      </p:pic>
      <p:sp>
        <p:nvSpPr>
          <p:cNvPr id="12" name="Rectangle 11">
            <a:extLst>
              <a:ext uri="{FF2B5EF4-FFF2-40B4-BE49-F238E27FC236}">
                <a16:creationId xmlns:a16="http://schemas.microsoft.com/office/drawing/2014/main" id="{F47DE879-E45F-A58A-0268-0786BC3F2059}"/>
              </a:ext>
            </a:extLst>
          </p:cNvPr>
          <p:cNvSpPr/>
          <p:nvPr/>
        </p:nvSpPr>
        <p:spPr>
          <a:xfrm>
            <a:off x="90535" y="22633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853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additive="base">
                                        <p:cTn id="3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361794" cy="396000"/>
          </a:xfrm>
        </p:spPr>
        <p:txBody>
          <a:bodyPr/>
          <a:lstStyle/>
          <a:p>
            <a:r>
              <a:rPr lang="fr-FR" sz="2800" dirty="0"/>
              <a:t>Finance verte: multiples définitions</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4</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dirty="0"/>
          </a:p>
        </p:txBody>
      </p:sp>
      <p:sp>
        <p:nvSpPr>
          <p:cNvPr id="2" name="Content Placeholder 2">
            <a:extLst>
              <a:ext uri="{FF2B5EF4-FFF2-40B4-BE49-F238E27FC236}">
                <a16:creationId xmlns:a16="http://schemas.microsoft.com/office/drawing/2014/main" id="{C6A9D429-EE8F-C4EF-5F15-397A31874594}"/>
              </a:ext>
            </a:extLst>
          </p:cNvPr>
          <p:cNvSpPr txBox="1">
            <a:spLocks/>
          </p:cNvSpPr>
          <p:nvPr/>
        </p:nvSpPr>
        <p:spPr>
          <a:xfrm>
            <a:off x="446996" y="1134088"/>
            <a:ext cx="8138459" cy="4815525"/>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Wingdings" panose="05000000000000000000" pitchFamily="2" charset="2"/>
              <a:buChar char="v"/>
            </a:pPr>
            <a:r>
              <a:rPr lang="en-US" sz="2000" b="0" dirty="0">
                <a:solidFill>
                  <a:schemeClr val="tx1"/>
                </a:solidFill>
              </a:rPr>
              <a:t> </a:t>
            </a:r>
            <a:r>
              <a:rPr lang="en-US" sz="2000" b="0" dirty="0" err="1">
                <a:solidFill>
                  <a:schemeClr val="tx1"/>
                </a:solidFill>
              </a:rPr>
              <a:t>Labellisée</a:t>
            </a:r>
            <a:r>
              <a:rPr lang="en-US" sz="2000" b="0" dirty="0">
                <a:solidFill>
                  <a:schemeClr val="tx1"/>
                </a:solidFill>
              </a:rPr>
              <a:t>, </a:t>
            </a:r>
            <a:r>
              <a:rPr lang="en-US" sz="2000" b="0" dirty="0" err="1">
                <a:solidFill>
                  <a:schemeClr val="tx1"/>
                </a:solidFill>
              </a:rPr>
              <a:t>éthique</a:t>
            </a:r>
            <a:endParaRPr lang="en-US" sz="2000" b="0" dirty="0">
              <a:solidFill>
                <a:schemeClr val="tx1"/>
              </a:solidFill>
            </a:endParaRPr>
          </a:p>
          <a:p>
            <a:pPr marL="171450" indent="-171450">
              <a:buFont typeface="Wingdings" panose="05000000000000000000" pitchFamily="2" charset="2"/>
              <a:buChar char="v"/>
            </a:pPr>
            <a:r>
              <a:rPr lang="en-US" sz="2000" b="0" dirty="0">
                <a:solidFill>
                  <a:schemeClr val="tx1"/>
                </a:solidFill>
              </a:rPr>
              <a:t> </a:t>
            </a:r>
            <a:r>
              <a:rPr lang="en-US" sz="2000" b="0" dirty="0" err="1">
                <a:solidFill>
                  <a:schemeClr val="tx1"/>
                </a:solidFill>
              </a:rPr>
              <a:t>Socialement</a:t>
            </a:r>
            <a:r>
              <a:rPr lang="en-US" sz="2000" b="0" dirty="0">
                <a:solidFill>
                  <a:schemeClr val="tx1"/>
                </a:solidFill>
              </a:rPr>
              <a:t> </a:t>
            </a:r>
            <a:r>
              <a:rPr lang="en-US" sz="2000" b="0" dirty="0" err="1">
                <a:solidFill>
                  <a:schemeClr val="tx1"/>
                </a:solidFill>
              </a:rPr>
              <a:t>responsable</a:t>
            </a:r>
            <a:endParaRPr lang="en-US" sz="2000" b="0" dirty="0">
              <a:solidFill>
                <a:schemeClr val="tx1"/>
              </a:solidFill>
            </a:endParaRPr>
          </a:p>
          <a:p>
            <a:pPr marL="171450" indent="-171450">
              <a:buFont typeface="Wingdings" panose="05000000000000000000" pitchFamily="2" charset="2"/>
              <a:buChar char="v"/>
            </a:pPr>
            <a:r>
              <a:rPr lang="en-US" sz="2000" b="0" dirty="0">
                <a:solidFill>
                  <a:schemeClr val="tx1"/>
                </a:solidFill>
              </a:rPr>
              <a:t> </a:t>
            </a:r>
            <a:r>
              <a:rPr lang="en-US" sz="2000" b="0" dirty="0" err="1">
                <a:solidFill>
                  <a:schemeClr val="tx1"/>
                </a:solidFill>
              </a:rPr>
              <a:t>Responsable</a:t>
            </a:r>
            <a:endParaRPr lang="en-US" sz="2000" b="0" dirty="0">
              <a:solidFill>
                <a:schemeClr val="tx1"/>
              </a:solidFill>
            </a:endParaRPr>
          </a:p>
          <a:p>
            <a:pPr marL="171450" indent="-171450">
              <a:buFont typeface="Wingdings" panose="05000000000000000000" pitchFamily="2" charset="2"/>
              <a:buChar char="v"/>
            </a:pPr>
            <a:r>
              <a:rPr lang="en-US" sz="2000" b="0" dirty="0">
                <a:solidFill>
                  <a:schemeClr val="tx1"/>
                </a:solidFill>
              </a:rPr>
              <a:t> </a:t>
            </a:r>
            <a:r>
              <a:rPr lang="en-US" sz="2000" b="0" dirty="0" err="1">
                <a:solidFill>
                  <a:schemeClr val="tx1"/>
                </a:solidFill>
              </a:rPr>
              <a:t>Verte</a:t>
            </a:r>
            <a:r>
              <a:rPr lang="en-US" sz="2000" b="0" dirty="0">
                <a:solidFill>
                  <a:schemeClr val="tx1"/>
                </a:solidFill>
              </a:rPr>
              <a:t>, durable (“sustainable”)</a:t>
            </a:r>
            <a:br>
              <a:rPr lang="en-US" sz="2000" b="0" dirty="0">
                <a:solidFill>
                  <a:schemeClr val="tx1"/>
                </a:solidFill>
              </a:rPr>
            </a:br>
            <a:endParaRPr lang="en-US" sz="2000" b="0" dirty="0">
              <a:solidFill>
                <a:schemeClr val="tx1"/>
              </a:solidFill>
            </a:endParaRPr>
          </a:p>
          <a:p>
            <a:br>
              <a:rPr lang="en-US" sz="2000" b="0" dirty="0">
                <a:solidFill>
                  <a:schemeClr val="tx1"/>
                </a:solidFill>
              </a:rPr>
            </a:br>
            <a:endParaRPr lang="en-US" sz="2000" b="0" dirty="0">
              <a:solidFill>
                <a:schemeClr val="tx1"/>
              </a:solidFill>
            </a:endParaRPr>
          </a:p>
          <a:p>
            <a:pPr>
              <a:lnSpc>
                <a:spcPct val="100000"/>
              </a:lnSpc>
            </a:pPr>
            <a:r>
              <a:rPr lang="en-US" sz="2000" b="0" dirty="0">
                <a:solidFill>
                  <a:schemeClr val="tx1"/>
                </a:solidFill>
              </a:rPr>
              <a:t>Tout process </a:t>
            </a:r>
            <a:r>
              <a:rPr lang="en-US" sz="2000" b="0" dirty="0" err="1">
                <a:solidFill>
                  <a:schemeClr val="tx1"/>
                </a:solidFill>
              </a:rPr>
              <a:t>d’investissement</a:t>
            </a:r>
            <a:r>
              <a:rPr lang="en-US" sz="2000" b="0" dirty="0">
                <a:solidFill>
                  <a:schemeClr val="tx1"/>
                </a:solidFill>
              </a:rPr>
              <a:t> </a:t>
            </a:r>
          </a:p>
          <a:p>
            <a:pPr marL="342900" indent="-342900">
              <a:lnSpc>
                <a:spcPct val="100000"/>
              </a:lnSpc>
              <a:buFont typeface="Arial" panose="020B0604020202020204" pitchFamily="34" charset="0"/>
              <a:buChar char="•"/>
            </a:pPr>
            <a:r>
              <a:rPr lang="en-US" sz="2000" b="0" dirty="0" err="1">
                <a:solidFill>
                  <a:schemeClr val="tx1"/>
                </a:solidFill>
              </a:rPr>
              <a:t>pratiquant</a:t>
            </a:r>
            <a:r>
              <a:rPr lang="en-US" sz="2000" b="0" dirty="0">
                <a:solidFill>
                  <a:schemeClr val="tx1"/>
                </a:solidFill>
              </a:rPr>
              <a:t> </a:t>
            </a:r>
            <a:r>
              <a:rPr lang="en-US" sz="2000" b="0" dirty="0" err="1">
                <a:solidFill>
                  <a:schemeClr val="tx1"/>
                </a:solidFill>
              </a:rPr>
              <a:t>l’engagement</a:t>
            </a:r>
            <a:r>
              <a:rPr lang="en-US" sz="2000" b="0" dirty="0">
                <a:solidFill>
                  <a:schemeClr val="tx1"/>
                </a:solidFill>
              </a:rPr>
              <a:t> </a:t>
            </a:r>
            <a:r>
              <a:rPr lang="en-US" sz="2000" b="0" dirty="0" err="1">
                <a:solidFill>
                  <a:schemeClr val="tx1"/>
                </a:solidFill>
              </a:rPr>
              <a:t>actionnarial</a:t>
            </a:r>
            <a:r>
              <a:rPr lang="en-US" sz="2000" b="0" dirty="0">
                <a:solidFill>
                  <a:schemeClr val="tx1"/>
                </a:solidFill>
              </a:rPr>
              <a:t> pour plus que les profits à court </a:t>
            </a:r>
            <a:r>
              <a:rPr lang="en-US" sz="2000" b="0" dirty="0" err="1">
                <a:solidFill>
                  <a:schemeClr val="tx1"/>
                </a:solidFill>
              </a:rPr>
              <a:t>terme</a:t>
            </a:r>
            <a:r>
              <a:rPr lang="en-US" sz="2000" b="0" dirty="0">
                <a:solidFill>
                  <a:schemeClr val="tx1"/>
                </a:solidFill>
              </a:rPr>
              <a:t> et/</a:t>
            </a:r>
            <a:r>
              <a:rPr lang="en-US" sz="2000" b="0" dirty="0" err="1">
                <a:solidFill>
                  <a:schemeClr val="tx1"/>
                </a:solidFill>
              </a:rPr>
              <a:t>ou</a:t>
            </a:r>
            <a:r>
              <a:rPr lang="en-US" sz="2000" b="0" dirty="0">
                <a:solidFill>
                  <a:schemeClr val="tx1"/>
                </a:solidFill>
              </a:rPr>
              <a:t> </a:t>
            </a:r>
          </a:p>
          <a:p>
            <a:pPr marL="342900" indent="-342900">
              <a:lnSpc>
                <a:spcPct val="100000"/>
              </a:lnSpc>
              <a:buFont typeface="Arial" panose="020B0604020202020204" pitchFamily="34" charset="0"/>
              <a:buChar char="•"/>
            </a:pPr>
            <a:r>
              <a:rPr lang="en-US" sz="2000" b="0" dirty="0" err="1">
                <a:solidFill>
                  <a:schemeClr val="tx1"/>
                </a:solidFill>
              </a:rPr>
              <a:t>considérant</a:t>
            </a:r>
            <a:r>
              <a:rPr lang="en-US" sz="2000" b="0" dirty="0">
                <a:solidFill>
                  <a:schemeClr val="tx1"/>
                </a:solidFill>
              </a:rPr>
              <a:t> des </a:t>
            </a:r>
            <a:r>
              <a:rPr lang="en-US" sz="2000" b="0" dirty="0" err="1">
                <a:solidFill>
                  <a:schemeClr val="tx1"/>
                </a:solidFill>
              </a:rPr>
              <a:t>facteurs</a:t>
            </a:r>
            <a:r>
              <a:rPr lang="en-US" sz="2000" b="0" dirty="0">
                <a:solidFill>
                  <a:schemeClr val="tx1"/>
                </a:solidFill>
              </a:rPr>
              <a:t> ESG dans </a:t>
            </a:r>
            <a:r>
              <a:rPr lang="en-US" sz="2000" b="0" dirty="0" err="1">
                <a:solidFill>
                  <a:schemeClr val="tx1"/>
                </a:solidFill>
              </a:rPr>
              <a:t>ses</a:t>
            </a:r>
            <a:r>
              <a:rPr lang="en-US" sz="2000" b="0" dirty="0">
                <a:solidFill>
                  <a:schemeClr val="tx1"/>
                </a:solidFill>
              </a:rPr>
              <a:t> allocations</a:t>
            </a:r>
            <a:br>
              <a:rPr lang="en-US" sz="2000" b="0" dirty="0">
                <a:solidFill>
                  <a:schemeClr val="tx1"/>
                </a:solidFill>
              </a:rPr>
            </a:br>
            <a:r>
              <a:rPr lang="en-US" sz="2000" b="0" dirty="0">
                <a:solidFill>
                  <a:schemeClr val="tx1"/>
                </a:solidFill>
              </a:rPr>
              <a:t>(</a:t>
            </a:r>
            <a:r>
              <a:rPr lang="en-US" sz="1400" b="0" dirty="0">
                <a:solidFill>
                  <a:schemeClr val="tx1"/>
                </a:solidFill>
              </a:rPr>
              <a:t>E = environment  S = social   G = </a:t>
            </a:r>
            <a:r>
              <a:rPr lang="en-US" sz="1400" b="0" dirty="0" err="1">
                <a:solidFill>
                  <a:schemeClr val="tx1"/>
                </a:solidFill>
              </a:rPr>
              <a:t>gouvernance</a:t>
            </a:r>
            <a:r>
              <a:rPr lang="en-US" sz="1400" b="0" dirty="0">
                <a:solidFill>
                  <a:schemeClr val="tx1"/>
                </a:solidFill>
              </a:rPr>
              <a:t>) </a:t>
            </a:r>
            <a:br>
              <a:rPr lang="en-US" sz="2000" b="0" dirty="0">
                <a:solidFill>
                  <a:schemeClr val="tx1"/>
                </a:solidFill>
              </a:rPr>
            </a:br>
            <a:endParaRPr lang="en-US" sz="900" dirty="0"/>
          </a:p>
          <a:p>
            <a:br>
              <a:rPr lang="en-US" sz="2000" b="0" dirty="0">
                <a:solidFill>
                  <a:schemeClr val="tx1"/>
                </a:solidFill>
              </a:rPr>
            </a:br>
            <a:endParaRPr lang="en-US" sz="2000" b="0" dirty="0">
              <a:solidFill>
                <a:schemeClr val="tx1"/>
              </a:solidFill>
            </a:endParaRPr>
          </a:p>
        </p:txBody>
      </p:sp>
    </p:spTree>
    <p:extLst>
      <p:ext uri="{BB962C8B-B14F-4D97-AF65-F5344CB8AC3E}">
        <p14:creationId xmlns:p14="http://schemas.microsoft.com/office/powerpoint/2010/main" val="143493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additive="base">
                                        <p:cTn id="1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p:txBody>
          <a:bodyPr/>
          <a:lstStyle/>
          <a:p>
            <a:r>
              <a:rPr lang="en-US" sz="2800" b="1" dirty="0" err="1">
                <a:solidFill>
                  <a:schemeClr val="tx2"/>
                </a:solidFill>
              </a:rPr>
              <a:t>L’explication</a:t>
            </a:r>
            <a:r>
              <a:rPr lang="en-US" sz="2800" b="1" dirty="0">
                <a:solidFill>
                  <a:schemeClr val="tx2"/>
                </a:solidFill>
              </a:rPr>
              <a:t> du boom (2014-2021)? </a:t>
            </a:r>
            <a:br>
              <a:rPr lang="en-US" sz="2800" b="1" dirty="0">
                <a:solidFill>
                  <a:schemeClr val="tx2"/>
                </a:solidFill>
              </a:rPr>
            </a:br>
            <a:endParaRPr lang="en-US" sz="2800"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40</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r>
              <a:rPr lang="en-US" dirty="0"/>
              <a:t>https://www.pionline.com/article/20170918/PRINT/170919886/esg-factors-a-welcome-addition-to-portfolio-management</a:t>
            </a:r>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573739" y="1604865"/>
            <a:ext cx="8138459" cy="392635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lvl="1"/>
            <a:endParaRPr lang="en-US" dirty="0"/>
          </a:p>
          <a:p>
            <a:pPr lvl="1"/>
            <a:endParaRPr lang="en-US" dirty="0"/>
          </a:p>
          <a:p>
            <a:pPr lvl="3"/>
            <a:endParaRPr lang="en-US" dirty="0"/>
          </a:p>
        </p:txBody>
      </p:sp>
      <p:pic>
        <p:nvPicPr>
          <p:cNvPr id="11" name="Picture 10">
            <a:extLst>
              <a:ext uri="{FF2B5EF4-FFF2-40B4-BE49-F238E27FC236}">
                <a16:creationId xmlns:a16="http://schemas.microsoft.com/office/drawing/2014/main" id="{F1CDD28A-CE71-5AE1-D30A-B0DEB1057248}"/>
              </a:ext>
            </a:extLst>
          </p:cNvPr>
          <p:cNvPicPr>
            <a:picLocks noChangeAspect="1"/>
          </p:cNvPicPr>
          <p:nvPr/>
        </p:nvPicPr>
        <p:blipFill>
          <a:blip r:embed="rId3"/>
          <a:stretch>
            <a:fillRect/>
          </a:stretch>
        </p:blipFill>
        <p:spPr>
          <a:xfrm>
            <a:off x="391839" y="1062342"/>
            <a:ext cx="8360322" cy="4899362"/>
          </a:xfrm>
          <a:prstGeom prst="rect">
            <a:avLst/>
          </a:prstGeom>
        </p:spPr>
      </p:pic>
    </p:spTree>
    <p:extLst>
      <p:ext uri="{BB962C8B-B14F-4D97-AF65-F5344CB8AC3E}">
        <p14:creationId xmlns:p14="http://schemas.microsoft.com/office/powerpoint/2010/main" val="46494810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361794" cy="396000"/>
          </a:xfrm>
        </p:spPr>
        <p:txBody>
          <a:bodyPr/>
          <a:lstStyle/>
          <a:p>
            <a:r>
              <a:rPr lang="fr-FR" sz="2800" dirty="0"/>
              <a:t>Une explication par les flux</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41</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a:xfrm>
            <a:off x="2337702" y="6231062"/>
            <a:ext cx="3982316" cy="256405"/>
          </a:xfrm>
        </p:spPr>
        <p:txBody>
          <a:bodyPr/>
          <a:lstStyle/>
          <a:p>
            <a:r>
              <a:rPr lang="fr-FR" dirty="0"/>
              <a:t>Source Philippe Van der Back Flow-Driven ESG </a:t>
            </a:r>
            <a:r>
              <a:rPr lang="fr-FR" dirty="0" err="1"/>
              <a:t>Returns</a:t>
            </a:r>
            <a:r>
              <a:rPr lang="fr-FR" dirty="0"/>
              <a:t> – </a:t>
            </a:r>
            <a:r>
              <a:rPr lang="fr-FR" dirty="0" err="1"/>
              <a:t>Swiss</a:t>
            </a:r>
            <a:r>
              <a:rPr lang="fr-FR" dirty="0"/>
              <a:t> Finance Institute</a:t>
            </a:r>
            <a:endParaRPr lang="en-US" dirty="0"/>
          </a:p>
        </p:txBody>
      </p:sp>
      <p:sp>
        <p:nvSpPr>
          <p:cNvPr id="2" name="Content Placeholder 2">
            <a:extLst>
              <a:ext uri="{FF2B5EF4-FFF2-40B4-BE49-F238E27FC236}">
                <a16:creationId xmlns:a16="http://schemas.microsoft.com/office/drawing/2014/main" id="{4BF085F9-1CCB-DA27-0A89-2ADAFE84984C}"/>
              </a:ext>
            </a:extLst>
          </p:cNvPr>
          <p:cNvSpPr txBox="1">
            <a:spLocks/>
          </p:cNvSpPr>
          <p:nvPr/>
        </p:nvSpPr>
        <p:spPr>
          <a:xfrm>
            <a:off x="431799" y="1102700"/>
            <a:ext cx="8280399" cy="392635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b="0" dirty="0" err="1">
                <a:solidFill>
                  <a:schemeClr val="tx1"/>
                </a:solidFill>
              </a:rPr>
              <a:t>Connaissant</a:t>
            </a:r>
            <a:r>
              <a:rPr lang="en-US" sz="2000" b="0" dirty="0">
                <a:solidFill>
                  <a:schemeClr val="tx1"/>
                </a:solidFill>
              </a:rPr>
              <a:t> les flux entrant dans les “stocks verts” (ESG), </a:t>
            </a:r>
            <a:r>
              <a:rPr lang="en-US" sz="2000" b="0" dirty="0" err="1">
                <a:solidFill>
                  <a:schemeClr val="tx1"/>
                </a:solidFill>
              </a:rPr>
              <a:t>si</a:t>
            </a:r>
            <a:r>
              <a:rPr lang="en-US" sz="2000" b="0" dirty="0">
                <a:solidFill>
                  <a:schemeClr val="tx1"/>
                </a:solidFill>
              </a:rPr>
              <a:t> par </a:t>
            </a:r>
            <a:r>
              <a:rPr lang="en-US" sz="2000" b="0" dirty="0" err="1">
                <a:solidFill>
                  <a:schemeClr val="tx1"/>
                </a:solidFill>
              </a:rPr>
              <a:t>ailleurs</a:t>
            </a:r>
            <a:r>
              <a:rPr lang="en-US" sz="2000" b="0" dirty="0">
                <a:solidFill>
                  <a:schemeClr val="tx1"/>
                </a:solidFill>
              </a:rPr>
              <a:t> on </a:t>
            </a:r>
            <a:r>
              <a:rPr lang="en-US" sz="2000" b="0" dirty="0" err="1">
                <a:solidFill>
                  <a:schemeClr val="tx1"/>
                </a:solidFill>
              </a:rPr>
              <a:t>peut</a:t>
            </a:r>
            <a:r>
              <a:rPr lang="en-US" sz="2000" b="0" dirty="0">
                <a:solidFill>
                  <a:schemeClr val="tx1"/>
                </a:solidFill>
              </a:rPr>
              <a:t> </a:t>
            </a:r>
            <a:r>
              <a:rPr lang="en-US" sz="2000" b="0" dirty="0" err="1">
                <a:solidFill>
                  <a:schemeClr val="tx1"/>
                </a:solidFill>
              </a:rPr>
              <a:t>évaluer</a:t>
            </a:r>
            <a:r>
              <a:rPr lang="en-US" sz="2000" b="0" dirty="0">
                <a:solidFill>
                  <a:schemeClr val="tx1"/>
                </a:solidFill>
              </a:rPr>
              <a:t> les </a:t>
            </a:r>
            <a:r>
              <a:rPr lang="en-US" sz="2000" b="0" dirty="0" err="1">
                <a:solidFill>
                  <a:schemeClr val="tx1"/>
                </a:solidFill>
              </a:rPr>
              <a:t>élasticités</a:t>
            </a:r>
            <a:r>
              <a:rPr lang="en-US" sz="2000" b="0" dirty="0">
                <a:solidFill>
                  <a:schemeClr val="tx1"/>
                </a:solidFill>
              </a:rPr>
              <a:t> de substitution, </a:t>
            </a:r>
            <a:r>
              <a:rPr lang="en-US" sz="2000" b="0" dirty="0" err="1">
                <a:solidFill>
                  <a:schemeClr val="tx1"/>
                </a:solidFill>
              </a:rPr>
              <a:t>alors</a:t>
            </a:r>
            <a:r>
              <a:rPr lang="en-US" sz="2000" b="0" dirty="0">
                <a:solidFill>
                  <a:schemeClr val="tx1"/>
                </a:solidFill>
              </a:rPr>
              <a:t> on </a:t>
            </a:r>
            <a:r>
              <a:rPr lang="en-US" sz="2000" b="0" dirty="0" err="1">
                <a:solidFill>
                  <a:schemeClr val="tx1"/>
                </a:solidFill>
              </a:rPr>
              <a:t>peut</a:t>
            </a:r>
            <a:r>
              <a:rPr lang="en-US" sz="2000" b="0" dirty="0">
                <a:solidFill>
                  <a:schemeClr val="tx1"/>
                </a:solidFill>
              </a:rPr>
              <a:t> savoir de </a:t>
            </a:r>
            <a:r>
              <a:rPr lang="en-US" sz="2000" b="0" dirty="0" err="1">
                <a:solidFill>
                  <a:schemeClr val="tx1"/>
                </a:solidFill>
              </a:rPr>
              <a:t>combien</a:t>
            </a:r>
            <a:r>
              <a:rPr lang="en-US" sz="2000" b="0" dirty="0">
                <a:solidFill>
                  <a:schemeClr val="tx1"/>
                </a:solidFill>
              </a:rPr>
              <a:t> les prix du vert </a:t>
            </a:r>
            <a:r>
              <a:rPr lang="en-US" sz="2000" b="0" dirty="0" err="1">
                <a:solidFill>
                  <a:schemeClr val="tx1"/>
                </a:solidFill>
              </a:rPr>
              <a:t>auraient</a:t>
            </a:r>
            <a:r>
              <a:rPr lang="en-US" sz="2000" b="0" dirty="0">
                <a:solidFill>
                  <a:schemeClr val="tx1"/>
                </a:solidFill>
              </a:rPr>
              <a:t> </a:t>
            </a:r>
            <a:r>
              <a:rPr lang="en-US" sz="2000" b="0" dirty="0" err="1">
                <a:solidFill>
                  <a:schemeClr val="tx1"/>
                </a:solidFill>
              </a:rPr>
              <a:t>bougé</a:t>
            </a:r>
            <a:r>
              <a:rPr lang="en-US" sz="2000" b="0" dirty="0">
                <a:solidFill>
                  <a:schemeClr val="tx1"/>
                </a:solidFill>
              </a:rPr>
              <a:t> sans </a:t>
            </a:r>
            <a:r>
              <a:rPr lang="en-US" sz="2000" b="0" dirty="0" err="1">
                <a:solidFill>
                  <a:schemeClr val="tx1"/>
                </a:solidFill>
              </a:rPr>
              <a:t>ces</a:t>
            </a:r>
            <a:r>
              <a:rPr lang="en-US" sz="2000" b="0" dirty="0">
                <a:solidFill>
                  <a:schemeClr val="tx1"/>
                </a:solidFill>
              </a:rPr>
              <a:t> flux.</a:t>
            </a:r>
          </a:p>
          <a:p>
            <a:pPr>
              <a:lnSpc>
                <a:spcPct val="100000"/>
              </a:lnSpc>
            </a:pPr>
            <a:r>
              <a:rPr lang="en-US" sz="2000" b="0" dirty="0">
                <a:solidFill>
                  <a:schemeClr val="tx1"/>
                </a:solidFill>
              </a:rPr>
              <a:t>Philippe Van der beck : “Flow-Driven ESG Returns” – Sep 2021 – SFI</a:t>
            </a:r>
            <a:br>
              <a:rPr lang="en-US" sz="2000" b="0" dirty="0">
                <a:solidFill>
                  <a:schemeClr val="tx1"/>
                </a:solidFill>
              </a:rPr>
            </a:br>
            <a:r>
              <a:rPr lang="en-US" sz="2000" b="0" dirty="0">
                <a:solidFill>
                  <a:schemeClr val="tx1"/>
                </a:solidFill>
              </a:rPr>
              <a:t>“ I find that $1 flow into ESG-flow raises the aggregate market capitalization of high ESG-taste firms by $2 to $2.5”  </a:t>
            </a:r>
            <a:br>
              <a:rPr lang="en-US" sz="2000" b="0" dirty="0">
                <a:solidFill>
                  <a:schemeClr val="tx1"/>
                </a:solidFill>
              </a:rPr>
            </a:br>
            <a:endParaRPr lang="en-US" sz="2000" b="0" dirty="0">
              <a:solidFill>
                <a:schemeClr val="bg1">
                  <a:lumMod val="65000"/>
                </a:schemeClr>
              </a:solidFill>
            </a:endParaRPr>
          </a:p>
          <a:p>
            <a:pPr lvl="1">
              <a:lnSpc>
                <a:spcPct val="100000"/>
              </a:lnSpc>
            </a:pPr>
            <a:endParaRPr lang="en-US" sz="2000" dirty="0"/>
          </a:p>
          <a:p>
            <a:pPr lvl="1">
              <a:lnSpc>
                <a:spcPct val="100000"/>
              </a:lnSpc>
            </a:pPr>
            <a:endParaRPr lang="en-US" sz="900" dirty="0"/>
          </a:p>
          <a:p>
            <a:pPr lvl="1">
              <a:lnSpc>
                <a:spcPct val="100000"/>
              </a:lnSpc>
            </a:pPr>
            <a:endParaRPr lang="en-US" sz="900" dirty="0"/>
          </a:p>
          <a:p>
            <a:pPr lvl="3"/>
            <a:endParaRPr lang="en-US" sz="900" dirty="0"/>
          </a:p>
        </p:txBody>
      </p:sp>
      <p:pic>
        <p:nvPicPr>
          <p:cNvPr id="6" name="Picture 5" descr="A diagram of a factory and a globe">
            <a:extLst>
              <a:ext uri="{FF2B5EF4-FFF2-40B4-BE49-F238E27FC236}">
                <a16:creationId xmlns:a16="http://schemas.microsoft.com/office/drawing/2014/main" id="{2DEFAD04-4BF9-B0E2-6A12-4AE717E396E8}"/>
              </a:ext>
            </a:extLst>
          </p:cNvPr>
          <p:cNvPicPr>
            <a:picLocks noChangeAspect="1"/>
          </p:cNvPicPr>
          <p:nvPr/>
        </p:nvPicPr>
        <p:blipFill rotWithShape="1">
          <a:blip r:embed="rId3"/>
          <a:srcRect l="7001" t="52815" r="11896" b="11375"/>
          <a:stretch/>
        </p:blipFill>
        <p:spPr>
          <a:xfrm>
            <a:off x="7566265" y="604832"/>
            <a:ext cx="960184" cy="348561"/>
          </a:xfrm>
          <a:prstGeom prst="rect">
            <a:avLst/>
          </a:prstGeom>
        </p:spPr>
      </p:pic>
      <p:pic>
        <p:nvPicPr>
          <p:cNvPr id="7" name="Picture 6">
            <a:extLst>
              <a:ext uri="{FF2B5EF4-FFF2-40B4-BE49-F238E27FC236}">
                <a16:creationId xmlns:a16="http://schemas.microsoft.com/office/drawing/2014/main" id="{EA0F8658-0AF7-FA09-1F73-3876AD4B364A}"/>
              </a:ext>
            </a:extLst>
          </p:cNvPr>
          <p:cNvPicPr>
            <a:picLocks noChangeAspect="1"/>
          </p:cNvPicPr>
          <p:nvPr/>
        </p:nvPicPr>
        <p:blipFill rotWithShape="1">
          <a:blip r:embed="rId4"/>
          <a:srcRect l="53849" t="38578" r="3448" b="2807"/>
          <a:stretch/>
        </p:blipFill>
        <p:spPr>
          <a:xfrm>
            <a:off x="2160060" y="3429001"/>
            <a:ext cx="4337601" cy="2802062"/>
          </a:xfrm>
          <a:prstGeom prst="rect">
            <a:avLst/>
          </a:prstGeom>
        </p:spPr>
      </p:pic>
      <p:sp>
        <p:nvSpPr>
          <p:cNvPr id="12" name="Rectangle 11">
            <a:extLst>
              <a:ext uri="{FF2B5EF4-FFF2-40B4-BE49-F238E27FC236}">
                <a16:creationId xmlns:a16="http://schemas.microsoft.com/office/drawing/2014/main" id="{40EFA108-5BDF-0EC0-01CC-64CF9E3F9C57}"/>
              </a:ext>
            </a:extLst>
          </p:cNvPr>
          <p:cNvSpPr/>
          <p:nvPr/>
        </p:nvSpPr>
        <p:spPr>
          <a:xfrm>
            <a:off x="117695" y="22365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902389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361794" cy="396000"/>
          </a:xfrm>
        </p:spPr>
        <p:txBody>
          <a:bodyPr/>
          <a:lstStyle/>
          <a:p>
            <a:r>
              <a:rPr lang="fr-FR" sz="2800" dirty="0"/>
              <a:t>Une explication par les flux</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42</a:t>
            </a:fld>
            <a:endParaRPr lang="en-US" dirty="0"/>
          </a:p>
        </p:txBody>
      </p:sp>
      <p:sp>
        <p:nvSpPr>
          <p:cNvPr id="2" name="Content Placeholder 2">
            <a:extLst>
              <a:ext uri="{FF2B5EF4-FFF2-40B4-BE49-F238E27FC236}">
                <a16:creationId xmlns:a16="http://schemas.microsoft.com/office/drawing/2014/main" id="{4BF085F9-1CCB-DA27-0A89-2ADAFE84984C}"/>
              </a:ext>
            </a:extLst>
          </p:cNvPr>
          <p:cNvSpPr txBox="1">
            <a:spLocks/>
          </p:cNvSpPr>
          <p:nvPr/>
        </p:nvSpPr>
        <p:spPr>
          <a:xfrm>
            <a:off x="431799" y="1102700"/>
            <a:ext cx="8280399" cy="392635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b="0" dirty="0">
                <a:solidFill>
                  <a:schemeClr val="tx1"/>
                </a:solidFill>
              </a:rPr>
              <a:t>bl</a:t>
            </a:r>
            <a:br>
              <a:rPr lang="en-US" sz="2000" b="0" dirty="0">
                <a:solidFill>
                  <a:schemeClr val="tx1"/>
                </a:solidFill>
              </a:rPr>
            </a:br>
            <a:endParaRPr lang="en-US" sz="2000" b="0" dirty="0">
              <a:solidFill>
                <a:schemeClr val="bg1">
                  <a:lumMod val="65000"/>
                </a:schemeClr>
              </a:solidFill>
            </a:endParaRPr>
          </a:p>
          <a:p>
            <a:pPr lvl="1">
              <a:lnSpc>
                <a:spcPct val="100000"/>
              </a:lnSpc>
            </a:pPr>
            <a:endParaRPr lang="en-US" sz="2000" dirty="0"/>
          </a:p>
          <a:p>
            <a:pPr lvl="1">
              <a:lnSpc>
                <a:spcPct val="100000"/>
              </a:lnSpc>
            </a:pPr>
            <a:endParaRPr lang="en-US" sz="900" dirty="0"/>
          </a:p>
          <a:p>
            <a:pPr lvl="1">
              <a:lnSpc>
                <a:spcPct val="100000"/>
              </a:lnSpc>
            </a:pPr>
            <a:endParaRPr lang="en-US" sz="900" dirty="0"/>
          </a:p>
          <a:p>
            <a:pPr lvl="3"/>
            <a:endParaRPr lang="en-US" sz="900" dirty="0"/>
          </a:p>
        </p:txBody>
      </p:sp>
      <p:pic>
        <p:nvPicPr>
          <p:cNvPr id="6" name="Picture 5" descr="A diagram of a factory and a globe">
            <a:extLst>
              <a:ext uri="{FF2B5EF4-FFF2-40B4-BE49-F238E27FC236}">
                <a16:creationId xmlns:a16="http://schemas.microsoft.com/office/drawing/2014/main" id="{2DEFAD04-4BF9-B0E2-6A12-4AE717E396E8}"/>
              </a:ext>
            </a:extLst>
          </p:cNvPr>
          <p:cNvPicPr>
            <a:picLocks noChangeAspect="1"/>
          </p:cNvPicPr>
          <p:nvPr/>
        </p:nvPicPr>
        <p:blipFill rotWithShape="1">
          <a:blip r:embed="rId3"/>
          <a:srcRect l="7001" t="52815" r="11896" b="11375"/>
          <a:stretch/>
        </p:blipFill>
        <p:spPr>
          <a:xfrm>
            <a:off x="7566265" y="604832"/>
            <a:ext cx="960184" cy="348561"/>
          </a:xfrm>
          <a:prstGeom prst="rect">
            <a:avLst/>
          </a:prstGeom>
        </p:spPr>
      </p:pic>
      <p:grpSp>
        <p:nvGrpSpPr>
          <p:cNvPr id="15" name="Group 14">
            <a:extLst>
              <a:ext uri="{FF2B5EF4-FFF2-40B4-BE49-F238E27FC236}">
                <a16:creationId xmlns:a16="http://schemas.microsoft.com/office/drawing/2014/main" id="{3110467A-25AA-4A47-53B9-841A76F94E1E}"/>
              </a:ext>
            </a:extLst>
          </p:cNvPr>
          <p:cNvGrpSpPr/>
          <p:nvPr/>
        </p:nvGrpSpPr>
        <p:grpSpPr>
          <a:xfrm>
            <a:off x="349768" y="3875084"/>
            <a:ext cx="4484781" cy="2495825"/>
            <a:chOff x="349769" y="3873189"/>
            <a:chExt cx="4064346" cy="2495825"/>
          </a:xfrm>
        </p:grpSpPr>
        <p:pic>
          <p:nvPicPr>
            <p:cNvPr id="10" name="Picture 9">
              <a:extLst>
                <a:ext uri="{FF2B5EF4-FFF2-40B4-BE49-F238E27FC236}">
                  <a16:creationId xmlns:a16="http://schemas.microsoft.com/office/drawing/2014/main" id="{660F7304-F7E0-C595-D1FF-AEA61A505E07}"/>
                </a:ext>
              </a:extLst>
            </p:cNvPr>
            <p:cNvPicPr>
              <a:picLocks noChangeAspect="1"/>
            </p:cNvPicPr>
            <p:nvPr/>
          </p:nvPicPr>
          <p:blipFill>
            <a:blip r:embed="rId4"/>
            <a:stretch>
              <a:fillRect/>
            </a:stretch>
          </p:blipFill>
          <p:spPr>
            <a:xfrm>
              <a:off x="349769" y="3873189"/>
              <a:ext cx="4024827" cy="2150764"/>
            </a:xfrm>
            <a:prstGeom prst="rect">
              <a:avLst/>
            </a:prstGeom>
          </p:spPr>
        </p:pic>
        <p:sp>
          <p:nvSpPr>
            <p:cNvPr id="11" name="Text Placeholder 2">
              <a:extLst>
                <a:ext uri="{FF2B5EF4-FFF2-40B4-BE49-F238E27FC236}">
                  <a16:creationId xmlns:a16="http://schemas.microsoft.com/office/drawing/2014/main" id="{CBAAE73B-059B-65F5-5212-0C2C86E661B0}"/>
                </a:ext>
              </a:extLst>
            </p:cNvPr>
            <p:cNvSpPr txBox="1">
              <a:spLocks/>
            </p:cNvSpPr>
            <p:nvPr/>
          </p:nvSpPr>
          <p:spPr>
            <a:xfrm>
              <a:off x="431799" y="6112609"/>
              <a:ext cx="3982316" cy="256405"/>
            </a:xfrm>
            <a:prstGeom prst="rect">
              <a:avLst/>
            </a:prstGeom>
          </p:spPr>
          <p:txBody>
            <a:bodyPr vert="horz" lIns="0" tIns="72000" rIns="0" bIns="0" rtlCol="0" anchor="t" anchorCtr="0">
              <a:noAutofit/>
            </a:bodyPr>
            <a:lstStyle>
              <a:lvl1pPr marL="0" indent="0" algn="l" defTabSz="914400" rtl="0" eaLnBrk="1" latinLnBrk="0" hangingPunct="1">
                <a:lnSpc>
                  <a:spcPct val="100000"/>
                </a:lnSpc>
                <a:spcBef>
                  <a:spcPts val="0"/>
                </a:spcBef>
                <a:buFontTx/>
                <a:buNone/>
                <a:defRPr sz="800" b="0" kern="1200">
                  <a:solidFill>
                    <a:schemeClr val="bg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700" b="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700" b="0"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700" b="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700" b="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Source Goldman Sachs</a:t>
              </a:r>
              <a:endParaRPr lang="en-US" dirty="0"/>
            </a:p>
          </p:txBody>
        </p:sp>
      </p:grpSp>
      <p:sp>
        <p:nvSpPr>
          <p:cNvPr id="12" name="Rectangle 11">
            <a:extLst>
              <a:ext uri="{FF2B5EF4-FFF2-40B4-BE49-F238E27FC236}">
                <a16:creationId xmlns:a16="http://schemas.microsoft.com/office/drawing/2014/main" id="{40EFA108-5BDF-0EC0-01CC-64CF9E3F9C57}"/>
              </a:ext>
            </a:extLst>
          </p:cNvPr>
          <p:cNvSpPr/>
          <p:nvPr/>
        </p:nvSpPr>
        <p:spPr>
          <a:xfrm>
            <a:off x="117695" y="22365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graph of a number of people&#10;&#10;Description automatically generated with medium confidence">
            <a:extLst>
              <a:ext uri="{FF2B5EF4-FFF2-40B4-BE49-F238E27FC236}">
                <a16:creationId xmlns:a16="http://schemas.microsoft.com/office/drawing/2014/main" id="{7398E021-6FB7-93F5-CCF7-2D494D64A9AE}"/>
              </a:ext>
            </a:extLst>
          </p:cNvPr>
          <p:cNvPicPr>
            <a:picLocks noChangeAspect="1"/>
          </p:cNvPicPr>
          <p:nvPr/>
        </p:nvPicPr>
        <p:blipFill>
          <a:blip r:embed="rId5"/>
          <a:stretch>
            <a:fillRect/>
          </a:stretch>
        </p:blipFill>
        <p:spPr>
          <a:xfrm>
            <a:off x="349769" y="960031"/>
            <a:ext cx="4113589" cy="2332912"/>
          </a:xfrm>
          <a:prstGeom prst="rect">
            <a:avLst/>
          </a:prstGeom>
        </p:spPr>
      </p:pic>
      <p:pic>
        <p:nvPicPr>
          <p:cNvPr id="1026" name="Picture 2">
            <a:extLst>
              <a:ext uri="{FF2B5EF4-FFF2-40B4-BE49-F238E27FC236}">
                <a16:creationId xmlns:a16="http://schemas.microsoft.com/office/drawing/2014/main" id="{AE41827A-F66A-3743-6CD5-A3C380C0BE18}"/>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862332" y="1531869"/>
            <a:ext cx="3908714" cy="1757564"/>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3">
            <a:extLst>
              <a:ext uri="{FF2B5EF4-FFF2-40B4-BE49-F238E27FC236}">
                <a16:creationId xmlns:a16="http://schemas.microsoft.com/office/drawing/2014/main" id="{79FDCC0E-63B2-8CBB-759D-C42473BE0D08}"/>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4862332" y="4084350"/>
            <a:ext cx="3901661" cy="173036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3">
            <a:extLst>
              <a:ext uri="{FF2B5EF4-FFF2-40B4-BE49-F238E27FC236}">
                <a16:creationId xmlns:a16="http://schemas.microsoft.com/office/drawing/2014/main" id="{C76C8C9C-4AAC-163E-DDF2-E80FA99E495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4">
            <a:extLst>
              <a:ext uri="{FF2B5EF4-FFF2-40B4-BE49-F238E27FC236}">
                <a16:creationId xmlns:a16="http://schemas.microsoft.com/office/drawing/2014/main" id="{66E5FFA4-B634-3435-054B-B6D1ECBF85FF}"/>
              </a:ext>
            </a:extLst>
          </p:cNvPr>
          <p:cNvSpPr>
            <a:spLocks noChangeArrowheads="1"/>
          </p:cNvSpPr>
          <p:nvPr/>
        </p:nvSpPr>
        <p:spPr bwMode="auto">
          <a:xfrm>
            <a:off x="0" y="29241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Text Placeholder 2">
            <a:extLst>
              <a:ext uri="{FF2B5EF4-FFF2-40B4-BE49-F238E27FC236}">
                <a16:creationId xmlns:a16="http://schemas.microsoft.com/office/drawing/2014/main" id="{B919A8CF-FCB4-D29B-5A41-C048B1D5E89C}"/>
              </a:ext>
            </a:extLst>
          </p:cNvPr>
          <p:cNvSpPr txBox="1">
            <a:spLocks/>
          </p:cNvSpPr>
          <p:nvPr/>
        </p:nvSpPr>
        <p:spPr>
          <a:xfrm>
            <a:off x="5302563" y="5835893"/>
            <a:ext cx="1215931" cy="310138"/>
          </a:xfrm>
          <a:prstGeom prst="rect">
            <a:avLst/>
          </a:prstGeom>
        </p:spPr>
        <p:txBody>
          <a:bodyPr vert="horz" lIns="0" tIns="72000" rIns="0" bIns="0" rtlCol="0" anchor="t" anchorCtr="0">
            <a:noAutofit/>
          </a:bodyPr>
          <a:lstStyle>
            <a:lvl1pPr marL="0" indent="0" algn="l" defTabSz="914400" rtl="0" eaLnBrk="1" latinLnBrk="0" hangingPunct="1">
              <a:lnSpc>
                <a:spcPct val="100000"/>
              </a:lnSpc>
              <a:spcBef>
                <a:spcPts val="0"/>
              </a:spcBef>
              <a:buFontTx/>
              <a:buNone/>
              <a:defRPr sz="800" b="0" kern="1200">
                <a:solidFill>
                  <a:schemeClr val="bg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700" b="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700" b="0"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700" b="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700" b="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Source Bloomberg, CFM</a:t>
            </a:r>
            <a:endParaRPr lang="en-US" dirty="0"/>
          </a:p>
        </p:txBody>
      </p:sp>
      <p:sp>
        <p:nvSpPr>
          <p:cNvPr id="23" name="Text Placeholder 2">
            <a:extLst>
              <a:ext uri="{FF2B5EF4-FFF2-40B4-BE49-F238E27FC236}">
                <a16:creationId xmlns:a16="http://schemas.microsoft.com/office/drawing/2014/main" id="{D9C4EFF9-9D54-1AF1-0C7A-1286FD7676D9}"/>
              </a:ext>
            </a:extLst>
          </p:cNvPr>
          <p:cNvSpPr txBox="1">
            <a:spLocks/>
          </p:cNvSpPr>
          <p:nvPr/>
        </p:nvSpPr>
        <p:spPr>
          <a:xfrm>
            <a:off x="5192413" y="3244536"/>
            <a:ext cx="1226494" cy="310138"/>
          </a:xfrm>
          <a:prstGeom prst="rect">
            <a:avLst/>
          </a:prstGeom>
        </p:spPr>
        <p:txBody>
          <a:bodyPr vert="horz" lIns="0" tIns="72000" rIns="0" bIns="0" rtlCol="0" anchor="t" anchorCtr="0">
            <a:noAutofit/>
          </a:bodyPr>
          <a:lstStyle>
            <a:lvl1pPr marL="0" indent="0" algn="l" defTabSz="914400" rtl="0" eaLnBrk="1" latinLnBrk="0" hangingPunct="1">
              <a:lnSpc>
                <a:spcPct val="100000"/>
              </a:lnSpc>
              <a:spcBef>
                <a:spcPts val="0"/>
              </a:spcBef>
              <a:buFontTx/>
              <a:buNone/>
              <a:defRPr sz="800" b="0" kern="1200">
                <a:solidFill>
                  <a:schemeClr val="bg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700" b="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700" b="0"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700" b="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700" b="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Source Bloomberg, CFM</a:t>
            </a:r>
            <a:endParaRPr lang="en-US" dirty="0"/>
          </a:p>
        </p:txBody>
      </p:sp>
    </p:spTree>
    <p:extLst>
      <p:ext uri="{BB962C8B-B14F-4D97-AF65-F5344CB8AC3E}">
        <p14:creationId xmlns:p14="http://schemas.microsoft.com/office/powerpoint/2010/main" val="125989986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457486"/>
            <a:ext cx="3858124" cy="4545929"/>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43</a:t>
            </a:fld>
            <a:endParaRPr lang="en-US" dirty="0"/>
          </a:p>
        </p:txBody>
      </p:sp>
      <p:sp>
        <p:nvSpPr>
          <p:cNvPr id="2" name="Rectangle 1">
            <a:extLst>
              <a:ext uri="{FF2B5EF4-FFF2-40B4-BE49-F238E27FC236}">
                <a16:creationId xmlns:a16="http://schemas.microsoft.com/office/drawing/2014/main" id="{5131A2BF-9D04-0280-0D45-39889D5A8694}"/>
              </a:ext>
            </a:extLst>
          </p:cNvPr>
          <p:cNvSpPr>
            <a:spLocks noChangeArrowheads="1"/>
          </p:cNvSpPr>
          <p:nvPr/>
        </p:nvSpPr>
        <p:spPr bwMode="auto">
          <a:xfrm>
            <a:off x="5308647" y="1522153"/>
            <a:ext cx="3761873" cy="4293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rPr>
              <a:t>The Inelastic Market Hypothesis: A Microstructural Interpretation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chemeClr val="tx1"/>
                </a:solidFill>
                <a:effectLst/>
                <a:latin typeface="Arial" panose="020B0604020202020204" pitchFamily="34" charset="0"/>
              </a:rPr>
              <a:t>15 Pages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600" b="0" i="0" u="none" strike="noStrike" cap="none" normalizeH="0" baseline="0" dirty="0">
                <a:ln>
                  <a:noFill/>
                </a:ln>
                <a:solidFill>
                  <a:schemeClr val="tx1"/>
                </a:solidFill>
                <a:effectLst/>
                <a:latin typeface="Arial" panose="020B0604020202020204" pitchFamily="34" charset="0"/>
              </a:rPr>
              <a:t>Posted: 2 Aug 2021 Last revised: 11 Jan 2022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Arial" panose="020B0604020202020204" pitchFamily="34" charset="0"/>
                <a:hlinkClick r:id="rId3" tooltip="View other papers by this author"/>
              </a:rPr>
              <a:t>Jean-Philippe Bouchaud </a:t>
            </a:r>
            <a:endParaRPr kumimoji="0" lang="en-US" altLang="en-US" sz="9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chemeClr val="tx1"/>
                </a:solidFill>
                <a:effectLst/>
                <a:latin typeface="Arial" panose="020B0604020202020204" pitchFamily="34" charset="0"/>
              </a:rPr>
              <a:t>Capital Fund Management</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chemeClr val="tx1"/>
                </a:solidFill>
                <a:effectLst/>
                <a:latin typeface="Arial" panose="020B0604020202020204" pitchFamily="34" charset="0"/>
              </a:rPr>
              <a:t>Date Written: July 31, 2021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7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chemeClr val="tx1"/>
                </a:solidFill>
                <a:effectLst/>
                <a:latin typeface="Arial" panose="020B0604020202020204" pitchFamily="34" charset="0"/>
              </a:rPr>
              <a:t>Abstract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rPr>
              <a:t>We attempt to reconcile </a:t>
            </a:r>
            <a:r>
              <a:rPr kumimoji="0" lang="en-US" altLang="en-US" sz="1000" b="0" i="0" u="none" strike="noStrike" cap="none" normalizeH="0" baseline="0" dirty="0" err="1">
                <a:ln>
                  <a:noFill/>
                </a:ln>
                <a:solidFill>
                  <a:schemeClr val="tx1"/>
                </a:solidFill>
                <a:effectLst/>
                <a:latin typeface="Arial" panose="020B0604020202020204" pitchFamily="34" charset="0"/>
              </a:rPr>
              <a:t>Gabaix</a:t>
            </a:r>
            <a:r>
              <a:rPr kumimoji="0" lang="en-US" altLang="en-US" sz="1000" b="0" i="0" u="none" strike="noStrike" cap="none" normalizeH="0" baseline="0" dirty="0">
                <a:ln>
                  <a:noFill/>
                </a:ln>
                <a:solidFill>
                  <a:schemeClr val="tx1"/>
                </a:solidFill>
                <a:effectLst/>
                <a:latin typeface="Arial" panose="020B0604020202020204" pitchFamily="34" charset="0"/>
              </a:rPr>
              <a:t> and </a:t>
            </a:r>
            <a:r>
              <a:rPr kumimoji="0" lang="en-US" altLang="en-US" sz="1000" b="0" i="0" u="none" strike="noStrike" cap="none" normalizeH="0" baseline="0" dirty="0" err="1">
                <a:ln>
                  <a:noFill/>
                </a:ln>
                <a:solidFill>
                  <a:schemeClr val="tx1"/>
                </a:solidFill>
                <a:effectLst/>
                <a:latin typeface="Arial" panose="020B0604020202020204" pitchFamily="34" charset="0"/>
              </a:rPr>
              <a:t>Koijen's</a:t>
            </a:r>
            <a:r>
              <a:rPr kumimoji="0" lang="en-US" altLang="en-US" sz="1000" b="0" i="0" u="none" strike="noStrike" cap="none" normalizeH="0" baseline="0" dirty="0">
                <a:ln>
                  <a:noFill/>
                </a:ln>
                <a:solidFill>
                  <a:schemeClr val="tx1"/>
                </a:solidFill>
                <a:effectLst/>
                <a:latin typeface="Arial" panose="020B0604020202020204" pitchFamily="34" charset="0"/>
              </a:rPr>
              <a:t> (GK) recent Inelastic Market Hypothesis (IMH) with the order-driven view of markets that emerged within the microstructure literature in the past 20 years. We review the most salient empirical facts and arguments that give credence to the idea that market price fluctuations are mostly due to order flow, whether informed or non-informed. We show that the Latent Liquidity Theory of price impact makes a precise prediction for GK's multiplier M, which measures by how many dollars, on average, the market value of a company goes up if one buys one dollar worth of its stocks. Our central result is that M is of order unity, as found by GK, and increases with the volatility of the stock and decreases with the fraction of the market cap. traded daily. We discuss several empirical results suggesting that the lion's share of volatility is due to trading activity. We argue that the IMH holds for all asset classes, beyond the case of stock markets considered by GK. </a:t>
            </a:r>
            <a:endParaRPr kumimoji="0" lang="en-US" altLang="en-US" sz="3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rPr>
              <a:t>Keywords:</a:t>
            </a:r>
            <a:r>
              <a:rPr kumimoji="0" lang="en-US" altLang="en-US" sz="1800" b="0" i="0" u="none" strike="noStrike" cap="none" normalizeH="0" baseline="0" dirty="0">
                <a:ln>
                  <a:noFill/>
                </a:ln>
                <a:solidFill>
                  <a:schemeClr val="tx1"/>
                </a:solidFill>
                <a:effectLst/>
                <a:latin typeface="Arial" panose="020B0604020202020204" pitchFamily="34" charset="0"/>
              </a:rPr>
              <a:t> Inelastic Markets, Microstructure, Price Impact</a:t>
            </a:r>
          </a:p>
        </p:txBody>
      </p:sp>
      <p:sp>
        <p:nvSpPr>
          <p:cNvPr id="6" name="Rectangle 2">
            <a:extLst>
              <a:ext uri="{FF2B5EF4-FFF2-40B4-BE49-F238E27FC236}">
                <a16:creationId xmlns:a16="http://schemas.microsoft.com/office/drawing/2014/main" id="{75425838-1922-ACC0-9491-0898A2A4D427}"/>
              </a:ext>
            </a:extLst>
          </p:cNvPr>
          <p:cNvSpPr>
            <a:spLocks noChangeArrowheads="1"/>
          </p:cNvSpPr>
          <p:nvPr/>
        </p:nvSpPr>
        <p:spPr bwMode="auto">
          <a:xfrm>
            <a:off x="307523" y="1522153"/>
            <a:ext cx="4400549" cy="441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rPr>
              <a:t>In Search of the Origins of Financial Fluctuations: The Inelastic Markets Hypothesis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chemeClr val="tx1"/>
                </a:solidFill>
                <a:effectLst/>
                <a:latin typeface="Arial" panose="020B0604020202020204" pitchFamily="34" charset="0"/>
                <a:hlinkClick r:id="rId4"/>
              </a:rPr>
              <a:t>Swiss Finance Institute Research Paper No. 20-91</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chemeClr val="tx1"/>
                </a:solidFill>
                <a:effectLst/>
                <a:latin typeface="Arial" panose="020B0604020202020204" pitchFamily="34" charset="0"/>
              </a:rPr>
              <a:t>123 Pages Posted: 23 Oct 2020 Last revised: 13 May 2022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Arial" panose="020B0604020202020204" pitchFamily="34" charset="0"/>
                <a:hlinkClick r:id="rId5" tooltip="View other papers by this author"/>
              </a:rPr>
              <a:t>Xavier </a:t>
            </a:r>
            <a:r>
              <a:rPr kumimoji="0" lang="en-US" altLang="en-US" sz="900" b="1" i="0" u="none" strike="noStrike" cap="none" normalizeH="0" baseline="0" dirty="0" err="1">
                <a:ln>
                  <a:noFill/>
                </a:ln>
                <a:solidFill>
                  <a:schemeClr val="tx1"/>
                </a:solidFill>
                <a:effectLst/>
                <a:latin typeface="Arial" panose="020B0604020202020204" pitchFamily="34" charset="0"/>
                <a:hlinkClick r:id="rId5" tooltip="View other papers by this author"/>
              </a:rPr>
              <a:t>Gabaix</a:t>
            </a:r>
            <a:endParaRPr kumimoji="0" lang="en-US" altLang="en-US" sz="9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chemeClr val="tx1"/>
                </a:solidFill>
                <a:effectLst/>
                <a:latin typeface="Arial" panose="020B0604020202020204" pitchFamily="34" charset="0"/>
              </a:rPr>
              <a:t>Harvard University - Department of Economics; National Bureau of Economic Research (NBER); Centre for Economic Policy Research (CEPR); European Corporate Governance Institute (ECGI)</a:t>
            </a:r>
            <a:endParaRPr kumimoji="0" lang="en-US" altLang="en-US" sz="9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Arial" panose="020B0604020202020204" pitchFamily="34" charset="0"/>
                <a:hlinkClick r:id="rId6" tooltip="View other papers by this author"/>
              </a:rPr>
              <a:t>Ralph S. J. </a:t>
            </a:r>
            <a:r>
              <a:rPr kumimoji="0" lang="en-US" altLang="en-US" sz="900" b="1" i="0" u="none" strike="noStrike" cap="none" normalizeH="0" baseline="0" dirty="0" err="1">
                <a:ln>
                  <a:noFill/>
                </a:ln>
                <a:solidFill>
                  <a:schemeClr val="tx1"/>
                </a:solidFill>
                <a:effectLst/>
                <a:latin typeface="Arial" panose="020B0604020202020204" pitchFamily="34" charset="0"/>
                <a:hlinkClick r:id="rId6" tooltip="View other papers by this author"/>
              </a:rPr>
              <a:t>Koijen</a:t>
            </a:r>
            <a:endParaRPr kumimoji="0" lang="en-US" altLang="en-US" sz="9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chemeClr val="tx1"/>
                </a:solidFill>
                <a:effectLst/>
                <a:latin typeface="Arial" panose="020B0604020202020204" pitchFamily="34" charset="0"/>
              </a:rPr>
              <a:t>University of Chicago - Booth School of Business; Centre for Economic Policy Research (CEPR); National Bureau of Economic Research (NBER)There are 3 versions of this paper   Date Written: May 12, 2022</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7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a:ln>
                  <a:noFill/>
                </a:ln>
                <a:solidFill>
                  <a:schemeClr val="tx1"/>
                </a:solidFill>
                <a:effectLst/>
                <a:latin typeface="Arial" panose="020B0604020202020204" pitchFamily="34" charset="0"/>
              </a:rPr>
              <a:t>Abstract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Arial" panose="020B0604020202020204" pitchFamily="34" charset="0"/>
              </a:rPr>
              <a:t>We develop a framework to theoretically and empirically analyze the fluctuations of the aggregate stock market. Households allocate capital to institutions, which are fairly constrained, for example operating with a mandate to maintain a fixed equity share or with moderate scope for variation in response to changing market conditions. As a result, the price elasticity of demand of the aggregate stock market is small, and flows in and out of the stock market have large impacts on prices.</a:t>
            </a:r>
            <a:br>
              <a:rPr kumimoji="0" lang="en-US" altLang="en-US" sz="900" b="0" i="0" u="none" strike="noStrike" cap="none" normalizeH="0" baseline="0" dirty="0">
                <a:ln>
                  <a:noFill/>
                </a:ln>
                <a:solidFill>
                  <a:schemeClr val="tx1"/>
                </a:solidFill>
                <a:effectLst/>
                <a:latin typeface="Arial" panose="020B0604020202020204" pitchFamily="34" charset="0"/>
              </a:rPr>
            </a:br>
            <a:r>
              <a:rPr kumimoji="0" lang="en-US" altLang="en-US" sz="900" b="0" i="0" u="none" strike="noStrike" cap="none" normalizeH="0" baseline="0" dirty="0">
                <a:ln>
                  <a:noFill/>
                </a:ln>
                <a:solidFill>
                  <a:schemeClr val="tx1"/>
                </a:solidFill>
                <a:effectLst/>
                <a:latin typeface="Arial" panose="020B0604020202020204" pitchFamily="34" charset="0"/>
              </a:rPr>
              <a:t>Using the recent method of granular instrumental variables, we find that investing $1 in the stock market increases the market’s aggregate value by about $5. We also develop a new measure of capital flows into the market, consistent with our theory. We relate it to prices, macroeconomic variables, and survey expectations of returns. We analyze how key parts of macro-finance change if markets are inelastic. We show how general equilibrium models and pricing kernels can be generalized to incorporate flows, which makes them amenable to use in more realistic macroeconomic models and to policy analysis. Our framework allows us to give a dynamic economic structure to old and recent datasets comprising holdings and flows in various segments of the market. The mystery of apparently random movements of the stock market, hard to link to fundamentals, is replaced by the more manageable problem of understanding the determinants of flows in inelastic markets. We delineate a research agenda that can explore a number of questions raised by this analysis, and might lead to a more concrete understanding of the origins of financial fluctuations across markets.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pic>
        <p:nvPicPr>
          <p:cNvPr id="4099" name="Picture 3" descr="Multiple version icon">
            <a:extLst>
              <a:ext uri="{FF2B5EF4-FFF2-40B4-BE49-F238E27FC236}">
                <a16:creationId xmlns:a16="http://schemas.microsoft.com/office/drawing/2014/main" id="{90FF4E84-1F71-59B1-0C62-9D53E7B420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399" y="1628391"/>
            <a:ext cx="787774" cy="109299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7">
            <a:extLst>
              <a:ext uri="{FF2B5EF4-FFF2-40B4-BE49-F238E27FC236}">
                <a16:creationId xmlns:a16="http://schemas.microsoft.com/office/drawing/2014/main" id="{662F63A8-5A99-BDCA-1F66-3916D8D2D7E5}"/>
              </a:ext>
            </a:extLst>
          </p:cNvPr>
          <p:cNvSpPr>
            <a:spLocks noGrp="1"/>
          </p:cNvSpPr>
          <p:nvPr>
            <p:ph type="title"/>
          </p:nvPr>
        </p:nvSpPr>
        <p:spPr>
          <a:xfrm>
            <a:off x="431799" y="404813"/>
            <a:ext cx="6361794" cy="396000"/>
          </a:xfrm>
        </p:spPr>
        <p:txBody>
          <a:bodyPr/>
          <a:lstStyle/>
          <a:p>
            <a:r>
              <a:rPr lang="fr-FR" sz="2800" dirty="0"/>
              <a:t>Une explication par les flux</a:t>
            </a:r>
            <a:endParaRPr lang="en-US" sz="1600" dirty="0"/>
          </a:p>
        </p:txBody>
      </p:sp>
      <p:pic>
        <p:nvPicPr>
          <p:cNvPr id="12" name="Picture 11" descr="A diagram of a factory and a globe">
            <a:extLst>
              <a:ext uri="{FF2B5EF4-FFF2-40B4-BE49-F238E27FC236}">
                <a16:creationId xmlns:a16="http://schemas.microsoft.com/office/drawing/2014/main" id="{4077A708-D311-6844-7E13-6AA0E57EA2FF}"/>
              </a:ext>
            </a:extLst>
          </p:cNvPr>
          <p:cNvPicPr>
            <a:picLocks noChangeAspect="1"/>
          </p:cNvPicPr>
          <p:nvPr/>
        </p:nvPicPr>
        <p:blipFill rotWithShape="1">
          <a:blip r:embed="rId8"/>
          <a:srcRect l="7001" t="52815" r="11896" b="11375"/>
          <a:stretch/>
        </p:blipFill>
        <p:spPr>
          <a:xfrm>
            <a:off x="7566265" y="604832"/>
            <a:ext cx="960184" cy="348561"/>
          </a:xfrm>
          <a:prstGeom prst="rect">
            <a:avLst/>
          </a:prstGeom>
        </p:spPr>
      </p:pic>
      <p:sp>
        <p:nvSpPr>
          <p:cNvPr id="8" name="Text Placeholder 7">
            <a:extLst>
              <a:ext uri="{FF2B5EF4-FFF2-40B4-BE49-F238E27FC236}">
                <a16:creationId xmlns:a16="http://schemas.microsoft.com/office/drawing/2014/main" id="{666A100A-AD6C-C188-907B-97F39940C8DE}"/>
              </a:ext>
            </a:extLst>
          </p:cNvPr>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204178573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361794" cy="396000"/>
          </a:xfrm>
        </p:spPr>
        <p:txBody>
          <a:bodyPr/>
          <a:lstStyle/>
          <a:p>
            <a:r>
              <a:rPr lang="fr-FR" sz="2800" dirty="0"/>
              <a:t>Données ? On pourrait faire mieux !  </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44</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dirty="0"/>
          </a:p>
        </p:txBody>
      </p:sp>
      <p:sp>
        <p:nvSpPr>
          <p:cNvPr id="2" name="Content Placeholder 2">
            <a:extLst>
              <a:ext uri="{FF2B5EF4-FFF2-40B4-BE49-F238E27FC236}">
                <a16:creationId xmlns:a16="http://schemas.microsoft.com/office/drawing/2014/main" id="{4BF085F9-1CCB-DA27-0A89-2ADAFE84984C}"/>
              </a:ext>
            </a:extLst>
          </p:cNvPr>
          <p:cNvSpPr txBox="1">
            <a:spLocks/>
          </p:cNvSpPr>
          <p:nvPr/>
        </p:nvSpPr>
        <p:spPr>
          <a:xfrm>
            <a:off x="573739" y="1081298"/>
            <a:ext cx="8138459" cy="392635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b="0" dirty="0">
              <a:solidFill>
                <a:schemeClr val="tx1"/>
              </a:solidFill>
            </a:endParaRPr>
          </a:p>
          <a:p>
            <a:pPr marL="171450" indent="-171450">
              <a:buFont typeface="Wingdings" panose="05000000000000000000" pitchFamily="2" charset="2"/>
              <a:buChar char="v"/>
            </a:pPr>
            <a:r>
              <a:rPr lang="en-US" sz="2000" b="0" dirty="0">
                <a:solidFill>
                  <a:schemeClr val="tx1"/>
                </a:solidFill>
              </a:rPr>
              <a:t> Les </a:t>
            </a:r>
            <a:r>
              <a:rPr lang="en-US" sz="2000" b="0" dirty="0" err="1">
                <a:solidFill>
                  <a:schemeClr val="tx1"/>
                </a:solidFill>
              </a:rPr>
              <a:t>fournisseurs</a:t>
            </a:r>
            <a:r>
              <a:rPr lang="en-US" sz="2000" b="0" dirty="0">
                <a:solidFill>
                  <a:schemeClr val="tx1"/>
                </a:solidFill>
              </a:rPr>
              <a:t> de </a:t>
            </a:r>
            <a:r>
              <a:rPr lang="en-US" sz="2000" b="0" dirty="0" err="1">
                <a:solidFill>
                  <a:schemeClr val="tx1"/>
                </a:solidFill>
              </a:rPr>
              <a:t>données</a:t>
            </a:r>
            <a:r>
              <a:rPr lang="en-US" sz="2000" b="0" dirty="0">
                <a:solidFill>
                  <a:schemeClr val="tx1"/>
                </a:solidFill>
              </a:rPr>
              <a:t> </a:t>
            </a:r>
            <a:r>
              <a:rPr lang="en-US" sz="2000" b="0" dirty="0" err="1">
                <a:solidFill>
                  <a:schemeClr val="tx1"/>
                </a:solidFill>
              </a:rPr>
              <a:t>sont</a:t>
            </a:r>
            <a:r>
              <a:rPr lang="en-US" sz="2000" b="0" dirty="0">
                <a:solidFill>
                  <a:schemeClr val="tx1"/>
                </a:solidFill>
              </a:rPr>
              <a:t> </a:t>
            </a:r>
            <a:r>
              <a:rPr lang="en-US" sz="2000" b="0" dirty="0" err="1">
                <a:solidFill>
                  <a:schemeClr val="tx1"/>
                </a:solidFill>
              </a:rPr>
              <a:t>soumis</a:t>
            </a:r>
            <a:r>
              <a:rPr lang="en-US" sz="2000" b="0" dirty="0">
                <a:solidFill>
                  <a:schemeClr val="tx1"/>
                </a:solidFill>
              </a:rPr>
              <a:t> à </a:t>
            </a:r>
            <a:r>
              <a:rPr lang="en-US" sz="2000" b="0" dirty="0" err="1">
                <a:solidFill>
                  <a:schemeClr val="tx1"/>
                </a:solidFill>
              </a:rPr>
              <a:t>une</a:t>
            </a:r>
            <a:r>
              <a:rPr lang="en-US" sz="2000" b="0" dirty="0">
                <a:solidFill>
                  <a:schemeClr val="tx1"/>
                </a:solidFill>
              </a:rPr>
              <a:t> </a:t>
            </a:r>
            <a:r>
              <a:rPr lang="en-US" sz="2000" b="0" dirty="0" err="1">
                <a:solidFill>
                  <a:schemeClr val="tx1"/>
                </a:solidFill>
              </a:rPr>
              <a:t>logique</a:t>
            </a:r>
            <a:r>
              <a:rPr lang="en-US" sz="2000" b="0" dirty="0">
                <a:solidFill>
                  <a:schemeClr val="tx1"/>
                </a:solidFill>
              </a:rPr>
              <a:t> Low-Cost</a:t>
            </a:r>
          </a:p>
          <a:p>
            <a:pPr marL="171450" indent="-171450">
              <a:buFont typeface="Wingdings" panose="05000000000000000000" pitchFamily="2" charset="2"/>
              <a:buChar char="v"/>
            </a:pPr>
            <a:r>
              <a:rPr lang="en-US" sz="2000" b="0" dirty="0">
                <a:solidFill>
                  <a:schemeClr val="tx1"/>
                </a:solidFill>
              </a:rPr>
              <a:t> Usage </a:t>
            </a:r>
            <a:r>
              <a:rPr lang="en-US" sz="2000" b="0" dirty="0" err="1">
                <a:solidFill>
                  <a:schemeClr val="tx1"/>
                </a:solidFill>
              </a:rPr>
              <a:t>abusif</a:t>
            </a:r>
            <a:r>
              <a:rPr lang="en-US" sz="2000" b="0" dirty="0">
                <a:solidFill>
                  <a:schemeClr val="tx1"/>
                </a:solidFill>
              </a:rPr>
              <a:t> </a:t>
            </a:r>
            <a:r>
              <a:rPr lang="en-US" sz="2000" b="0" dirty="0" err="1">
                <a:solidFill>
                  <a:schemeClr val="tx1"/>
                </a:solidFill>
              </a:rPr>
              <a:t>mais</a:t>
            </a:r>
            <a:r>
              <a:rPr lang="en-US" sz="2000" b="0" dirty="0">
                <a:solidFill>
                  <a:schemeClr val="tx1"/>
                </a:solidFill>
              </a:rPr>
              <a:t> très </a:t>
            </a:r>
            <a:r>
              <a:rPr lang="en-US" sz="2000" b="0" dirty="0" err="1">
                <a:solidFill>
                  <a:schemeClr val="tx1"/>
                </a:solidFill>
              </a:rPr>
              <a:t>compréhensible</a:t>
            </a:r>
            <a:r>
              <a:rPr lang="en-US" sz="2000" b="0" dirty="0">
                <a:solidFill>
                  <a:schemeClr val="tx1"/>
                </a:solidFill>
              </a:rPr>
              <a:t> de </a:t>
            </a:r>
            <a:r>
              <a:rPr lang="en-US" sz="2000" b="0" dirty="0" err="1">
                <a:solidFill>
                  <a:schemeClr val="tx1"/>
                </a:solidFill>
              </a:rPr>
              <a:t>modelisation</a:t>
            </a:r>
            <a:r>
              <a:rPr lang="en-US" sz="2000" b="0" dirty="0">
                <a:solidFill>
                  <a:schemeClr val="tx1"/>
                </a:solidFill>
              </a:rPr>
              <a:t> </a:t>
            </a:r>
            <a:r>
              <a:rPr lang="en-US" sz="2000" b="0" dirty="0" err="1">
                <a:solidFill>
                  <a:schemeClr val="tx1"/>
                </a:solidFill>
              </a:rPr>
              <a:t>simplistes</a:t>
            </a:r>
            <a:endParaRPr lang="en-US" sz="2000" b="0" dirty="0">
              <a:solidFill>
                <a:schemeClr val="tx1"/>
              </a:solidFill>
            </a:endParaRPr>
          </a:p>
          <a:p>
            <a:pPr marL="171450" indent="-171450">
              <a:buFont typeface="Wingdings" panose="05000000000000000000" pitchFamily="2" charset="2"/>
              <a:buChar char="v"/>
            </a:pPr>
            <a:r>
              <a:rPr lang="en-US" sz="2000" b="0" dirty="0">
                <a:solidFill>
                  <a:schemeClr val="tx1"/>
                </a:solidFill>
              </a:rPr>
              <a:t> </a:t>
            </a:r>
            <a:r>
              <a:rPr lang="en-US" sz="2000" b="0" dirty="0" err="1">
                <a:solidFill>
                  <a:schemeClr val="tx1"/>
                </a:solidFill>
              </a:rPr>
              <a:t>Convient</a:t>
            </a:r>
            <a:r>
              <a:rPr lang="en-US" sz="2000" b="0" dirty="0">
                <a:solidFill>
                  <a:schemeClr val="tx1"/>
                </a:solidFill>
              </a:rPr>
              <a:t> au reporting “extra-financier”, pas au “stock-picking” </a:t>
            </a:r>
          </a:p>
          <a:p>
            <a:pPr marL="171450" indent="-171450">
              <a:buFont typeface="Wingdings" panose="05000000000000000000" pitchFamily="2" charset="2"/>
              <a:buChar char="v"/>
            </a:pPr>
            <a:r>
              <a:rPr lang="en-US" sz="2000" b="0" dirty="0">
                <a:solidFill>
                  <a:schemeClr val="tx1"/>
                </a:solidFill>
              </a:rPr>
              <a:t> Ne </a:t>
            </a:r>
            <a:r>
              <a:rPr lang="en-US" sz="2000" b="0" dirty="0" err="1">
                <a:solidFill>
                  <a:schemeClr val="tx1"/>
                </a:solidFill>
              </a:rPr>
              <a:t>permet</a:t>
            </a:r>
            <a:r>
              <a:rPr lang="en-US" sz="2000" b="0" dirty="0">
                <a:solidFill>
                  <a:schemeClr val="tx1"/>
                </a:solidFill>
              </a:rPr>
              <a:t> pas un </a:t>
            </a:r>
            <a:r>
              <a:rPr lang="en-US" sz="2000" b="0" dirty="0" err="1">
                <a:solidFill>
                  <a:schemeClr val="tx1"/>
                </a:solidFill>
              </a:rPr>
              <a:t>calcul</a:t>
            </a:r>
            <a:r>
              <a:rPr lang="en-US" sz="2000" b="0" dirty="0">
                <a:solidFill>
                  <a:schemeClr val="tx1"/>
                </a:solidFill>
              </a:rPr>
              <a:t> </a:t>
            </a:r>
            <a:r>
              <a:rPr lang="en-US" sz="2000" b="0" dirty="0" err="1">
                <a:solidFill>
                  <a:schemeClr val="tx1"/>
                </a:solidFill>
              </a:rPr>
              <a:t>d’assiette</a:t>
            </a:r>
            <a:r>
              <a:rPr lang="en-US" sz="2000" b="0" dirty="0">
                <a:solidFill>
                  <a:schemeClr val="tx1"/>
                </a:solidFill>
              </a:rPr>
              <a:t> </a:t>
            </a:r>
            <a:r>
              <a:rPr lang="en-US" sz="2000" b="0" dirty="0" err="1">
                <a:solidFill>
                  <a:schemeClr val="tx1"/>
                </a:solidFill>
              </a:rPr>
              <a:t>fiscale</a:t>
            </a:r>
            <a:r>
              <a:rPr lang="en-US" sz="2000" b="0" dirty="0">
                <a:solidFill>
                  <a:schemeClr val="tx1"/>
                </a:solidFill>
              </a:rPr>
              <a:t> (</a:t>
            </a:r>
            <a:r>
              <a:rPr lang="en-US" sz="2000" b="0" dirty="0" err="1">
                <a:solidFill>
                  <a:schemeClr val="tx1"/>
                </a:solidFill>
              </a:rPr>
              <a:t>excepté</a:t>
            </a:r>
            <a:r>
              <a:rPr lang="en-US" sz="2000" b="0" dirty="0">
                <a:solidFill>
                  <a:schemeClr val="tx1"/>
                </a:solidFill>
              </a:rPr>
              <a:t> CO2 direct) </a:t>
            </a:r>
          </a:p>
          <a:p>
            <a:pPr marL="171450" indent="-171450">
              <a:lnSpc>
                <a:spcPct val="100000"/>
              </a:lnSpc>
              <a:buFont typeface="Wingdings" panose="05000000000000000000" pitchFamily="2" charset="2"/>
              <a:buChar char="v"/>
            </a:pPr>
            <a:r>
              <a:rPr lang="en-US" sz="2000" b="0" dirty="0">
                <a:solidFill>
                  <a:schemeClr val="tx1"/>
                </a:solidFill>
              </a:rPr>
              <a:t> Une solution </a:t>
            </a:r>
            <a:r>
              <a:rPr lang="en-US" sz="2000" b="0" dirty="0" err="1">
                <a:solidFill>
                  <a:schemeClr val="tx1"/>
                </a:solidFill>
              </a:rPr>
              <a:t>existerait</a:t>
            </a:r>
            <a:r>
              <a:rPr lang="en-US" sz="2000" b="0" dirty="0">
                <a:solidFill>
                  <a:schemeClr val="tx1"/>
                </a:solidFill>
              </a:rPr>
              <a:t> </a:t>
            </a:r>
            <a:r>
              <a:rPr lang="en-US" sz="2000" b="0" dirty="0" err="1">
                <a:solidFill>
                  <a:schemeClr val="tx1"/>
                </a:solidFill>
              </a:rPr>
              <a:t>pourtant</a:t>
            </a:r>
            <a:r>
              <a:rPr lang="en-US" sz="2000" b="0" dirty="0">
                <a:solidFill>
                  <a:schemeClr val="tx1"/>
                </a:solidFill>
              </a:rPr>
              <a:t> pour SCOPE 3</a:t>
            </a:r>
            <a:br>
              <a:rPr lang="en-US" sz="2000" b="0" dirty="0">
                <a:solidFill>
                  <a:schemeClr val="tx1"/>
                </a:solidFill>
              </a:rPr>
            </a:br>
            <a:r>
              <a:rPr lang="en-US" sz="2000" b="0" dirty="0">
                <a:solidFill>
                  <a:schemeClr val="tx1"/>
                </a:solidFill>
              </a:rPr>
              <a:t>  (</a:t>
            </a:r>
            <a:r>
              <a:rPr lang="en-US" sz="2000" b="0" dirty="0" err="1">
                <a:solidFill>
                  <a:schemeClr val="tx1"/>
                </a:solidFill>
              </a:rPr>
              <a:t>évaluation</a:t>
            </a:r>
            <a:r>
              <a:rPr lang="en-US" sz="2000" b="0" dirty="0">
                <a:solidFill>
                  <a:schemeClr val="tx1"/>
                </a:solidFill>
              </a:rPr>
              <a:t> des footprints </a:t>
            </a:r>
            <a:r>
              <a:rPr lang="en-US" sz="2000" b="0" dirty="0" err="1">
                <a:solidFill>
                  <a:schemeClr val="tx1"/>
                </a:solidFill>
              </a:rPr>
              <a:t>amont</a:t>
            </a:r>
            <a:r>
              <a:rPr lang="en-US" sz="2000" b="0" dirty="0">
                <a:solidFill>
                  <a:schemeClr val="tx1"/>
                </a:solidFill>
              </a:rPr>
              <a:t> et aval)</a:t>
            </a:r>
            <a:br>
              <a:rPr lang="en-US" sz="2000" b="0" dirty="0">
                <a:solidFill>
                  <a:schemeClr val="tx1"/>
                </a:solidFill>
              </a:rPr>
            </a:br>
            <a:br>
              <a:rPr lang="en-US" sz="2000" b="0" dirty="0">
                <a:solidFill>
                  <a:schemeClr val="tx1"/>
                </a:solidFill>
              </a:rPr>
            </a:br>
            <a:r>
              <a:rPr lang="en-US" sz="2000" b="0" dirty="0">
                <a:solidFill>
                  <a:schemeClr val="tx1"/>
                </a:solidFill>
              </a:rPr>
              <a:t>Why should each company model their entire value chain?</a:t>
            </a:r>
            <a:br>
              <a:rPr lang="en-US" sz="2000" b="0" dirty="0">
                <a:solidFill>
                  <a:schemeClr val="tx1"/>
                </a:solidFill>
              </a:rPr>
            </a:br>
            <a:r>
              <a:rPr lang="en-US" sz="2000" b="0" dirty="0">
                <a:solidFill>
                  <a:schemeClr val="tx1"/>
                </a:solidFill>
              </a:rPr>
              <a:t>Professors Robert Kaplan (Harvard) and Karthik Ramanna (Oxford)  may have a solution, mimicking the VAT system: “E-liability”</a:t>
            </a:r>
            <a:br>
              <a:rPr lang="en-US" sz="2000" b="0" dirty="0">
                <a:solidFill>
                  <a:schemeClr val="tx1"/>
                </a:solidFill>
              </a:rPr>
            </a:br>
            <a:endParaRPr lang="en-US" sz="900" dirty="0"/>
          </a:p>
          <a:p>
            <a:pPr lvl="1"/>
            <a:endParaRPr lang="en-US" sz="900" dirty="0"/>
          </a:p>
          <a:p>
            <a:pPr lvl="3"/>
            <a:endParaRPr lang="en-US" sz="900" dirty="0"/>
          </a:p>
        </p:txBody>
      </p:sp>
      <p:pic>
        <p:nvPicPr>
          <p:cNvPr id="11" name="Picture 10">
            <a:extLst>
              <a:ext uri="{FF2B5EF4-FFF2-40B4-BE49-F238E27FC236}">
                <a16:creationId xmlns:a16="http://schemas.microsoft.com/office/drawing/2014/main" id="{78C7A527-6E69-809A-21A5-CC41873D1D93}"/>
              </a:ext>
            </a:extLst>
          </p:cNvPr>
          <p:cNvPicPr>
            <a:picLocks noChangeAspect="1"/>
          </p:cNvPicPr>
          <p:nvPr/>
        </p:nvPicPr>
        <p:blipFill>
          <a:blip r:embed="rId3"/>
          <a:stretch>
            <a:fillRect/>
          </a:stretch>
        </p:blipFill>
        <p:spPr>
          <a:xfrm>
            <a:off x="2808339" y="5283903"/>
            <a:ext cx="2362200" cy="781050"/>
          </a:xfrm>
          <a:prstGeom prst="rect">
            <a:avLst/>
          </a:prstGeom>
        </p:spPr>
      </p:pic>
    </p:spTree>
    <p:extLst>
      <p:ext uri="{BB962C8B-B14F-4D97-AF65-F5344CB8AC3E}">
        <p14:creationId xmlns:p14="http://schemas.microsoft.com/office/powerpoint/2010/main" val="1950759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361794" cy="396000"/>
          </a:xfrm>
        </p:spPr>
        <p:txBody>
          <a:bodyPr/>
          <a:lstStyle/>
          <a:p>
            <a:r>
              <a:rPr lang="fr-FR" sz="2800" dirty="0"/>
              <a:t>Des données fort problématiques  </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45</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r>
              <a:rPr lang="fr-FR" dirty="0"/>
              <a:t>Source </a:t>
            </a:r>
            <a:r>
              <a:rPr lang="it-IT" dirty="0"/>
              <a:t>Aggregate Confusion” Berg, Koelbel &amp; Rigobon – MIT - 2019</a:t>
            </a:r>
            <a:endParaRPr lang="en-US" dirty="0"/>
          </a:p>
        </p:txBody>
      </p:sp>
      <p:sp>
        <p:nvSpPr>
          <p:cNvPr id="2" name="Content Placeholder 2">
            <a:extLst>
              <a:ext uri="{FF2B5EF4-FFF2-40B4-BE49-F238E27FC236}">
                <a16:creationId xmlns:a16="http://schemas.microsoft.com/office/drawing/2014/main" id="{4BF085F9-1CCB-DA27-0A89-2ADAFE84984C}"/>
              </a:ext>
            </a:extLst>
          </p:cNvPr>
          <p:cNvSpPr txBox="1">
            <a:spLocks/>
          </p:cNvSpPr>
          <p:nvPr/>
        </p:nvSpPr>
        <p:spPr>
          <a:xfrm>
            <a:off x="1786904" y="5573642"/>
            <a:ext cx="8138459" cy="314806"/>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dirty="0">
                <a:solidFill>
                  <a:schemeClr val="tx1"/>
                </a:solidFill>
              </a:rPr>
              <a:t>“</a:t>
            </a:r>
            <a:endParaRPr lang="en-US" sz="1400" b="0" dirty="0">
              <a:solidFill>
                <a:schemeClr val="bg1">
                  <a:lumMod val="65000"/>
                </a:schemeClr>
              </a:solidFill>
            </a:endParaRPr>
          </a:p>
          <a:p>
            <a:pPr lvl="1"/>
            <a:endParaRPr lang="en-US" sz="1400" dirty="0"/>
          </a:p>
          <a:p>
            <a:pPr lvl="1"/>
            <a:endParaRPr lang="en-US" sz="600" dirty="0"/>
          </a:p>
          <a:p>
            <a:pPr lvl="1"/>
            <a:endParaRPr lang="en-US" sz="600" dirty="0"/>
          </a:p>
          <a:p>
            <a:pPr lvl="3"/>
            <a:endParaRPr lang="en-US" sz="600" dirty="0"/>
          </a:p>
        </p:txBody>
      </p:sp>
      <p:pic>
        <p:nvPicPr>
          <p:cNvPr id="6" name="Picture 5">
            <a:extLst>
              <a:ext uri="{FF2B5EF4-FFF2-40B4-BE49-F238E27FC236}">
                <a16:creationId xmlns:a16="http://schemas.microsoft.com/office/drawing/2014/main" id="{3C319627-095D-CE9E-0F27-DF92B0AF8385}"/>
              </a:ext>
            </a:extLst>
          </p:cNvPr>
          <p:cNvPicPr>
            <a:picLocks noChangeAspect="1"/>
          </p:cNvPicPr>
          <p:nvPr/>
        </p:nvPicPr>
        <p:blipFill>
          <a:blip r:embed="rId3"/>
          <a:stretch>
            <a:fillRect/>
          </a:stretch>
        </p:blipFill>
        <p:spPr>
          <a:xfrm>
            <a:off x="1545178" y="1394545"/>
            <a:ext cx="6159321" cy="4053788"/>
          </a:xfrm>
          <a:prstGeom prst="rect">
            <a:avLst/>
          </a:prstGeom>
        </p:spPr>
      </p:pic>
    </p:spTree>
    <p:extLst>
      <p:ext uri="{BB962C8B-B14F-4D97-AF65-F5344CB8AC3E}">
        <p14:creationId xmlns:p14="http://schemas.microsoft.com/office/powerpoint/2010/main" val="344418325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FA2A67-7F90-5CD5-1B45-54443436DC0B}"/>
              </a:ext>
            </a:extLst>
          </p:cNvPr>
          <p:cNvSpPr>
            <a:spLocks noGrp="1"/>
          </p:cNvSpPr>
          <p:nvPr>
            <p:ph idx="1"/>
          </p:nvPr>
        </p:nvSpPr>
        <p:spPr/>
        <p:txBody>
          <a:bodyPr/>
          <a:lstStyle/>
          <a:p>
            <a:pPr algn="ctr"/>
            <a:r>
              <a:rPr lang="en-US" dirty="0"/>
              <a:t>Tesla’s green-filtered neighbors</a:t>
            </a:r>
          </a:p>
        </p:txBody>
      </p:sp>
      <p:sp>
        <p:nvSpPr>
          <p:cNvPr id="8" name="Content Placeholder 7">
            <a:extLst>
              <a:ext uri="{FF2B5EF4-FFF2-40B4-BE49-F238E27FC236}">
                <a16:creationId xmlns:a16="http://schemas.microsoft.com/office/drawing/2014/main" id="{215DF380-CB62-FC52-347E-E107A62C4A0A}"/>
              </a:ext>
            </a:extLst>
          </p:cNvPr>
          <p:cNvSpPr>
            <a:spLocks noGrp="1"/>
          </p:cNvSpPr>
          <p:nvPr>
            <p:ph idx="13"/>
          </p:nvPr>
        </p:nvSpPr>
        <p:spPr/>
        <p:txBody>
          <a:bodyPr/>
          <a:lstStyle/>
          <a:p>
            <a:pPr algn="ctr"/>
            <a:r>
              <a:rPr lang="en-US" dirty="0"/>
              <a:t>Intra sector dispersion of </a:t>
            </a:r>
          </a:p>
          <a:p>
            <a:pPr algn="ctr"/>
            <a:r>
              <a:rPr lang="en-US" dirty="0"/>
              <a:t>implied temperature rise</a:t>
            </a:r>
          </a:p>
        </p:txBody>
      </p:sp>
      <p:sp>
        <p:nvSpPr>
          <p:cNvPr id="6" name="Title 5">
            <a:extLst>
              <a:ext uri="{FF2B5EF4-FFF2-40B4-BE49-F238E27FC236}">
                <a16:creationId xmlns:a16="http://schemas.microsoft.com/office/drawing/2014/main" id="{4AC2961B-22F4-9F6D-EDB8-818624A3F9BC}"/>
              </a:ext>
            </a:extLst>
          </p:cNvPr>
          <p:cNvSpPr>
            <a:spLocks noGrp="1"/>
          </p:cNvSpPr>
          <p:nvPr>
            <p:ph type="title"/>
          </p:nvPr>
        </p:nvSpPr>
        <p:spPr/>
        <p:txBody>
          <a:bodyPr/>
          <a:lstStyle/>
          <a:p>
            <a:r>
              <a:rPr lang="en-US" sz="2800" dirty="0" err="1"/>
              <a:t>Exemples</a:t>
            </a:r>
            <a:r>
              <a:rPr lang="en-US" sz="2800" dirty="0"/>
              <a:t> de data “due diligence”</a:t>
            </a:r>
          </a:p>
        </p:txBody>
      </p:sp>
      <p:sp>
        <p:nvSpPr>
          <p:cNvPr id="4" name="Footer Placeholder 3">
            <a:extLst>
              <a:ext uri="{FF2B5EF4-FFF2-40B4-BE49-F238E27FC236}">
                <a16:creationId xmlns:a16="http://schemas.microsoft.com/office/drawing/2014/main" id="{13CEB868-6203-5DDB-BBE9-656648A9D8FB}"/>
              </a:ext>
            </a:extLst>
          </p:cNvPr>
          <p:cNvSpPr>
            <a:spLocks noGrp="1"/>
          </p:cNvSpPr>
          <p:nvPr>
            <p:ph type="ftr" sz="quarter" idx="11"/>
          </p:nvPr>
        </p:nvSpPr>
        <p:spPr/>
        <p:txBody>
          <a:bodyPr/>
          <a:lstStyle/>
          <a:p>
            <a:r>
              <a:rPr lang="en-GB"/>
              <a:t>© CFM 2022</a:t>
            </a:r>
          </a:p>
        </p:txBody>
      </p:sp>
      <p:sp>
        <p:nvSpPr>
          <p:cNvPr id="5" name="Slide Number Placeholder 4">
            <a:extLst>
              <a:ext uri="{FF2B5EF4-FFF2-40B4-BE49-F238E27FC236}">
                <a16:creationId xmlns:a16="http://schemas.microsoft.com/office/drawing/2014/main" id="{FDB6446C-B54F-54A3-359D-0651F14C2CB9}"/>
              </a:ext>
            </a:extLst>
          </p:cNvPr>
          <p:cNvSpPr>
            <a:spLocks noGrp="1"/>
          </p:cNvSpPr>
          <p:nvPr>
            <p:ph type="sldNum" sz="quarter" idx="12"/>
          </p:nvPr>
        </p:nvSpPr>
        <p:spPr/>
        <p:txBody>
          <a:bodyPr/>
          <a:lstStyle/>
          <a:p>
            <a:fld id="{6A61DF7B-B2B4-4A5F-B882-DC3A2321644C}" type="slidenum">
              <a:rPr lang="en-GB" smtClean="0"/>
              <a:t>46</a:t>
            </a:fld>
            <a:endParaRPr lang="en-GB"/>
          </a:p>
        </p:txBody>
      </p:sp>
      <p:sp>
        <p:nvSpPr>
          <p:cNvPr id="22" name="Rectangle 21">
            <a:extLst>
              <a:ext uri="{FF2B5EF4-FFF2-40B4-BE49-F238E27FC236}">
                <a16:creationId xmlns:a16="http://schemas.microsoft.com/office/drawing/2014/main" id="{5EA416BF-4FAF-DF9C-AF53-7D7A2D89EBEA}"/>
              </a:ext>
            </a:extLst>
          </p:cNvPr>
          <p:cNvSpPr/>
          <p:nvPr/>
        </p:nvSpPr>
        <p:spPr>
          <a:xfrm>
            <a:off x="509004" y="2657780"/>
            <a:ext cx="3723212" cy="3195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hart, bar chart&#10;&#10;Description automatically generated">
            <a:extLst>
              <a:ext uri="{FF2B5EF4-FFF2-40B4-BE49-F238E27FC236}">
                <a16:creationId xmlns:a16="http://schemas.microsoft.com/office/drawing/2014/main" id="{5D9D5054-40D9-A5E7-EF05-D100DE637CC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0489" b="43670"/>
          <a:stretch/>
        </p:blipFill>
        <p:spPr>
          <a:xfrm>
            <a:off x="544582" y="2743201"/>
            <a:ext cx="3691058" cy="1850437"/>
          </a:xfrm>
          <a:prstGeom prst="rect">
            <a:avLst/>
          </a:prstGeom>
        </p:spPr>
      </p:pic>
      <p:sp>
        <p:nvSpPr>
          <p:cNvPr id="14" name="TextBox 13">
            <a:extLst>
              <a:ext uri="{FF2B5EF4-FFF2-40B4-BE49-F238E27FC236}">
                <a16:creationId xmlns:a16="http://schemas.microsoft.com/office/drawing/2014/main" id="{586D2BBE-4893-645B-1710-AD715E88C581}"/>
              </a:ext>
            </a:extLst>
          </p:cNvPr>
          <p:cNvSpPr txBox="1"/>
          <p:nvPr/>
        </p:nvSpPr>
        <p:spPr>
          <a:xfrm>
            <a:off x="359532" y="6309319"/>
            <a:ext cx="2162162" cy="215444"/>
          </a:xfrm>
          <a:prstGeom prst="rect">
            <a:avLst/>
          </a:prstGeom>
          <a:noFill/>
        </p:spPr>
        <p:txBody>
          <a:bodyPr wrap="square" rtlCol="0">
            <a:spAutoFit/>
          </a:bodyPr>
          <a:lstStyle/>
          <a:p>
            <a:r>
              <a:rPr lang="en-US" sz="800" dirty="0"/>
              <a:t>Source: CFM, external data providers</a:t>
            </a:r>
          </a:p>
        </p:txBody>
      </p:sp>
      <p:sp>
        <p:nvSpPr>
          <p:cNvPr id="16" name="Rectangle 15">
            <a:extLst>
              <a:ext uri="{FF2B5EF4-FFF2-40B4-BE49-F238E27FC236}">
                <a16:creationId xmlns:a16="http://schemas.microsoft.com/office/drawing/2014/main" id="{DB19E185-3B84-43B8-AEAE-DF9373B073A5}"/>
              </a:ext>
            </a:extLst>
          </p:cNvPr>
          <p:cNvSpPr/>
          <p:nvPr/>
        </p:nvSpPr>
        <p:spPr>
          <a:xfrm>
            <a:off x="749694" y="2868149"/>
            <a:ext cx="164706" cy="1527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F21E8379-6363-6C3E-D3C4-A5B6027FA585}"/>
              </a:ext>
            </a:extLst>
          </p:cNvPr>
          <p:cNvGrpSpPr/>
          <p:nvPr/>
        </p:nvGrpSpPr>
        <p:grpSpPr>
          <a:xfrm>
            <a:off x="4954063" y="2657780"/>
            <a:ext cx="3664366" cy="3195253"/>
            <a:chOff x="4954063" y="2657780"/>
            <a:chExt cx="3664366" cy="3195253"/>
          </a:xfrm>
        </p:grpSpPr>
        <p:pic>
          <p:nvPicPr>
            <p:cNvPr id="10" name="Content Placeholder 6" descr="Chart, box and whisker chart&#10;&#10;Description automatically generated">
              <a:extLst>
                <a:ext uri="{FF2B5EF4-FFF2-40B4-BE49-F238E27FC236}">
                  <a16:creationId xmlns:a16="http://schemas.microsoft.com/office/drawing/2014/main" id="{672E094B-985B-D6AE-1751-4006B0B687B1}"/>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5061972" y="2657780"/>
              <a:ext cx="3556457" cy="2871216"/>
            </a:xfrm>
            <a:prstGeom prst="rect">
              <a:avLst/>
            </a:prstGeom>
            <a:solidFill>
              <a:schemeClr val="bg2"/>
            </a:solidFill>
          </p:spPr>
        </p:pic>
        <p:sp>
          <p:nvSpPr>
            <p:cNvPr id="11" name="Rectangle 10">
              <a:extLst>
                <a:ext uri="{FF2B5EF4-FFF2-40B4-BE49-F238E27FC236}">
                  <a16:creationId xmlns:a16="http://schemas.microsoft.com/office/drawing/2014/main" id="{3054CA63-F08E-22D5-9586-8E160800E759}"/>
                </a:ext>
              </a:extLst>
            </p:cNvPr>
            <p:cNvSpPr/>
            <p:nvPr/>
          </p:nvSpPr>
          <p:spPr>
            <a:xfrm>
              <a:off x="4954064" y="2657781"/>
              <a:ext cx="186868" cy="2828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850" dirty="0">
                  <a:solidFill>
                    <a:srgbClr val="868686"/>
                  </a:solidFill>
                </a:rPr>
                <a:t>                               Implied temperature rise</a:t>
              </a:r>
            </a:p>
          </p:txBody>
        </p:sp>
        <p:sp>
          <p:nvSpPr>
            <p:cNvPr id="17" name="Rectangle 16">
              <a:extLst>
                <a:ext uri="{FF2B5EF4-FFF2-40B4-BE49-F238E27FC236}">
                  <a16:creationId xmlns:a16="http://schemas.microsoft.com/office/drawing/2014/main" id="{2CD4747D-DE79-8D95-0245-85298ABF454B}"/>
                </a:ext>
              </a:extLst>
            </p:cNvPr>
            <p:cNvSpPr/>
            <p:nvPr/>
          </p:nvSpPr>
          <p:spPr>
            <a:xfrm>
              <a:off x="5122911" y="2673398"/>
              <a:ext cx="86727" cy="1920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9AB52B0-39F3-9961-241B-35FC758E5980}"/>
                </a:ext>
              </a:extLst>
            </p:cNvPr>
            <p:cNvSpPr/>
            <p:nvPr/>
          </p:nvSpPr>
          <p:spPr>
            <a:xfrm>
              <a:off x="4954063" y="5091113"/>
              <a:ext cx="3664366" cy="761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1A1565-C18A-2E8E-FF89-7C3AE5636591}"/>
                </a:ext>
              </a:extLst>
            </p:cNvPr>
            <p:cNvSpPr txBox="1"/>
            <p:nvPr/>
          </p:nvSpPr>
          <p:spPr>
            <a:xfrm>
              <a:off x="5243475" y="4547088"/>
              <a:ext cx="3339376" cy="1305945"/>
            </a:xfrm>
            <a:prstGeom prst="rect">
              <a:avLst/>
            </a:prstGeom>
            <a:solidFill>
              <a:schemeClr val="bg1"/>
            </a:solidFill>
          </p:spPr>
          <p:txBody>
            <a:bodyPr vert="vert270" wrap="square" rtlCol="0">
              <a:spAutoFit/>
            </a:bodyPr>
            <a:lstStyle/>
            <a:p>
              <a:pPr>
                <a:spcAft>
                  <a:spcPts val="1600"/>
                </a:spcAft>
              </a:pPr>
              <a:r>
                <a:rPr lang="en-US" sz="850" dirty="0">
                  <a:solidFill>
                    <a:srgbClr val="868686"/>
                  </a:solidFill>
                </a:rPr>
                <a:t>Communications</a:t>
              </a:r>
            </a:p>
            <a:p>
              <a:pPr>
                <a:spcAft>
                  <a:spcPts val="1600"/>
                </a:spcAft>
              </a:pPr>
              <a:r>
                <a:rPr lang="en-US" sz="850" dirty="0">
                  <a:solidFill>
                    <a:srgbClr val="868686"/>
                  </a:solidFill>
                </a:rPr>
                <a:t>Consumer, Non-Cyclical</a:t>
              </a:r>
            </a:p>
            <a:p>
              <a:pPr>
                <a:spcAft>
                  <a:spcPts val="1600"/>
                </a:spcAft>
              </a:pPr>
              <a:r>
                <a:rPr lang="en-US" sz="850" dirty="0">
                  <a:solidFill>
                    <a:srgbClr val="868686"/>
                  </a:solidFill>
                </a:rPr>
                <a:t>Technology</a:t>
              </a:r>
            </a:p>
            <a:p>
              <a:pPr>
                <a:spcAft>
                  <a:spcPts val="1600"/>
                </a:spcAft>
              </a:pPr>
              <a:r>
                <a:rPr lang="en-US" sz="850" dirty="0">
                  <a:solidFill>
                    <a:srgbClr val="868686"/>
                  </a:solidFill>
                </a:rPr>
                <a:t>Financial</a:t>
              </a:r>
            </a:p>
            <a:p>
              <a:pPr>
                <a:spcAft>
                  <a:spcPts val="1600"/>
                </a:spcAft>
              </a:pPr>
              <a:r>
                <a:rPr lang="en-US" sz="850" dirty="0">
                  <a:solidFill>
                    <a:srgbClr val="868686"/>
                  </a:solidFill>
                </a:rPr>
                <a:t>Consumer, Cyclical</a:t>
              </a:r>
            </a:p>
            <a:p>
              <a:pPr>
                <a:spcAft>
                  <a:spcPts val="1600"/>
                </a:spcAft>
              </a:pPr>
              <a:r>
                <a:rPr lang="en-US" sz="850" dirty="0">
                  <a:solidFill>
                    <a:srgbClr val="868686"/>
                  </a:solidFill>
                </a:rPr>
                <a:t>Industrial</a:t>
              </a:r>
            </a:p>
            <a:p>
              <a:pPr>
                <a:spcAft>
                  <a:spcPts val="1600"/>
                </a:spcAft>
              </a:pPr>
              <a:r>
                <a:rPr lang="en-US" sz="850" dirty="0">
                  <a:solidFill>
                    <a:srgbClr val="868686"/>
                  </a:solidFill>
                </a:rPr>
                <a:t>Diversified</a:t>
              </a:r>
            </a:p>
            <a:p>
              <a:pPr>
                <a:spcAft>
                  <a:spcPts val="1600"/>
                </a:spcAft>
              </a:pPr>
              <a:r>
                <a:rPr lang="en-US" sz="850" dirty="0">
                  <a:solidFill>
                    <a:srgbClr val="868686"/>
                  </a:solidFill>
                </a:rPr>
                <a:t>Utilities</a:t>
              </a:r>
            </a:p>
            <a:p>
              <a:pPr>
                <a:spcAft>
                  <a:spcPts val="1600"/>
                </a:spcAft>
              </a:pPr>
              <a:r>
                <a:rPr lang="en-US" sz="850" dirty="0">
                  <a:solidFill>
                    <a:srgbClr val="868686"/>
                  </a:solidFill>
                </a:rPr>
                <a:t>Basic Materials</a:t>
              </a:r>
            </a:p>
            <a:p>
              <a:pPr>
                <a:spcAft>
                  <a:spcPts val="1600"/>
                </a:spcAft>
              </a:pPr>
              <a:r>
                <a:rPr lang="en-US" sz="850" dirty="0">
                  <a:solidFill>
                    <a:srgbClr val="868686"/>
                  </a:solidFill>
                </a:rPr>
                <a:t>Energy</a:t>
              </a:r>
            </a:p>
          </p:txBody>
        </p:sp>
      </p:grpSp>
      <p:sp>
        <p:nvSpPr>
          <p:cNvPr id="20" name="TextBox 19">
            <a:extLst>
              <a:ext uri="{FF2B5EF4-FFF2-40B4-BE49-F238E27FC236}">
                <a16:creationId xmlns:a16="http://schemas.microsoft.com/office/drawing/2014/main" id="{50961FAE-42CA-1F37-F703-4860FDAA4D2E}"/>
              </a:ext>
            </a:extLst>
          </p:cNvPr>
          <p:cNvSpPr txBox="1"/>
          <p:nvPr/>
        </p:nvSpPr>
        <p:spPr>
          <a:xfrm>
            <a:off x="939131" y="4547087"/>
            <a:ext cx="3223959" cy="1305945"/>
          </a:xfrm>
          <a:prstGeom prst="rect">
            <a:avLst/>
          </a:prstGeom>
          <a:solidFill>
            <a:schemeClr val="bg1"/>
          </a:solidFill>
        </p:spPr>
        <p:txBody>
          <a:bodyPr vert="vert270" wrap="square" rtlCol="0">
            <a:spAutoFit/>
          </a:bodyPr>
          <a:lstStyle/>
          <a:p>
            <a:pPr>
              <a:spcAft>
                <a:spcPts val="1530"/>
              </a:spcAft>
            </a:pPr>
            <a:r>
              <a:rPr lang="en-US" sz="850" dirty="0">
                <a:solidFill>
                  <a:srgbClr val="868686"/>
                </a:solidFill>
              </a:rPr>
              <a:t>Industrials</a:t>
            </a:r>
          </a:p>
          <a:p>
            <a:pPr>
              <a:spcAft>
                <a:spcPts val="1530"/>
              </a:spcAft>
            </a:pPr>
            <a:r>
              <a:rPr lang="en-US" sz="850" dirty="0">
                <a:solidFill>
                  <a:srgbClr val="868686"/>
                </a:solidFill>
              </a:rPr>
              <a:t>Consumer, Non-Cyclical</a:t>
            </a:r>
          </a:p>
          <a:p>
            <a:pPr>
              <a:spcAft>
                <a:spcPts val="1530"/>
              </a:spcAft>
            </a:pPr>
            <a:r>
              <a:rPr lang="en-US" sz="850" dirty="0">
                <a:solidFill>
                  <a:srgbClr val="868686"/>
                </a:solidFill>
              </a:rPr>
              <a:t>Communications</a:t>
            </a:r>
          </a:p>
          <a:p>
            <a:pPr>
              <a:spcAft>
                <a:spcPts val="1530"/>
              </a:spcAft>
            </a:pPr>
            <a:r>
              <a:rPr lang="en-US" sz="850" dirty="0">
                <a:solidFill>
                  <a:srgbClr val="868686"/>
                </a:solidFill>
              </a:rPr>
              <a:t>Utilities</a:t>
            </a:r>
          </a:p>
          <a:p>
            <a:pPr>
              <a:spcAft>
                <a:spcPts val="1530"/>
              </a:spcAft>
            </a:pPr>
            <a:r>
              <a:rPr lang="en-US" sz="850" dirty="0">
                <a:solidFill>
                  <a:srgbClr val="868686"/>
                </a:solidFill>
              </a:rPr>
              <a:t>Financial</a:t>
            </a:r>
          </a:p>
          <a:p>
            <a:pPr>
              <a:spcAft>
                <a:spcPts val="1530"/>
              </a:spcAft>
            </a:pPr>
            <a:r>
              <a:rPr lang="en-US" sz="850" dirty="0">
                <a:solidFill>
                  <a:srgbClr val="868686"/>
                </a:solidFill>
              </a:rPr>
              <a:t>Technology</a:t>
            </a:r>
          </a:p>
          <a:p>
            <a:pPr>
              <a:spcAft>
                <a:spcPts val="1530"/>
              </a:spcAft>
            </a:pPr>
            <a:r>
              <a:rPr lang="en-US" sz="850" dirty="0">
                <a:solidFill>
                  <a:srgbClr val="868686"/>
                </a:solidFill>
              </a:rPr>
              <a:t>Energy</a:t>
            </a:r>
          </a:p>
          <a:p>
            <a:pPr>
              <a:spcAft>
                <a:spcPts val="1530"/>
              </a:spcAft>
            </a:pPr>
            <a:r>
              <a:rPr lang="en-US" sz="850" dirty="0">
                <a:solidFill>
                  <a:srgbClr val="868686"/>
                </a:solidFill>
              </a:rPr>
              <a:t>Diversified</a:t>
            </a:r>
          </a:p>
          <a:p>
            <a:pPr>
              <a:spcAft>
                <a:spcPts val="1530"/>
              </a:spcAft>
            </a:pPr>
            <a:r>
              <a:rPr lang="en-US" sz="850" dirty="0">
                <a:solidFill>
                  <a:srgbClr val="868686"/>
                </a:solidFill>
              </a:rPr>
              <a:t>Consumer, Cyclical</a:t>
            </a:r>
          </a:p>
          <a:p>
            <a:pPr>
              <a:spcAft>
                <a:spcPts val="1530"/>
              </a:spcAft>
            </a:pPr>
            <a:r>
              <a:rPr lang="en-US" sz="850" dirty="0">
                <a:solidFill>
                  <a:srgbClr val="868686"/>
                </a:solidFill>
              </a:rPr>
              <a:t>Basic Materials</a:t>
            </a:r>
          </a:p>
        </p:txBody>
      </p:sp>
      <p:sp>
        <p:nvSpPr>
          <p:cNvPr id="21" name="TextBox 20">
            <a:extLst>
              <a:ext uri="{FF2B5EF4-FFF2-40B4-BE49-F238E27FC236}">
                <a16:creationId xmlns:a16="http://schemas.microsoft.com/office/drawing/2014/main" id="{AC51611D-6163-154B-4C52-2C3D2A9ED193}"/>
              </a:ext>
            </a:extLst>
          </p:cNvPr>
          <p:cNvSpPr txBox="1"/>
          <p:nvPr/>
        </p:nvSpPr>
        <p:spPr>
          <a:xfrm>
            <a:off x="557232" y="2743201"/>
            <a:ext cx="315471" cy="1933574"/>
          </a:xfrm>
          <a:prstGeom prst="rect">
            <a:avLst/>
          </a:prstGeom>
          <a:solidFill>
            <a:schemeClr val="bg1"/>
          </a:solidFill>
          <a:ln>
            <a:noFill/>
          </a:ln>
        </p:spPr>
        <p:txBody>
          <a:bodyPr vert="vert270" wrap="square" rtlCol="0" anchor="t" anchorCtr="1">
            <a:spAutoFit/>
          </a:bodyPr>
          <a:lstStyle/>
          <a:p>
            <a:pPr algn="ctr"/>
            <a:r>
              <a:rPr lang="en-US" sz="850" dirty="0">
                <a:solidFill>
                  <a:srgbClr val="868686"/>
                </a:solidFill>
              </a:rPr>
              <a:t>Average number of supplier mentions</a:t>
            </a:r>
          </a:p>
        </p:txBody>
      </p:sp>
      <p:sp>
        <p:nvSpPr>
          <p:cNvPr id="23" name="Rectangle 22">
            <a:extLst>
              <a:ext uri="{FF2B5EF4-FFF2-40B4-BE49-F238E27FC236}">
                <a16:creationId xmlns:a16="http://schemas.microsoft.com/office/drawing/2014/main" id="{FE0E5E69-04D0-BAC0-68D9-0A555525158E}"/>
              </a:ext>
            </a:extLst>
          </p:cNvPr>
          <p:cNvSpPr/>
          <p:nvPr/>
        </p:nvSpPr>
        <p:spPr>
          <a:xfrm>
            <a:off x="857874" y="2752727"/>
            <a:ext cx="3288965" cy="1752599"/>
          </a:xfrm>
          <a:prstGeom prst="rect">
            <a:avLst/>
          </a:prstGeom>
          <a:noFill/>
          <a:ln w="15875">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71980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C1F7FE-0E59-BA8F-7BE3-D42F4CE0039B}"/>
              </a:ext>
            </a:extLst>
          </p:cNvPr>
          <p:cNvSpPr>
            <a:spLocks noGrp="1"/>
          </p:cNvSpPr>
          <p:nvPr>
            <p:ph idx="13"/>
          </p:nvPr>
        </p:nvSpPr>
        <p:spPr/>
        <p:txBody>
          <a:bodyPr>
            <a:normAutofit fontScale="25000" lnSpcReduction="20000"/>
          </a:bodyPr>
          <a:lstStyle/>
          <a:p>
            <a:pPr algn="ctr"/>
            <a:r>
              <a:rPr lang="en-US" sz="1000" dirty="0"/>
              <a:t>Data provider A – More granularity</a:t>
            </a:r>
          </a:p>
          <a:p>
            <a:pPr algn="ctr"/>
            <a:endParaRPr lang="en-US" sz="1000" b="0" dirty="0"/>
          </a:p>
          <a:p>
            <a:pPr algn="ctr"/>
            <a:endParaRPr lang="en-US" sz="1000" b="0" dirty="0"/>
          </a:p>
          <a:p>
            <a:pPr algn="ctr"/>
            <a:endParaRPr lang="en-US" sz="1000" b="0" dirty="0"/>
          </a:p>
          <a:p>
            <a:pPr algn="ctr"/>
            <a:endParaRPr lang="en-US" sz="1000" b="0" dirty="0"/>
          </a:p>
          <a:p>
            <a:pPr algn="ctr"/>
            <a:endParaRPr lang="en-US" sz="1000" b="0" dirty="0"/>
          </a:p>
          <a:p>
            <a:pPr algn="ctr"/>
            <a:endParaRPr lang="en-US" sz="1000" b="0" dirty="0"/>
          </a:p>
          <a:p>
            <a:pPr algn="ctr"/>
            <a:endParaRPr lang="en-US" sz="1000" b="0" dirty="0"/>
          </a:p>
          <a:p>
            <a:pPr algn="ctr"/>
            <a:endParaRPr lang="en-US" sz="1000" b="0" dirty="0"/>
          </a:p>
          <a:p>
            <a:pPr algn="ctr"/>
            <a:endParaRPr lang="en-US" sz="1000" b="0" dirty="0"/>
          </a:p>
          <a:p>
            <a:pPr algn="ctr"/>
            <a:endParaRPr lang="en-US" sz="1000" b="0" dirty="0"/>
          </a:p>
          <a:p>
            <a:pPr algn="ctr"/>
            <a:endParaRPr lang="en-US" sz="1000" b="0" dirty="0"/>
          </a:p>
          <a:p>
            <a:pPr algn="ctr"/>
            <a:r>
              <a:rPr lang="en-US" sz="1000" dirty="0"/>
              <a:t>Data provider B – Less granularity</a:t>
            </a:r>
          </a:p>
        </p:txBody>
      </p:sp>
      <p:sp>
        <p:nvSpPr>
          <p:cNvPr id="5" name="Footer Placeholder 4">
            <a:extLst>
              <a:ext uri="{FF2B5EF4-FFF2-40B4-BE49-F238E27FC236}">
                <a16:creationId xmlns:a16="http://schemas.microsoft.com/office/drawing/2014/main" id="{02237F0E-D9DD-2A6E-B2E7-D55B5E98D3B7}"/>
              </a:ext>
            </a:extLst>
          </p:cNvPr>
          <p:cNvSpPr>
            <a:spLocks noGrp="1"/>
          </p:cNvSpPr>
          <p:nvPr>
            <p:ph type="ftr" sz="quarter" idx="11"/>
          </p:nvPr>
        </p:nvSpPr>
        <p:spPr/>
        <p:txBody>
          <a:bodyPr/>
          <a:lstStyle/>
          <a:p>
            <a:r>
              <a:rPr lang="en-GB"/>
              <a:t>© CFM 2022</a:t>
            </a:r>
          </a:p>
        </p:txBody>
      </p:sp>
      <p:sp>
        <p:nvSpPr>
          <p:cNvPr id="6" name="Slide Number Placeholder 5">
            <a:extLst>
              <a:ext uri="{FF2B5EF4-FFF2-40B4-BE49-F238E27FC236}">
                <a16:creationId xmlns:a16="http://schemas.microsoft.com/office/drawing/2014/main" id="{4D1B1EC2-AE0B-1CD1-1EF1-DE49004392C4}"/>
              </a:ext>
            </a:extLst>
          </p:cNvPr>
          <p:cNvSpPr>
            <a:spLocks noGrp="1"/>
          </p:cNvSpPr>
          <p:nvPr>
            <p:ph type="sldNum" sz="quarter" idx="12"/>
          </p:nvPr>
        </p:nvSpPr>
        <p:spPr/>
        <p:txBody>
          <a:bodyPr/>
          <a:lstStyle/>
          <a:p>
            <a:fld id="{6A61DF7B-B2B4-4A5F-B882-DC3A2321644C}" type="slidenum">
              <a:rPr lang="en-GB" smtClean="0"/>
              <a:t>47</a:t>
            </a:fld>
            <a:endParaRPr lang="en-GB"/>
          </a:p>
        </p:txBody>
      </p:sp>
      <p:pic>
        <p:nvPicPr>
          <p:cNvPr id="7" name="Content Placeholder 12">
            <a:extLst>
              <a:ext uri="{FF2B5EF4-FFF2-40B4-BE49-F238E27FC236}">
                <a16:creationId xmlns:a16="http://schemas.microsoft.com/office/drawing/2014/main" id="{1BB7D177-61CB-0FEF-F41E-077E1C479D0D}"/>
              </a:ext>
            </a:extLst>
          </p:cNvPr>
          <p:cNvPicPr>
            <a:picLocks noChangeAspect="1"/>
          </p:cNvPicPr>
          <p:nvPr/>
        </p:nvPicPr>
        <p:blipFill rotWithShape="1">
          <a:blip r:embed="rId3"/>
          <a:srcRect l="5134" r="1669" b="6933"/>
          <a:stretch/>
        </p:blipFill>
        <p:spPr>
          <a:xfrm>
            <a:off x="5236502" y="1988564"/>
            <a:ext cx="3220278" cy="1677142"/>
          </a:xfrm>
          <a:prstGeom prst="rect">
            <a:avLst/>
          </a:prstGeom>
          <a:solidFill>
            <a:schemeClr val="bg2"/>
          </a:solidFill>
        </p:spPr>
      </p:pic>
      <p:pic>
        <p:nvPicPr>
          <p:cNvPr id="8" name="Picture 7">
            <a:extLst>
              <a:ext uri="{FF2B5EF4-FFF2-40B4-BE49-F238E27FC236}">
                <a16:creationId xmlns:a16="http://schemas.microsoft.com/office/drawing/2014/main" id="{D3F9DFBF-39C6-5DE3-C287-872CACEF420B}"/>
              </a:ext>
            </a:extLst>
          </p:cNvPr>
          <p:cNvPicPr>
            <a:picLocks noChangeAspect="1"/>
          </p:cNvPicPr>
          <p:nvPr/>
        </p:nvPicPr>
        <p:blipFill rotWithShape="1">
          <a:blip r:embed="rId4"/>
          <a:srcRect l="5597" r="2168" b="6286"/>
          <a:stretch/>
        </p:blipFill>
        <p:spPr>
          <a:xfrm>
            <a:off x="5236502" y="4176325"/>
            <a:ext cx="3220278" cy="1718999"/>
          </a:xfrm>
          <a:prstGeom prst="rect">
            <a:avLst/>
          </a:prstGeom>
        </p:spPr>
      </p:pic>
      <p:sp>
        <p:nvSpPr>
          <p:cNvPr id="9" name="TextBox 8">
            <a:extLst>
              <a:ext uri="{FF2B5EF4-FFF2-40B4-BE49-F238E27FC236}">
                <a16:creationId xmlns:a16="http://schemas.microsoft.com/office/drawing/2014/main" id="{1781A308-BF15-E5D6-6AFB-F3689D596587}"/>
              </a:ext>
            </a:extLst>
          </p:cNvPr>
          <p:cNvSpPr txBox="1"/>
          <p:nvPr/>
        </p:nvSpPr>
        <p:spPr>
          <a:xfrm>
            <a:off x="4840372" y="2356637"/>
            <a:ext cx="307777" cy="3222883"/>
          </a:xfrm>
          <a:prstGeom prst="rect">
            <a:avLst/>
          </a:prstGeom>
          <a:noFill/>
        </p:spPr>
        <p:txBody>
          <a:bodyPr vert="vert270" wrap="square" rtlCol="0">
            <a:spAutoFit/>
          </a:bodyPr>
          <a:lstStyle/>
          <a:p>
            <a:pPr algn="ctr"/>
            <a:r>
              <a:rPr lang="en-US" sz="800" dirty="0"/>
              <a:t>Scope 3 Emissions</a:t>
            </a:r>
          </a:p>
        </p:txBody>
      </p:sp>
      <p:sp>
        <p:nvSpPr>
          <p:cNvPr id="10" name="TextBox 9">
            <a:extLst>
              <a:ext uri="{FF2B5EF4-FFF2-40B4-BE49-F238E27FC236}">
                <a16:creationId xmlns:a16="http://schemas.microsoft.com/office/drawing/2014/main" id="{78F2FB6C-042B-8DF2-E265-323010759904}"/>
              </a:ext>
            </a:extLst>
          </p:cNvPr>
          <p:cNvSpPr txBox="1"/>
          <p:nvPr/>
        </p:nvSpPr>
        <p:spPr>
          <a:xfrm>
            <a:off x="5611444" y="5998764"/>
            <a:ext cx="2583211" cy="215444"/>
          </a:xfrm>
          <a:prstGeom prst="rect">
            <a:avLst/>
          </a:prstGeom>
          <a:noFill/>
        </p:spPr>
        <p:txBody>
          <a:bodyPr vert="horz" wrap="square" rtlCol="0">
            <a:spAutoFit/>
          </a:bodyPr>
          <a:lstStyle/>
          <a:p>
            <a:pPr algn="ctr"/>
            <a:r>
              <a:rPr lang="en-US" sz="800" dirty="0"/>
              <a:t>Market Capitalization or revenues</a:t>
            </a:r>
          </a:p>
        </p:txBody>
      </p:sp>
      <p:sp>
        <p:nvSpPr>
          <p:cNvPr id="11" name="TextBox 10">
            <a:extLst>
              <a:ext uri="{FF2B5EF4-FFF2-40B4-BE49-F238E27FC236}">
                <a16:creationId xmlns:a16="http://schemas.microsoft.com/office/drawing/2014/main" id="{DA241B7A-0B54-2313-EF12-22B3BAD76671}"/>
              </a:ext>
            </a:extLst>
          </p:cNvPr>
          <p:cNvSpPr txBox="1"/>
          <p:nvPr/>
        </p:nvSpPr>
        <p:spPr>
          <a:xfrm>
            <a:off x="359532" y="6309319"/>
            <a:ext cx="2162162" cy="215444"/>
          </a:xfrm>
          <a:prstGeom prst="rect">
            <a:avLst/>
          </a:prstGeom>
          <a:noFill/>
        </p:spPr>
        <p:txBody>
          <a:bodyPr wrap="square" rtlCol="0">
            <a:spAutoFit/>
          </a:bodyPr>
          <a:lstStyle/>
          <a:p>
            <a:r>
              <a:rPr lang="en-US" sz="800" dirty="0"/>
              <a:t>Source: CFM, external data providers</a:t>
            </a:r>
          </a:p>
        </p:txBody>
      </p:sp>
      <p:sp>
        <p:nvSpPr>
          <p:cNvPr id="12" name="Rectangle 11">
            <a:extLst>
              <a:ext uri="{FF2B5EF4-FFF2-40B4-BE49-F238E27FC236}">
                <a16:creationId xmlns:a16="http://schemas.microsoft.com/office/drawing/2014/main" id="{320C4DAB-4A6C-418B-18DD-7DEAC8E9417D}"/>
              </a:ext>
            </a:extLst>
          </p:cNvPr>
          <p:cNvSpPr/>
          <p:nvPr/>
        </p:nvSpPr>
        <p:spPr>
          <a:xfrm>
            <a:off x="283681" y="1089253"/>
            <a:ext cx="8536791" cy="338554"/>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accent4"/>
                </a:solidFill>
                <a:prstDash val="solid"/>
                <a:round/>
                <a:headEnd type="none" w="med" len="med"/>
                <a:tailEnd type="none" w="med" len="med"/>
              </a14:hiddenLine>
            </a:ext>
          </a:extLst>
        </p:spPr>
        <p:txBody>
          <a:bodyPr wrap="square">
            <a:spAutoFit/>
          </a:bodyPr>
          <a:lstStyle>
            <a:defPPr>
              <a:defRPr lang="en-US"/>
            </a:defPPr>
          </a:lstStyle>
          <a:p>
            <a:r>
              <a:rPr lang="en-GB" sz="1600" b="1" dirty="0">
                <a:solidFill>
                  <a:schemeClr val="accent6">
                    <a:lumMod val="75000"/>
                  </a:schemeClr>
                </a:solidFill>
              </a:rPr>
              <a:t>“Stranded assets”                                                                            Scope 3</a:t>
            </a:r>
          </a:p>
        </p:txBody>
      </p:sp>
      <p:sp>
        <p:nvSpPr>
          <p:cNvPr id="2" name="TextBox 1">
            <a:extLst>
              <a:ext uri="{FF2B5EF4-FFF2-40B4-BE49-F238E27FC236}">
                <a16:creationId xmlns:a16="http://schemas.microsoft.com/office/drawing/2014/main" id="{A29ACA45-7B21-413E-B7BB-F388EF50B5B6}"/>
              </a:ext>
            </a:extLst>
          </p:cNvPr>
          <p:cNvSpPr txBox="1"/>
          <p:nvPr/>
        </p:nvSpPr>
        <p:spPr>
          <a:xfrm>
            <a:off x="687220" y="3509445"/>
            <a:ext cx="3200704" cy="646331"/>
          </a:xfrm>
          <a:prstGeom prst="rect">
            <a:avLst/>
          </a:prstGeom>
          <a:noFill/>
        </p:spPr>
        <p:txBody>
          <a:bodyPr wrap="square" rtlCol="0">
            <a:spAutoFit/>
          </a:bodyPr>
          <a:lstStyle/>
          <a:p>
            <a:r>
              <a:rPr lang="fr-FR" dirty="0"/>
              <a:t>Need a chart </a:t>
            </a:r>
            <a:r>
              <a:rPr lang="fr-FR" dirty="0" err="1"/>
              <a:t>using</a:t>
            </a:r>
            <a:r>
              <a:rPr lang="fr-FR" dirty="0"/>
              <a:t> </a:t>
            </a:r>
            <a:r>
              <a:rPr lang="fr-FR" dirty="0" err="1"/>
              <a:t>Rystad</a:t>
            </a:r>
            <a:r>
              <a:rPr lang="fr-FR" dirty="0"/>
              <a:t> Energy data – </a:t>
            </a:r>
            <a:r>
              <a:rPr lang="fr-FR" dirty="0" err="1"/>
              <a:t>Ask</a:t>
            </a:r>
            <a:r>
              <a:rPr lang="fr-FR" dirty="0"/>
              <a:t> Stan</a:t>
            </a:r>
            <a:endParaRPr lang="en-US" dirty="0"/>
          </a:p>
        </p:txBody>
      </p:sp>
      <p:pic>
        <p:nvPicPr>
          <p:cNvPr id="14" name="Picture 13" descr="Chart, bar chart&#10;&#10;Description automatically generated">
            <a:extLst>
              <a:ext uri="{FF2B5EF4-FFF2-40B4-BE49-F238E27FC236}">
                <a16:creationId xmlns:a16="http://schemas.microsoft.com/office/drawing/2014/main" id="{D0E388A0-809B-AF4C-E96D-EE6A640119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80" y="2479095"/>
            <a:ext cx="4528139" cy="2977965"/>
          </a:xfrm>
          <a:prstGeom prst="rect">
            <a:avLst/>
          </a:prstGeom>
        </p:spPr>
      </p:pic>
      <p:sp>
        <p:nvSpPr>
          <p:cNvPr id="15" name="TextBox 14">
            <a:extLst>
              <a:ext uri="{FF2B5EF4-FFF2-40B4-BE49-F238E27FC236}">
                <a16:creationId xmlns:a16="http://schemas.microsoft.com/office/drawing/2014/main" id="{E730E48E-3D25-DBA9-9102-EFADB9105ABA}"/>
              </a:ext>
            </a:extLst>
          </p:cNvPr>
          <p:cNvSpPr txBox="1"/>
          <p:nvPr/>
        </p:nvSpPr>
        <p:spPr>
          <a:xfrm>
            <a:off x="478645" y="5423109"/>
            <a:ext cx="3772923" cy="215444"/>
          </a:xfrm>
          <a:prstGeom prst="rect">
            <a:avLst/>
          </a:prstGeom>
          <a:noFill/>
        </p:spPr>
        <p:txBody>
          <a:bodyPr vert="horz" wrap="square" rtlCol="0">
            <a:spAutoFit/>
          </a:bodyPr>
          <a:lstStyle/>
          <a:p>
            <a:pPr algn="ctr"/>
            <a:r>
              <a:rPr lang="fr-FR" sz="800" dirty="0"/>
              <a:t>N</a:t>
            </a:r>
            <a:r>
              <a:rPr lang="en-US" sz="800" dirty="0"/>
              <a:t>PV sensitivity to oil price- 10% discount rate –</a:t>
            </a:r>
          </a:p>
        </p:txBody>
      </p:sp>
      <p:sp>
        <p:nvSpPr>
          <p:cNvPr id="16" name="Rectangle 15">
            <a:extLst>
              <a:ext uri="{FF2B5EF4-FFF2-40B4-BE49-F238E27FC236}">
                <a16:creationId xmlns:a16="http://schemas.microsoft.com/office/drawing/2014/main" id="{C41F9489-0157-7419-0319-98028D3A6A6C}"/>
              </a:ext>
            </a:extLst>
          </p:cNvPr>
          <p:cNvSpPr/>
          <p:nvPr/>
        </p:nvSpPr>
        <p:spPr>
          <a:xfrm>
            <a:off x="711202" y="2641600"/>
            <a:ext cx="476421" cy="148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E9ACBF4-DD88-ED57-D424-4125C1E85049}"/>
              </a:ext>
            </a:extLst>
          </p:cNvPr>
          <p:cNvSpPr txBox="1"/>
          <p:nvPr/>
        </p:nvSpPr>
        <p:spPr>
          <a:xfrm>
            <a:off x="507755" y="2256949"/>
            <a:ext cx="3772923" cy="276999"/>
          </a:xfrm>
          <a:prstGeom prst="rect">
            <a:avLst/>
          </a:prstGeom>
          <a:noFill/>
        </p:spPr>
        <p:txBody>
          <a:bodyPr vert="horz" wrap="square" rtlCol="0">
            <a:spAutoFit/>
          </a:bodyPr>
          <a:lstStyle/>
          <a:p>
            <a:pPr algn="ctr"/>
            <a:r>
              <a:rPr lang="fr-FR" sz="1200" b="1" dirty="0"/>
              <a:t>OIL &amp; GAS </a:t>
            </a:r>
            <a:r>
              <a:rPr lang="fr-FR" sz="1200" b="1" dirty="0" err="1"/>
              <a:t>Sector</a:t>
            </a:r>
            <a:endParaRPr lang="en-US" sz="1200" b="1" dirty="0"/>
          </a:p>
        </p:txBody>
      </p:sp>
      <p:sp>
        <p:nvSpPr>
          <p:cNvPr id="19" name="Title 5">
            <a:extLst>
              <a:ext uri="{FF2B5EF4-FFF2-40B4-BE49-F238E27FC236}">
                <a16:creationId xmlns:a16="http://schemas.microsoft.com/office/drawing/2014/main" id="{709F7474-5615-2872-F8F6-88FC803409D8}"/>
              </a:ext>
            </a:extLst>
          </p:cNvPr>
          <p:cNvSpPr>
            <a:spLocks noGrp="1"/>
          </p:cNvSpPr>
          <p:nvPr>
            <p:ph type="title"/>
          </p:nvPr>
        </p:nvSpPr>
        <p:spPr>
          <a:xfrm>
            <a:off x="431800" y="404814"/>
            <a:ext cx="6361794" cy="396000"/>
          </a:xfrm>
        </p:spPr>
        <p:txBody>
          <a:bodyPr/>
          <a:lstStyle/>
          <a:p>
            <a:r>
              <a:rPr lang="en-US" sz="2800" dirty="0" err="1"/>
              <a:t>Exemples</a:t>
            </a:r>
            <a:r>
              <a:rPr lang="en-US" sz="2800" dirty="0"/>
              <a:t> de data “due diligence”</a:t>
            </a:r>
          </a:p>
        </p:txBody>
      </p:sp>
    </p:spTree>
    <p:extLst>
      <p:ext uri="{BB962C8B-B14F-4D97-AF65-F5344CB8AC3E}">
        <p14:creationId xmlns:p14="http://schemas.microsoft.com/office/powerpoint/2010/main" val="1544451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a:t>© CFM 2022</a:t>
            </a:r>
            <a:endParaRPr lang="en-GB" dirty="0"/>
          </a:p>
        </p:txBody>
      </p:sp>
      <p:sp>
        <p:nvSpPr>
          <p:cNvPr id="6" name="Slide Number Placeholder 5"/>
          <p:cNvSpPr>
            <a:spLocks noGrp="1"/>
          </p:cNvSpPr>
          <p:nvPr>
            <p:ph type="sldNum" sz="quarter" idx="12"/>
          </p:nvPr>
        </p:nvSpPr>
        <p:spPr/>
        <p:txBody>
          <a:bodyPr/>
          <a:lstStyle/>
          <a:p>
            <a:fld id="{6A61DF7B-B2B4-4A5F-B882-DC3A2321644C}" type="slidenum">
              <a:rPr lang="en-GB" smtClean="0"/>
              <a:pPr/>
              <a:t>48</a:t>
            </a:fld>
            <a:endParaRPr lang="en-GB"/>
          </a:p>
        </p:txBody>
      </p:sp>
      <p:sp>
        <p:nvSpPr>
          <p:cNvPr id="10" name="TextBox 9">
            <a:extLst>
              <a:ext uri="{FF2B5EF4-FFF2-40B4-BE49-F238E27FC236}">
                <a16:creationId xmlns:a16="http://schemas.microsoft.com/office/drawing/2014/main" id="{48AA49A8-108C-691F-B108-64401F7D4F70}"/>
              </a:ext>
            </a:extLst>
          </p:cNvPr>
          <p:cNvSpPr txBox="1"/>
          <p:nvPr/>
        </p:nvSpPr>
        <p:spPr>
          <a:xfrm>
            <a:off x="3544011" y="1632865"/>
            <a:ext cx="1419876" cy="246221"/>
          </a:xfrm>
          <a:prstGeom prst="rect">
            <a:avLst/>
          </a:prstGeom>
          <a:noFill/>
        </p:spPr>
        <p:txBody>
          <a:bodyPr wrap="square" rtlCol="0">
            <a:spAutoFit/>
          </a:bodyPr>
          <a:lstStyle/>
          <a:p>
            <a:pPr algn="ctr"/>
            <a:r>
              <a:rPr lang="en-US" sz="1000" b="1" dirty="0"/>
              <a:t>US Equities</a:t>
            </a:r>
          </a:p>
        </p:txBody>
      </p:sp>
      <p:sp>
        <p:nvSpPr>
          <p:cNvPr id="14" name="TextBox 13">
            <a:extLst>
              <a:ext uri="{FF2B5EF4-FFF2-40B4-BE49-F238E27FC236}">
                <a16:creationId xmlns:a16="http://schemas.microsoft.com/office/drawing/2014/main" id="{8E6A8A9E-1134-C679-EDAA-5C94942E1934}"/>
              </a:ext>
            </a:extLst>
          </p:cNvPr>
          <p:cNvSpPr txBox="1"/>
          <p:nvPr/>
        </p:nvSpPr>
        <p:spPr>
          <a:xfrm>
            <a:off x="3180523" y="3952341"/>
            <a:ext cx="2146851" cy="246221"/>
          </a:xfrm>
          <a:prstGeom prst="rect">
            <a:avLst/>
          </a:prstGeom>
          <a:noFill/>
        </p:spPr>
        <p:txBody>
          <a:bodyPr wrap="square" rtlCol="0">
            <a:spAutoFit/>
          </a:bodyPr>
          <a:lstStyle/>
          <a:p>
            <a:pPr algn="ctr"/>
            <a:r>
              <a:rPr lang="en-US" sz="1000" b="1" dirty="0"/>
              <a:t>European Equities</a:t>
            </a:r>
          </a:p>
        </p:txBody>
      </p:sp>
      <p:sp>
        <p:nvSpPr>
          <p:cNvPr id="18" name="TextBox 17">
            <a:extLst>
              <a:ext uri="{FF2B5EF4-FFF2-40B4-BE49-F238E27FC236}">
                <a16:creationId xmlns:a16="http://schemas.microsoft.com/office/drawing/2014/main" id="{6B8DDDCA-9E08-4DCF-97C2-204136763B37}"/>
              </a:ext>
            </a:extLst>
          </p:cNvPr>
          <p:cNvSpPr txBox="1"/>
          <p:nvPr/>
        </p:nvSpPr>
        <p:spPr>
          <a:xfrm>
            <a:off x="359532" y="6309319"/>
            <a:ext cx="2162162" cy="215444"/>
          </a:xfrm>
          <a:prstGeom prst="rect">
            <a:avLst/>
          </a:prstGeom>
          <a:noFill/>
        </p:spPr>
        <p:txBody>
          <a:bodyPr wrap="square" rtlCol="0">
            <a:spAutoFit/>
          </a:bodyPr>
          <a:lstStyle/>
          <a:p>
            <a:r>
              <a:rPr lang="en-US" sz="800" dirty="0"/>
              <a:t>Source: CFM, external data providers</a:t>
            </a:r>
          </a:p>
        </p:txBody>
      </p:sp>
      <p:sp>
        <p:nvSpPr>
          <p:cNvPr id="12" name="TextBox 11">
            <a:extLst>
              <a:ext uri="{FF2B5EF4-FFF2-40B4-BE49-F238E27FC236}">
                <a16:creationId xmlns:a16="http://schemas.microsoft.com/office/drawing/2014/main" id="{0C1CCC81-119C-296D-760D-98A0E4A6C547}"/>
              </a:ext>
            </a:extLst>
          </p:cNvPr>
          <p:cNvSpPr txBox="1"/>
          <p:nvPr/>
        </p:nvSpPr>
        <p:spPr>
          <a:xfrm>
            <a:off x="7664489" y="2504107"/>
            <a:ext cx="584990" cy="215444"/>
          </a:xfrm>
          <a:prstGeom prst="rect">
            <a:avLst/>
          </a:prstGeom>
          <a:noFill/>
        </p:spPr>
        <p:txBody>
          <a:bodyPr wrap="square" rtlCol="0">
            <a:spAutoFit/>
          </a:bodyPr>
          <a:lstStyle/>
          <a:p>
            <a:pPr algn="ctr"/>
            <a:r>
              <a:rPr lang="en-US" sz="800" dirty="0"/>
              <a:t>Higher</a:t>
            </a:r>
          </a:p>
        </p:txBody>
      </p:sp>
      <p:sp>
        <p:nvSpPr>
          <p:cNvPr id="13" name="TextBox 12">
            <a:extLst>
              <a:ext uri="{FF2B5EF4-FFF2-40B4-BE49-F238E27FC236}">
                <a16:creationId xmlns:a16="http://schemas.microsoft.com/office/drawing/2014/main" id="{8C91A4BF-4EAA-D472-D4D8-B970BA9EF4D3}"/>
              </a:ext>
            </a:extLst>
          </p:cNvPr>
          <p:cNvSpPr txBox="1"/>
          <p:nvPr/>
        </p:nvSpPr>
        <p:spPr>
          <a:xfrm>
            <a:off x="7287542" y="3275798"/>
            <a:ext cx="307777" cy="1499397"/>
          </a:xfrm>
          <a:prstGeom prst="rect">
            <a:avLst/>
          </a:prstGeom>
          <a:noFill/>
        </p:spPr>
        <p:txBody>
          <a:bodyPr vert="vert270" wrap="square" rtlCol="0">
            <a:spAutoFit/>
          </a:bodyPr>
          <a:lstStyle/>
          <a:p>
            <a:pPr algn="ctr"/>
            <a:r>
              <a:rPr lang="en-US" sz="800" dirty="0"/>
              <a:t>% of Price Variance Explained</a:t>
            </a:r>
          </a:p>
        </p:txBody>
      </p:sp>
      <p:sp>
        <p:nvSpPr>
          <p:cNvPr id="15" name="TextBox 14">
            <a:extLst>
              <a:ext uri="{FF2B5EF4-FFF2-40B4-BE49-F238E27FC236}">
                <a16:creationId xmlns:a16="http://schemas.microsoft.com/office/drawing/2014/main" id="{EE32B4C2-410D-5734-166E-C3450972D282}"/>
              </a:ext>
            </a:extLst>
          </p:cNvPr>
          <p:cNvSpPr txBox="1"/>
          <p:nvPr/>
        </p:nvSpPr>
        <p:spPr>
          <a:xfrm>
            <a:off x="7664489" y="5286744"/>
            <a:ext cx="584990" cy="215444"/>
          </a:xfrm>
          <a:prstGeom prst="rect">
            <a:avLst/>
          </a:prstGeom>
          <a:noFill/>
        </p:spPr>
        <p:txBody>
          <a:bodyPr wrap="square" rtlCol="0">
            <a:spAutoFit/>
          </a:bodyPr>
          <a:lstStyle/>
          <a:p>
            <a:pPr algn="ctr"/>
            <a:r>
              <a:rPr lang="en-US" sz="800" dirty="0"/>
              <a:t>Lower</a:t>
            </a:r>
          </a:p>
        </p:txBody>
      </p:sp>
      <p:pic>
        <p:nvPicPr>
          <p:cNvPr id="17" name="Content Placeholder 4">
            <a:extLst>
              <a:ext uri="{FF2B5EF4-FFF2-40B4-BE49-F238E27FC236}">
                <a16:creationId xmlns:a16="http://schemas.microsoft.com/office/drawing/2014/main" id="{BEF47150-33EF-22D9-397E-DA6FF6456567}"/>
              </a:ext>
            </a:extLst>
          </p:cNvPr>
          <p:cNvPicPr>
            <a:picLocks noChangeAspect="1"/>
          </p:cNvPicPr>
          <p:nvPr/>
        </p:nvPicPr>
        <p:blipFill rotWithShape="1">
          <a:blip r:embed="rId5"/>
          <a:srcRect l="94081" r="4762"/>
          <a:stretch/>
        </p:blipFill>
        <p:spPr>
          <a:xfrm>
            <a:off x="7593495" y="2107656"/>
            <a:ext cx="141989" cy="4129656"/>
          </a:xfrm>
          <a:prstGeom prst="rect">
            <a:avLst/>
          </a:prstGeom>
          <a:solidFill>
            <a:schemeClr val="bg2"/>
          </a:solidFill>
        </p:spPr>
      </p:pic>
      <p:pic>
        <p:nvPicPr>
          <p:cNvPr id="9" name="Content Placeholder 8">
            <a:extLst>
              <a:ext uri="{FF2B5EF4-FFF2-40B4-BE49-F238E27FC236}">
                <a16:creationId xmlns:a16="http://schemas.microsoft.com/office/drawing/2014/main" id="{BB5F22A6-CBDA-A956-6E51-306CEA69045F}"/>
              </a:ext>
            </a:extLst>
          </p:cNvPr>
          <p:cNvPicPr>
            <a:picLocks noGrp="1" noChangeAspect="1"/>
          </p:cNvPicPr>
          <p:nvPr>
            <p:ph idx="1"/>
          </p:nvPr>
        </p:nvPicPr>
        <p:blipFill rotWithShape="1">
          <a:blip r:embed="rId6"/>
          <a:srcRect t="9942" r="8781" b="19743"/>
          <a:stretch/>
        </p:blipFill>
        <p:spPr>
          <a:xfrm>
            <a:off x="389005" y="1984547"/>
            <a:ext cx="6697595" cy="1737360"/>
          </a:xfrm>
          <a:prstGeom prst="rect">
            <a:avLst/>
          </a:prstGeom>
        </p:spPr>
      </p:pic>
      <p:pic>
        <p:nvPicPr>
          <p:cNvPr id="11" name="Picture 10">
            <a:extLst>
              <a:ext uri="{FF2B5EF4-FFF2-40B4-BE49-F238E27FC236}">
                <a16:creationId xmlns:a16="http://schemas.microsoft.com/office/drawing/2014/main" id="{A68243E4-1F78-C755-9279-556ABB1D1C86}"/>
              </a:ext>
            </a:extLst>
          </p:cNvPr>
          <p:cNvPicPr>
            <a:picLocks noChangeAspect="1"/>
          </p:cNvPicPr>
          <p:nvPr/>
        </p:nvPicPr>
        <p:blipFill rotWithShape="1">
          <a:blip r:embed="rId7"/>
          <a:srcRect t="7060" r="7470" b="18057"/>
          <a:stretch/>
        </p:blipFill>
        <p:spPr>
          <a:xfrm>
            <a:off x="381000" y="4232828"/>
            <a:ext cx="6782242" cy="1847088"/>
          </a:xfrm>
          <a:prstGeom prst="rect">
            <a:avLst/>
          </a:prstGeom>
        </p:spPr>
      </p:pic>
      <p:sp>
        <p:nvSpPr>
          <p:cNvPr id="19" name="TextBox 18">
            <a:extLst>
              <a:ext uri="{FF2B5EF4-FFF2-40B4-BE49-F238E27FC236}">
                <a16:creationId xmlns:a16="http://schemas.microsoft.com/office/drawing/2014/main" id="{5CCF99B1-FDE8-0A0B-02D7-BFA5737CE6E5}"/>
              </a:ext>
            </a:extLst>
          </p:cNvPr>
          <p:cNvSpPr txBox="1"/>
          <p:nvPr/>
        </p:nvSpPr>
        <p:spPr>
          <a:xfrm>
            <a:off x="2433955" y="6060895"/>
            <a:ext cx="3083141" cy="215444"/>
          </a:xfrm>
          <a:prstGeom prst="rect">
            <a:avLst/>
          </a:prstGeom>
          <a:noFill/>
        </p:spPr>
        <p:txBody>
          <a:bodyPr wrap="square" rtlCol="0">
            <a:spAutoFit/>
          </a:bodyPr>
          <a:lstStyle/>
          <a:p>
            <a:pPr algn="ctr"/>
            <a:r>
              <a:rPr lang="en-US" sz="800" dirty="0"/>
              <a:t>Date : Q1 2011 to Q2 2022 each square represents a quarter </a:t>
            </a:r>
          </a:p>
        </p:txBody>
      </p:sp>
      <p:sp>
        <p:nvSpPr>
          <p:cNvPr id="20" name="Title 1">
            <a:extLst>
              <a:ext uri="{FF2B5EF4-FFF2-40B4-BE49-F238E27FC236}">
                <a16:creationId xmlns:a16="http://schemas.microsoft.com/office/drawing/2014/main" id="{461F16CE-BF8E-3CB4-A0B9-6D3C33C9D814}"/>
              </a:ext>
            </a:extLst>
          </p:cNvPr>
          <p:cNvSpPr>
            <a:spLocks noGrp="1"/>
          </p:cNvSpPr>
          <p:nvPr>
            <p:ph type="title"/>
            <p:custDataLst>
              <p:tags r:id="rId2"/>
            </p:custDataLst>
          </p:nvPr>
        </p:nvSpPr>
        <p:spPr>
          <a:xfrm>
            <a:off x="359532" y="452473"/>
            <a:ext cx="8460940" cy="796950"/>
          </a:xfrm>
        </p:spPr>
        <p:txBody>
          <a:bodyPr/>
          <a:lstStyle/>
          <a:p>
            <a:r>
              <a:rPr lang="en-GB" sz="2800" dirty="0" err="1"/>
              <a:t>Pourcentage</a:t>
            </a:r>
            <a:r>
              <a:rPr lang="en-GB" sz="2800" dirty="0"/>
              <a:t> </a:t>
            </a:r>
            <a:r>
              <a:rPr lang="en-GB" sz="2800" dirty="0" err="1"/>
              <a:t>expliqué</a:t>
            </a:r>
            <a:r>
              <a:rPr lang="en-GB" sz="2800" dirty="0"/>
              <a:t> de la variance prix</a:t>
            </a:r>
            <a:endParaRPr lang="en-GB" sz="1800" dirty="0">
              <a:solidFill>
                <a:srgbClr val="00A3AD"/>
              </a:solidFill>
            </a:endParaRPr>
          </a:p>
        </p:txBody>
      </p:sp>
    </p:spTree>
    <p:custDataLst>
      <p:tags r:id="rId1"/>
    </p:custDataLst>
    <p:extLst>
      <p:ext uri="{BB962C8B-B14F-4D97-AF65-F5344CB8AC3E}">
        <p14:creationId xmlns:p14="http://schemas.microsoft.com/office/powerpoint/2010/main" val="316909988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b="0" dirty="0"/>
              <a:t>  </a:t>
            </a:r>
          </a:p>
        </p:txBody>
      </p:sp>
      <p:sp>
        <p:nvSpPr>
          <p:cNvPr id="3" name="Title 2"/>
          <p:cNvSpPr>
            <a:spLocks noGrp="1"/>
          </p:cNvSpPr>
          <p:nvPr>
            <p:ph type="title"/>
          </p:nvPr>
        </p:nvSpPr>
        <p:spPr>
          <a:xfrm>
            <a:off x="431800" y="404814"/>
            <a:ext cx="7266578" cy="396000"/>
          </a:xfrm>
        </p:spPr>
        <p:txBody>
          <a:bodyPr/>
          <a:lstStyle/>
          <a:p>
            <a:r>
              <a:rPr lang="fr-FR" sz="2800" dirty="0"/>
              <a:t>Outils NLP: suivi de thèmes émergents  </a:t>
            </a:r>
          </a:p>
        </p:txBody>
      </p:sp>
      <p:sp>
        <p:nvSpPr>
          <p:cNvPr id="4" name="Footer Placeholder 3"/>
          <p:cNvSpPr>
            <a:spLocks noGrp="1"/>
          </p:cNvSpPr>
          <p:nvPr>
            <p:ph type="ftr" sz="quarter" idx="11"/>
          </p:nvPr>
        </p:nvSpPr>
        <p:spPr/>
        <p:txBody>
          <a:bodyPr/>
          <a:lstStyle/>
          <a:p>
            <a:r>
              <a:rPr lang="en-GB"/>
              <a:t>© CFM 2022</a:t>
            </a:r>
            <a:endParaRPr lang="en-GB" dirty="0"/>
          </a:p>
        </p:txBody>
      </p:sp>
      <p:sp>
        <p:nvSpPr>
          <p:cNvPr id="5" name="Slide Number Placeholder 4"/>
          <p:cNvSpPr>
            <a:spLocks noGrp="1"/>
          </p:cNvSpPr>
          <p:nvPr>
            <p:ph type="sldNum" sz="quarter" idx="12"/>
          </p:nvPr>
        </p:nvSpPr>
        <p:spPr/>
        <p:txBody>
          <a:bodyPr/>
          <a:lstStyle/>
          <a:p>
            <a:fld id="{6A61DF7B-B2B4-4A5F-B882-DC3A2321644C}" type="slidenum">
              <a:rPr lang="en-GB" smtClean="0"/>
              <a:t>49</a:t>
            </a:fld>
            <a:endParaRPr lang="en-GB"/>
          </a:p>
        </p:txBody>
      </p:sp>
      <p:sp>
        <p:nvSpPr>
          <p:cNvPr id="6" name="Rectangle 5"/>
          <p:cNvSpPr/>
          <p:nvPr/>
        </p:nvSpPr>
        <p:spPr>
          <a:xfrm>
            <a:off x="283681" y="1089253"/>
            <a:ext cx="8536791" cy="340606"/>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accent4"/>
                </a:solidFill>
                <a:prstDash val="solid"/>
                <a:round/>
                <a:headEnd type="none" w="med" len="med"/>
                <a:tailEnd type="none" w="med" len="med"/>
              </a14:hiddenLine>
            </a:ext>
          </a:extLst>
        </p:spPr>
        <p:txBody>
          <a:bodyPr wrap="square">
            <a:spAutoFit/>
          </a:bodyPr>
          <a:lstStyle>
            <a:defPPr>
              <a:defRPr lang="en-US"/>
            </a:defPPr>
          </a:lstStyle>
          <a:p>
            <a:pPr>
              <a:lnSpc>
                <a:spcPct val="107000"/>
              </a:lnSpc>
              <a:spcBef>
                <a:spcPct val="20000"/>
              </a:spcBef>
              <a:spcAft>
                <a:spcPts val="800"/>
              </a:spcAft>
            </a:pPr>
            <a:r>
              <a:rPr lang="en-US" sz="1600" dirty="0">
                <a:solidFill>
                  <a:schemeClr val="dk2"/>
                </a:solidFill>
                <a:latin typeface="Montserrat" panose="00000500000000000000" pitchFamily="2" charset="0"/>
              </a:rPr>
              <a:t>Sustainability concerns intensifying around the food sector, the EU leading the way</a:t>
            </a:r>
          </a:p>
        </p:txBody>
      </p:sp>
      <p:sp>
        <p:nvSpPr>
          <p:cNvPr id="8" name="TextBox 7"/>
          <p:cNvSpPr txBox="1"/>
          <p:nvPr/>
        </p:nvSpPr>
        <p:spPr>
          <a:xfrm>
            <a:off x="393614" y="5796981"/>
            <a:ext cx="8316924" cy="369332"/>
          </a:xfrm>
          <a:prstGeom prst="rect">
            <a:avLst/>
          </a:prstGeom>
          <a:noFill/>
        </p:spPr>
        <p:txBody>
          <a:bodyPr wrap="square" rtlCol="0">
            <a:spAutoFit/>
          </a:bodyPr>
          <a:lstStyle/>
          <a:p>
            <a:r>
              <a:rPr lang="en-US" sz="900" dirty="0">
                <a:solidFill>
                  <a:schemeClr val="tx1">
                    <a:lumMod val="65000"/>
                    <a:lumOff val="35000"/>
                  </a:schemeClr>
                </a:solidFill>
              </a:rPr>
              <a:t>Source: CFM. Research conducted on a corpus of financial and generalist news articles on US companies and European companies. Transition is defined as a library of relevant terms by CFM Research (about 50 terms including ‘alternative proteins’, ‘soil health’, ‘biofuels’, ‘renewal energy’, ‘carbon capture’, ‘methane’). </a:t>
            </a:r>
          </a:p>
        </p:txBody>
      </p:sp>
      <p:sp>
        <p:nvSpPr>
          <p:cNvPr id="9" name="TextBox 8"/>
          <p:cNvSpPr txBox="1"/>
          <p:nvPr/>
        </p:nvSpPr>
        <p:spPr>
          <a:xfrm>
            <a:off x="2162984" y="1644189"/>
            <a:ext cx="5535394" cy="276999"/>
          </a:xfrm>
          <a:prstGeom prst="rect">
            <a:avLst/>
          </a:prstGeom>
          <a:noFill/>
        </p:spPr>
        <p:txBody>
          <a:bodyPr wrap="square" rtlCol="0">
            <a:spAutoFit/>
          </a:bodyPr>
          <a:lstStyle/>
          <a:p>
            <a:r>
              <a:rPr lang="en-US" sz="1200" dirty="0"/>
              <a:t>Co-occurrence of topics ‘capex’ with topics related to ‘transition’</a:t>
            </a:r>
          </a:p>
        </p:txBody>
      </p:sp>
      <p:pic>
        <p:nvPicPr>
          <p:cNvPr id="10" name="Picture 9"/>
          <p:cNvPicPr>
            <a:picLocks noChangeAspect="1"/>
          </p:cNvPicPr>
          <p:nvPr/>
        </p:nvPicPr>
        <p:blipFill>
          <a:blip r:embed="rId3"/>
          <a:stretch>
            <a:fillRect/>
          </a:stretch>
        </p:blipFill>
        <p:spPr>
          <a:xfrm>
            <a:off x="304668" y="1689543"/>
            <a:ext cx="8405870" cy="4005980"/>
          </a:xfrm>
          <a:prstGeom prst="rect">
            <a:avLst/>
          </a:prstGeom>
        </p:spPr>
      </p:pic>
    </p:spTree>
    <p:extLst>
      <p:ext uri="{BB962C8B-B14F-4D97-AF65-F5344CB8AC3E}">
        <p14:creationId xmlns:p14="http://schemas.microsoft.com/office/powerpoint/2010/main" val="261129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800" y="404814"/>
            <a:ext cx="6714958" cy="599062"/>
          </a:xfrm>
        </p:spPr>
        <p:txBody>
          <a:bodyPr/>
          <a:lstStyle/>
          <a:p>
            <a:r>
              <a:rPr lang="fr-FR" sz="2800" dirty="0"/>
              <a:t>Matérialité simple et double matérialité</a:t>
            </a:r>
            <a:endParaRPr lang="en-US" sz="28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p:txBody>
          <a:bodyPr/>
          <a:lstStyle/>
          <a:p>
            <a:pPr algn="ctr"/>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5</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r>
              <a:rPr lang="fr-FR" dirty="0"/>
              <a:t> </a:t>
            </a:r>
            <a:endParaRPr lang="en-US" dirty="0"/>
          </a:p>
        </p:txBody>
      </p:sp>
      <p:pic>
        <p:nvPicPr>
          <p:cNvPr id="10" name="Picture 9" descr="A diagram of a factory and a globe">
            <a:extLst>
              <a:ext uri="{FF2B5EF4-FFF2-40B4-BE49-F238E27FC236}">
                <a16:creationId xmlns:a16="http://schemas.microsoft.com/office/drawing/2014/main" id="{D547E18E-BCBA-B65E-097D-0D8E6A2524EA}"/>
              </a:ext>
            </a:extLst>
          </p:cNvPr>
          <p:cNvPicPr>
            <a:picLocks noChangeAspect="1"/>
          </p:cNvPicPr>
          <p:nvPr/>
        </p:nvPicPr>
        <p:blipFill>
          <a:blip r:embed="rId3"/>
          <a:stretch>
            <a:fillRect/>
          </a:stretch>
        </p:blipFill>
        <p:spPr>
          <a:xfrm>
            <a:off x="2542673" y="1083090"/>
            <a:ext cx="5919703" cy="4866860"/>
          </a:xfrm>
          <a:prstGeom prst="rect">
            <a:avLst/>
          </a:prstGeom>
        </p:spPr>
      </p:pic>
      <p:sp>
        <p:nvSpPr>
          <p:cNvPr id="2" name="TextBox 1">
            <a:extLst>
              <a:ext uri="{FF2B5EF4-FFF2-40B4-BE49-F238E27FC236}">
                <a16:creationId xmlns:a16="http://schemas.microsoft.com/office/drawing/2014/main" id="{3347D327-57CB-AD58-3BAB-9984AC95294D}"/>
              </a:ext>
            </a:extLst>
          </p:cNvPr>
          <p:cNvSpPr txBox="1"/>
          <p:nvPr/>
        </p:nvSpPr>
        <p:spPr>
          <a:xfrm>
            <a:off x="184482" y="1501792"/>
            <a:ext cx="2486529" cy="1754326"/>
          </a:xfrm>
          <a:prstGeom prst="rect">
            <a:avLst/>
          </a:prstGeom>
          <a:solidFill>
            <a:schemeClr val="bg1"/>
          </a:solidFill>
          <a:ln>
            <a:solidFill>
              <a:schemeClr val="tx1"/>
            </a:solidFill>
          </a:ln>
        </p:spPr>
        <p:txBody>
          <a:bodyPr wrap="square" rtlCol="0">
            <a:spAutoFit/>
          </a:bodyPr>
          <a:lstStyle/>
          <a:p>
            <a:pPr algn="ctr"/>
            <a:r>
              <a:rPr lang="fr-FR" dirty="0"/>
              <a:t>Matérialité financière Risques à éviter et/ou Opportunités à saisir pour l’entreprise et pour son actionnaire ou son créancier</a:t>
            </a:r>
            <a:endParaRPr lang="en-US" dirty="0"/>
          </a:p>
        </p:txBody>
      </p:sp>
      <p:sp>
        <p:nvSpPr>
          <p:cNvPr id="6" name="TextBox 5">
            <a:extLst>
              <a:ext uri="{FF2B5EF4-FFF2-40B4-BE49-F238E27FC236}">
                <a16:creationId xmlns:a16="http://schemas.microsoft.com/office/drawing/2014/main" id="{77FC2BC8-5934-4AFC-8A1A-B860A003DCCE}"/>
              </a:ext>
            </a:extLst>
          </p:cNvPr>
          <p:cNvSpPr txBox="1"/>
          <p:nvPr/>
        </p:nvSpPr>
        <p:spPr>
          <a:xfrm>
            <a:off x="184482" y="3588768"/>
            <a:ext cx="2486529" cy="2031325"/>
          </a:xfrm>
          <a:prstGeom prst="rect">
            <a:avLst/>
          </a:prstGeom>
          <a:solidFill>
            <a:schemeClr val="bg1"/>
          </a:solidFill>
          <a:ln>
            <a:solidFill>
              <a:schemeClr val="tx1"/>
            </a:solidFill>
          </a:ln>
        </p:spPr>
        <p:txBody>
          <a:bodyPr wrap="square" rtlCol="0">
            <a:spAutoFit/>
          </a:bodyPr>
          <a:lstStyle/>
          <a:p>
            <a:pPr algn="ctr"/>
            <a:r>
              <a:rPr lang="fr-FR" dirty="0"/>
              <a:t>La matérialité financière n’est pas le seul sujet dont le financier doive se préoccuper. </a:t>
            </a:r>
          </a:p>
          <a:p>
            <a:pPr algn="ctr"/>
            <a:r>
              <a:rPr lang="fr-FR" dirty="0"/>
              <a:t>L’impact sur le monde réel compte aussi.  </a:t>
            </a:r>
            <a:endParaRPr lang="en-US" dirty="0"/>
          </a:p>
        </p:txBody>
      </p:sp>
      <p:sp>
        <p:nvSpPr>
          <p:cNvPr id="7" name="TextBox 6">
            <a:extLst>
              <a:ext uri="{FF2B5EF4-FFF2-40B4-BE49-F238E27FC236}">
                <a16:creationId xmlns:a16="http://schemas.microsoft.com/office/drawing/2014/main" id="{66A62C62-5BC8-31EE-3693-700BF2830F8A}"/>
              </a:ext>
            </a:extLst>
          </p:cNvPr>
          <p:cNvSpPr txBox="1"/>
          <p:nvPr/>
        </p:nvSpPr>
        <p:spPr>
          <a:xfrm>
            <a:off x="184482" y="6063835"/>
            <a:ext cx="7908760" cy="646331"/>
          </a:xfrm>
          <a:prstGeom prst="rect">
            <a:avLst/>
          </a:prstGeom>
          <a:solidFill>
            <a:schemeClr val="bg1"/>
          </a:solidFill>
          <a:ln>
            <a:solidFill>
              <a:schemeClr val="tx1"/>
            </a:solidFill>
          </a:ln>
        </p:spPr>
        <p:txBody>
          <a:bodyPr wrap="square" rtlCol="0">
            <a:spAutoFit/>
          </a:bodyPr>
          <a:lstStyle/>
          <a:p>
            <a:pPr algn="ctr"/>
            <a:r>
              <a:rPr lang="fr-FR" dirty="0"/>
              <a:t>Dans le cadre de cette intervention, on s’intéressera plus au deuxième cas : quel effet la « finance verte » peut-elle avoir « durablement » sur le monde ?</a:t>
            </a:r>
            <a:endParaRPr lang="en-US" dirty="0"/>
          </a:p>
        </p:txBody>
      </p:sp>
      <p:sp>
        <p:nvSpPr>
          <p:cNvPr id="11" name="Rectangle 10">
            <a:extLst>
              <a:ext uri="{FF2B5EF4-FFF2-40B4-BE49-F238E27FC236}">
                <a16:creationId xmlns:a16="http://schemas.microsoft.com/office/drawing/2014/main" id="{99E2507B-BEF6-61F4-8B15-B1511229C7C5}"/>
              </a:ext>
            </a:extLst>
          </p:cNvPr>
          <p:cNvSpPr/>
          <p:nvPr/>
        </p:nvSpPr>
        <p:spPr>
          <a:xfrm>
            <a:off x="90535" y="316867"/>
            <a:ext cx="8908610" cy="6483829"/>
          </a:xfrm>
          <a:custGeom>
            <a:avLst/>
            <a:gdLst>
              <a:gd name="connsiteX0" fmla="*/ 0 w 8908610"/>
              <a:gd name="connsiteY0" fmla="*/ 0 h 6483829"/>
              <a:gd name="connsiteX1" fmla="*/ 593907 w 8908610"/>
              <a:gd name="connsiteY1" fmla="*/ 0 h 6483829"/>
              <a:gd name="connsiteX2" fmla="*/ 920556 w 8908610"/>
              <a:gd name="connsiteY2" fmla="*/ 0 h 6483829"/>
              <a:gd name="connsiteX3" fmla="*/ 1336292 w 8908610"/>
              <a:gd name="connsiteY3" fmla="*/ 0 h 6483829"/>
              <a:gd name="connsiteX4" fmla="*/ 2019285 w 8908610"/>
              <a:gd name="connsiteY4" fmla="*/ 0 h 6483829"/>
              <a:gd name="connsiteX5" fmla="*/ 2524106 w 8908610"/>
              <a:gd name="connsiteY5" fmla="*/ 0 h 6483829"/>
              <a:gd name="connsiteX6" fmla="*/ 3207100 w 8908610"/>
              <a:gd name="connsiteY6" fmla="*/ 0 h 6483829"/>
              <a:gd name="connsiteX7" fmla="*/ 3890093 w 8908610"/>
              <a:gd name="connsiteY7" fmla="*/ 0 h 6483829"/>
              <a:gd name="connsiteX8" fmla="*/ 4394914 w 8908610"/>
              <a:gd name="connsiteY8" fmla="*/ 0 h 6483829"/>
              <a:gd name="connsiteX9" fmla="*/ 4810649 w 8908610"/>
              <a:gd name="connsiteY9" fmla="*/ 0 h 6483829"/>
              <a:gd name="connsiteX10" fmla="*/ 5226385 w 8908610"/>
              <a:gd name="connsiteY10" fmla="*/ 0 h 6483829"/>
              <a:gd name="connsiteX11" fmla="*/ 5553034 w 8908610"/>
              <a:gd name="connsiteY11" fmla="*/ 0 h 6483829"/>
              <a:gd name="connsiteX12" fmla="*/ 6057855 w 8908610"/>
              <a:gd name="connsiteY12" fmla="*/ 0 h 6483829"/>
              <a:gd name="connsiteX13" fmla="*/ 6740848 w 8908610"/>
              <a:gd name="connsiteY13" fmla="*/ 0 h 6483829"/>
              <a:gd name="connsiteX14" fmla="*/ 7067497 w 8908610"/>
              <a:gd name="connsiteY14" fmla="*/ 0 h 6483829"/>
              <a:gd name="connsiteX15" fmla="*/ 7750491 w 8908610"/>
              <a:gd name="connsiteY15" fmla="*/ 0 h 6483829"/>
              <a:gd name="connsiteX16" fmla="*/ 8255312 w 8908610"/>
              <a:gd name="connsiteY16" fmla="*/ 0 h 6483829"/>
              <a:gd name="connsiteX17" fmla="*/ 8908610 w 8908610"/>
              <a:gd name="connsiteY17" fmla="*/ 0 h 6483829"/>
              <a:gd name="connsiteX18" fmla="*/ 8908610 w 8908610"/>
              <a:gd name="connsiteY18" fmla="*/ 394924 h 6483829"/>
              <a:gd name="connsiteX19" fmla="*/ 8908610 w 8908610"/>
              <a:gd name="connsiteY19" fmla="*/ 1049201 h 6483829"/>
              <a:gd name="connsiteX20" fmla="*/ 8908610 w 8908610"/>
              <a:gd name="connsiteY20" fmla="*/ 1703479 h 6483829"/>
              <a:gd name="connsiteX21" fmla="*/ 8908610 w 8908610"/>
              <a:gd name="connsiteY21" fmla="*/ 2357756 h 6483829"/>
              <a:gd name="connsiteX22" fmla="*/ 8908610 w 8908610"/>
              <a:gd name="connsiteY22" fmla="*/ 3076872 h 6483829"/>
              <a:gd name="connsiteX23" fmla="*/ 8908610 w 8908610"/>
              <a:gd name="connsiteY23" fmla="*/ 3536634 h 6483829"/>
              <a:gd name="connsiteX24" fmla="*/ 8908610 w 8908610"/>
              <a:gd name="connsiteY24" fmla="*/ 3996396 h 6483829"/>
              <a:gd name="connsiteX25" fmla="*/ 8908610 w 8908610"/>
              <a:gd name="connsiteY25" fmla="*/ 4715512 h 6483829"/>
              <a:gd name="connsiteX26" fmla="*/ 8908610 w 8908610"/>
              <a:gd name="connsiteY26" fmla="*/ 5175274 h 6483829"/>
              <a:gd name="connsiteX27" fmla="*/ 8908610 w 8908610"/>
              <a:gd name="connsiteY27" fmla="*/ 5829552 h 6483829"/>
              <a:gd name="connsiteX28" fmla="*/ 8908610 w 8908610"/>
              <a:gd name="connsiteY28" fmla="*/ 6483829 h 6483829"/>
              <a:gd name="connsiteX29" fmla="*/ 8581961 w 8908610"/>
              <a:gd name="connsiteY29" fmla="*/ 6483829 h 6483829"/>
              <a:gd name="connsiteX30" fmla="*/ 8077140 w 8908610"/>
              <a:gd name="connsiteY30" fmla="*/ 6483829 h 6483829"/>
              <a:gd name="connsiteX31" fmla="*/ 7750491 w 8908610"/>
              <a:gd name="connsiteY31" fmla="*/ 6483829 h 6483829"/>
              <a:gd name="connsiteX32" fmla="*/ 6978411 w 8908610"/>
              <a:gd name="connsiteY32" fmla="*/ 6483829 h 6483829"/>
              <a:gd name="connsiteX33" fmla="*/ 6651762 w 8908610"/>
              <a:gd name="connsiteY33" fmla="*/ 6483829 h 6483829"/>
              <a:gd name="connsiteX34" fmla="*/ 6057855 w 8908610"/>
              <a:gd name="connsiteY34" fmla="*/ 6483829 h 6483829"/>
              <a:gd name="connsiteX35" fmla="*/ 5553034 w 8908610"/>
              <a:gd name="connsiteY35" fmla="*/ 6483829 h 6483829"/>
              <a:gd name="connsiteX36" fmla="*/ 4870040 w 8908610"/>
              <a:gd name="connsiteY36" fmla="*/ 6483829 h 6483829"/>
              <a:gd name="connsiteX37" fmla="*/ 4187047 w 8908610"/>
              <a:gd name="connsiteY37" fmla="*/ 6483829 h 6483829"/>
              <a:gd name="connsiteX38" fmla="*/ 3504053 w 8908610"/>
              <a:gd name="connsiteY38" fmla="*/ 6483829 h 6483829"/>
              <a:gd name="connsiteX39" fmla="*/ 2910146 w 8908610"/>
              <a:gd name="connsiteY39" fmla="*/ 6483829 h 6483829"/>
              <a:gd name="connsiteX40" fmla="*/ 2583497 w 8908610"/>
              <a:gd name="connsiteY40" fmla="*/ 6483829 h 6483829"/>
              <a:gd name="connsiteX41" fmla="*/ 1811417 w 8908610"/>
              <a:gd name="connsiteY41" fmla="*/ 6483829 h 6483829"/>
              <a:gd name="connsiteX42" fmla="*/ 1306596 w 8908610"/>
              <a:gd name="connsiteY42" fmla="*/ 6483829 h 6483829"/>
              <a:gd name="connsiteX43" fmla="*/ 801775 w 8908610"/>
              <a:gd name="connsiteY43" fmla="*/ 6483829 h 6483829"/>
              <a:gd name="connsiteX44" fmla="*/ 0 w 8908610"/>
              <a:gd name="connsiteY44" fmla="*/ 6483829 h 6483829"/>
              <a:gd name="connsiteX45" fmla="*/ 0 w 8908610"/>
              <a:gd name="connsiteY45" fmla="*/ 6024067 h 6483829"/>
              <a:gd name="connsiteX46" fmla="*/ 0 w 8908610"/>
              <a:gd name="connsiteY46" fmla="*/ 5434628 h 6483829"/>
              <a:gd name="connsiteX47" fmla="*/ 0 w 8908610"/>
              <a:gd name="connsiteY47" fmla="*/ 4780350 h 6483829"/>
              <a:gd name="connsiteX48" fmla="*/ 0 w 8908610"/>
              <a:gd name="connsiteY48" fmla="*/ 4061235 h 6483829"/>
              <a:gd name="connsiteX49" fmla="*/ 0 w 8908610"/>
              <a:gd name="connsiteY49" fmla="*/ 3666311 h 6483829"/>
              <a:gd name="connsiteX50" fmla="*/ 0 w 8908610"/>
              <a:gd name="connsiteY50" fmla="*/ 3206548 h 6483829"/>
              <a:gd name="connsiteX51" fmla="*/ 0 w 8908610"/>
              <a:gd name="connsiteY51" fmla="*/ 2617109 h 6483829"/>
              <a:gd name="connsiteX52" fmla="*/ 0 w 8908610"/>
              <a:gd name="connsiteY52" fmla="*/ 1962832 h 6483829"/>
              <a:gd name="connsiteX53" fmla="*/ 0 w 8908610"/>
              <a:gd name="connsiteY53" fmla="*/ 1373393 h 6483829"/>
              <a:gd name="connsiteX54" fmla="*/ 0 w 8908610"/>
              <a:gd name="connsiteY54" fmla="*/ 978469 h 6483829"/>
              <a:gd name="connsiteX55" fmla="*/ 0 w 8908610"/>
              <a:gd name="connsiteY55" fmla="*/ 0 h 648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483829"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40933" y="142918"/>
                  <a:pt x="8890229" y="254797"/>
                  <a:pt x="8908610" y="394924"/>
                </a:cubicBezTo>
                <a:cubicBezTo>
                  <a:pt x="8926991" y="535051"/>
                  <a:pt x="8882952" y="907745"/>
                  <a:pt x="8908610" y="1049201"/>
                </a:cubicBezTo>
                <a:cubicBezTo>
                  <a:pt x="8934268" y="1190657"/>
                  <a:pt x="8891464" y="1554120"/>
                  <a:pt x="8908610" y="1703479"/>
                </a:cubicBezTo>
                <a:cubicBezTo>
                  <a:pt x="8925756" y="1852838"/>
                  <a:pt x="8875087" y="2183037"/>
                  <a:pt x="8908610" y="2357756"/>
                </a:cubicBezTo>
                <a:cubicBezTo>
                  <a:pt x="8942133" y="2532475"/>
                  <a:pt x="8873667" y="2891228"/>
                  <a:pt x="8908610" y="3076872"/>
                </a:cubicBezTo>
                <a:cubicBezTo>
                  <a:pt x="8943553" y="3262516"/>
                  <a:pt x="8873484" y="3308868"/>
                  <a:pt x="8908610" y="3536634"/>
                </a:cubicBezTo>
                <a:cubicBezTo>
                  <a:pt x="8943736" y="3764400"/>
                  <a:pt x="8858802" y="3864734"/>
                  <a:pt x="8908610" y="3996396"/>
                </a:cubicBezTo>
                <a:cubicBezTo>
                  <a:pt x="8958418" y="4128058"/>
                  <a:pt x="8845087" y="4437776"/>
                  <a:pt x="8908610" y="4715512"/>
                </a:cubicBezTo>
                <a:cubicBezTo>
                  <a:pt x="8972133" y="4993248"/>
                  <a:pt x="8880302" y="5062919"/>
                  <a:pt x="8908610" y="5175274"/>
                </a:cubicBezTo>
                <a:cubicBezTo>
                  <a:pt x="8936918" y="5287629"/>
                  <a:pt x="8858998" y="5503966"/>
                  <a:pt x="8908610" y="5829552"/>
                </a:cubicBezTo>
                <a:cubicBezTo>
                  <a:pt x="8958222" y="6155138"/>
                  <a:pt x="8899766" y="6306344"/>
                  <a:pt x="8908610" y="6483829"/>
                </a:cubicBezTo>
                <a:cubicBezTo>
                  <a:pt x="8770013" y="6517413"/>
                  <a:pt x="8733593" y="6478119"/>
                  <a:pt x="8581961" y="6483829"/>
                </a:cubicBezTo>
                <a:cubicBezTo>
                  <a:pt x="8430329" y="6489539"/>
                  <a:pt x="8295716" y="6448113"/>
                  <a:pt x="8077140" y="6483829"/>
                </a:cubicBezTo>
                <a:cubicBezTo>
                  <a:pt x="7858564" y="6519545"/>
                  <a:pt x="7833519" y="6446255"/>
                  <a:pt x="7750491" y="6483829"/>
                </a:cubicBezTo>
                <a:cubicBezTo>
                  <a:pt x="7667463" y="6521403"/>
                  <a:pt x="7174945" y="6424926"/>
                  <a:pt x="6978411" y="6483829"/>
                </a:cubicBezTo>
                <a:cubicBezTo>
                  <a:pt x="6781877" y="6542732"/>
                  <a:pt x="6751884" y="6461466"/>
                  <a:pt x="6651762" y="6483829"/>
                </a:cubicBezTo>
                <a:cubicBezTo>
                  <a:pt x="6551640" y="6506192"/>
                  <a:pt x="6190085" y="6423360"/>
                  <a:pt x="6057855" y="6483829"/>
                </a:cubicBezTo>
                <a:cubicBezTo>
                  <a:pt x="5925625" y="6544298"/>
                  <a:pt x="5749380" y="6462147"/>
                  <a:pt x="5553034" y="6483829"/>
                </a:cubicBezTo>
                <a:cubicBezTo>
                  <a:pt x="5356688" y="6505511"/>
                  <a:pt x="5024738" y="6418528"/>
                  <a:pt x="4870040" y="6483829"/>
                </a:cubicBezTo>
                <a:cubicBezTo>
                  <a:pt x="4715342" y="6549130"/>
                  <a:pt x="4343572" y="6435778"/>
                  <a:pt x="4187047" y="6483829"/>
                </a:cubicBezTo>
                <a:cubicBezTo>
                  <a:pt x="4030522" y="6531880"/>
                  <a:pt x="3680458" y="6421180"/>
                  <a:pt x="3504053" y="6483829"/>
                </a:cubicBezTo>
                <a:cubicBezTo>
                  <a:pt x="3327648" y="6546478"/>
                  <a:pt x="3084064" y="6455573"/>
                  <a:pt x="2910146" y="6483829"/>
                </a:cubicBezTo>
                <a:cubicBezTo>
                  <a:pt x="2736228" y="6512085"/>
                  <a:pt x="2688117" y="6482793"/>
                  <a:pt x="2583497" y="6483829"/>
                </a:cubicBezTo>
                <a:cubicBezTo>
                  <a:pt x="2478877" y="6484865"/>
                  <a:pt x="2034225" y="6404264"/>
                  <a:pt x="1811417" y="6483829"/>
                </a:cubicBezTo>
                <a:cubicBezTo>
                  <a:pt x="1588609" y="6563394"/>
                  <a:pt x="1510934" y="6476768"/>
                  <a:pt x="1306596" y="6483829"/>
                </a:cubicBezTo>
                <a:cubicBezTo>
                  <a:pt x="1102258" y="6490890"/>
                  <a:pt x="1028717" y="6441712"/>
                  <a:pt x="801775" y="6483829"/>
                </a:cubicBezTo>
                <a:cubicBezTo>
                  <a:pt x="574833" y="6525946"/>
                  <a:pt x="244192" y="6392647"/>
                  <a:pt x="0" y="6483829"/>
                </a:cubicBezTo>
                <a:cubicBezTo>
                  <a:pt x="-50421" y="6381112"/>
                  <a:pt x="11848" y="6175351"/>
                  <a:pt x="0" y="6024067"/>
                </a:cubicBezTo>
                <a:cubicBezTo>
                  <a:pt x="-11848" y="5872783"/>
                  <a:pt x="47137" y="5686240"/>
                  <a:pt x="0" y="5434628"/>
                </a:cubicBezTo>
                <a:cubicBezTo>
                  <a:pt x="-47137" y="5183016"/>
                  <a:pt x="34775" y="4915923"/>
                  <a:pt x="0" y="4780350"/>
                </a:cubicBezTo>
                <a:cubicBezTo>
                  <a:pt x="-34775" y="4644777"/>
                  <a:pt x="24385" y="4346498"/>
                  <a:pt x="0" y="4061235"/>
                </a:cubicBezTo>
                <a:cubicBezTo>
                  <a:pt x="-24385" y="3775972"/>
                  <a:pt x="4987" y="3813048"/>
                  <a:pt x="0" y="3666311"/>
                </a:cubicBezTo>
                <a:cubicBezTo>
                  <a:pt x="-4987" y="3519574"/>
                  <a:pt x="27134" y="3335824"/>
                  <a:pt x="0" y="3206548"/>
                </a:cubicBezTo>
                <a:cubicBezTo>
                  <a:pt x="-27134" y="3077272"/>
                  <a:pt x="35584" y="2837762"/>
                  <a:pt x="0" y="2617109"/>
                </a:cubicBezTo>
                <a:cubicBezTo>
                  <a:pt x="-35584" y="2396456"/>
                  <a:pt x="22564" y="2264264"/>
                  <a:pt x="0" y="1962832"/>
                </a:cubicBezTo>
                <a:cubicBezTo>
                  <a:pt x="-22564" y="1661400"/>
                  <a:pt x="49431" y="1664442"/>
                  <a:pt x="0" y="1373393"/>
                </a:cubicBezTo>
                <a:cubicBezTo>
                  <a:pt x="-49431" y="1082344"/>
                  <a:pt x="33735" y="1065142"/>
                  <a:pt x="0" y="978469"/>
                </a:cubicBezTo>
                <a:cubicBezTo>
                  <a:pt x="-33735" y="891796"/>
                  <a:pt x="46400" y="330932"/>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223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Grp="1" noChangeAspect="1"/>
          </p:cNvPicPr>
          <p:nvPr>
            <p:ph idx="1"/>
          </p:nvPr>
        </p:nvPicPr>
        <p:blipFill rotWithShape="1">
          <a:blip r:embed="rId3"/>
          <a:srcRect l="3776" b="6580"/>
          <a:stretch/>
        </p:blipFill>
        <p:spPr>
          <a:xfrm>
            <a:off x="1097279" y="1750695"/>
            <a:ext cx="6728461" cy="3941445"/>
          </a:xfrm>
          <a:prstGeom prst="rect">
            <a:avLst/>
          </a:prstGeom>
        </p:spPr>
      </p:pic>
      <p:sp>
        <p:nvSpPr>
          <p:cNvPr id="3" name="Title 2"/>
          <p:cNvSpPr>
            <a:spLocks noGrp="1"/>
          </p:cNvSpPr>
          <p:nvPr>
            <p:ph type="title"/>
          </p:nvPr>
        </p:nvSpPr>
        <p:spPr>
          <a:xfrm>
            <a:off x="431799" y="404814"/>
            <a:ext cx="7272699" cy="396000"/>
          </a:xfrm>
        </p:spPr>
        <p:txBody>
          <a:bodyPr/>
          <a:lstStyle/>
          <a:p>
            <a:r>
              <a:rPr lang="en-GB" sz="2800" dirty="0"/>
              <a:t>Classification multi-</a:t>
            </a:r>
            <a:r>
              <a:rPr lang="en-GB" sz="2800" dirty="0" err="1"/>
              <a:t>critères</a:t>
            </a:r>
            <a:r>
              <a:rPr lang="en-GB" sz="2800" dirty="0"/>
              <a:t> des sources</a:t>
            </a:r>
            <a:endParaRPr lang="en-US" sz="2800" dirty="0"/>
          </a:p>
        </p:txBody>
      </p:sp>
      <p:sp>
        <p:nvSpPr>
          <p:cNvPr id="4" name="Footer Placeholder 3"/>
          <p:cNvSpPr>
            <a:spLocks noGrp="1"/>
          </p:cNvSpPr>
          <p:nvPr>
            <p:ph type="ftr" sz="quarter" idx="11"/>
          </p:nvPr>
        </p:nvSpPr>
        <p:spPr/>
        <p:txBody>
          <a:bodyPr/>
          <a:lstStyle/>
          <a:p>
            <a:r>
              <a:rPr lang="en-GB"/>
              <a:t>© CFM 2021</a:t>
            </a:r>
          </a:p>
        </p:txBody>
      </p:sp>
      <p:sp>
        <p:nvSpPr>
          <p:cNvPr id="5" name="Slide Number Placeholder 4"/>
          <p:cNvSpPr>
            <a:spLocks noGrp="1"/>
          </p:cNvSpPr>
          <p:nvPr>
            <p:ph type="sldNum" sz="quarter" idx="12"/>
          </p:nvPr>
        </p:nvSpPr>
        <p:spPr/>
        <p:txBody>
          <a:bodyPr/>
          <a:lstStyle/>
          <a:p>
            <a:fld id="{6A61DF7B-B2B4-4A5F-B882-DC3A2321644C}" type="slidenum">
              <a:rPr lang="en-GB" smtClean="0"/>
              <a:t>50</a:t>
            </a:fld>
            <a:endParaRPr lang="en-GB"/>
          </a:p>
        </p:txBody>
      </p:sp>
      <p:sp>
        <p:nvSpPr>
          <p:cNvPr id="9" name="TextBox 8"/>
          <p:cNvSpPr txBox="1"/>
          <p:nvPr/>
        </p:nvSpPr>
        <p:spPr>
          <a:xfrm rot="16200000">
            <a:off x="-1123802" y="3585099"/>
            <a:ext cx="3794760" cy="276999"/>
          </a:xfrm>
          <a:prstGeom prst="rect">
            <a:avLst/>
          </a:prstGeom>
          <a:noFill/>
        </p:spPr>
        <p:txBody>
          <a:bodyPr wrap="square" rtlCol="0">
            <a:spAutoFit/>
          </a:bodyPr>
          <a:lstStyle/>
          <a:p>
            <a:pPr algn="ctr"/>
            <a:r>
              <a:rPr lang="en-US" sz="1200" dirty="0">
                <a:solidFill>
                  <a:schemeClr val="tx1">
                    <a:lumMod val="65000"/>
                    <a:lumOff val="35000"/>
                  </a:schemeClr>
                </a:solidFill>
              </a:rPr>
              <a:t>Prevalence of transition vocabulary</a:t>
            </a:r>
          </a:p>
        </p:txBody>
      </p:sp>
      <p:sp>
        <p:nvSpPr>
          <p:cNvPr id="10" name="TextBox 9"/>
          <p:cNvSpPr txBox="1"/>
          <p:nvPr/>
        </p:nvSpPr>
        <p:spPr>
          <a:xfrm>
            <a:off x="2794686" y="5703482"/>
            <a:ext cx="3794760" cy="276999"/>
          </a:xfrm>
          <a:prstGeom prst="rect">
            <a:avLst/>
          </a:prstGeom>
          <a:noFill/>
        </p:spPr>
        <p:txBody>
          <a:bodyPr wrap="square" rtlCol="0">
            <a:spAutoFit/>
          </a:bodyPr>
          <a:lstStyle/>
          <a:p>
            <a:pPr algn="ctr"/>
            <a:r>
              <a:rPr lang="en-US" sz="1200" dirty="0">
                <a:solidFill>
                  <a:schemeClr val="tx1">
                    <a:lumMod val="65000"/>
                    <a:lumOff val="35000"/>
                  </a:schemeClr>
                </a:solidFill>
              </a:rPr>
              <a:t>Source prevalence amongst total news</a:t>
            </a:r>
          </a:p>
        </p:txBody>
      </p:sp>
      <p:sp>
        <p:nvSpPr>
          <p:cNvPr id="11" name="TextBox 10"/>
          <p:cNvSpPr txBox="1"/>
          <p:nvPr/>
        </p:nvSpPr>
        <p:spPr>
          <a:xfrm>
            <a:off x="393613" y="6093875"/>
            <a:ext cx="8316924" cy="230832"/>
          </a:xfrm>
          <a:prstGeom prst="rect">
            <a:avLst/>
          </a:prstGeom>
          <a:noFill/>
        </p:spPr>
        <p:txBody>
          <a:bodyPr wrap="square" rtlCol="0">
            <a:spAutoFit/>
          </a:bodyPr>
          <a:lstStyle/>
          <a:p>
            <a:r>
              <a:rPr lang="en-US" sz="900" dirty="0">
                <a:solidFill>
                  <a:schemeClr val="tx1">
                    <a:lumMod val="65000"/>
                    <a:lumOff val="35000"/>
                  </a:schemeClr>
                </a:solidFill>
              </a:rPr>
              <a:t>Source: CFM. Research conducted on a corpus of news articles over the year 2019.</a:t>
            </a:r>
          </a:p>
        </p:txBody>
      </p:sp>
      <p:sp>
        <p:nvSpPr>
          <p:cNvPr id="12" name="TextBox 11"/>
          <p:cNvSpPr txBox="1"/>
          <p:nvPr/>
        </p:nvSpPr>
        <p:spPr>
          <a:xfrm>
            <a:off x="6589446" y="5426483"/>
            <a:ext cx="792480" cy="276999"/>
          </a:xfrm>
          <a:prstGeom prst="rect">
            <a:avLst/>
          </a:prstGeom>
          <a:solidFill>
            <a:schemeClr val="bg1"/>
          </a:solidFill>
        </p:spPr>
        <p:txBody>
          <a:bodyPr wrap="square" rtlCol="0">
            <a:spAutoFit/>
          </a:bodyPr>
          <a:lstStyle/>
          <a:p>
            <a:r>
              <a:rPr lang="en-US" sz="1200" dirty="0">
                <a:solidFill>
                  <a:schemeClr val="tx1">
                    <a:lumMod val="65000"/>
                    <a:lumOff val="35000"/>
                  </a:schemeClr>
                </a:solidFill>
              </a:rPr>
              <a:t>0.01%</a:t>
            </a:r>
          </a:p>
        </p:txBody>
      </p:sp>
      <p:sp>
        <p:nvSpPr>
          <p:cNvPr id="13" name="TextBox 12"/>
          <p:cNvSpPr txBox="1"/>
          <p:nvPr/>
        </p:nvSpPr>
        <p:spPr>
          <a:xfrm>
            <a:off x="5469306" y="5426483"/>
            <a:ext cx="792480" cy="276999"/>
          </a:xfrm>
          <a:prstGeom prst="rect">
            <a:avLst/>
          </a:prstGeom>
          <a:solidFill>
            <a:schemeClr val="bg1"/>
          </a:solidFill>
        </p:spPr>
        <p:txBody>
          <a:bodyPr wrap="square" rtlCol="0">
            <a:spAutoFit/>
          </a:bodyPr>
          <a:lstStyle/>
          <a:p>
            <a:r>
              <a:rPr lang="en-US" sz="1200" dirty="0">
                <a:solidFill>
                  <a:schemeClr val="tx1">
                    <a:lumMod val="65000"/>
                    <a:lumOff val="35000"/>
                  </a:schemeClr>
                </a:solidFill>
              </a:rPr>
              <a:t>0.001%</a:t>
            </a:r>
          </a:p>
        </p:txBody>
      </p:sp>
      <p:sp>
        <p:nvSpPr>
          <p:cNvPr id="15" name="TextBox 14"/>
          <p:cNvSpPr txBox="1"/>
          <p:nvPr/>
        </p:nvSpPr>
        <p:spPr>
          <a:xfrm>
            <a:off x="3272892" y="5446990"/>
            <a:ext cx="792480" cy="276999"/>
          </a:xfrm>
          <a:prstGeom prst="rect">
            <a:avLst/>
          </a:prstGeom>
          <a:solidFill>
            <a:schemeClr val="bg1"/>
          </a:solidFill>
        </p:spPr>
        <p:txBody>
          <a:bodyPr wrap="square" rtlCol="0">
            <a:spAutoFit/>
          </a:bodyPr>
          <a:lstStyle/>
          <a:p>
            <a:r>
              <a:rPr lang="en-US" sz="1200" dirty="0">
                <a:solidFill>
                  <a:schemeClr val="tx1">
                    <a:lumMod val="65000"/>
                    <a:lumOff val="35000"/>
                  </a:schemeClr>
                </a:solidFill>
              </a:rPr>
              <a:t>10</a:t>
            </a:r>
            <a:r>
              <a:rPr lang="en-US" sz="1200" baseline="30000" dirty="0">
                <a:solidFill>
                  <a:schemeClr val="tx1">
                    <a:lumMod val="65000"/>
                    <a:lumOff val="35000"/>
                  </a:schemeClr>
                </a:solidFill>
              </a:rPr>
              <a:t>-5</a:t>
            </a:r>
            <a:r>
              <a:rPr lang="en-US" sz="1200" dirty="0">
                <a:solidFill>
                  <a:schemeClr val="tx1">
                    <a:lumMod val="65000"/>
                    <a:lumOff val="35000"/>
                  </a:schemeClr>
                </a:solidFill>
              </a:rPr>
              <a:t>%</a:t>
            </a:r>
          </a:p>
        </p:txBody>
      </p:sp>
      <p:sp>
        <p:nvSpPr>
          <p:cNvPr id="16" name="TextBox 15"/>
          <p:cNvSpPr txBox="1"/>
          <p:nvPr/>
        </p:nvSpPr>
        <p:spPr>
          <a:xfrm>
            <a:off x="2305846" y="5448978"/>
            <a:ext cx="792480" cy="276999"/>
          </a:xfrm>
          <a:prstGeom prst="rect">
            <a:avLst/>
          </a:prstGeom>
          <a:solidFill>
            <a:schemeClr val="bg1"/>
          </a:solidFill>
        </p:spPr>
        <p:txBody>
          <a:bodyPr wrap="square" rtlCol="0">
            <a:spAutoFit/>
          </a:bodyPr>
          <a:lstStyle/>
          <a:p>
            <a:r>
              <a:rPr lang="en-US" sz="1200" dirty="0">
                <a:solidFill>
                  <a:schemeClr val="tx1">
                    <a:lumMod val="65000"/>
                    <a:lumOff val="35000"/>
                  </a:schemeClr>
                </a:solidFill>
              </a:rPr>
              <a:t>10</a:t>
            </a:r>
            <a:r>
              <a:rPr lang="en-US" sz="1200" baseline="30000" dirty="0">
                <a:solidFill>
                  <a:schemeClr val="tx1">
                    <a:lumMod val="65000"/>
                    <a:lumOff val="35000"/>
                  </a:schemeClr>
                </a:solidFill>
              </a:rPr>
              <a:t>-6</a:t>
            </a:r>
            <a:r>
              <a:rPr lang="en-US" sz="1200" dirty="0">
                <a:solidFill>
                  <a:schemeClr val="tx1">
                    <a:lumMod val="65000"/>
                    <a:lumOff val="35000"/>
                  </a:schemeClr>
                </a:solidFill>
              </a:rPr>
              <a:t>%</a:t>
            </a:r>
          </a:p>
        </p:txBody>
      </p:sp>
      <p:sp>
        <p:nvSpPr>
          <p:cNvPr id="17" name="TextBox 16"/>
          <p:cNvSpPr txBox="1"/>
          <p:nvPr/>
        </p:nvSpPr>
        <p:spPr>
          <a:xfrm>
            <a:off x="4372475" y="5450996"/>
            <a:ext cx="792480" cy="276999"/>
          </a:xfrm>
          <a:prstGeom prst="rect">
            <a:avLst/>
          </a:prstGeom>
          <a:solidFill>
            <a:schemeClr val="bg1"/>
          </a:solidFill>
        </p:spPr>
        <p:txBody>
          <a:bodyPr wrap="square" rtlCol="0">
            <a:spAutoFit/>
          </a:bodyPr>
          <a:lstStyle/>
          <a:p>
            <a:r>
              <a:rPr lang="en-US" sz="1200" dirty="0">
                <a:solidFill>
                  <a:schemeClr val="tx1">
                    <a:lumMod val="65000"/>
                    <a:lumOff val="35000"/>
                  </a:schemeClr>
                </a:solidFill>
              </a:rPr>
              <a:t>10</a:t>
            </a:r>
            <a:r>
              <a:rPr lang="en-US" sz="1200" baseline="30000" dirty="0">
                <a:solidFill>
                  <a:schemeClr val="tx1">
                    <a:lumMod val="65000"/>
                    <a:lumOff val="35000"/>
                  </a:schemeClr>
                </a:solidFill>
              </a:rPr>
              <a:t>-4</a:t>
            </a:r>
            <a:r>
              <a:rPr lang="en-US" sz="1200" dirty="0">
                <a:solidFill>
                  <a:schemeClr val="tx1">
                    <a:lumMod val="65000"/>
                    <a:lumOff val="35000"/>
                  </a:schemeClr>
                </a:solidFill>
              </a:rPr>
              <a:t>%</a:t>
            </a:r>
          </a:p>
        </p:txBody>
      </p:sp>
      <p:sp>
        <p:nvSpPr>
          <p:cNvPr id="18" name="TextBox 17"/>
          <p:cNvSpPr txBox="1"/>
          <p:nvPr/>
        </p:nvSpPr>
        <p:spPr>
          <a:xfrm>
            <a:off x="1097279" y="4222158"/>
            <a:ext cx="550961" cy="276999"/>
          </a:xfrm>
          <a:prstGeom prst="rect">
            <a:avLst/>
          </a:prstGeom>
          <a:solidFill>
            <a:schemeClr val="bg1"/>
          </a:solidFill>
        </p:spPr>
        <p:txBody>
          <a:bodyPr wrap="square" rtlCol="0">
            <a:spAutoFit/>
          </a:bodyPr>
          <a:lstStyle/>
          <a:p>
            <a:r>
              <a:rPr lang="en-US" sz="1200" dirty="0">
                <a:solidFill>
                  <a:schemeClr val="tx1">
                    <a:lumMod val="65000"/>
                    <a:lumOff val="35000"/>
                  </a:schemeClr>
                </a:solidFill>
              </a:rPr>
              <a:t>10</a:t>
            </a:r>
            <a:r>
              <a:rPr lang="en-US" sz="1200" baseline="30000" dirty="0">
                <a:solidFill>
                  <a:schemeClr val="tx1">
                    <a:lumMod val="65000"/>
                    <a:lumOff val="35000"/>
                  </a:schemeClr>
                </a:solidFill>
              </a:rPr>
              <a:t>-6</a:t>
            </a:r>
            <a:endParaRPr lang="en-US" sz="1200" dirty="0">
              <a:solidFill>
                <a:schemeClr val="tx1">
                  <a:lumMod val="65000"/>
                  <a:lumOff val="35000"/>
                </a:schemeClr>
              </a:solidFill>
            </a:endParaRPr>
          </a:p>
        </p:txBody>
      </p:sp>
      <p:sp>
        <p:nvSpPr>
          <p:cNvPr id="19" name="TextBox 18"/>
          <p:cNvSpPr txBox="1"/>
          <p:nvPr/>
        </p:nvSpPr>
        <p:spPr>
          <a:xfrm>
            <a:off x="1097278" y="5137940"/>
            <a:ext cx="550961" cy="276999"/>
          </a:xfrm>
          <a:prstGeom prst="rect">
            <a:avLst/>
          </a:prstGeom>
          <a:solidFill>
            <a:schemeClr val="bg1"/>
          </a:solidFill>
        </p:spPr>
        <p:txBody>
          <a:bodyPr wrap="square" rtlCol="0">
            <a:spAutoFit/>
          </a:bodyPr>
          <a:lstStyle/>
          <a:p>
            <a:r>
              <a:rPr lang="en-US" sz="1200" dirty="0">
                <a:solidFill>
                  <a:schemeClr val="tx1">
                    <a:lumMod val="65000"/>
                    <a:lumOff val="35000"/>
                  </a:schemeClr>
                </a:solidFill>
              </a:rPr>
              <a:t>10</a:t>
            </a:r>
            <a:r>
              <a:rPr lang="en-US" sz="1200" baseline="30000" dirty="0">
                <a:solidFill>
                  <a:schemeClr val="tx1">
                    <a:lumMod val="65000"/>
                    <a:lumOff val="35000"/>
                  </a:schemeClr>
                </a:solidFill>
              </a:rPr>
              <a:t>-7</a:t>
            </a:r>
            <a:endParaRPr lang="en-US" sz="1200" dirty="0">
              <a:solidFill>
                <a:schemeClr val="tx1">
                  <a:lumMod val="65000"/>
                  <a:lumOff val="35000"/>
                </a:schemeClr>
              </a:solidFill>
            </a:endParaRPr>
          </a:p>
        </p:txBody>
      </p:sp>
      <p:sp>
        <p:nvSpPr>
          <p:cNvPr id="20" name="TextBox 19"/>
          <p:cNvSpPr txBox="1"/>
          <p:nvPr/>
        </p:nvSpPr>
        <p:spPr>
          <a:xfrm>
            <a:off x="1097277" y="3322476"/>
            <a:ext cx="550961" cy="276999"/>
          </a:xfrm>
          <a:prstGeom prst="rect">
            <a:avLst/>
          </a:prstGeom>
          <a:solidFill>
            <a:schemeClr val="bg1"/>
          </a:solidFill>
        </p:spPr>
        <p:txBody>
          <a:bodyPr wrap="square" rtlCol="0">
            <a:spAutoFit/>
          </a:bodyPr>
          <a:lstStyle/>
          <a:p>
            <a:r>
              <a:rPr lang="en-US" sz="1200" dirty="0">
                <a:solidFill>
                  <a:schemeClr val="tx1">
                    <a:lumMod val="65000"/>
                    <a:lumOff val="35000"/>
                  </a:schemeClr>
                </a:solidFill>
              </a:rPr>
              <a:t>10</a:t>
            </a:r>
            <a:r>
              <a:rPr lang="en-US" sz="1200" baseline="30000" dirty="0">
                <a:solidFill>
                  <a:schemeClr val="tx1">
                    <a:lumMod val="65000"/>
                    <a:lumOff val="35000"/>
                  </a:schemeClr>
                </a:solidFill>
              </a:rPr>
              <a:t>-5</a:t>
            </a:r>
            <a:endParaRPr lang="en-US" sz="1200" dirty="0">
              <a:solidFill>
                <a:schemeClr val="tx1">
                  <a:lumMod val="65000"/>
                  <a:lumOff val="35000"/>
                </a:schemeClr>
              </a:solidFill>
            </a:endParaRPr>
          </a:p>
        </p:txBody>
      </p:sp>
      <p:sp>
        <p:nvSpPr>
          <p:cNvPr id="21" name="TextBox 20"/>
          <p:cNvSpPr txBox="1"/>
          <p:nvPr/>
        </p:nvSpPr>
        <p:spPr>
          <a:xfrm>
            <a:off x="1097276" y="2392333"/>
            <a:ext cx="550961" cy="276999"/>
          </a:xfrm>
          <a:prstGeom prst="rect">
            <a:avLst/>
          </a:prstGeom>
          <a:solidFill>
            <a:schemeClr val="bg1"/>
          </a:solidFill>
        </p:spPr>
        <p:txBody>
          <a:bodyPr wrap="square" rtlCol="0">
            <a:spAutoFit/>
          </a:bodyPr>
          <a:lstStyle/>
          <a:p>
            <a:r>
              <a:rPr lang="en-US" sz="1200" dirty="0">
                <a:solidFill>
                  <a:schemeClr val="tx1">
                    <a:lumMod val="65000"/>
                    <a:lumOff val="35000"/>
                  </a:schemeClr>
                </a:solidFill>
              </a:rPr>
              <a:t>10</a:t>
            </a:r>
            <a:r>
              <a:rPr lang="en-US" sz="1200" baseline="30000" dirty="0">
                <a:solidFill>
                  <a:schemeClr val="tx1">
                    <a:lumMod val="65000"/>
                    <a:lumOff val="35000"/>
                  </a:schemeClr>
                </a:solidFill>
              </a:rPr>
              <a:t>-4</a:t>
            </a:r>
            <a:endParaRPr lang="en-US" sz="1200" dirty="0">
              <a:solidFill>
                <a:schemeClr val="tx1">
                  <a:lumMod val="65000"/>
                  <a:lumOff val="35000"/>
                </a:schemeClr>
              </a:solidFill>
            </a:endParaRPr>
          </a:p>
        </p:txBody>
      </p:sp>
      <p:sp>
        <p:nvSpPr>
          <p:cNvPr id="22" name="TextBox 21"/>
          <p:cNvSpPr txBox="1"/>
          <p:nvPr/>
        </p:nvSpPr>
        <p:spPr>
          <a:xfrm>
            <a:off x="1097275" y="4669988"/>
            <a:ext cx="550961" cy="276999"/>
          </a:xfrm>
          <a:prstGeom prst="rect">
            <a:avLst/>
          </a:prstGeom>
          <a:solidFill>
            <a:schemeClr val="bg1"/>
          </a:solidFill>
        </p:spPr>
        <p:txBody>
          <a:bodyPr wrap="square" rtlCol="0">
            <a:spAutoFit/>
          </a:bodyPr>
          <a:lstStyle/>
          <a:p>
            <a:r>
              <a:rPr lang="en-US" sz="1200" dirty="0">
                <a:solidFill>
                  <a:schemeClr val="tx1">
                    <a:lumMod val="65000"/>
                    <a:lumOff val="35000"/>
                  </a:schemeClr>
                </a:solidFill>
              </a:rPr>
              <a:t>   </a:t>
            </a:r>
          </a:p>
        </p:txBody>
      </p:sp>
      <p:sp>
        <p:nvSpPr>
          <p:cNvPr id="23" name="TextBox 22"/>
          <p:cNvSpPr txBox="1"/>
          <p:nvPr/>
        </p:nvSpPr>
        <p:spPr>
          <a:xfrm>
            <a:off x="1097274" y="3800443"/>
            <a:ext cx="550961" cy="276999"/>
          </a:xfrm>
          <a:prstGeom prst="rect">
            <a:avLst/>
          </a:prstGeom>
          <a:solidFill>
            <a:schemeClr val="bg1"/>
          </a:solidFill>
        </p:spPr>
        <p:txBody>
          <a:bodyPr wrap="square" rtlCol="0">
            <a:spAutoFit/>
          </a:bodyPr>
          <a:lstStyle/>
          <a:p>
            <a:r>
              <a:rPr lang="en-US" sz="1200" dirty="0">
                <a:solidFill>
                  <a:schemeClr val="tx1">
                    <a:lumMod val="65000"/>
                    <a:lumOff val="35000"/>
                  </a:schemeClr>
                </a:solidFill>
              </a:rPr>
              <a:t>   </a:t>
            </a:r>
          </a:p>
        </p:txBody>
      </p:sp>
      <p:sp>
        <p:nvSpPr>
          <p:cNvPr id="24" name="TextBox 23"/>
          <p:cNvSpPr txBox="1"/>
          <p:nvPr/>
        </p:nvSpPr>
        <p:spPr>
          <a:xfrm>
            <a:off x="1097274" y="2839481"/>
            <a:ext cx="550961" cy="276999"/>
          </a:xfrm>
          <a:prstGeom prst="rect">
            <a:avLst/>
          </a:prstGeom>
          <a:solidFill>
            <a:schemeClr val="bg1"/>
          </a:solidFill>
        </p:spPr>
        <p:txBody>
          <a:bodyPr wrap="square" rtlCol="0">
            <a:spAutoFit/>
          </a:bodyPr>
          <a:lstStyle/>
          <a:p>
            <a:r>
              <a:rPr lang="en-US" sz="1200" dirty="0">
                <a:solidFill>
                  <a:schemeClr val="tx1">
                    <a:lumMod val="65000"/>
                    <a:lumOff val="35000"/>
                  </a:schemeClr>
                </a:solidFill>
              </a:rPr>
              <a:t>   </a:t>
            </a:r>
          </a:p>
        </p:txBody>
      </p:sp>
      <p:sp>
        <p:nvSpPr>
          <p:cNvPr id="25" name="TextBox 24"/>
          <p:cNvSpPr txBox="1"/>
          <p:nvPr/>
        </p:nvSpPr>
        <p:spPr>
          <a:xfrm>
            <a:off x="1097273" y="1963101"/>
            <a:ext cx="550961" cy="276999"/>
          </a:xfrm>
          <a:prstGeom prst="rect">
            <a:avLst/>
          </a:prstGeom>
          <a:solidFill>
            <a:schemeClr val="bg1"/>
          </a:solidFill>
        </p:spPr>
        <p:txBody>
          <a:bodyPr wrap="square" rtlCol="0">
            <a:spAutoFit/>
          </a:bodyPr>
          <a:lstStyle/>
          <a:p>
            <a:r>
              <a:rPr lang="en-US" sz="1200" dirty="0">
                <a:solidFill>
                  <a:schemeClr val="tx1">
                    <a:lumMod val="65000"/>
                    <a:lumOff val="35000"/>
                  </a:schemeClr>
                </a:solidFill>
              </a:rPr>
              <a:t>   </a:t>
            </a:r>
          </a:p>
        </p:txBody>
      </p:sp>
      <p:sp>
        <p:nvSpPr>
          <p:cNvPr id="26" name="Rectangle 25">
            <a:extLst>
              <a:ext uri="{FF2B5EF4-FFF2-40B4-BE49-F238E27FC236}">
                <a16:creationId xmlns:a16="http://schemas.microsoft.com/office/drawing/2014/main" id="{DC66982D-A852-4BE8-99DE-6E8C5AE6914D}"/>
              </a:ext>
            </a:extLst>
          </p:cNvPr>
          <p:cNvSpPr/>
          <p:nvPr/>
        </p:nvSpPr>
        <p:spPr>
          <a:xfrm>
            <a:off x="283681" y="1089253"/>
            <a:ext cx="8536791" cy="336631"/>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accent4"/>
                </a:solidFill>
                <a:prstDash val="solid"/>
                <a:round/>
                <a:headEnd type="none" w="med" len="med"/>
                <a:tailEnd type="none" w="med" len="med"/>
              </a14:hiddenLine>
            </a:ext>
          </a:extLst>
        </p:spPr>
        <p:txBody>
          <a:bodyPr wrap="square">
            <a:spAutoFit/>
          </a:bodyPr>
          <a:lstStyle>
            <a:defPPr>
              <a:defRPr lang="en-US"/>
            </a:defPPr>
          </a:lstStyle>
          <a:p>
            <a:pPr>
              <a:lnSpc>
                <a:spcPct val="107000"/>
              </a:lnSpc>
              <a:spcBef>
                <a:spcPct val="20000"/>
              </a:spcBef>
              <a:spcAft>
                <a:spcPts val="800"/>
              </a:spcAft>
            </a:pPr>
            <a:r>
              <a:rPr lang="fr-FR" sz="1600" b="1" dirty="0">
                <a:solidFill>
                  <a:schemeClr val="dk2"/>
                </a:solidFill>
                <a:latin typeface="Arial" pitchFamily="34" charset="0"/>
              </a:rPr>
              <a:t>V</a:t>
            </a:r>
            <a:r>
              <a:rPr lang="en-US" sz="1600" b="1" dirty="0" err="1">
                <a:solidFill>
                  <a:schemeClr val="dk2"/>
                </a:solidFill>
                <a:latin typeface="Arial" pitchFamily="34" charset="0"/>
              </a:rPr>
              <a:t>arious</a:t>
            </a:r>
            <a:r>
              <a:rPr lang="en-US" sz="1600" b="1" dirty="0">
                <a:solidFill>
                  <a:schemeClr val="dk2"/>
                </a:solidFill>
                <a:latin typeface="Arial" pitchFamily="34" charset="0"/>
              </a:rPr>
              <a:t> ways to classify sources – generalist/specialist – financial/non-financial</a:t>
            </a:r>
          </a:p>
        </p:txBody>
      </p:sp>
    </p:spTree>
    <p:extLst>
      <p:ext uri="{BB962C8B-B14F-4D97-AF65-F5344CB8AC3E}">
        <p14:creationId xmlns:p14="http://schemas.microsoft.com/office/powerpoint/2010/main" val="404892291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260104" y="1556793"/>
            <a:ext cx="8460940" cy="4680519"/>
          </a:xfrm>
        </p:spPr>
        <p:txBody>
          <a:bodyPr/>
          <a:lstStyle/>
          <a:p>
            <a:r>
              <a:rPr lang="en-GB" dirty="0"/>
              <a:t> </a:t>
            </a:r>
          </a:p>
        </p:txBody>
      </p:sp>
      <p:sp>
        <p:nvSpPr>
          <p:cNvPr id="4" name="Footer Placeholder 3"/>
          <p:cNvSpPr>
            <a:spLocks noGrp="1"/>
          </p:cNvSpPr>
          <p:nvPr>
            <p:ph type="ftr" sz="quarter" idx="11"/>
          </p:nvPr>
        </p:nvSpPr>
        <p:spPr/>
        <p:txBody>
          <a:bodyPr/>
          <a:lstStyle/>
          <a:p>
            <a:r>
              <a:rPr lang="en-GB"/>
              <a:t>© CFM 2022</a:t>
            </a:r>
            <a:endParaRPr lang="en-GB" dirty="0"/>
          </a:p>
        </p:txBody>
      </p:sp>
      <p:sp>
        <p:nvSpPr>
          <p:cNvPr id="6" name="Slide Number Placeholder 5"/>
          <p:cNvSpPr>
            <a:spLocks noGrp="1"/>
          </p:cNvSpPr>
          <p:nvPr>
            <p:ph type="sldNum" sz="quarter" idx="12"/>
          </p:nvPr>
        </p:nvSpPr>
        <p:spPr/>
        <p:txBody>
          <a:bodyPr/>
          <a:lstStyle/>
          <a:p>
            <a:fld id="{6A61DF7B-B2B4-4A5F-B882-DC3A2321644C}" type="slidenum">
              <a:rPr lang="en-GB" smtClean="0"/>
              <a:pPr/>
              <a:t>51</a:t>
            </a:fld>
            <a:endParaRPr lang="en-GB"/>
          </a:p>
        </p:txBody>
      </p:sp>
      <p:sp>
        <p:nvSpPr>
          <p:cNvPr id="8" name="Rectangle 7">
            <a:extLst>
              <a:ext uri="{FF2B5EF4-FFF2-40B4-BE49-F238E27FC236}">
                <a16:creationId xmlns:a16="http://schemas.microsoft.com/office/drawing/2014/main" id="{E859BC44-1782-0593-AA78-83989B4B8B8C}"/>
              </a:ext>
            </a:extLst>
          </p:cNvPr>
          <p:cNvSpPr/>
          <p:nvPr/>
        </p:nvSpPr>
        <p:spPr>
          <a:xfrm>
            <a:off x="283681" y="1089253"/>
            <a:ext cx="8536791" cy="338554"/>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accent4"/>
                </a:solidFill>
                <a:prstDash val="solid"/>
                <a:round/>
                <a:headEnd type="none" w="med" len="med"/>
                <a:tailEnd type="none" w="med" len="med"/>
              </a14:hiddenLine>
            </a:ext>
          </a:extLst>
        </p:spPr>
        <p:txBody>
          <a:bodyPr wrap="square">
            <a:spAutoFit/>
          </a:bodyPr>
          <a:lstStyle>
            <a:defPPr>
              <a:defRPr lang="en-US"/>
            </a:defPPr>
          </a:lstStyle>
          <a:p>
            <a:pPr>
              <a:spcBef>
                <a:spcPct val="20000"/>
              </a:spcBef>
            </a:pPr>
            <a:r>
              <a:rPr lang="en-GB" sz="1600" b="1" dirty="0">
                <a:solidFill>
                  <a:schemeClr val="dk2"/>
                </a:solidFill>
                <a:latin typeface="Arial" pitchFamily="34" charset="0"/>
              </a:rPr>
              <a:t>Creating a “green rank” by diffusing greenness</a:t>
            </a:r>
            <a:endParaRPr lang="en-US" altLang="en-US" sz="1600" b="1" dirty="0">
              <a:solidFill>
                <a:schemeClr val="dk2"/>
              </a:solidFill>
              <a:latin typeface="Arial" panose="020B0604020202020204" pitchFamily="34" charset="0"/>
            </a:endParaRPr>
          </a:p>
        </p:txBody>
      </p:sp>
      <p:sp>
        <p:nvSpPr>
          <p:cNvPr id="9" name="TextBox 8">
            <a:extLst>
              <a:ext uri="{FF2B5EF4-FFF2-40B4-BE49-F238E27FC236}">
                <a16:creationId xmlns:a16="http://schemas.microsoft.com/office/drawing/2014/main" id="{3B1C15C6-2D02-814C-DEE4-9D6460F3BE96}"/>
              </a:ext>
            </a:extLst>
          </p:cNvPr>
          <p:cNvSpPr txBox="1"/>
          <p:nvPr/>
        </p:nvSpPr>
        <p:spPr>
          <a:xfrm>
            <a:off x="359532" y="6309319"/>
            <a:ext cx="2162162" cy="215444"/>
          </a:xfrm>
          <a:prstGeom prst="rect">
            <a:avLst/>
          </a:prstGeom>
          <a:noFill/>
        </p:spPr>
        <p:txBody>
          <a:bodyPr wrap="square" rtlCol="0">
            <a:spAutoFit/>
          </a:bodyPr>
          <a:lstStyle/>
          <a:p>
            <a:r>
              <a:rPr lang="en-US" sz="800" dirty="0"/>
              <a:t>Source: CFM, external data providers</a:t>
            </a:r>
          </a:p>
        </p:txBody>
      </p:sp>
      <p:pic>
        <p:nvPicPr>
          <p:cNvPr id="17" name="Picture 16" descr="Chart&#10;&#10;Description automatically generated">
            <a:extLst>
              <a:ext uri="{FF2B5EF4-FFF2-40B4-BE49-F238E27FC236}">
                <a16:creationId xmlns:a16="http://schemas.microsoft.com/office/drawing/2014/main" id="{5381EB68-6306-8B69-FF77-C31C828AB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04" y="1835869"/>
            <a:ext cx="4811626" cy="4395921"/>
          </a:xfrm>
          <a:prstGeom prst="rect">
            <a:avLst/>
          </a:prstGeom>
        </p:spPr>
      </p:pic>
      <p:pic>
        <p:nvPicPr>
          <p:cNvPr id="10" name="Picture 9">
            <a:extLst>
              <a:ext uri="{FF2B5EF4-FFF2-40B4-BE49-F238E27FC236}">
                <a16:creationId xmlns:a16="http://schemas.microsoft.com/office/drawing/2014/main" id="{EB79725D-1440-5C8A-1A96-06F149A82B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V="1">
            <a:off x="5460644" y="5707651"/>
            <a:ext cx="2590015" cy="374650"/>
          </a:xfrm>
          <a:prstGeom prst="rect">
            <a:avLst/>
          </a:prstGeom>
        </p:spPr>
      </p:pic>
      <p:sp>
        <p:nvSpPr>
          <p:cNvPr id="12" name="TextBox 11">
            <a:extLst>
              <a:ext uri="{FF2B5EF4-FFF2-40B4-BE49-F238E27FC236}">
                <a16:creationId xmlns:a16="http://schemas.microsoft.com/office/drawing/2014/main" id="{0E22E00D-D1F9-6092-CB81-D8CDF2CC5032}"/>
              </a:ext>
            </a:extLst>
          </p:cNvPr>
          <p:cNvSpPr txBox="1"/>
          <p:nvPr/>
        </p:nvSpPr>
        <p:spPr>
          <a:xfrm>
            <a:off x="5433666" y="3410994"/>
            <a:ext cx="3242790" cy="3046988"/>
          </a:xfrm>
          <a:prstGeom prst="rect">
            <a:avLst/>
          </a:prstGeom>
          <a:noFill/>
        </p:spPr>
        <p:txBody>
          <a:bodyPr vert="horz" wrap="square" rtlCol="0">
            <a:spAutoFit/>
          </a:bodyPr>
          <a:lstStyle/>
          <a:p>
            <a:br>
              <a:rPr lang="fr-FR" sz="1200" b="1" dirty="0"/>
            </a:br>
            <a:br>
              <a:rPr lang="fr-FR" sz="1200" b="1" dirty="0"/>
            </a:br>
            <a:endParaRPr lang="fr-FR" sz="1200" b="1" dirty="0"/>
          </a:p>
          <a:p>
            <a:endParaRPr lang="fr-FR" sz="1200" b="1" dirty="0"/>
          </a:p>
          <a:p>
            <a:r>
              <a:rPr lang="fr-FR" sz="1200" b="1" dirty="0"/>
              <a:t>Size </a:t>
            </a:r>
            <a:r>
              <a:rPr lang="fr-FR" sz="1200" b="1" dirty="0" err="1"/>
              <a:t>indicates</a:t>
            </a:r>
            <a:r>
              <a:rPr lang="fr-FR" sz="1200" b="1" dirty="0"/>
              <a:t> </a:t>
            </a:r>
            <a:r>
              <a:rPr lang="fr-FR" sz="1200" b="1" dirty="0" err="1"/>
              <a:t>rank</a:t>
            </a:r>
            <a:r>
              <a:rPr lang="fr-FR" sz="1200" b="1" dirty="0"/>
              <a:t> </a:t>
            </a:r>
            <a:r>
              <a:rPr lang="fr-FR" sz="1200" b="1" dirty="0" err="1"/>
              <a:t>before</a:t>
            </a:r>
            <a:r>
              <a:rPr lang="fr-FR" sz="1200" b="1" dirty="0"/>
              <a:t> diffusion</a:t>
            </a:r>
          </a:p>
          <a:p>
            <a:endParaRPr lang="fr-FR" sz="1200" b="1" dirty="0"/>
          </a:p>
          <a:p>
            <a:endParaRPr lang="fr-FR" sz="1200" b="1" dirty="0"/>
          </a:p>
          <a:p>
            <a:r>
              <a:rPr lang="fr-FR" sz="1200" b="1" dirty="0"/>
              <a:t>high               medium                </a:t>
            </a:r>
            <a:r>
              <a:rPr lang="fr-FR" sz="1200" b="1" dirty="0" err="1"/>
              <a:t>low</a:t>
            </a:r>
            <a:r>
              <a:rPr lang="fr-FR" sz="1200" b="1" dirty="0"/>
              <a:t> </a:t>
            </a:r>
          </a:p>
          <a:p>
            <a:endParaRPr lang="fr-FR" sz="1200" b="1" dirty="0"/>
          </a:p>
          <a:p>
            <a:endParaRPr lang="fr-FR" sz="1200" b="1" dirty="0"/>
          </a:p>
          <a:p>
            <a:endParaRPr lang="fr-FR" sz="1200" b="1" dirty="0"/>
          </a:p>
          <a:p>
            <a:r>
              <a:rPr lang="fr-FR" sz="1200" b="1" dirty="0" err="1"/>
              <a:t>Color</a:t>
            </a:r>
            <a:r>
              <a:rPr lang="fr-FR" sz="1200" b="1" dirty="0"/>
              <a:t> </a:t>
            </a:r>
            <a:r>
              <a:rPr lang="fr-FR" sz="1200" b="1" dirty="0" err="1"/>
              <a:t>indicates</a:t>
            </a:r>
            <a:r>
              <a:rPr lang="fr-FR" sz="1200" b="1" dirty="0"/>
              <a:t> </a:t>
            </a:r>
            <a:r>
              <a:rPr lang="fr-FR" sz="1200" b="1" dirty="0" err="1"/>
              <a:t>rank</a:t>
            </a:r>
            <a:r>
              <a:rPr lang="fr-FR" sz="1200" b="1" dirty="0"/>
              <a:t> </a:t>
            </a:r>
            <a:r>
              <a:rPr lang="fr-FR" sz="1200" b="1" dirty="0" err="1"/>
              <a:t>after</a:t>
            </a:r>
            <a:r>
              <a:rPr lang="fr-FR" sz="1200" b="1" dirty="0"/>
              <a:t> diffusion</a:t>
            </a:r>
          </a:p>
          <a:p>
            <a:endParaRPr lang="fr-FR" sz="1200" b="1" dirty="0"/>
          </a:p>
          <a:p>
            <a:endParaRPr lang="fr-FR" sz="1200" b="1" dirty="0"/>
          </a:p>
          <a:p>
            <a:r>
              <a:rPr lang="fr-FR" sz="1200" b="1" dirty="0"/>
              <a:t>high               medium                </a:t>
            </a:r>
            <a:r>
              <a:rPr lang="fr-FR" sz="1200" b="1" dirty="0" err="1"/>
              <a:t>low</a:t>
            </a:r>
            <a:r>
              <a:rPr lang="fr-FR" sz="1200" b="1" dirty="0"/>
              <a:t> </a:t>
            </a:r>
          </a:p>
          <a:p>
            <a:endParaRPr lang="fr-FR" sz="1200" b="1" dirty="0"/>
          </a:p>
        </p:txBody>
      </p:sp>
      <p:pic>
        <p:nvPicPr>
          <p:cNvPr id="20" name="Picture 19" descr="Table&#10;&#10;Description automatically generated">
            <a:extLst>
              <a:ext uri="{FF2B5EF4-FFF2-40B4-BE49-F238E27FC236}">
                <a16:creationId xmlns:a16="http://schemas.microsoft.com/office/drawing/2014/main" id="{28EC7CEF-A04F-7DCF-6E3A-813438464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0646" y="1866260"/>
            <a:ext cx="2590015" cy="1950376"/>
          </a:xfrm>
          <a:prstGeom prst="rect">
            <a:avLst/>
          </a:prstGeom>
        </p:spPr>
      </p:pic>
      <p:sp>
        <p:nvSpPr>
          <p:cNvPr id="21" name="Flowchart: Connector 20">
            <a:extLst>
              <a:ext uri="{FF2B5EF4-FFF2-40B4-BE49-F238E27FC236}">
                <a16:creationId xmlns:a16="http://schemas.microsoft.com/office/drawing/2014/main" id="{9675E574-DC94-3FA8-AC84-809BDF91ACA7}"/>
              </a:ext>
            </a:extLst>
          </p:cNvPr>
          <p:cNvSpPr/>
          <p:nvPr/>
        </p:nvSpPr>
        <p:spPr>
          <a:xfrm>
            <a:off x="5578057" y="4465670"/>
            <a:ext cx="155448" cy="155448"/>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928CF1D5-A1AE-AEC4-D2FD-1E67228EEE77}"/>
              </a:ext>
            </a:extLst>
          </p:cNvPr>
          <p:cNvSpPr/>
          <p:nvPr/>
        </p:nvSpPr>
        <p:spPr>
          <a:xfrm>
            <a:off x="6736606" y="4483516"/>
            <a:ext cx="109728" cy="109728"/>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61CD4F69-62DE-8BA3-4C84-A24BD937EF40}"/>
              </a:ext>
            </a:extLst>
          </p:cNvPr>
          <p:cNvSpPr/>
          <p:nvPr/>
        </p:nvSpPr>
        <p:spPr>
          <a:xfrm>
            <a:off x="7834232" y="4504782"/>
            <a:ext cx="64008" cy="64008"/>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a:extLst>
              <a:ext uri="{FF2B5EF4-FFF2-40B4-BE49-F238E27FC236}">
                <a16:creationId xmlns:a16="http://schemas.microsoft.com/office/drawing/2014/main" id="{738B0C87-AD1B-7098-C42C-EEDE80E8BD67}"/>
              </a:ext>
            </a:extLst>
          </p:cNvPr>
          <p:cNvSpPr>
            <a:spLocks noGrp="1"/>
          </p:cNvSpPr>
          <p:nvPr>
            <p:ph type="title"/>
          </p:nvPr>
        </p:nvSpPr>
        <p:spPr>
          <a:xfrm>
            <a:off x="431799" y="404814"/>
            <a:ext cx="7236485" cy="396000"/>
          </a:xfrm>
        </p:spPr>
        <p:txBody>
          <a:bodyPr/>
          <a:lstStyle/>
          <a:p>
            <a:r>
              <a:rPr lang="en-GB" sz="2800" b="0" dirty="0"/>
              <a:t>Monitoring des reseaux et </a:t>
            </a:r>
            <a:r>
              <a:rPr lang="en-GB" sz="2800" b="0" dirty="0" err="1"/>
              <a:t>chaînes</a:t>
            </a:r>
            <a:r>
              <a:rPr lang="en-GB" sz="2800" b="0" dirty="0"/>
              <a:t> de </a:t>
            </a:r>
            <a:r>
              <a:rPr lang="en-GB" sz="2800" b="0" dirty="0" err="1"/>
              <a:t>valeur</a:t>
            </a:r>
            <a:endParaRPr lang="en-US" sz="2800" b="0" dirty="0"/>
          </a:p>
        </p:txBody>
      </p:sp>
    </p:spTree>
    <p:custDataLst>
      <p:tags r:id="rId1"/>
    </p:custDataLst>
    <p:extLst>
      <p:ext uri="{BB962C8B-B14F-4D97-AF65-F5344CB8AC3E}">
        <p14:creationId xmlns:p14="http://schemas.microsoft.com/office/powerpoint/2010/main" val="843825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21" grpId="0" animBg="1"/>
      <p:bldP spid="24" grpId="0" animBg="1"/>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413860" y="1651362"/>
            <a:ext cx="8460940" cy="4680519"/>
          </a:xfrm>
        </p:spPr>
        <p:txBody>
          <a:bodyPr/>
          <a:lstStyle/>
          <a:p>
            <a:r>
              <a:rPr lang="en-GB" dirty="0"/>
              <a:t> </a:t>
            </a:r>
          </a:p>
        </p:txBody>
      </p:sp>
      <p:sp>
        <p:nvSpPr>
          <p:cNvPr id="4" name="Footer Placeholder 3"/>
          <p:cNvSpPr>
            <a:spLocks noGrp="1"/>
          </p:cNvSpPr>
          <p:nvPr>
            <p:ph type="ftr" sz="quarter" idx="11"/>
          </p:nvPr>
        </p:nvSpPr>
        <p:spPr/>
        <p:txBody>
          <a:bodyPr/>
          <a:lstStyle/>
          <a:p>
            <a:r>
              <a:rPr lang="en-GB"/>
              <a:t>© CFM 2022</a:t>
            </a:r>
            <a:endParaRPr lang="en-GB" dirty="0"/>
          </a:p>
        </p:txBody>
      </p:sp>
      <p:sp>
        <p:nvSpPr>
          <p:cNvPr id="6" name="Slide Number Placeholder 5"/>
          <p:cNvSpPr>
            <a:spLocks noGrp="1"/>
          </p:cNvSpPr>
          <p:nvPr>
            <p:ph type="sldNum" sz="quarter" idx="12"/>
          </p:nvPr>
        </p:nvSpPr>
        <p:spPr/>
        <p:txBody>
          <a:bodyPr/>
          <a:lstStyle/>
          <a:p>
            <a:fld id="{6A61DF7B-B2B4-4A5F-B882-DC3A2321644C}" type="slidenum">
              <a:rPr lang="en-GB" smtClean="0"/>
              <a:pPr/>
              <a:t>52</a:t>
            </a:fld>
            <a:endParaRPr lang="en-GB"/>
          </a:p>
        </p:txBody>
      </p:sp>
      <p:sp>
        <p:nvSpPr>
          <p:cNvPr id="8" name="Rectangle 7">
            <a:extLst>
              <a:ext uri="{FF2B5EF4-FFF2-40B4-BE49-F238E27FC236}">
                <a16:creationId xmlns:a16="http://schemas.microsoft.com/office/drawing/2014/main" id="{E859BC44-1782-0593-AA78-83989B4B8B8C}"/>
              </a:ext>
            </a:extLst>
          </p:cNvPr>
          <p:cNvSpPr/>
          <p:nvPr/>
        </p:nvSpPr>
        <p:spPr>
          <a:xfrm>
            <a:off x="283681" y="1134518"/>
            <a:ext cx="8536791" cy="338554"/>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accent4"/>
                </a:solidFill>
                <a:prstDash val="solid"/>
                <a:round/>
                <a:headEnd type="none" w="med" len="med"/>
                <a:tailEnd type="none" w="med" len="med"/>
              </a14:hiddenLine>
            </a:ext>
          </a:extLst>
        </p:spPr>
        <p:txBody>
          <a:bodyPr wrap="square">
            <a:spAutoFit/>
          </a:bodyPr>
          <a:lstStyle>
            <a:defPPr>
              <a:defRPr lang="en-US"/>
            </a:defPPr>
          </a:lstStyle>
          <a:p>
            <a:pPr>
              <a:spcBef>
                <a:spcPct val="20000"/>
              </a:spcBef>
            </a:pPr>
            <a:r>
              <a:rPr lang="en-US" sz="1600" dirty="0">
                <a:solidFill>
                  <a:schemeClr val="dk2"/>
                </a:solidFill>
                <a:latin typeface="Arial" pitchFamily="34" charset="0"/>
              </a:rPr>
              <a:t>Combining with NLP data to find out how topics link up through value chains</a:t>
            </a:r>
            <a:r>
              <a:rPr lang="en-GB" sz="1600" dirty="0">
                <a:solidFill>
                  <a:schemeClr val="dk2"/>
                </a:solidFill>
                <a:latin typeface="Arial" pitchFamily="34" charset="0"/>
              </a:rPr>
              <a:t> </a:t>
            </a:r>
            <a:endParaRPr lang="en-US" altLang="en-US" sz="1600" dirty="0">
              <a:solidFill>
                <a:schemeClr val="dk2"/>
              </a:solidFill>
              <a:latin typeface="Arial" panose="020B0604020202020204" pitchFamily="34" charset="0"/>
            </a:endParaRPr>
          </a:p>
        </p:txBody>
      </p:sp>
      <p:sp>
        <p:nvSpPr>
          <p:cNvPr id="9" name="TextBox 8">
            <a:extLst>
              <a:ext uri="{FF2B5EF4-FFF2-40B4-BE49-F238E27FC236}">
                <a16:creationId xmlns:a16="http://schemas.microsoft.com/office/drawing/2014/main" id="{3B1C15C6-2D02-814C-DEE4-9D6460F3BE96}"/>
              </a:ext>
            </a:extLst>
          </p:cNvPr>
          <p:cNvSpPr txBox="1"/>
          <p:nvPr/>
        </p:nvSpPr>
        <p:spPr>
          <a:xfrm>
            <a:off x="341036" y="6305244"/>
            <a:ext cx="2162162" cy="215444"/>
          </a:xfrm>
          <a:prstGeom prst="rect">
            <a:avLst/>
          </a:prstGeom>
          <a:noFill/>
        </p:spPr>
        <p:txBody>
          <a:bodyPr wrap="square" rtlCol="0">
            <a:spAutoFit/>
          </a:bodyPr>
          <a:lstStyle/>
          <a:p>
            <a:r>
              <a:rPr lang="en-US" sz="800" dirty="0"/>
              <a:t>Source: CFM, external data providers</a:t>
            </a:r>
          </a:p>
        </p:txBody>
      </p:sp>
      <p:pic>
        <p:nvPicPr>
          <p:cNvPr id="10" name="Picture 9" descr="Chart, radar chart&#10;&#10;Description automatically generated">
            <a:extLst>
              <a:ext uri="{FF2B5EF4-FFF2-40B4-BE49-F238E27FC236}">
                <a16:creationId xmlns:a16="http://schemas.microsoft.com/office/drawing/2014/main" id="{3018BCE4-4F7B-F6C2-543F-CD0AE2AEDE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43" t="3376" r="276" b="9512"/>
          <a:stretch/>
        </p:blipFill>
        <p:spPr>
          <a:xfrm>
            <a:off x="5492583" y="1981760"/>
            <a:ext cx="1731976" cy="1731976"/>
          </a:xfrm>
          <a:prstGeom prst="rect">
            <a:avLst/>
          </a:prstGeom>
        </p:spPr>
      </p:pic>
      <p:grpSp>
        <p:nvGrpSpPr>
          <p:cNvPr id="22" name="Group 21">
            <a:extLst>
              <a:ext uri="{FF2B5EF4-FFF2-40B4-BE49-F238E27FC236}">
                <a16:creationId xmlns:a16="http://schemas.microsoft.com/office/drawing/2014/main" id="{DB5868F2-4294-2555-D776-C06B30C177AD}"/>
              </a:ext>
            </a:extLst>
          </p:cNvPr>
          <p:cNvGrpSpPr/>
          <p:nvPr/>
        </p:nvGrpSpPr>
        <p:grpSpPr>
          <a:xfrm>
            <a:off x="690978" y="5079845"/>
            <a:ext cx="3219955" cy="1208503"/>
            <a:chOff x="447904" y="1693044"/>
            <a:chExt cx="3220523" cy="1496811"/>
          </a:xfrm>
        </p:grpSpPr>
        <p:pic>
          <p:nvPicPr>
            <p:cNvPr id="5" name="Picture 4" descr="A screenshot of a computer&#10;&#10;Description automatically generated with low confidence">
              <a:extLst>
                <a:ext uri="{FF2B5EF4-FFF2-40B4-BE49-F238E27FC236}">
                  <a16:creationId xmlns:a16="http://schemas.microsoft.com/office/drawing/2014/main" id="{F4CF7DCB-F49C-855D-95ED-B3C4A49E21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904" y="1693044"/>
              <a:ext cx="3220523" cy="1496811"/>
            </a:xfrm>
            <a:prstGeom prst="rect">
              <a:avLst/>
            </a:prstGeom>
          </p:spPr>
        </p:pic>
        <p:sp>
          <p:nvSpPr>
            <p:cNvPr id="11" name="TextBox 10">
              <a:extLst>
                <a:ext uri="{FF2B5EF4-FFF2-40B4-BE49-F238E27FC236}">
                  <a16:creationId xmlns:a16="http://schemas.microsoft.com/office/drawing/2014/main" id="{4282C026-1DE6-A226-2645-E1ECA0A1F3E9}"/>
                </a:ext>
              </a:extLst>
            </p:cNvPr>
            <p:cNvSpPr txBox="1"/>
            <p:nvPr/>
          </p:nvSpPr>
          <p:spPr>
            <a:xfrm>
              <a:off x="1187624" y="2180955"/>
              <a:ext cx="726831" cy="200055"/>
            </a:xfrm>
            <a:prstGeom prst="rect">
              <a:avLst/>
            </a:prstGeom>
            <a:solidFill>
              <a:schemeClr val="bg1"/>
            </a:solidFill>
            <a:ln>
              <a:noFill/>
            </a:ln>
          </p:spPr>
          <p:txBody>
            <a:bodyPr wrap="square" rtlCol="0">
              <a:spAutoFit/>
            </a:bodyPr>
            <a:lstStyle/>
            <a:p>
              <a:r>
                <a:rPr lang="fr-FR" sz="700" dirty="0" err="1"/>
                <a:t>Company</a:t>
              </a:r>
              <a:r>
                <a:rPr lang="fr-FR" sz="700" dirty="0"/>
                <a:t> A</a:t>
              </a:r>
              <a:endParaRPr lang="en-US" sz="700" dirty="0"/>
            </a:p>
          </p:txBody>
        </p:sp>
        <p:sp>
          <p:nvSpPr>
            <p:cNvPr id="12" name="TextBox 11">
              <a:extLst>
                <a:ext uri="{FF2B5EF4-FFF2-40B4-BE49-F238E27FC236}">
                  <a16:creationId xmlns:a16="http://schemas.microsoft.com/office/drawing/2014/main" id="{9B11DF19-A782-9023-CF76-742AF5E02EBE}"/>
                </a:ext>
              </a:extLst>
            </p:cNvPr>
            <p:cNvSpPr txBox="1"/>
            <p:nvPr/>
          </p:nvSpPr>
          <p:spPr>
            <a:xfrm>
              <a:off x="1926181" y="2184868"/>
              <a:ext cx="668527" cy="200055"/>
            </a:xfrm>
            <a:prstGeom prst="rect">
              <a:avLst/>
            </a:prstGeom>
            <a:solidFill>
              <a:schemeClr val="bg1"/>
            </a:solidFill>
            <a:ln>
              <a:noFill/>
            </a:ln>
          </p:spPr>
          <p:txBody>
            <a:bodyPr wrap="square" rtlCol="0">
              <a:spAutoFit/>
            </a:bodyPr>
            <a:lstStyle/>
            <a:p>
              <a:r>
                <a:rPr lang="fr-FR" sz="700" dirty="0" err="1"/>
                <a:t>Company</a:t>
              </a:r>
              <a:r>
                <a:rPr lang="fr-FR" sz="700" dirty="0"/>
                <a:t> B</a:t>
              </a:r>
              <a:endParaRPr lang="en-US" sz="700" dirty="0"/>
            </a:p>
          </p:txBody>
        </p:sp>
      </p:grpSp>
      <p:pic>
        <p:nvPicPr>
          <p:cNvPr id="13" name="Content Placeholder 9" descr="Diagram, schematic&#10;&#10;Description automatically generated">
            <a:extLst>
              <a:ext uri="{FF2B5EF4-FFF2-40B4-BE49-F238E27FC236}">
                <a16:creationId xmlns:a16="http://schemas.microsoft.com/office/drawing/2014/main" id="{5EC16085-C6CF-1C52-2812-51641484D99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571" t="11679" r="4594" b="11345"/>
          <a:stretch/>
        </p:blipFill>
        <p:spPr>
          <a:xfrm>
            <a:off x="1324303" y="1984844"/>
            <a:ext cx="1953306" cy="1701216"/>
          </a:xfrm>
          <a:prstGeom prst="rect">
            <a:avLst/>
          </a:prstGeom>
          <a:solidFill>
            <a:schemeClr val="bg2"/>
          </a:solidFill>
        </p:spPr>
      </p:pic>
      <p:sp>
        <p:nvSpPr>
          <p:cNvPr id="15" name="Arrow: Bent-Up 14">
            <a:extLst>
              <a:ext uri="{FF2B5EF4-FFF2-40B4-BE49-F238E27FC236}">
                <a16:creationId xmlns:a16="http://schemas.microsoft.com/office/drawing/2014/main" id="{AD5B2064-1194-3B6F-22A1-032F480A19FF}"/>
              </a:ext>
            </a:extLst>
          </p:cNvPr>
          <p:cNvSpPr/>
          <p:nvPr/>
        </p:nvSpPr>
        <p:spPr>
          <a:xfrm rot="5400000">
            <a:off x="5724613" y="4338187"/>
            <a:ext cx="1604619" cy="462453"/>
          </a:xfrm>
          <a:prstGeom prst="bentUpArrow">
            <a:avLst>
              <a:gd name="adj1" fmla="val 12289"/>
              <a:gd name="adj2" fmla="val 30130"/>
              <a:gd name="adj3" fmla="val 334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63CAA2-9E70-A8B1-EC84-36278FE4AF8E}"/>
              </a:ext>
            </a:extLst>
          </p:cNvPr>
          <p:cNvSpPr txBox="1"/>
          <p:nvPr/>
        </p:nvSpPr>
        <p:spPr>
          <a:xfrm>
            <a:off x="1229616" y="1688367"/>
            <a:ext cx="2146851" cy="246221"/>
          </a:xfrm>
          <a:prstGeom prst="rect">
            <a:avLst/>
          </a:prstGeom>
          <a:solidFill>
            <a:schemeClr val="bg1"/>
          </a:solidFill>
        </p:spPr>
        <p:txBody>
          <a:bodyPr wrap="square" rtlCol="0">
            <a:spAutoFit/>
          </a:bodyPr>
          <a:lstStyle/>
          <a:p>
            <a:pPr algn="ctr"/>
            <a:r>
              <a:rPr lang="en-US" sz="1000" b="1" dirty="0"/>
              <a:t>Network of activities</a:t>
            </a:r>
          </a:p>
        </p:txBody>
      </p:sp>
      <p:sp>
        <p:nvSpPr>
          <p:cNvPr id="18" name="TextBox 17">
            <a:extLst>
              <a:ext uri="{FF2B5EF4-FFF2-40B4-BE49-F238E27FC236}">
                <a16:creationId xmlns:a16="http://schemas.microsoft.com/office/drawing/2014/main" id="{352B9BC0-1D91-8C1D-6D3C-B29010912E25}"/>
              </a:ext>
            </a:extLst>
          </p:cNvPr>
          <p:cNvSpPr txBox="1"/>
          <p:nvPr/>
        </p:nvSpPr>
        <p:spPr>
          <a:xfrm>
            <a:off x="5276641" y="1688366"/>
            <a:ext cx="2244483" cy="246221"/>
          </a:xfrm>
          <a:prstGeom prst="rect">
            <a:avLst/>
          </a:prstGeom>
          <a:solidFill>
            <a:schemeClr val="bg1"/>
          </a:solidFill>
        </p:spPr>
        <p:txBody>
          <a:bodyPr wrap="square" rtlCol="0">
            <a:spAutoFit/>
          </a:bodyPr>
          <a:lstStyle/>
          <a:p>
            <a:pPr algn="ctr"/>
            <a:r>
              <a:rPr lang="en-US" sz="1000" b="1" dirty="0"/>
              <a:t>Network of topic related activities</a:t>
            </a:r>
          </a:p>
        </p:txBody>
      </p:sp>
      <p:sp>
        <p:nvSpPr>
          <p:cNvPr id="20" name="Callout: Right Arrow 19">
            <a:extLst>
              <a:ext uri="{FF2B5EF4-FFF2-40B4-BE49-F238E27FC236}">
                <a16:creationId xmlns:a16="http://schemas.microsoft.com/office/drawing/2014/main" id="{F0DA8AEA-F623-7E30-77B3-134D2340CA72}"/>
              </a:ext>
            </a:extLst>
          </p:cNvPr>
          <p:cNvSpPr/>
          <p:nvPr/>
        </p:nvSpPr>
        <p:spPr>
          <a:xfrm>
            <a:off x="3594537" y="1852010"/>
            <a:ext cx="1713509" cy="1834049"/>
          </a:xfrm>
          <a:prstGeom prst="rightArrowCallout">
            <a:avLst>
              <a:gd name="adj1" fmla="val 4313"/>
              <a:gd name="adj2" fmla="val 7391"/>
              <a:gd name="adj3" fmla="val 5728"/>
              <a:gd name="adj4" fmla="val 8104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NLP-</a:t>
            </a:r>
            <a:r>
              <a:rPr lang="fr-FR" sz="1400" dirty="0" err="1">
                <a:solidFill>
                  <a:schemeClr val="tx1"/>
                </a:solidFill>
              </a:rPr>
              <a:t>based</a:t>
            </a:r>
            <a:r>
              <a:rPr lang="fr-FR" sz="1400" dirty="0">
                <a:solidFill>
                  <a:schemeClr val="tx1"/>
                </a:solidFill>
              </a:rPr>
              <a:t> </a:t>
            </a:r>
          </a:p>
          <a:p>
            <a:pPr algn="ctr"/>
            <a:r>
              <a:rPr lang="fr-FR" sz="1400" dirty="0">
                <a:solidFill>
                  <a:schemeClr val="tx1"/>
                </a:solidFill>
              </a:rPr>
              <a:t>Topic </a:t>
            </a:r>
            <a:r>
              <a:rPr lang="fr-FR" sz="1400" dirty="0" err="1">
                <a:solidFill>
                  <a:schemeClr val="tx1"/>
                </a:solidFill>
              </a:rPr>
              <a:t>Filtering</a:t>
            </a:r>
            <a:br>
              <a:rPr lang="fr-FR" sz="1400" b="1" dirty="0">
                <a:solidFill>
                  <a:schemeClr val="tx1"/>
                </a:solidFill>
              </a:rPr>
            </a:br>
            <a:r>
              <a:rPr lang="fr-FR" sz="1400" b="1" dirty="0">
                <a:solidFill>
                  <a:schemeClr val="tx1"/>
                </a:solidFill>
              </a:rPr>
              <a:t> «BATTERIES»</a:t>
            </a:r>
            <a:endParaRPr lang="en-US" sz="1400" b="1" dirty="0">
              <a:solidFill>
                <a:schemeClr val="tx1"/>
              </a:solidFill>
            </a:endParaRPr>
          </a:p>
        </p:txBody>
      </p:sp>
      <p:sp>
        <p:nvSpPr>
          <p:cNvPr id="23" name="Flowchart: Magnetic Disk 22">
            <a:extLst>
              <a:ext uri="{FF2B5EF4-FFF2-40B4-BE49-F238E27FC236}">
                <a16:creationId xmlns:a16="http://schemas.microsoft.com/office/drawing/2014/main" id="{5ADE01AC-D0E0-6530-717B-946E270DF2BE}"/>
              </a:ext>
            </a:extLst>
          </p:cNvPr>
          <p:cNvSpPr/>
          <p:nvPr/>
        </p:nvSpPr>
        <p:spPr>
          <a:xfrm>
            <a:off x="622361" y="4128555"/>
            <a:ext cx="1603296" cy="924790"/>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Network Data</a:t>
            </a:r>
            <a:endParaRPr lang="en-US" sz="1400" dirty="0">
              <a:solidFill>
                <a:schemeClr val="tx1"/>
              </a:solidFill>
            </a:endParaRPr>
          </a:p>
        </p:txBody>
      </p:sp>
      <p:sp>
        <p:nvSpPr>
          <p:cNvPr id="24" name="Flowchart: Magnetic Disk 23">
            <a:extLst>
              <a:ext uri="{FF2B5EF4-FFF2-40B4-BE49-F238E27FC236}">
                <a16:creationId xmlns:a16="http://schemas.microsoft.com/office/drawing/2014/main" id="{A205F7DB-2FC9-14BB-0F99-2E0A0A5901FD}"/>
              </a:ext>
            </a:extLst>
          </p:cNvPr>
          <p:cNvSpPr/>
          <p:nvPr/>
        </p:nvSpPr>
        <p:spPr>
          <a:xfrm>
            <a:off x="2303042" y="4131223"/>
            <a:ext cx="1603296" cy="924789"/>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Revenue breakdowns</a:t>
            </a:r>
            <a:endParaRPr lang="en-US" sz="1400" dirty="0">
              <a:solidFill>
                <a:schemeClr val="tx1"/>
              </a:solidFill>
            </a:endParaRPr>
          </a:p>
        </p:txBody>
      </p:sp>
      <p:sp>
        <p:nvSpPr>
          <p:cNvPr id="26" name="Scroll: Vertical 25">
            <a:extLst>
              <a:ext uri="{FF2B5EF4-FFF2-40B4-BE49-F238E27FC236}">
                <a16:creationId xmlns:a16="http://schemas.microsoft.com/office/drawing/2014/main" id="{985E5EDD-A686-B810-293F-C4B1A58E417E}"/>
              </a:ext>
            </a:extLst>
          </p:cNvPr>
          <p:cNvSpPr/>
          <p:nvPr/>
        </p:nvSpPr>
        <p:spPr>
          <a:xfrm>
            <a:off x="6554912" y="4125803"/>
            <a:ext cx="2331611" cy="2111509"/>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solidFill>
                  <a:schemeClr val="tx1"/>
                </a:solidFill>
              </a:rPr>
              <a:t>Diffusion of </a:t>
            </a:r>
            <a:r>
              <a:rPr lang="fr-FR" sz="1400" dirty="0" err="1">
                <a:solidFill>
                  <a:schemeClr val="tx1"/>
                </a:solidFill>
              </a:rPr>
              <a:t>such</a:t>
            </a:r>
            <a:r>
              <a:rPr lang="fr-FR" sz="1400" dirty="0">
                <a:solidFill>
                  <a:schemeClr val="tx1"/>
                </a:solidFill>
              </a:rPr>
              <a:t> clusters’ </a:t>
            </a:r>
            <a:r>
              <a:rPr lang="fr-FR" sz="1400" dirty="0" err="1">
                <a:solidFill>
                  <a:schemeClr val="tx1"/>
                </a:solidFill>
              </a:rPr>
              <a:t>average</a:t>
            </a:r>
            <a:endParaRPr lang="fr-FR" sz="1400" dirty="0">
              <a:solidFill>
                <a:schemeClr val="tx1"/>
              </a:solidFill>
            </a:endParaRPr>
          </a:p>
          <a:p>
            <a:pPr marL="285750" indent="-285750">
              <a:buFont typeface="Arial" panose="020B0604020202020204" pitchFamily="34" charset="0"/>
              <a:buChar char="•"/>
            </a:pPr>
            <a:r>
              <a:rPr lang="fr-FR" sz="1400" dirty="0" err="1">
                <a:solidFill>
                  <a:schemeClr val="tx1"/>
                </a:solidFill>
              </a:rPr>
              <a:t>price</a:t>
            </a:r>
            <a:r>
              <a:rPr lang="fr-FR" sz="1400" dirty="0">
                <a:solidFill>
                  <a:schemeClr val="tx1"/>
                </a:solidFill>
              </a:rPr>
              <a:t> </a:t>
            </a:r>
            <a:r>
              <a:rPr lang="fr-FR" sz="1400" dirty="0" err="1">
                <a:solidFill>
                  <a:schemeClr val="tx1"/>
                </a:solidFill>
              </a:rPr>
              <a:t>momentum</a:t>
            </a:r>
            <a:endParaRPr lang="fr-FR" sz="1400" dirty="0">
              <a:solidFill>
                <a:schemeClr val="tx1"/>
              </a:solidFill>
            </a:endParaRPr>
          </a:p>
          <a:p>
            <a:pPr marL="285750" indent="-285750">
              <a:buFont typeface="Arial" panose="020B0604020202020204" pitchFamily="34" charset="0"/>
              <a:buChar char="•"/>
            </a:pPr>
            <a:r>
              <a:rPr lang="fr-FR" sz="1400" dirty="0">
                <a:solidFill>
                  <a:schemeClr val="tx1"/>
                </a:solidFill>
              </a:rPr>
              <a:t>free cash flow</a:t>
            </a:r>
          </a:p>
          <a:p>
            <a:pPr marL="285750" indent="-285750">
              <a:buFont typeface="Arial" panose="020B0604020202020204" pitchFamily="34" charset="0"/>
              <a:buChar char="•"/>
            </a:pPr>
            <a:r>
              <a:rPr lang="fr-FR" sz="1400" dirty="0">
                <a:solidFill>
                  <a:schemeClr val="tx1"/>
                </a:solidFill>
              </a:rPr>
              <a:t>…</a:t>
            </a:r>
          </a:p>
          <a:p>
            <a:r>
              <a:rPr lang="fr-FR" sz="1400" dirty="0">
                <a:solidFill>
                  <a:schemeClr val="tx1"/>
                </a:solidFill>
              </a:rPr>
              <a:t>.. onto </a:t>
            </a:r>
            <a:r>
              <a:rPr lang="fr-FR" sz="1400" dirty="0" err="1">
                <a:solidFill>
                  <a:schemeClr val="tx1"/>
                </a:solidFill>
              </a:rPr>
              <a:t>individual</a:t>
            </a:r>
            <a:r>
              <a:rPr lang="fr-FR" sz="1400" dirty="0">
                <a:solidFill>
                  <a:schemeClr val="tx1"/>
                </a:solidFill>
              </a:rPr>
              <a:t> stocks </a:t>
            </a:r>
            <a:r>
              <a:rPr lang="fr-FR" sz="1400" dirty="0" err="1">
                <a:solidFill>
                  <a:schemeClr val="tx1"/>
                </a:solidFill>
              </a:rPr>
              <a:t>based</a:t>
            </a:r>
            <a:r>
              <a:rPr lang="fr-FR" sz="1400" dirty="0">
                <a:solidFill>
                  <a:schemeClr val="tx1"/>
                </a:solidFill>
              </a:rPr>
              <a:t> on </a:t>
            </a:r>
            <a:r>
              <a:rPr lang="fr-FR" sz="1400" dirty="0" err="1">
                <a:solidFill>
                  <a:schemeClr val="tx1"/>
                </a:solidFill>
              </a:rPr>
              <a:t>their</a:t>
            </a:r>
            <a:r>
              <a:rPr lang="fr-FR" sz="1400" dirty="0">
                <a:solidFill>
                  <a:schemeClr val="tx1"/>
                </a:solidFill>
              </a:rPr>
              <a:t> </a:t>
            </a:r>
            <a:r>
              <a:rPr lang="fr-FR" sz="1400" dirty="0" err="1">
                <a:solidFill>
                  <a:schemeClr val="tx1"/>
                </a:solidFill>
              </a:rPr>
              <a:t>activity</a:t>
            </a:r>
            <a:r>
              <a:rPr lang="fr-FR" sz="1400" dirty="0">
                <a:solidFill>
                  <a:schemeClr val="tx1"/>
                </a:solidFill>
              </a:rPr>
              <a:t> mix</a:t>
            </a:r>
          </a:p>
        </p:txBody>
      </p:sp>
      <p:grpSp>
        <p:nvGrpSpPr>
          <p:cNvPr id="29" name="Group 28">
            <a:extLst>
              <a:ext uri="{FF2B5EF4-FFF2-40B4-BE49-F238E27FC236}">
                <a16:creationId xmlns:a16="http://schemas.microsoft.com/office/drawing/2014/main" id="{1E70A785-947D-C35C-E3DD-5F65FE0CF3F2}"/>
              </a:ext>
            </a:extLst>
          </p:cNvPr>
          <p:cNvGrpSpPr/>
          <p:nvPr/>
        </p:nvGrpSpPr>
        <p:grpSpPr>
          <a:xfrm>
            <a:off x="1339379" y="3724959"/>
            <a:ext cx="1710316" cy="602524"/>
            <a:chOff x="1315228" y="5002923"/>
            <a:chExt cx="1710316" cy="602524"/>
          </a:xfrm>
        </p:grpSpPr>
        <p:sp>
          <p:nvSpPr>
            <p:cNvPr id="25" name="Callout: Up Arrow 24">
              <a:extLst>
                <a:ext uri="{FF2B5EF4-FFF2-40B4-BE49-F238E27FC236}">
                  <a16:creationId xmlns:a16="http://schemas.microsoft.com/office/drawing/2014/main" id="{D6C46D82-174D-36D0-418A-179E57A27DDA}"/>
                </a:ext>
              </a:extLst>
            </p:cNvPr>
            <p:cNvSpPr/>
            <p:nvPr/>
          </p:nvSpPr>
          <p:spPr>
            <a:xfrm>
              <a:off x="1324303" y="5002923"/>
              <a:ext cx="1692166" cy="333431"/>
            </a:xfrm>
            <a:prstGeom prst="upArrowCallout">
              <a:avLst>
                <a:gd name="adj1" fmla="val 25000"/>
                <a:gd name="adj2" fmla="val 21143"/>
                <a:gd name="adj3" fmla="val 68447"/>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CAE7D05-D603-501E-1C8B-A736408289F2}"/>
                </a:ext>
              </a:extLst>
            </p:cNvPr>
            <p:cNvSpPr/>
            <p:nvPr/>
          </p:nvSpPr>
          <p:spPr>
            <a:xfrm flipH="1">
              <a:off x="1315228" y="5234343"/>
              <a:ext cx="87759" cy="371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933DD2-6A2C-EBEB-666F-2BC211A24E10}"/>
                </a:ext>
              </a:extLst>
            </p:cNvPr>
            <p:cNvSpPr/>
            <p:nvPr/>
          </p:nvSpPr>
          <p:spPr>
            <a:xfrm flipH="1">
              <a:off x="2937785" y="5234343"/>
              <a:ext cx="87759" cy="371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2">
            <a:extLst>
              <a:ext uri="{FF2B5EF4-FFF2-40B4-BE49-F238E27FC236}">
                <a16:creationId xmlns:a16="http://schemas.microsoft.com/office/drawing/2014/main" id="{D0858240-FF08-4C8C-BACD-13D185FF33E4}"/>
              </a:ext>
            </a:extLst>
          </p:cNvPr>
          <p:cNvSpPr txBox="1">
            <a:spLocks/>
          </p:cNvSpPr>
          <p:nvPr/>
        </p:nvSpPr>
        <p:spPr>
          <a:xfrm>
            <a:off x="431799" y="404814"/>
            <a:ext cx="7598625" cy="396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kern="1200">
                <a:solidFill>
                  <a:schemeClr val="tx2"/>
                </a:solidFill>
                <a:latin typeface="+mj-lt"/>
                <a:ea typeface="+mj-ea"/>
                <a:cs typeface="+mj-cs"/>
              </a:defRPr>
            </a:lvl1pPr>
          </a:lstStyle>
          <a:p>
            <a:r>
              <a:rPr lang="en-GB" sz="2800" dirty="0"/>
              <a:t>Exploiter les </a:t>
            </a:r>
            <a:r>
              <a:rPr lang="en-GB" sz="2800" dirty="0" err="1"/>
              <a:t>réseaux</a:t>
            </a:r>
            <a:r>
              <a:rPr lang="en-GB" sz="2800" dirty="0"/>
              <a:t> et </a:t>
            </a:r>
            <a:r>
              <a:rPr lang="en-GB" sz="2800" dirty="0" err="1"/>
              <a:t>chaînes</a:t>
            </a:r>
            <a:r>
              <a:rPr lang="en-GB" sz="2800" dirty="0"/>
              <a:t> de </a:t>
            </a:r>
            <a:r>
              <a:rPr lang="en-GB" sz="2800" dirty="0" err="1"/>
              <a:t>valeur</a:t>
            </a:r>
            <a:endParaRPr lang="en-US" sz="2800" dirty="0"/>
          </a:p>
        </p:txBody>
      </p:sp>
    </p:spTree>
    <p:custDataLst>
      <p:tags r:id="rId1"/>
    </p:custDataLst>
    <p:extLst>
      <p:ext uri="{BB962C8B-B14F-4D97-AF65-F5344CB8AC3E}">
        <p14:creationId xmlns:p14="http://schemas.microsoft.com/office/powerpoint/2010/main" val="497699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20" grpId="0" animBg="1"/>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413860" y="1651362"/>
            <a:ext cx="8460940" cy="4680519"/>
          </a:xfrm>
        </p:spPr>
        <p:txBody>
          <a:bodyPr/>
          <a:lstStyle/>
          <a:p>
            <a:r>
              <a:rPr lang="en-GB" dirty="0"/>
              <a:t> </a:t>
            </a:r>
          </a:p>
        </p:txBody>
      </p:sp>
      <p:sp>
        <p:nvSpPr>
          <p:cNvPr id="4" name="Footer Placeholder 3"/>
          <p:cNvSpPr>
            <a:spLocks noGrp="1"/>
          </p:cNvSpPr>
          <p:nvPr>
            <p:ph type="ftr" sz="quarter" idx="11"/>
          </p:nvPr>
        </p:nvSpPr>
        <p:spPr/>
        <p:txBody>
          <a:bodyPr/>
          <a:lstStyle/>
          <a:p>
            <a:r>
              <a:rPr lang="en-GB"/>
              <a:t>© CFM 2022</a:t>
            </a:r>
            <a:endParaRPr lang="en-GB" dirty="0"/>
          </a:p>
        </p:txBody>
      </p:sp>
      <p:sp>
        <p:nvSpPr>
          <p:cNvPr id="6" name="Slide Number Placeholder 5"/>
          <p:cNvSpPr>
            <a:spLocks noGrp="1"/>
          </p:cNvSpPr>
          <p:nvPr>
            <p:ph type="sldNum" sz="quarter" idx="12"/>
          </p:nvPr>
        </p:nvSpPr>
        <p:spPr/>
        <p:txBody>
          <a:bodyPr/>
          <a:lstStyle/>
          <a:p>
            <a:fld id="{6A61DF7B-B2B4-4A5F-B882-DC3A2321644C}" type="slidenum">
              <a:rPr lang="en-GB" smtClean="0"/>
              <a:pPr/>
              <a:t>53</a:t>
            </a:fld>
            <a:endParaRPr lang="en-GB"/>
          </a:p>
        </p:txBody>
      </p:sp>
      <p:grpSp>
        <p:nvGrpSpPr>
          <p:cNvPr id="22" name="Group 21">
            <a:extLst>
              <a:ext uri="{FF2B5EF4-FFF2-40B4-BE49-F238E27FC236}">
                <a16:creationId xmlns:a16="http://schemas.microsoft.com/office/drawing/2014/main" id="{DB5868F2-4294-2555-D776-C06B30C177AD}"/>
              </a:ext>
            </a:extLst>
          </p:cNvPr>
          <p:cNvGrpSpPr/>
          <p:nvPr/>
        </p:nvGrpSpPr>
        <p:grpSpPr>
          <a:xfrm>
            <a:off x="690978" y="5079845"/>
            <a:ext cx="3219955" cy="1208503"/>
            <a:chOff x="447904" y="1693044"/>
            <a:chExt cx="3220523" cy="1496811"/>
          </a:xfrm>
        </p:grpSpPr>
        <p:pic>
          <p:nvPicPr>
            <p:cNvPr id="5" name="Picture 4" descr="A screenshot of a computer&#10;&#10;Description automatically generated with low confidence">
              <a:extLst>
                <a:ext uri="{FF2B5EF4-FFF2-40B4-BE49-F238E27FC236}">
                  <a16:creationId xmlns:a16="http://schemas.microsoft.com/office/drawing/2014/main" id="{F4CF7DCB-F49C-855D-95ED-B3C4A49E21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904" y="1693044"/>
              <a:ext cx="3220523" cy="1496811"/>
            </a:xfrm>
            <a:prstGeom prst="rect">
              <a:avLst/>
            </a:prstGeom>
          </p:spPr>
        </p:pic>
        <p:sp>
          <p:nvSpPr>
            <p:cNvPr id="11" name="TextBox 10">
              <a:extLst>
                <a:ext uri="{FF2B5EF4-FFF2-40B4-BE49-F238E27FC236}">
                  <a16:creationId xmlns:a16="http://schemas.microsoft.com/office/drawing/2014/main" id="{4282C026-1DE6-A226-2645-E1ECA0A1F3E9}"/>
                </a:ext>
              </a:extLst>
            </p:cNvPr>
            <p:cNvSpPr txBox="1"/>
            <p:nvPr/>
          </p:nvSpPr>
          <p:spPr>
            <a:xfrm>
              <a:off x="1187624" y="2180955"/>
              <a:ext cx="726831" cy="200055"/>
            </a:xfrm>
            <a:prstGeom prst="rect">
              <a:avLst/>
            </a:prstGeom>
            <a:solidFill>
              <a:schemeClr val="bg1"/>
            </a:solidFill>
            <a:ln>
              <a:noFill/>
            </a:ln>
          </p:spPr>
          <p:txBody>
            <a:bodyPr wrap="square" rtlCol="0">
              <a:spAutoFit/>
            </a:bodyPr>
            <a:lstStyle/>
            <a:p>
              <a:r>
                <a:rPr lang="fr-FR" sz="700" dirty="0" err="1"/>
                <a:t>Company</a:t>
              </a:r>
              <a:r>
                <a:rPr lang="fr-FR" sz="700" dirty="0"/>
                <a:t> A</a:t>
              </a:r>
              <a:endParaRPr lang="en-US" sz="700" dirty="0"/>
            </a:p>
          </p:txBody>
        </p:sp>
        <p:sp>
          <p:nvSpPr>
            <p:cNvPr id="12" name="TextBox 11">
              <a:extLst>
                <a:ext uri="{FF2B5EF4-FFF2-40B4-BE49-F238E27FC236}">
                  <a16:creationId xmlns:a16="http://schemas.microsoft.com/office/drawing/2014/main" id="{9B11DF19-A782-9023-CF76-742AF5E02EBE}"/>
                </a:ext>
              </a:extLst>
            </p:cNvPr>
            <p:cNvSpPr txBox="1"/>
            <p:nvPr/>
          </p:nvSpPr>
          <p:spPr>
            <a:xfrm>
              <a:off x="1926181" y="2184868"/>
              <a:ext cx="668527" cy="200055"/>
            </a:xfrm>
            <a:prstGeom prst="rect">
              <a:avLst/>
            </a:prstGeom>
            <a:solidFill>
              <a:schemeClr val="bg1"/>
            </a:solidFill>
            <a:ln>
              <a:noFill/>
            </a:ln>
          </p:spPr>
          <p:txBody>
            <a:bodyPr wrap="square" rtlCol="0">
              <a:spAutoFit/>
            </a:bodyPr>
            <a:lstStyle/>
            <a:p>
              <a:r>
                <a:rPr lang="fr-FR" sz="700" dirty="0" err="1"/>
                <a:t>Company</a:t>
              </a:r>
              <a:r>
                <a:rPr lang="fr-FR" sz="700" dirty="0"/>
                <a:t> B</a:t>
              </a:r>
              <a:endParaRPr lang="en-US" sz="700" dirty="0"/>
            </a:p>
          </p:txBody>
        </p:sp>
      </p:grpSp>
      <p:pic>
        <p:nvPicPr>
          <p:cNvPr id="13" name="Content Placeholder 9" descr="Diagram, schematic&#10;&#10;Description automatically generated">
            <a:extLst>
              <a:ext uri="{FF2B5EF4-FFF2-40B4-BE49-F238E27FC236}">
                <a16:creationId xmlns:a16="http://schemas.microsoft.com/office/drawing/2014/main" id="{5EC16085-C6CF-1C52-2812-51641484D9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71" t="11679" r="4594" b="11345"/>
          <a:stretch/>
        </p:blipFill>
        <p:spPr>
          <a:xfrm>
            <a:off x="1324303" y="1984844"/>
            <a:ext cx="1953306" cy="1701216"/>
          </a:xfrm>
          <a:prstGeom prst="rect">
            <a:avLst/>
          </a:prstGeom>
          <a:solidFill>
            <a:schemeClr val="bg2"/>
          </a:solidFill>
        </p:spPr>
      </p:pic>
      <p:sp>
        <p:nvSpPr>
          <p:cNvPr id="15" name="Arrow: Bent-Up 14">
            <a:extLst>
              <a:ext uri="{FF2B5EF4-FFF2-40B4-BE49-F238E27FC236}">
                <a16:creationId xmlns:a16="http://schemas.microsoft.com/office/drawing/2014/main" id="{AD5B2064-1194-3B6F-22A1-032F480A19FF}"/>
              </a:ext>
            </a:extLst>
          </p:cNvPr>
          <p:cNvSpPr/>
          <p:nvPr/>
        </p:nvSpPr>
        <p:spPr>
          <a:xfrm rot="5400000">
            <a:off x="5724613" y="4338187"/>
            <a:ext cx="1604619" cy="462453"/>
          </a:xfrm>
          <a:prstGeom prst="bentUpArrow">
            <a:avLst>
              <a:gd name="adj1" fmla="val 12289"/>
              <a:gd name="adj2" fmla="val 30130"/>
              <a:gd name="adj3" fmla="val 334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563CAA2-9E70-A8B1-EC84-36278FE4AF8E}"/>
              </a:ext>
            </a:extLst>
          </p:cNvPr>
          <p:cNvSpPr txBox="1"/>
          <p:nvPr/>
        </p:nvSpPr>
        <p:spPr>
          <a:xfrm>
            <a:off x="1229616" y="1688367"/>
            <a:ext cx="2146851" cy="246221"/>
          </a:xfrm>
          <a:prstGeom prst="rect">
            <a:avLst/>
          </a:prstGeom>
          <a:solidFill>
            <a:schemeClr val="bg1"/>
          </a:solidFill>
        </p:spPr>
        <p:txBody>
          <a:bodyPr wrap="square" rtlCol="0">
            <a:spAutoFit/>
          </a:bodyPr>
          <a:lstStyle/>
          <a:p>
            <a:pPr algn="ctr"/>
            <a:r>
              <a:rPr lang="en-US" sz="1000" b="1" dirty="0"/>
              <a:t>Network of activities</a:t>
            </a:r>
          </a:p>
        </p:txBody>
      </p:sp>
      <p:sp>
        <p:nvSpPr>
          <p:cNvPr id="18" name="TextBox 17">
            <a:extLst>
              <a:ext uri="{FF2B5EF4-FFF2-40B4-BE49-F238E27FC236}">
                <a16:creationId xmlns:a16="http://schemas.microsoft.com/office/drawing/2014/main" id="{352B9BC0-1D91-8C1D-6D3C-B29010912E25}"/>
              </a:ext>
            </a:extLst>
          </p:cNvPr>
          <p:cNvSpPr txBox="1"/>
          <p:nvPr/>
        </p:nvSpPr>
        <p:spPr>
          <a:xfrm>
            <a:off x="5276641" y="1688366"/>
            <a:ext cx="2244483" cy="246221"/>
          </a:xfrm>
          <a:prstGeom prst="rect">
            <a:avLst/>
          </a:prstGeom>
          <a:solidFill>
            <a:schemeClr val="bg1"/>
          </a:solidFill>
        </p:spPr>
        <p:txBody>
          <a:bodyPr wrap="square" rtlCol="0">
            <a:spAutoFit/>
          </a:bodyPr>
          <a:lstStyle/>
          <a:p>
            <a:pPr algn="ctr"/>
            <a:r>
              <a:rPr lang="en-US" sz="1000" b="1" dirty="0"/>
              <a:t>Network of topic related activities</a:t>
            </a:r>
          </a:p>
        </p:txBody>
      </p:sp>
      <p:sp>
        <p:nvSpPr>
          <p:cNvPr id="20" name="Callout: Right Arrow 19">
            <a:extLst>
              <a:ext uri="{FF2B5EF4-FFF2-40B4-BE49-F238E27FC236}">
                <a16:creationId xmlns:a16="http://schemas.microsoft.com/office/drawing/2014/main" id="{F0DA8AEA-F623-7E30-77B3-134D2340CA72}"/>
              </a:ext>
            </a:extLst>
          </p:cNvPr>
          <p:cNvSpPr/>
          <p:nvPr/>
        </p:nvSpPr>
        <p:spPr>
          <a:xfrm>
            <a:off x="3594537" y="1852010"/>
            <a:ext cx="1713509" cy="1834049"/>
          </a:xfrm>
          <a:prstGeom prst="rightArrowCallout">
            <a:avLst>
              <a:gd name="adj1" fmla="val 4313"/>
              <a:gd name="adj2" fmla="val 7391"/>
              <a:gd name="adj3" fmla="val 5728"/>
              <a:gd name="adj4" fmla="val 8104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NLP-</a:t>
            </a:r>
            <a:r>
              <a:rPr lang="fr-FR" sz="1400" dirty="0" err="1">
                <a:solidFill>
                  <a:schemeClr val="tx1"/>
                </a:solidFill>
              </a:rPr>
              <a:t>based</a:t>
            </a:r>
            <a:r>
              <a:rPr lang="fr-FR" sz="1400" dirty="0">
                <a:solidFill>
                  <a:schemeClr val="tx1"/>
                </a:solidFill>
              </a:rPr>
              <a:t> </a:t>
            </a:r>
          </a:p>
          <a:p>
            <a:pPr algn="ctr"/>
            <a:r>
              <a:rPr lang="fr-FR" sz="1400" dirty="0">
                <a:solidFill>
                  <a:schemeClr val="tx1"/>
                </a:solidFill>
              </a:rPr>
              <a:t>Topic </a:t>
            </a:r>
            <a:r>
              <a:rPr lang="fr-FR" sz="1400" dirty="0" err="1">
                <a:solidFill>
                  <a:schemeClr val="tx1"/>
                </a:solidFill>
              </a:rPr>
              <a:t>Filtering</a:t>
            </a:r>
            <a:endParaRPr lang="fr-FR" sz="1400" dirty="0">
              <a:solidFill>
                <a:schemeClr val="tx1"/>
              </a:solidFill>
            </a:endParaRPr>
          </a:p>
          <a:p>
            <a:pPr algn="ctr"/>
            <a:br>
              <a:rPr lang="fr-FR" sz="1400" b="1" dirty="0">
                <a:solidFill>
                  <a:schemeClr val="tx1"/>
                </a:solidFill>
              </a:rPr>
            </a:br>
            <a:r>
              <a:rPr lang="fr-FR" sz="1400" b="1" dirty="0">
                <a:solidFill>
                  <a:schemeClr val="tx1"/>
                </a:solidFill>
              </a:rPr>
              <a:t> «WIND»</a:t>
            </a:r>
            <a:endParaRPr lang="en-US" sz="1400" b="1" dirty="0">
              <a:solidFill>
                <a:schemeClr val="tx1"/>
              </a:solidFill>
            </a:endParaRPr>
          </a:p>
        </p:txBody>
      </p:sp>
      <p:sp>
        <p:nvSpPr>
          <p:cNvPr id="23" name="Flowchart: Magnetic Disk 22">
            <a:extLst>
              <a:ext uri="{FF2B5EF4-FFF2-40B4-BE49-F238E27FC236}">
                <a16:creationId xmlns:a16="http://schemas.microsoft.com/office/drawing/2014/main" id="{5ADE01AC-D0E0-6530-717B-946E270DF2BE}"/>
              </a:ext>
            </a:extLst>
          </p:cNvPr>
          <p:cNvSpPr/>
          <p:nvPr/>
        </p:nvSpPr>
        <p:spPr>
          <a:xfrm>
            <a:off x="622361" y="4128555"/>
            <a:ext cx="1603296" cy="924790"/>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Network Data</a:t>
            </a:r>
            <a:endParaRPr lang="en-US" sz="1400" dirty="0">
              <a:solidFill>
                <a:schemeClr val="tx1"/>
              </a:solidFill>
            </a:endParaRPr>
          </a:p>
        </p:txBody>
      </p:sp>
      <p:sp>
        <p:nvSpPr>
          <p:cNvPr id="24" name="Flowchart: Magnetic Disk 23">
            <a:extLst>
              <a:ext uri="{FF2B5EF4-FFF2-40B4-BE49-F238E27FC236}">
                <a16:creationId xmlns:a16="http://schemas.microsoft.com/office/drawing/2014/main" id="{A205F7DB-2FC9-14BB-0F99-2E0A0A5901FD}"/>
              </a:ext>
            </a:extLst>
          </p:cNvPr>
          <p:cNvSpPr/>
          <p:nvPr/>
        </p:nvSpPr>
        <p:spPr>
          <a:xfrm>
            <a:off x="2303042" y="4131223"/>
            <a:ext cx="1603296" cy="924789"/>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Revenue breakdowns</a:t>
            </a:r>
            <a:endParaRPr lang="en-US" sz="1400" dirty="0">
              <a:solidFill>
                <a:schemeClr val="tx1"/>
              </a:solidFill>
            </a:endParaRPr>
          </a:p>
        </p:txBody>
      </p:sp>
      <p:grpSp>
        <p:nvGrpSpPr>
          <p:cNvPr id="29" name="Group 28">
            <a:extLst>
              <a:ext uri="{FF2B5EF4-FFF2-40B4-BE49-F238E27FC236}">
                <a16:creationId xmlns:a16="http://schemas.microsoft.com/office/drawing/2014/main" id="{1E70A785-947D-C35C-E3DD-5F65FE0CF3F2}"/>
              </a:ext>
            </a:extLst>
          </p:cNvPr>
          <p:cNvGrpSpPr/>
          <p:nvPr/>
        </p:nvGrpSpPr>
        <p:grpSpPr>
          <a:xfrm>
            <a:off x="1339379" y="3724959"/>
            <a:ext cx="1710316" cy="602524"/>
            <a:chOff x="1315228" y="5002923"/>
            <a:chExt cx="1710316" cy="602524"/>
          </a:xfrm>
        </p:grpSpPr>
        <p:sp>
          <p:nvSpPr>
            <p:cNvPr id="25" name="Callout: Up Arrow 24">
              <a:extLst>
                <a:ext uri="{FF2B5EF4-FFF2-40B4-BE49-F238E27FC236}">
                  <a16:creationId xmlns:a16="http://schemas.microsoft.com/office/drawing/2014/main" id="{D6C46D82-174D-36D0-418A-179E57A27DDA}"/>
                </a:ext>
              </a:extLst>
            </p:cNvPr>
            <p:cNvSpPr/>
            <p:nvPr/>
          </p:nvSpPr>
          <p:spPr>
            <a:xfrm>
              <a:off x="1324303" y="5002923"/>
              <a:ext cx="1692166" cy="333431"/>
            </a:xfrm>
            <a:prstGeom prst="upArrowCallout">
              <a:avLst>
                <a:gd name="adj1" fmla="val 25000"/>
                <a:gd name="adj2" fmla="val 21143"/>
                <a:gd name="adj3" fmla="val 68447"/>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CAE7D05-D603-501E-1C8B-A736408289F2}"/>
                </a:ext>
              </a:extLst>
            </p:cNvPr>
            <p:cNvSpPr/>
            <p:nvPr/>
          </p:nvSpPr>
          <p:spPr>
            <a:xfrm flipH="1">
              <a:off x="1315228" y="5234343"/>
              <a:ext cx="87759" cy="371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933DD2-6A2C-EBEB-666F-2BC211A24E10}"/>
                </a:ext>
              </a:extLst>
            </p:cNvPr>
            <p:cNvSpPr/>
            <p:nvPr/>
          </p:nvSpPr>
          <p:spPr>
            <a:xfrm flipH="1">
              <a:off x="2937785" y="5234343"/>
              <a:ext cx="87759" cy="371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Chart, radar chart&#10;&#10;Description automatically generated">
            <a:extLst>
              <a:ext uri="{FF2B5EF4-FFF2-40B4-BE49-F238E27FC236}">
                <a16:creationId xmlns:a16="http://schemas.microsoft.com/office/drawing/2014/main" id="{A78FBEAD-C7A4-E849-82C2-B17373930A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7465" y="1983356"/>
            <a:ext cx="1731976" cy="1730379"/>
          </a:xfrm>
          <a:prstGeom prst="rect">
            <a:avLst/>
          </a:prstGeom>
        </p:spPr>
      </p:pic>
      <p:sp>
        <p:nvSpPr>
          <p:cNvPr id="19" name="Scroll: Vertical 18">
            <a:extLst>
              <a:ext uri="{FF2B5EF4-FFF2-40B4-BE49-F238E27FC236}">
                <a16:creationId xmlns:a16="http://schemas.microsoft.com/office/drawing/2014/main" id="{F3B2845C-8FDC-2D2C-7ADE-B5DDD18D0DE8}"/>
              </a:ext>
            </a:extLst>
          </p:cNvPr>
          <p:cNvSpPr/>
          <p:nvPr/>
        </p:nvSpPr>
        <p:spPr>
          <a:xfrm>
            <a:off x="6554912" y="4125803"/>
            <a:ext cx="2331611" cy="2111509"/>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solidFill>
                  <a:schemeClr val="tx1"/>
                </a:solidFill>
              </a:rPr>
              <a:t>Diffusion of </a:t>
            </a:r>
            <a:r>
              <a:rPr lang="fr-FR" sz="1400" dirty="0" err="1">
                <a:solidFill>
                  <a:schemeClr val="tx1"/>
                </a:solidFill>
              </a:rPr>
              <a:t>such</a:t>
            </a:r>
            <a:r>
              <a:rPr lang="fr-FR" sz="1400" dirty="0">
                <a:solidFill>
                  <a:schemeClr val="tx1"/>
                </a:solidFill>
              </a:rPr>
              <a:t> clusters’ </a:t>
            </a:r>
            <a:r>
              <a:rPr lang="fr-FR" sz="1400" dirty="0" err="1">
                <a:solidFill>
                  <a:schemeClr val="tx1"/>
                </a:solidFill>
              </a:rPr>
              <a:t>average</a:t>
            </a:r>
            <a:endParaRPr lang="fr-FR" sz="1400" dirty="0">
              <a:solidFill>
                <a:schemeClr val="tx1"/>
              </a:solidFill>
            </a:endParaRPr>
          </a:p>
          <a:p>
            <a:pPr marL="285750" indent="-285750">
              <a:buFont typeface="Arial" panose="020B0604020202020204" pitchFamily="34" charset="0"/>
              <a:buChar char="•"/>
            </a:pPr>
            <a:r>
              <a:rPr lang="fr-FR" sz="1400" dirty="0" err="1">
                <a:solidFill>
                  <a:schemeClr val="tx1"/>
                </a:solidFill>
              </a:rPr>
              <a:t>price</a:t>
            </a:r>
            <a:r>
              <a:rPr lang="fr-FR" sz="1400" dirty="0">
                <a:solidFill>
                  <a:schemeClr val="tx1"/>
                </a:solidFill>
              </a:rPr>
              <a:t> </a:t>
            </a:r>
            <a:r>
              <a:rPr lang="fr-FR" sz="1400" dirty="0" err="1">
                <a:solidFill>
                  <a:schemeClr val="tx1"/>
                </a:solidFill>
              </a:rPr>
              <a:t>momentum</a:t>
            </a:r>
            <a:endParaRPr lang="fr-FR" sz="1400" dirty="0">
              <a:solidFill>
                <a:schemeClr val="tx1"/>
              </a:solidFill>
            </a:endParaRPr>
          </a:p>
          <a:p>
            <a:pPr marL="285750" indent="-285750">
              <a:buFont typeface="Arial" panose="020B0604020202020204" pitchFamily="34" charset="0"/>
              <a:buChar char="•"/>
            </a:pPr>
            <a:r>
              <a:rPr lang="fr-FR" sz="1400" dirty="0">
                <a:solidFill>
                  <a:schemeClr val="tx1"/>
                </a:solidFill>
              </a:rPr>
              <a:t>free cash flow</a:t>
            </a:r>
          </a:p>
          <a:p>
            <a:pPr marL="285750" indent="-285750">
              <a:buFont typeface="Arial" panose="020B0604020202020204" pitchFamily="34" charset="0"/>
              <a:buChar char="•"/>
            </a:pPr>
            <a:r>
              <a:rPr lang="fr-FR" sz="1400" dirty="0">
                <a:solidFill>
                  <a:schemeClr val="tx1"/>
                </a:solidFill>
              </a:rPr>
              <a:t>…</a:t>
            </a:r>
          </a:p>
          <a:p>
            <a:r>
              <a:rPr lang="fr-FR" sz="1400" dirty="0">
                <a:solidFill>
                  <a:schemeClr val="tx1"/>
                </a:solidFill>
              </a:rPr>
              <a:t>.. onto </a:t>
            </a:r>
            <a:r>
              <a:rPr lang="fr-FR" sz="1400" dirty="0" err="1">
                <a:solidFill>
                  <a:schemeClr val="tx1"/>
                </a:solidFill>
              </a:rPr>
              <a:t>individual</a:t>
            </a:r>
            <a:r>
              <a:rPr lang="fr-FR" sz="1400" dirty="0">
                <a:solidFill>
                  <a:schemeClr val="tx1"/>
                </a:solidFill>
              </a:rPr>
              <a:t> stocks </a:t>
            </a:r>
            <a:r>
              <a:rPr lang="fr-FR" sz="1400" dirty="0" err="1">
                <a:solidFill>
                  <a:schemeClr val="tx1"/>
                </a:solidFill>
              </a:rPr>
              <a:t>based</a:t>
            </a:r>
            <a:r>
              <a:rPr lang="fr-FR" sz="1400" dirty="0">
                <a:solidFill>
                  <a:schemeClr val="tx1"/>
                </a:solidFill>
              </a:rPr>
              <a:t> on </a:t>
            </a:r>
            <a:r>
              <a:rPr lang="fr-FR" sz="1400" dirty="0" err="1">
                <a:solidFill>
                  <a:schemeClr val="tx1"/>
                </a:solidFill>
              </a:rPr>
              <a:t>their</a:t>
            </a:r>
            <a:r>
              <a:rPr lang="fr-FR" sz="1400" dirty="0">
                <a:solidFill>
                  <a:schemeClr val="tx1"/>
                </a:solidFill>
              </a:rPr>
              <a:t> </a:t>
            </a:r>
            <a:r>
              <a:rPr lang="fr-FR" sz="1400" dirty="0" err="1">
                <a:solidFill>
                  <a:schemeClr val="tx1"/>
                </a:solidFill>
              </a:rPr>
              <a:t>activity</a:t>
            </a:r>
            <a:r>
              <a:rPr lang="fr-FR" sz="1400" dirty="0">
                <a:solidFill>
                  <a:schemeClr val="tx1"/>
                </a:solidFill>
              </a:rPr>
              <a:t> mix</a:t>
            </a:r>
          </a:p>
        </p:txBody>
      </p:sp>
      <p:sp>
        <p:nvSpPr>
          <p:cNvPr id="21" name="TextBox 20">
            <a:extLst>
              <a:ext uri="{FF2B5EF4-FFF2-40B4-BE49-F238E27FC236}">
                <a16:creationId xmlns:a16="http://schemas.microsoft.com/office/drawing/2014/main" id="{0AB827B1-A0A4-7072-3E96-AAA06B405EF7}"/>
              </a:ext>
            </a:extLst>
          </p:cNvPr>
          <p:cNvSpPr txBox="1"/>
          <p:nvPr/>
        </p:nvSpPr>
        <p:spPr>
          <a:xfrm>
            <a:off x="341036" y="6305244"/>
            <a:ext cx="2162162" cy="215444"/>
          </a:xfrm>
          <a:prstGeom prst="rect">
            <a:avLst/>
          </a:prstGeom>
          <a:noFill/>
        </p:spPr>
        <p:txBody>
          <a:bodyPr wrap="square" rtlCol="0">
            <a:spAutoFit/>
          </a:bodyPr>
          <a:lstStyle/>
          <a:p>
            <a:r>
              <a:rPr lang="en-US" sz="800" dirty="0"/>
              <a:t>Source: CFM, external data providers</a:t>
            </a:r>
          </a:p>
        </p:txBody>
      </p:sp>
      <p:sp>
        <p:nvSpPr>
          <p:cNvPr id="14" name="Title 2">
            <a:extLst>
              <a:ext uri="{FF2B5EF4-FFF2-40B4-BE49-F238E27FC236}">
                <a16:creationId xmlns:a16="http://schemas.microsoft.com/office/drawing/2014/main" id="{71A28837-5C30-E4D9-A98F-D187C9F54D93}"/>
              </a:ext>
            </a:extLst>
          </p:cNvPr>
          <p:cNvSpPr txBox="1">
            <a:spLocks/>
          </p:cNvSpPr>
          <p:nvPr/>
        </p:nvSpPr>
        <p:spPr>
          <a:xfrm>
            <a:off x="431799" y="404814"/>
            <a:ext cx="7236485" cy="396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kern="1200">
                <a:solidFill>
                  <a:schemeClr val="tx2"/>
                </a:solidFill>
                <a:latin typeface="+mj-lt"/>
                <a:ea typeface="+mj-ea"/>
                <a:cs typeface="+mj-cs"/>
              </a:defRPr>
            </a:lvl1pPr>
          </a:lstStyle>
          <a:p>
            <a:r>
              <a:rPr lang="en-GB" sz="2800" dirty="0"/>
              <a:t>Exploiter les </a:t>
            </a:r>
            <a:r>
              <a:rPr lang="en-GB" sz="2800" dirty="0" err="1"/>
              <a:t>réseaux</a:t>
            </a:r>
            <a:r>
              <a:rPr lang="en-GB" sz="2800" dirty="0"/>
              <a:t> et </a:t>
            </a:r>
            <a:r>
              <a:rPr lang="en-GB" sz="2800" dirty="0" err="1"/>
              <a:t>chaînes</a:t>
            </a:r>
            <a:r>
              <a:rPr lang="en-GB" sz="2800" dirty="0"/>
              <a:t> de </a:t>
            </a:r>
            <a:r>
              <a:rPr lang="en-GB" sz="2800" dirty="0" err="1"/>
              <a:t>valeur</a:t>
            </a:r>
            <a:endParaRPr lang="en-US" sz="2800" dirty="0"/>
          </a:p>
        </p:txBody>
      </p:sp>
      <p:sp>
        <p:nvSpPr>
          <p:cNvPr id="16" name="Rectangle 15">
            <a:extLst>
              <a:ext uri="{FF2B5EF4-FFF2-40B4-BE49-F238E27FC236}">
                <a16:creationId xmlns:a16="http://schemas.microsoft.com/office/drawing/2014/main" id="{A8D6865B-E11D-F12F-C1FB-8EE32F944FD5}"/>
              </a:ext>
            </a:extLst>
          </p:cNvPr>
          <p:cNvSpPr/>
          <p:nvPr/>
        </p:nvSpPr>
        <p:spPr>
          <a:xfrm>
            <a:off x="283681" y="1134518"/>
            <a:ext cx="8536791" cy="338554"/>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accent4"/>
                </a:solidFill>
                <a:prstDash val="solid"/>
                <a:round/>
                <a:headEnd type="none" w="med" len="med"/>
                <a:tailEnd type="none" w="med" len="med"/>
              </a14:hiddenLine>
            </a:ext>
          </a:extLst>
        </p:spPr>
        <p:txBody>
          <a:bodyPr wrap="square">
            <a:spAutoFit/>
          </a:bodyPr>
          <a:lstStyle>
            <a:defPPr>
              <a:defRPr lang="en-US"/>
            </a:defPPr>
          </a:lstStyle>
          <a:p>
            <a:pPr>
              <a:spcBef>
                <a:spcPct val="20000"/>
              </a:spcBef>
            </a:pPr>
            <a:r>
              <a:rPr lang="en-US" sz="1600" dirty="0">
                <a:solidFill>
                  <a:schemeClr val="dk2"/>
                </a:solidFill>
                <a:latin typeface="Arial" pitchFamily="34" charset="0"/>
              </a:rPr>
              <a:t>Combining with NLP data to find out how topics link up through value chains</a:t>
            </a:r>
            <a:r>
              <a:rPr lang="en-GB" sz="1600" dirty="0">
                <a:solidFill>
                  <a:schemeClr val="dk2"/>
                </a:solidFill>
                <a:latin typeface="Arial" pitchFamily="34" charset="0"/>
              </a:rPr>
              <a:t> </a:t>
            </a:r>
            <a:endParaRPr lang="en-US" altLang="en-US" sz="1600" dirty="0">
              <a:solidFill>
                <a:schemeClr val="dk2"/>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357203995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7109738" cy="396000"/>
          </a:xfrm>
        </p:spPr>
        <p:txBody>
          <a:bodyPr/>
          <a:lstStyle/>
          <a:p>
            <a:r>
              <a:rPr lang="fr-FR" sz="2800" dirty="0"/>
              <a:t>Pendant ce temps-là, côté climat…</a:t>
            </a:r>
            <a:br>
              <a:rPr lang="fr-FR" sz="2800" dirty="0"/>
            </a:b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54</a:t>
            </a:fld>
            <a:endParaRPr lang="en-US" dirty="0"/>
          </a:p>
        </p:txBody>
      </p:sp>
      <p:sp>
        <p:nvSpPr>
          <p:cNvPr id="2" name="Content Placeholder 2">
            <a:extLst>
              <a:ext uri="{FF2B5EF4-FFF2-40B4-BE49-F238E27FC236}">
                <a16:creationId xmlns:a16="http://schemas.microsoft.com/office/drawing/2014/main" id="{4BF085F9-1CCB-DA27-0A89-2ADAFE84984C}"/>
              </a:ext>
            </a:extLst>
          </p:cNvPr>
          <p:cNvSpPr txBox="1">
            <a:spLocks/>
          </p:cNvSpPr>
          <p:nvPr/>
        </p:nvSpPr>
        <p:spPr>
          <a:xfrm>
            <a:off x="431799" y="5282908"/>
            <a:ext cx="8138459" cy="847022"/>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0" dirty="0" err="1">
                <a:solidFill>
                  <a:schemeClr val="tx1"/>
                </a:solidFill>
              </a:rPr>
              <a:t>Aucune</a:t>
            </a:r>
            <a:r>
              <a:rPr lang="en-US" sz="2000" b="0" dirty="0">
                <a:solidFill>
                  <a:schemeClr val="tx1"/>
                </a:solidFill>
              </a:rPr>
              <a:t> modification dans les </a:t>
            </a:r>
            <a:r>
              <a:rPr lang="en-US" sz="2000" b="0" dirty="0" err="1">
                <a:solidFill>
                  <a:schemeClr val="tx1"/>
                </a:solidFill>
              </a:rPr>
              <a:t>trajectoires</a:t>
            </a:r>
            <a:endParaRPr lang="en-US" sz="2000" b="0" dirty="0">
              <a:solidFill>
                <a:schemeClr val="tx1"/>
              </a:solidFill>
            </a:endParaRPr>
          </a:p>
          <a:p>
            <a:r>
              <a:rPr lang="en-US" sz="2000" b="0" dirty="0">
                <a:solidFill>
                  <a:schemeClr val="tx1"/>
                </a:solidFill>
              </a:rPr>
              <a:t>Comme chacun </a:t>
            </a:r>
            <a:r>
              <a:rPr lang="en-US" sz="2000" b="0" dirty="0" err="1">
                <a:solidFill>
                  <a:schemeClr val="tx1"/>
                </a:solidFill>
              </a:rPr>
              <a:t>sait</a:t>
            </a:r>
            <a:r>
              <a:rPr lang="en-US" sz="2000" b="0" dirty="0">
                <a:solidFill>
                  <a:schemeClr val="tx1"/>
                </a:solidFill>
              </a:rPr>
              <a:t>, 2023 bat </a:t>
            </a:r>
            <a:r>
              <a:rPr lang="en-US" sz="2000" b="0" dirty="0" err="1">
                <a:solidFill>
                  <a:schemeClr val="tx1"/>
                </a:solidFill>
              </a:rPr>
              <a:t>tous</a:t>
            </a:r>
            <a:r>
              <a:rPr lang="en-US" sz="2000" b="0" dirty="0">
                <a:solidFill>
                  <a:schemeClr val="tx1"/>
                </a:solidFill>
              </a:rPr>
              <a:t> les records de </a:t>
            </a:r>
            <a:r>
              <a:rPr lang="en-US" sz="2000" b="0" dirty="0" err="1">
                <a:solidFill>
                  <a:schemeClr val="tx1"/>
                </a:solidFill>
              </a:rPr>
              <a:t>chaleur</a:t>
            </a:r>
            <a:r>
              <a:rPr lang="en-US" sz="2000" b="0" dirty="0">
                <a:solidFill>
                  <a:schemeClr val="tx1"/>
                </a:solidFill>
              </a:rPr>
              <a:t>. </a:t>
            </a:r>
            <a:endParaRPr lang="en-US" sz="2000" b="0" dirty="0">
              <a:solidFill>
                <a:schemeClr val="bg1">
                  <a:lumMod val="65000"/>
                </a:schemeClr>
              </a:solidFill>
            </a:endParaRPr>
          </a:p>
          <a:p>
            <a:pPr lvl="1"/>
            <a:endParaRPr lang="en-US" sz="900" dirty="0"/>
          </a:p>
          <a:p>
            <a:pPr marL="0" lvl="3" indent="0">
              <a:buNone/>
            </a:pPr>
            <a:r>
              <a:rPr lang="en-US" sz="900" dirty="0"/>
              <a:t>Source NOAA</a:t>
            </a:r>
          </a:p>
        </p:txBody>
      </p:sp>
      <p:pic>
        <p:nvPicPr>
          <p:cNvPr id="6" name="Picture 5" descr="A graph showing the global monthly mean co2">
            <a:extLst>
              <a:ext uri="{FF2B5EF4-FFF2-40B4-BE49-F238E27FC236}">
                <a16:creationId xmlns:a16="http://schemas.microsoft.com/office/drawing/2014/main" id="{A7569A08-E48B-9CB1-A09E-23B15FAEAD7A}"/>
              </a:ext>
            </a:extLst>
          </p:cNvPr>
          <p:cNvPicPr>
            <a:picLocks noChangeAspect="1"/>
          </p:cNvPicPr>
          <p:nvPr/>
        </p:nvPicPr>
        <p:blipFill>
          <a:blip r:embed="rId3"/>
          <a:stretch>
            <a:fillRect/>
          </a:stretch>
        </p:blipFill>
        <p:spPr>
          <a:xfrm>
            <a:off x="274746" y="1569843"/>
            <a:ext cx="4708934" cy="3532748"/>
          </a:xfrm>
          <a:prstGeom prst="rect">
            <a:avLst/>
          </a:prstGeom>
        </p:spPr>
      </p:pic>
      <p:sp>
        <p:nvSpPr>
          <p:cNvPr id="12" name="Rectangle 11">
            <a:extLst>
              <a:ext uri="{FF2B5EF4-FFF2-40B4-BE49-F238E27FC236}">
                <a16:creationId xmlns:a16="http://schemas.microsoft.com/office/drawing/2014/main" id="{41511DE1-30DA-4292-E33E-20BC944F37FF}"/>
              </a:ext>
            </a:extLst>
          </p:cNvPr>
          <p:cNvSpPr/>
          <p:nvPr/>
        </p:nvSpPr>
        <p:spPr>
          <a:xfrm>
            <a:off x="117695" y="22365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graph&#10;&#10;Description automatically generated">
            <a:extLst>
              <a:ext uri="{FF2B5EF4-FFF2-40B4-BE49-F238E27FC236}">
                <a16:creationId xmlns:a16="http://schemas.microsoft.com/office/drawing/2014/main" id="{94DB9A50-A348-E46F-D090-BF4FEDCE1452}"/>
              </a:ext>
            </a:extLst>
          </p:cNvPr>
          <p:cNvPicPr>
            <a:picLocks noChangeAspect="1"/>
          </p:cNvPicPr>
          <p:nvPr/>
        </p:nvPicPr>
        <p:blipFill rotWithShape="1">
          <a:blip r:embed="rId4"/>
          <a:srcRect l="-1" t="26974" r="1729" b="12128"/>
          <a:stretch/>
        </p:blipFill>
        <p:spPr>
          <a:xfrm>
            <a:off x="5696655" y="1407062"/>
            <a:ext cx="2873603" cy="3858309"/>
          </a:xfrm>
          <a:prstGeom prst="rect">
            <a:avLst/>
          </a:prstGeom>
        </p:spPr>
      </p:pic>
    </p:spTree>
    <p:extLst>
      <p:ext uri="{BB962C8B-B14F-4D97-AF65-F5344CB8AC3E}">
        <p14:creationId xmlns:p14="http://schemas.microsoft.com/office/powerpoint/2010/main" val="577720599"/>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361794" cy="396000"/>
          </a:xfrm>
        </p:spPr>
        <p:txBody>
          <a:bodyPr/>
          <a:lstStyle/>
          <a:p>
            <a:r>
              <a:rPr lang="fr-FR" sz="2800" dirty="0"/>
              <a:t>Et pendant ce temps-là, côté </a:t>
            </a:r>
            <a:r>
              <a:rPr lang="fr-FR" sz="2800" dirty="0" err="1"/>
              <a:t>biodiv</a:t>
            </a:r>
            <a:r>
              <a:rPr lang="fr-FR" sz="2800" dirty="0"/>
              <a:t>...</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55</a:t>
            </a:fld>
            <a:endParaRPr lang="en-US" dirty="0"/>
          </a:p>
        </p:txBody>
      </p:sp>
      <p:sp>
        <p:nvSpPr>
          <p:cNvPr id="2" name="Content Placeholder 2">
            <a:extLst>
              <a:ext uri="{FF2B5EF4-FFF2-40B4-BE49-F238E27FC236}">
                <a16:creationId xmlns:a16="http://schemas.microsoft.com/office/drawing/2014/main" id="{4BF085F9-1CCB-DA27-0A89-2ADAFE84984C}"/>
              </a:ext>
            </a:extLst>
          </p:cNvPr>
          <p:cNvSpPr txBox="1">
            <a:spLocks/>
          </p:cNvSpPr>
          <p:nvPr/>
        </p:nvSpPr>
        <p:spPr>
          <a:xfrm>
            <a:off x="460451" y="5060150"/>
            <a:ext cx="8138459" cy="847022"/>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0" dirty="0" err="1">
                <a:solidFill>
                  <a:schemeClr val="tx1"/>
                </a:solidFill>
              </a:rPr>
              <a:t>Aucune</a:t>
            </a:r>
            <a:r>
              <a:rPr lang="en-US" sz="2000" b="0" dirty="0">
                <a:solidFill>
                  <a:schemeClr val="tx1"/>
                </a:solidFill>
              </a:rPr>
              <a:t> modification dans les </a:t>
            </a:r>
            <a:r>
              <a:rPr lang="en-US" sz="2000" b="0" dirty="0" err="1">
                <a:solidFill>
                  <a:schemeClr val="tx1"/>
                </a:solidFill>
              </a:rPr>
              <a:t>trajectoires</a:t>
            </a:r>
            <a:endParaRPr lang="en-US" sz="2000" b="0" dirty="0">
              <a:solidFill>
                <a:schemeClr val="tx1"/>
              </a:solidFill>
            </a:endParaRPr>
          </a:p>
          <a:p>
            <a:r>
              <a:rPr lang="en-US" sz="2000" b="0" dirty="0">
                <a:solidFill>
                  <a:schemeClr val="tx1"/>
                </a:solidFill>
              </a:rPr>
              <a:t>On continue </a:t>
            </a:r>
            <a:r>
              <a:rPr lang="en-US" sz="2000" b="0" dirty="0" err="1">
                <a:solidFill>
                  <a:schemeClr val="tx1"/>
                </a:solidFill>
              </a:rPr>
              <a:t>d’autoriser</a:t>
            </a:r>
            <a:r>
              <a:rPr lang="en-US" sz="2000" b="0" dirty="0">
                <a:solidFill>
                  <a:schemeClr val="tx1"/>
                </a:solidFill>
              </a:rPr>
              <a:t> la mise sur le marches de substances </a:t>
            </a:r>
            <a:r>
              <a:rPr lang="en-US" sz="2000" b="0" dirty="0" err="1">
                <a:solidFill>
                  <a:schemeClr val="tx1"/>
                </a:solidFill>
              </a:rPr>
              <a:t>toxiques</a:t>
            </a:r>
            <a:endParaRPr lang="en-US" sz="2000" b="0" dirty="0">
              <a:solidFill>
                <a:schemeClr val="bg1">
                  <a:lumMod val="65000"/>
                </a:schemeClr>
              </a:solidFill>
            </a:endParaRPr>
          </a:p>
          <a:p>
            <a:pPr lvl="1"/>
            <a:endParaRPr lang="en-US" sz="2000" dirty="0"/>
          </a:p>
          <a:p>
            <a:pPr lvl="1"/>
            <a:r>
              <a:rPr lang="en-US" sz="900" dirty="0"/>
              <a:t>Source Reuters</a:t>
            </a:r>
          </a:p>
          <a:p>
            <a:pPr lvl="3"/>
            <a:endParaRPr lang="en-US" sz="900" dirty="0"/>
          </a:p>
        </p:txBody>
      </p:sp>
      <p:pic>
        <p:nvPicPr>
          <p:cNvPr id="6" name="Picture 5">
            <a:extLst>
              <a:ext uri="{FF2B5EF4-FFF2-40B4-BE49-F238E27FC236}">
                <a16:creationId xmlns:a16="http://schemas.microsoft.com/office/drawing/2014/main" id="{E2CC5F1F-EA42-5EA0-856B-CDF248FFC093}"/>
              </a:ext>
            </a:extLst>
          </p:cNvPr>
          <p:cNvPicPr>
            <a:picLocks noChangeAspect="1"/>
          </p:cNvPicPr>
          <p:nvPr/>
        </p:nvPicPr>
        <p:blipFill>
          <a:blip r:embed="rId3"/>
          <a:stretch>
            <a:fillRect/>
          </a:stretch>
        </p:blipFill>
        <p:spPr>
          <a:xfrm>
            <a:off x="390248" y="1027606"/>
            <a:ext cx="8208662" cy="3726632"/>
          </a:xfrm>
          <a:prstGeom prst="rect">
            <a:avLst/>
          </a:prstGeom>
        </p:spPr>
      </p:pic>
      <p:sp>
        <p:nvSpPr>
          <p:cNvPr id="7" name="Rectangle 6">
            <a:extLst>
              <a:ext uri="{FF2B5EF4-FFF2-40B4-BE49-F238E27FC236}">
                <a16:creationId xmlns:a16="http://schemas.microsoft.com/office/drawing/2014/main" id="{C2836844-1F14-B4D9-33A7-C7414A233BE8}"/>
              </a:ext>
            </a:extLst>
          </p:cNvPr>
          <p:cNvSpPr/>
          <p:nvPr/>
        </p:nvSpPr>
        <p:spPr>
          <a:xfrm>
            <a:off x="117695" y="22365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226779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a:xfrm>
            <a:off x="8452385" y="404813"/>
            <a:ext cx="252000" cy="180000"/>
          </a:xfrm>
        </p:spPr>
        <p:txBody>
          <a:bodyPr/>
          <a:lstStyle/>
          <a:p>
            <a:fld id="{F50C96F9-39E0-7C4A-B8F4-A5033EA05416}" type="slidenum">
              <a:rPr lang="en-US" smtClean="0"/>
              <a:t>56</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dirty="0"/>
          </a:p>
        </p:txBody>
      </p:sp>
      <p:pic>
        <p:nvPicPr>
          <p:cNvPr id="7" name="Picture 6" descr="Cartoon character jumping off a piece of wood">
            <a:extLst>
              <a:ext uri="{FF2B5EF4-FFF2-40B4-BE49-F238E27FC236}">
                <a16:creationId xmlns:a16="http://schemas.microsoft.com/office/drawing/2014/main" id="{02ECD60B-72C4-9A30-C9C7-660A08FAEDF6}"/>
              </a:ext>
            </a:extLst>
          </p:cNvPr>
          <p:cNvPicPr>
            <a:picLocks noChangeAspect="1"/>
          </p:cNvPicPr>
          <p:nvPr/>
        </p:nvPicPr>
        <p:blipFill>
          <a:blip r:embed="rId3"/>
          <a:stretch>
            <a:fillRect/>
          </a:stretch>
        </p:blipFill>
        <p:spPr>
          <a:xfrm>
            <a:off x="830098" y="1175288"/>
            <a:ext cx="7321347" cy="4835687"/>
          </a:xfrm>
          <a:prstGeom prst="rect">
            <a:avLst/>
          </a:prstGeom>
        </p:spPr>
      </p:pic>
      <p:sp>
        <p:nvSpPr>
          <p:cNvPr id="12" name="Title 7">
            <a:extLst>
              <a:ext uri="{FF2B5EF4-FFF2-40B4-BE49-F238E27FC236}">
                <a16:creationId xmlns:a16="http://schemas.microsoft.com/office/drawing/2014/main" id="{C4235620-7721-1F6C-3B49-19D789BED64C}"/>
              </a:ext>
            </a:extLst>
          </p:cNvPr>
          <p:cNvSpPr>
            <a:spLocks noGrp="1"/>
          </p:cNvSpPr>
          <p:nvPr>
            <p:ph type="title"/>
          </p:nvPr>
        </p:nvSpPr>
        <p:spPr>
          <a:xfrm>
            <a:off x="422745" y="404813"/>
            <a:ext cx="6555155" cy="396000"/>
          </a:xfrm>
        </p:spPr>
        <p:txBody>
          <a:bodyPr/>
          <a:lstStyle/>
          <a:p>
            <a:r>
              <a:rPr lang="en-US" sz="2800" dirty="0"/>
              <a:t>Comme un vide sous les </a:t>
            </a:r>
            <a:r>
              <a:rPr lang="en-US" sz="2800" dirty="0" err="1"/>
              <a:t>pieds</a:t>
            </a:r>
            <a:r>
              <a:rPr lang="en-US" sz="2800" dirty="0"/>
              <a:t>?</a:t>
            </a:r>
          </a:p>
        </p:txBody>
      </p:sp>
      <p:sp>
        <p:nvSpPr>
          <p:cNvPr id="14" name="Footer Placeholder 3">
            <a:extLst>
              <a:ext uri="{FF2B5EF4-FFF2-40B4-BE49-F238E27FC236}">
                <a16:creationId xmlns:a16="http://schemas.microsoft.com/office/drawing/2014/main" id="{EA77D0F1-254C-7EE1-2C92-ED0E5D48A4FC}"/>
              </a:ext>
            </a:extLst>
          </p:cNvPr>
          <p:cNvSpPr>
            <a:spLocks noGrp="1"/>
          </p:cNvSpPr>
          <p:nvPr>
            <p:ph type="ftr" sz="quarter" idx="11"/>
          </p:nvPr>
        </p:nvSpPr>
        <p:spPr>
          <a:xfrm>
            <a:off x="6799943" y="404813"/>
            <a:ext cx="1653908" cy="180000"/>
          </a:xfrm>
        </p:spPr>
        <p:txBody>
          <a:bodyPr/>
          <a:lstStyle/>
          <a:p>
            <a:r>
              <a:rPr lang="en-US" dirty="0"/>
              <a:t>CFM | Sustainability</a:t>
            </a:r>
          </a:p>
        </p:txBody>
      </p:sp>
    </p:spTree>
    <p:extLst>
      <p:ext uri="{BB962C8B-B14F-4D97-AF65-F5344CB8AC3E}">
        <p14:creationId xmlns:p14="http://schemas.microsoft.com/office/powerpoint/2010/main" val="1966786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8" y="404813"/>
            <a:ext cx="6943363" cy="396000"/>
          </a:xfrm>
        </p:spPr>
        <p:txBody>
          <a:bodyPr/>
          <a:lstStyle/>
          <a:p>
            <a:r>
              <a:rPr lang="fr-FR" sz="3200" dirty="0"/>
              <a:t>Finance verte: un bien maigre bilan</a:t>
            </a:r>
            <a:endParaRPr lang="en-US" sz="18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57</a:t>
            </a:fld>
            <a:endParaRPr lang="en-US" dirty="0"/>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573739" y="1604865"/>
            <a:ext cx="8138459" cy="4538184"/>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Wingdings" panose="05000000000000000000" pitchFamily="2" charset="2"/>
              <a:buChar char="v"/>
            </a:pPr>
            <a:endParaRPr lang="en-US" sz="2000" b="0" dirty="0">
              <a:solidFill>
                <a:schemeClr val="tx1"/>
              </a:solidFill>
            </a:endParaRPr>
          </a:p>
          <a:p>
            <a:pPr marL="171450" indent="-171450">
              <a:buFont typeface="Wingdings" panose="05000000000000000000" pitchFamily="2" charset="2"/>
              <a:buChar char="v"/>
            </a:pPr>
            <a:r>
              <a:rPr lang="en-US" sz="2000" b="0" dirty="0">
                <a:solidFill>
                  <a:schemeClr val="tx1"/>
                </a:solidFill>
              </a:rPr>
              <a:t> A-t-</a:t>
            </a:r>
            <a:r>
              <a:rPr lang="en-US" sz="2000" b="0" dirty="0" err="1">
                <a:solidFill>
                  <a:schemeClr val="tx1"/>
                </a:solidFill>
              </a:rPr>
              <a:t>elle</a:t>
            </a:r>
            <a:r>
              <a:rPr lang="en-US" sz="2000" b="0" dirty="0">
                <a:solidFill>
                  <a:schemeClr val="tx1"/>
                </a:solidFill>
              </a:rPr>
              <a:t> </a:t>
            </a:r>
            <a:r>
              <a:rPr lang="en-US" sz="2000" b="0" dirty="0" err="1">
                <a:solidFill>
                  <a:schemeClr val="tx1"/>
                </a:solidFill>
              </a:rPr>
              <a:t>su</a:t>
            </a:r>
            <a:r>
              <a:rPr lang="en-US" sz="2000" b="0" dirty="0">
                <a:solidFill>
                  <a:schemeClr val="tx1"/>
                </a:solidFill>
              </a:rPr>
              <a:t> </a:t>
            </a:r>
            <a:r>
              <a:rPr lang="en-US" sz="2000" b="0" dirty="0" err="1">
                <a:solidFill>
                  <a:schemeClr val="tx1"/>
                </a:solidFill>
              </a:rPr>
              <a:t>s’ancrer</a:t>
            </a:r>
            <a:r>
              <a:rPr lang="en-US" sz="2000" b="0" dirty="0">
                <a:solidFill>
                  <a:schemeClr val="tx1"/>
                </a:solidFill>
              </a:rPr>
              <a:t> dans le </a:t>
            </a:r>
            <a:r>
              <a:rPr lang="en-US" sz="2000" b="0" dirty="0" err="1">
                <a:solidFill>
                  <a:schemeClr val="tx1"/>
                </a:solidFill>
              </a:rPr>
              <a:t>paysage</a:t>
            </a:r>
            <a:r>
              <a:rPr lang="en-US" sz="2000" b="0" dirty="0">
                <a:solidFill>
                  <a:schemeClr val="tx1"/>
                </a:solidFill>
              </a:rPr>
              <a:t> et </a:t>
            </a:r>
            <a:r>
              <a:rPr lang="en-US" sz="2000" b="0" dirty="0" err="1">
                <a:solidFill>
                  <a:schemeClr val="tx1"/>
                </a:solidFill>
              </a:rPr>
              <a:t>s’institutionaliser</a:t>
            </a:r>
            <a:r>
              <a:rPr lang="en-US" sz="2000" b="0" dirty="0">
                <a:solidFill>
                  <a:schemeClr val="tx1"/>
                </a:solidFill>
              </a:rPr>
              <a:t> ? </a:t>
            </a:r>
            <a:br>
              <a:rPr lang="en-US" sz="2000" b="0" dirty="0">
                <a:solidFill>
                  <a:schemeClr val="tx1"/>
                </a:solidFill>
              </a:rPr>
            </a:br>
            <a:r>
              <a:rPr lang="en-US" sz="2000" b="0" dirty="0">
                <a:solidFill>
                  <a:schemeClr val="tx1"/>
                </a:solidFill>
              </a:rPr>
              <a:t> </a:t>
            </a:r>
          </a:p>
          <a:p>
            <a:pPr marL="171450" indent="-171450">
              <a:buFont typeface="Wingdings" panose="05000000000000000000" pitchFamily="2" charset="2"/>
              <a:buChar char="v"/>
            </a:pPr>
            <a:r>
              <a:rPr lang="en-US" sz="2000" b="0" dirty="0">
                <a:solidFill>
                  <a:schemeClr val="tx1"/>
                </a:solidFill>
              </a:rPr>
              <a:t>A-t-</a:t>
            </a:r>
            <a:r>
              <a:rPr lang="en-US" sz="2000" b="0" dirty="0" err="1">
                <a:solidFill>
                  <a:schemeClr val="tx1"/>
                </a:solidFill>
              </a:rPr>
              <a:t>elle</a:t>
            </a:r>
            <a:r>
              <a:rPr lang="en-US" sz="2000" b="0" dirty="0">
                <a:solidFill>
                  <a:schemeClr val="tx1"/>
                </a:solidFill>
              </a:rPr>
              <a:t> </a:t>
            </a:r>
            <a:r>
              <a:rPr lang="en-US" sz="2000" b="0" dirty="0" err="1">
                <a:solidFill>
                  <a:schemeClr val="tx1"/>
                </a:solidFill>
              </a:rPr>
              <a:t>baissé</a:t>
            </a:r>
            <a:r>
              <a:rPr lang="en-US" sz="2000" b="0" dirty="0">
                <a:solidFill>
                  <a:schemeClr val="tx1"/>
                </a:solidFill>
              </a:rPr>
              <a:t> le </a:t>
            </a:r>
            <a:r>
              <a:rPr lang="en-US" sz="2000" b="0" dirty="0" err="1">
                <a:solidFill>
                  <a:schemeClr val="tx1"/>
                </a:solidFill>
              </a:rPr>
              <a:t>coût</a:t>
            </a:r>
            <a:r>
              <a:rPr lang="en-US" sz="2000" b="0" dirty="0">
                <a:solidFill>
                  <a:schemeClr val="tx1"/>
                </a:solidFill>
              </a:rPr>
              <a:t> </a:t>
            </a:r>
            <a:r>
              <a:rPr lang="en-US" sz="2000" b="0" dirty="0" err="1">
                <a:solidFill>
                  <a:schemeClr val="tx1"/>
                </a:solidFill>
              </a:rPr>
              <a:t>en</a:t>
            </a:r>
            <a:r>
              <a:rPr lang="en-US" sz="2000" b="0" dirty="0">
                <a:solidFill>
                  <a:schemeClr val="tx1"/>
                </a:solidFill>
              </a:rPr>
              <a:t> capital du vert et </a:t>
            </a:r>
            <a:r>
              <a:rPr lang="en-US" sz="2000" b="0" dirty="0" err="1">
                <a:solidFill>
                  <a:schemeClr val="tx1"/>
                </a:solidFill>
              </a:rPr>
              <a:t>augmenté</a:t>
            </a:r>
            <a:r>
              <a:rPr lang="en-US" sz="2000" b="0" dirty="0">
                <a:solidFill>
                  <a:schemeClr val="tx1"/>
                </a:solidFill>
              </a:rPr>
              <a:t> </a:t>
            </a:r>
            <a:r>
              <a:rPr lang="en-US" sz="2000" b="0" dirty="0" err="1">
                <a:solidFill>
                  <a:schemeClr val="tx1"/>
                </a:solidFill>
              </a:rPr>
              <a:t>celui</a:t>
            </a:r>
            <a:r>
              <a:rPr lang="en-US" sz="2000" b="0" dirty="0">
                <a:solidFill>
                  <a:schemeClr val="tx1"/>
                </a:solidFill>
              </a:rPr>
              <a:t> des FF ?</a:t>
            </a:r>
            <a:br>
              <a:rPr lang="en-US" sz="2000" b="0" dirty="0">
                <a:solidFill>
                  <a:schemeClr val="tx1"/>
                </a:solidFill>
              </a:rPr>
            </a:br>
            <a:endParaRPr lang="en-US" sz="2000" b="0" dirty="0">
              <a:solidFill>
                <a:schemeClr val="tx1"/>
              </a:solidFill>
            </a:endParaRPr>
          </a:p>
          <a:p>
            <a:pPr marL="171450" indent="-171450">
              <a:buFont typeface="Wingdings" panose="05000000000000000000" pitchFamily="2" charset="2"/>
              <a:buChar char="v"/>
            </a:pPr>
            <a:r>
              <a:rPr lang="en-US" sz="2000" b="0" dirty="0">
                <a:solidFill>
                  <a:schemeClr val="tx1"/>
                </a:solidFill>
              </a:rPr>
              <a:t> A-t-</a:t>
            </a:r>
            <a:r>
              <a:rPr lang="en-US" sz="2000" b="0" dirty="0" err="1">
                <a:solidFill>
                  <a:schemeClr val="tx1"/>
                </a:solidFill>
              </a:rPr>
              <a:t>elle</a:t>
            </a:r>
            <a:r>
              <a:rPr lang="en-US" sz="2000" b="0" dirty="0">
                <a:solidFill>
                  <a:schemeClr val="tx1"/>
                </a:solidFill>
              </a:rPr>
              <a:t> </a:t>
            </a:r>
            <a:r>
              <a:rPr lang="en-US" sz="2000" b="0" dirty="0" err="1">
                <a:solidFill>
                  <a:schemeClr val="tx1"/>
                </a:solidFill>
              </a:rPr>
              <a:t>contribué</a:t>
            </a:r>
            <a:r>
              <a:rPr lang="en-US" sz="2000" b="0" dirty="0">
                <a:solidFill>
                  <a:schemeClr val="tx1"/>
                </a:solidFill>
              </a:rPr>
              <a:t> à modifier les </a:t>
            </a:r>
            <a:r>
              <a:rPr lang="en-US" sz="2000" b="0" dirty="0" err="1">
                <a:solidFill>
                  <a:schemeClr val="tx1"/>
                </a:solidFill>
              </a:rPr>
              <a:t>comportements</a:t>
            </a:r>
            <a:r>
              <a:rPr lang="en-US" sz="2000" b="0" dirty="0">
                <a:solidFill>
                  <a:schemeClr val="tx1"/>
                </a:solidFill>
              </a:rPr>
              <a:t> des </a:t>
            </a:r>
            <a:r>
              <a:rPr lang="en-US" sz="2000" b="0" dirty="0" err="1">
                <a:solidFill>
                  <a:schemeClr val="tx1"/>
                </a:solidFill>
              </a:rPr>
              <a:t>entreprises</a:t>
            </a:r>
            <a:r>
              <a:rPr lang="en-US" sz="2000" b="0" dirty="0">
                <a:solidFill>
                  <a:schemeClr val="tx1"/>
                </a:solidFill>
              </a:rPr>
              <a:t> ?  </a:t>
            </a:r>
            <a:br>
              <a:rPr lang="en-US" sz="2000" b="0" dirty="0">
                <a:solidFill>
                  <a:schemeClr val="tx1"/>
                </a:solidFill>
              </a:rPr>
            </a:br>
            <a:endParaRPr lang="en-US" sz="2000" b="0" dirty="0">
              <a:solidFill>
                <a:schemeClr val="tx1"/>
              </a:solidFill>
            </a:endParaRPr>
          </a:p>
          <a:p>
            <a:pPr marL="171450" indent="-171450">
              <a:buFont typeface="Wingdings" panose="05000000000000000000" pitchFamily="2" charset="2"/>
              <a:buChar char="v"/>
            </a:pPr>
            <a:r>
              <a:rPr lang="en-US" sz="2000" b="0" dirty="0">
                <a:solidFill>
                  <a:schemeClr val="tx1"/>
                </a:solidFill>
              </a:rPr>
              <a:t> A-t-</a:t>
            </a:r>
            <a:r>
              <a:rPr lang="en-US" sz="2000" b="0" dirty="0" err="1">
                <a:solidFill>
                  <a:schemeClr val="tx1"/>
                </a:solidFill>
              </a:rPr>
              <a:t>elle</a:t>
            </a:r>
            <a:r>
              <a:rPr lang="en-US" sz="2000" b="0" dirty="0">
                <a:solidFill>
                  <a:schemeClr val="tx1"/>
                </a:solidFill>
              </a:rPr>
              <a:t> fait </a:t>
            </a:r>
            <a:r>
              <a:rPr lang="en-US" sz="2000" b="0" dirty="0" err="1">
                <a:solidFill>
                  <a:schemeClr val="tx1"/>
                </a:solidFill>
              </a:rPr>
              <a:t>émerger</a:t>
            </a:r>
            <a:r>
              <a:rPr lang="en-US" sz="2000" b="0" dirty="0">
                <a:solidFill>
                  <a:schemeClr val="tx1"/>
                </a:solidFill>
              </a:rPr>
              <a:t> des jeux de </a:t>
            </a:r>
            <a:r>
              <a:rPr lang="en-US" sz="2000" b="0" dirty="0" err="1">
                <a:solidFill>
                  <a:schemeClr val="tx1"/>
                </a:solidFill>
              </a:rPr>
              <a:t>données</a:t>
            </a:r>
            <a:r>
              <a:rPr lang="en-US" sz="2000" b="0" dirty="0">
                <a:solidFill>
                  <a:schemeClr val="tx1"/>
                </a:solidFill>
              </a:rPr>
              <a:t> </a:t>
            </a:r>
            <a:r>
              <a:rPr lang="en-US" sz="2000" b="0" dirty="0" err="1">
                <a:solidFill>
                  <a:schemeClr val="tx1"/>
                </a:solidFill>
              </a:rPr>
              <a:t>utiles</a:t>
            </a:r>
            <a:r>
              <a:rPr lang="en-US" sz="2000" b="0" dirty="0">
                <a:solidFill>
                  <a:schemeClr val="tx1"/>
                </a:solidFill>
              </a:rPr>
              <a:t> à </a:t>
            </a:r>
            <a:r>
              <a:rPr lang="en-US" sz="2000" b="0" dirty="0" err="1">
                <a:solidFill>
                  <a:schemeClr val="tx1"/>
                </a:solidFill>
              </a:rPr>
              <a:t>l’investissment</a:t>
            </a:r>
            <a:r>
              <a:rPr lang="en-US" sz="2000" b="0" dirty="0">
                <a:solidFill>
                  <a:schemeClr val="tx1"/>
                </a:solidFill>
              </a:rPr>
              <a:t> ?  </a:t>
            </a:r>
            <a:br>
              <a:rPr lang="en-US" sz="2000" b="0" dirty="0">
                <a:solidFill>
                  <a:schemeClr val="tx1"/>
                </a:solidFill>
              </a:rPr>
            </a:br>
            <a:endParaRPr lang="en-US" sz="2000" b="0" dirty="0">
              <a:solidFill>
                <a:schemeClr val="tx1"/>
              </a:solidFill>
            </a:endParaRPr>
          </a:p>
          <a:p>
            <a:pPr marL="171450" indent="-171450">
              <a:buFont typeface="Wingdings" panose="05000000000000000000" pitchFamily="2" charset="2"/>
              <a:buChar char="v"/>
            </a:pPr>
            <a:r>
              <a:rPr lang="en-US" sz="2000" b="0" dirty="0">
                <a:solidFill>
                  <a:schemeClr val="tx1"/>
                </a:solidFill>
              </a:rPr>
              <a:t> A-t-</a:t>
            </a:r>
            <a:r>
              <a:rPr lang="en-US" sz="2000" b="0" dirty="0" err="1">
                <a:solidFill>
                  <a:schemeClr val="tx1"/>
                </a:solidFill>
              </a:rPr>
              <a:t>elle</a:t>
            </a:r>
            <a:r>
              <a:rPr lang="en-US" sz="2000" b="0" dirty="0">
                <a:solidFill>
                  <a:schemeClr val="tx1"/>
                </a:solidFill>
              </a:rPr>
              <a:t> au </a:t>
            </a:r>
            <a:r>
              <a:rPr lang="en-US" sz="2000" b="0" dirty="0" err="1">
                <a:solidFill>
                  <a:schemeClr val="tx1"/>
                </a:solidFill>
              </a:rPr>
              <a:t>moins</a:t>
            </a:r>
            <a:r>
              <a:rPr lang="en-US" sz="2000" b="0" dirty="0">
                <a:solidFill>
                  <a:schemeClr val="tx1"/>
                </a:solidFill>
              </a:rPr>
              <a:t> </a:t>
            </a:r>
            <a:r>
              <a:rPr lang="en-US" sz="2000" b="0" dirty="0" err="1">
                <a:solidFill>
                  <a:schemeClr val="tx1"/>
                </a:solidFill>
              </a:rPr>
              <a:t>fini</a:t>
            </a:r>
            <a:r>
              <a:rPr lang="en-US" sz="2000" b="0" dirty="0">
                <a:solidFill>
                  <a:schemeClr val="tx1"/>
                </a:solidFill>
              </a:rPr>
              <a:t> par </a:t>
            </a:r>
            <a:r>
              <a:rPr lang="en-US" sz="2000" b="0" dirty="0" err="1">
                <a:solidFill>
                  <a:schemeClr val="tx1"/>
                </a:solidFill>
              </a:rPr>
              <a:t>comprendre</a:t>
            </a:r>
            <a:r>
              <a:rPr lang="en-US" sz="2000" b="0" dirty="0">
                <a:solidFill>
                  <a:schemeClr val="tx1"/>
                </a:solidFill>
              </a:rPr>
              <a:t> les impacts de </a:t>
            </a:r>
            <a:r>
              <a:rPr lang="en-US" sz="2000" b="0" dirty="0" err="1">
                <a:solidFill>
                  <a:schemeClr val="tx1"/>
                </a:solidFill>
              </a:rPr>
              <a:t>ses</a:t>
            </a:r>
            <a:r>
              <a:rPr lang="en-US" sz="2000" b="0" dirty="0">
                <a:solidFill>
                  <a:schemeClr val="tx1"/>
                </a:solidFill>
              </a:rPr>
              <a:t> actions ?</a:t>
            </a:r>
            <a:br>
              <a:rPr lang="en-US" sz="2000" b="0" dirty="0">
                <a:solidFill>
                  <a:schemeClr val="tx1"/>
                </a:solidFill>
              </a:rPr>
            </a:br>
            <a:endParaRPr lang="en-US" sz="2000" b="0" dirty="0">
              <a:solidFill>
                <a:schemeClr val="tx1"/>
              </a:solidFill>
            </a:endParaRPr>
          </a:p>
          <a:p>
            <a:pPr marL="171450" indent="-171450">
              <a:buFont typeface="Wingdings" panose="05000000000000000000" pitchFamily="2" charset="2"/>
              <a:buChar char="v"/>
            </a:pPr>
            <a:r>
              <a:rPr lang="en-US" sz="2000" b="0" dirty="0">
                <a:solidFill>
                  <a:schemeClr val="tx1"/>
                </a:solidFill>
              </a:rPr>
              <a:t> A-t-</a:t>
            </a:r>
            <a:r>
              <a:rPr lang="en-US" sz="2000" b="0" dirty="0" err="1">
                <a:solidFill>
                  <a:schemeClr val="tx1"/>
                </a:solidFill>
              </a:rPr>
              <a:t>elle</a:t>
            </a:r>
            <a:r>
              <a:rPr lang="en-US" sz="2000" b="0" dirty="0">
                <a:solidFill>
                  <a:schemeClr val="tx1"/>
                </a:solidFill>
              </a:rPr>
              <a:t> </a:t>
            </a:r>
            <a:r>
              <a:rPr lang="en-US" sz="2000" b="0" dirty="0" err="1">
                <a:solidFill>
                  <a:schemeClr val="tx1"/>
                </a:solidFill>
              </a:rPr>
              <a:t>favorisé</a:t>
            </a:r>
            <a:r>
              <a:rPr lang="en-US" sz="2000" b="0" dirty="0">
                <a:solidFill>
                  <a:schemeClr val="tx1"/>
                </a:solidFill>
              </a:rPr>
              <a:t> </a:t>
            </a:r>
            <a:r>
              <a:rPr lang="en-US" sz="2000" b="0" dirty="0" err="1">
                <a:solidFill>
                  <a:schemeClr val="tx1"/>
                </a:solidFill>
              </a:rPr>
              <a:t>l’action</a:t>
            </a:r>
            <a:r>
              <a:rPr lang="en-US" sz="2000" b="0" dirty="0">
                <a:solidFill>
                  <a:schemeClr val="tx1"/>
                </a:solidFill>
              </a:rPr>
              <a:t> des </a:t>
            </a:r>
            <a:r>
              <a:rPr lang="en-US" sz="2000" b="0" dirty="0" err="1">
                <a:solidFill>
                  <a:schemeClr val="tx1"/>
                </a:solidFill>
              </a:rPr>
              <a:t>gouvernements</a:t>
            </a:r>
            <a:r>
              <a:rPr lang="en-US" sz="2000" b="0" dirty="0">
                <a:solidFill>
                  <a:schemeClr val="tx1"/>
                </a:solidFill>
              </a:rPr>
              <a:t> </a:t>
            </a:r>
            <a:r>
              <a:rPr lang="en-US" sz="2000" b="0" dirty="0" err="1">
                <a:solidFill>
                  <a:schemeClr val="tx1"/>
                </a:solidFill>
              </a:rPr>
              <a:t>en</a:t>
            </a:r>
            <a:r>
              <a:rPr lang="en-US" sz="2000" b="0" dirty="0">
                <a:solidFill>
                  <a:schemeClr val="tx1"/>
                </a:solidFill>
              </a:rPr>
              <a:t> </a:t>
            </a:r>
            <a:r>
              <a:rPr lang="en-US" sz="2000" b="0" dirty="0" err="1">
                <a:solidFill>
                  <a:schemeClr val="tx1"/>
                </a:solidFill>
              </a:rPr>
              <a:t>faveur</a:t>
            </a:r>
            <a:r>
              <a:rPr lang="en-US" sz="2000" b="0" dirty="0">
                <a:solidFill>
                  <a:schemeClr val="tx1"/>
                </a:solidFill>
              </a:rPr>
              <a:t> de </a:t>
            </a:r>
            <a:r>
              <a:rPr lang="en-US" sz="2000" b="0" dirty="0" err="1">
                <a:solidFill>
                  <a:schemeClr val="tx1"/>
                </a:solidFill>
              </a:rPr>
              <a:t>l’E</a:t>
            </a:r>
            <a:r>
              <a:rPr lang="en-US" sz="2000" b="0" dirty="0">
                <a:solidFill>
                  <a:schemeClr val="tx1"/>
                </a:solidFill>
              </a:rPr>
              <a:t> ?</a:t>
            </a:r>
            <a:br>
              <a:rPr lang="en-US" sz="2000" b="0" dirty="0">
                <a:solidFill>
                  <a:schemeClr val="tx1"/>
                </a:solidFill>
              </a:rPr>
            </a:br>
            <a:endParaRPr lang="en-US" sz="2000" b="0" dirty="0">
              <a:solidFill>
                <a:schemeClr val="tx1"/>
              </a:solidFill>
            </a:endParaRPr>
          </a:p>
          <a:p>
            <a:pPr marL="171450" indent="-171450">
              <a:buFont typeface="Wingdings" panose="05000000000000000000" pitchFamily="2" charset="2"/>
              <a:buChar char="v"/>
            </a:pPr>
            <a:r>
              <a:rPr lang="en-US" sz="2000" b="0" dirty="0">
                <a:solidFill>
                  <a:schemeClr val="tx1"/>
                </a:solidFill>
              </a:rPr>
              <a:t> Est-</a:t>
            </a:r>
            <a:r>
              <a:rPr lang="en-US" sz="2000" b="0" dirty="0" err="1">
                <a:solidFill>
                  <a:schemeClr val="tx1"/>
                </a:solidFill>
              </a:rPr>
              <a:t>elle</a:t>
            </a:r>
            <a:r>
              <a:rPr lang="en-US" sz="2000" b="0" dirty="0">
                <a:solidFill>
                  <a:schemeClr val="tx1"/>
                </a:solidFill>
              </a:rPr>
              <a:t> à la hauteur des </a:t>
            </a:r>
            <a:r>
              <a:rPr lang="en-US" sz="2000" b="0" dirty="0" err="1">
                <a:solidFill>
                  <a:schemeClr val="tx1"/>
                </a:solidFill>
              </a:rPr>
              <a:t>besoins</a:t>
            </a:r>
            <a:r>
              <a:rPr lang="en-US" sz="2000" b="0" dirty="0">
                <a:solidFill>
                  <a:schemeClr val="tx1"/>
                </a:solidFill>
              </a:rPr>
              <a:t> pour la transition et </a:t>
            </a:r>
            <a:r>
              <a:rPr lang="en-US" sz="2000" b="0" dirty="0" err="1">
                <a:solidFill>
                  <a:schemeClr val="tx1"/>
                </a:solidFill>
              </a:rPr>
              <a:t>l’adaptation</a:t>
            </a:r>
            <a:r>
              <a:rPr lang="en-US" sz="2000" b="0" dirty="0">
                <a:solidFill>
                  <a:schemeClr val="tx1"/>
                </a:solidFill>
              </a:rPr>
              <a:t>?  </a:t>
            </a:r>
          </a:p>
          <a:p>
            <a:pPr lvl="1"/>
            <a:endParaRPr lang="en-US" sz="2000" dirty="0"/>
          </a:p>
          <a:p>
            <a:pPr lvl="1"/>
            <a:endParaRPr lang="en-US" sz="2000" dirty="0"/>
          </a:p>
          <a:p>
            <a:pPr lvl="1"/>
            <a:endParaRPr lang="en-US" sz="2000" dirty="0"/>
          </a:p>
          <a:p>
            <a:pPr lvl="3"/>
            <a:endParaRPr lang="en-US" sz="900" dirty="0"/>
          </a:p>
        </p:txBody>
      </p:sp>
      <p:sp>
        <p:nvSpPr>
          <p:cNvPr id="2" name="Rectangle 1">
            <a:extLst>
              <a:ext uri="{FF2B5EF4-FFF2-40B4-BE49-F238E27FC236}">
                <a16:creationId xmlns:a16="http://schemas.microsoft.com/office/drawing/2014/main" id="{9247311F-F2D7-D74F-7338-EA12339E435E}"/>
              </a:ext>
            </a:extLst>
          </p:cNvPr>
          <p:cNvSpPr/>
          <p:nvPr/>
        </p:nvSpPr>
        <p:spPr>
          <a:xfrm>
            <a:off x="117695" y="22365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heckmark with solid fill">
            <a:extLst>
              <a:ext uri="{FF2B5EF4-FFF2-40B4-BE49-F238E27FC236}">
                <a16:creationId xmlns:a16="http://schemas.microsoft.com/office/drawing/2014/main" id="{D9F2D938-9303-A6AD-D629-61A26128B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1355" y="1893060"/>
            <a:ext cx="581685" cy="581685"/>
          </a:xfrm>
          <a:prstGeom prst="rect">
            <a:avLst/>
          </a:prstGeom>
        </p:spPr>
      </p:pic>
      <p:pic>
        <p:nvPicPr>
          <p:cNvPr id="11" name="Graphic 10" descr="Badge Cross with solid fill">
            <a:extLst>
              <a:ext uri="{FF2B5EF4-FFF2-40B4-BE49-F238E27FC236}">
                <a16:creationId xmlns:a16="http://schemas.microsoft.com/office/drawing/2014/main" id="{904E299D-25AE-713C-1691-B455C1C81F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5149" y="2417391"/>
            <a:ext cx="654113" cy="654113"/>
          </a:xfrm>
          <a:prstGeom prst="rect">
            <a:avLst/>
          </a:prstGeom>
        </p:spPr>
      </p:pic>
      <p:pic>
        <p:nvPicPr>
          <p:cNvPr id="12" name="Graphic 11" descr="Badge Cross with solid fill">
            <a:extLst>
              <a:ext uri="{FF2B5EF4-FFF2-40B4-BE49-F238E27FC236}">
                <a16:creationId xmlns:a16="http://schemas.microsoft.com/office/drawing/2014/main" id="{F7B42B1D-01AA-0713-6705-2B7B48C47D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5149" y="3022455"/>
            <a:ext cx="654113" cy="654113"/>
          </a:xfrm>
          <a:prstGeom prst="rect">
            <a:avLst/>
          </a:prstGeom>
        </p:spPr>
      </p:pic>
      <p:pic>
        <p:nvPicPr>
          <p:cNvPr id="14" name="Graphic 13" descr="Badge Cross with solid fill">
            <a:extLst>
              <a:ext uri="{FF2B5EF4-FFF2-40B4-BE49-F238E27FC236}">
                <a16:creationId xmlns:a16="http://schemas.microsoft.com/office/drawing/2014/main" id="{01DF3BBC-FC50-A881-8948-6A74F1D0E1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3636" y="3645625"/>
            <a:ext cx="654113" cy="654113"/>
          </a:xfrm>
          <a:prstGeom prst="rect">
            <a:avLst/>
          </a:prstGeom>
        </p:spPr>
      </p:pic>
      <p:pic>
        <p:nvPicPr>
          <p:cNvPr id="15" name="Graphic 14" descr="Badge Cross with solid fill">
            <a:extLst>
              <a:ext uri="{FF2B5EF4-FFF2-40B4-BE49-F238E27FC236}">
                <a16:creationId xmlns:a16="http://schemas.microsoft.com/office/drawing/2014/main" id="{11429E14-7161-E725-E9AD-108DC194C1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75400" y="4248418"/>
            <a:ext cx="654113" cy="654113"/>
          </a:xfrm>
          <a:prstGeom prst="rect">
            <a:avLst/>
          </a:prstGeom>
        </p:spPr>
      </p:pic>
      <p:pic>
        <p:nvPicPr>
          <p:cNvPr id="16" name="Graphic 15" descr="Badge Cross with solid fill">
            <a:extLst>
              <a:ext uri="{FF2B5EF4-FFF2-40B4-BE49-F238E27FC236}">
                <a16:creationId xmlns:a16="http://schemas.microsoft.com/office/drawing/2014/main" id="{1D2E5A6A-DE88-1747-0BF9-B82DFBFC9D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9673" y="4864806"/>
            <a:ext cx="654113" cy="654113"/>
          </a:xfrm>
          <a:prstGeom prst="rect">
            <a:avLst/>
          </a:prstGeom>
        </p:spPr>
      </p:pic>
      <p:pic>
        <p:nvPicPr>
          <p:cNvPr id="17" name="Graphic 16" descr="Badge Cross with solid fill">
            <a:extLst>
              <a:ext uri="{FF2B5EF4-FFF2-40B4-BE49-F238E27FC236}">
                <a16:creationId xmlns:a16="http://schemas.microsoft.com/office/drawing/2014/main" id="{8573867D-F852-8087-FCD9-4D8CB63EAD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8171" y="5478921"/>
            <a:ext cx="654113" cy="654113"/>
          </a:xfrm>
          <a:prstGeom prst="rect">
            <a:avLst/>
          </a:prstGeom>
        </p:spPr>
      </p:pic>
    </p:spTree>
    <p:extLst>
      <p:ext uri="{BB962C8B-B14F-4D97-AF65-F5344CB8AC3E}">
        <p14:creationId xmlns:p14="http://schemas.microsoft.com/office/powerpoint/2010/main" val="2740915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22746" y="404813"/>
            <a:ext cx="6361794" cy="396000"/>
          </a:xfrm>
        </p:spPr>
        <p:txBody>
          <a:bodyPr/>
          <a:lstStyle/>
          <a:p>
            <a:r>
              <a:rPr lang="fr-FR" sz="3200" dirty="0"/>
              <a:t>Les besoins de financement? </a:t>
            </a:r>
            <a:endParaRPr lang="en-US" sz="18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573739" y="1151371"/>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58</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a:xfrm>
            <a:off x="5849287" y="6063490"/>
            <a:ext cx="3008517" cy="389697"/>
          </a:xfrm>
        </p:spPr>
        <p:txBody>
          <a:bodyPr/>
          <a:lstStyle/>
          <a:p>
            <a:r>
              <a:rPr lang="fr-FR" dirty="0"/>
              <a:t>Source https://www.gzeromedia.com/the-graphic-truth-the-rising-insurance-costs-of-climate-change-2661556399</a:t>
            </a:r>
            <a:endParaRPr lang="en-US" dirty="0"/>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474149" y="1604865"/>
            <a:ext cx="8138459" cy="392635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b="0" dirty="0">
                <a:solidFill>
                  <a:schemeClr val="tx1"/>
                </a:solidFill>
              </a:rPr>
              <a:t>Transition :  environ 7t /an (pour le moment </a:t>
            </a:r>
            <a:r>
              <a:rPr lang="en-US" sz="2000" b="0" dirty="0" err="1">
                <a:solidFill>
                  <a:schemeClr val="tx1"/>
                </a:solidFill>
              </a:rPr>
              <a:t>autour</a:t>
            </a:r>
            <a:r>
              <a:rPr lang="en-US" sz="2000" b="0" dirty="0">
                <a:solidFill>
                  <a:schemeClr val="tx1"/>
                </a:solidFill>
              </a:rPr>
              <a:t> de 2t /an) </a:t>
            </a:r>
          </a:p>
          <a:p>
            <a:pPr>
              <a:lnSpc>
                <a:spcPct val="100000"/>
              </a:lnSpc>
            </a:pPr>
            <a:r>
              <a:rPr lang="en-US" sz="2000" b="0" dirty="0">
                <a:solidFill>
                  <a:schemeClr val="tx1"/>
                </a:solidFill>
              </a:rPr>
              <a:t>Adaptation : il </a:t>
            </a:r>
            <a:r>
              <a:rPr lang="en-US" sz="2000" b="0" dirty="0" err="1">
                <a:solidFill>
                  <a:schemeClr val="tx1"/>
                </a:solidFill>
              </a:rPr>
              <a:t>faudrait</a:t>
            </a:r>
            <a:r>
              <a:rPr lang="en-US" sz="2000" b="0" dirty="0">
                <a:solidFill>
                  <a:schemeClr val="tx1"/>
                </a:solidFill>
              </a:rPr>
              <a:t> 0.3t /an (pour le moment 20 </a:t>
            </a:r>
            <a:r>
              <a:rPr lang="en-US" sz="2000" b="0" dirty="0" err="1">
                <a:solidFill>
                  <a:schemeClr val="tx1"/>
                </a:solidFill>
              </a:rPr>
              <a:t>fois</a:t>
            </a:r>
            <a:r>
              <a:rPr lang="en-US" sz="2000" b="0" dirty="0">
                <a:solidFill>
                  <a:schemeClr val="tx1"/>
                </a:solidFill>
              </a:rPr>
              <a:t> </a:t>
            </a:r>
            <a:r>
              <a:rPr lang="en-US" sz="2000" b="0" dirty="0" err="1">
                <a:solidFill>
                  <a:schemeClr val="tx1"/>
                </a:solidFill>
              </a:rPr>
              <a:t>moins</a:t>
            </a:r>
            <a:r>
              <a:rPr lang="en-US" sz="2000" b="0" dirty="0">
                <a:solidFill>
                  <a:schemeClr val="tx1"/>
                </a:solidFill>
              </a:rPr>
              <a:t>) </a:t>
            </a:r>
          </a:p>
          <a:p>
            <a:pPr>
              <a:lnSpc>
                <a:spcPct val="100000"/>
              </a:lnSpc>
            </a:pPr>
            <a:r>
              <a:rPr lang="en-US" sz="2000" b="0" dirty="0">
                <a:solidFill>
                  <a:schemeClr val="tx1"/>
                </a:solidFill>
              </a:rPr>
              <a:t> </a:t>
            </a:r>
          </a:p>
          <a:p>
            <a:pPr lvl="1">
              <a:lnSpc>
                <a:spcPct val="100000"/>
              </a:lnSpc>
            </a:pPr>
            <a:endParaRPr lang="en-US" sz="2000" dirty="0"/>
          </a:p>
          <a:p>
            <a:pPr lvl="1">
              <a:lnSpc>
                <a:spcPct val="100000"/>
              </a:lnSpc>
            </a:pPr>
            <a:endParaRPr lang="en-US" sz="900" dirty="0"/>
          </a:p>
          <a:p>
            <a:pPr lvl="1">
              <a:lnSpc>
                <a:spcPct val="100000"/>
              </a:lnSpc>
            </a:pPr>
            <a:endParaRPr lang="en-US" sz="900" dirty="0"/>
          </a:p>
          <a:p>
            <a:pPr lvl="3"/>
            <a:endParaRPr lang="en-US" sz="900" dirty="0"/>
          </a:p>
        </p:txBody>
      </p:sp>
      <p:sp>
        <p:nvSpPr>
          <p:cNvPr id="2" name="Rectangle 1">
            <a:extLst>
              <a:ext uri="{FF2B5EF4-FFF2-40B4-BE49-F238E27FC236}">
                <a16:creationId xmlns:a16="http://schemas.microsoft.com/office/drawing/2014/main" id="{06D34405-C475-7903-C1DE-42FA751101EF}"/>
              </a:ext>
            </a:extLst>
          </p:cNvPr>
          <p:cNvSpPr/>
          <p:nvPr/>
        </p:nvSpPr>
        <p:spPr>
          <a:xfrm>
            <a:off x="310840" y="1062094"/>
            <a:ext cx="8536791" cy="340606"/>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accent4"/>
                </a:solidFill>
                <a:prstDash val="solid"/>
                <a:round/>
                <a:headEnd type="none" w="med" len="med"/>
                <a:tailEnd type="none" w="med" len="med"/>
              </a14:hiddenLine>
            </a:ext>
          </a:extLst>
        </p:spPr>
        <p:txBody>
          <a:bodyPr wrap="square">
            <a:spAutoFit/>
          </a:bodyPr>
          <a:lstStyle>
            <a:defPPr>
              <a:defRPr lang="en-US"/>
            </a:defPPr>
          </a:lstStyle>
          <a:p>
            <a:pPr>
              <a:lnSpc>
                <a:spcPct val="107000"/>
              </a:lnSpc>
              <a:spcBef>
                <a:spcPct val="20000"/>
              </a:spcBef>
              <a:spcAft>
                <a:spcPts val="800"/>
              </a:spcAft>
            </a:pPr>
            <a:r>
              <a:rPr lang="en-GB" sz="1600" dirty="0">
                <a:solidFill>
                  <a:schemeClr val="dk2"/>
                </a:solidFill>
                <a:latin typeface="Montserrat" panose="00000500000000000000" pitchFamily="2" charset="0"/>
              </a:rPr>
              <a:t> Divers </a:t>
            </a:r>
            <a:r>
              <a:rPr lang="en-GB" sz="1600" dirty="0" err="1">
                <a:solidFill>
                  <a:schemeClr val="dk2"/>
                </a:solidFill>
                <a:latin typeface="Montserrat" panose="00000500000000000000" pitchFamily="2" charset="0"/>
              </a:rPr>
              <a:t>chiffrages</a:t>
            </a:r>
            <a:r>
              <a:rPr lang="en-GB" sz="1600" dirty="0">
                <a:solidFill>
                  <a:schemeClr val="dk2"/>
                </a:solidFill>
                <a:latin typeface="Montserrat" panose="00000500000000000000" pitchFamily="2" charset="0"/>
              </a:rPr>
              <a:t> existent </a:t>
            </a:r>
            <a:r>
              <a:rPr lang="en-GB" sz="1600" dirty="0" err="1">
                <a:solidFill>
                  <a:schemeClr val="dk2"/>
                </a:solidFill>
                <a:latin typeface="Montserrat" panose="00000500000000000000" pitchFamily="2" charset="0"/>
              </a:rPr>
              <a:t>relatifs</a:t>
            </a:r>
            <a:r>
              <a:rPr lang="en-GB" sz="1600" dirty="0">
                <a:solidFill>
                  <a:schemeClr val="dk2"/>
                </a:solidFill>
                <a:latin typeface="Montserrat" panose="00000500000000000000" pitchFamily="2" charset="0"/>
              </a:rPr>
              <a:t> aux </a:t>
            </a:r>
            <a:r>
              <a:rPr lang="en-GB" sz="1600" dirty="0" err="1">
                <a:solidFill>
                  <a:schemeClr val="dk2"/>
                </a:solidFill>
                <a:latin typeface="Montserrat" panose="00000500000000000000" pitchFamily="2" charset="0"/>
              </a:rPr>
              <a:t>besoins</a:t>
            </a:r>
            <a:r>
              <a:rPr lang="en-GB" sz="1600" dirty="0">
                <a:solidFill>
                  <a:schemeClr val="dk2"/>
                </a:solidFill>
                <a:latin typeface="Montserrat" panose="00000500000000000000" pitchFamily="2" charset="0"/>
              </a:rPr>
              <a:t> de la transition et de </a:t>
            </a:r>
            <a:r>
              <a:rPr lang="en-GB" sz="1600" dirty="0" err="1">
                <a:solidFill>
                  <a:schemeClr val="dk2"/>
                </a:solidFill>
                <a:latin typeface="Montserrat" panose="00000500000000000000" pitchFamily="2" charset="0"/>
              </a:rPr>
              <a:t>l’adaptation</a:t>
            </a:r>
            <a:r>
              <a:rPr lang="en-GB" sz="1600" dirty="0">
                <a:solidFill>
                  <a:schemeClr val="dk2"/>
                </a:solidFill>
                <a:latin typeface="Montserrat" panose="00000500000000000000" pitchFamily="2" charset="0"/>
              </a:rPr>
              <a:t> </a:t>
            </a:r>
          </a:p>
        </p:txBody>
      </p:sp>
      <p:pic>
        <p:nvPicPr>
          <p:cNvPr id="7" name="Picture 6">
            <a:extLst>
              <a:ext uri="{FF2B5EF4-FFF2-40B4-BE49-F238E27FC236}">
                <a16:creationId xmlns:a16="http://schemas.microsoft.com/office/drawing/2014/main" id="{448D6166-9A69-E817-76E1-A112B8647C62}"/>
              </a:ext>
            </a:extLst>
          </p:cNvPr>
          <p:cNvPicPr>
            <a:picLocks noChangeAspect="1"/>
          </p:cNvPicPr>
          <p:nvPr/>
        </p:nvPicPr>
        <p:blipFill>
          <a:blip r:embed="rId3"/>
          <a:stretch>
            <a:fillRect/>
          </a:stretch>
        </p:blipFill>
        <p:spPr>
          <a:xfrm>
            <a:off x="5659638" y="3105338"/>
            <a:ext cx="3052560" cy="2861125"/>
          </a:xfrm>
          <a:prstGeom prst="rect">
            <a:avLst/>
          </a:prstGeom>
        </p:spPr>
      </p:pic>
      <p:sp>
        <p:nvSpPr>
          <p:cNvPr id="10" name="Text Placeholder 2">
            <a:extLst>
              <a:ext uri="{FF2B5EF4-FFF2-40B4-BE49-F238E27FC236}">
                <a16:creationId xmlns:a16="http://schemas.microsoft.com/office/drawing/2014/main" id="{A1D92D2F-1FBA-EBC2-2B7B-4EA6B8819E69}"/>
              </a:ext>
            </a:extLst>
          </p:cNvPr>
          <p:cNvSpPr txBox="1">
            <a:spLocks/>
          </p:cNvSpPr>
          <p:nvPr/>
        </p:nvSpPr>
        <p:spPr>
          <a:xfrm>
            <a:off x="413693" y="6063489"/>
            <a:ext cx="5344311" cy="389697"/>
          </a:xfrm>
          <a:prstGeom prst="rect">
            <a:avLst/>
          </a:prstGeom>
        </p:spPr>
        <p:txBody>
          <a:bodyPr vert="horz" lIns="0" tIns="72000" rIns="0" bIns="0" rtlCol="0" anchor="t" anchorCtr="0">
            <a:noAutofit/>
          </a:bodyPr>
          <a:lstStyle>
            <a:lvl1pPr marL="0" indent="0" algn="l" defTabSz="914400" rtl="0" eaLnBrk="1" latinLnBrk="0" hangingPunct="1">
              <a:lnSpc>
                <a:spcPct val="100000"/>
              </a:lnSpc>
              <a:spcBef>
                <a:spcPts val="0"/>
              </a:spcBef>
              <a:buFontTx/>
              <a:buNone/>
              <a:defRPr sz="800" b="0" kern="1200">
                <a:solidFill>
                  <a:schemeClr val="bg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700" b="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700" b="0"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700" b="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700" b="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Source https://www.gzeromedia.com/the-graphic-truth-the-rising-insurance-costs-of-climate-change-2661556399</a:t>
            </a:r>
            <a:endParaRPr lang="en-US" dirty="0"/>
          </a:p>
        </p:txBody>
      </p:sp>
      <p:pic>
        <p:nvPicPr>
          <p:cNvPr id="17" name="Picture 16" descr="A graph with arrows and numbers&#10;&#10;Description automatically generated with medium confidence">
            <a:extLst>
              <a:ext uri="{FF2B5EF4-FFF2-40B4-BE49-F238E27FC236}">
                <a16:creationId xmlns:a16="http://schemas.microsoft.com/office/drawing/2014/main" id="{5AE369F6-A78C-E2A6-91E6-01F6E27A99CB}"/>
              </a:ext>
            </a:extLst>
          </p:cNvPr>
          <p:cNvPicPr>
            <a:picLocks noChangeAspect="1"/>
          </p:cNvPicPr>
          <p:nvPr/>
        </p:nvPicPr>
        <p:blipFill>
          <a:blip r:embed="rId4"/>
          <a:stretch>
            <a:fillRect/>
          </a:stretch>
        </p:blipFill>
        <p:spPr>
          <a:xfrm>
            <a:off x="456499" y="3105338"/>
            <a:ext cx="5052139" cy="2770528"/>
          </a:xfrm>
          <a:prstGeom prst="rect">
            <a:avLst/>
          </a:prstGeom>
        </p:spPr>
      </p:pic>
      <p:sp>
        <p:nvSpPr>
          <p:cNvPr id="6" name="Rectangle 5">
            <a:extLst>
              <a:ext uri="{FF2B5EF4-FFF2-40B4-BE49-F238E27FC236}">
                <a16:creationId xmlns:a16="http://schemas.microsoft.com/office/drawing/2014/main" id="{9A0DFFB6-EEB6-C4C2-DF41-C83580830C42}"/>
              </a:ext>
            </a:extLst>
          </p:cNvPr>
          <p:cNvSpPr/>
          <p:nvPr/>
        </p:nvSpPr>
        <p:spPr>
          <a:xfrm>
            <a:off x="117695" y="22365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940982"/>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59</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r>
              <a:rPr lang="fr-FR" dirty="0"/>
              <a:t>Source : UNEP  Adaptation Gap Report</a:t>
            </a:r>
            <a:endParaRPr lang="en-US" dirty="0"/>
          </a:p>
        </p:txBody>
      </p:sp>
      <p:sp>
        <p:nvSpPr>
          <p:cNvPr id="12" name="TextBox 11">
            <a:extLst>
              <a:ext uri="{FF2B5EF4-FFF2-40B4-BE49-F238E27FC236}">
                <a16:creationId xmlns:a16="http://schemas.microsoft.com/office/drawing/2014/main" id="{A2F6751B-C552-AAF9-621C-287482FCDE0C}"/>
              </a:ext>
            </a:extLst>
          </p:cNvPr>
          <p:cNvSpPr txBox="1"/>
          <p:nvPr/>
        </p:nvSpPr>
        <p:spPr>
          <a:xfrm>
            <a:off x="431799" y="1341735"/>
            <a:ext cx="8392437" cy="4801314"/>
          </a:xfrm>
          <a:prstGeom prst="rect">
            <a:avLst/>
          </a:prstGeom>
          <a:noFill/>
        </p:spPr>
        <p:txBody>
          <a:bodyPr wrap="square">
            <a:spAutoFit/>
          </a:bodyPr>
          <a:lstStyle/>
          <a:p>
            <a:r>
              <a:rPr lang="fr-FR" b="0" i="0" dirty="0">
                <a:effectLst/>
                <a:latin typeface="-apple-system"/>
              </a:rPr>
              <a:t>👉 Les besoins </a:t>
            </a:r>
            <a:r>
              <a:rPr lang="fr-FR" dirty="0">
                <a:latin typeface="-apple-system"/>
              </a:rPr>
              <a:t>pour les </a:t>
            </a:r>
            <a:r>
              <a:rPr lang="fr-FR" b="0" i="0" dirty="0">
                <a:effectLst/>
                <a:latin typeface="-apple-system"/>
              </a:rPr>
              <a:t>pays émergents sont revus à la hausse </a:t>
            </a:r>
            <a:br>
              <a:rPr lang="fr-FR" b="0" i="0" dirty="0">
                <a:effectLst/>
                <a:latin typeface="-apple-system"/>
              </a:rPr>
            </a:br>
            <a:r>
              <a:rPr lang="fr-FR" b="0" i="0" dirty="0">
                <a:effectLst/>
                <a:latin typeface="-apple-system"/>
              </a:rPr>
              <a:t>      (entre US$ 215 et US$ 387 milliards / an)  </a:t>
            </a:r>
          </a:p>
          <a:p>
            <a:endParaRPr lang="fr-FR" dirty="0"/>
          </a:p>
          <a:p>
            <a:r>
              <a:rPr lang="fr-FR" b="0" i="0" dirty="0">
                <a:effectLst/>
                <a:latin typeface="-apple-system"/>
              </a:rPr>
              <a:t>👉 Cela représente 10 à 18 fois plus que les flux financiers actuels (et plus de 50 % de plus que l'estimation précédente). </a:t>
            </a:r>
            <a:br>
              <a:rPr lang="fr-FR" b="0" i="0" dirty="0">
                <a:effectLst/>
                <a:latin typeface="-apple-system"/>
              </a:rPr>
            </a:br>
            <a:endParaRPr lang="fr-FR" b="0" i="0" dirty="0">
              <a:effectLst/>
              <a:latin typeface="-apple-system"/>
            </a:endParaRPr>
          </a:p>
          <a:p>
            <a:r>
              <a:rPr lang="fr-FR" b="0" i="0" dirty="0">
                <a:effectLst/>
                <a:latin typeface="-apple-system"/>
              </a:rPr>
              <a:t>👉</a:t>
            </a:r>
            <a:r>
              <a:rPr lang="fr-FR" dirty="0">
                <a:latin typeface="-apple-system"/>
              </a:rPr>
              <a:t> 55 des pays les plus vulnérables ont déjà expérimenté des pertes et dommages de plus de US$ 500 milliards au cours des deux dernières décennies et ces pertes vont augmenter de façon exponentielle</a:t>
            </a:r>
            <a:br>
              <a:rPr lang="fr-FR" dirty="0">
                <a:latin typeface="-apple-system"/>
              </a:rPr>
            </a:br>
            <a:br>
              <a:rPr lang="fr-FR" dirty="0">
                <a:latin typeface="-apple-system"/>
              </a:rPr>
            </a:br>
            <a:r>
              <a:rPr lang="fr-FR" b="0" i="0" dirty="0">
                <a:effectLst/>
                <a:latin typeface="-apple-system"/>
              </a:rPr>
              <a:t>👉 1 $ investi dans l’adaptation au risque de montée des eaux permet une réduction de 14 $ des dommages subis / 16 bio investis dans l’adaptation de l’agriculture sauve de la famine 78 </a:t>
            </a:r>
            <a:r>
              <a:rPr lang="fr-FR" b="0" i="0" dirty="0" err="1">
                <a:effectLst/>
                <a:latin typeface="-apple-system"/>
              </a:rPr>
              <a:t>mio</a:t>
            </a:r>
            <a:r>
              <a:rPr lang="fr-FR" b="0" i="0" dirty="0">
                <a:effectLst/>
                <a:latin typeface="-apple-system"/>
              </a:rPr>
              <a:t> de personnes. </a:t>
            </a:r>
            <a:endParaRPr lang="fr-FR" dirty="0">
              <a:latin typeface="-apple-system"/>
            </a:endParaRPr>
          </a:p>
          <a:p>
            <a:endParaRPr lang="fr-FR" b="0" i="0" dirty="0">
              <a:effectLst/>
              <a:latin typeface="-apple-system"/>
            </a:endParaRPr>
          </a:p>
          <a:p>
            <a:r>
              <a:rPr lang="fr-FR" b="0" i="0" dirty="0">
                <a:effectLst/>
                <a:latin typeface="-apple-system"/>
              </a:rPr>
              <a:t>👉 Suggestion à l'ONU : changer le titre du rapport et l'intituler désormais : "Adaptation </a:t>
            </a:r>
            <a:r>
              <a:rPr lang="fr-FR" b="0" i="0" dirty="0" err="1">
                <a:effectLst/>
                <a:latin typeface="-apple-system"/>
              </a:rPr>
              <a:t>Abyss</a:t>
            </a:r>
            <a:r>
              <a:rPr lang="fr-FR" b="0" i="0" dirty="0">
                <a:effectLst/>
                <a:latin typeface="-apple-system"/>
              </a:rPr>
              <a:t> Report", tant cet intervalle entre besoin et réalité s'agrandit.</a:t>
            </a:r>
            <a:br>
              <a:rPr lang="fr-FR" dirty="0"/>
            </a:br>
            <a:endParaRPr lang="en-US" dirty="0"/>
          </a:p>
        </p:txBody>
      </p:sp>
      <p:sp>
        <p:nvSpPr>
          <p:cNvPr id="11" name="Title 7">
            <a:extLst>
              <a:ext uri="{FF2B5EF4-FFF2-40B4-BE49-F238E27FC236}">
                <a16:creationId xmlns:a16="http://schemas.microsoft.com/office/drawing/2014/main" id="{6633D4C1-B70C-E7D5-6EA5-D71EF7CD54BB}"/>
              </a:ext>
            </a:extLst>
          </p:cNvPr>
          <p:cNvSpPr>
            <a:spLocks noGrp="1"/>
          </p:cNvSpPr>
          <p:nvPr>
            <p:ph type="title"/>
          </p:nvPr>
        </p:nvSpPr>
        <p:spPr>
          <a:xfrm>
            <a:off x="422746" y="404813"/>
            <a:ext cx="6361794" cy="396000"/>
          </a:xfrm>
        </p:spPr>
        <p:txBody>
          <a:bodyPr/>
          <a:lstStyle/>
          <a:p>
            <a:r>
              <a:rPr lang="fr-FR" sz="3200" dirty="0"/>
              <a:t>Financement de l’adaptation? </a:t>
            </a:r>
            <a:endParaRPr lang="en-US" sz="1800" dirty="0"/>
          </a:p>
        </p:txBody>
      </p:sp>
    </p:spTree>
    <p:extLst>
      <p:ext uri="{BB962C8B-B14F-4D97-AF65-F5344CB8AC3E}">
        <p14:creationId xmlns:p14="http://schemas.microsoft.com/office/powerpoint/2010/main" val="344125272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8" y="404813"/>
            <a:ext cx="7389240" cy="396000"/>
          </a:xfrm>
        </p:spPr>
        <p:txBody>
          <a:bodyPr/>
          <a:lstStyle/>
          <a:p>
            <a:r>
              <a:rPr lang="en-US" sz="2800" dirty="0" err="1"/>
              <a:t>Origines</a:t>
            </a:r>
            <a:r>
              <a:rPr lang="en-US" sz="2800" dirty="0"/>
              <a:t> </a:t>
            </a:r>
            <a:r>
              <a:rPr lang="en-US" sz="2800" dirty="0" err="1"/>
              <a:t>internationales</a:t>
            </a:r>
            <a:r>
              <a:rPr lang="en-US" sz="2800" dirty="0"/>
              <a:t> - UNPRI</a:t>
            </a:r>
            <a:endParaRPr lang="en-US" sz="1600"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6</a:t>
            </a:fld>
            <a:endParaRPr lang="en-US" dirty="0"/>
          </a:p>
        </p:txBody>
      </p:sp>
      <p:sp>
        <p:nvSpPr>
          <p:cNvPr id="3" name="TextBox 2">
            <a:extLst>
              <a:ext uri="{FF2B5EF4-FFF2-40B4-BE49-F238E27FC236}">
                <a16:creationId xmlns:a16="http://schemas.microsoft.com/office/drawing/2014/main" id="{9657BB7C-0D65-BD3B-2030-B6C99FE63FEF}"/>
              </a:ext>
            </a:extLst>
          </p:cNvPr>
          <p:cNvSpPr txBox="1"/>
          <p:nvPr/>
        </p:nvSpPr>
        <p:spPr>
          <a:xfrm>
            <a:off x="1413851" y="1281555"/>
            <a:ext cx="7138477" cy="646331"/>
          </a:xfrm>
          <a:prstGeom prst="rect">
            <a:avLst/>
          </a:prstGeom>
          <a:noFill/>
          <a:ln>
            <a:solidFill>
              <a:srgbClr val="FF0000"/>
            </a:solidFill>
          </a:ln>
        </p:spPr>
        <p:txBody>
          <a:bodyPr wrap="square" rtlCol="0">
            <a:spAutoFit/>
          </a:bodyPr>
          <a:lstStyle/>
          <a:p>
            <a:r>
              <a:rPr lang="fr-FR" dirty="0"/>
              <a:t>L</a:t>
            </a:r>
            <a:r>
              <a:rPr lang="en-US" dirty="0" err="1"/>
              <a:t>andmark</a:t>
            </a:r>
            <a:r>
              <a:rPr lang="en-US" dirty="0"/>
              <a:t> Freshfields Report : </a:t>
            </a:r>
            <a:r>
              <a:rPr lang="en-US" dirty="0" err="1"/>
              <a:t>intégrer</a:t>
            </a:r>
            <a:r>
              <a:rPr lang="en-US" dirty="0"/>
              <a:t> les dimensions E,S et/</a:t>
            </a:r>
            <a:r>
              <a:rPr lang="en-US" dirty="0" err="1"/>
              <a:t>ou</a:t>
            </a:r>
            <a:r>
              <a:rPr lang="en-US" dirty="0"/>
              <a:t> G ne </a:t>
            </a:r>
            <a:r>
              <a:rPr lang="en-US" dirty="0" err="1"/>
              <a:t>constitue</a:t>
            </a:r>
            <a:r>
              <a:rPr lang="en-US" dirty="0"/>
              <a:t> pas </a:t>
            </a:r>
            <a:r>
              <a:rPr lang="en-US" dirty="0" err="1"/>
              <a:t>une</a:t>
            </a:r>
            <a:r>
              <a:rPr lang="en-US" dirty="0"/>
              <a:t> violation des </a:t>
            </a:r>
            <a:r>
              <a:rPr lang="en-US" dirty="0" err="1"/>
              <a:t>responsabilités</a:t>
            </a:r>
            <a:r>
              <a:rPr lang="en-US" dirty="0"/>
              <a:t> </a:t>
            </a:r>
            <a:r>
              <a:rPr lang="en-US" dirty="0" err="1"/>
              <a:t>fiducières</a:t>
            </a:r>
            <a:r>
              <a:rPr lang="en-US" dirty="0"/>
              <a:t>.</a:t>
            </a:r>
          </a:p>
        </p:txBody>
      </p:sp>
      <p:sp>
        <p:nvSpPr>
          <p:cNvPr id="27" name="TextBox 26">
            <a:extLst>
              <a:ext uri="{FF2B5EF4-FFF2-40B4-BE49-F238E27FC236}">
                <a16:creationId xmlns:a16="http://schemas.microsoft.com/office/drawing/2014/main" id="{4B64D4A8-CE2D-20F8-4113-A1C8CB556037}"/>
              </a:ext>
            </a:extLst>
          </p:cNvPr>
          <p:cNvSpPr txBox="1"/>
          <p:nvPr/>
        </p:nvSpPr>
        <p:spPr>
          <a:xfrm>
            <a:off x="431798" y="1281555"/>
            <a:ext cx="701953" cy="369332"/>
          </a:xfrm>
          <a:prstGeom prst="rect">
            <a:avLst/>
          </a:prstGeom>
          <a:noFill/>
          <a:ln>
            <a:solidFill>
              <a:srgbClr val="FF0000"/>
            </a:solidFill>
          </a:ln>
        </p:spPr>
        <p:txBody>
          <a:bodyPr wrap="square" rtlCol="0">
            <a:spAutoFit/>
          </a:bodyPr>
          <a:lstStyle/>
          <a:p>
            <a:r>
              <a:rPr lang="fr-FR" b="1" dirty="0"/>
              <a:t>2005</a:t>
            </a:r>
          </a:p>
        </p:txBody>
      </p:sp>
      <p:grpSp>
        <p:nvGrpSpPr>
          <p:cNvPr id="10" name="Group 9">
            <a:extLst>
              <a:ext uri="{FF2B5EF4-FFF2-40B4-BE49-F238E27FC236}">
                <a16:creationId xmlns:a16="http://schemas.microsoft.com/office/drawing/2014/main" id="{5BCB0188-045B-1F48-DA00-17D95EF7E93B}"/>
              </a:ext>
            </a:extLst>
          </p:cNvPr>
          <p:cNvGrpSpPr/>
          <p:nvPr/>
        </p:nvGrpSpPr>
        <p:grpSpPr>
          <a:xfrm>
            <a:off x="431799" y="2069434"/>
            <a:ext cx="8098186" cy="3986462"/>
            <a:chOff x="275185" y="483896"/>
            <a:chExt cx="8593625" cy="5095891"/>
          </a:xfrm>
        </p:grpSpPr>
        <p:pic>
          <p:nvPicPr>
            <p:cNvPr id="11" name="Picture 10">
              <a:extLst>
                <a:ext uri="{FF2B5EF4-FFF2-40B4-BE49-F238E27FC236}">
                  <a16:creationId xmlns:a16="http://schemas.microsoft.com/office/drawing/2014/main" id="{85F8C768-0F1C-B4BC-B60A-32D17D57D401}"/>
                </a:ext>
              </a:extLst>
            </p:cNvPr>
            <p:cNvPicPr>
              <a:picLocks noChangeAspect="1"/>
            </p:cNvPicPr>
            <p:nvPr/>
          </p:nvPicPr>
          <p:blipFill>
            <a:blip r:embed="rId3"/>
            <a:stretch>
              <a:fillRect/>
            </a:stretch>
          </p:blipFill>
          <p:spPr>
            <a:xfrm>
              <a:off x="275185" y="483896"/>
              <a:ext cx="8593625" cy="5095891"/>
            </a:xfrm>
            <a:prstGeom prst="rect">
              <a:avLst/>
            </a:prstGeom>
          </p:spPr>
        </p:pic>
        <p:sp>
          <p:nvSpPr>
            <p:cNvPr id="12" name="Oval 11">
              <a:extLst>
                <a:ext uri="{FF2B5EF4-FFF2-40B4-BE49-F238E27FC236}">
                  <a16:creationId xmlns:a16="http://schemas.microsoft.com/office/drawing/2014/main" id="{24DF737B-F984-29E3-6DC4-83EA70B28D2C}"/>
                </a:ext>
              </a:extLst>
            </p:cNvPr>
            <p:cNvSpPr/>
            <p:nvPr/>
          </p:nvSpPr>
          <p:spPr>
            <a:xfrm>
              <a:off x="4384117" y="2562990"/>
              <a:ext cx="2409477" cy="9477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121 Trillion USD of AUMS</a:t>
              </a:r>
              <a:endParaRPr lang="en-US" dirty="0"/>
            </a:p>
          </p:txBody>
        </p:sp>
        <p:cxnSp>
          <p:nvCxnSpPr>
            <p:cNvPr id="13" name="Straight Arrow Connector 12">
              <a:extLst>
                <a:ext uri="{FF2B5EF4-FFF2-40B4-BE49-F238E27FC236}">
                  <a16:creationId xmlns:a16="http://schemas.microsoft.com/office/drawing/2014/main" id="{2C83196B-0AFF-9391-2517-6A8916FE99D3}"/>
                </a:ext>
              </a:extLst>
            </p:cNvPr>
            <p:cNvCxnSpPr>
              <a:cxnSpLocks/>
              <a:stCxn id="12" idx="6"/>
            </p:cNvCxnSpPr>
            <p:nvPr/>
          </p:nvCxnSpPr>
          <p:spPr>
            <a:xfrm>
              <a:off x="6793594" y="3036876"/>
              <a:ext cx="793016" cy="4738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163C3297-DBE8-349C-0C3A-23D0C00D70F6}"/>
              </a:ext>
            </a:extLst>
          </p:cNvPr>
          <p:cNvSpPr txBox="1"/>
          <p:nvPr/>
        </p:nvSpPr>
        <p:spPr>
          <a:xfrm>
            <a:off x="654120" y="2053958"/>
            <a:ext cx="3051003" cy="369332"/>
          </a:xfrm>
          <a:prstGeom prst="rect">
            <a:avLst/>
          </a:prstGeom>
          <a:solidFill>
            <a:schemeClr val="bg1"/>
          </a:solidFill>
          <a:ln>
            <a:solidFill>
              <a:schemeClr val="bg1"/>
            </a:solidFill>
          </a:ln>
        </p:spPr>
        <p:txBody>
          <a:bodyPr wrap="square" rtlCol="0">
            <a:spAutoFit/>
          </a:bodyPr>
          <a:lstStyle/>
          <a:p>
            <a:endParaRPr lang="en-US" dirty="0"/>
          </a:p>
        </p:txBody>
      </p:sp>
      <p:sp>
        <p:nvSpPr>
          <p:cNvPr id="2" name="TextBox 1">
            <a:extLst>
              <a:ext uri="{FF2B5EF4-FFF2-40B4-BE49-F238E27FC236}">
                <a16:creationId xmlns:a16="http://schemas.microsoft.com/office/drawing/2014/main" id="{ED36F53D-3627-6195-05FF-FD61377A2632}"/>
              </a:ext>
            </a:extLst>
          </p:cNvPr>
          <p:cNvSpPr txBox="1"/>
          <p:nvPr/>
        </p:nvSpPr>
        <p:spPr>
          <a:xfrm>
            <a:off x="1413850" y="6079815"/>
            <a:ext cx="7138477" cy="369332"/>
          </a:xfrm>
          <a:prstGeom prst="rect">
            <a:avLst/>
          </a:prstGeom>
          <a:noFill/>
          <a:ln>
            <a:solidFill>
              <a:srgbClr val="FF0000"/>
            </a:solidFill>
          </a:ln>
        </p:spPr>
        <p:txBody>
          <a:bodyPr wrap="square" rtlCol="0">
            <a:spAutoFit/>
          </a:bodyPr>
          <a:lstStyle/>
          <a:p>
            <a:r>
              <a:rPr lang="en-US" dirty="0"/>
              <a:t>NB: de quelle </a:t>
            </a:r>
            <a:r>
              <a:rPr lang="en-US" dirty="0" err="1"/>
              <a:t>matérialité</a:t>
            </a:r>
            <a:r>
              <a:rPr lang="en-US" dirty="0"/>
              <a:t> parle-t-on? </a:t>
            </a:r>
            <a:r>
              <a:rPr lang="en-US" dirty="0" err="1"/>
              <a:t>Cela</a:t>
            </a:r>
            <a:r>
              <a:rPr lang="en-US" dirty="0"/>
              <a:t> commence à faire </a:t>
            </a:r>
            <a:r>
              <a:rPr lang="en-US" dirty="0" err="1"/>
              <a:t>débat</a:t>
            </a:r>
            <a:endParaRPr lang="fr-FR" dirty="0"/>
          </a:p>
        </p:txBody>
      </p:sp>
      <p:sp>
        <p:nvSpPr>
          <p:cNvPr id="6" name="TextBox 5">
            <a:extLst>
              <a:ext uri="{FF2B5EF4-FFF2-40B4-BE49-F238E27FC236}">
                <a16:creationId xmlns:a16="http://schemas.microsoft.com/office/drawing/2014/main" id="{00F34750-DBA0-EA36-710D-2AA03D276AD5}"/>
              </a:ext>
            </a:extLst>
          </p:cNvPr>
          <p:cNvSpPr txBox="1"/>
          <p:nvPr/>
        </p:nvSpPr>
        <p:spPr>
          <a:xfrm>
            <a:off x="431799" y="6086181"/>
            <a:ext cx="701953" cy="369332"/>
          </a:xfrm>
          <a:prstGeom prst="rect">
            <a:avLst/>
          </a:prstGeom>
          <a:noFill/>
          <a:ln>
            <a:solidFill>
              <a:srgbClr val="FF0000"/>
            </a:solidFill>
          </a:ln>
        </p:spPr>
        <p:txBody>
          <a:bodyPr wrap="square" rtlCol="0">
            <a:spAutoFit/>
          </a:bodyPr>
          <a:lstStyle/>
          <a:p>
            <a:r>
              <a:rPr lang="fr-FR" b="1" dirty="0"/>
              <a:t>2023</a:t>
            </a:r>
          </a:p>
        </p:txBody>
      </p:sp>
    </p:spTree>
    <p:extLst>
      <p:ext uri="{BB962C8B-B14F-4D97-AF65-F5344CB8AC3E}">
        <p14:creationId xmlns:p14="http://schemas.microsoft.com/office/powerpoint/2010/main" val="1807469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60</a:t>
            </a:fld>
            <a:endParaRPr lang="en-US" dirty="0"/>
          </a:p>
        </p:txBody>
      </p:sp>
      <p:sp>
        <p:nvSpPr>
          <p:cNvPr id="11" name="Title 7">
            <a:extLst>
              <a:ext uri="{FF2B5EF4-FFF2-40B4-BE49-F238E27FC236}">
                <a16:creationId xmlns:a16="http://schemas.microsoft.com/office/drawing/2014/main" id="{2E5134BF-139D-32C6-9FEE-5CA15587F55D}"/>
              </a:ext>
            </a:extLst>
          </p:cNvPr>
          <p:cNvSpPr>
            <a:spLocks noGrp="1"/>
          </p:cNvSpPr>
          <p:nvPr>
            <p:ph type="title"/>
          </p:nvPr>
        </p:nvSpPr>
        <p:spPr>
          <a:xfrm>
            <a:off x="422746" y="404813"/>
            <a:ext cx="6361794" cy="396000"/>
          </a:xfrm>
        </p:spPr>
        <p:txBody>
          <a:bodyPr/>
          <a:lstStyle/>
          <a:p>
            <a:r>
              <a:rPr lang="fr-FR" sz="3200" dirty="0"/>
              <a:t>Financement de la transition? </a:t>
            </a:r>
            <a:endParaRPr lang="en-US" sz="1800" dirty="0"/>
          </a:p>
        </p:txBody>
      </p:sp>
      <p:sp>
        <p:nvSpPr>
          <p:cNvPr id="12" name="TextBox 11">
            <a:extLst>
              <a:ext uri="{FF2B5EF4-FFF2-40B4-BE49-F238E27FC236}">
                <a16:creationId xmlns:a16="http://schemas.microsoft.com/office/drawing/2014/main" id="{0E19ED49-2B3C-8BE8-2716-8C2777C3DA61}"/>
              </a:ext>
            </a:extLst>
          </p:cNvPr>
          <p:cNvSpPr txBox="1"/>
          <p:nvPr/>
        </p:nvSpPr>
        <p:spPr>
          <a:xfrm>
            <a:off x="375779" y="1087223"/>
            <a:ext cx="8392437" cy="2031325"/>
          </a:xfrm>
          <a:prstGeom prst="rect">
            <a:avLst/>
          </a:prstGeom>
          <a:noFill/>
        </p:spPr>
        <p:txBody>
          <a:bodyPr wrap="square">
            <a:spAutoFit/>
          </a:bodyPr>
          <a:lstStyle/>
          <a:p>
            <a:r>
              <a:rPr lang="fr-FR" sz="1400" b="0" i="0" dirty="0">
                <a:solidFill>
                  <a:srgbClr val="000000"/>
                </a:solidFill>
                <a:effectLst/>
              </a:rPr>
              <a:t>De nombreux rapports démontrent régulièrement que le coût de l’action climatique serait inférieur à celui de l’inaction. Celui qui a fait le plus de bruit est le </a:t>
            </a:r>
            <a:r>
              <a:rPr lang="fr-FR" sz="1400" b="0" i="0" u="sng" dirty="0">
                <a:solidFill>
                  <a:srgbClr val="FF8500"/>
                </a:solidFill>
                <a:effectLst/>
                <a:hlinkClick r:id="rId3"/>
              </a:rPr>
              <a:t>rapport Stern de 2006</a:t>
            </a:r>
            <a:r>
              <a:rPr lang="fr-FR" sz="1400" b="0" i="0" dirty="0">
                <a:solidFill>
                  <a:srgbClr val="000000"/>
                </a:solidFill>
                <a:effectLst/>
              </a:rPr>
              <a:t>, émanant du ministère des Finances britannique et coordonné par </a:t>
            </a:r>
            <a:r>
              <a:rPr lang="fr-FR" sz="1400" b="0" i="0" dirty="0">
                <a:solidFill>
                  <a:srgbClr val="000000"/>
                </a:solidFill>
                <a:effectLst/>
                <a:highlight>
                  <a:srgbClr val="FFFF00"/>
                </a:highlight>
              </a:rPr>
              <a:t>Nicholas Stern</a:t>
            </a:r>
            <a:r>
              <a:rPr lang="fr-FR" sz="1400" b="0" i="0" dirty="0">
                <a:solidFill>
                  <a:srgbClr val="000000"/>
                </a:solidFill>
                <a:effectLst/>
              </a:rPr>
              <a:t>, l’ancien chef économiste et vice-président de la Banque mondiale. Il évalue le coût de l’inaction entre 5 % et 20 % du PIB mondial contre… 1 % pour celui de l’action. Plus récemment, une étude du cabinet </a:t>
            </a:r>
            <a:r>
              <a:rPr lang="fr-FR" sz="1400" b="0" i="0" dirty="0">
                <a:solidFill>
                  <a:srgbClr val="000000"/>
                </a:solidFill>
                <a:effectLst/>
                <a:highlight>
                  <a:srgbClr val="FFFF00"/>
                </a:highlight>
              </a:rPr>
              <a:t>McKinsey</a:t>
            </a:r>
            <a:r>
              <a:rPr lang="fr-FR" sz="1400" b="0" i="0" dirty="0">
                <a:solidFill>
                  <a:srgbClr val="000000"/>
                </a:solidFill>
                <a:effectLst/>
              </a:rPr>
              <a:t> estime à 1000 milliards de dollars le coût additionnel annuel d’un scénario net zéro comparé aux politiques actuelles d'ici 2050. Un montant à mettre en lien avec les subventions publiques néfastes à l’environnement évaluées à 1 800 milliards de dollars par an par une coalition d'entreprises et d'ONG.</a:t>
            </a:r>
            <a:br>
              <a:rPr lang="fr-FR" sz="1400" dirty="0"/>
            </a:br>
            <a:endParaRPr lang="en-US" sz="1400" dirty="0"/>
          </a:p>
        </p:txBody>
      </p:sp>
      <p:pic>
        <p:nvPicPr>
          <p:cNvPr id="14" name="Picture 13">
            <a:extLst>
              <a:ext uri="{FF2B5EF4-FFF2-40B4-BE49-F238E27FC236}">
                <a16:creationId xmlns:a16="http://schemas.microsoft.com/office/drawing/2014/main" id="{ADFB6FE7-8134-9356-3A83-35D05443C30B}"/>
              </a:ext>
            </a:extLst>
          </p:cNvPr>
          <p:cNvPicPr>
            <a:picLocks noChangeAspect="1"/>
          </p:cNvPicPr>
          <p:nvPr/>
        </p:nvPicPr>
        <p:blipFill>
          <a:blip r:embed="rId4"/>
          <a:stretch>
            <a:fillRect/>
          </a:stretch>
        </p:blipFill>
        <p:spPr>
          <a:xfrm>
            <a:off x="459808" y="3137808"/>
            <a:ext cx="6015679" cy="2122256"/>
          </a:xfrm>
          <a:prstGeom prst="rect">
            <a:avLst/>
          </a:prstGeom>
        </p:spPr>
      </p:pic>
      <p:pic>
        <p:nvPicPr>
          <p:cNvPr id="16" name="Picture 15">
            <a:extLst>
              <a:ext uri="{FF2B5EF4-FFF2-40B4-BE49-F238E27FC236}">
                <a16:creationId xmlns:a16="http://schemas.microsoft.com/office/drawing/2014/main" id="{8E2081CF-5070-41A3-EF3E-287F429A9832}"/>
              </a:ext>
            </a:extLst>
          </p:cNvPr>
          <p:cNvPicPr>
            <a:picLocks noChangeAspect="1"/>
          </p:cNvPicPr>
          <p:nvPr/>
        </p:nvPicPr>
        <p:blipFill>
          <a:blip r:embed="rId5"/>
          <a:stretch>
            <a:fillRect/>
          </a:stretch>
        </p:blipFill>
        <p:spPr>
          <a:xfrm>
            <a:off x="6171906" y="4603746"/>
            <a:ext cx="2843873" cy="2115232"/>
          </a:xfrm>
          <a:prstGeom prst="rect">
            <a:avLst/>
          </a:prstGeom>
        </p:spPr>
      </p:pic>
      <p:sp>
        <p:nvSpPr>
          <p:cNvPr id="2" name="Rectangle 1">
            <a:extLst>
              <a:ext uri="{FF2B5EF4-FFF2-40B4-BE49-F238E27FC236}">
                <a16:creationId xmlns:a16="http://schemas.microsoft.com/office/drawing/2014/main" id="{AC47D663-D9A3-BB10-0C29-9B39173A00E7}"/>
              </a:ext>
            </a:extLst>
          </p:cNvPr>
          <p:cNvSpPr/>
          <p:nvPr/>
        </p:nvSpPr>
        <p:spPr>
          <a:xfrm>
            <a:off x="117695" y="22365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948215"/>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61</a:t>
            </a:fld>
            <a:endParaRPr lang="en-US" dirty="0"/>
          </a:p>
        </p:txBody>
      </p:sp>
      <p:pic>
        <p:nvPicPr>
          <p:cNvPr id="6" name="Picture 5">
            <a:extLst>
              <a:ext uri="{FF2B5EF4-FFF2-40B4-BE49-F238E27FC236}">
                <a16:creationId xmlns:a16="http://schemas.microsoft.com/office/drawing/2014/main" id="{3C768283-7CC6-FAFD-98E3-37FF60FBBD61}"/>
              </a:ext>
            </a:extLst>
          </p:cNvPr>
          <p:cNvPicPr>
            <a:picLocks noChangeAspect="1"/>
          </p:cNvPicPr>
          <p:nvPr/>
        </p:nvPicPr>
        <p:blipFill>
          <a:blip r:embed="rId3"/>
          <a:stretch>
            <a:fillRect/>
          </a:stretch>
        </p:blipFill>
        <p:spPr>
          <a:xfrm>
            <a:off x="422746" y="926749"/>
            <a:ext cx="8280399" cy="3709865"/>
          </a:xfrm>
          <a:prstGeom prst="rect">
            <a:avLst/>
          </a:prstGeom>
        </p:spPr>
      </p:pic>
      <p:sp>
        <p:nvSpPr>
          <p:cNvPr id="10" name="TextBox 9">
            <a:extLst>
              <a:ext uri="{FF2B5EF4-FFF2-40B4-BE49-F238E27FC236}">
                <a16:creationId xmlns:a16="http://schemas.microsoft.com/office/drawing/2014/main" id="{307CAE82-8305-D396-63F1-26065236433A}"/>
              </a:ext>
            </a:extLst>
          </p:cNvPr>
          <p:cNvSpPr txBox="1"/>
          <p:nvPr/>
        </p:nvSpPr>
        <p:spPr>
          <a:xfrm>
            <a:off x="422746" y="4798171"/>
            <a:ext cx="8289452" cy="1169551"/>
          </a:xfrm>
          <a:prstGeom prst="rect">
            <a:avLst/>
          </a:prstGeom>
          <a:noFill/>
        </p:spPr>
        <p:txBody>
          <a:bodyPr wrap="square">
            <a:spAutoFit/>
          </a:bodyPr>
          <a:lstStyle/>
          <a:p>
            <a:r>
              <a:rPr lang="en-US" sz="1400" dirty="0"/>
              <a:t>Achieving net zero is estimated to require </a:t>
            </a:r>
            <a:r>
              <a:rPr lang="en-US" sz="1400" dirty="0">
                <a:solidFill>
                  <a:srgbClr val="C00000"/>
                </a:solidFill>
              </a:rPr>
              <a:t>US$109–275 trillion of investment by 2050</a:t>
            </a:r>
            <a:r>
              <a:rPr lang="en-US" sz="1400" dirty="0"/>
              <a:t>. In a recent paper, we estimated that this investment means approximately 20% of revenue from listed equities globally would be ‘green’ (figure 5).5 This is likely to result in the green economy becoming the largest single sector in the global economy. However, the current growth of the green economy suggests that it is far away from the 1.5°C trajectory, with the green revenue of listed equities around 7% in 2022</a:t>
            </a:r>
          </a:p>
        </p:txBody>
      </p:sp>
      <p:sp>
        <p:nvSpPr>
          <p:cNvPr id="11" name="Title 7">
            <a:extLst>
              <a:ext uri="{FF2B5EF4-FFF2-40B4-BE49-F238E27FC236}">
                <a16:creationId xmlns:a16="http://schemas.microsoft.com/office/drawing/2014/main" id="{2E5134BF-139D-32C6-9FEE-5CA15587F55D}"/>
              </a:ext>
            </a:extLst>
          </p:cNvPr>
          <p:cNvSpPr>
            <a:spLocks noGrp="1"/>
          </p:cNvSpPr>
          <p:nvPr>
            <p:ph type="title"/>
          </p:nvPr>
        </p:nvSpPr>
        <p:spPr>
          <a:xfrm>
            <a:off x="422746" y="404813"/>
            <a:ext cx="6361794" cy="396000"/>
          </a:xfrm>
        </p:spPr>
        <p:txBody>
          <a:bodyPr/>
          <a:lstStyle/>
          <a:p>
            <a:r>
              <a:rPr lang="fr-FR" sz="3200" dirty="0"/>
              <a:t>Financement de la transition? </a:t>
            </a:r>
            <a:endParaRPr lang="en-US" sz="1800" dirty="0"/>
          </a:p>
        </p:txBody>
      </p:sp>
      <p:sp>
        <p:nvSpPr>
          <p:cNvPr id="13" name="Text Placeholder 2">
            <a:extLst>
              <a:ext uri="{FF2B5EF4-FFF2-40B4-BE49-F238E27FC236}">
                <a16:creationId xmlns:a16="http://schemas.microsoft.com/office/drawing/2014/main" id="{E381725F-E3FB-9C59-122F-ABCFC197ECA9}"/>
              </a:ext>
            </a:extLst>
          </p:cNvPr>
          <p:cNvSpPr txBox="1">
            <a:spLocks/>
          </p:cNvSpPr>
          <p:nvPr/>
        </p:nvSpPr>
        <p:spPr>
          <a:xfrm>
            <a:off x="431800" y="6143049"/>
            <a:ext cx="8280400" cy="389697"/>
          </a:xfrm>
          <a:prstGeom prst="rect">
            <a:avLst/>
          </a:prstGeom>
        </p:spPr>
        <p:txBody>
          <a:bodyPr vert="horz" lIns="0" tIns="72000" rIns="0" bIns="0" rtlCol="0" anchor="t" anchorCtr="0">
            <a:noAutofit/>
          </a:bodyPr>
          <a:lstStyle>
            <a:lvl1pPr marL="0" indent="0" algn="l" defTabSz="914400" rtl="0" eaLnBrk="1" latinLnBrk="0" hangingPunct="1">
              <a:lnSpc>
                <a:spcPct val="100000"/>
              </a:lnSpc>
              <a:spcBef>
                <a:spcPts val="0"/>
              </a:spcBef>
              <a:buFontTx/>
              <a:buNone/>
              <a:defRPr sz="800" b="0" kern="1200">
                <a:solidFill>
                  <a:schemeClr val="bg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700" b="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700" b="0"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700" b="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700" b="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Source :FTSE Russell</a:t>
            </a:r>
            <a:endParaRPr lang="en-US" dirty="0"/>
          </a:p>
        </p:txBody>
      </p:sp>
    </p:spTree>
    <p:extLst>
      <p:ext uri="{BB962C8B-B14F-4D97-AF65-F5344CB8AC3E}">
        <p14:creationId xmlns:p14="http://schemas.microsoft.com/office/powerpoint/2010/main" val="304977381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62</a:t>
            </a:fld>
            <a:endParaRPr lang="en-US" dirty="0"/>
          </a:p>
        </p:txBody>
      </p:sp>
      <p:pic>
        <p:nvPicPr>
          <p:cNvPr id="6" name="Picture 5">
            <a:extLst>
              <a:ext uri="{FF2B5EF4-FFF2-40B4-BE49-F238E27FC236}">
                <a16:creationId xmlns:a16="http://schemas.microsoft.com/office/drawing/2014/main" id="{07744B73-7DF4-0880-2BC6-809ADF8C12A4}"/>
              </a:ext>
            </a:extLst>
          </p:cNvPr>
          <p:cNvPicPr>
            <a:picLocks noChangeAspect="1"/>
          </p:cNvPicPr>
          <p:nvPr/>
        </p:nvPicPr>
        <p:blipFill>
          <a:blip r:embed="rId3"/>
          <a:stretch>
            <a:fillRect/>
          </a:stretch>
        </p:blipFill>
        <p:spPr>
          <a:xfrm>
            <a:off x="532354" y="977743"/>
            <a:ext cx="8079288" cy="4971870"/>
          </a:xfrm>
          <a:prstGeom prst="rect">
            <a:avLst/>
          </a:prstGeom>
        </p:spPr>
      </p:pic>
      <p:sp>
        <p:nvSpPr>
          <p:cNvPr id="10" name="Title 7">
            <a:extLst>
              <a:ext uri="{FF2B5EF4-FFF2-40B4-BE49-F238E27FC236}">
                <a16:creationId xmlns:a16="http://schemas.microsoft.com/office/drawing/2014/main" id="{39B17D85-FC24-B8F7-EDC1-C694D9B70FE6}"/>
              </a:ext>
            </a:extLst>
          </p:cNvPr>
          <p:cNvSpPr>
            <a:spLocks noGrp="1"/>
          </p:cNvSpPr>
          <p:nvPr>
            <p:ph type="title"/>
          </p:nvPr>
        </p:nvSpPr>
        <p:spPr>
          <a:xfrm>
            <a:off x="422746" y="404813"/>
            <a:ext cx="6361794" cy="396000"/>
          </a:xfrm>
        </p:spPr>
        <p:txBody>
          <a:bodyPr/>
          <a:lstStyle/>
          <a:p>
            <a:r>
              <a:rPr lang="fr-FR" sz="3200" dirty="0"/>
              <a:t>Financement de la transition? </a:t>
            </a:r>
            <a:endParaRPr lang="en-US" sz="1800" dirty="0"/>
          </a:p>
        </p:txBody>
      </p:sp>
      <p:sp>
        <p:nvSpPr>
          <p:cNvPr id="12" name="Text Placeholder 2">
            <a:extLst>
              <a:ext uri="{FF2B5EF4-FFF2-40B4-BE49-F238E27FC236}">
                <a16:creationId xmlns:a16="http://schemas.microsoft.com/office/drawing/2014/main" id="{8CE360CD-1916-F9C7-01F9-CDCF3B6F76AD}"/>
              </a:ext>
            </a:extLst>
          </p:cNvPr>
          <p:cNvSpPr txBox="1">
            <a:spLocks/>
          </p:cNvSpPr>
          <p:nvPr/>
        </p:nvSpPr>
        <p:spPr>
          <a:xfrm>
            <a:off x="431800" y="6143049"/>
            <a:ext cx="8280400" cy="389697"/>
          </a:xfrm>
          <a:prstGeom prst="rect">
            <a:avLst/>
          </a:prstGeom>
        </p:spPr>
        <p:txBody>
          <a:bodyPr vert="horz" lIns="0" tIns="72000" rIns="0" bIns="0" rtlCol="0" anchor="t" anchorCtr="0">
            <a:noAutofit/>
          </a:bodyPr>
          <a:lstStyle>
            <a:lvl1pPr marL="0" indent="0" algn="l" defTabSz="914400" rtl="0" eaLnBrk="1" latinLnBrk="0" hangingPunct="1">
              <a:lnSpc>
                <a:spcPct val="100000"/>
              </a:lnSpc>
              <a:spcBef>
                <a:spcPts val="0"/>
              </a:spcBef>
              <a:buFontTx/>
              <a:buNone/>
              <a:defRPr sz="800" b="0" kern="1200">
                <a:solidFill>
                  <a:schemeClr val="bg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700" b="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700" b="0"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700" b="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700" b="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Source :FTSE Russell</a:t>
            </a:r>
            <a:endParaRPr lang="en-US" dirty="0"/>
          </a:p>
        </p:txBody>
      </p:sp>
    </p:spTree>
    <p:extLst>
      <p:ext uri="{BB962C8B-B14F-4D97-AF65-F5344CB8AC3E}">
        <p14:creationId xmlns:p14="http://schemas.microsoft.com/office/powerpoint/2010/main" val="357986813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63</a:t>
            </a:fld>
            <a:endParaRPr lang="en-US" dirty="0"/>
          </a:p>
        </p:txBody>
      </p:sp>
      <p:pic>
        <p:nvPicPr>
          <p:cNvPr id="6" name="Picture 5">
            <a:extLst>
              <a:ext uri="{FF2B5EF4-FFF2-40B4-BE49-F238E27FC236}">
                <a16:creationId xmlns:a16="http://schemas.microsoft.com/office/drawing/2014/main" id="{1B732A8A-81D0-DF5B-49DD-30D0D3B7EE25}"/>
              </a:ext>
            </a:extLst>
          </p:cNvPr>
          <p:cNvPicPr>
            <a:picLocks noChangeAspect="1"/>
          </p:cNvPicPr>
          <p:nvPr/>
        </p:nvPicPr>
        <p:blipFill>
          <a:blip r:embed="rId3"/>
          <a:stretch>
            <a:fillRect/>
          </a:stretch>
        </p:blipFill>
        <p:spPr>
          <a:xfrm>
            <a:off x="5248859" y="1484334"/>
            <a:ext cx="3769660" cy="3889332"/>
          </a:xfrm>
          <a:prstGeom prst="rect">
            <a:avLst/>
          </a:prstGeom>
        </p:spPr>
      </p:pic>
      <p:pic>
        <p:nvPicPr>
          <p:cNvPr id="10" name="Picture 9">
            <a:extLst>
              <a:ext uri="{FF2B5EF4-FFF2-40B4-BE49-F238E27FC236}">
                <a16:creationId xmlns:a16="http://schemas.microsoft.com/office/drawing/2014/main" id="{0C36DBD8-B0C0-A3DF-3B40-3F7659B3D868}"/>
              </a:ext>
            </a:extLst>
          </p:cNvPr>
          <p:cNvPicPr>
            <a:picLocks noChangeAspect="1"/>
          </p:cNvPicPr>
          <p:nvPr/>
        </p:nvPicPr>
        <p:blipFill>
          <a:blip r:embed="rId4"/>
          <a:stretch>
            <a:fillRect/>
          </a:stretch>
        </p:blipFill>
        <p:spPr>
          <a:xfrm>
            <a:off x="322946" y="1196638"/>
            <a:ext cx="4817060" cy="4352392"/>
          </a:xfrm>
          <a:prstGeom prst="rect">
            <a:avLst/>
          </a:prstGeom>
        </p:spPr>
      </p:pic>
      <p:sp>
        <p:nvSpPr>
          <p:cNvPr id="11" name="Title 7">
            <a:extLst>
              <a:ext uri="{FF2B5EF4-FFF2-40B4-BE49-F238E27FC236}">
                <a16:creationId xmlns:a16="http://schemas.microsoft.com/office/drawing/2014/main" id="{2898CA22-4D8A-3D41-00CF-70D4FFCECE6A}"/>
              </a:ext>
            </a:extLst>
          </p:cNvPr>
          <p:cNvSpPr>
            <a:spLocks noGrp="1"/>
          </p:cNvSpPr>
          <p:nvPr>
            <p:ph type="title"/>
          </p:nvPr>
        </p:nvSpPr>
        <p:spPr>
          <a:xfrm>
            <a:off x="422746" y="404813"/>
            <a:ext cx="6361794" cy="396000"/>
          </a:xfrm>
        </p:spPr>
        <p:txBody>
          <a:bodyPr/>
          <a:lstStyle/>
          <a:p>
            <a:r>
              <a:rPr lang="fr-FR" sz="3200" dirty="0"/>
              <a:t>Financement de la transition? </a:t>
            </a:r>
            <a:endParaRPr lang="en-US" sz="1800" dirty="0"/>
          </a:p>
        </p:txBody>
      </p:sp>
      <p:sp>
        <p:nvSpPr>
          <p:cNvPr id="12" name="Text Placeholder 2">
            <a:extLst>
              <a:ext uri="{FF2B5EF4-FFF2-40B4-BE49-F238E27FC236}">
                <a16:creationId xmlns:a16="http://schemas.microsoft.com/office/drawing/2014/main" id="{E037EB1A-C793-33C4-417F-69EFCA3BA9B7}"/>
              </a:ext>
            </a:extLst>
          </p:cNvPr>
          <p:cNvSpPr txBox="1">
            <a:spLocks/>
          </p:cNvSpPr>
          <p:nvPr/>
        </p:nvSpPr>
        <p:spPr>
          <a:xfrm>
            <a:off x="431800" y="6143049"/>
            <a:ext cx="8280400" cy="389697"/>
          </a:xfrm>
          <a:prstGeom prst="rect">
            <a:avLst/>
          </a:prstGeom>
        </p:spPr>
        <p:txBody>
          <a:bodyPr vert="horz" lIns="0" tIns="72000" rIns="0" bIns="0" rtlCol="0" anchor="t" anchorCtr="0">
            <a:noAutofit/>
          </a:bodyPr>
          <a:lstStyle>
            <a:lvl1pPr marL="0" indent="0" algn="l" defTabSz="914400" rtl="0" eaLnBrk="1" latinLnBrk="0" hangingPunct="1">
              <a:lnSpc>
                <a:spcPct val="100000"/>
              </a:lnSpc>
              <a:spcBef>
                <a:spcPts val="0"/>
              </a:spcBef>
              <a:buFontTx/>
              <a:buNone/>
              <a:defRPr sz="800" b="0" kern="1200">
                <a:solidFill>
                  <a:schemeClr val="bg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700" b="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700" b="0"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700" b="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700" b="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Source :FTSE Russell</a:t>
            </a:r>
            <a:endParaRPr lang="en-US" dirty="0"/>
          </a:p>
        </p:txBody>
      </p:sp>
    </p:spTree>
    <p:extLst>
      <p:ext uri="{BB962C8B-B14F-4D97-AF65-F5344CB8AC3E}">
        <p14:creationId xmlns:p14="http://schemas.microsoft.com/office/powerpoint/2010/main" val="2090245924"/>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361794" cy="396000"/>
          </a:xfrm>
        </p:spPr>
        <p:txBody>
          <a:bodyPr/>
          <a:lstStyle/>
          <a:p>
            <a:r>
              <a:rPr lang="fr-FR" sz="3200" dirty="0"/>
              <a:t>Finance verte</a:t>
            </a:r>
            <a:endParaRPr lang="en-US" sz="18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64</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573739" y="1604865"/>
            <a:ext cx="8138459" cy="392635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Wingdings" panose="05000000000000000000" pitchFamily="2" charset="2"/>
              <a:buChar char="v"/>
            </a:pPr>
            <a:endParaRPr lang="en-US" sz="2000" b="0" dirty="0">
              <a:solidFill>
                <a:schemeClr val="tx1"/>
              </a:solidFill>
            </a:endParaRPr>
          </a:p>
          <a:p>
            <a:pPr marL="171450" indent="-171450">
              <a:buFont typeface="Wingdings" panose="05000000000000000000" pitchFamily="2" charset="2"/>
              <a:buChar char="v"/>
            </a:pPr>
            <a:r>
              <a:rPr lang="en-US" sz="2000" b="0" dirty="0" err="1">
                <a:solidFill>
                  <a:schemeClr val="bg1">
                    <a:lumMod val="65000"/>
                  </a:schemeClr>
                </a:solidFill>
              </a:rPr>
              <a:t>D’où</a:t>
            </a:r>
            <a:r>
              <a:rPr lang="en-US" sz="2000" b="0" dirty="0">
                <a:solidFill>
                  <a:schemeClr val="bg1">
                    <a:lumMod val="65000"/>
                  </a:schemeClr>
                </a:solidFill>
              </a:rPr>
              <a:t> </a:t>
            </a:r>
            <a:r>
              <a:rPr lang="en-US" sz="2000" b="0" dirty="0" err="1">
                <a:solidFill>
                  <a:schemeClr val="bg1">
                    <a:lumMod val="65000"/>
                  </a:schemeClr>
                </a:solidFill>
              </a:rPr>
              <a:t>vient-elle</a:t>
            </a:r>
            <a:r>
              <a:rPr lang="en-US" sz="2000" b="0" dirty="0">
                <a:solidFill>
                  <a:schemeClr val="bg1">
                    <a:lumMod val="65000"/>
                  </a:schemeClr>
                </a:solidFill>
              </a:rPr>
              <a:t> ?  </a:t>
            </a:r>
            <a:br>
              <a:rPr lang="en-US" sz="2000" b="0" dirty="0">
                <a:solidFill>
                  <a:schemeClr val="tx1"/>
                </a:solidFill>
              </a:rPr>
            </a:br>
            <a:endParaRPr lang="en-US" sz="2000" b="0" dirty="0">
              <a:solidFill>
                <a:schemeClr val="tx1"/>
              </a:solidFill>
            </a:endParaRPr>
          </a:p>
          <a:p>
            <a:pPr marL="171450" indent="-171450">
              <a:buFont typeface="Wingdings" panose="05000000000000000000" pitchFamily="2" charset="2"/>
              <a:buChar char="v"/>
            </a:pPr>
            <a:r>
              <a:rPr lang="en-US" sz="2000" b="0" dirty="0" err="1">
                <a:solidFill>
                  <a:schemeClr val="bg1">
                    <a:lumMod val="65000"/>
                  </a:schemeClr>
                </a:solidFill>
              </a:rPr>
              <a:t>Quels</a:t>
            </a:r>
            <a:r>
              <a:rPr lang="en-US" sz="2000" b="0" dirty="0">
                <a:solidFill>
                  <a:schemeClr val="bg1">
                    <a:lumMod val="65000"/>
                  </a:schemeClr>
                </a:solidFill>
              </a:rPr>
              <a:t> </a:t>
            </a:r>
            <a:r>
              <a:rPr lang="en-US" sz="2000" b="0" dirty="0" err="1">
                <a:solidFill>
                  <a:schemeClr val="bg1">
                    <a:lumMod val="65000"/>
                  </a:schemeClr>
                </a:solidFill>
              </a:rPr>
              <a:t>objectifs</a:t>
            </a:r>
            <a:r>
              <a:rPr lang="en-US" sz="2000" b="0" dirty="0">
                <a:solidFill>
                  <a:schemeClr val="bg1">
                    <a:lumMod val="65000"/>
                  </a:schemeClr>
                </a:solidFill>
              </a:rPr>
              <a:t> se fixe-t-</a:t>
            </a:r>
            <a:r>
              <a:rPr lang="en-US" sz="2000" b="0" dirty="0" err="1">
                <a:solidFill>
                  <a:schemeClr val="bg1">
                    <a:lumMod val="65000"/>
                  </a:schemeClr>
                </a:solidFill>
              </a:rPr>
              <a:t>elle</a:t>
            </a:r>
            <a:r>
              <a:rPr lang="en-US" sz="2000" b="0" dirty="0">
                <a:solidFill>
                  <a:schemeClr val="bg1">
                    <a:lumMod val="65000"/>
                  </a:schemeClr>
                </a:solidFill>
              </a:rPr>
              <a:t>?</a:t>
            </a:r>
            <a:br>
              <a:rPr lang="en-US" sz="2000" b="0" dirty="0">
                <a:solidFill>
                  <a:schemeClr val="bg1">
                    <a:lumMod val="65000"/>
                  </a:schemeClr>
                </a:solidFill>
              </a:rPr>
            </a:br>
            <a:endParaRPr lang="en-US" sz="2000" b="0" dirty="0">
              <a:solidFill>
                <a:schemeClr val="bg1">
                  <a:lumMod val="65000"/>
                </a:schemeClr>
              </a:solidFill>
            </a:endParaRPr>
          </a:p>
          <a:p>
            <a:pPr marL="171450" indent="-171450">
              <a:buFont typeface="Wingdings" panose="05000000000000000000" pitchFamily="2" charset="2"/>
              <a:buChar char="v"/>
            </a:pPr>
            <a:r>
              <a:rPr lang="en-US" sz="2000" b="0" dirty="0" err="1">
                <a:solidFill>
                  <a:schemeClr val="bg1">
                    <a:lumMod val="65000"/>
                  </a:schemeClr>
                </a:solidFill>
              </a:rPr>
              <a:t>Qu’a</a:t>
            </a:r>
            <a:r>
              <a:rPr lang="en-US" sz="2000" b="0" dirty="0">
                <a:solidFill>
                  <a:schemeClr val="bg1">
                    <a:lumMod val="65000"/>
                  </a:schemeClr>
                </a:solidFill>
              </a:rPr>
              <a:t>-t-</a:t>
            </a:r>
            <a:r>
              <a:rPr lang="en-US" sz="2000" b="0" dirty="0" err="1">
                <a:solidFill>
                  <a:schemeClr val="bg1">
                    <a:lumMod val="65000"/>
                  </a:schemeClr>
                </a:solidFill>
              </a:rPr>
              <a:t>elle</a:t>
            </a:r>
            <a:r>
              <a:rPr lang="en-US" sz="2000" b="0" dirty="0">
                <a:solidFill>
                  <a:schemeClr val="bg1">
                    <a:lumMod val="65000"/>
                  </a:schemeClr>
                </a:solidFill>
              </a:rPr>
              <a:t> accompli ?</a:t>
            </a:r>
            <a:r>
              <a:rPr lang="en-US" sz="2000" b="0" dirty="0">
                <a:solidFill>
                  <a:schemeClr val="tx1"/>
                </a:solidFill>
              </a:rPr>
              <a:t>  </a:t>
            </a:r>
            <a:br>
              <a:rPr lang="en-US" sz="2000" b="0" dirty="0">
                <a:solidFill>
                  <a:schemeClr val="bg1">
                    <a:lumMod val="65000"/>
                  </a:schemeClr>
                </a:solidFill>
              </a:rPr>
            </a:br>
            <a:endParaRPr lang="en-US" sz="2000" b="0" dirty="0">
              <a:solidFill>
                <a:schemeClr val="tx1"/>
              </a:solidFill>
            </a:endParaRPr>
          </a:p>
          <a:p>
            <a:pPr marL="171450" indent="-171450">
              <a:buFont typeface="Wingdings" panose="05000000000000000000" pitchFamily="2" charset="2"/>
              <a:buChar char="v"/>
            </a:pPr>
            <a:r>
              <a:rPr lang="en-US" sz="2000" b="0" dirty="0">
                <a:solidFill>
                  <a:schemeClr val="tx1"/>
                </a:solidFill>
              </a:rPr>
              <a:t>Les futures </a:t>
            </a:r>
            <a:r>
              <a:rPr lang="en-US" sz="2000" b="0" dirty="0" err="1">
                <a:solidFill>
                  <a:schemeClr val="tx1"/>
                </a:solidFill>
              </a:rPr>
              <a:t>trajectoires</a:t>
            </a:r>
            <a:r>
              <a:rPr lang="en-US" sz="2000" b="0" dirty="0">
                <a:solidFill>
                  <a:schemeClr val="tx1"/>
                </a:solidFill>
              </a:rPr>
              <a:t> possibles ?</a:t>
            </a:r>
          </a:p>
          <a:p>
            <a:pPr lvl="1"/>
            <a:endParaRPr lang="en-US" sz="2000" dirty="0"/>
          </a:p>
          <a:p>
            <a:pPr lvl="1"/>
            <a:endParaRPr lang="en-US" sz="900" dirty="0"/>
          </a:p>
          <a:p>
            <a:pPr lvl="1"/>
            <a:endParaRPr lang="en-US" sz="900" dirty="0"/>
          </a:p>
          <a:p>
            <a:pPr lvl="3"/>
            <a:endParaRPr lang="en-US" sz="900" dirty="0"/>
          </a:p>
        </p:txBody>
      </p:sp>
    </p:spTree>
    <p:extLst>
      <p:ext uri="{BB962C8B-B14F-4D97-AF65-F5344CB8AC3E}">
        <p14:creationId xmlns:p14="http://schemas.microsoft.com/office/powerpoint/2010/main" val="2070636613"/>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361794" cy="396000"/>
          </a:xfrm>
        </p:spPr>
        <p:txBody>
          <a:bodyPr/>
          <a:lstStyle/>
          <a:p>
            <a:r>
              <a:rPr lang="fr-FR" sz="3200" dirty="0"/>
              <a:t>Les trajectoires possibles</a:t>
            </a:r>
            <a:endParaRPr lang="en-US" sz="18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573739" y="1151371"/>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65</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573739" y="1604865"/>
            <a:ext cx="8138459" cy="392635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buFont typeface="Wingdings" panose="05000000000000000000" pitchFamily="2" charset="2"/>
              <a:buChar char="v"/>
            </a:pPr>
            <a:r>
              <a:rPr lang="fr-FR" sz="2000" b="0" dirty="0">
                <a:solidFill>
                  <a:schemeClr val="tx1"/>
                </a:solidFill>
              </a:rPr>
              <a:t> Scénario A </a:t>
            </a:r>
            <a:br>
              <a:rPr lang="fr-FR" sz="2000" b="0" dirty="0">
                <a:solidFill>
                  <a:schemeClr val="tx1"/>
                </a:solidFill>
              </a:rPr>
            </a:br>
            <a:r>
              <a:rPr lang="fr-FR" sz="2000" b="0" dirty="0">
                <a:solidFill>
                  <a:schemeClr val="tx1"/>
                </a:solidFill>
              </a:rPr>
              <a:t>Laissez-faire - Vae VICTIS – explosion des inégalités comme technique de répartition d’une décroissance subie</a:t>
            </a:r>
            <a:br>
              <a:rPr lang="fr-FR" sz="2000" b="0" dirty="0">
                <a:solidFill>
                  <a:schemeClr val="tx1"/>
                </a:solidFill>
              </a:rPr>
            </a:br>
            <a:endParaRPr lang="fr-FR" sz="2000" b="0" dirty="0">
              <a:solidFill>
                <a:schemeClr val="tx1"/>
              </a:solidFill>
            </a:endParaRPr>
          </a:p>
          <a:p>
            <a:pPr marL="171450" indent="-171450">
              <a:lnSpc>
                <a:spcPct val="100000"/>
              </a:lnSpc>
              <a:buFont typeface="Wingdings" panose="05000000000000000000" pitchFamily="2" charset="2"/>
              <a:buChar char="v"/>
            </a:pPr>
            <a:r>
              <a:rPr lang="en-US" sz="2000" b="0" dirty="0">
                <a:solidFill>
                  <a:schemeClr val="tx1"/>
                </a:solidFill>
              </a:rPr>
              <a:t> </a:t>
            </a:r>
            <a:r>
              <a:rPr lang="en-US" sz="2000" b="0" dirty="0" err="1">
                <a:solidFill>
                  <a:schemeClr val="tx1"/>
                </a:solidFill>
              </a:rPr>
              <a:t>Scénario</a:t>
            </a:r>
            <a:r>
              <a:rPr lang="en-US" sz="2000" b="0" dirty="0">
                <a:solidFill>
                  <a:schemeClr val="tx1"/>
                </a:solidFill>
              </a:rPr>
              <a:t> B </a:t>
            </a:r>
            <a:br>
              <a:rPr lang="en-US" sz="2000" b="0" dirty="0">
                <a:solidFill>
                  <a:schemeClr val="tx1"/>
                </a:solidFill>
              </a:rPr>
            </a:br>
            <a:r>
              <a:rPr lang="fr-FR" sz="2000" b="0" dirty="0">
                <a:solidFill>
                  <a:schemeClr val="tx1"/>
                </a:solidFill>
              </a:rPr>
              <a:t>Décroissance gérée, concertée et répartie des consommations inutiles et dangereuses - économie de guerre: </a:t>
            </a:r>
            <a:br>
              <a:rPr lang="fr-FR" sz="2000" b="0" dirty="0">
                <a:solidFill>
                  <a:schemeClr val="tx1"/>
                </a:solidFill>
              </a:rPr>
            </a:br>
            <a:r>
              <a:rPr lang="fr-FR" sz="2000" b="0" dirty="0">
                <a:solidFill>
                  <a:schemeClr val="tx1"/>
                </a:solidFill>
              </a:rPr>
              <a:t>=&gt; politiquement improbable dans l’immédiat</a:t>
            </a:r>
            <a:br>
              <a:rPr lang="fr-FR" sz="2000" b="0" dirty="0">
                <a:solidFill>
                  <a:schemeClr val="tx1"/>
                </a:solidFill>
              </a:rPr>
            </a:br>
            <a:endParaRPr lang="fr-FR" sz="2000" b="0" dirty="0">
              <a:solidFill>
                <a:schemeClr val="tx1"/>
              </a:solidFill>
            </a:endParaRPr>
          </a:p>
          <a:p>
            <a:pPr marL="171450" indent="-171450">
              <a:lnSpc>
                <a:spcPct val="100000"/>
              </a:lnSpc>
              <a:buFont typeface="Wingdings" panose="05000000000000000000" pitchFamily="2" charset="2"/>
              <a:buChar char="v"/>
            </a:pPr>
            <a:r>
              <a:rPr lang="en-US" sz="2000" b="0" dirty="0">
                <a:solidFill>
                  <a:schemeClr val="tx1"/>
                </a:solidFill>
              </a:rPr>
              <a:t> Scenario </a:t>
            </a:r>
            <a:r>
              <a:rPr lang="en-US" sz="2000" b="0" dirty="0" err="1">
                <a:solidFill>
                  <a:schemeClr val="tx1"/>
                </a:solidFill>
              </a:rPr>
              <a:t>intermédiaire</a:t>
            </a:r>
            <a:r>
              <a:rPr lang="en-US" sz="2000" b="0" dirty="0">
                <a:solidFill>
                  <a:schemeClr val="tx1"/>
                </a:solidFill>
              </a:rPr>
              <a:t> : </a:t>
            </a:r>
            <a:br>
              <a:rPr lang="en-US" sz="2000" b="0" dirty="0">
                <a:solidFill>
                  <a:schemeClr val="tx1"/>
                </a:solidFill>
              </a:rPr>
            </a:br>
            <a:r>
              <a:rPr lang="en-US" sz="2000" b="0" dirty="0">
                <a:solidFill>
                  <a:schemeClr val="tx1"/>
                </a:solidFill>
              </a:rPr>
              <a:t>Plus on </a:t>
            </a:r>
            <a:r>
              <a:rPr lang="en-US" sz="2000" b="0" dirty="0" err="1">
                <a:solidFill>
                  <a:schemeClr val="tx1"/>
                </a:solidFill>
              </a:rPr>
              <a:t>reste</a:t>
            </a:r>
            <a:r>
              <a:rPr lang="en-US" sz="2000" b="0" dirty="0">
                <a:solidFill>
                  <a:schemeClr val="tx1"/>
                </a:solidFill>
              </a:rPr>
              <a:t> dans le scenario A, plus les </a:t>
            </a:r>
            <a:r>
              <a:rPr lang="en-US" sz="2000" b="0" dirty="0" err="1">
                <a:solidFill>
                  <a:schemeClr val="tx1"/>
                </a:solidFill>
              </a:rPr>
              <a:t>évidences</a:t>
            </a:r>
            <a:r>
              <a:rPr lang="en-US" sz="2000" b="0" dirty="0">
                <a:solidFill>
                  <a:schemeClr val="tx1"/>
                </a:solidFill>
              </a:rPr>
              <a:t> </a:t>
            </a:r>
            <a:r>
              <a:rPr lang="en-US" sz="2000" b="0" dirty="0" err="1">
                <a:solidFill>
                  <a:schemeClr val="tx1"/>
                </a:solidFill>
              </a:rPr>
              <a:t>s’accumulent</a:t>
            </a:r>
            <a:r>
              <a:rPr lang="en-US" sz="2000" b="0" dirty="0">
                <a:solidFill>
                  <a:schemeClr val="tx1"/>
                </a:solidFill>
              </a:rPr>
              <a:t> d’un </a:t>
            </a:r>
            <a:r>
              <a:rPr lang="en-US" sz="2000" b="0" dirty="0" err="1">
                <a:solidFill>
                  <a:schemeClr val="tx1"/>
                </a:solidFill>
              </a:rPr>
              <a:t>besoin</a:t>
            </a:r>
            <a:r>
              <a:rPr lang="en-US" sz="2000" b="0" dirty="0">
                <a:solidFill>
                  <a:schemeClr val="tx1"/>
                </a:solidFill>
              </a:rPr>
              <a:t> </a:t>
            </a:r>
            <a:r>
              <a:rPr lang="en-US" sz="2000" b="0" dirty="0" err="1">
                <a:solidFill>
                  <a:schemeClr val="tx1"/>
                </a:solidFill>
              </a:rPr>
              <a:t>absolu</a:t>
            </a:r>
            <a:r>
              <a:rPr lang="en-US" sz="2000" b="0" dirty="0">
                <a:solidFill>
                  <a:schemeClr val="tx1"/>
                </a:solidFill>
              </a:rPr>
              <a:t> de </a:t>
            </a:r>
            <a:r>
              <a:rPr lang="en-US" sz="2000" b="0" dirty="0" err="1">
                <a:solidFill>
                  <a:schemeClr val="tx1"/>
                </a:solidFill>
              </a:rPr>
              <a:t>basculer</a:t>
            </a:r>
            <a:r>
              <a:rPr lang="en-US" sz="2000" b="0" dirty="0">
                <a:solidFill>
                  <a:schemeClr val="tx1"/>
                </a:solidFill>
              </a:rPr>
              <a:t> </a:t>
            </a:r>
            <a:r>
              <a:rPr lang="en-US" sz="2000" b="0" dirty="0" err="1">
                <a:solidFill>
                  <a:schemeClr val="tx1"/>
                </a:solidFill>
              </a:rPr>
              <a:t>vers</a:t>
            </a:r>
            <a:r>
              <a:rPr lang="en-US" sz="2000" b="0" dirty="0">
                <a:solidFill>
                  <a:schemeClr val="tx1"/>
                </a:solidFill>
              </a:rPr>
              <a:t> le </a:t>
            </a:r>
            <a:r>
              <a:rPr lang="en-US" sz="2000" b="0" dirty="0" err="1">
                <a:solidFill>
                  <a:schemeClr val="tx1"/>
                </a:solidFill>
              </a:rPr>
              <a:t>scénario</a:t>
            </a:r>
            <a:r>
              <a:rPr lang="en-US" sz="2000" b="0" dirty="0">
                <a:solidFill>
                  <a:schemeClr val="tx1"/>
                </a:solidFill>
              </a:rPr>
              <a:t> B, à </a:t>
            </a:r>
            <a:r>
              <a:rPr lang="en-US" sz="2000" b="0" dirty="0" err="1">
                <a:solidFill>
                  <a:schemeClr val="tx1"/>
                </a:solidFill>
              </a:rPr>
              <a:t>moins</a:t>
            </a:r>
            <a:r>
              <a:rPr lang="en-US" sz="2000" b="0" dirty="0">
                <a:solidFill>
                  <a:schemeClr val="tx1"/>
                </a:solidFill>
              </a:rPr>
              <a:t> que…</a:t>
            </a:r>
          </a:p>
          <a:p>
            <a:pPr>
              <a:lnSpc>
                <a:spcPct val="100000"/>
              </a:lnSpc>
            </a:pPr>
            <a:r>
              <a:rPr lang="en-US" sz="2000" b="0" dirty="0">
                <a:solidFill>
                  <a:schemeClr val="tx1"/>
                </a:solidFill>
              </a:rPr>
              <a:t> </a:t>
            </a:r>
          </a:p>
          <a:p>
            <a:pPr lvl="1">
              <a:lnSpc>
                <a:spcPct val="100000"/>
              </a:lnSpc>
            </a:pPr>
            <a:endParaRPr lang="en-US" sz="2000" dirty="0"/>
          </a:p>
          <a:p>
            <a:pPr lvl="1">
              <a:lnSpc>
                <a:spcPct val="100000"/>
              </a:lnSpc>
            </a:pPr>
            <a:endParaRPr lang="en-US" sz="900" dirty="0"/>
          </a:p>
          <a:p>
            <a:pPr lvl="1">
              <a:lnSpc>
                <a:spcPct val="100000"/>
              </a:lnSpc>
            </a:pPr>
            <a:endParaRPr lang="en-US" sz="900" dirty="0"/>
          </a:p>
          <a:p>
            <a:pPr lvl="3"/>
            <a:endParaRPr lang="en-US" sz="900" dirty="0"/>
          </a:p>
        </p:txBody>
      </p:sp>
      <p:sp>
        <p:nvSpPr>
          <p:cNvPr id="7" name="Rectangle 6">
            <a:extLst>
              <a:ext uri="{FF2B5EF4-FFF2-40B4-BE49-F238E27FC236}">
                <a16:creationId xmlns:a16="http://schemas.microsoft.com/office/drawing/2014/main" id="{C60A98AC-3181-8A77-6DE3-1C3E0D37DCDA}"/>
              </a:ext>
            </a:extLst>
          </p:cNvPr>
          <p:cNvSpPr/>
          <p:nvPr/>
        </p:nvSpPr>
        <p:spPr>
          <a:xfrm>
            <a:off x="117695" y="22365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65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800" y="404814"/>
            <a:ext cx="7031892" cy="396000"/>
          </a:xfrm>
        </p:spPr>
        <p:txBody>
          <a:bodyPr/>
          <a:lstStyle/>
          <a:p>
            <a:r>
              <a:rPr lang="en-US" sz="2800" dirty="0"/>
              <a:t>Un </a:t>
            </a:r>
            <a:r>
              <a:rPr lang="en-US" sz="2800" dirty="0" err="1"/>
              <a:t>énorme</a:t>
            </a:r>
            <a:r>
              <a:rPr lang="en-US" sz="2800" dirty="0"/>
              <a:t> </a:t>
            </a:r>
            <a:r>
              <a:rPr lang="en-US" sz="2800" dirty="0" err="1"/>
              <a:t>défi</a:t>
            </a:r>
            <a:r>
              <a:rPr lang="en-US" sz="2800" dirty="0"/>
              <a:t> à </a:t>
            </a:r>
            <a:r>
              <a:rPr lang="en-US" sz="2800" dirty="0" err="1"/>
              <a:t>relever</a:t>
            </a:r>
            <a:r>
              <a:rPr lang="en-US" sz="2800" dirty="0"/>
              <a:t> ensemble </a:t>
            </a:r>
            <a:br>
              <a:rPr lang="en-US" sz="2800" dirty="0"/>
            </a:br>
            <a:endParaRPr lang="en-US" sz="28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p:txBody>
          <a:bodyPr/>
          <a:lstStyle/>
          <a:p>
            <a:r>
              <a:rPr lang="fr-FR" sz="3200" dirty="0"/>
              <a:t> </a:t>
            </a:r>
            <a:endParaRPr lang="en-US" sz="3200"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66</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573739" y="1604865"/>
            <a:ext cx="8138459" cy="392635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p>
          <a:p>
            <a:pPr lvl="3"/>
            <a:endParaRPr lang="en-US" dirty="0"/>
          </a:p>
        </p:txBody>
      </p:sp>
      <p:pic>
        <p:nvPicPr>
          <p:cNvPr id="6" name="Picture 5" descr="A group of people on a sailboat&#10;&#10;Description automatically generated">
            <a:extLst>
              <a:ext uri="{FF2B5EF4-FFF2-40B4-BE49-F238E27FC236}">
                <a16:creationId xmlns:a16="http://schemas.microsoft.com/office/drawing/2014/main" id="{8EE781E5-8126-7210-5609-5DAFCA5884BE}"/>
              </a:ext>
            </a:extLst>
          </p:cNvPr>
          <p:cNvPicPr>
            <a:picLocks noChangeAspect="1"/>
          </p:cNvPicPr>
          <p:nvPr/>
        </p:nvPicPr>
        <p:blipFill>
          <a:blip r:embed="rId3"/>
          <a:stretch>
            <a:fillRect/>
          </a:stretch>
        </p:blipFill>
        <p:spPr>
          <a:xfrm>
            <a:off x="1571625" y="1252537"/>
            <a:ext cx="6000750" cy="4352925"/>
          </a:xfrm>
          <a:prstGeom prst="rect">
            <a:avLst/>
          </a:prstGeom>
        </p:spPr>
      </p:pic>
    </p:spTree>
    <p:extLst>
      <p:ext uri="{BB962C8B-B14F-4D97-AF65-F5344CB8AC3E}">
        <p14:creationId xmlns:p14="http://schemas.microsoft.com/office/powerpoint/2010/main" val="4230629857"/>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4"/>
            <a:ext cx="7345127" cy="396000"/>
          </a:xfrm>
        </p:spPr>
        <p:txBody>
          <a:bodyPr/>
          <a:lstStyle/>
          <a:p>
            <a:r>
              <a:rPr lang="en-US" sz="2800" dirty="0"/>
              <a:t>Mais </a:t>
            </a:r>
            <a:r>
              <a:rPr lang="en-US" sz="2800" dirty="0" err="1"/>
              <a:t>sommes</a:t>
            </a:r>
            <a:r>
              <a:rPr lang="en-US" sz="2800" dirty="0"/>
              <a:t>-nous </a:t>
            </a:r>
            <a:r>
              <a:rPr lang="en-US" sz="2800" dirty="0" err="1"/>
              <a:t>vraiment</a:t>
            </a:r>
            <a:r>
              <a:rPr lang="en-US" sz="2800" dirty="0"/>
              <a:t> ensemble? </a:t>
            </a:r>
            <a:br>
              <a:rPr lang="en-US" sz="2800" dirty="0"/>
            </a:br>
            <a:endParaRPr lang="en-US" sz="28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p:txBody>
          <a:bodyPr/>
          <a:lstStyle/>
          <a:p>
            <a:r>
              <a:rPr lang="fr-FR" sz="3200" dirty="0"/>
              <a:t> </a:t>
            </a:r>
            <a:endParaRPr lang="en-US" sz="3200"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67</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r>
              <a:rPr lang="fr-FR" dirty="0"/>
              <a:t>Source Douglas </a:t>
            </a:r>
            <a:r>
              <a:rPr lang="fr-FR" dirty="0" err="1"/>
              <a:t>Rushkoff</a:t>
            </a:r>
            <a:r>
              <a:rPr lang="fr-FR" dirty="0"/>
              <a:t> for Medium – re-</a:t>
            </a:r>
            <a:r>
              <a:rPr lang="fr-FR" dirty="0" err="1"/>
              <a:t>published</a:t>
            </a:r>
            <a:r>
              <a:rPr lang="fr-FR" dirty="0"/>
              <a:t> in The Guardian 2018 07 24  </a:t>
            </a:r>
            <a:br>
              <a:rPr lang="fr-FR" dirty="0"/>
            </a:br>
            <a:r>
              <a:rPr lang="fr-FR" dirty="0"/>
              <a:t>https://www.theguardian.com/technology/2018/jul/23/tech-industry-wealth-futurism-transhumanism-singularity</a:t>
            </a:r>
            <a:endParaRPr lang="en-US" dirty="0"/>
          </a:p>
        </p:txBody>
      </p:sp>
      <p:pic>
        <p:nvPicPr>
          <p:cNvPr id="15" name="Picture 14">
            <a:extLst>
              <a:ext uri="{FF2B5EF4-FFF2-40B4-BE49-F238E27FC236}">
                <a16:creationId xmlns:a16="http://schemas.microsoft.com/office/drawing/2014/main" id="{74B8195C-71A4-A35D-FBFE-5FCEBAE607E1}"/>
              </a:ext>
            </a:extLst>
          </p:cNvPr>
          <p:cNvPicPr>
            <a:picLocks noChangeAspect="1"/>
          </p:cNvPicPr>
          <p:nvPr/>
        </p:nvPicPr>
        <p:blipFill>
          <a:blip r:embed="rId3"/>
          <a:stretch>
            <a:fillRect/>
          </a:stretch>
        </p:blipFill>
        <p:spPr>
          <a:xfrm>
            <a:off x="431799" y="1412976"/>
            <a:ext cx="5159130" cy="3983006"/>
          </a:xfrm>
          <a:prstGeom prst="rect">
            <a:avLst/>
          </a:prstGeom>
        </p:spPr>
      </p:pic>
      <p:sp>
        <p:nvSpPr>
          <p:cNvPr id="6" name="TextBox 5">
            <a:extLst>
              <a:ext uri="{FF2B5EF4-FFF2-40B4-BE49-F238E27FC236}">
                <a16:creationId xmlns:a16="http://schemas.microsoft.com/office/drawing/2014/main" id="{B1BDEA85-A7F9-5E8C-ADE1-7AD8084FFABF}"/>
              </a:ext>
            </a:extLst>
          </p:cNvPr>
          <p:cNvSpPr txBox="1"/>
          <p:nvPr/>
        </p:nvSpPr>
        <p:spPr>
          <a:xfrm>
            <a:off x="5648149" y="1859339"/>
            <a:ext cx="3121269" cy="3139321"/>
          </a:xfrm>
          <a:prstGeom prst="rect">
            <a:avLst/>
          </a:prstGeom>
          <a:noFill/>
        </p:spPr>
        <p:txBody>
          <a:bodyPr wrap="square">
            <a:spAutoFit/>
          </a:bodyPr>
          <a:lstStyle/>
          <a:p>
            <a:r>
              <a:rPr lang="en-US" dirty="0"/>
              <a:t>“How do I maintain authority over my security force after the Event?”</a:t>
            </a:r>
          </a:p>
          <a:p>
            <a:endParaRPr lang="en-US" dirty="0"/>
          </a:p>
          <a:p>
            <a:r>
              <a:rPr lang="en-US" dirty="0"/>
              <a:t>The Event. That was their euphemism for the environmental collapse, social unrest, nuclear explosion, unstoppable virus, or </a:t>
            </a:r>
            <a:r>
              <a:rPr lang="en-US" dirty="0" err="1"/>
              <a:t>Mr</a:t>
            </a:r>
            <a:r>
              <a:rPr lang="en-US" dirty="0"/>
              <a:t> Robot hack that takes everything down.</a:t>
            </a:r>
          </a:p>
        </p:txBody>
      </p:sp>
      <p:sp>
        <p:nvSpPr>
          <p:cNvPr id="2" name="Rectangle 1">
            <a:extLst>
              <a:ext uri="{FF2B5EF4-FFF2-40B4-BE49-F238E27FC236}">
                <a16:creationId xmlns:a16="http://schemas.microsoft.com/office/drawing/2014/main" id="{71FDE0B0-F324-9B2B-0C70-DE9AF40BE87D}"/>
              </a:ext>
            </a:extLst>
          </p:cNvPr>
          <p:cNvSpPr/>
          <p:nvPr/>
        </p:nvSpPr>
        <p:spPr>
          <a:xfrm>
            <a:off x="117695" y="22365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0284361"/>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p:txBody>
          <a:bodyPr/>
          <a:lstStyle/>
          <a:p>
            <a:r>
              <a:rPr lang="en-US" sz="2800" dirty="0"/>
              <a:t>Illustration </a:t>
            </a:r>
            <a:r>
              <a:rPr lang="en-US" sz="2800" dirty="0" err="1"/>
              <a:t>récente</a:t>
            </a:r>
            <a:r>
              <a:rPr lang="en-US" sz="2800" dirty="0"/>
              <a:t>…</a:t>
            </a:r>
            <a:br>
              <a:rPr lang="en-US" sz="2800" dirty="0"/>
            </a:br>
            <a:endParaRPr lang="en-US" sz="28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p:txBody>
          <a:bodyPr/>
          <a:lstStyle/>
          <a:p>
            <a:r>
              <a:rPr lang="fr-FR" sz="3200" dirty="0"/>
              <a:t> </a:t>
            </a:r>
            <a:endParaRPr lang="en-US" sz="3200"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68</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a:p>
        </p:txBody>
      </p:sp>
      <p:pic>
        <p:nvPicPr>
          <p:cNvPr id="7" name="Picture 6" descr="A cartoon of a helicopter and a boat&#10;&#10;Description automatically generated">
            <a:extLst>
              <a:ext uri="{FF2B5EF4-FFF2-40B4-BE49-F238E27FC236}">
                <a16:creationId xmlns:a16="http://schemas.microsoft.com/office/drawing/2014/main" id="{DE96DF13-F79E-C7E2-DD57-0704A9FDCA98}"/>
              </a:ext>
            </a:extLst>
          </p:cNvPr>
          <p:cNvPicPr>
            <a:picLocks noChangeAspect="1"/>
          </p:cNvPicPr>
          <p:nvPr/>
        </p:nvPicPr>
        <p:blipFill>
          <a:blip r:embed="rId3"/>
          <a:stretch>
            <a:fillRect/>
          </a:stretch>
        </p:blipFill>
        <p:spPr>
          <a:xfrm>
            <a:off x="431799" y="1066724"/>
            <a:ext cx="8464060" cy="5226723"/>
          </a:xfrm>
          <a:prstGeom prst="rect">
            <a:avLst/>
          </a:prstGeom>
        </p:spPr>
      </p:pic>
    </p:spTree>
    <p:extLst>
      <p:ext uri="{BB962C8B-B14F-4D97-AF65-F5344CB8AC3E}">
        <p14:creationId xmlns:p14="http://schemas.microsoft.com/office/powerpoint/2010/main" val="2888126895"/>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7571464" cy="396000"/>
          </a:xfrm>
        </p:spPr>
        <p:txBody>
          <a:bodyPr/>
          <a:lstStyle/>
          <a:p>
            <a:r>
              <a:rPr lang="fr-FR" sz="2800" dirty="0"/>
              <a:t>Détour par la théorie des jeux</a:t>
            </a:r>
            <a:endParaRPr lang="en-US" sz="16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69</a:t>
            </a:fld>
            <a:endParaRPr lang="en-US" dirty="0"/>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573739" y="1088820"/>
            <a:ext cx="8138459" cy="4752975"/>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b="0" dirty="0">
                <a:solidFill>
                  <a:schemeClr val="tx1"/>
                </a:solidFill>
              </a:rPr>
              <a:t>Les IAM (impact assessment models) </a:t>
            </a:r>
            <a:r>
              <a:rPr lang="en-US" sz="2000" b="0" dirty="0" err="1">
                <a:solidFill>
                  <a:schemeClr val="tx1"/>
                </a:solidFill>
              </a:rPr>
              <a:t>semblent</a:t>
            </a:r>
            <a:r>
              <a:rPr lang="en-US" sz="2000" b="0" dirty="0">
                <a:solidFill>
                  <a:schemeClr val="tx1"/>
                </a:solidFill>
              </a:rPr>
              <a:t> </a:t>
            </a:r>
            <a:r>
              <a:rPr lang="en-US" sz="2000" b="0" dirty="0" err="1">
                <a:solidFill>
                  <a:schemeClr val="tx1"/>
                </a:solidFill>
              </a:rPr>
              <a:t>généralement</a:t>
            </a:r>
            <a:r>
              <a:rPr lang="en-US" sz="2000" b="0" dirty="0">
                <a:solidFill>
                  <a:schemeClr val="tx1"/>
                </a:solidFill>
              </a:rPr>
              <a:t> </a:t>
            </a:r>
            <a:r>
              <a:rPr lang="en-US" sz="2000" b="0" dirty="0" err="1">
                <a:solidFill>
                  <a:schemeClr val="tx1"/>
                </a:solidFill>
              </a:rPr>
              <a:t>assez</a:t>
            </a:r>
            <a:r>
              <a:rPr lang="en-US" sz="2000" b="0" dirty="0">
                <a:solidFill>
                  <a:schemeClr val="tx1"/>
                </a:solidFill>
              </a:rPr>
              <a:t> </a:t>
            </a:r>
            <a:r>
              <a:rPr lang="en-US" sz="2000" b="0" dirty="0" err="1">
                <a:solidFill>
                  <a:schemeClr val="tx1"/>
                </a:solidFill>
              </a:rPr>
              <a:t>peu</a:t>
            </a:r>
            <a:r>
              <a:rPr lang="en-US" sz="2000" b="0" dirty="0">
                <a:solidFill>
                  <a:schemeClr val="tx1"/>
                </a:solidFill>
              </a:rPr>
              <a:t> </a:t>
            </a:r>
            <a:r>
              <a:rPr lang="en-US" sz="2000" b="0" dirty="0" err="1">
                <a:solidFill>
                  <a:schemeClr val="tx1"/>
                </a:solidFill>
              </a:rPr>
              <a:t>alarmistes</a:t>
            </a:r>
            <a:r>
              <a:rPr lang="en-US" sz="2000" b="0" dirty="0">
                <a:solidFill>
                  <a:schemeClr val="tx1"/>
                </a:solidFill>
              </a:rPr>
              <a:t>. Au </a:t>
            </a:r>
            <a:r>
              <a:rPr lang="en-US" sz="2000" b="0" dirty="0" err="1">
                <a:solidFill>
                  <a:schemeClr val="tx1"/>
                </a:solidFill>
              </a:rPr>
              <a:t>pire</a:t>
            </a:r>
            <a:r>
              <a:rPr lang="en-US" sz="2000" b="0" dirty="0">
                <a:solidFill>
                  <a:schemeClr val="tx1"/>
                </a:solidFill>
              </a:rPr>
              <a:t> on </a:t>
            </a:r>
            <a:r>
              <a:rPr lang="en-US" sz="2000" b="0" dirty="0" err="1">
                <a:solidFill>
                  <a:schemeClr val="tx1"/>
                </a:solidFill>
              </a:rPr>
              <a:t>perdra</a:t>
            </a:r>
            <a:r>
              <a:rPr lang="en-US" sz="2000" b="0" dirty="0">
                <a:solidFill>
                  <a:schemeClr val="tx1"/>
                </a:solidFill>
              </a:rPr>
              <a:t> </a:t>
            </a:r>
            <a:r>
              <a:rPr lang="en-US" sz="2000" b="0" dirty="0" err="1">
                <a:solidFill>
                  <a:schemeClr val="tx1"/>
                </a:solidFill>
              </a:rPr>
              <a:t>quelques</a:t>
            </a:r>
            <a:r>
              <a:rPr lang="en-US" sz="2000" b="0" dirty="0">
                <a:solidFill>
                  <a:schemeClr val="tx1"/>
                </a:solidFill>
              </a:rPr>
              <a:t> points de </a:t>
            </a:r>
            <a:r>
              <a:rPr lang="en-US" sz="2000" b="0" dirty="0" err="1">
                <a:solidFill>
                  <a:schemeClr val="tx1"/>
                </a:solidFill>
              </a:rPr>
              <a:t>croissance</a:t>
            </a:r>
            <a:r>
              <a:rPr lang="en-US" sz="2000" b="0" dirty="0">
                <a:solidFill>
                  <a:schemeClr val="tx1"/>
                </a:solidFill>
              </a:rPr>
              <a:t> </a:t>
            </a:r>
            <a:r>
              <a:rPr lang="en-US" sz="2000" b="0" dirty="0" err="1">
                <a:solidFill>
                  <a:schemeClr val="tx1"/>
                </a:solidFill>
              </a:rPr>
              <a:t>en</a:t>
            </a:r>
            <a:r>
              <a:rPr lang="en-US" sz="2000" b="0" dirty="0">
                <a:solidFill>
                  <a:schemeClr val="tx1"/>
                </a:solidFill>
              </a:rPr>
              <a:t> 2100. </a:t>
            </a:r>
            <a:r>
              <a:rPr lang="en-US" sz="1200" b="0" dirty="0">
                <a:solidFill>
                  <a:schemeClr val="tx1"/>
                </a:solidFill>
              </a:rPr>
              <a:t>In a 2018 paper published after he was awarded the prize, Nordhaus claimed that 3°C of warming would reduce global GDP by just 2.1%, compared to what it would be in the total absence of climate change. Even a 6°C increase in global temperature, he claimed, would reduce GDP by just 8.5%</a:t>
            </a:r>
          </a:p>
          <a:p>
            <a:pPr>
              <a:lnSpc>
                <a:spcPct val="100000"/>
              </a:lnSpc>
            </a:pPr>
            <a:r>
              <a:rPr lang="en-US" sz="2000" b="0" dirty="0" err="1">
                <a:solidFill>
                  <a:srgbClr val="C00000"/>
                </a:solidFill>
              </a:rPr>
              <a:t>Ratent-ils</a:t>
            </a:r>
            <a:r>
              <a:rPr lang="en-US" sz="2000" b="0" dirty="0">
                <a:solidFill>
                  <a:srgbClr val="C00000"/>
                </a:solidFill>
              </a:rPr>
              <a:t> </a:t>
            </a:r>
            <a:r>
              <a:rPr lang="en-US" sz="2000" b="0" dirty="0" err="1">
                <a:solidFill>
                  <a:srgbClr val="C00000"/>
                </a:solidFill>
              </a:rPr>
              <a:t>quelque</a:t>
            </a:r>
            <a:r>
              <a:rPr lang="en-US" sz="2000" b="0" dirty="0">
                <a:solidFill>
                  <a:srgbClr val="C00000"/>
                </a:solidFill>
              </a:rPr>
              <a:t> chose, </a:t>
            </a:r>
            <a:r>
              <a:rPr lang="en-US" sz="2000" b="0" dirty="0" err="1">
                <a:solidFill>
                  <a:srgbClr val="C00000"/>
                </a:solidFill>
              </a:rPr>
              <a:t>comme</a:t>
            </a:r>
            <a:r>
              <a:rPr lang="en-US" sz="2000" b="0" dirty="0">
                <a:solidFill>
                  <a:srgbClr val="C00000"/>
                </a:solidFill>
              </a:rPr>
              <a:t> </a:t>
            </a:r>
            <a:r>
              <a:rPr lang="en-US" sz="2000" b="0" dirty="0" err="1">
                <a:solidFill>
                  <a:srgbClr val="C00000"/>
                </a:solidFill>
              </a:rPr>
              <a:t>une</a:t>
            </a:r>
            <a:r>
              <a:rPr lang="en-US" sz="2000" b="0" dirty="0">
                <a:solidFill>
                  <a:srgbClr val="C00000"/>
                </a:solidFill>
              </a:rPr>
              <a:t> boucle de retroaction positive </a:t>
            </a:r>
            <a:r>
              <a:rPr lang="en-US" sz="2000" b="0" dirty="0" err="1">
                <a:solidFill>
                  <a:srgbClr val="C00000"/>
                </a:solidFill>
              </a:rPr>
              <a:t>particulèrement</a:t>
            </a:r>
            <a:r>
              <a:rPr lang="en-US" sz="2000" b="0" dirty="0">
                <a:solidFill>
                  <a:srgbClr val="C00000"/>
                </a:solidFill>
              </a:rPr>
              <a:t> </a:t>
            </a:r>
            <a:r>
              <a:rPr lang="en-US" sz="2000" b="0" dirty="0" err="1">
                <a:solidFill>
                  <a:srgbClr val="C00000"/>
                </a:solidFill>
              </a:rPr>
              <a:t>dangereuse</a:t>
            </a:r>
            <a:r>
              <a:rPr lang="en-US" sz="2000" b="0" dirty="0">
                <a:solidFill>
                  <a:srgbClr val="C00000"/>
                </a:solidFill>
              </a:rPr>
              <a:t> ? </a:t>
            </a:r>
          </a:p>
          <a:p>
            <a:pPr>
              <a:lnSpc>
                <a:spcPct val="100000"/>
              </a:lnSpc>
            </a:pPr>
            <a:r>
              <a:rPr lang="en-US" sz="2000" b="0" dirty="0">
                <a:solidFill>
                  <a:schemeClr val="tx1"/>
                </a:solidFill>
              </a:rPr>
              <a:t>IDEE : </a:t>
            </a:r>
            <a:r>
              <a:rPr lang="en-US" sz="2000" b="0" dirty="0" err="1">
                <a:solidFill>
                  <a:schemeClr val="tx1"/>
                </a:solidFill>
              </a:rPr>
              <a:t>Construire</a:t>
            </a:r>
            <a:r>
              <a:rPr lang="en-US" sz="2000" b="0" dirty="0">
                <a:solidFill>
                  <a:schemeClr val="tx1"/>
                </a:solidFill>
              </a:rPr>
              <a:t> un ABM (agent based model) avec 2 types </a:t>
            </a:r>
            <a:r>
              <a:rPr lang="en-US" sz="2000" b="0" dirty="0" err="1">
                <a:solidFill>
                  <a:schemeClr val="tx1"/>
                </a:solidFill>
              </a:rPr>
              <a:t>d’agents</a:t>
            </a:r>
            <a:r>
              <a:rPr lang="en-US" sz="2000" b="0" dirty="0">
                <a:solidFill>
                  <a:schemeClr val="tx1"/>
                </a:solidFill>
              </a:rPr>
              <a:t>, des riches et des </a:t>
            </a:r>
            <a:r>
              <a:rPr lang="en-US" sz="2000" b="0" dirty="0" err="1">
                <a:solidFill>
                  <a:schemeClr val="tx1"/>
                </a:solidFill>
              </a:rPr>
              <a:t>pauvres</a:t>
            </a:r>
            <a:r>
              <a:rPr lang="en-US" sz="2000" b="0" dirty="0">
                <a:solidFill>
                  <a:schemeClr val="tx1"/>
                </a:solidFill>
              </a:rPr>
              <a:t>, les riches </a:t>
            </a:r>
            <a:r>
              <a:rPr lang="en-US" sz="2000" b="0" dirty="0" err="1">
                <a:solidFill>
                  <a:schemeClr val="tx1"/>
                </a:solidFill>
              </a:rPr>
              <a:t>tirant</a:t>
            </a:r>
            <a:r>
              <a:rPr lang="en-US" sz="2000" b="0" dirty="0">
                <a:solidFill>
                  <a:schemeClr val="tx1"/>
                </a:solidFill>
              </a:rPr>
              <a:t> </a:t>
            </a:r>
            <a:r>
              <a:rPr lang="en-US" sz="2000" b="0" dirty="0" err="1">
                <a:solidFill>
                  <a:schemeClr val="tx1"/>
                </a:solidFill>
              </a:rPr>
              <a:t>une</a:t>
            </a:r>
            <a:r>
              <a:rPr lang="en-US" sz="2000" b="0" dirty="0">
                <a:solidFill>
                  <a:schemeClr val="tx1"/>
                </a:solidFill>
              </a:rPr>
              <a:t> fraction </a:t>
            </a:r>
            <a:r>
              <a:rPr lang="en-US" sz="2000" b="0" dirty="0" err="1">
                <a:solidFill>
                  <a:schemeClr val="tx1"/>
                </a:solidFill>
              </a:rPr>
              <a:t>disproportionnée</a:t>
            </a:r>
            <a:r>
              <a:rPr lang="en-US" sz="2000" b="0" dirty="0">
                <a:solidFill>
                  <a:schemeClr val="tx1"/>
                </a:solidFill>
              </a:rPr>
              <a:t> des </a:t>
            </a:r>
            <a:r>
              <a:rPr lang="en-US" sz="2000" b="0" dirty="0" err="1">
                <a:solidFill>
                  <a:schemeClr val="tx1"/>
                </a:solidFill>
              </a:rPr>
              <a:t>dividendes</a:t>
            </a:r>
            <a:r>
              <a:rPr lang="en-US" sz="2000" b="0" dirty="0">
                <a:solidFill>
                  <a:schemeClr val="tx1"/>
                </a:solidFill>
              </a:rPr>
              <a:t> de </a:t>
            </a:r>
            <a:r>
              <a:rPr lang="en-US" sz="2000" b="0" dirty="0" err="1">
                <a:solidFill>
                  <a:schemeClr val="tx1"/>
                </a:solidFill>
              </a:rPr>
              <a:t>l’activité</a:t>
            </a:r>
            <a:r>
              <a:rPr lang="en-US" sz="2000" b="0" dirty="0">
                <a:solidFill>
                  <a:schemeClr val="tx1"/>
                </a:solidFill>
              </a:rPr>
              <a:t> </a:t>
            </a:r>
            <a:r>
              <a:rPr lang="en-US" sz="2000" b="0" dirty="0" err="1">
                <a:solidFill>
                  <a:schemeClr val="tx1"/>
                </a:solidFill>
              </a:rPr>
              <a:t>économique</a:t>
            </a:r>
            <a:r>
              <a:rPr lang="en-US" sz="2000" b="0" dirty="0">
                <a:solidFill>
                  <a:schemeClr val="tx1"/>
                </a:solidFill>
              </a:rPr>
              <a:t>, </a:t>
            </a:r>
            <a:r>
              <a:rPr lang="en-US" sz="2000" b="0" dirty="0" err="1">
                <a:solidFill>
                  <a:schemeClr val="tx1"/>
                </a:solidFill>
              </a:rPr>
              <a:t>tous</a:t>
            </a:r>
            <a:r>
              <a:rPr lang="en-US" sz="2000" b="0" dirty="0">
                <a:solidFill>
                  <a:schemeClr val="tx1"/>
                </a:solidFill>
              </a:rPr>
              <a:t> </a:t>
            </a:r>
            <a:r>
              <a:rPr lang="en-US" sz="2000" b="0" dirty="0" err="1">
                <a:solidFill>
                  <a:schemeClr val="tx1"/>
                </a:solidFill>
              </a:rPr>
              <a:t>ayant</a:t>
            </a:r>
            <a:r>
              <a:rPr lang="en-US" sz="2000" b="0" dirty="0">
                <a:solidFill>
                  <a:schemeClr val="tx1"/>
                </a:solidFill>
              </a:rPr>
              <a:t> à </a:t>
            </a:r>
            <a:r>
              <a:rPr lang="en-US" sz="2000" b="0" dirty="0" err="1">
                <a:solidFill>
                  <a:schemeClr val="tx1"/>
                </a:solidFill>
              </a:rPr>
              <a:t>coeur</a:t>
            </a:r>
            <a:r>
              <a:rPr lang="en-US" sz="2000" b="0" dirty="0">
                <a:solidFill>
                  <a:schemeClr val="tx1"/>
                </a:solidFill>
              </a:rPr>
              <a:t> de faire </a:t>
            </a:r>
            <a:r>
              <a:rPr lang="en-US" sz="2000" b="0" dirty="0" err="1">
                <a:solidFill>
                  <a:schemeClr val="tx1"/>
                </a:solidFill>
              </a:rPr>
              <a:t>partie</a:t>
            </a:r>
            <a:r>
              <a:rPr lang="en-US" sz="2000" b="0" dirty="0">
                <a:solidFill>
                  <a:schemeClr val="tx1"/>
                </a:solidFill>
              </a:rPr>
              <a:t> de </a:t>
            </a:r>
            <a:r>
              <a:rPr lang="en-US" sz="2000" b="0" dirty="0" err="1">
                <a:solidFill>
                  <a:schemeClr val="tx1"/>
                </a:solidFill>
              </a:rPr>
              <a:t>l’élite</a:t>
            </a:r>
            <a:r>
              <a:rPr lang="en-US" sz="2000" b="0" dirty="0">
                <a:solidFill>
                  <a:schemeClr val="tx1"/>
                </a:solidFill>
              </a:rPr>
              <a:t> qui </a:t>
            </a:r>
            <a:r>
              <a:rPr lang="en-US" sz="2000" b="0" dirty="0" err="1">
                <a:solidFill>
                  <a:schemeClr val="tx1"/>
                </a:solidFill>
              </a:rPr>
              <a:t>pourra</a:t>
            </a:r>
            <a:r>
              <a:rPr lang="en-US" sz="2000" b="0" dirty="0">
                <a:solidFill>
                  <a:schemeClr val="tx1"/>
                </a:solidFill>
              </a:rPr>
              <a:t> le jour J </a:t>
            </a:r>
            <a:r>
              <a:rPr lang="en-US" sz="2000" b="0" dirty="0" err="1">
                <a:solidFill>
                  <a:schemeClr val="tx1"/>
                </a:solidFill>
              </a:rPr>
              <a:t>monter</a:t>
            </a:r>
            <a:r>
              <a:rPr lang="en-US" sz="2000" b="0" dirty="0">
                <a:solidFill>
                  <a:schemeClr val="tx1"/>
                </a:solidFill>
              </a:rPr>
              <a:t> sur </a:t>
            </a:r>
            <a:r>
              <a:rPr lang="en-US" sz="2000" b="0" dirty="0" err="1">
                <a:solidFill>
                  <a:schemeClr val="tx1"/>
                </a:solidFill>
              </a:rPr>
              <a:t>l’Arche</a:t>
            </a:r>
            <a:r>
              <a:rPr lang="en-US" sz="2000" b="0" dirty="0">
                <a:solidFill>
                  <a:schemeClr val="tx1"/>
                </a:solidFill>
              </a:rPr>
              <a:t> 2.0 </a:t>
            </a:r>
            <a:r>
              <a:rPr lang="en-US" sz="2000" b="0" dirty="0" err="1">
                <a:solidFill>
                  <a:schemeClr val="tx1"/>
                </a:solidFill>
              </a:rPr>
              <a:t>sachant</a:t>
            </a:r>
            <a:r>
              <a:rPr lang="en-US" sz="2000" b="0" dirty="0">
                <a:solidFill>
                  <a:schemeClr val="tx1"/>
                </a:solidFill>
              </a:rPr>
              <a:t> que le </a:t>
            </a:r>
            <a:r>
              <a:rPr lang="en-US" sz="2000" b="0" dirty="0" err="1">
                <a:solidFill>
                  <a:schemeClr val="tx1"/>
                </a:solidFill>
              </a:rPr>
              <a:t>nombre</a:t>
            </a:r>
            <a:r>
              <a:rPr lang="en-US" sz="2000" b="0" dirty="0">
                <a:solidFill>
                  <a:schemeClr val="tx1"/>
                </a:solidFill>
              </a:rPr>
              <a:t> de </a:t>
            </a:r>
            <a:r>
              <a:rPr lang="en-US" sz="2000" b="0" dirty="0" err="1">
                <a:solidFill>
                  <a:schemeClr val="tx1"/>
                </a:solidFill>
              </a:rPr>
              <a:t>passagers</a:t>
            </a:r>
            <a:r>
              <a:rPr lang="en-US" sz="2000" b="0" dirty="0">
                <a:solidFill>
                  <a:schemeClr val="tx1"/>
                </a:solidFill>
              </a:rPr>
              <a:t> </a:t>
            </a:r>
            <a:r>
              <a:rPr lang="en-US" sz="2000" b="0" dirty="0" err="1">
                <a:solidFill>
                  <a:schemeClr val="tx1"/>
                </a:solidFill>
              </a:rPr>
              <a:t>n’est</a:t>
            </a:r>
            <a:r>
              <a:rPr lang="en-US" sz="2000" b="0" dirty="0">
                <a:solidFill>
                  <a:schemeClr val="tx1"/>
                </a:solidFill>
              </a:rPr>
              <a:t> pas </a:t>
            </a:r>
            <a:r>
              <a:rPr lang="en-US" sz="2000" b="0" dirty="0" err="1">
                <a:solidFill>
                  <a:schemeClr val="tx1"/>
                </a:solidFill>
              </a:rPr>
              <a:t>connu</a:t>
            </a:r>
            <a:r>
              <a:rPr lang="en-US" sz="2000" b="0" dirty="0">
                <a:solidFill>
                  <a:schemeClr val="tx1"/>
                </a:solidFill>
              </a:rPr>
              <a:t>, que les billets </a:t>
            </a:r>
            <a:r>
              <a:rPr lang="en-US" sz="2000" b="0" dirty="0" err="1">
                <a:solidFill>
                  <a:schemeClr val="tx1"/>
                </a:solidFill>
              </a:rPr>
              <a:t>seront</a:t>
            </a:r>
            <a:r>
              <a:rPr lang="en-US" sz="2000" b="0" dirty="0">
                <a:solidFill>
                  <a:schemeClr val="tx1"/>
                </a:solidFill>
              </a:rPr>
              <a:t> </a:t>
            </a:r>
            <a:r>
              <a:rPr lang="en-US" sz="2000" b="0" dirty="0" err="1">
                <a:solidFill>
                  <a:schemeClr val="tx1"/>
                </a:solidFill>
              </a:rPr>
              <a:t>vendus</a:t>
            </a:r>
            <a:r>
              <a:rPr lang="en-US" sz="2000" b="0" dirty="0">
                <a:solidFill>
                  <a:schemeClr val="tx1"/>
                </a:solidFill>
              </a:rPr>
              <a:t> aux </a:t>
            </a:r>
            <a:r>
              <a:rPr lang="en-US" sz="2000" b="0" dirty="0" err="1">
                <a:solidFill>
                  <a:schemeClr val="tx1"/>
                </a:solidFill>
              </a:rPr>
              <a:t>enchères</a:t>
            </a:r>
            <a:r>
              <a:rPr lang="en-US" sz="2000" b="0" dirty="0">
                <a:solidFill>
                  <a:schemeClr val="tx1"/>
                </a:solidFill>
              </a:rPr>
              <a:t>, que </a:t>
            </a:r>
            <a:r>
              <a:rPr lang="en-US" sz="2000" b="0" dirty="0" err="1">
                <a:solidFill>
                  <a:schemeClr val="tx1"/>
                </a:solidFill>
              </a:rPr>
              <a:t>tous</a:t>
            </a:r>
            <a:r>
              <a:rPr lang="en-US" sz="2000" b="0" dirty="0">
                <a:solidFill>
                  <a:schemeClr val="tx1"/>
                </a:solidFill>
              </a:rPr>
              <a:t> </a:t>
            </a:r>
            <a:r>
              <a:rPr lang="en-US" sz="2000" b="0" dirty="0" err="1">
                <a:solidFill>
                  <a:schemeClr val="tx1"/>
                </a:solidFill>
              </a:rPr>
              <a:t>peuvent</a:t>
            </a:r>
            <a:r>
              <a:rPr lang="en-US" sz="2000" b="0" dirty="0">
                <a:solidFill>
                  <a:schemeClr val="tx1"/>
                </a:solidFill>
              </a:rPr>
              <a:t> </a:t>
            </a:r>
            <a:r>
              <a:rPr lang="en-US" sz="2000" b="0" dirty="0" err="1">
                <a:solidFill>
                  <a:schemeClr val="tx1"/>
                </a:solidFill>
              </a:rPr>
              <a:t>réinvestir</a:t>
            </a:r>
            <a:r>
              <a:rPr lang="en-US" sz="2000" b="0" dirty="0">
                <a:solidFill>
                  <a:schemeClr val="tx1"/>
                </a:solidFill>
              </a:rPr>
              <a:t> </a:t>
            </a:r>
            <a:r>
              <a:rPr lang="en-US" sz="2000" b="0" dirty="0" err="1">
                <a:solidFill>
                  <a:schemeClr val="tx1"/>
                </a:solidFill>
              </a:rPr>
              <a:t>une</a:t>
            </a:r>
            <a:r>
              <a:rPr lang="en-US" sz="2000" b="0" dirty="0">
                <a:solidFill>
                  <a:schemeClr val="tx1"/>
                </a:solidFill>
              </a:rPr>
              <a:t> </a:t>
            </a:r>
            <a:r>
              <a:rPr lang="en-US" sz="2000" b="0" dirty="0" err="1">
                <a:solidFill>
                  <a:schemeClr val="tx1"/>
                </a:solidFill>
              </a:rPr>
              <a:t>partie</a:t>
            </a:r>
            <a:r>
              <a:rPr lang="en-US" sz="2000" b="0" dirty="0">
                <a:solidFill>
                  <a:schemeClr val="tx1"/>
                </a:solidFill>
              </a:rPr>
              <a:t> de </a:t>
            </a:r>
            <a:r>
              <a:rPr lang="en-US" sz="2000" b="0" dirty="0" err="1">
                <a:solidFill>
                  <a:schemeClr val="tx1"/>
                </a:solidFill>
              </a:rPr>
              <a:t>leur</a:t>
            </a:r>
            <a:r>
              <a:rPr lang="en-US" sz="2000" b="0" dirty="0">
                <a:solidFill>
                  <a:schemeClr val="tx1"/>
                </a:solidFill>
              </a:rPr>
              <a:t> richesse dans </a:t>
            </a:r>
            <a:r>
              <a:rPr lang="en-US" sz="2000" b="0" dirty="0" err="1">
                <a:solidFill>
                  <a:schemeClr val="tx1"/>
                </a:solidFill>
              </a:rPr>
              <a:t>l’économie</a:t>
            </a:r>
            <a:r>
              <a:rPr lang="en-US" sz="2000" b="0" dirty="0">
                <a:solidFill>
                  <a:schemeClr val="tx1"/>
                </a:solidFill>
              </a:rPr>
              <a:t> et que plus on </a:t>
            </a:r>
            <a:r>
              <a:rPr lang="en-US" sz="2000" b="0" dirty="0" err="1">
                <a:solidFill>
                  <a:schemeClr val="tx1"/>
                </a:solidFill>
              </a:rPr>
              <a:t>investit</a:t>
            </a:r>
            <a:r>
              <a:rPr lang="en-US" sz="2000" b="0" dirty="0">
                <a:solidFill>
                  <a:schemeClr val="tx1"/>
                </a:solidFill>
              </a:rPr>
              <a:t> dans </a:t>
            </a:r>
            <a:r>
              <a:rPr lang="en-US" sz="2000" b="0" dirty="0" err="1">
                <a:solidFill>
                  <a:schemeClr val="tx1"/>
                </a:solidFill>
              </a:rPr>
              <a:t>l’économie</a:t>
            </a:r>
            <a:r>
              <a:rPr lang="en-US" sz="2000" b="0" dirty="0">
                <a:solidFill>
                  <a:schemeClr val="tx1"/>
                </a:solidFill>
              </a:rPr>
              <a:t> plus le jour J se </a:t>
            </a:r>
            <a:r>
              <a:rPr lang="en-US" sz="2000" b="0" dirty="0" err="1">
                <a:solidFill>
                  <a:schemeClr val="tx1"/>
                </a:solidFill>
              </a:rPr>
              <a:t>rapproche</a:t>
            </a:r>
            <a:r>
              <a:rPr lang="en-US" sz="2000" b="0" dirty="0">
                <a:solidFill>
                  <a:schemeClr val="tx1"/>
                </a:solidFill>
              </a:rPr>
              <a:t>. On </a:t>
            </a:r>
            <a:r>
              <a:rPr lang="en-US" sz="2000" b="0" dirty="0" err="1">
                <a:solidFill>
                  <a:schemeClr val="tx1"/>
                </a:solidFill>
              </a:rPr>
              <a:t>pourrait</a:t>
            </a:r>
            <a:r>
              <a:rPr lang="en-US" sz="2000" b="0" dirty="0">
                <a:solidFill>
                  <a:schemeClr val="tx1"/>
                </a:solidFill>
              </a:rPr>
              <a:t> </a:t>
            </a:r>
            <a:r>
              <a:rPr lang="en-US" sz="2000" b="0" dirty="0" err="1">
                <a:solidFill>
                  <a:schemeClr val="tx1"/>
                </a:solidFill>
              </a:rPr>
              <a:t>rafiner</a:t>
            </a:r>
            <a:r>
              <a:rPr lang="en-US" sz="2000" b="0" dirty="0">
                <a:solidFill>
                  <a:schemeClr val="tx1"/>
                </a:solidFill>
              </a:rPr>
              <a:t> </a:t>
            </a:r>
            <a:r>
              <a:rPr lang="en-US" sz="2000" b="0" dirty="0" err="1">
                <a:solidFill>
                  <a:schemeClr val="tx1"/>
                </a:solidFill>
              </a:rPr>
              <a:t>en</a:t>
            </a:r>
            <a:r>
              <a:rPr lang="en-US" sz="2000" b="0" dirty="0">
                <a:solidFill>
                  <a:schemeClr val="tx1"/>
                </a:solidFill>
              </a:rPr>
              <a:t> </a:t>
            </a:r>
            <a:r>
              <a:rPr lang="en-US" sz="2000" b="0" dirty="0" err="1">
                <a:solidFill>
                  <a:schemeClr val="tx1"/>
                </a:solidFill>
              </a:rPr>
              <a:t>donnant</a:t>
            </a:r>
            <a:r>
              <a:rPr lang="en-US" sz="2000" b="0" dirty="0">
                <a:solidFill>
                  <a:schemeClr val="tx1"/>
                </a:solidFill>
              </a:rPr>
              <a:t> le choix </a:t>
            </a:r>
            <a:r>
              <a:rPr lang="en-US" sz="2000" b="0" dirty="0" err="1">
                <a:solidFill>
                  <a:schemeClr val="tx1"/>
                </a:solidFill>
              </a:rPr>
              <a:t>d’investir</a:t>
            </a:r>
            <a:r>
              <a:rPr lang="en-US" sz="2000" b="0" dirty="0">
                <a:solidFill>
                  <a:schemeClr val="tx1"/>
                </a:solidFill>
              </a:rPr>
              <a:t> dans </a:t>
            </a:r>
            <a:r>
              <a:rPr lang="en-US" sz="2000" b="0" dirty="0" err="1">
                <a:solidFill>
                  <a:schemeClr val="tx1"/>
                </a:solidFill>
              </a:rPr>
              <a:t>une</a:t>
            </a:r>
            <a:r>
              <a:rPr lang="en-US" sz="2000" b="0" dirty="0">
                <a:solidFill>
                  <a:schemeClr val="tx1"/>
                </a:solidFill>
              </a:rPr>
              <a:t> </a:t>
            </a:r>
            <a:r>
              <a:rPr lang="en-US" sz="2000" b="0" dirty="0" err="1">
                <a:solidFill>
                  <a:schemeClr val="tx1"/>
                </a:solidFill>
              </a:rPr>
              <a:t>économie</a:t>
            </a:r>
            <a:r>
              <a:rPr lang="en-US" sz="2000" b="0" dirty="0">
                <a:solidFill>
                  <a:schemeClr val="tx1"/>
                </a:solidFill>
              </a:rPr>
              <a:t> plus </a:t>
            </a:r>
            <a:r>
              <a:rPr lang="en-US" sz="2000" b="0" dirty="0" err="1">
                <a:solidFill>
                  <a:schemeClr val="tx1"/>
                </a:solidFill>
              </a:rPr>
              <a:t>verte</a:t>
            </a:r>
            <a:r>
              <a:rPr lang="en-US" sz="2000" b="0" dirty="0">
                <a:solidFill>
                  <a:schemeClr val="tx1"/>
                </a:solidFill>
              </a:rPr>
              <a:t> </a:t>
            </a:r>
            <a:r>
              <a:rPr lang="en-US" sz="2000" b="0" dirty="0" err="1">
                <a:solidFill>
                  <a:schemeClr val="tx1"/>
                </a:solidFill>
              </a:rPr>
              <a:t>ayant</a:t>
            </a:r>
            <a:r>
              <a:rPr lang="en-US" sz="2000" b="0" dirty="0">
                <a:solidFill>
                  <a:schemeClr val="tx1"/>
                </a:solidFill>
              </a:rPr>
              <a:t> des retours sur </a:t>
            </a:r>
            <a:r>
              <a:rPr lang="en-US" sz="2000" b="0" dirty="0" err="1">
                <a:solidFill>
                  <a:schemeClr val="tx1"/>
                </a:solidFill>
              </a:rPr>
              <a:t>investissement</a:t>
            </a:r>
            <a:r>
              <a:rPr lang="en-US" sz="2000" b="0" dirty="0">
                <a:solidFill>
                  <a:schemeClr val="tx1"/>
                </a:solidFill>
              </a:rPr>
              <a:t> plus </a:t>
            </a:r>
            <a:r>
              <a:rPr lang="en-US" sz="2000" b="0" dirty="0" err="1">
                <a:solidFill>
                  <a:schemeClr val="tx1"/>
                </a:solidFill>
              </a:rPr>
              <a:t>lointains</a:t>
            </a:r>
            <a:r>
              <a:rPr lang="en-US" sz="2000" b="0" dirty="0">
                <a:solidFill>
                  <a:schemeClr val="tx1"/>
                </a:solidFill>
              </a:rPr>
              <a:t>.    </a:t>
            </a:r>
          </a:p>
          <a:p>
            <a:pPr lvl="1">
              <a:lnSpc>
                <a:spcPct val="100000"/>
              </a:lnSpc>
            </a:pPr>
            <a:endParaRPr lang="en-US" sz="2000" dirty="0"/>
          </a:p>
          <a:p>
            <a:pPr lvl="1"/>
            <a:endParaRPr lang="en-US" sz="900" dirty="0"/>
          </a:p>
          <a:p>
            <a:pPr lvl="1"/>
            <a:endParaRPr lang="en-US" sz="900" dirty="0"/>
          </a:p>
          <a:p>
            <a:pPr lvl="3"/>
            <a:endParaRPr lang="en-US" sz="900" dirty="0"/>
          </a:p>
        </p:txBody>
      </p:sp>
    </p:spTree>
    <p:extLst>
      <p:ext uri="{BB962C8B-B14F-4D97-AF65-F5344CB8AC3E}">
        <p14:creationId xmlns:p14="http://schemas.microsoft.com/office/powerpoint/2010/main" val="2088469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8" y="736511"/>
            <a:ext cx="7389240" cy="396000"/>
          </a:xfrm>
        </p:spPr>
        <p:txBody>
          <a:bodyPr/>
          <a:lstStyle/>
          <a:p>
            <a:r>
              <a:rPr lang="fr-FR" sz="2400" dirty="0"/>
              <a:t>Montée aux extrêmes… puis gros coup de froid</a:t>
            </a:r>
            <a:endParaRPr lang="en-US" sz="1400"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7</a:t>
            </a:fld>
            <a:endParaRPr lang="en-US" dirty="0"/>
          </a:p>
        </p:txBody>
      </p:sp>
      <p:sp>
        <p:nvSpPr>
          <p:cNvPr id="6" name="TextBox 5">
            <a:extLst>
              <a:ext uri="{FF2B5EF4-FFF2-40B4-BE49-F238E27FC236}">
                <a16:creationId xmlns:a16="http://schemas.microsoft.com/office/drawing/2014/main" id="{53A4784F-8ACD-FCA0-98D3-78466CA6BC47}"/>
              </a:ext>
            </a:extLst>
          </p:cNvPr>
          <p:cNvSpPr txBox="1"/>
          <p:nvPr/>
        </p:nvSpPr>
        <p:spPr>
          <a:xfrm>
            <a:off x="3789504" y="1815560"/>
            <a:ext cx="5113863" cy="2585323"/>
          </a:xfrm>
          <a:prstGeom prst="rect">
            <a:avLst/>
          </a:prstGeom>
          <a:noFill/>
          <a:ln>
            <a:solidFill>
              <a:srgbClr val="FF0000"/>
            </a:solidFill>
          </a:ln>
        </p:spPr>
        <p:txBody>
          <a:bodyPr wrap="square" rtlCol="0">
            <a:spAutoFit/>
          </a:bodyPr>
          <a:lstStyle/>
          <a:p>
            <a:r>
              <a:rPr lang="fr-FR" dirty="0"/>
              <a:t>Ne pas intégrer l’ESG pourrait constituer une violation des responsabilités financières ! </a:t>
            </a:r>
          </a:p>
          <a:p>
            <a:endParaRPr lang="fr-FR" dirty="0"/>
          </a:p>
          <a:p>
            <a:r>
              <a:rPr lang="fr-FR" dirty="0"/>
              <a:t>Matérialité?</a:t>
            </a:r>
          </a:p>
          <a:p>
            <a:r>
              <a:rPr lang="fr-FR" dirty="0"/>
              <a:t>Un gérant se doit d’intégrer les préoccupations ESG de ses clients indépendamment des impacts financiers, et se doit aussi d’intégrer tout facteur porteur de matérialité financière indépendamment des demandes de ses clients.   </a:t>
            </a:r>
          </a:p>
        </p:txBody>
      </p:sp>
      <p:sp>
        <p:nvSpPr>
          <p:cNvPr id="25" name="TextBox 24">
            <a:extLst>
              <a:ext uri="{FF2B5EF4-FFF2-40B4-BE49-F238E27FC236}">
                <a16:creationId xmlns:a16="http://schemas.microsoft.com/office/drawing/2014/main" id="{73AE811F-3B61-0300-FA16-F21E94A1638F}"/>
              </a:ext>
            </a:extLst>
          </p:cNvPr>
          <p:cNvSpPr txBox="1"/>
          <p:nvPr/>
        </p:nvSpPr>
        <p:spPr>
          <a:xfrm>
            <a:off x="2807450" y="1815560"/>
            <a:ext cx="701953" cy="369332"/>
          </a:xfrm>
          <a:prstGeom prst="rect">
            <a:avLst/>
          </a:prstGeom>
          <a:noFill/>
          <a:ln>
            <a:solidFill>
              <a:srgbClr val="FF0000"/>
            </a:solidFill>
          </a:ln>
        </p:spPr>
        <p:txBody>
          <a:bodyPr wrap="square" rtlCol="0">
            <a:spAutoFit/>
          </a:bodyPr>
          <a:lstStyle/>
          <a:p>
            <a:r>
              <a:rPr lang="fr-FR" b="1" dirty="0"/>
              <a:t>2019</a:t>
            </a:r>
          </a:p>
        </p:txBody>
      </p:sp>
      <p:sp>
        <p:nvSpPr>
          <p:cNvPr id="7" name="TextBox 6">
            <a:extLst>
              <a:ext uri="{FF2B5EF4-FFF2-40B4-BE49-F238E27FC236}">
                <a16:creationId xmlns:a16="http://schemas.microsoft.com/office/drawing/2014/main" id="{620E223A-A589-C1C2-70E9-D96BE2D41142}"/>
              </a:ext>
            </a:extLst>
          </p:cNvPr>
          <p:cNvSpPr txBox="1"/>
          <p:nvPr/>
        </p:nvSpPr>
        <p:spPr>
          <a:xfrm>
            <a:off x="3798477" y="5338464"/>
            <a:ext cx="4986942" cy="646331"/>
          </a:xfrm>
          <a:prstGeom prst="rect">
            <a:avLst/>
          </a:prstGeom>
          <a:noFill/>
          <a:ln>
            <a:solidFill>
              <a:srgbClr val="FF0000"/>
            </a:solidFill>
          </a:ln>
        </p:spPr>
        <p:txBody>
          <a:bodyPr wrap="square" rtlCol="0">
            <a:spAutoFit/>
          </a:bodyPr>
          <a:lstStyle/>
          <a:p>
            <a:r>
              <a:rPr lang="fr-FR" dirty="0"/>
              <a:t>Les politiques de relance post-Covid s’avèrent étonnamment peu vertes. L’hiver commence.</a:t>
            </a:r>
          </a:p>
        </p:txBody>
      </p:sp>
      <p:sp>
        <p:nvSpPr>
          <p:cNvPr id="28" name="TextBox 27">
            <a:extLst>
              <a:ext uri="{FF2B5EF4-FFF2-40B4-BE49-F238E27FC236}">
                <a16:creationId xmlns:a16="http://schemas.microsoft.com/office/drawing/2014/main" id="{24E607AE-FE16-95D9-716C-E9BD47C269B9}"/>
              </a:ext>
            </a:extLst>
          </p:cNvPr>
          <p:cNvSpPr txBox="1"/>
          <p:nvPr/>
        </p:nvSpPr>
        <p:spPr>
          <a:xfrm>
            <a:off x="2807450" y="5338464"/>
            <a:ext cx="701953" cy="369332"/>
          </a:xfrm>
          <a:prstGeom prst="rect">
            <a:avLst/>
          </a:prstGeom>
          <a:noFill/>
          <a:ln>
            <a:solidFill>
              <a:srgbClr val="FF0000"/>
            </a:solidFill>
          </a:ln>
        </p:spPr>
        <p:txBody>
          <a:bodyPr wrap="square" rtlCol="0">
            <a:spAutoFit/>
          </a:bodyPr>
          <a:lstStyle/>
          <a:p>
            <a:r>
              <a:rPr lang="fr-FR" b="1" dirty="0"/>
              <a:t>2022</a:t>
            </a:r>
          </a:p>
        </p:txBody>
      </p:sp>
      <p:pic>
        <p:nvPicPr>
          <p:cNvPr id="9" name="Picture 8" descr="A close-up of a compass&#10;&#10;Description automatically generated">
            <a:extLst>
              <a:ext uri="{FF2B5EF4-FFF2-40B4-BE49-F238E27FC236}">
                <a16:creationId xmlns:a16="http://schemas.microsoft.com/office/drawing/2014/main" id="{3C87A137-62A5-326B-2097-58F927B5AC6D}"/>
              </a:ext>
            </a:extLst>
          </p:cNvPr>
          <p:cNvPicPr>
            <a:picLocks noChangeAspect="1"/>
          </p:cNvPicPr>
          <p:nvPr/>
        </p:nvPicPr>
        <p:blipFill>
          <a:blip r:embed="rId3"/>
          <a:stretch>
            <a:fillRect/>
          </a:stretch>
        </p:blipFill>
        <p:spPr>
          <a:xfrm>
            <a:off x="576401" y="2031774"/>
            <a:ext cx="1275730" cy="1805401"/>
          </a:xfrm>
          <a:prstGeom prst="rect">
            <a:avLst/>
          </a:prstGeom>
        </p:spPr>
      </p:pic>
      <p:pic>
        <p:nvPicPr>
          <p:cNvPr id="14" name="Picture 13" descr="A blue emoji with snow on it&#10;&#10;Description automatically generated">
            <a:extLst>
              <a:ext uri="{FF2B5EF4-FFF2-40B4-BE49-F238E27FC236}">
                <a16:creationId xmlns:a16="http://schemas.microsoft.com/office/drawing/2014/main" id="{3C2C05AD-F625-6C57-662B-B2F72930881B}"/>
              </a:ext>
            </a:extLst>
          </p:cNvPr>
          <p:cNvPicPr>
            <a:picLocks noChangeAspect="1"/>
          </p:cNvPicPr>
          <p:nvPr/>
        </p:nvPicPr>
        <p:blipFill>
          <a:blip r:embed="rId4"/>
          <a:stretch>
            <a:fillRect/>
          </a:stretch>
        </p:blipFill>
        <p:spPr>
          <a:xfrm>
            <a:off x="340207" y="4760241"/>
            <a:ext cx="1748118" cy="1748118"/>
          </a:xfrm>
          <a:prstGeom prst="rect">
            <a:avLst/>
          </a:prstGeom>
        </p:spPr>
      </p:pic>
      <p:sp>
        <p:nvSpPr>
          <p:cNvPr id="15" name="TextBox 14">
            <a:extLst>
              <a:ext uri="{FF2B5EF4-FFF2-40B4-BE49-F238E27FC236}">
                <a16:creationId xmlns:a16="http://schemas.microsoft.com/office/drawing/2014/main" id="{726783F7-C9E6-B7B4-6FD7-83413E3B4C15}"/>
              </a:ext>
            </a:extLst>
          </p:cNvPr>
          <p:cNvSpPr txBox="1"/>
          <p:nvPr/>
        </p:nvSpPr>
        <p:spPr>
          <a:xfrm flipV="1">
            <a:off x="244575" y="5661629"/>
            <a:ext cx="331826" cy="980906"/>
          </a:xfrm>
          <a:prstGeom prst="rect">
            <a:avLst/>
          </a:prstGeom>
          <a:solidFill>
            <a:schemeClr val="bg1"/>
          </a:solidFill>
          <a:ln>
            <a:solidFill>
              <a:schemeClr val="bg1"/>
            </a:solidFill>
          </a:ln>
        </p:spPr>
        <p:txBody>
          <a:bodyPr wrap="square" rtlCol="0">
            <a:spAutoFit/>
          </a:bodyPr>
          <a:lstStyle/>
          <a:p>
            <a:endParaRPr lang="en-US" dirty="0"/>
          </a:p>
        </p:txBody>
      </p:sp>
    </p:spTree>
    <p:extLst>
      <p:ext uri="{BB962C8B-B14F-4D97-AF65-F5344CB8AC3E}">
        <p14:creationId xmlns:p14="http://schemas.microsoft.com/office/powerpoint/2010/main" val="4189063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7" grpId="0" animBg="1"/>
      <p:bldP spid="2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70</a:t>
            </a:fld>
            <a:endParaRPr lang="en-US" dirty="0"/>
          </a:p>
        </p:txBody>
      </p:sp>
      <p:sp>
        <p:nvSpPr>
          <p:cNvPr id="9" name="Title 7">
            <a:extLst>
              <a:ext uri="{FF2B5EF4-FFF2-40B4-BE49-F238E27FC236}">
                <a16:creationId xmlns:a16="http://schemas.microsoft.com/office/drawing/2014/main" id="{8CC9D791-F15D-5B5A-C7CD-53E74DD573C7}"/>
              </a:ext>
            </a:extLst>
          </p:cNvPr>
          <p:cNvSpPr>
            <a:spLocks noGrp="1"/>
          </p:cNvSpPr>
          <p:nvPr>
            <p:ph type="title"/>
          </p:nvPr>
        </p:nvSpPr>
        <p:spPr>
          <a:xfrm>
            <a:off x="431799" y="404813"/>
            <a:ext cx="6361794" cy="396000"/>
          </a:xfrm>
        </p:spPr>
        <p:txBody>
          <a:bodyPr/>
          <a:lstStyle/>
          <a:p>
            <a:r>
              <a:rPr lang="fr-FR" sz="2800" dirty="0"/>
              <a:t>U</a:t>
            </a:r>
            <a:r>
              <a:rPr lang="en-US" sz="2800" dirty="0"/>
              <a:t>ne sensation de déjà vu</a:t>
            </a:r>
          </a:p>
        </p:txBody>
      </p:sp>
      <p:pic>
        <p:nvPicPr>
          <p:cNvPr id="10" name="Picture 9" descr="Cartoon of a skeleton holding a stick and a hourglass&#10;&#10;Description automatically generated">
            <a:extLst>
              <a:ext uri="{FF2B5EF4-FFF2-40B4-BE49-F238E27FC236}">
                <a16:creationId xmlns:a16="http://schemas.microsoft.com/office/drawing/2014/main" id="{48E7DDCA-5777-D313-3E84-1D0787ACA67D}"/>
              </a:ext>
            </a:extLst>
          </p:cNvPr>
          <p:cNvPicPr>
            <a:picLocks noChangeAspect="1"/>
          </p:cNvPicPr>
          <p:nvPr/>
        </p:nvPicPr>
        <p:blipFill>
          <a:blip r:embed="rId3"/>
          <a:stretch>
            <a:fillRect/>
          </a:stretch>
        </p:blipFill>
        <p:spPr>
          <a:xfrm>
            <a:off x="1048662" y="1790530"/>
            <a:ext cx="6467251" cy="4575580"/>
          </a:xfrm>
          <a:prstGeom prst="rect">
            <a:avLst/>
          </a:prstGeom>
          <a:noFill/>
        </p:spPr>
      </p:pic>
      <p:sp>
        <p:nvSpPr>
          <p:cNvPr id="11" name="Rectangle 10">
            <a:extLst>
              <a:ext uri="{FF2B5EF4-FFF2-40B4-BE49-F238E27FC236}">
                <a16:creationId xmlns:a16="http://schemas.microsoft.com/office/drawing/2014/main" id="{999D784F-8DA4-C7F2-1FAA-2D683605355D}"/>
              </a:ext>
            </a:extLst>
          </p:cNvPr>
          <p:cNvSpPr/>
          <p:nvPr/>
        </p:nvSpPr>
        <p:spPr>
          <a:xfrm>
            <a:off x="3328181" y="1658485"/>
            <a:ext cx="954107"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27</a:t>
            </a:r>
          </a:p>
        </p:txBody>
      </p:sp>
      <p:sp>
        <p:nvSpPr>
          <p:cNvPr id="12" name="Rectangle 11">
            <a:extLst>
              <a:ext uri="{FF2B5EF4-FFF2-40B4-BE49-F238E27FC236}">
                <a16:creationId xmlns:a16="http://schemas.microsoft.com/office/drawing/2014/main" id="{2954D919-3784-7F9B-F1D1-EFB5BE7D74C0}"/>
              </a:ext>
            </a:extLst>
          </p:cNvPr>
          <p:cNvSpPr/>
          <p:nvPr/>
        </p:nvSpPr>
        <p:spPr>
          <a:xfrm>
            <a:off x="3805235" y="960744"/>
            <a:ext cx="954107"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28</a:t>
            </a:r>
          </a:p>
        </p:txBody>
      </p:sp>
      <p:sp>
        <p:nvSpPr>
          <p:cNvPr id="14" name="Cross 13">
            <a:extLst>
              <a:ext uri="{FF2B5EF4-FFF2-40B4-BE49-F238E27FC236}">
                <a16:creationId xmlns:a16="http://schemas.microsoft.com/office/drawing/2014/main" id="{6669A1AB-F1AA-7F27-59D8-E96DDCD651CD}"/>
              </a:ext>
            </a:extLst>
          </p:cNvPr>
          <p:cNvSpPr/>
          <p:nvPr/>
        </p:nvSpPr>
        <p:spPr>
          <a:xfrm rot="2702972">
            <a:off x="3374108" y="1605098"/>
            <a:ext cx="1048292" cy="1057190"/>
          </a:xfrm>
          <a:prstGeom prst="plus">
            <a:avLst>
              <a:gd name="adj" fmla="val 4717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ross 14">
            <a:extLst>
              <a:ext uri="{FF2B5EF4-FFF2-40B4-BE49-F238E27FC236}">
                <a16:creationId xmlns:a16="http://schemas.microsoft.com/office/drawing/2014/main" id="{32FBBDA9-777C-7F46-5356-E8C50627AEF3}"/>
              </a:ext>
            </a:extLst>
          </p:cNvPr>
          <p:cNvSpPr/>
          <p:nvPr/>
        </p:nvSpPr>
        <p:spPr>
          <a:xfrm rot="2702972">
            <a:off x="3013738" y="2427357"/>
            <a:ext cx="1048292" cy="1057190"/>
          </a:xfrm>
          <a:prstGeom prst="plus">
            <a:avLst>
              <a:gd name="adj" fmla="val 4717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1806049"/>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7453769" cy="396000"/>
          </a:xfrm>
        </p:spPr>
        <p:txBody>
          <a:bodyPr/>
          <a:lstStyle/>
          <a:p>
            <a:r>
              <a:rPr lang="en-US" sz="2800" dirty="0"/>
              <a:t>La </a:t>
            </a:r>
            <a:r>
              <a:rPr lang="en-US" sz="2800" dirty="0" err="1"/>
              <a:t>clé</a:t>
            </a:r>
            <a:r>
              <a:rPr lang="en-US" sz="2800" dirty="0"/>
              <a:t>: accepter de </a:t>
            </a:r>
            <a:r>
              <a:rPr lang="en-US" sz="2800" dirty="0" err="1"/>
              <a:t>traiter</a:t>
            </a:r>
            <a:r>
              <a:rPr lang="en-US" sz="2800" dirty="0"/>
              <a:t> le </a:t>
            </a:r>
            <a:r>
              <a:rPr lang="en-US" sz="2800" dirty="0" err="1"/>
              <a:t>problème</a:t>
            </a:r>
            <a:r>
              <a:rPr lang="en-US" sz="2800" dirty="0"/>
              <a:t>: </a:t>
            </a:r>
            <a:r>
              <a:rPr lang="en-US" sz="2800" dirty="0" err="1"/>
              <a:t>notre</a:t>
            </a:r>
            <a:r>
              <a:rPr lang="en-US" sz="2800" dirty="0"/>
              <a:t> addiction à la </a:t>
            </a:r>
            <a:r>
              <a:rPr lang="en-US" sz="2800" dirty="0" err="1"/>
              <a:t>consommation</a:t>
            </a:r>
            <a:r>
              <a:rPr lang="en-US" sz="2800" dirty="0"/>
              <a:t> </a:t>
            </a:r>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71</a:t>
            </a:fld>
            <a:endParaRPr lang="en-US" dirty="0"/>
          </a:p>
        </p:txBody>
      </p:sp>
      <p:pic>
        <p:nvPicPr>
          <p:cNvPr id="6" name="Picture 5" descr="A person and person sitting on the floor">
            <a:extLst>
              <a:ext uri="{FF2B5EF4-FFF2-40B4-BE49-F238E27FC236}">
                <a16:creationId xmlns:a16="http://schemas.microsoft.com/office/drawing/2014/main" id="{4350EC2A-8898-B078-4C56-DB5BB47F4D77}"/>
              </a:ext>
            </a:extLst>
          </p:cNvPr>
          <p:cNvPicPr>
            <a:picLocks noChangeAspect="1"/>
          </p:cNvPicPr>
          <p:nvPr/>
        </p:nvPicPr>
        <p:blipFill>
          <a:blip r:embed="rId3"/>
          <a:stretch>
            <a:fillRect/>
          </a:stretch>
        </p:blipFill>
        <p:spPr>
          <a:xfrm>
            <a:off x="521970" y="1368325"/>
            <a:ext cx="8190230" cy="3689870"/>
          </a:xfrm>
          <a:prstGeom prst="rect">
            <a:avLst/>
          </a:prstGeom>
        </p:spPr>
      </p:pic>
      <p:grpSp>
        <p:nvGrpSpPr>
          <p:cNvPr id="15" name="Group 14">
            <a:extLst>
              <a:ext uri="{FF2B5EF4-FFF2-40B4-BE49-F238E27FC236}">
                <a16:creationId xmlns:a16="http://schemas.microsoft.com/office/drawing/2014/main" id="{84D34541-E292-3961-67AF-74424EF8D782}"/>
              </a:ext>
            </a:extLst>
          </p:cNvPr>
          <p:cNvGrpSpPr/>
          <p:nvPr/>
        </p:nvGrpSpPr>
        <p:grpSpPr>
          <a:xfrm>
            <a:off x="521970" y="5411661"/>
            <a:ext cx="3778427" cy="1202625"/>
            <a:chOff x="1271268" y="5253037"/>
            <a:chExt cx="7182583" cy="1200150"/>
          </a:xfrm>
        </p:grpSpPr>
        <p:pic>
          <p:nvPicPr>
            <p:cNvPr id="7" name="Picture 6">
              <a:extLst>
                <a:ext uri="{FF2B5EF4-FFF2-40B4-BE49-F238E27FC236}">
                  <a16:creationId xmlns:a16="http://schemas.microsoft.com/office/drawing/2014/main" id="{5A231436-52C3-DAAF-6C6D-841865636FF9}"/>
                </a:ext>
              </a:extLst>
            </p:cNvPr>
            <p:cNvPicPr>
              <a:picLocks noChangeAspect="1"/>
            </p:cNvPicPr>
            <p:nvPr/>
          </p:nvPicPr>
          <p:blipFill>
            <a:blip r:embed="rId4"/>
            <a:stretch>
              <a:fillRect/>
            </a:stretch>
          </p:blipFill>
          <p:spPr>
            <a:xfrm>
              <a:off x="2043526" y="5253037"/>
              <a:ext cx="6410325" cy="1200150"/>
            </a:xfrm>
            <a:prstGeom prst="rect">
              <a:avLst/>
            </a:prstGeom>
          </p:spPr>
        </p:pic>
        <p:pic>
          <p:nvPicPr>
            <p:cNvPr id="10" name="Picture 9">
              <a:extLst>
                <a:ext uri="{FF2B5EF4-FFF2-40B4-BE49-F238E27FC236}">
                  <a16:creationId xmlns:a16="http://schemas.microsoft.com/office/drawing/2014/main" id="{D3571D67-F437-F2A3-175C-D35F4C006742}"/>
                </a:ext>
              </a:extLst>
            </p:cNvPr>
            <p:cNvPicPr>
              <a:picLocks noChangeAspect="1"/>
            </p:cNvPicPr>
            <p:nvPr/>
          </p:nvPicPr>
          <p:blipFill>
            <a:blip r:embed="rId5"/>
            <a:stretch>
              <a:fillRect/>
            </a:stretch>
          </p:blipFill>
          <p:spPr>
            <a:xfrm>
              <a:off x="1271268" y="5350934"/>
              <a:ext cx="772258" cy="412307"/>
            </a:xfrm>
            <a:prstGeom prst="rect">
              <a:avLst/>
            </a:prstGeom>
          </p:spPr>
        </p:pic>
      </p:grpSp>
      <p:pic>
        <p:nvPicPr>
          <p:cNvPr id="14" name="Picture 13">
            <a:extLst>
              <a:ext uri="{FF2B5EF4-FFF2-40B4-BE49-F238E27FC236}">
                <a16:creationId xmlns:a16="http://schemas.microsoft.com/office/drawing/2014/main" id="{57B41BB2-5274-24C1-EE56-3CE7F6A92F03}"/>
              </a:ext>
            </a:extLst>
          </p:cNvPr>
          <p:cNvPicPr>
            <a:picLocks noChangeAspect="1"/>
          </p:cNvPicPr>
          <p:nvPr/>
        </p:nvPicPr>
        <p:blipFill>
          <a:blip r:embed="rId6"/>
          <a:stretch>
            <a:fillRect/>
          </a:stretch>
        </p:blipFill>
        <p:spPr>
          <a:xfrm>
            <a:off x="4690563" y="5411661"/>
            <a:ext cx="3846856" cy="1221955"/>
          </a:xfrm>
          <a:prstGeom prst="rect">
            <a:avLst/>
          </a:prstGeom>
        </p:spPr>
      </p:pic>
    </p:spTree>
    <p:extLst>
      <p:ext uri="{BB962C8B-B14F-4D97-AF65-F5344CB8AC3E}">
        <p14:creationId xmlns:p14="http://schemas.microsoft.com/office/powerpoint/2010/main" val="2119141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554030C-85F0-6B7C-5DEB-2CC9FCC8F117}"/>
              </a:ext>
            </a:extLst>
          </p:cNvPr>
          <p:cNvGrpSpPr/>
          <p:nvPr/>
        </p:nvGrpSpPr>
        <p:grpSpPr>
          <a:xfrm>
            <a:off x="1649050" y="1497018"/>
            <a:ext cx="5515758" cy="4552251"/>
            <a:chOff x="1649050" y="1497018"/>
            <a:chExt cx="5515758" cy="4552251"/>
          </a:xfrm>
        </p:grpSpPr>
        <p:pic>
          <p:nvPicPr>
            <p:cNvPr id="11" name="Graphic 10" descr="Single gear with solid fill">
              <a:extLst>
                <a:ext uri="{FF2B5EF4-FFF2-40B4-BE49-F238E27FC236}">
                  <a16:creationId xmlns:a16="http://schemas.microsoft.com/office/drawing/2014/main" id="{E9906B31-099C-43D0-F875-43190561A5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4015" y="1497018"/>
              <a:ext cx="2743200" cy="2743200"/>
            </a:xfrm>
            <a:prstGeom prst="rect">
              <a:avLst/>
            </a:prstGeom>
          </p:spPr>
        </p:pic>
        <p:pic>
          <p:nvPicPr>
            <p:cNvPr id="12" name="Graphic 11" descr="Single gear with solid fill">
              <a:extLst>
                <a:ext uri="{FF2B5EF4-FFF2-40B4-BE49-F238E27FC236}">
                  <a16:creationId xmlns:a16="http://schemas.microsoft.com/office/drawing/2014/main" id="{7169270C-EFA6-F0CA-A67D-E46811E73D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21608" y="1827249"/>
              <a:ext cx="2743200" cy="2743200"/>
            </a:xfrm>
            <a:prstGeom prst="rect">
              <a:avLst/>
            </a:prstGeom>
          </p:spPr>
        </p:pic>
        <p:pic>
          <p:nvPicPr>
            <p:cNvPr id="14" name="Graphic 13" descr="Single gear with solid fill">
              <a:extLst>
                <a:ext uri="{FF2B5EF4-FFF2-40B4-BE49-F238E27FC236}">
                  <a16:creationId xmlns:a16="http://schemas.microsoft.com/office/drawing/2014/main" id="{EE55189D-90B3-A1F8-DD2E-D5D030B202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49050" y="2970735"/>
              <a:ext cx="2743200" cy="2743200"/>
            </a:xfrm>
            <a:prstGeom prst="rect">
              <a:avLst/>
            </a:prstGeom>
          </p:spPr>
        </p:pic>
        <p:pic>
          <p:nvPicPr>
            <p:cNvPr id="15" name="Graphic 14" descr="Single gear with solid fill">
              <a:extLst>
                <a:ext uri="{FF2B5EF4-FFF2-40B4-BE49-F238E27FC236}">
                  <a16:creationId xmlns:a16="http://schemas.microsoft.com/office/drawing/2014/main" id="{69F78A80-B626-80BA-1B06-5FAACE9D54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21231" y="3306069"/>
              <a:ext cx="2743200" cy="2743200"/>
            </a:xfrm>
            <a:prstGeom prst="rect">
              <a:avLst/>
            </a:prstGeom>
          </p:spPr>
        </p:pic>
      </p:gr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72</a:t>
            </a:fld>
            <a:endParaRPr lang="en-US" dirty="0"/>
          </a:p>
        </p:txBody>
      </p:sp>
      <p:sp>
        <p:nvSpPr>
          <p:cNvPr id="16" name="Oval 15">
            <a:extLst>
              <a:ext uri="{FF2B5EF4-FFF2-40B4-BE49-F238E27FC236}">
                <a16:creationId xmlns:a16="http://schemas.microsoft.com/office/drawing/2014/main" id="{99336A02-E8E9-CD06-A253-BBEC0674C1CC}"/>
              </a:ext>
            </a:extLst>
          </p:cNvPr>
          <p:cNvSpPr/>
          <p:nvPr/>
        </p:nvSpPr>
        <p:spPr>
          <a:xfrm>
            <a:off x="431097" y="1190098"/>
            <a:ext cx="2709955" cy="1408390"/>
          </a:xfrm>
          <a:prstGeom prst="ellipse">
            <a:avLst/>
          </a:prstGeom>
          <a:solidFill>
            <a:schemeClr val="accent6">
              <a:lumMod val="75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fr-FR" sz="2400" dirty="0" err="1"/>
              <a:t>Corporate</a:t>
            </a:r>
            <a:endParaRPr lang="en-US" sz="2400" dirty="0"/>
          </a:p>
        </p:txBody>
      </p:sp>
      <p:sp>
        <p:nvSpPr>
          <p:cNvPr id="17" name="Oval 16">
            <a:extLst>
              <a:ext uri="{FF2B5EF4-FFF2-40B4-BE49-F238E27FC236}">
                <a16:creationId xmlns:a16="http://schemas.microsoft.com/office/drawing/2014/main" id="{7FB74A42-EF88-5E05-B72F-1ACDF94FAFF3}"/>
              </a:ext>
            </a:extLst>
          </p:cNvPr>
          <p:cNvSpPr/>
          <p:nvPr/>
        </p:nvSpPr>
        <p:spPr>
          <a:xfrm>
            <a:off x="6046253" y="1215303"/>
            <a:ext cx="2709955" cy="1408390"/>
          </a:xfrm>
          <a:prstGeom prst="ellipse">
            <a:avLst/>
          </a:prstGeom>
          <a:solidFill>
            <a:schemeClr val="tx2"/>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fr-FR" sz="2400" dirty="0"/>
              <a:t>Finance</a:t>
            </a:r>
            <a:endParaRPr lang="en-US" sz="2400" dirty="0"/>
          </a:p>
        </p:txBody>
      </p:sp>
      <p:sp>
        <p:nvSpPr>
          <p:cNvPr id="18" name="Oval 17">
            <a:extLst>
              <a:ext uri="{FF2B5EF4-FFF2-40B4-BE49-F238E27FC236}">
                <a16:creationId xmlns:a16="http://schemas.microsoft.com/office/drawing/2014/main" id="{15DF0EC7-231C-04E9-302A-24BC87E28D09}"/>
              </a:ext>
            </a:extLst>
          </p:cNvPr>
          <p:cNvSpPr/>
          <p:nvPr/>
        </p:nvSpPr>
        <p:spPr>
          <a:xfrm>
            <a:off x="5876245" y="5248039"/>
            <a:ext cx="2879963" cy="1408390"/>
          </a:xfrm>
          <a:prstGeom prst="ellipse">
            <a:avLst/>
          </a:prstGeom>
          <a:solidFill>
            <a:schemeClr val="tx1">
              <a:lumMod val="50000"/>
              <a:lumOff val="5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fr-FR" sz="2400" dirty="0" err="1"/>
              <a:t>Governments</a:t>
            </a:r>
            <a:endParaRPr lang="en-US" sz="2400" dirty="0"/>
          </a:p>
        </p:txBody>
      </p:sp>
      <p:sp>
        <p:nvSpPr>
          <p:cNvPr id="19" name="Oval 18">
            <a:extLst>
              <a:ext uri="{FF2B5EF4-FFF2-40B4-BE49-F238E27FC236}">
                <a16:creationId xmlns:a16="http://schemas.microsoft.com/office/drawing/2014/main" id="{A4EC6B20-4404-A5CE-F1CF-77E75B265A01}"/>
              </a:ext>
            </a:extLst>
          </p:cNvPr>
          <p:cNvSpPr/>
          <p:nvPr/>
        </p:nvSpPr>
        <p:spPr>
          <a:xfrm>
            <a:off x="433563" y="5248039"/>
            <a:ext cx="2709955" cy="140839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fr-FR" sz="2400" dirty="0" err="1"/>
              <a:t>Consumers</a:t>
            </a:r>
            <a:endParaRPr lang="en-US" sz="2400" dirty="0"/>
          </a:p>
        </p:txBody>
      </p:sp>
      <p:grpSp>
        <p:nvGrpSpPr>
          <p:cNvPr id="29" name="Group 28">
            <a:extLst>
              <a:ext uri="{FF2B5EF4-FFF2-40B4-BE49-F238E27FC236}">
                <a16:creationId xmlns:a16="http://schemas.microsoft.com/office/drawing/2014/main" id="{6F1636A2-B52C-BD95-3C62-5E7D21CD8678}"/>
              </a:ext>
            </a:extLst>
          </p:cNvPr>
          <p:cNvGrpSpPr/>
          <p:nvPr/>
        </p:nvGrpSpPr>
        <p:grpSpPr>
          <a:xfrm>
            <a:off x="2830207" y="2607372"/>
            <a:ext cx="3030340" cy="2253886"/>
            <a:chOff x="2830208" y="2607372"/>
            <a:chExt cx="3030340" cy="2253886"/>
          </a:xfrm>
        </p:grpSpPr>
        <p:sp>
          <p:nvSpPr>
            <p:cNvPr id="25" name="Arrow: Curved Right 24">
              <a:extLst>
                <a:ext uri="{FF2B5EF4-FFF2-40B4-BE49-F238E27FC236}">
                  <a16:creationId xmlns:a16="http://schemas.microsoft.com/office/drawing/2014/main" id="{B9CFAE5C-234A-16C9-E834-0E83CAA61A3C}"/>
                </a:ext>
              </a:extLst>
            </p:cNvPr>
            <p:cNvSpPr/>
            <p:nvPr/>
          </p:nvSpPr>
          <p:spPr>
            <a:xfrm>
              <a:off x="2830208" y="4147807"/>
              <a:ext cx="289247" cy="46018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rrow: Curved Right 25">
              <a:extLst>
                <a:ext uri="{FF2B5EF4-FFF2-40B4-BE49-F238E27FC236}">
                  <a16:creationId xmlns:a16="http://schemas.microsoft.com/office/drawing/2014/main" id="{C4231337-2C73-CBB8-7BCC-D498244EA6FE}"/>
                </a:ext>
              </a:extLst>
            </p:cNvPr>
            <p:cNvSpPr/>
            <p:nvPr/>
          </p:nvSpPr>
          <p:spPr>
            <a:xfrm>
              <a:off x="5571301" y="2994138"/>
              <a:ext cx="289247" cy="46343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Arrow: Curved Right 26">
              <a:extLst>
                <a:ext uri="{FF2B5EF4-FFF2-40B4-BE49-F238E27FC236}">
                  <a16:creationId xmlns:a16="http://schemas.microsoft.com/office/drawing/2014/main" id="{F50BE1C8-3E60-F2E6-C8FE-F825601F0B74}"/>
                </a:ext>
              </a:extLst>
            </p:cNvPr>
            <p:cNvSpPr/>
            <p:nvPr/>
          </p:nvSpPr>
          <p:spPr>
            <a:xfrm rot="11362039" flipH="1">
              <a:off x="3858123" y="2607372"/>
              <a:ext cx="321534" cy="460261"/>
            </a:xfrm>
            <a:prstGeom prst="curvedRightArrow">
              <a:avLst>
                <a:gd name="adj1" fmla="val 20060"/>
                <a:gd name="adj2" fmla="val 60387"/>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Curved Right 27">
              <a:extLst>
                <a:ext uri="{FF2B5EF4-FFF2-40B4-BE49-F238E27FC236}">
                  <a16:creationId xmlns:a16="http://schemas.microsoft.com/office/drawing/2014/main" id="{F566EE4A-0DD0-9759-E354-D8C6B27F024C}"/>
                </a:ext>
              </a:extLst>
            </p:cNvPr>
            <p:cNvSpPr/>
            <p:nvPr/>
          </p:nvSpPr>
          <p:spPr>
            <a:xfrm rot="11362039" flipH="1">
              <a:off x="4620119" y="4400997"/>
              <a:ext cx="321534" cy="460261"/>
            </a:xfrm>
            <a:prstGeom prst="curvedRightArrow">
              <a:avLst>
                <a:gd name="adj1" fmla="val 20060"/>
                <a:gd name="adj2" fmla="val 60387"/>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 name="Title 7">
            <a:extLst>
              <a:ext uri="{FF2B5EF4-FFF2-40B4-BE49-F238E27FC236}">
                <a16:creationId xmlns:a16="http://schemas.microsoft.com/office/drawing/2014/main" id="{A0B4BC36-BA24-A06F-66F3-5198DECC2914}"/>
              </a:ext>
            </a:extLst>
          </p:cNvPr>
          <p:cNvSpPr>
            <a:spLocks noGrp="1"/>
          </p:cNvSpPr>
          <p:nvPr>
            <p:ph type="title"/>
          </p:nvPr>
        </p:nvSpPr>
        <p:spPr>
          <a:xfrm>
            <a:off x="431799" y="404813"/>
            <a:ext cx="7453769" cy="396000"/>
          </a:xfrm>
        </p:spPr>
        <p:txBody>
          <a:bodyPr/>
          <a:lstStyle/>
          <a:p>
            <a:r>
              <a:rPr lang="en-US" sz="2400" dirty="0"/>
              <a:t>Que la finance engage </a:t>
            </a:r>
            <a:r>
              <a:rPr lang="en-US" sz="2400" dirty="0" err="1"/>
              <a:t>aussi</a:t>
            </a:r>
            <a:r>
              <a:rPr lang="en-US" sz="2400" dirty="0"/>
              <a:t> avec les </a:t>
            </a:r>
            <a:r>
              <a:rPr lang="en-US" sz="2400" dirty="0" err="1"/>
              <a:t>états</a:t>
            </a:r>
            <a:r>
              <a:rPr lang="en-US" sz="2400" dirty="0"/>
              <a:t>?</a:t>
            </a:r>
          </a:p>
        </p:txBody>
      </p:sp>
      <p:cxnSp>
        <p:nvCxnSpPr>
          <p:cNvPr id="10" name="Connector: Curved 9">
            <a:extLst>
              <a:ext uri="{FF2B5EF4-FFF2-40B4-BE49-F238E27FC236}">
                <a16:creationId xmlns:a16="http://schemas.microsoft.com/office/drawing/2014/main" id="{CF394412-A1E8-2F12-1B53-11969A1B4433}"/>
              </a:ext>
            </a:extLst>
          </p:cNvPr>
          <p:cNvCxnSpPr>
            <a:cxnSpLocks/>
            <a:stCxn id="17" idx="0"/>
            <a:endCxn id="16" idx="7"/>
          </p:cNvCxnSpPr>
          <p:nvPr/>
        </p:nvCxnSpPr>
        <p:spPr>
          <a:xfrm rot="16200000" flipH="1" flipV="1">
            <a:off x="4982185" y="-1022695"/>
            <a:ext cx="181049" cy="4657043"/>
          </a:xfrm>
          <a:prstGeom prst="curvedConnector3">
            <a:avLst>
              <a:gd name="adj1" fmla="val -140186"/>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4C936793-3677-51AA-370A-9F99299783E1}"/>
              </a:ext>
            </a:extLst>
          </p:cNvPr>
          <p:cNvCxnSpPr>
            <a:cxnSpLocks/>
            <a:stCxn id="17" idx="4"/>
            <a:endCxn id="18" idx="0"/>
          </p:cNvCxnSpPr>
          <p:nvPr/>
        </p:nvCxnSpPr>
        <p:spPr>
          <a:xfrm rot="5400000">
            <a:off x="6046556" y="3893364"/>
            <a:ext cx="2624346" cy="85004"/>
          </a:xfrm>
          <a:prstGeom prst="curvedConnector3">
            <a:avLst>
              <a:gd name="adj1" fmla="val 50000"/>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EEF431E-5AB5-4197-5A30-C4055759333F}"/>
              </a:ext>
            </a:extLst>
          </p:cNvPr>
          <p:cNvSpPr txBox="1"/>
          <p:nvPr/>
        </p:nvSpPr>
        <p:spPr>
          <a:xfrm>
            <a:off x="7391023" y="3605198"/>
            <a:ext cx="545589" cy="830997"/>
          </a:xfrm>
          <a:prstGeom prst="rect">
            <a:avLst/>
          </a:prstGeom>
          <a:noFill/>
        </p:spPr>
        <p:txBody>
          <a:bodyPr wrap="square" rtlCol="0">
            <a:spAutoFit/>
          </a:bodyPr>
          <a:lstStyle/>
          <a:p>
            <a:r>
              <a:rPr lang="fr-FR" sz="4800" b="1" dirty="0">
                <a:solidFill>
                  <a:srgbClr val="C00000"/>
                </a:solidFill>
              </a:rPr>
              <a:t>?</a:t>
            </a:r>
            <a:endParaRPr lang="en-US" sz="4800" b="1" dirty="0">
              <a:solidFill>
                <a:srgbClr val="C00000"/>
              </a:solidFill>
            </a:endParaRPr>
          </a:p>
        </p:txBody>
      </p:sp>
    </p:spTree>
    <p:extLst>
      <p:ext uri="{BB962C8B-B14F-4D97-AF65-F5344CB8AC3E}">
        <p14:creationId xmlns:p14="http://schemas.microsoft.com/office/powerpoint/2010/main" val="729442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361794" cy="396000"/>
          </a:xfrm>
        </p:spPr>
        <p:txBody>
          <a:bodyPr/>
          <a:lstStyle/>
          <a:p>
            <a:r>
              <a:rPr lang="fr-FR" sz="3200" dirty="0"/>
              <a:t>Finance verte : CONCLUSION</a:t>
            </a:r>
            <a:endParaRPr lang="en-US" sz="1800" dirty="0"/>
          </a:p>
        </p:txBody>
      </p:sp>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431799" y="1196638"/>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73</a:t>
            </a:fld>
            <a:endParaRPr lang="en-US" dirty="0"/>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573739" y="1306102"/>
            <a:ext cx="8138459" cy="5147085"/>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Wingdings" panose="05000000000000000000" pitchFamily="2" charset="2"/>
              <a:buChar char="v"/>
            </a:pPr>
            <a:r>
              <a:rPr lang="en-US" sz="2000" b="0" dirty="0">
                <a:solidFill>
                  <a:schemeClr val="bg1">
                    <a:lumMod val="65000"/>
                  </a:schemeClr>
                </a:solidFill>
              </a:rPr>
              <a:t> </a:t>
            </a:r>
            <a:r>
              <a:rPr lang="en-US" sz="2000" b="0" dirty="0" err="1">
                <a:solidFill>
                  <a:schemeClr val="tx1"/>
                </a:solidFill>
              </a:rPr>
              <a:t>L’enthousiasme</a:t>
            </a:r>
            <a:r>
              <a:rPr lang="en-US" sz="2000" b="0" dirty="0">
                <a:solidFill>
                  <a:schemeClr val="tx1"/>
                </a:solidFill>
              </a:rPr>
              <a:t> pour la finance </a:t>
            </a:r>
            <a:r>
              <a:rPr lang="en-US" sz="2000" b="0" dirty="0" err="1">
                <a:solidFill>
                  <a:schemeClr val="tx1"/>
                </a:solidFill>
              </a:rPr>
              <a:t>verte</a:t>
            </a:r>
            <a:r>
              <a:rPr lang="en-US" sz="2000" b="0" dirty="0">
                <a:solidFill>
                  <a:schemeClr val="tx1"/>
                </a:solidFill>
              </a:rPr>
              <a:t> </a:t>
            </a:r>
            <a:r>
              <a:rPr lang="en-US" sz="2000" b="0" dirty="0" err="1">
                <a:solidFill>
                  <a:schemeClr val="tx1"/>
                </a:solidFill>
              </a:rPr>
              <a:t>reste</a:t>
            </a:r>
            <a:r>
              <a:rPr lang="en-US" sz="2000" b="0" dirty="0">
                <a:solidFill>
                  <a:schemeClr val="tx1"/>
                </a:solidFill>
              </a:rPr>
              <a:t> trop </a:t>
            </a:r>
            <a:r>
              <a:rPr lang="en-US" sz="2000" b="0" dirty="0" err="1">
                <a:solidFill>
                  <a:schemeClr val="tx1"/>
                </a:solidFill>
              </a:rPr>
              <a:t>corrélée</a:t>
            </a:r>
            <a:r>
              <a:rPr lang="en-US" sz="2000" b="0" dirty="0">
                <a:solidFill>
                  <a:schemeClr val="tx1"/>
                </a:solidFill>
              </a:rPr>
              <a:t> à </a:t>
            </a:r>
            <a:r>
              <a:rPr lang="en-US" sz="2000" b="0" dirty="0" err="1">
                <a:solidFill>
                  <a:schemeClr val="tx1"/>
                </a:solidFill>
              </a:rPr>
              <a:t>sa</a:t>
            </a:r>
            <a:r>
              <a:rPr lang="en-US" sz="2000" b="0" dirty="0">
                <a:solidFill>
                  <a:schemeClr val="tx1"/>
                </a:solidFill>
              </a:rPr>
              <a:t> performance financière pour que la puissance </a:t>
            </a:r>
            <a:r>
              <a:rPr lang="en-US" sz="2000" b="0" dirty="0" err="1">
                <a:solidFill>
                  <a:schemeClr val="tx1"/>
                </a:solidFill>
              </a:rPr>
              <a:t>publique</a:t>
            </a:r>
            <a:r>
              <a:rPr lang="en-US" sz="2000" b="0" dirty="0">
                <a:solidFill>
                  <a:schemeClr val="tx1"/>
                </a:solidFill>
              </a:rPr>
              <a:t> </a:t>
            </a:r>
            <a:r>
              <a:rPr lang="en-US" sz="2000" b="0" dirty="0" err="1">
                <a:solidFill>
                  <a:schemeClr val="tx1"/>
                </a:solidFill>
              </a:rPr>
              <a:t>puisse</a:t>
            </a:r>
            <a:r>
              <a:rPr lang="en-US" sz="2000" b="0" dirty="0">
                <a:solidFill>
                  <a:schemeClr val="tx1"/>
                </a:solidFill>
              </a:rPr>
              <a:t> se </a:t>
            </a:r>
            <a:r>
              <a:rPr lang="en-US" sz="2000" b="0" dirty="0" err="1">
                <a:solidFill>
                  <a:schemeClr val="tx1"/>
                </a:solidFill>
              </a:rPr>
              <a:t>contenter</a:t>
            </a:r>
            <a:r>
              <a:rPr lang="en-US" sz="2000" b="0" dirty="0">
                <a:solidFill>
                  <a:schemeClr val="tx1"/>
                </a:solidFill>
              </a:rPr>
              <a:t> de faire installer des webcams sur le Titanic.</a:t>
            </a:r>
          </a:p>
          <a:p>
            <a:pPr marL="171450" indent="-171450">
              <a:lnSpc>
                <a:spcPct val="150000"/>
              </a:lnSpc>
              <a:buFont typeface="Wingdings" panose="05000000000000000000" pitchFamily="2" charset="2"/>
              <a:buChar char="v"/>
            </a:pPr>
            <a:r>
              <a:rPr lang="en-US" sz="2000" b="0" dirty="0">
                <a:solidFill>
                  <a:schemeClr val="tx1"/>
                </a:solidFill>
              </a:rPr>
              <a:t> Les </a:t>
            </a:r>
            <a:r>
              <a:rPr lang="en-US" sz="2000" b="0" dirty="0" err="1">
                <a:solidFill>
                  <a:schemeClr val="tx1"/>
                </a:solidFill>
              </a:rPr>
              <a:t>capitaux</a:t>
            </a:r>
            <a:r>
              <a:rPr lang="en-US" sz="2000" b="0" dirty="0">
                <a:solidFill>
                  <a:schemeClr val="tx1"/>
                </a:solidFill>
              </a:rPr>
              <a:t> ne </a:t>
            </a:r>
            <a:r>
              <a:rPr lang="en-US" sz="2000" b="0" dirty="0" err="1">
                <a:solidFill>
                  <a:schemeClr val="tx1"/>
                </a:solidFill>
              </a:rPr>
              <a:t>manquent</a:t>
            </a:r>
            <a:r>
              <a:rPr lang="en-US" sz="2000" b="0" dirty="0">
                <a:solidFill>
                  <a:schemeClr val="tx1"/>
                </a:solidFill>
              </a:rPr>
              <a:t> pas </a:t>
            </a:r>
            <a:r>
              <a:rPr lang="en-US" sz="2000" b="0" dirty="0" err="1">
                <a:solidFill>
                  <a:schemeClr val="tx1"/>
                </a:solidFill>
              </a:rPr>
              <a:t>mais</a:t>
            </a:r>
            <a:r>
              <a:rPr lang="en-US" sz="2000" b="0" dirty="0">
                <a:solidFill>
                  <a:schemeClr val="tx1"/>
                </a:solidFill>
              </a:rPr>
              <a:t> des politiques </a:t>
            </a:r>
            <a:r>
              <a:rPr lang="en-US" sz="2000" b="0" dirty="0" err="1">
                <a:solidFill>
                  <a:schemeClr val="tx1"/>
                </a:solidFill>
              </a:rPr>
              <a:t>industrielles</a:t>
            </a:r>
            <a:r>
              <a:rPr lang="en-US" sz="2000" b="0" dirty="0">
                <a:solidFill>
                  <a:schemeClr val="tx1"/>
                </a:solidFill>
              </a:rPr>
              <a:t> </a:t>
            </a:r>
            <a:r>
              <a:rPr lang="en-US" sz="2000" b="0" dirty="0" err="1">
                <a:solidFill>
                  <a:schemeClr val="tx1"/>
                </a:solidFill>
              </a:rPr>
              <a:t>résolues</a:t>
            </a:r>
            <a:r>
              <a:rPr lang="en-US" sz="2000" b="0" dirty="0">
                <a:solidFill>
                  <a:schemeClr val="tx1"/>
                </a:solidFill>
              </a:rPr>
              <a:t> et stables au-</a:t>
            </a:r>
            <a:r>
              <a:rPr lang="en-US" sz="2000" b="0" dirty="0" err="1">
                <a:solidFill>
                  <a:schemeClr val="tx1"/>
                </a:solidFill>
              </a:rPr>
              <a:t>delà</a:t>
            </a:r>
            <a:r>
              <a:rPr lang="en-US" sz="2000" b="0" dirty="0">
                <a:solidFill>
                  <a:schemeClr val="tx1"/>
                </a:solidFill>
              </a:rPr>
              <a:t> des </a:t>
            </a:r>
            <a:r>
              <a:rPr lang="en-US" sz="2000" b="0" dirty="0" err="1">
                <a:solidFill>
                  <a:schemeClr val="tx1"/>
                </a:solidFill>
              </a:rPr>
              <a:t>échéances</a:t>
            </a:r>
            <a:r>
              <a:rPr lang="en-US" sz="2000" b="0" dirty="0">
                <a:solidFill>
                  <a:schemeClr val="tx1"/>
                </a:solidFill>
              </a:rPr>
              <a:t> </a:t>
            </a:r>
            <a:r>
              <a:rPr lang="en-US" sz="2000" b="0" dirty="0" err="1">
                <a:solidFill>
                  <a:schemeClr val="tx1"/>
                </a:solidFill>
              </a:rPr>
              <a:t>electorales</a:t>
            </a:r>
            <a:r>
              <a:rPr lang="en-US" sz="2000" b="0" dirty="0">
                <a:solidFill>
                  <a:schemeClr val="tx1"/>
                </a:solidFill>
              </a:rPr>
              <a:t> </a:t>
            </a:r>
            <a:r>
              <a:rPr lang="en-US" sz="2000" b="0" dirty="0" err="1">
                <a:solidFill>
                  <a:schemeClr val="tx1"/>
                </a:solidFill>
              </a:rPr>
              <a:t>sont</a:t>
            </a:r>
            <a:r>
              <a:rPr lang="en-US" sz="2000" b="0" dirty="0">
                <a:solidFill>
                  <a:schemeClr val="tx1"/>
                </a:solidFill>
              </a:rPr>
              <a:t> </a:t>
            </a:r>
            <a:r>
              <a:rPr lang="en-US" sz="2000" b="0" dirty="0" err="1">
                <a:solidFill>
                  <a:schemeClr val="tx1"/>
                </a:solidFill>
              </a:rPr>
              <a:t>requises</a:t>
            </a:r>
            <a:endParaRPr lang="en-US" sz="2000" b="0" dirty="0">
              <a:solidFill>
                <a:schemeClr val="tx1"/>
              </a:solidFill>
            </a:endParaRPr>
          </a:p>
          <a:p>
            <a:pPr marL="171450" indent="-171450">
              <a:lnSpc>
                <a:spcPct val="150000"/>
              </a:lnSpc>
              <a:buFont typeface="Wingdings" panose="05000000000000000000" pitchFamily="2" charset="2"/>
              <a:buChar char="v"/>
            </a:pPr>
            <a:r>
              <a:rPr lang="en-US" sz="2000" b="0" dirty="0">
                <a:solidFill>
                  <a:schemeClr val="tx1"/>
                </a:solidFill>
              </a:rPr>
              <a:t> Les </a:t>
            </a:r>
            <a:r>
              <a:rPr lang="en-US" sz="2000" b="0" dirty="0" err="1">
                <a:solidFill>
                  <a:schemeClr val="tx1"/>
                </a:solidFill>
              </a:rPr>
              <a:t>coûts</a:t>
            </a:r>
            <a:r>
              <a:rPr lang="en-US" sz="2000" b="0" dirty="0">
                <a:solidFill>
                  <a:schemeClr val="tx1"/>
                </a:solidFill>
              </a:rPr>
              <a:t> de </a:t>
            </a:r>
            <a:r>
              <a:rPr lang="en-US" sz="2000" b="0" dirty="0" err="1">
                <a:solidFill>
                  <a:schemeClr val="tx1"/>
                </a:solidFill>
              </a:rPr>
              <a:t>l’inaction</a:t>
            </a:r>
            <a:r>
              <a:rPr lang="en-US" sz="2000" b="0" dirty="0">
                <a:solidFill>
                  <a:schemeClr val="tx1"/>
                </a:solidFill>
              </a:rPr>
              <a:t> </a:t>
            </a:r>
            <a:r>
              <a:rPr lang="en-US" sz="2000" b="0" dirty="0" err="1">
                <a:solidFill>
                  <a:schemeClr val="tx1"/>
                </a:solidFill>
              </a:rPr>
              <a:t>seraient</a:t>
            </a:r>
            <a:r>
              <a:rPr lang="en-US" sz="2000" b="0" dirty="0">
                <a:solidFill>
                  <a:schemeClr val="tx1"/>
                </a:solidFill>
              </a:rPr>
              <a:t> très </a:t>
            </a:r>
            <a:r>
              <a:rPr lang="en-US" sz="2000" b="0" dirty="0" err="1">
                <a:solidFill>
                  <a:schemeClr val="tx1"/>
                </a:solidFill>
              </a:rPr>
              <a:t>élevés</a:t>
            </a:r>
            <a:r>
              <a:rPr lang="en-US" sz="2000" b="0" dirty="0">
                <a:solidFill>
                  <a:schemeClr val="tx1"/>
                </a:solidFill>
              </a:rPr>
              <a:t>, et nous </a:t>
            </a:r>
            <a:r>
              <a:rPr lang="en-US" sz="2000" b="0" dirty="0" err="1">
                <a:solidFill>
                  <a:schemeClr val="tx1"/>
                </a:solidFill>
              </a:rPr>
              <a:t>amèneraient</a:t>
            </a:r>
            <a:r>
              <a:rPr lang="en-US" sz="2000" b="0" dirty="0">
                <a:solidFill>
                  <a:schemeClr val="tx1"/>
                </a:solidFill>
              </a:rPr>
              <a:t> </a:t>
            </a:r>
            <a:r>
              <a:rPr lang="en-US" sz="2000" b="0" dirty="0" err="1">
                <a:solidFill>
                  <a:schemeClr val="tx1"/>
                </a:solidFill>
              </a:rPr>
              <a:t>vers</a:t>
            </a:r>
            <a:r>
              <a:rPr lang="en-US" sz="2000" b="0" dirty="0">
                <a:solidFill>
                  <a:schemeClr val="tx1"/>
                </a:solidFill>
              </a:rPr>
              <a:t> des </a:t>
            </a:r>
            <a:r>
              <a:rPr lang="en-US" sz="2000" b="0" dirty="0" err="1">
                <a:solidFill>
                  <a:schemeClr val="tx1"/>
                </a:solidFill>
              </a:rPr>
              <a:t>scénarii</a:t>
            </a:r>
            <a:r>
              <a:rPr lang="en-US" sz="2000" b="0" dirty="0">
                <a:solidFill>
                  <a:schemeClr val="tx1"/>
                </a:solidFill>
              </a:rPr>
              <a:t> </a:t>
            </a:r>
            <a:r>
              <a:rPr lang="en-US" sz="2000" b="0" dirty="0" err="1">
                <a:solidFill>
                  <a:schemeClr val="tx1"/>
                </a:solidFill>
              </a:rPr>
              <a:t>dystopiques</a:t>
            </a:r>
            <a:r>
              <a:rPr lang="en-US" sz="2000" b="0" dirty="0">
                <a:solidFill>
                  <a:schemeClr val="tx1"/>
                </a:solidFill>
              </a:rPr>
              <a:t> avec fortes non-</a:t>
            </a:r>
            <a:r>
              <a:rPr lang="en-US" sz="2000" b="0" dirty="0" err="1">
                <a:solidFill>
                  <a:schemeClr val="tx1"/>
                </a:solidFill>
              </a:rPr>
              <a:t>linéarités</a:t>
            </a:r>
            <a:r>
              <a:rPr lang="en-US" sz="2000" b="0" dirty="0">
                <a:solidFill>
                  <a:schemeClr val="tx1"/>
                </a:solidFill>
              </a:rPr>
              <a:t>, loin des IAMs.</a:t>
            </a:r>
          </a:p>
          <a:p>
            <a:pPr marL="171450" indent="-171450">
              <a:lnSpc>
                <a:spcPct val="150000"/>
              </a:lnSpc>
              <a:buFont typeface="Wingdings" panose="05000000000000000000" pitchFamily="2" charset="2"/>
              <a:buChar char="v"/>
            </a:pPr>
            <a:r>
              <a:rPr lang="en-US" sz="2000" b="0" dirty="0">
                <a:solidFill>
                  <a:schemeClr val="tx1"/>
                </a:solidFill>
              </a:rPr>
              <a:t> La finance </a:t>
            </a:r>
            <a:r>
              <a:rPr lang="en-US" sz="2000" b="0" dirty="0" err="1">
                <a:solidFill>
                  <a:schemeClr val="tx1"/>
                </a:solidFill>
              </a:rPr>
              <a:t>étant</a:t>
            </a:r>
            <a:r>
              <a:rPr lang="en-US" sz="2000" b="0" dirty="0">
                <a:solidFill>
                  <a:schemeClr val="tx1"/>
                </a:solidFill>
              </a:rPr>
              <a:t> </a:t>
            </a:r>
            <a:r>
              <a:rPr lang="en-US" sz="2000" b="0" dirty="0" err="1">
                <a:solidFill>
                  <a:schemeClr val="tx1"/>
                </a:solidFill>
              </a:rPr>
              <a:t>majoritairement</a:t>
            </a:r>
            <a:r>
              <a:rPr lang="en-US" sz="2000" b="0" dirty="0">
                <a:solidFill>
                  <a:schemeClr val="tx1"/>
                </a:solidFill>
              </a:rPr>
              <a:t> au service des plus riches, et </a:t>
            </a:r>
            <a:r>
              <a:rPr lang="en-US" sz="2000" b="0" dirty="0" err="1">
                <a:solidFill>
                  <a:schemeClr val="tx1"/>
                </a:solidFill>
              </a:rPr>
              <a:t>préférant</a:t>
            </a:r>
            <a:r>
              <a:rPr lang="en-US" sz="2000" b="0" dirty="0">
                <a:solidFill>
                  <a:schemeClr val="tx1"/>
                </a:solidFill>
              </a:rPr>
              <a:t> la “</a:t>
            </a:r>
            <a:r>
              <a:rPr lang="en-US" sz="2000" b="0" dirty="0" err="1">
                <a:solidFill>
                  <a:schemeClr val="tx1"/>
                </a:solidFill>
              </a:rPr>
              <a:t>croissance</a:t>
            </a:r>
            <a:r>
              <a:rPr lang="en-US" sz="2000" b="0" dirty="0">
                <a:solidFill>
                  <a:schemeClr val="tx1"/>
                </a:solidFill>
              </a:rPr>
              <a:t>”, il ne faut pas trop </a:t>
            </a:r>
            <a:r>
              <a:rPr lang="en-US" sz="2000" b="0" dirty="0" err="1">
                <a:solidFill>
                  <a:schemeClr val="tx1"/>
                </a:solidFill>
              </a:rPr>
              <a:t>en</a:t>
            </a:r>
            <a:r>
              <a:rPr lang="en-US" sz="2000" b="0" dirty="0">
                <a:solidFill>
                  <a:schemeClr val="tx1"/>
                </a:solidFill>
              </a:rPr>
              <a:t> </a:t>
            </a:r>
            <a:r>
              <a:rPr lang="en-US" sz="2000" b="0" dirty="0" err="1">
                <a:solidFill>
                  <a:schemeClr val="tx1"/>
                </a:solidFill>
              </a:rPr>
              <a:t>attendre</a:t>
            </a:r>
            <a:r>
              <a:rPr lang="en-US" sz="2000" b="0" dirty="0">
                <a:solidFill>
                  <a:schemeClr val="tx1"/>
                </a:solidFill>
              </a:rPr>
              <a:t>.     </a:t>
            </a:r>
          </a:p>
          <a:p>
            <a:pPr lvl="1">
              <a:lnSpc>
                <a:spcPct val="150000"/>
              </a:lnSpc>
            </a:pPr>
            <a:endParaRPr lang="en-US" sz="2000" dirty="0"/>
          </a:p>
          <a:p>
            <a:pPr lvl="1">
              <a:lnSpc>
                <a:spcPct val="150000"/>
              </a:lnSpc>
            </a:pPr>
            <a:endParaRPr lang="en-US" sz="900" dirty="0"/>
          </a:p>
          <a:p>
            <a:pPr lvl="1">
              <a:lnSpc>
                <a:spcPct val="150000"/>
              </a:lnSpc>
            </a:pPr>
            <a:endParaRPr lang="en-US" sz="900" dirty="0"/>
          </a:p>
          <a:p>
            <a:pPr lvl="3"/>
            <a:endParaRPr lang="en-US" sz="900" dirty="0"/>
          </a:p>
        </p:txBody>
      </p:sp>
      <p:sp>
        <p:nvSpPr>
          <p:cNvPr id="2" name="Rectangle 1">
            <a:extLst>
              <a:ext uri="{FF2B5EF4-FFF2-40B4-BE49-F238E27FC236}">
                <a16:creationId xmlns:a16="http://schemas.microsoft.com/office/drawing/2014/main" id="{770E2947-7E06-BB59-6BD0-1EC4DE17C779}"/>
              </a:ext>
            </a:extLst>
          </p:cNvPr>
          <p:cNvSpPr/>
          <p:nvPr/>
        </p:nvSpPr>
        <p:spPr>
          <a:xfrm>
            <a:off x="117695" y="223657"/>
            <a:ext cx="8908610" cy="6382693"/>
          </a:xfrm>
          <a:custGeom>
            <a:avLst/>
            <a:gdLst>
              <a:gd name="connsiteX0" fmla="*/ 0 w 8908610"/>
              <a:gd name="connsiteY0" fmla="*/ 0 h 6382693"/>
              <a:gd name="connsiteX1" fmla="*/ 593907 w 8908610"/>
              <a:gd name="connsiteY1" fmla="*/ 0 h 6382693"/>
              <a:gd name="connsiteX2" fmla="*/ 920556 w 8908610"/>
              <a:gd name="connsiteY2" fmla="*/ 0 h 6382693"/>
              <a:gd name="connsiteX3" fmla="*/ 1336292 w 8908610"/>
              <a:gd name="connsiteY3" fmla="*/ 0 h 6382693"/>
              <a:gd name="connsiteX4" fmla="*/ 2019285 w 8908610"/>
              <a:gd name="connsiteY4" fmla="*/ 0 h 6382693"/>
              <a:gd name="connsiteX5" fmla="*/ 2524106 w 8908610"/>
              <a:gd name="connsiteY5" fmla="*/ 0 h 6382693"/>
              <a:gd name="connsiteX6" fmla="*/ 3207100 w 8908610"/>
              <a:gd name="connsiteY6" fmla="*/ 0 h 6382693"/>
              <a:gd name="connsiteX7" fmla="*/ 3890093 w 8908610"/>
              <a:gd name="connsiteY7" fmla="*/ 0 h 6382693"/>
              <a:gd name="connsiteX8" fmla="*/ 4394914 w 8908610"/>
              <a:gd name="connsiteY8" fmla="*/ 0 h 6382693"/>
              <a:gd name="connsiteX9" fmla="*/ 4810649 w 8908610"/>
              <a:gd name="connsiteY9" fmla="*/ 0 h 6382693"/>
              <a:gd name="connsiteX10" fmla="*/ 5226385 w 8908610"/>
              <a:gd name="connsiteY10" fmla="*/ 0 h 6382693"/>
              <a:gd name="connsiteX11" fmla="*/ 5553034 w 8908610"/>
              <a:gd name="connsiteY11" fmla="*/ 0 h 6382693"/>
              <a:gd name="connsiteX12" fmla="*/ 6057855 w 8908610"/>
              <a:gd name="connsiteY12" fmla="*/ 0 h 6382693"/>
              <a:gd name="connsiteX13" fmla="*/ 6740848 w 8908610"/>
              <a:gd name="connsiteY13" fmla="*/ 0 h 6382693"/>
              <a:gd name="connsiteX14" fmla="*/ 7067497 w 8908610"/>
              <a:gd name="connsiteY14" fmla="*/ 0 h 6382693"/>
              <a:gd name="connsiteX15" fmla="*/ 7750491 w 8908610"/>
              <a:gd name="connsiteY15" fmla="*/ 0 h 6382693"/>
              <a:gd name="connsiteX16" fmla="*/ 8255312 w 8908610"/>
              <a:gd name="connsiteY16" fmla="*/ 0 h 6382693"/>
              <a:gd name="connsiteX17" fmla="*/ 8908610 w 8908610"/>
              <a:gd name="connsiteY17" fmla="*/ 0 h 6382693"/>
              <a:gd name="connsiteX18" fmla="*/ 8908610 w 8908610"/>
              <a:gd name="connsiteY18" fmla="*/ 388764 h 6382693"/>
              <a:gd name="connsiteX19" fmla="*/ 8908610 w 8908610"/>
              <a:gd name="connsiteY19" fmla="*/ 1032836 h 6382693"/>
              <a:gd name="connsiteX20" fmla="*/ 8908610 w 8908610"/>
              <a:gd name="connsiteY20" fmla="*/ 1676908 h 6382693"/>
              <a:gd name="connsiteX21" fmla="*/ 8908610 w 8908610"/>
              <a:gd name="connsiteY21" fmla="*/ 2320979 h 6382693"/>
              <a:gd name="connsiteX22" fmla="*/ 8908610 w 8908610"/>
              <a:gd name="connsiteY22" fmla="*/ 3028878 h 6382693"/>
              <a:gd name="connsiteX23" fmla="*/ 8908610 w 8908610"/>
              <a:gd name="connsiteY23" fmla="*/ 3481469 h 6382693"/>
              <a:gd name="connsiteX24" fmla="*/ 8908610 w 8908610"/>
              <a:gd name="connsiteY24" fmla="*/ 3934060 h 6382693"/>
              <a:gd name="connsiteX25" fmla="*/ 8908610 w 8908610"/>
              <a:gd name="connsiteY25" fmla="*/ 4641959 h 6382693"/>
              <a:gd name="connsiteX26" fmla="*/ 8908610 w 8908610"/>
              <a:gd name="connsiteY26" fmla="*/ 5094550 h 6382693"/>
              <a:gd name="connsiteX27" fmla="*/ 8908610 w 8908610"/>
              <a:gd name="connsiteY27" fmla="*/ 5738621 h 6382693"/>
              <a:gd name="connsiteX28" fmla="*/ 8908610 w 8908610"/>
              <a:gd name="connsiteY28" fmla="*/ 6382693 h 6382693"/>
              <a:gd name="connsiteX29" fmla="*/ 8581961 w 8908610"/>
              <a:gd name="connsiteY29" fmla="*/ 6382693 h 6382693"/>
              <a:gd name="connsiteX30" fmla="*/ 8077140 w 8908610"/>
              <a:gd name="connsiteY30" fmla="*/ 6382693 h 6382693"/>
              <a:gd name="connsiteX31" fmla="*/ 7750491 w 8908610"/>
              <a:gd name="connsiteY31" fmla="*/ 6382693 h 6382693"/>
              <a:gd name="connsiteX32" fmla="*/ 6978411 w 8908610"/>
              <a:gd name="connsiteY32" fmla="*/ 6382693 h 6382693"/>
              <a:gd name="connsiteX33" fmla="*/ 6651762 w 8908610"/>
              <a:gd name="connsiteY33" fmla="*/ 6382693 h 6382693"/>
              <a:gd name="connsiteX34" fmla="*/ 6057855 w 8908610"/>
              <a:gd name="connsiteY34" fmla="*/ 6382693 h 6382693"/>
              <a:gd name="connsiteX35" fmla="*/ 5553034 w 8908610"/>
              <a:gd name="connsiteY35" fmla="*/ 6382693 h 6382693"/>
              <a:gd name="connsiteX36" fmla="*/ 4870040 w 8908610"/>
              <a:gd name="connsiteY36" fmla="*/ 6382693 h 6382693"/>
              <a:gd name="connsiteX37" fmla="*/ 4187047 w 8908610"/>
              <a:gd name="connsiteY37" fmla="*/ 6382693 h 6382693"/>
              <a:gd name="connsiteX38" fmla="*/ 3504053 w 8908610"/>
              <a:gd name="connsiteY38" fmla="*/ 6382693 h 6382693"/>
              <a:gd name="connsiteX39" fmla="*/ 2910146 w 8908610"/>
              <a:gd name="connsiteY39" fmla="*/ 6382693 h 6382693"/>
              <a:gd name="connsiteX40" fmla="*/ 2583497 w 8908610"/>
              <a:gd name="connsiteY40" fmla="*/ 6382693 h 6382693"/>
              <a:gd name="connsiteX41" fmla="*/ 1811417 w 8908610"/>
              <a:gd name="connsiteY41" fmla="*/ 6382693 h 6382693"/>
              <a:gd name="connsiteX42" fmla="*/ 1306596 w 8908610"/>
              <a:gd name="connsiteY42" fmla="*/ 6382693 h 6382693"/>
              <a:gd name="connsiteX43" fmla="*/ 801775 w 8908610"/>
              <a:gd name="connsiteY43" fmla="*/ 6382693 h 6382693"/>
              <a:gd name="connsiteX44" fmla="*/ 0 w 8908610"/>
              <a:gd name="connsiteY44" fmla="*/ 6382693 h 6382693"/>
              <a:gd name="connsiteX45" fmla="*/ 0 w 8908610"/>
              <a:gd name="connsiteY45" fmla="*/ 5930102 h 6382693"/>
              <a:gd name="connsiteX46" fmla="*/ 0 w 8908610"/>
              <a:gd name="connsiteY46" fmla="*/ 5349857 h 6382693"/>
              <a:gd name="connsiteX47" fmla="*/ 0 w 8908610"/>
              <a:gd name="connsiteY47" fmla="*/ 4705785 h 6382693"/>
              <a:gd name="connsiteX48" fmla="*/ 0 w 8908610"/>
              <a:gd name="connsiteY48" fmla="*/ 3997887 h 6382693"/>
              <a:gd name="connsiteX49" fmla="*/ 0 w 8908610"/>
              <a:gd name="connsiteY49" fmla="*/ 3609123 h 6382693"/>
              <a:gd name="connsiteX50" fmla="*/ 0 w 8908610"/>
              <a:gd name="connsiteY50" fmla="*/ 3156532 h 6382693"/>
              <a:gd name="connsiteX51" fmla="*/ 0 w 8908610"/>
              <a:gd name="connsiteY51" fmla="*/ 2576287 h 6382693"/>
              <a:gd name="connsiteX52" fmla="*/ 0 w 8908610"/>
              <a:gd name="connsiteY52" fmla="*/ 1932215 h 6382693"/>
              <a:gd name="connsiteX53" fmla="*/ 0 w 8908610"/>
              <a:gd name="connsiteY53" fmla="*/ 1351970 h 6382693"/>
              <a:gd name="connsiteX54" fmla="*/ 0 w 8908610"/>
              <a:gd name="connsiteY54" fmla="*/ 963206 h 6382693"/>
              <a:gd name="connsiteX55" fmla="*/ 0 w 8908610"/>
              <a:gd name="connsiteY55" fmla="*/ 0 h 638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908610" h="6382693" extrusionOk="0">
                <a:moveTo>
                  <a:pt x="0" y="0"/>
                </a:moveTo>
                <a:cubicBezTo>
                  <a:pt x="253019" y="-59355"/>
                  <a:pt x="414003" y="33166"/>
                  <a:pt x="593907" y="0"/>
                </a:cubicBezTo>
                <a:cubicBezTo>
                  <a:pt x="773811" y="-33166"/>
                  <a:pt x="791561" y="29875"/>
                  <a:pt x="920556" y="0"/>
                </a:cubicBezTo>
                <a:cubicBezTo>
                  <a:pt x="1049551" y="-29875"/>
                  <a:pt x="1156343" y="22732"/>
                  <a:pt x="1336292" y="0"/>
                </a:cubicBezTo>
                <a:cubicBezTo>
                  <a:pt x="1516241" y="-22732"/>
                  <a:pt x="1839330" y="40411"/>
                  <a:pt x="2019285" y="0"/>
                </a:cubicBezTo>
                <a:cubicBezTo>
                  <a:pt x="2199240" y="-40411"/>
                  <a:pt x="2354878" y="25300"/>
                  <a:pt x="2524106" y="0"/>
                </a:cubicBezTo>
                <a:cubicBezTo>
                  <a:pt x="2693334" y="-25300"/>
                  <a:pt x="3002570" y="53059"/>
                  <a:pt x="3207100" y="0"/>
                </a:cubicBezTo>
                <a:cubicBezTo>
                  <a:pt x="3411630" y="-53059"/>
                  <a:pt x="3577918" y="3589"/>
                  <a:pt x="3890093" y="0"/>
                </a:cubicBezTo>
                <a:cubicBezTo>
                  <a:pt x="4202268" y="-3589"/>
                  <a:pt x="4161868" y="23020"/>
                  <a:pt x="4394914" y="0"/>
                </a:cubicBezTo>
                <a:cubicBezTo>
                  <a:pt x="4627960" y="-23020"/>
                  <a:pt x="4661067" y="34473"/>
                  <a:pt x="4810649" y="0"/>
                </a:cubicBezTo>
                <a:cubicBezTo>
                  <a:pt x="4960232" y="-34473"/>
                  <a:pt x="5039335" y="43291"/>
                  <a:pt x="5226385" y="0"/>
                </a:cubicBezTo>
                <a:cubicBezTo>
                  <a:pt x="5413435" y="-43291"/>
                  <a:pt x="5415325" y="17322"/>
                  <a:pt x="5553034" y="0"/>
                </a:cubicBezTo>
                <a:cubicBezTo>
                  <a:pt x="5690743" y="-17322"/>
                  <a:pt x="5824805" y="25540"/>
                  <a:pt x="6057855" y="0"/>
                </a:cubicBezTo>
                <a:cubicBezTo>
                  <a:pt x="6290905" y="-25540"/>
                  <a:pt x="6482731" y="41101"/>
                  <a:pt x="6740848" y="0"/>
                </a:cubicBezTo>
                <a:cubicBezTo>
                  <a:pt x="6998965" y="-41101"/>
                  <a:pt x="6997709" y="11228"/>
                  <a:pt x="7067497" y="0"/>
                </a:cubicBezTo>
                <a:cubicBezTo>
                  <a:pt x="7137285" y="-11228"/>
                  <a:pt x="7427483" y="15007"/>
                  <a:pt x="7750491" y="0"/>
                </a:cubicBezTo>
                <a:cubicBezTo>
                  <a:pt x="8073499" y="-15007"/>
                  <a:pt x="8098445" y="9005"/>
                  <a:pt x="8255312" y="0"/>
                </a:cubicBezTo>
                <a:cubicBezTo>
                  <a:pt x="8412179" y="-9005"/>
                  <a:pt x="8583712" y="77158"/>
                  <a:pt x="8908610" y="0"/>
                </a:cubicBezTo>
                <a:cubicBezTo>
                  <a:pt x="8932517" y="129108"/>
                  <a:pt x="8898880" y="216321"/>
                  <a:pt x="8908610" y="388764"/>
                </a:cubicBezTo>
                <a:cubicBezTo>
                  <a:pt x="8918340" y="561207"/>
                  <a:pt x="8862828" y="762777"/>
                  <a:pt x="8908610" y="1032836"/>
                </a:cubicBezTo>
                <a:cubicBezTo>
                  <a:pt x="8954392" y="1302895"/>
                  <a:pt x="8836844" y="1512707"/>
                  <a:pt x="8908610" y="1676908"/>
                </a:cubicBezTo>
                <a:cubicBezTo>
                  <a:pt x="8980376" y="1841109"/>
                  <a:pt x="8872942" y="2103821"/>
                  <a:pt x="8908610" y="2320979"/>
                </a:cubicBezTo>
                <a:cubicBezTo>
                  <a:pt x="8944278" y="2538137"/>
                  <a:pt x="8843032" y="2764984"/>
                  <a:pt x="8908610" y="3028878"/>
                </a:cubicBezTo>
                <a:cubicBezTo>
                  <a:pt x="8974188" y="3292772"/>
                  <a:pt x="8870290" y="3286774"/>
                  <a:pt x="8908610" y="3481469"/>
                </a:cubicBezTo>
                <a:cubicBezTo>
                  <a:pt x="8946930" y="3676164"/>
                  <a:pt x="8871283" y="3805672"/>
                  <a:pt x="8908610" y="3934060"/>
                </a:cubicBezTo>
                <a:cubicBezTo>
                  <a:pt x="8945937" y="4062448"/>
                  <a:pt x="8835944" y="4345568"/>
                  <a:pt x="8908610" y="4641959"/>
                </a:cubicBezTo>
                <a:cubicBezTo>
                  <a:pt x="8981276" y="4938350"/>
                  <a:pt x="8894189" y="4991052"/>
                  <a:pt x="8908610" y="5094550"/>
                </a:cubicBezTo>
                <a:cubicBezTo>
                  <a:pt x="8923031" y="5198048"/>
                  <a:pt x="8850388" y="5492586"/>
                  <a:pt x="8908610" y="5738621"/>
                </a:cubicBezTo>
                <a:cubicBezTo>
                  <a:pt x="8966832" y="5984656"/>
                  <a:pt x="8844962" y="6175750"/>
                  <a:pt x="8908610" y="6382693"/>
                </a:cubicBezTo>
                <a:cubicBezTo>
                  <a:pt x="8770013" y="6416277"/>
                  <a:pt x="8733593" y="6376983"/>
                  <a:pt x="8581961" y="6382693"/>
                </a:cubicBezTo>
                <a:cubicBezTo>
                  <a:pt x="8430329" y="6388403"/>
                  <a:pt x="8295716" y="6346977"/>
                  <a:pt x="8077140" y="6382693"/>
                </a:cubicBezTo>
                <a:cubicBezTo>
                  <a:pt x="7858564" y="6418409"/>
                  <a:pt x="7833519" y="6345119"/>
                  <a:pt x="7750491" y="6382693"/>
                </a:cubicBezTo>
                <a:cubicBezTo>
                  <a:pt x="7667463" y="6420267"/>
                  <a:pt x="7174945" y="6323790"/>
                  <a:pt x="6978411" y="6382693"/>
                </a:cubicBezTo>
                <a:cubicBezTo>
                  <a:pt x="6781877" y="6441596"/>
                  <a:pt x="6751884" y="6360330"/>
                  <a:pt x="6651762" y="6382693"/>
                </a:cubicBezTo>
                <a:cubicBezTo>
                  <a:pt x="6551640" y="6405056"/>
                  <a:pt x="6190085" y="6322224"/>
                  <a:pt x="6057855" y="6382693"/>
                </a:cubicBezTo>
                <a:cubicBezTo>
                  <a:pt x="5925625" y="6443162"/>
                  <a:pt x="5749380" y="6361011"/>
                  <a:pt x="5553034" y="6382693"/>
                </a:cubicBezTo>
                <a:cubicBezTo>
                  <a:pt x="5356688" y="6404375"/>
                  <a:pt x="5024738" y="6317392"/>
                  <a:pt x="4870040" y="6382693"/>
                </a:cubicBezTo>
                <a:cubicBezTo>
                  <a:pt x="4715342" y="6447994"/>
                  <a:pt x="4343572" y="6334642"/>
                  <a:pt x="4187047" y="6382693"/>
                </a:cubicBezTo>
                <a:cubicBezTo>
                  <a:pt x="4030522" y="6430744"/>
                  <a:pt x="3680458" y="6320044"/>
                  <a:pt x="3504053" y="6382693"/>
                </a:cubicBezTo>
                <a:cubicBezTo>
                  <a:pt x="3327648" y="6445342"/>
                  <a:pt x="3084064" y="6354437"/>
                  <a:pt x="2910146" y="6382693"/>
                </a:cubicBezTo>
                <a:cubicBezTo>
                  <a:pt x="2736228" y="6410949"/>
                  <a:pt x="2688117" y="6381657"/>
                  <a:pt x="2583497" y="6382693"/>
                </a:cubicBezTo>
                <a:cubicBezTo>
                  <a:pt x="2478877" y="6383729"/>
                  <a:pt x="2034225" y="6303128"/>
                  <a:pt x="1811417" y="6382693"/>
                </a:cubicBezTo>
                <a:cubicBezTo>
                  <a:pt x="1588609" y="6462258"/>
                  <a:pt x="1510934" y="6375632"/>
                  <a:pt x="1306596" y="6382693"/>
                </a:cubicBezTo>
                <a:cubicBezTo>
                  <a:pt x="1102258" y="6389754"/>
                  <a:pt x="1028717" y="6340576"/>
                  <a:pt x="801775" y="6382693"/>
                </a:cubicBezTo>
                <a:cubicBezTo>
                  <a:pt x="574833" y="6424810"/>
                  <a:pt x="244192" y="6291511"/>
                  <a:pt x="0" y="6382693"/>
                </a:cubicBezTo>
                <a:cubicBezTo>
                  <a:pt x="-13385" y="6174423"/>
                  <a:pt x="25444" y="6086301"/>
                  <a:pt x="0" y="5930102"/>
                </a:cubicBezTo>
                <a:cubicBezTo>
                  <a:pt x="-25444" y="5773903"/>
                  <a:pt x="29214" y="5570792"/>
                  <a:pt x="0" y="5349857"/>
                </a:cubicBezTo>
                <a:cubicBezTo>
                  <a:pt x="-29214" y="5128922"/>
                  <a:pt x="6759" y="5025426"/>
                  <a:pt x="0" y="4705785"/>
                </a:cubicBezTo>
                <a:cubicBezTo>
                  <a:pt x="-6759" y="4386144"/>
                  <a:pt x="54915" y="4327197"/>
                  <a:pt x="0" y="3997887"/>
                </a:cubicBezTo>
                <a:cubicBezTo>
                  <a:pt x="-54915" y="3668577"/>
                  <a:pt x="44642" y="3749613"/>
                  <a:pt x="0" y="3609123"/>
                </a:cubicBezTo>
                <a:cubicBezTo>
                  <a:pt x="-44642" y="3468633"/>
                  <a:pt x="47787" y="3328845"/>
                  <a:pt x="0" y="3156532"/>
                </a:cubicBezTo>
                <a:cubicBezTo>
                  <a:pt x="-47787" y="2984219"/>
                  <a:pt x="8487" y="2705187"/>
                  <a:pt x="0" y="2576287"/>
                </a:cubicBezTo>
                <a:cubicBezTo>
                  <a:pt x="-8487" y="2447388"/>
                  <a:pt x="59555" y="2062813"/>
                  <a:pt x="0" y="1932215"/>
                </a:cubicBezTo>
                <a:cubicBezTo>
                  <a:pt x="-59555" y="1801617"/>
                  <a:pt x="49043" y="1623890"/>
                  <a:pt x="0" y="1351970"/>
                </a:cubicBezTo>
                <a:cubicBezTo>
                  <a:pt x="-49043" y="1080050"/>
                  <a:pt x="15595" y="1062833"/>
                  <a:pt x="0" y="963206"/>
                </a:cubicBezTo>
                <a:cubicBezTo>
                  <a:pt x="-15595" y="863579"/>
                  <a:pt x="28421" y="365598"/>
                  <a:pt x="0" y="0"/>
                </a:cubicBezTo>
                <a:close/>
              </a:path>
            </a:pathLst>
          </a:custGeom>
          <a:noFill/>
          <a:ln w="57150">
            <a:solidFill>
              <a:srgbClr val="FF0000"/>
            </a:solidFill>
            <a:extLst>
              <a:ext uri="{C807C97D-BFC1-408E-A445-0C87EB9F89A2}">
                <ask:lineSketchStyleProps xmlns:ask="http://schemas.microsoft.com/office/drawing/2018/sketchyshapes" sd="8022529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933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 calcmode="lin" valueType="num">
                                      <p:cBhvr additive="base">
                                        <p:cTn id="25"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9" y="404813"/>
            <a:ext cx="6361794" cy="396000"/>
          </a:xfrm>
        </p:spPr>
        <p:txBody>
          <a:bodyPr/>
          <a:lstStyle/>
          <a:p>
            <a:r>
              <a:rPr lang="fr-FR" sz="2800" dirty="0"/>
              <a:t>U</a:t>
            </a:r>
            <a:r>
              <a:rPr lang="en-US" sz="2800" dirty="0"/>
              <a:t>ne sensation de manque</a:t>
            </a:r>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74</a:t>
            </a:fld>
            <a:endParaRPr lang="en-US" dirty="0"/>
          </a:p>
        </p:txBody>
      </p:sp>
      <p:sp>
        <p:nvSpPr>
          <p:cNvPr id="3" name="Text Placeholder 2">
            <a:extLst>
              <a:ext uri="{FF2B5EF4-FFF2-40B4-BE49-F238E27FC236}">
                <a16:creationId xmlns:a16="http://schemas.microsoft.com/office/drawing/2014/main" id="{96F20CF5-FBA5-FC6D-DBE4-AD8DBA625F05}"/>
              </a:ext>
            </a:extLst>
          </p:cNvPr>
          <p:cNvSpPr>
            <a:spLocks noGrp="1"/>
          </p:cNvSpPr>
          <p:nvPr>
            <p:ph type="body" sz="quarter" idx="14"/>
          </p:nvPr>
        </p:nvSpPr>
        <p:spPr/>
        <p:txBody>
          <a:bodyPr/>
          <a:lstStyle/>
          <a:p>
            <a:endParaRPr lang="en-US"/>
          </a:p>
        </p:txBody>
      </p:sp>
      <p:pic>
        <p:nvPicPr>
          <p:cNvPr id="7" name="Picture 6" descr="A person looking at a bell">
            <a:extLst>
              <a:ext uri="{FF2B5EF4-FFF2-40B4-BE49-F238E27FC236}">
                <a16:creationId xmlns:a16="http://schemas.microsoft.com/office/drawing/2014/main" id="{8C3E0174-C3CC-F5D5-8E42-20E8A0CC146D}"/>
              </a:ext>
            </a:extLst>
          </p:cNvPr>
          <p:cNvPicPr>
            <a:picLocks noChangeAspect="1"/>
          </p:cNvPicPr>
          <p:nvPr/>
        </p:nvPicPr>
        <p:blipFill>
          <a:blip r:embed="rId3"/>
          <a:stretch>
            <a:fillRect/>
          </a:stretch>
        </p:blipFill>
        <p:spPr>
          <a:xfrm>
            <a:off x="431799" y="1641231"/>
            <a:ext cx="8280401" cy="3458481"/>
          </a:xfrm>
          <a:prstGeom prst="rect">
            <a:avLst/>
          </a:prstGeom>
        </p:spPr>
      </p:pic>
    </p:spTree>
    <p:extLst>
      <p:ext uri="{BB962C8B-B14F-4D97-AF65-F5344CB8AC3E}">
        <p14:creationId xmlns:p14="http://schemas.microsoft.com/office/powerpoint/2010/main" val="3648351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81BC3C3-E951-4F2A-C05F-EB9E9C4B02AD}"/>
              </a:ext>
            </a:extLst>
          </p:cNvPr>
          <p:cNvSpPr>
            <a:spLocks noGrp="1"/>
          </p:cNvSpPr>
          <p:nvPr>
            <p:ph idx="1"/>
          </p:nvPr>
        </p:nvSpPr>
        <p:spPr>
          <a:xfrm>
            <a:off x="573739" y="1151371"/>
            <a:ext cx="8280399" cy="4752975"/>
          </a:xfrm>
        </p:spPr>
        <p:txBody>
          <a:bodyPr/>
          <a:lstStyle/>
          <a:p>
            <a:r>
              <a:rPr lang="fr-FR" dirty="0"/>
              <a:t> </a:t>
            </a:r>
            <a:endParaRPr lang="en-US"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75</a:t>
            </a:fld>
            <a:endParaRPr lang="en-US" dirty="0"/>
          </a:p>
        </p:txBody>
      </p:sp>
      <p:sp>
        <p:nvSpPr>
          <p:cNvPr id="13" name="Content Placeholder 2">
            <a:extLst>
              <a:ext uri="{FF2B5EF4-FFF2-40B4-BE49-F238E27FC236}">
                <a16:creationId xmlns:a16="http://schemas.microsoft.com/office/drawing/2014/main" id="{4F1ADC4E-1A6D-94E1-88E6-C671ED2DF074}"/>
              </a:ext>
            </a:extLst>
          </p:cNvPr>
          <p:cNvSpPr txBox="1">
            <a:spLocks/>
          </p:cNvSpPr>
          <p:nvPr/>
        </p:nvSpPr>
        <p:spPr>
          <a:xfrm>
            <a:off x="503622" y="1297048"/>
            <a:ext cx="8208577" cy="5156139"/>
          </a:xfrm>
          <a:prstGeom prst="rect">
            <a:avLst/>
          </a:prstGeom>
        </p:spPr>
        <p:txBody>
          <a:bodyPr vert="horz" lIns="0" tIns="72000" rIns="0" bIns="0" rtlCol="0">
            <a:noAutofit/>
          </a:bodyPr>
          <a:lstStyle>
            <a:lvl1pPr marL="0" indent="0" algn="l" defTabSz="914400" rtl="0" eaLnBrk="1" latinLnBrk="0" hangingPunct="1">
              <a:lnSpc>
                <a:spcPts val="1600"/>
              </a:lnSpc>
              <a:spcBef>
                <a:spcPts val="1600"/>
              </a:spcBef>
              <a:buFontTx/>
              <a:buNone/>
              <a:defRPr sz="1100" b="1" kern="1200">
                <a:solidFill>
                  <a:schemeClr val="tx2"/>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sz="1000" kern="1200">
                <a:solidFill>
                  <a:schemeClr val="tx1"/>
                </a:solidFill>
                <a:latin typeface="+mn-lt"/>
                <a:ea typeface="+mn-ea"/>
                <a:cs typeface="+mn-cs"/>
              </a:defRPr>
            </a:lvl2pPr>
            <a:lvl3pPr marL="144000" indent="-144000" algn="l" defTabSz="914400" rtl="0" eaLnBrk="1" latinLnBrk="0" hangingPunct="1">
              <a:lnSpc>
                <a:spcPts val="1600"/>
              </a:lnSpc>
              <a:spcBef>
                <a:spcPts val="1100"/>
              </a:spcBef>
              <a:buFont typeface="Arial" panose="020B0604020202020204" pitchFamily="34" charset="0"/>
              <a:buChar char="•"/>
              <a:defRPr sz="1100" b="1" kern="1200">
                <a:solidFill>
                  <a:schemeClr val="tx2"/>
                </a:solidFill>
                <a:latin typeface="+mn-lt"/>
                <a:ea typeface="+mn-ea"/>
                <a:cs typeface="+mn-cs"/>
              </a:defRPr>
            </a:lvl3pPr>
            <a:lvl4pPr marL="144000" indent="-144000" algn="l" defTabSz="914400" rtl="0" eaLnBrk="1" latinLnBrk="0" hangingPunct="1">
              <a:lnSpc>
                <a:spcPts val="16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0" indent="0" algn="l" defTabSz="914400" rtl="0" eaLnBrk="1" latinLnBrk="0" hangingPunct="1">
              <a:lnSpc>
                <a:spcPct val="100000"/>
              </a:lnSpc>
              <a:spcBef>
                <a:spcPts val="500"/>
              </a:spcBef>
              <a:buFont typeface="Arial" panose="020B0604020202020204" pitchFamily="34" charset="0"/>
              <a:buNone/>
              <a:defRPr sz="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2000" b="0" dirty="0">
                <a:solidFill>
                  <a:schemeClr val="tx1"/>
                </a:solidFill>
              </a:rPr>
              <a:t>Pour que la finance verte soit utile, il faudrait, par difficulté croissante :</a:t>
            </a:r>
          </a:p>
          <a:p>
            <a:pPr marL="171450" indent="-171450">
              <a:lnSpc>
                <a:spcPct val="100000"/>
              </a:lnSpc>
              <a:buFont typeface="Wingdings" panose="05000000000000000000" pitchFamily="2" charset="2"/>
              <a:buChar char="v"/>
            </a:pPr>
            <a:r>
              <a:rPr lang="fr-FR" sz="2000" b="0" dirty="0">
                <a:solidFill>
                  <a:schemeClr val="tx1"/>
                </a:solidFill>
              </a:rPr>
              <a:t> Être conscient de l’effet lampadaire (exemple: biocarburants?) </a:t>
            </a:r>
          </a:p>
          <a:p>
            <a:pPr marL="171450" indent="-171450">
              <a:lnSpc>
                <a:spcPct val="100000"/>
              </a:lnSpc>
              <a:buFont typeface="Wingdings" panose="05000000000000000000" pitchFamily="2" charset="2"/>
              <a:buChar char="v"/>
            </a:pPr>
            <a:r>
              <a:rPr lang="en-US" sz="2000" b="0" dirty="0">
                <a:solidFill>
                  <a:schemeClr val="tx1"/>
                </a:solidFill>
              </a:rPr>
              <a:t> </a:t>
            </a:r>
            <a:r>
              <a:rPr lang="en-US" sz="2000" b="0" dirty="0" err="1">
                <a:solidFill>
                  <a:schemeClr val="tx1"/>
                </a:solidFill>
              </a:rPr>
              <a:t>Améliorer</a:t>
            </a:r>
            <a:r>
              <a:rPr lang="en-US" sz="2000" b="0" dirty="0">
                <a:solidFill>
                  <a:schemeClr val="tx1"/>
                </a:solidFill>
              </a:rPr>
              <a:t> la </a:t>
            </a:r>
            <a:r>
              <a:rPr lang="en-US" sz="2000" b="0" dirty="0" err="1">
                <a:solidFill>
                  <a:schemeClr val="tx1"/>
                </a:solidFill>
              </a:rPr>
              <a:t>compréhension</a:t>
            </a:r>
            <a:r>
              <a:rPr lang="en-US" sz="2000" b="0" dirty="0">
                <a:solidFill>
                  <a:schemeClr val="tx1"/>
                </a:solidFill>
              </a:rPr>
              <a:t> des impacts (ex: </a:t>
            </a:r>
            <a:r>
              <a:rPr lang="en-US" sz="2000" b="0" dirty="0" err="1">
                <a:solidFill>
                  <a:schemeClr val="tx1"/>
                </a:solidFill>
              </a:rPr>
              <a:t>marché</a:t>
            </a:r>
            <a:r>
              <a:rPr lang="en-US" sz="2000" b="0" dirty="0">
                <a:solidFill>
                  <a:schemeClr val="tx1"/>
                </a:solidFill>
              </a:rPr>
              <a:t> </a:t>
            </a:r>
            <a:r>
              <a:rPr lang="en-US" sz="2000" b="0" dirty="0" err="1">
                <a:solidFill>
                  <a:schemeClr val="tx1"/>
                </a:solidFill>
              </a:rPr>
              <a:t>primaire</a:t>
            </a:r>
            <a:r>
              <a:rPr lang="en-US" sz="2000" b="0" dirty="0">
                <a:solidFill>
                  <a:schemeClr val="tx1"/>
                </a:solidFill>
              </a:rPr>
              <a:t> vs </a:t>
            </a:r>
            <a:r>
              <a:rPr lang="en-US" sz="2000" b="0" dirty="0" err="1">
                <a:solidFill>
                  <a:schemeClr val="tx1"/>
                </a:solidFill>
              </a:rPr>
              <a:t>secondaire</a:t>
            </a:r>
            <a:r>
              <a:rPr lang="en-US" sz="2000" b="0" dirty="0">
                <a:solidFill>
                  <a:schemeClr val="tx1"/>
                </a:solidFill>
              </a:rPr>
              <a:t>, physique vs derivatives, </a:t>
            </a:r>
            <a:r>
              <a:rPr lang="en-US" sz="2000" b="0" dirty="0" err="1">
                <a:solidFill>
                  <a:schemeClr val="tx1"/>
                </a:solidFill>
              </a:rPr>
              <a:t>comptabilisation</a:t>
            </a:r>
            <a:r>
              <a:rPr lang="en-US" sz="2000" b="0" dirty="0">
                <a:solidFill>
                  <a:schemeClr val="tx1"/>
                </a:solidFill>
              </a:rPr>
              <a:t> des shorts)</a:t>
            </a:r>
          </a:p>
          <a:p>
            <a:pPr marL="171450" indent="-171450">
              <a:lnSpc>
                <a:spcPct val="100000"/>
              </a:lnSpc>
              <a:buFont typeface="Wingdings" panose="05000000000000000000" pitchFamily="2" charset="2"/>
              <a:buChar char="v"/>
            </a:pPr>
            <a:r>
              <a:rPr lang="en-US" sz="2000" b="0" dirty="0">
                <a:solidFill>
                  <a:schemeClr val="tx1"/>
                </a:solidFill>
              </a:rPr>
              <a:t> </a:t>
            </a:r>
            <a:r>
              <a:rPr lang="en-US" sz="2000" b="0" dirty="0" err="1">
                <a:solidFill>
                  <a:schemeClr val="tx1"/>
                </a:solidFill>
              </a:rPr>
              <a:t>Améliorer</a:t>
            </a:r>
            <a:r>
              <a:rPr lang="en-US" sz="2000" b="0" dirty="0">
                <a:solidFill>
                  <a:schemeClr val="tx1"/>
                </a:solidFill>
              </a:rPr>
              <a:t> la comprehension des </a:t>
            </a:r>
            <a:r>
              <a:rPr lang="en-US" sz="2000" b="0" dirty="0" err="1">
                <a:solidFill>
                  <a:schemeClr val="tx1"/>
                </a:solidFill>
              </a:rPr>
              <a:t>enjeux</a:t>
            </a:r>
            <a:r>
              <a:rPr lang="en-US" sz="2000" b="0" dirty="0">
                <a:solidFill>
                  <a:schemeClr val="tx1"/>
                </a:solidFill>
              </a:rPr>
              <a:t> de </a:t>
            </a:r>
            <a:r>
              <a:rPr lang="en-US" sz="2000" b="0" dirty="0" err="1">
                <a:solidFill>
                  <a:schemeClr val="tx1"/>
                </a:solidFill>
              </a:rPr>
              <a:t>disponibilités</a:t>
            </a:r>
            <a:r>
              <a:rPr lang="en-US" sz="2000" b="0" dirty="0">
                <a:solidFill>
                  <a:schemeClr val="tx1"/>
                </a:solidFill>
              </a:rPr>
              <a:t> à </a:t>
            </a:r>
            <a:r>
              <a:rPr lang="en-US" sz="2000" b="0" dirty="0" err="1">
                <a:solidFill>
                  <a:schemeClr val="tx1"/>
                </a:solidFill>
              </a:rPr>
              <a:t>grande</a:t>
            </a:r>
            <a:r>
              <a:rPr lang="en-US" sz="2000" b="0" dirty="0">
                <a:solidFill>
                  <a:schemeClr val="tx1"/>
                </a:solidFill>
              </a:rPr>
              <a:t> echelle (ex: </a:t>
            </a:r>
            <a:r>
              <a:rPr lang="en-US" sz="2000" b="0" dirty="0" err="1">
                <a:solidFill>
                  <a:schemeClr val="tx1"/>
                </a:solidFill>
              </a:rPr>
              <a:t>métaux</a:t>
            </a:r>
            <a:r>
              <a:rPr lang="en-US" sz="2000" b="0" dirty="0">
                <a:solidFill>
                  <a:schemeClr val="tx1"/>
                </a:solidFill>
              </a:rPr>
              <a:t> de la transition – faut-il </a:t>
            </a:r>
            <a:r>
              <a:rPr lang="en-US" sz="2000" b="0" dirty="0" err="1">
                <a:solidFill>
                  <a:schemeClr val="tx1"/>
                </a:solidFill>
              </a:rPr>
              <a:t>aller</a:t>
            </a:r>
            <a:r>
              <a:rPr lang="en-US" sz="2000" b="0" dirty="0">
                <a:solidFill>
                  <a:schemeClr val="tx1"/>
                </a:solidFill>
              </a:rPr>
              <a:t> dans les oceans?) </a:t>
            </a:r>
          </a:p>
          <a:p>
            <a:pPr marL="171450" indent="-171450">
              <a:lnSpc>
                <a:spcPct val="100000"/>
              </a:lnSpc>
              <a:buFont typeface="Wingdings" panose="05000000000000000000" pitchFamily="2" charset="2"/>
              <a:buChar char="v"/>
            </a:pPr>
            <a:r>
              <a:rPr lang="en-US" sz="2000" b="0" dirty="0">
                <a:solidFill>
                  <a:schemeClr val="tx1"/>
                </a:solidFill>
              </a:rPr>
              <a:t> </a:t>
            </a:r>
            <a:r>
              <a:rPr lang="en-US" sz="2000" b="0" dirty="0" err="1">
                <a:solidFill>
                  <a:schemeClr val="tx1"/>
                </a:solidFill>
              </a:rPr>
              <a:t>Viser</a:t>
            </a:r>
            <a:r>
              <a:rPr lang="en-US" sz="2000" b="0" dirty="0">
                <a:solidFill>
                  <a:schemeClr val="tx1"/>
                </a:solidFill>
              </a:rPr>
              <a:t> à </a:t>
            </a:r>
            <a:r>
              <a:rPr lang="en-US" sz="2000" b="0" dirty="0" err="1">
                <a:solidFill>
                  <a:schemeClr val="tx1"/>
                </a:solidFill>
              </a:rPr>
              <a:t>une</a:t>
            </a:r>
            <a:r>
              <a:rPr lang="en-US" sz="2000" b="0" dirty="0">
                <a:solidFill>
                  <a:schemeClr val="tx1"/>
                </a:solidFill>
              </a:rPr>
              <a:t> </a:t>
            </a:r>
            <a:r>
              <a:rPr lang="en-US" sz="2000" b="0" dirty="0" err="1">
                <a:solidFill>
                  <a:schemeClr val="tx1"/>
                </a:solidFill>
              </a:rPr>
              <a:t>maîtrise</a:t>
            </a:r>
            <a:r>
              <a:rPr lang="en-US" sz="2000" b="0" dirty="0">
                <a:solidFill>
                  <a:schemeClr val="tx1"/>
                </a:solidFill>
              </a:rPr>
              <a:t> de la </a:t>
            </a:r>
            <a:r>
              <a:rPr lang="en-US" sz="2000" b="0" dirty="0" err="1">
                <a:solidFill>
                  <a:schemeClr val="tx1"/>
                </a:solidFill>
              </a:rPr>
              <a:t>demande</a:t>
            </a:r>
            <a:r>
              <a:rPr lang="en-US" sz="2000" b="0" dirty="0">
                <a:solidFill>
                  <a:schemeClr val="tx1"/>
                </a:solidFill>
              </a:rPr>
              <a:t>, de façon à </a:t>
            </a:r>
            <a:r>
              <a:rPr lang="en-US" sz="2000" b="0" dirty="0" err="1">
                <a:solidFill>
                  <a:schemeClr val="tx1"/>
                </a:solidFill>
              </a:rPr>
              <a:t>sortir</a:t>
            </a:r>
            <a:r>
              <a:rPr lang="en-US" sz="2000" b="0" dirty="0">
                <a:solidFill>
                  <a:schemeClr val="tx1"/>
                </a:solidFill>
              </a:rPr>
              <a:t> du régime “carotte” et </a:t>
            </a:r>
            <a:r>
              <a:rPr lang="en-US" sz="2000" b="0" dirty="0" err="1">
                <a:solidFill>
                  <a:schemeClr val="tx1"/>
                </a:solidFill>
              </a:rPr>
              <a:t>pouvoir</a:t>
            </a:r>
            <a:r>
              <a:rPr lang="en-US" sz="2000" b="0" dirty="0">
                <a:solidFill>
                  <a:schemeClr val="tx1"/>
                </a:solidFill>
              </a:rPr>
              <a:t> </a:t>
            </a:r>
            <a:r>
              <a:rPr lang="en-US" sz="2000" b="0" dirty="0" err="1">
                <a:solidFill>
                  <a:schemeClr val="tx1"/>
                </a:solidFill>
              </a:rPr>
              <a:t>adresser</a:t>
            </a:r>
            <a:r>
              <a:rPr lang="en-US" sz="2000" b="0" dirty="0">
                <a:solidFill>
                  <a:schemeClr val="tx1"/>
                </a:solidFill>
              </a:rPr>
              <a:t> </a:t>
            </a:r>
            <a:r>
              <a:rPr lang="en-US" sz="2000" b="0" dirty="0" err="1">
                <a:solidFill>
                  <a:schemeClr val="tx1"/>
                </a:solidFill>
              </a:rPr>
              <a:t>toutes</a:t>
            </a:r>
            <a:r>
              <a:rPr lang="en-US" sz="2000" b="0" dirty="0">
                <a:solidFill>
                  <a:schemeClr val="tx1"/>
                </a:solidFill>
              </a:rPr>
              <a:t> les </a:t>
            </a:r>
            <a:r>
              <a:rPr lang="en-US" sz="2000" b="0" dirty="0" err="1">
                <a:solidFill>
                  <a:schemeClr val="tx1"/>
                </a:solidFill>
              </a:rPr>
              <a:t>externalités</a:t>
            </a:r>
            <a:r>
              <a:rPr lang="en-US" sz="2000" b="0" dirty="0">
                <a:solidFill>
                  <a:schemeClr val="tx1"/>
                </a:solidFill>
              </a:rPr>
              <a:t> </a:t>
            </a:r>
            <a:r>
              <a:rPr lang="en-US" sz="2000" b="0" dirty="0" err="1">
                <a:solidFill>
                  <a:schemeClr val="tx1"/>
                </a:solidFill>
              </a:rPr>
              <a:t>liées</a:t>
            </a:r>
            <a:r>
              <a:rPr lang="en-US" sz="2000" b="0" dirty="0">
                <a:solidFill>
                  <a:schemeClr val="tx1"/>
                </a:solidFill>
              </a:rPr>
              <a:t> au GDP. </a:t>
            </a:r>
          </a:p>
          <a:p>
            <a:pPr marL="171450" indent="-171450">
              <a:lnSpc>
                <a:spcPct val="100000"/>
              </a:lnSpc>
              <a:buFont typeface="Wingdings" panose="05000000000000000000" pitchFamily="2" charset="2"/>
              <a:buChar char="v"/>
            </a:pPr>
            <a:r>
              <a:rPr lang="en-US" sz="2000" b="0" dirty="0">
                <a:solidFill>
                  <a:schemeClr val="tx1"/>
                </a:solidFill>
              </a:rPr>
              <a:t> </a:t>
            </a:r>
            <a:r>
              <a:rPr lang="en-US" sz="2000" b="0" dirty="0" err="1">
                <a:solidFill>
                  <a:schemeClr val="tx1"/>
                </a:solidFill>
              </a:rPr>
              <a:t>Mettre</a:t>
            </a:r>
            <a:r>
              <a:rPr lang="en-US" sz="2000" b="0" dirty="0">
                <a:solidFill>
                  <a:schemeClr val="tx1"/>
                </a:solidFill>
              </a:rPr>
              <a:t> </a:t>
            </a:r>
            <a:r>
              <a:rPr lang="en-US" sz="2000" b="0" dirty="0" err="1">
                <a:solidFill>
                  <a:schemeClr val="tx1"/>
                </a:solidFill>
              </a:rPr>
              <a:t>en</a:t>
            </a:r>
            <a:r>
              <a:rPr lang="en-US" sz="2000" b="0" dirty="0">
                <a:solidFill>
                  <a:schemeClr val="tx1"/>
                </a:solidFill>
              </a:rPr>
              <a:t> place un </a:t>
            </a:r>
            <a:r>
              <a:rPr lang="en-US" sz="2000" b="0" dirty="0" err="1">
                <a:solidFill>
                  <a:schemeClr val="tx1"/>
                </a:solidFill>
              </a:rPr>
              <a:t>échéancier</a:t>
            </a:r>
            <a:r>
              <a:rPr lang="en-US" sz="2000" b="0" dirty="0">
                <a:solidFill>
                  <a:schemeClr val="tx1"/>
                </a:solidFill>
              </a:rPr>
              <a:t> de </a:t>
            </a:r>
            <a:r>
              <a:rPr lang="en-US" sz="2000" b="0" dirty="0" err="1">
                <a:solidFill>
                  <a:schemeClr val="tx1"/>
                </a:solidFill>
              </a:rPr>
              <a:t>hausse</a:t>
            </a:r>
            <a:r>
              <a:rPr lang="en-US" sz="2000" b="0" dirty="0">
                <a:solidFill>
                  <a:schemeClr val="tx1"/>
                </a:solidFill>
              </a:rPr>
              <a:t> du prix du </a:t>
            </a:r>
            <a:r>
              <a:rPr lang="en-US" sz="2000" b="0" dirty="0" err="1">
                <a:solidFill>
                  <a:schemeClr val="tx1"/>
                </a:solidFill>
              </a:rPr>
              <a:t>carbone</a:t>
            </a:r>
            <a:r>
              <a:rPr lang="en-US" sz="2000" b="0" dirty="0">
                <a:solidFill>
                  <a:schemeClr val="tx1"/>
                </a:solidFill>
              </a:rPr>
              <a:t>. </a:t>
            </a:r>
          </a:p>
          <a:p>
            <a:pPr marL="171450" indent="-171450">
              <a:lnSpc>
                <a:spcPct val="100000"/>
              </a:lnSpc>
              <a:buFont typeface="Wingdings" panose="05000000000000000000" pitchFamily="2" charset="2"/>
              <a:buChar char="v"/>
            </a:pPr>
            <a:r>
              <a:rPr lang="en-US" sz="2000" b="0" dirty="0">
                <a:solidFill>
                  <a:schemeClr val="tx1"/>
                </a:solidFill>
              </a:rPr>
              <a:t> </a:t>
            </a:r>
            <a:r>
              <a:rPr lang="en-US" sz="2000" b="0" dirty="0" err="1">
                <a:solidFill>
                  <a:schemeClr val="tx1"/>
                </a:solidFill>
              </a:rPr>
              <a:t>Activer</a:t>
            </a:r>
            <a:r>
              <a:rPr lang="en-US" sz="2000" b="0" dirty="0">
                <a:solidFill>
                  <a:schemeClr val="tx1"/>
                </a:solidFill>
              </a:rPr>
              <a:t> un Plan de Transformation de </a:t>
            </a:r>
            <a:r>
              <a:rPr lang="en-US" sz="2000" b="0" dirty="0" err="1">
                <a:solidFill>
                  <a:schemeClr val="tx1"/>
                </a:solidFill>
              </a:rPr>
              <a:t>l’Economie</a:t>
            </a:r>
            <a:r>
              <a:rPr lang="en-US" sz="2000" b="0" dirty="0">
                <a:solidFill>
                  <a:schemeClr val="tx1"/>
                </a:solidFill>
              </a:rPr>
              <a:t> Française (PTEF)</a:t>
            </a:r>
          </a:p>
          <a:p>
            <a:pPr>
              <a:lnSpc>
                <a:spcPct val="100000"/>
              </a:lnSpc>
            </a:pPr>
            <a:r>
              <a:rPr lang="en-US" sz="2800" dirty="0">
                <a:solidFill>
                  <a:srgbClr val="C00000"/>
                </a:solidFill>
              </a:rPr>
              <a:t>La </a:t>
            </a:r>
            <a:r>
              <a:rPr lang="en-US" sz="2800" dirty="0" err="1">
                <a:solidFill>
                  <a:srgbClr val="C00000"/>
                </a:solidFill>
              </a:rPr>
              <a:t>démocratie</a:t>
            </a:r>
            <a:r>
              <a:rPr lang="en-US" sz="2800" dirty="0">
                <a:solidFill>
                  <a:srgbClr val="C00000"/>
                </a:solidFill>
              </a:rPr>
              <a:t> </a:t>
            </a:r>
            <a:r>
              <a:rPr lang="en-US" sz="2800" dirty="0" err="1">
                <a:solidFill>
                  <a:srgbClr val="C00000"/>
                </a:solidFill>
              </a:rPr>
              <a:t>décidera</a:t>
            </a:r>
            <a:r>
              <a:rPr lang="en-US" sz="2800" dirty="0">
                <a:solidFill>
                  <a:srgbClr val="C00000"/>
                </a:solidFill>
              </a:rPr>
              <a:t> de la </a:t>
            </a:r>
            <a:r>
              <a:rPr lang="en-US" sz="2800" dirty="0" err="1">
                <a:solidFill>
                  <a:srgbClr val="C00000"/>
                </a:solidFill>
              </a:rPr>
              <a:t>réponse</a:t>
            </a:r>
            <a:r>
              <a:rPr lang="en-US" sz="2800" dirty="0">
                <a:solidFill>
                  <a:srgbClr val="C00000"/>
                </a:solidFill>
              </a:rPr>
              <a:t>!</a:t>
            </a:r>
            <a:r>
              <a:rPr lang="en-US" sz="2800" b="0" dirty="0">
                <a:solidFill>
                  <a:srgbClr val="C00000"/>
                </a:solidFill>
              </a:rPr>
              <a:t> </a:t>
            </a:r>
          </a:p>
          <a:p>
            <a:pPr>
              <a:lnSpc>
                <a:spcPct val="100000"/>
              </a:lnSpc>
            </a:pPr>
            <a:r>
              <a:rPr lang="en-US" sz="2000" b="0" dirty="0">
                <a:solidFill>
                  <a:schemeClr val="tx1"/>
                </a:solidFill>
              </a:rPr>
              <a:t> </a:t>
            </a:r>
          </a:p>
          <a:p>
            <a:pPr lvl="1">
              <a:lnSpc>
                <a:spcPct val="100000"/>
              </a:lnSpc>
            </a:pPr>
            <a:endParaRPr lang="en-US" sz="2000" dirty="0"/>
          </a:p>
          <a:p>
            <a:pPr lvl="1">
              <a:lnSpc>
                <a:spcPct val="100000"/>
              </a:lnSpc>
            </a:pPr>
            <a:endParaRPr lang="en-US" sz="900" dirty="0"/>
          </a:p>
          <a:p>
            <a:pPr lvl="1">
              <a:lnSpc>
                <a:spcPct val="100000"/>
              </a:lnSpc>
            </a:pPr>
            <a:endParaRPr lang="en-US" sz="900" dirty="0"/>
          </a:p>
          <a:p>
            <a:pPr lvl="3"/>
            <a:endParaRPr lang="en-US" sz="900" dirty="0"/>
          </a:p>
        </p:txBody>
      </p:sp>
      <p:sp>
        <p:nvSpPr>
          <p:cNvPr id="7" name="Title 7">
            <a:extLst>
              <a:ext uri="{FF2B5EF4-FFF2-40B4-BE49-F238E27FC236}">
                <a16:creationId xmlns:a16="http://schemas.microsoft.com/office/drawing/2014/main" id="{3AE37A85-AB02-17FF-3276-8A696F6D2541}"/>
              </a:ext>
            </a:extLst>
          </p:cNvPr>
          <p:cNvSpPr>
            <a:spLocks noGrp="1"/>
          </p:cNvSpPr>
          <p:nvPr>
            <p:ph type="title"/>
          </p:nvPr>
        </p:nvSpPr>
        <p:spPr>
          <a:xfrm>
            <a:off x="431799" y="404813"/>
            <a:ext cx="6361794" cy="396000"/>
          </a:xfrm>
        </p:spPr>
        <p:txBody>
          <a:bodyPr/>
          <a:lstStyle/>
          <a:p>
            <a:r>
              <a:rPr lang="fr-FR" sz="3200" dirty="0"/>
              <a:t>Finance verte : CONCLUSION</a:t>
            </a:r>
            <a:endParaRPr lang="en-US" sz="1800" dirty="0"/>
          </a:p>
        </p:txBody>
      </p:sp>
    </p:spTree>
    <p:extLst>
      <p:ext uri="{BB962C8B-B14F-4D97-AF65-F5344CB8AC3E}">
        <p14:creationId xmlns:p14="http://schemas.microsoft.com/office/powerpoint/2010/main" val="2019180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 calcmode="lin" valueType="num">
                                      <p:cBhvr additive="base">
                                        <p:cTn id="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 calcmode="lin" valueType="num">
                                      <p:cBhvr additive="base">
                                        <p:cTn id="13"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 calcmode="lin" valueType="num">
                                      <p:cBhvr additive="base">
                                        <p:cTn id="25"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5" end="5"/>
                                            </p:txEl>
                                          </p:spTgt>
                                        </p:tgtEl>
                                        <p:attrNameLst>
                                          <p:attrName>style.visibility</p:attrName>
                                        </p:attrNameLst>
                                      </p:cBhvr>
                                      <p:to>
                                        <p:strVal val="visible"/>
                                      </p:to>
                                    </p:set>
                                    <p:anim calcmode="lin" valueType="num">
                                      <p:cBhvr additive="base">
                                        <p:cTn id="31"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xEl>
                                              <p:pRg st="6" end="6"/>
                                            </p:txEl>
                                          </p:spTgt>
                                        </p:tgtEl>
                                        <p:attrNameLst>
                                          <p:attrName>style.visibility</p:attrName>
                                        </p:attrNameLst>
                                      </p:cBhvr>
                                      <p:to>
                                        <p:strVal val="visible"/>
                                      </p:to>
                                    </p:set>
                                    <p:anim calcmode="lin" valueType="num">
                                      <p:cBhvr additive="base">
                                        <p:cTn id="37"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anim calcmode="lin" valueType="num">
                                      <p:cBhvr additive="base">
                                        <p:cTn id="43"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04051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8" y="404813"/>
            <a:ext cx="7389240" cy="396000"/>
          </a:xfrm>
        </p:spPr>
        <p:txBody>
          <a:bodyPr/>
          <a:lstStyle/>
          <a:p>
            <a:r>
              <a:rPr lang="en-US" sz="2800" dirty="0" err="1"/>
              <a:t>Origines</a:t>
            </a:r>
            <a:r>
              <a:rPr lang="en-US" sz="2800" dirty="0"/>
              <a:t> </a:t>
            </a:r>
            <a:r>
              <a:rPr lang="en-US" sz="2800" dirty="0" err="1"/>
              <a:t>françaises</a:t>
            </a:r>
            <a:r>
              <a:rPr lang="en-US" sz="2800" dirty="0"/>
              <a:t> de </a:t>
            </a:r>
            <a:r>
              <a:rPr lang="en-US" sz="2800" dirty="0" err="1"/>
              <a:t>l’ISR</a:t>
            </a:r>
            <a:endParaRPr lang="en-US" sz="1600"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8</a:t>
            </a:fld>
            <a:endParaRPr lang="en-US" dirty="0"/>
          </a:p>
        </p:txBody>
      </p:sp>
      <p:pic>
        <p:nvPicPr>
          <p:cNvPr id="1041" name="Picture 2">
            <a:extLst>
              <a:ext uri="{FF2B5EF4-FFF2-40B4-BE49-F238E27FC236}">
                <a16:creationId xmlns:a16="http://schemas.microsoft.com/office/drawing/2014/main" id="{EE33871A-D714-31A1-0EC1-384E72BF9E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29" r="21650" b="14210"/>
          <a:stretch/>
        </p:blipFill>
        <p:spPr bwMode="auto">
          <a:xfrm>
            <a:off x="683299" y="1733303"/>
            <a:ext cx="2653368" cy="41952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EB6F82-80EF-8A85-DA69-46589E5D1F4C}"/>
              </a:ext>
            </a:extLst>
          </p:cNvPr>
          <p:cNvSpPr txBox="1"/>
          <p:nvPr/>
        </p:nvSpPr>
        <p:spPr>
          <a:xfrm>
            <a:off x="3548962" y="1729218"/>
            <a:ext cx="4562944" cy="369332"/>
          </a:xfrm>
          <a:prstGeom prst="rect">
            <a:avLst/>
          </a:prstGeom>
          <a:noFill/>
          <a:ln>
            <a:solidFill>
              <a:srgbClr val="FF0000"/>
            </a:solidFill>
          </a:ln>
        </p:spPr>
        <p:txBody>
          <a:bodyPr wrap="square" rtlCol="0">
            <a:spAutoFit/>
          </a:bodyPr>
          <a:lstStyle/>
          <a:p>
            <a:r>
              <a:rPr lang="fr-FR" dirty="0"/>
              <a:t>CFDT: donner plus à ceux qui ont moins</a:t>
            </a:r>
          </a:p>
        </p:txBody>
      </p:sp>
      <p:pic>
        <p:nvPicPr>
          <p:cNvPr id="14" name="Picture 13">
            <a:extLst>
              <a:ext uri="{FF2B5EF4-FFF2-40B4-BE49-F238E27FC236}">
                <a16:creationId xmlns:a16="http://schemas.microsoft.com/office/drawing/2014/main" id="{A6968699-E249-6EBB-458A-D050558085CC}"/>
              </a:ext>
            </a:extLst>
          </p:cNvPr>
          <p:cNvPicPr>
            <a:picLocks noChangeAspect="1"/>
          </p:cNvPicPr>
          <p:nvPr/>
        </p:nvPicPr>
        <p:blipFill>
          <a:blip r:embed="rId4"/>
          <a:stretch>
            <a:fillRect/>
          </a:stretch>
        </p:blipFill>
        <p:spPr>
          <a:xfrm>
            <a:off x="7354938" y="5144390"/>
            <a:ext cx="1561237" cy="1048180"/>
          </a:xfrm>
          <a:prstGeom prst="rect">
            <a:avLst/>
          </a:prstGeom>
        </p:spPr>
      </p:pic>
      <p:pic>
        <p:nvPicPr>
          <p:cNvPr id="19" name="Picture 18">
            <a:extLst>
              <a:ext uri="{FF2B5EF4-FFF2-40B4-BE49-F238E27FC236}">
                <a16:creationId xmlns:a16="http://schemas.microsoft.com/office/drawing/2014/main" id="{03F1F5AB-CB74-F2CA-009D-43735B6010DF}"/>
              </a:ext>
            </a:extLst>
          </p:cNvPr>
          <p:cNvPicPr>
            <a:picLocks noChangeAspect="1"/>
          </p:cNvPicPr>
          <p:nvPr/>
        </p:nvPicPr>
        <p:blipFill>
          <a:blip r:embed="rId5"/>
          <a:stretch>
            <a:fillRect/>
          </a:stretch>
        </p:blipFill>
        <p:spPr>
          <a:xfrm>
            <a:off x="8188591" y="1693856"/>
            <a:ext cx="727584" cy="437877"/>
          </a:xfrm>
          <a:prstGeom prst="rect">
            <a:avLst/>
          </a:prstGeom>
        </p:spPr>
      </p:pic>
      <p:pic>
        <p:nvPicPr>
          <p:cNvPr id="20" name="Picture 19">
            <a:extLst>
              <a:ext uri="{FF2B5EF4-FFF2-40B4-BE49-F238E27FC236}">
                <a16:creationId xmlns:a16="http://schemas.microsoft.com/office/drawing/2014/main" id="{4E8CEA30-A88E-274F-FDD5-1D42B8FAA23A}"/>
              </a:ext>
            </a:extLst>
          </p:cNvPr>
          <p:cNvPicPr>
            <a:picLocks noChangeAspect="1"/>
          </p:cNvPicPr>
          <p:nvPr/>
        </p:nvPicPr>
        <p:blipFill>
          <a:blip r:embed="rId5"/>
          <a:stretch>
            <a:fillRect/>
          </a:stretch>
        </p:blipFill>
        <p:spPr>
          <a:xfrm>
            <a:off x="8187658" y="2958566"/>
            <a:ext cx="727584" cy="437877"/>
          </a:xfrm>
          <a:prstGeom prst="rect">
            <a:avLst/>
          </a:prstGeom>
        </p:spPr>
      </p:pic>
      <p:pic>
        <p:nvPicPr>
          <p:cNvPr id="23" name="Picture 22">
            <a:extLst>
              <a:ext uri="{FF2B5EF4-FFF2-40B4-BE49-F238E27FC236}">
                <a16:creationId xmlns:a16="http://schemas.microsoft.com/office/drawing/2014/main" id="{BF93E27D-F400-E707-8244-56ACB9B377C2}"/>
              </a:ext>
            </a:extLst>
          </p:cNvPr>
          <p:cNvPicPr>
            <a:picLocks noChangeAspect="1"/>
          </p:cNvPicPr>
          <p:nvPr/>
        </p:nvPicPr>
        <p:blipFill>
          <a:blip r:embed="rId6"/>
          <a:stretch>
            <a:fillRect/>
          </a:stretch>
        </p:blipFill>
        <p:spPr>
          <a:xfrm>
            <a:off x="8191849" y="4283191"/>
            <a:ext cx="726651" cy="437878"/>
          </a:xfrm>
          <a:prstGeom prst="rect">
            <a:avLst/>
          </a:prstGeom>
        </p:spPr>
      </p:pic>
      <p:grpSp>
        <p:nvGrpSpPr>
          <p:cNvPr id="30" name="Group 29">
            <a:extLst>
              <a:ext uri="{FF2B5EF4-FFF2-40B4-BE49-F238E27FC236}">
                <a16:creationId xmlns:a16="http://schemas.microsoft.com/office/drawing/2014/main" id="{8D38A46F-AC29-BA70-0FAE-4C4AEDCF89EA}"/>
              </a:ext>
            </a:extLst>
          </p:cNvPr>
          <p:cNvGrpSpPr/>
          <p:nvPr/>
        </p:nvGrpSpPr>
        <p:grpSpPr>
          <a:xfrm>
            <a:off x="3547452" y="3941801"/>
            <a:ext cx="4530997" cy="779268"/>
            <a:chOff x="3547452" y="3941801"/>
            <a:chExt cx="4530997" cy="779268"/>
          </a:xfrm>
        </p:grpSpPr>
        <p:sp>
          <p:nvSpPr>
            <p:cNvPr id="6" name="TextBox 5">
              <a:extLst>
                <a:ext uri="{FF2B5EF4-FFF2-40B4-BE49-F238E27FC236}">
                  <a16:creationId xmlns:a16="http://schemas.microsoft.com/office/drawing/2014/main" id="{53A4784F-8ACD-FCA0-98D3-78466CA6BC47}"/>
                </a:ext>
              </a:extLst>
            </p:cNvPr>
            <p:cNvSpPr txBox="1"/>
            <p:nvPr/>
          </p:nvSpPr>
          <p:spPr>
            <a:xfrm>
              <a:off x="3547452" y="4311133"/>
              <a:ext cx="3731659" cy="369332"/>
            </a:xfrm>
            <a:prstGeom prst="rect">
              <a:avLst/>
            </a:prstGeom>
            <a:noFill/>
            <a:ln>
              <a:solidFill>
                <a:srgbClr val="FF0000"/>
              </a:solidFill>
            </a:ln>
          </p:spPr>
          <p:txBody>
            <a:bodyPr wrap="square" rtlCol="0">
              <a:spAutoFit/>
            </a:bodyPr>
            <a:lstStyle/>
            <a:p>
              <a:r>
                <a:rPr lang="fr-FR" dirty="0"/>
                <a:t>VIGEO absorbe concurrent EIRIS</a:t>
              </a:r>
            </a:p>
          </p:txBody>
        </p:sp>
        <p:pic>
          <p:nvPicPr>
            <p:cNvPr id="21" name="Picture 20">
              <a:extLst>
                <a:ext uri="{FF2B5EF4-FFF2-40B4-BE49-F238E27FC236}">
                  <a16:creationId xmlns:a16="http://schemas.microsoft.com/office/drawing/2014/main" id="{C50D14E0-315A-10B7-A555-D803B6D0F055}"/>
                </a:ext>
              </a:extLst>
            </p:cNvPr>
            <p:cNvPicPr>
              <a:picLocks noChangeAspect="1"/>
            </p:cNvPicPr>
            <p:nvPr/>
          </p:nvPicPr>
          <p:blipFill>
            <a:blip r:embed="rId5"/>
            <a:stretch>
              <a:fillRect/>
            </a:stretch>
          </p:blipFill>
          <p:spPr>
            <a:xfrm>
              <a:off x="7350865" y="4283192"/>
              <a:ext cx="727584" cy="437877"/>
            </a:xfrm>
            <a:prstGeom prst="rect">
              <a:avLst/>
            </a:prstGeom>
          </p:spPr>
        </p:pic>
        <p:sp>
          <p:nvSpPr>
            <p:cNvPr id="25" name="TextBox 24">
              <a:extLst>
                <a:ext uri="{FF2B5EF4-FFF2-40B4-BE49-F238E27FC236}">
                  <a16:creationId xmlns:a16="http://schemas.microsoft.com/office/drawing/2014/main" id="{73AE811F-3B61-0300-FA16-F21E94A1638F}"/>
                </a:ext>
              </a:extLst>
            </p:cNvPr>
            <p:cNvSpPr txBox="1"/>
            <p:nvPr/>
          </p:nvSpPr>
          <p:spPr>
            <a:xfrm>
              <a:off x="3547452" y="3941801"/>
              <a:ext cx="701953" cy="369332"/>
            </a:xfrm>
            <a:prstGeom prst="rect">
              <a:avLst/>
            </a:prstGeom>
            <a:noFill/>
            <a:ln>
              <a:solidFill>
                <a:srgbClr val="FF0000"/>
              </a:solidFill>
            </a:ln>
          </p:spPr>
          <p:txBody>
            <a:bodyPr wrap="square" rtlCol="0">
              <a:spAutoFit/>
            </a:bodyPr>
            <a:lstStyle/>
            <a:p>
              <a:r>
                <a:rPr lang="fr-FR" b="1" dirty="0"/>
                <a:t>2015</a:t>
              </a:r>
            </a:p>
          </p:txBody>
        </p:sp>
      </p:grpSp>
      <p:grpSp>
        <p:nvGrpSpPr>
          <p:cNvPr id="29" name="Group 28">
            <a:extLst>
              <a:ext uri="{FF2B5EF4-FFF2-40B4-BE49-F238E27FC236}">
                <a16:creationId xmlns:a16="http://schemas.microsoft.com/office/drawing/2014/main" id="{6A274957-DF2D-9EC4-8DBB-09C416A26BDF}"/>
              </a:ext>
            </a:extLst>
          </p:cNvPr>
          <p:cNvGrpSpPr/>
          <p:nvPr/>
        </p:nvGrpSpPr>
        <p:grpSpPr>
          <a:xfrm>
            <a:off x="3547451" y="2626965"/>
            <a:ext cx="4562945" cy="738664"/>
            <a:chOff x="3547451" y="2690336"/>
            <a:chExt cx="4562945" cy="738664"/>
          </a:xfrm>
        </p:grpSpPr>
        <p:sp>
          <p:nvSpPr>
            <p:cNvPr id="3" name="TextBox 2">
              <a:extLst>
                <a:ext uri="{FF2B5EF4-FFF2-40B4-BE49-F238E27FC236}">
                  <a16:creationId xmlns:a16="http://schemas.microsoft.com/office/drawing/2014/main" id="{9657BB7C-0D65-BD3B-2030-B6C99FE63FEF}"/>
                </a:ext>
              </a:extLst>
            </p:cNvPr>
            <p:cNvSpPr txBox="1"/>
            <p:nvPr/>
          </p:nvSpPr>
          <p:spPr>
            <a:xfrm>
              <a:off x="3547452" y="3059668"/>
              <a:ext cx="4562944" cy="369332"/>
            </a:xfrm>
            <a:prstGeom prst="rect">
              <a:avLst/>
            </a:prstGeom>
            <a:noFill/>
            <a:ln>
              <a:solidFill>
                <a:srgbClr val="FF0000"/>
              </a:solidFill>
            </a:ln>
          </p:spPr>
          <p:txBody>
            <a:bodyPr wrap="square" rtlCol="0">
              <a:spAutoFit/>
            </a:bodyPr>
            <a:lstStyle/>
            <a:p>
              <a:r>
                <a:rPr lang="fr-FR" dirty="0"/>
                <a:t>VIGEO</a:t>
              </a:r>
              <a:r>
                <a:rPr lang="fr-FR" dirty="0">
                  <a:solidFill>
                    <a:srgbClr val="4D5156"/>
                  </a:solidFill>
                  <a:latin typeface="Google Sans"/>
                </a:rPr>
                <a:t>: </a:t>
              </a:r>
              <a:r>
                <a:rPr lang="fr-FR" dirty="0"/>
                <a:t>notations </a:t>
              </a:r>
              <a:r>
                <a:rPr lang="fr-FR" b="1" dirty="0">
                  <a:highlight>
                    <a:srgbClr val="FFFF00"/>
                  </a:highlight>
                </a:rPr>
                <a:t>extra</a:t>
              </a:r>
              <a:r>
                <a:rPr lang="fr-FR" dirty="0"/>
                <a:t>-financières</a:t>
              </a:r>
            </a:p>
          </p:txBody>
        </p:sp>
        <p:sp>
          <p:nvSpPr>
            <p:cNvPr id="27" name="TextBox 26">
              <a:extLst>
                <a:ext uri="{FF2B5EF4-FFF2-40B4-BE49-F238E27FC236}">
                  <a16:creationId xmlns:a16="http://schemas.microsoft.com/office/drawing/2014/main" id="{4B64D4A8-CE2D-20F8-4113-A1C8CB556037}"/>
                </a:ext>
              </a:extLst>
            </p:cNvPr>
            <p:cNvSpPr txBox="1"/>
            <p:nvPr/>
          </p:nvSpPr>
          <p:spPr>
            <a:xfrm>
              <a:off x="3547451" y="2690336"/>
              <a:ext cx="701953" cy="369332"/>
            </a:xfrm>
            <a:prstGeom prst="rect">
              <a:avLst/>
            </a:prstGeom>
            <a:noFill/>
            <a:ln>
              <a:solidFill>
                <a:srgbClr val="FF0000"/>
              </a:solidFill>
            </a:ln>
          </p:spPr>
          <p:txBody>
            <a:bodyPr wrap="square" rtlCol="0">
              <a:spAutoFit/>
            </a:bodyPr>
            <a:lstStyle/>
            <a:p>
              <a:r>
                <a:rPr lang="fr-FR" b="1" dirty="0"/>
                <a:t>2002</a:t>
              </a:r>
            </a:p>
          </p:txBody>
        </p:sp>
      </p:grpSp>
      <p:grpSp>
        <p:nvGrpSpPr>
          <p:cNvPr id="31" name="Group 30">
            <a:extLst>
              <a:ext uri="{FF2B5EF4-FFF2-40B4-BE49-F238E27FC236}">
                <a16:creationId xmlns:a16="http://schemas.microsoft.com/office/drawing/2014/main" id="{C7C80894-2676-905E-342E-4C4D75779463}"/>
              </a:ext>
            </a:extLst>
          </p:cNvPr>
          <p:cNvGrpSpPr/>
          <p:nvPr/>
        </p:nvGrpSpPr>
        <p:grpSpPr>
          <a:xfrm>
            <a:off x="3555002" y="5144390"/>
            <a:ext cx="3724109" cy="738664"/>
            <a:chOff x="3555002" y="5144390"/>
            <a:chExt cx="3724109" cy="738664"/>
          </a:xfrm>
        </p:grpSpPr>
        <p:sp>
          <p:nvSpPr>
            <p:cNvPr id="7" name="TextBox 6">
              <a:extLst>
                <a:ext uri="{FF2B5EF4-FFF2-40B4-BE49-F238E27FC236}">
                  <a16:creationId xmlns:a16="http://schemas.microsoft.com/office/drawing/2014/main" id="{620E223A-A589-C1C2-70E9-D96BE2D41142}"/>
                </a:ext>
              </a:extLst>
            </p:cNvPr>
            <p:cNvSpPr txBox="1"/>
            <p:nvPr/>
          </p:nvSpPr>
          <p:spPr>
            <a:xfrm>
              <a:off x="3555002" y="5513722"/>
              <a:ext cx="3724109" cy="369332"/>
            </a:xfrm>
            <a:prstGeom prst="rect">
              <a:avLst/>
            </a:prstGeom>
            <a:noFill/>
            <a:ln>
              <a:solidFill>
                <a:srgbClr val="FF0000"/>
              </a:solidFill>
            </a:ln>
          </p:spPr>
          <p:txBody>
            <a:bodyPr wrap="square" rtlCol="0">
              <a:spAutoFit/>
            </a:bodyPr>
            <a:lstStyle/>
            <a:p>
              <a:r>
                <a:rPr lang="fr-FR" dirty="0"/>
                <a:t>VIGEO–EIRIS vendu à </a:t>
              </a:r>
              <a:r>
                <a:rPr lang="fr-FR" dirty="0" err="1"/>
                <a:t>MOODY’s</a:t>
              </a:r>
              <a:endParaRPr lang="fr-FR" dirty="0"/>
            </a:p>
          </p:txBody>
        </p:sp>
        <p:sp>
          <p:nvSpPr>
            <p:cNvPr id="28" name="TextBox 27">
              <a:extLst>
                <a:ext uri="{FF2B5EF4-FFF2-40B4-BE49-F238E27FC236}">
                  <a16:creationId xmlns:a16="http://schemas.microsoft.com/office/drawing/2014/main" id="{24E607AE-FE16-95D9-716C-E9BD47C269B9}"/>
                </a:ext>
              </a:extLst>
            </p:cNvPr>
            <p:cNvSpPr txBox="1"/>
            <p:nvPr/>
          </p:nvSpPr>
          <p:spPr>
            <a:xfrm>
              <a:off x="3555002" y="5144390"/>
              <a:ext cx="701953" cy="369332"/>
            </a:xfrm>
            <a:prstGeom prst="rect">
              <a:avLst/>
            </a:prstGeom>
            <a:noFill/>
            <a:ln>
              <a:solidFill>
                <a:srgbClr val="FF0000"/>
              </a:solidFill>
            </a:ln>
          </p:spPr>
          <p:txBody>
            <a:bodyPr wrap="square" rtlCol="0">
              <a:spAutoFit/>
            </a:bodyPr>
            <a:lstStyle/>
            <a:p>
              <a:r>
                <a:rPr lang="fr-FR" b="1" dirty="0"/>
                <a:t>2019</a:t>
              </a:r>
            </a:p>
          </p:txBody>
        </p:sp>
      </p:grpSp>
    </p:spTree>
    <p:extLst>
      <p:ext uri="{BB962C8B-B14F-4D97-AF65-F5344CB8AC3E}">
        <p14:creationId xmlns:p14="http://schemas.microsoft.com/office/powerpoint/2010/main" val="1229986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1"/>
                                        </p:tgtEl>
                                        <p:attrNameLst>
                                          <p:attrName>style.visibility</p:attrName>
                                        </p:attrNameLst>
                                      </p:cBhvr>
                                      <p:to>
                                        <p:strVal val="visible"/>
                                      </p:to>
                                    </p:set>
                                    <p:anim calcmode="lin" valueType="num">
                                      <p:cBhvr additive="base">
                                        <p:cTn id="7" dur="500" fill="hold"/>
                                        <p:tgtEl>
                                          <p:spTgt spid="1041"/>
                                        </p:tgtEl>
                                        <p:attrNameLst>
                                          <p:attrName>ppt_x</p:attrName>
                                        </p:attrNameLst>
                                      </p:cBhvr>
                                      <p:tavLst>
                                        <p:tav tm="0">
                                          <p:val>
                                            <p:strVal val="#ppt_x"/>
                                          </p:val>
                                        </p:tav>
                                        <p:tav tm="100000">
                                          <p:val>
                                            <p:strVal val="#ppt_x"/>
                                          </p:val>
                                        </p:tav>
                                      </p:tavLst>
                                    </p:anim>
                                    <p:anim calcmode="lin" valueType="num">
                                      <p:cBhvr additive="base">
                                        <p:cTn id="8" dur="500" fill="hold"/>
                                        <p:tgtEl>
                                          <p:spTgt spid="1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558459-DCB2-D7E8-E0DB-E0189F54B224}"/>
              </a:ext>
            </a:extLst>
          </p:cNvPr>
          <p:cNvSpPr>
            <a:spLocks noGrp="1"/>
          </p:cNvSpPr>
          <p:nvPr>
            <p:ph type="title"/>
          </p:nvPr>
        </p:nvSpPr>
        <p:spPr>
          <a:xfrm>
            <a:off x="431798" y="404813"/>
            <a:ext cx="7389240" cy="396000"/>
          </a:xfrm>
        </p:spPr>
        <p:txBody>
          <a:bodyPr/>
          <a:lstStyle/>
          <a:p>
            <a:r>
              <a:rPr lang="en-US" sz="2800" dirty="0" err="1"/>
              <a:t>Cartographie</a:t>
            </a:r>
            <a:r>
              <a:rPr lang="en-US" sz="2800" dirty="0"/>
              <a:t> de la finance “</a:t>
            </a:r>
            <a:r>
              <a:rPr lang="en-US" sz="2800" dirty="0" err="1"/>
              <a:t>responsable</a:t>
            </a:r>
            <a:r>
              <a:rPr lang="en-US" sz="2800" dirty="0"/>
              <a:t>”</a:t>
            </a:r>
            <a:br>
              <a:rPr lang="fr-FR" sz="2800" dirty="0"/>
            </a:br>
            <a:endParaRPr lang="en-US" sz="1600" dirty="0"/>
          </a:p>
        </p:txBody>
      </p:sp>
      <p:sp>
        <p:nvSpPr>
          <p:cNvPr id="4" name="Footer Placeholder 3">
            <a:extLst>
              <a:ext uri="{FF2B5EF4-FFF2-40B4-BE49-F238E27FC236}">
                <a16:creationId xmlns:a16="http://schemas.microsoft.com/office/drawing/2014/main" id="{137864D9-9F8A-613B-70F7-76E89FA94EF6}"/>
              </a:ext>
            </a:extLst>
          </p:cNvPr>
          <p:cNvSpPr>
            <a:spLocks noGrp="1"/>
          </p:cNvSpPr>
          <p:nvPr>
            <p:ph type="ftr" sz="quarter" idx="11"/>
          </p:nvPr>
        </p:nvSpPr>
        <p:spPr/>
        <p:txBody>
          <a:bodyPr/>
          <a:lstStyle/>
          <a:p>
            <a:r>
              <a:rPr lang="en-US" dirty="0"/>
              <a:t>CFM | Sustainability</a:t>
            </a:r>
          </a:p>
        </p:txBody>
      </p:sp>
      <p:sp>
        <p:nvSpPr>
          <p:cNvPr id="5" name="Slide Number Placeholder 4">
            <a:extLst>
              <a:ext uri="{FF2B5EF4-FFF2-40B4-BE49-F238E27FC236}">
                <a16:creationId xmlns:a16="http://schemas.microsoft.com/office/drawing/2014/main" id="{DF0ACA67-77A3-FC66-AB2F-10E3FE8C1D3F}"/>
              </a:ext>
            </a:extLst>
          </p:cNvPr>
          <p:cNvSpPr>
            <a:spLocks noGrp="1"/>
          </p:cNvSpPr>
          <p:nvPr>
            <p:ph type="sldNum" sz="quarter" idx="12"/>
          </p:nvPr>
        </p:nvSpPr>
        <p:spPr/>
        <p:txBody>
          <a:bodyPr/>
          <a:lstStyle/>
          <a:p>
            <a:fld id="{F50C96F9-39E0-7C4A-B8F4-A5033EA05416}" type="slidenum">
              <a:rPr lang="en-US" smtClean="0"/>
              <a:t>9</a:t>
            </a:fld>
            <a:endParaRPr lang="en-US" dirty="0"/>
          </a:p>
        </p:txBody>
      </p:sp>
      <p:sp>
        <p:nvSpPr>
          <p:cNvPr id="10" name="Rectangle 9">
            <a:extLst>
              <a:ext uri="{FF2B5EF4-FFF2-40B4-BE49-F238E27FC236}">
                <a16:creationId xmlns:a16="http://schemas.microsoft.com/office/drawing/2014/main" id="{6D9EA17D-E3E4-9B00-81A3-A76A575D6F27}"/>
              </a:ext>
            </a:extLst>
          </p:cNvPr>
          <p:cNvSpPr/>
          <p:nvPr/>
        </p:nvSpPr>
        <p:spPr>
          <a:xfrm>
            <a:off x="3539721" y="1306303"/>
            <a:ext cx="1836821" cy="91890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HIGHER</a:t>
            </a:r>
            <a:r>
              <a:rPr lang="fr-FR" sz="1400" dirty="0">
                <a:solidFill>
                  <a:schemeClr val="tx1"/>
                </a:solidFill>
              </a:rPr>
              <a:t> CONFIDENCE IN MARKETS BASED MECHANISMS</a:t>
            </a:r>
            <a:endParaRPr lang="en-US" sz="1400" dirty="0">
              <a:solidFill>
                <a:schemeClr val="tx1"/>
              </a:solidFill>
            </a:endParaRPr>
          </a:p>
        </p:txBody>
      </p:sp>
      <p:sp>
        <p:nvSpPr>
          <p:cNvPr id="11" name="Rectangle 10">
            <a:extLst>
              <a:ext uri="{FF2B5EF4-FFF2-40B4-BE49-F238E27FC236}">
                <a16:creationId xmlns:a16="http://schemas.microsoft.com/office/drawing/2014/main" id="{9B9703E1-7457-9A6E-435C-BE98A9B30578}"/>
              </a:ext>
            </a:extLst>
          </p:cNvPr>
          <p:cNvSpPr/>
          <p:nvPr/>
        </p:nvSpPr>
        <p:spPr>
          <a:xfrm>
            <a:off x="3539721" y="5859377"/>
            <a:ext cx="1836821" cy="918901"/>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LOWER</a:t>
            </a:r>
          </a:p>
          <a:p>
            <a:pPr algn="ctr"/>
            <a:r>
              <a:rPr lang="fr-FR" sz="1400" dirty="0">
                <a:solidFill>
                  <a:schemeClr val="tx1"/>
                </a:solidFill>
              </a:rPr>
              <a:t> CONFIDENCE IN MARKETS BASED MECHANISMS</a:t>
            </a:r>
            <a:endParaRPr lang="en-US" sz="1400" dirty="0">
              <a:solidFill>
                <a:schemeClr val="tx1"/>
              </a:solidFill>
            </a:endParaRPr>
          </a:p>
        </p:txBody>
      </p:sp>
      <p:cxnSp>
        <p:nvCxnSpPr>
          <p:cNvPr id="14" name="Straight Arrow Connector 13">
            <a:extLst>
              <a:ext uri="{FF2B5EF4-FFF2-40B4-BE49-F238E27FC236}">
                <a16:creationId xmlns:a16="http://schemas.microsoft.com/office/drawing/2014/main" id="{6107E0B4-68E3-58F7-BC7D-94162F63FD18}"/>
              </a:ext>
            </a:extLst>
          </p:cNvPr>
          <p:cNvCxnSpPr>
            <a:cxnSpLocks/>
            <a:stCxn id="10" idx="2"/>
            <a:endCxn id="11" idx="0"/>
          </p:cNvCxnSpPr>
          <p:nvPr/>
        </p:nvCxnSpPr>
        <p:spPr>
          <a:xfrm>
            <a:off x="4458132" y="2225204"/>
            <a:ext cx="0" cy="363417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79EC005-5D23-B9FE-04EB-194ECA0CE643}"/>
              </a:ext>
            </a:extLst>
          </p:cNvPr>
          <p:cNvCxnSpPr>
            <a:cxnSpLocks/>
          </p:cNvCxnSpPr>
          <p:nvPr/>
        </p:nvCxnSpPr>
        <p:spPr>
          <a:xfrm flipH="1">
            <a:off x="2066286" y="3902732"/>
            <a:ext cx="5062777" cy="1428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B5420B7-7E83-6707-3A11-20D7585BB2DB}"/>
              </a:ext>
            </a:extLst>
          </p:cNvPr>
          <p:cNvSpPr/>
          <p:nvPr/>
        </p:nvSpPr>
        <p:spPr>
          <a:xfrm>
            <a:off x="229465" y="3443282"/>
            <a:ext cx="1836821" cy="918901"/>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LOW</a:t>
            </a:r>
            <a:r>
              <a:rPr lang="fr-FR" sz="1400" dirty="0">
                <a:solidFill>
                  <a:schemeClr val="tx1"/>
                </a:solidFill>
              </a:rPr>
              <a:t> CONFIDENCE TECHNOLOGICAL PROGRESS</a:t>
            </a:r>
            <a:endParaRPr lang="en-US" sz="1400" dirty="0">
              <a:solidFill>
                <a:schemeClr val="tx1"/>
              </a:solidFill>
            </a:endParaRPr>
          </a:p>
        </p:txBody>
      </p:sp>
      <p:sp>
        <p:nvSpPr>
          <p:cNvPr id="23" name="Rectangle 22">
            <a:extLst>
              <a:ext uri="{FF2B5EF4-FFF2-40B4-BE49-F238E27FC236}">
                <a16:creationId xmlns:a16="http://schemas.microsoft.com/office/drawing/2014/main" id="{73C3F42F-EE3F-99A1-C908-7EE002F17190}"/>
              </a:ext>
            </a:extLst>
          </p:cNvPr>
          <p:cNvSpPr/>
          <p:nvPr/>
        </p:nvSpPr>
        <p:spPr>
          <a:xfrm>
            <a:off x="7129063" y="3429000"/>
            <a:ext cx="1836821" cy="91890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HIGHER</a:t>
            </a:r>
            <a:r>
              <a:rPr lang="fr-FR" sz="1400" dirty="0">
                <a:solidFill>
                  <a:schemeClr val="tx1"/>
                </a:solidFill>
              </a:rPr>
              <a:t> CONFIDENCE IN TECHNOLOGICAL PROGRESS</a:t>
            </a:r>
            <a:endParaRPr lang="en-US" sz="1400" dirty="0">
              <a:solidFill>
                <a:schemeClr val="tx1"/>
              </a:solidFill>
            </a:endParaRPr>
          </a:p>
        </p:txBody>
      </p:sp>
      <p:sp>
        <p:nvSpPr>
          <p:cNvPr id="1027" name="TextBox 1026">
            <a:extLst>
              <a:ext uri="{FF2B5EF4-FFF2-40B4-BE49-F238E27FC236}">
                <a16:creationId xmlns:a16="http://schemas.microsoft.com/office/drawing/2014/main" id="{BB3FE363-9357-89FB-D7E9-2A29F412B9ED}"/>
              </a:ext>
            </a:extLst>
          </p:cNvPr>
          <p:cNvSpPr txBox="1"/>
          <p:nvPr/>
        </p:nvSpPr>
        <p:spPr>
          <a:xfrm>
            <a:off x="1634498" y="4394213"/>
            <a:ext cx="2759938" cy="1200329"/>
          </a:xfrm>
          <a:custGeom>
            <a:avLst/>
            <a:gdLst>
              <a:gd name="connsiteX0" fmla="*/ 0 w 2759938"/>
              <a:gd name="connsiteY0" fmla="*/ 0 h 1200329"/>
              <a:gd name="connsiteX1" fmla="*/ 607186 w 2759938"/>
              <a:gd name="connsiteY1" fmla="*/ 0 h 1200329"/>
              <a:gd name="connsiteX2" fmla="*/ 1076376 w 2759938"/>
              <a:gd name="connsiteY2" fmla="*/ 0 h 1200329"/>
              <a:gd name="connsiteX3" fmla="*/ 1545565 w 2759938"/>
              <a:gd name="connsiteY3" fmla="*/ 0 h 1200329"/>
              <a:gd name="connsiteX4" fmla="*/ 2125152 w 2759938"/>
              <a:gd name="connsiteY4" fmla="*/ 0 h 1200329"/>
              <a:gd name="connsiteX5" fmla="*/ 2759938 w 2759938"/>
              <a:gd name="connsiteY5" fmla="*/ 0 h 1200329"/>
              <a:gd name="connsiteX6" fmla="*/ 2759938 w 2759938"/>
              <a:gd name="connsiteY6" fmla="*/ 376103 h 1200329"/>
              <a:gd name="connsiteX7" fmla="*/ 2759938 w 2759938"/>
              <a:gd name="connsiteY7" fmla="*/ 788216 h 1200329"/>
              <a:gd name="connsiteX8" fmla="*/ 2759938 w 2759938"/>
              <a:gd name="connsiteY8" fmla="*/ 1200329 h 1200329"/>
              <a:gd name="connsiteX9" fmla="*/ 2263149 w 2759938"/>
              <a:gd name="connsiteY9" fmla="*/ 1200329 h 1200329"/>
              <a:gd name="connsiteX10" fmla="*/ 1683562 w 2759938"/>
              <a:gd name="connsiteY10" fmla="*/ 1200329 h 1200329"/>
              <a:gd name="connsiteX11" fmla="*/ 1186773 w 2759938"/>
              <a:gd name="connsiteY11" fmla="*/ 1200329 h 1200329"/>
              <a:gd name="connsiteX12" fmla="*/ 717584 w 2759938"/>
              <a:gd name="connsiteY12" fmla="*/ 1200329 h 1200329"/>
              <a:gd name="connsiteX13" fmla="*/ 0 w 2759938"/>
              <a:gd name="connsiteY13" fmla="*/ 1200329 h 1200329"/>
              <a:gd name="connsiteX14" fmla="*/ 0 w 2759938"/>
              <a:gd name="connsiteY14" fmla="*/ 788216 h 1200329"/>
              <a:gd name="connsiteX15" fmla="*/ 0 w 2759938"/>
              <a:gd name="connsiteY15" fmla="*/ 364100 h 1200329"/>
              <a:gd name="connsiteX16" fmla="*/ 0 w 2759938"/>
              <a:gd name="connsiteY16"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59938" h="1200329" extrusionOk="0">
                <a:moveTo>
                  <a:pt x="0" y="0"/>
                </a:moveTo>
                <a:cubicBezTo>
                  <a:pt x="145087" y="-16854"/>
                  <a:pt x="396093" y="38165"/>
                  <a:pt x="607186" y="0"/>
                </a:cubicBezTo>
                <a:cubicBezTo>
                  <a:pt x="818279" y="-38165"/>
                  <a:pt x="975701" y="5961"/>
                  <a:pt x="1076376" y="0"/>
                </a:cubicBezTo>
                <a:cubicBezTo>
                  <a:pt x="1177051" y="-5961"/>
                  <a:pt x="1325085" y="5869"/>
                  <a:pt x="1545565" y="0"/>
                </a:cubicBezTo>
                <a:cubicBezTo>
                  <a:pt x="1766045" y="-5869"/>
                  <a:pt x="1908333" y="11686"/>
                  <a:pt x="2125152" y="0"/>
                </a:cubicBezTo>
                <a:cubicBezTo>
                  <a:pt x="2341971" y="-11686"/>
                  <a:pt x="2600974" y="47223"/>
                  <a:pt x="2759938" y="0"/>
                </a:cubicBezTo>
                <a:cubicBezTo>
                  <a:pt x="2763194" y="169543"/>
                  <a:pt x="2745938" y="253336"/>
                  <a:pt x="2759938" y="376103"/>
                </a:cubicBezTo>
                <a:cubicBezTo>
                  <a:pt x="2773938" y="498870"/>
                  <a:pt x="2725998" y="627747"/>
                  <a:pt x="2759938" y="788216"/>
                </a:cubicBezTo>
                <a:cubicBezTo>
                  <a:pt x="2793878" y="948685"/>
                  <a:pt x="2728908" y="1102615"/>
                  <a:pt x="2759938" y="1200329"/>
                </a:cubicBezTo>
                <a:cubicBezTo>
                  <a:pt x="2638446" y="1202779"/>
                  <a:pt x="2456043" y="1198323"/>
                  <a:pt x="2263149" y="1200329"/>
                </a:cubicBezTo>
                <a:cubicBezTo>
                  <a:pt x="2070255" y="1202335"/>
                  <a:pt x="1937227" y="1199590"/>
                  <a:pt x="1683562" y="1200329"/>
                </a:cubicBezTo>
                <a:cubicBezTo>
                  <a:pt x="1429897" y="1201068"/>
                  <a:pt x="1344985" y="1194981"/>
                  <a:pt x="1186773" y="1200329"/>
                </a:cubicBezTo>
                <a:cubicBezTo>
                  <a:pt x="1028561" y="1205677"/>
                  <a:pt x="907335" y="1157517"/>
                  <a:pt x="717584" y="1200329"/>
                </a:cubicBezTo>
                <a:cubicBezTo>
                  <a:pt x="527833" y="1243141"/>
                  <a:pt x="321991" y="1129999"/>
                  <a:pt x="0" y="1200329"/>
                </a:cubicBezTo>
                <a:cubicBezTo>
                  <a:pt x="-7742" y="1086159"/>
                  <a:pt x="24637" y="966167"/>
                  <a:pt x="0" y="788216"/>
                </a:cubicBezTo>
                <a:cubicBezTo>
                  <a:pt x="-24637" y="610265"/>
                  <a:pt x="23854" y="477555"/>
                  <a:pt x="0" y="364100"/>
                </a:cubicBezTo>
                <a:cubicBezTo>
                  <a:pt x="-23854" y="250645"/>
                  <a:pt x="33541" y="157894"/>
                  <a:pt x="0" y="0"/>
                </a:cubicBezTo>
                <a:close/>
              </a:path>
            </a:pathLst>
          </a:custGeom>
          <a:noFill/>
          <a:ln w="28575">
            <a:solidFill>
              <a:srgbClr val="00B050"/>
            </a:solidFill>
            <a:extLst>
              <a:ext uri="{C807C97D-BFC1-408E-A445-0C87EB9F89A2}">
                <ask:lineSketchStyleProps xmlns:ask="http://schemas.microsoft.com/office/drawing/2018/sketchyshapes" sd="1444581314">
                  <a:prstGeom prst="rect">
                    <a:avLst/>
                  </a:prstGeom>
                  <ask:type>
                    <ask:lineSketchScribble/>
                  </ask:type>
                </ask:lineSketchStyleProps>
              </a:ext>
            </a:extLst>
          </a:ln>
        </p:spPr>
        <p:txBody>
          <a:bodyPr wrap="square" rtlCol="0">
            <a:spAutoFit/>
          </a:bodyPr>
          <a:lstStyle>
            <a:defPPr>
              <a:defRPr lang="en-US"/>
            </a:defPPr>
            <a:lvl1pPr algn="ctr">
              <a:defRPr/>
            </a:lvl1pPr>
          </a:lstStyle>
          <a:p>
            <a:r>
              <a:rPr lang="fr-FR" dirty="0" err="1"/>
              <a:t>Ethical</a:t>
            </a:r>
            <a:r>
              <a:rPr lang="fr-FR" dirty="0"/>
              <a:t> </a:t>
            </a:r>
            <a:r>
              <a:rPr lang="fr-FR" dirty="0" err="1"/>
              <a:t>investing</a:t>
            </a:r>
            <a:endParaRPr lang="fr-FR" dirty="0"/>
          </a:p>
          <a:p>
            <a:r>
              <a:rPr lang="fr-FR" dirty="0"/>
              <a:t>Focus on </a:t>
            </a:r>
            <a:r>
              <a:rPr lang="fr-FR" b="1" dirty="0">
                <a:highlight>
                  <a:srgbClr val="FFFF00"/>
                </a:highlight>
              </a:rPr>
              <a:t>VALUES</a:t>
            </a:r>
            <a:r>
              <a:rPr lang="fr-FR" dirty="0"/>
              <a:t> Dividende </a:t>
            </a:r>
            <a:r>
              <a:rPr lang="fr-FR" b="1" dirty="0">
                <a:highlight>
                  <a:srgbClr val="FFFF00"/>
                </a:highlight>
              </a:rPr>
              <a:t>extra</a:t>
            </a:r>
            <a:r>
              <a:rPr lang="fr-FR" dirty="0"/>
              <a:t>-financier</a:t>
            </a:r>
          </a:p>
          <a:p>
            <a:r>
              <a:rPr lang="fr-FR" dirty="0"/>
              <a:t>Double Matérialité</a:t>
            </a:r>
          </a:p>
        </p:txBody>
      </p:sp>
      <p:sp>
        <p:nvSpPr>
          <p:cNvPr id="1029" name="TextBox 1028">
            <a:extLst>
              <a:ext uri="{FF2B5EF4-FFF2-40B4-BE49-F238E27FC236}">
                <a16:creationId xmlns:a16="http://schemas.microsoft.com/office/drawing/2014/main" id="{DDA06FEE-867B-AC41-49DC-12DF95730B35}"/>
              </a:ext>
            </a:extLst>
          </p:cNvPr>
          <p:cNvSpPr txBox="1"/>
          <p:nvPr/>
        </p:nvSpPr>
        <p:spPr>
          <a:xfrm>
            <a:off x="4648571" y="4411515"/>
            <a:ext cx="2871318" cy="1200329"/>
          </a:xfrm>
          <a:custGeom>
            <a:avLst/>
            <a:gdLst>
              <a:gd name="connsiteX0" fmla="*/ 0 w 2871318"/>
              <a:gd name="connsiteY0" fmla="*/ 0 h 1200329"/>
              <a:gd name="connsiteX1" fmla="*/ 574264 w 2871318"/>
              <a:gd name="connsiteY1" fmla="*/ 0 h 1200329"/>
              <a:gd name="connsiteX2" fmla="*/ 1205954 w 2871318"/>
              <a:gd name="connsiteY2" fmla="*/ 0 h 1200329"/>
              <a:gd name="connsiteX3" fmla="*/ 1751504 w 2871318"/>
              <a:gd name="connsiteY3" fmla="*/ 0 h 1200329"/>
              <a:gd name="connsiteX4" fmla="*/ 2871318 w 2871318"/>
              <a:gd name="connsiteY4" fmla="*/ 0 h 1200329"/>
              <a:gd name="connsiteX5" fmla="*/ 2871318 w 2871318"/>
              <a:gd name="connsiteY5" fmla="*/ 412113 h 1200329"/>
              <a:gd name="connsiteX6" fmla="*/ 2871318 w 2871318"/>
              <a:gd name="connsiteY6" fmla="*/ 836229 h 1200329"/>
              <a:gd name="connsiteX7" fmla="*/ 2871318 w 2871318"/>
              <a:gd name="connsiteY7" fmla="*/ 1200329 h 1200329"/>
              <a:gd name="connsiteX8" fmla="*/ 2268341 w 2871318"/>
              <a:gd name="connsiteY8" fmla="*/ 1200329 h 1200329"/>
              <a:gd name="connsiteX9" fmla="*/ 1722791 w 2871318"/>
              <a:gd name="connsiteY9" fmla="*/ 1200329 h 1200329"/>
              <a:gd name="connsiteX10" fmla="*/ 1119814 w 2871318"/>
              <a:gd name="connsiteY10" fmla="*/ 1200329 h 1200329"/>
              <a:gd name="connsiteX11" fmla="*/ 516837 w 2871318"/>
              <a:gd name="connsiteY11" fmla="*/ 1200329 h 1200329"/>
              <a:gd name="connsiteX12" fmla="*/ 0 w 2871318"/>
              <a:gd name="connsiteY12" fmla="*/ 1200329 h 1200329"/>
              <a:gd name="connsiteX13" fmla="*/ 0 w 2871318"/>
              <a:gd name="connsiteY13" fmla="*/ 776213 h 1200329"/>
              <a:gd name="connsiteX14" fmla="*/ 0 w 2871318"/>
              <a:gd name="connsiteY14" fmla="*/ 412113 h 1200329"/>
              <a:gd name="connsiteX15" fmla="*/ 0 w 2871318"/>
              <a:gd name="connsiteY1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71318" h="1200329" extrusionOk="0">
                <a:moveTo>
                  <a:pt x="0" y="0"/>
                </a:moveTo>
                <a:cubicBezTo>
                  <a:pt x="172844" y="-66262"/>
                  <a:pt x="399805" y="27666"/>
                  <a:pt x="574264" y="0"/>
                </a:cubicBezTo>
                <a:cubicBezTo>
                  <a:pt x="748723" y="-27666"/>
                  <a:pt x="964279" y="67259"/>
                  <a:pt x="1205954" y="0"/>
                </a:cubicBezTo>
                <a:cubicBezTo>
                  <a:pt x="1447629" y="-67259"/>
                  <a:pt x="1602159" y="58478"/>
                  <a:pt x="1751504" y="0"/>
                </a:cubicBezTo>
                <a:cubicBezTo>
                  <a:pt x="1900849" y="-58478"/>
                  <a:pt x="2575401" y="112893"/>
                  <a:pt x="2871318" y="0"/>
                </a:cubicBezTo>
                <a:cubicBezTo>
                  <a:pt x="2904978" y="136922"/>
                  <a:pt x="2840263" y="320277"/>
                  <a:pt x="2871318" y="412113"/>
                </a:cubicBezTo>
                <a:cubicBezTo>
                  <a:pt x="2902373" y="503949"/>
                  <a:pt x="2843776" y="687859"/>
                  <a:pt x="2871318" y="836229"/>
                </a:cubicBezTo>
                <a:cubicBezTo>
                  <a:pt x="2898860" y="984599"/>
                  <a:pt x="2866608" y="1034485"/>
                  <a:pt x="2871318" y="1200329"/>
                </a:cubicBezTo>
                <a:cubicBezTo>
                  <a:pt x="2719270" y="1233499"/>
                  <a:pt x="2419034" y="1178528"/>
                  <a:pt x="2268341" y="1200329"/>
                </a:cubicBezTo>
                <a:cubicBezTo>
                  <a:pt x="2117648" y="1222130"/>
                  <a:pt x="1929391" y="1136332"/>
                  <a:pt x="1722791" y="1200329"/>
                </a:cubicBezTo>
                <a:cubicBezTo>
                  <a:pt x="1516191" y="1264326"/>
                  <a:pt x="1308772" y="1194659"/>
                  <a:pt x="1119814" y="1200329"/>
                </a:cubicBezTo>
                <a:cubicBezTo>
                  <a:pt x="930856" y="1205999"/>
                  <a:pt x="709747" y="1147009"/>
                  <a:pt x="516837" y="1200329"/>
                </a:cubicBezTo>
                <a:cubicBezTo>
                  <a:pt x="323927" y="1253649"/>
                  <a:pt x="174042" y="1181256"/>
                  <a:pt x="0" y="1200329"/>
                </a:cubicBezTo>
                <a:cubicBezTo>
                  <a:pt x="-4963" y="1044351"/>
                  <a:pt x="2688" y="936730"/>
                  <a:pt x="0" y="776213"/>
                </a:cubicBezTo>
                <a:cubicBezTo>
                  <a:pt x="-2688" y="615696"/>
                  <a:pt x="26043" y="505277"/>
                  <a:pt x="0" y="412113"/>
                </a:cubicBezTo>
                <a:cubicBezTo>
                  <a:pt x="-26043" y="318949"/>
                  <a:pt x="43768" y="105933"/>
                  <a:pt x="0" y="0"/>
                </a:cubicBezTo>
                <a:close/>
              </a:path>
            </a:pathLst>
          </a:custGeom>
          <a:noFill/>
          <a:ln w="28575">
            <a:solidFill>
              <a:srgbClr val="003865"/>
            </a:solidFill>
            <a:extLst>
              <a:ext uri="{C807C97D-BFC1-408E-A445-0C87EB9F89A2}">
                <ask:lineSketchStyleProps xmlns:ask="http://schemas.microsoft.com/office/drawing/2018/sketchyshapes" sd="3261512508">
                  <a:prstGeom prst="rect">
                    <a:avLst/>
                  </a:prstGeom>
                  <ask:type>
                    <ask:lineSketchScribble/>
                  </ask:type>
                </ask:lineSketchStyleProps>
              </a:ext>
            </a:extLst>
          </a:ln>
        </p:spPr>
        <p:txBody>
          <a:bodyPr wrap="square" rtlCol="0">
            <a:spAutoFit/>
          </a:bodyPr>
          <a:lstStyle>
            <a:defPPr>
              <a:defRPr lang="en-US"/>
            </a:defPPr>
            <a:lvl1pPr algn="ctr">
              <a:defRPr/>
            </a:lvl1pPr>
          </a:lstStyle>
          <a:p>
            <a:r>
              <a:rPr lang="fr-FR" dirty="0"/>
              <a:t>Impact </a:t>
            </a:r>
            <a:r>
              <a:rPr lang="fr-FR" dirty="0" err="1"/>
              <a:t>investing</a:t>
            </a:r>
            <a:endParaRPr lang="fr-FR" dirty="0"/>
          </a:p>
          <a:p>
            <a:r>
              <a:rPr lang="fr-FR" dirty="0"/>
              <a:t>Focus on </a:t>
            </a:r>
            <a:r>
              <a:rPr lang="fr-FR" b="1" dirty="0">
                <a:highlight>
                  <a:srgbClr val="FFFF00"/>
                </a:highlight>
              </a:rPr>
              <a:t>OUTCOMES</a:t>
            </a:r>
          </a:p>
          <a:p>
            <a:r>
              <a:rPr lang="fr-FR" dirty="0"/>
              <a:t>Pragmatisme utilitariste</a:t>
            </a:r>
          </a:p>
          <a:p>
            <a:r>
              <a:rPr lang="fr-FR" dirty="0"/>
              <a:t>Financial perf </a:t>
            </a:r>
            <a:r>
              <a:rPr lang="fr-FR" dirty="0" err="1"/>
              <a:t>deprioritized</a:t>
            </a:r>
            <a:endParaRPr lang="fr-FR" dirty="0"/>
          </a:p>
        </p:txBody>
      </p:sp>
      <p:grpSp>
        <p:nvGrpSpPr>
          <p:cNvPr id="1042" name="Group 1041">
            <a:extLst>
              <a:ext uri="{FF2B5EF4-FFF2-40B4-BE49-F238E27FC236}">
                <a16:creationId xmlns:a16="http://schemas.microsoft.com/office/drawing/2014/main" id="{08C6E5BF-1161-0635-216F-20D33058523A}"/>
              </a:ext>
            </a:extLst>
          </p:cNvPr>
          <p:cNvGrpSpPr/>
          <p:nvPr/>
        </p:nvGrpSpPr>
        <p:grpSpPr>
          <a:xfrm>
            <a:off x="614280" y="4687616"/>
            <a:ext cx="1009182" cy="1631211"/>
            <a:chOff x="614280" y="4687616"/>
            <a:chExt cx="1009182" cy="1631211"/>
          </a:xfrm>
        </p:grpSpPr>
        <p:pic>
          <p:nvPicPr>
            <p:cNvPr id="1025" name="Picture 1024">
              <a:extLst>
                <a:ext uri="{FF2B5EF4-FFF2-40B4-BE49-F238E27FC236}">
                  <a16:creationId xmlns:a16="http://schemas.microsoft.com/office/drawing/2014/main" id="{7D5EAA8E-47D9-1A60-9229-1B4367CED553}"/>
                </a:ext>
              </a:extLst>
            </p:cNvPr>
            <p:cNvPicPr>
              <a:picLocks noChangeAspect="1"/>
            </p:cNvPicPr>
            <p:nvPr/>
          </p:nvPicPr>
          <p:blipFill rotWithShape="1">
            <a:blip r:embed="rId3"/>
            <a:srcRect t="-90" r="4743" b="11853"/>
            <a:stretch/>
          </p:blipFill>
          <p:spPr>
            <a:xfrm>
              <a:off x="617622" y="4687616"/>
              <a:ext cx="1005840" cy="1371600"/>
            </a:xfrm>
            <a:prstGeom prst="rect">
              <a:avLst/>
            </a:prstGeom>
          </p:spPr>
        </p:pic>
        <p:sp>
          <p:nvSpPr>
            <p:cNvPr id="1037" name="TextBox 1036">
              <a:extLst>
                <a:ext uri="{FF2B5EF4-FFF2-40B4-BE49-F238E27FC236}">
                  <a16:creationId xmlns:a16="http://schemas.microsoft.com/office/drawing/2014/main" id="{14566988-B91D-A7D3-2E5D-A80F667D0BBE}"/>
                </a:ext>
              </a:extLst>
            </p:cNvPr>
            <p:cNvSpPr txBox="1"/>
            <p:nvPr/>
          </p:nvSpPr>
          <p:spPr>
            <a:xfrm>
              <a:off x="614280" y="6041828"/>
              <a:ext cx="1005840" cy="276999"/>
            </a:xfrm>
            <a:prstGeom prst="rect">
              <a:avLst/>
            </a:prstGeom>
            <a:solidFill>
              <a:schemeClr val="tx2">
                <a:lumMod val="90000"/>
                <a:lumOff val="10000"/>
              </a:schemeClr>
            </a:solidFill>
          </p:spPr>
          <p:txBody>
            <a:bodyPr wrap="square" rtlCol="0">
              <a:spAutoFit/>
            </a:bodyPr>
            <a:lstStyle/>
            <a:p>
              <a:r>
                <a:rPr lang="fr-FR" sz="1200" b="1" dirty="0">
                  <a:solidFill>
                    <a:schemeClr val="bg1"/>
                  </a:solidFill>
                </a:rPr>
                <a:t>E. Kant</a:t>
              </a:r>
              <a:endParaRPr lang="en-US" sz="1200" b="1" dirty="0">
                <a:solidFill>
                  <a:schemeClr val="bg1"/>
                </a:solidFill>
              </a:endParaRPr>
            </a:p>
          </p:txBody>
        </p:sp>
      </p:grpSp>
      <p:grpSp>
        <p:nvGrpSpPr>
          <p:cNvPr id="1040" name="Group 1039">
            <a:extLst>
              <a:ext uri="{FF2B5EF4-FFF2-40B4-BE49-F238E27FC236}">
                <a16:creationId xmlns:a16="http://schemas.microsoft.com/office/drawing/2014/main" id="{1821CDE7-EDA8-9FF4-4CA4-DE07678AA8A9}"/>
              </a:ext>
            </a:extLst>
          </p:cNvPr>
          <p:cNvGrpSpPr/>
          <p:nvPr/>
        </p:nvGrpSpPr>
        <p:grpSpPr>
          <a:xfrm>
            <a:off x="7575198" y="4687616"/>
            <a:ext cx="1052828" cy="1691662"/>
            <a:chOff x="5747115" y="4049814"/>
            <a:chExt cx="1052828" cy="1691662"/>
          </a:xfrm>
        </p:grpSpPr>
        <p:pic>
          <p:nvPicPr>
            <p:cNvPr id="1030" name="Picture 1029">
              <a:extLst>
                <a:ext uri="{FF2B5EF4-FFF2-40B4-BE49-F238E27FC236}">
                  <a16:creationId xmlns:a16="http://schemas.microsoft.com/office/drawing/2014/main" id="{4115FBFA-978C-4B8B-0E24-3AC454870D2E}"/>
                </a:ext>
              </a:extLst>
            </p:cNvPr>
            <p:cNvPicPr>
              <a:picLocks noChangeAspect="1"/>
            </p:cNvPicPr>
            <p:nvPr/>
          </p:nvPicPr>
          <p:blipFill rotWithShape="1">
            <a:blip r:embed="rId4"/>
            <a:srcRect l="-1" r="11602" b="13604"/>
            <a:stretch/>
          </p:blipFill>
          <p:spPr>
            <a:xfrm>
              <a:off x="5747115" y="4049814"/>
              <a:ext cx="1052827" cy="1435673"/>
            </a:xfrm>
            <a:prstGeom prst="rect">
              <a:avLst/>
            </a:prstGeom>
          </p:spPr>
        </p:pic>
        <p:sp>
          <p:nvSpPr>
            <p:cNvPr id="1038" name="TextBox 1037">
              <a:extLst>
                <a:ext uri="{FF2B5EF4-FFF2-40B4-BE49-F238E27FC236}">
                  <a16:creationId xmlns:a16="http://schemas.microsoft.com/office/drawing/2014/main" id="{BC570A38-E461-DC73-CAF0-FF7571D4E66A}"/>
                </a:ext>
              </a:extLst>
            </p:cNvPr>
            <p:cNvSpPr txBox="1"/>
            <p:nvPr/>
          </p:nvSpPr>
          <p:spPr>
            <a:xfrm>
              <a:off x="5747213" y="5464477"/>
              <a:ext cx="1052730" cy="276999"/>
            </a:xfrm>
            <a:prstGeom prst="rect">
              <a:avLst/>
            </a:prstGeom>
            <a:solidFill>
              <a:schemeClr val="tx2">
                <a:lumMod val="90000"/>
                <a:lumOff val="10000"/>
              </a:schemeClr>
            </a:solidFill>
          </p:spPr>
          <p:txBody>
            <a:bodyPr wrap="square" rtlCol="0">
              <a:spAutoFit/>
            </a:bodyPr>
            <a:lstStyle>
              <a:defPPr>
                <a:defRPr lang="en-US"/>
              </a:defPPr>
              <a:lvl1pPr>
                <a:defRPr sz="1200" b="1">
                  <a:solidFill>
                    <a:schemeClr val="bg1"/>
                  </a:solidFill>
                </a:defRPr>
              </a:lvl1pPr>
            </a:lstStyle>
            <a:p>
              <a:r>
                <a:rPr lang="fr-FR" dirty="0"/>
                <a:t>J. Bentham</a:t>
              </a:r>
              <a:endParaRPr lang="en-US" dirty="0"/>
            </a:p>
          </p:txBody>
        </p:sp>
      </p:grpSp>
      <p:sp>
        <p:nvSpPr>
          <p:cNvPr id="1043" name="TextBox 1042">
            <a:extLst>
              <a:ext uri="{FF2B5EF4-FFF2-40B4-BE49-F238E27FC236}">
                <a16:creationId xmlns:a16="http://schemas.microsoft.com/office/drawing/2014/main" id="{A247125E-C0F1-3328-71C4-6FE71EF9088E}"/>
              </a:ext>
            </a:extLst>
          </p:cNvPr>
          <p:cNvSpPr txBox="1"/>
          <p:nvPr/>
        </p:nvSpPr>
        <p:spPr>
          <a:xfrm>
            <a:off x="4597674" y="2318309"/>
            <a:ext cx="2593778" cy="1200329"/>
          </a:xfrm>
          <a:custGeom>
            <a:avLst/>
            <a:gdLst>
              <a:gd name="connsiteX0" fmla="*/ 0 w 2593778"/>
              <a:gd name="connsiteY0" fmla="*/ 0 h 1200329"/>
              <a:gd name="connsiteX1" fmla="*/ 518756 w 2593778"/>
              <a:gd name="connsiteY1" fmla="*/ 0 h 1200329"/>
              <a:gd name="connsiteX2" fmla="*/ 959698 w 2593778"/>
              <a:gd name="connsiteY2" fmla="*/ 0 h 1200329"/>
              <a:gd name="connsiteX3" fmla="*/ 1478453 w 2593778"/>
              <a:gd name="connsiteY3" fmla="*/ 0 h 1200329"/>
              <a:gd name="connsiteX4" fmla="*/ 1945334 w 2593778"/>
              <a:gd name="connsiteY4" fmla="*/ 0 h 1200329"/>
              <a:gd name="connsiteX5" fmla="*/ 2593778 w 2593778"/>
              <a:gd name="connsiteY5" fmla="*/ 0 h 1200329"/>
              <a:gd name="connsiteX6" fmla="*/ 2593778 w 2593778"/>
              <a:gd name="connsiteY6" fmla="*/ 400110 h 1200329"/>
              <a:gd name="connsiteX7" fmla="*/ 2593778 w 2593778"/>
              <a:gd name="connsiteY7" fmla="*/ 824226 h 1200329"/>
              <a:gd name="connsiteX8" fmla="*/ 2593778 w 2593778"/>
              <a:gd name="connsiteY8" fmla="*/ 1200329 h 1200329"/>
              <a:gd name="connsiteX9" fmla="*/ 2023147 w 2593778"/>
              <a:gd name="connsiteY9" fmla="*/ 1200329 h 1200329"/>
              <a:gd name="connsiteX10" fmla="*/ 1530329 w 2593778"/>
              <a:gd name="connsiteY10" fmla="*/ 1200329 h 1200329"/>
              <a:gd name="connsiteX11" fmla="*/ 1037511 w 2593778"/>
              <a:gd name="connsiteY11" fmla="*/ 1200329 h 1200329"/>
              <a:gd name="connsiteX12" fmla="*/ 596569 w 2593778"/>
              <a:gd name="connsiteY12" fmla="*/ 1200329 h 1200329"/>
              <a:gd name="connsiteX13" fmla="*/ 0 w 2593778"/>
              <a:gd name="connsiteY13" fmla="*/ 1200329 h 1200329"/>
              <a:gd name="connsiteX14" fmla="*/ 0 w 2593778"/>
              <a:gd name="connsiteY14" fmla="*/ 812223 h 1200329"/>
              <a:gd name="connsiteX15" fmla="*/ 0 w 2593778"/>
              <a:gd name="connsiteY15" fmla="*/ 424116 h 1200329"/>
              <a:gd name="connsiteX16" fmla="*/ 0 w 2593778"/>
              <a:gd name="connsiteY16"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3778" h="1200329" extrusionOk="0">
                <a:moveTo>
                  <a:pt x="0" y="0"/>
                </a:moveTo>
                <a:cubicBezTo>
                  <a:pt x="234284" y="-9235"/>
                  <a:pt x="358281" y="8954"/>
                  <a:pt x="518756" y="0"/>
                </a:cubicBezTo>
                <a:cubicBezTo>
                  <a:pt x="679231" y="-8954"/>
                  <a:pt x="785843" y="51641"/>
                  <a:pt x="959698" y="0"/>
                </a:cubicBezTo>
                <a:cubicBezTo>
                  <a:pt x="1133553" y="-51641"/>
                  <a:pt x="1330593" y="15037"/>
                  <a:pt x="1478453" y="0"/>
                </a:cubicBezTo>
                <a:cubicBezTo>
                  <a:pt x="1626314" y="-15037"/>
                  <a:pt x="1751674" y="36346"/>
                  <a:pt x="1945334" y="0"/>
                </a:cubicBezTo>
                <a:cubicBezTo>
                  <a:pt x="2138994" y="-36346"/>
                  <a:pt x="2348031" y="9485"/>
                  <a:pt x="2593778" y="0"/>
                </a:cubicBezTo>
                <a:cubicBezTo>
                  <a:pt x="2614886" y="101915"/>
                  <a:pt x="2575340" y="256670"/>
                  <a:pt x="2593778" y="400110"/>
                </a:cubicBezTo>
                <a:cubicBezTo>
                  <a:pt x="2612216" y="543550"/>
                  <a:pt x="2570169" y="726060"/>
                  <a:pt x="2593778" y="824226"/>
                </a:cubicBezTo>
                <a:cubicBezTo>
                  <a:pt x="2617387" y="922392"/>
                  <a:pt x="2582804" y="1037652"/>
                  <a:pt x="2593778" y="1200329"/>
                </a:cubicBezTo>
                <a:cubicBezTo>
                  <a:pt x="2347479" y="1260688"/>
                  <a:pt x="2149778" y="1146156"/>
                  <a:pt x="2023147" y="1200329"/>
                </a:cubicBezTo>
                <a:cubicBezTo>
                  <a:pt x="1896516" y="1254502"/>
                  <a:pt x="1765598" y="1168238"/>
                  <a:pt x="1530329" y="1200329"/>
                </a:cubicBezTo>
                <a:cubicBezTo>
                  <a:pt x="1295060" y="1232420"/>
                  <a:pt x="1272666" y="1161201"/>
                  <a:pt x="1037511" y="1200329"/>
                </a:cubicBezTo>
                <a:cubicBezTo>
                  <a:pt x="802356" y="1239457"/>
                  <a:pt x="698605" y="1162720"/>
                  <a:pt x="596569" y="1200329"/>
                </a:cubicBezTo>
                <a:cubicBezTo>
                  <a:pt x="494533" y="1237938"/>
                  <a:pt x="265929" y="1143008"/>
                  <a:pt x="0" y="1200329"/>
                </a:cubicBezTo>
                <a:cubicBezTo>
                  <a:pt x="-5454" y="1043084"/>
                  <a:pt x="9405" y="914179"/>
                  <a:pt x="0" y="812223"/>
                </a:cubicBezTo>
                <a:cubicBezTo>
                  <a:pt x="-9405" y="710267"/>
                  <a:pt x="44474" y="588094"/>
                  <a:pt x="0" y="424116"/>
                </a:cubicBezTo>
                <a:cubicBezTo>
                  <a:pt x="-44474" y="260138"/>
                  <a:pt x="39091" y="189493"/>
                  <a:pt x="0" y="0"/>
                </a:cubicBezTo>
                <a:close/>
              </a:path>
            </a:pathLst>
          </a:custGeom>
          <a:noFill/>
          <a:ln w="28575">
            <a:solidFill>
              <a:schemeClr val="accent5">
                <a:lumMod val="75000"/>
                <a:lumOff val="25000"/>
              </a:schemeClr>
            </a:solidFill>
            <a:extLst>
              <a:ext uri="{C807C97D-BFC1-408E-A445-0C87EB9F89A2}">
                <ask:lineSketchStyleProps xmlns:ask="http://schemas.microsoft.com/office/drawing/2018/sketchyshapes" sd="2241321503">
                  <a:prstGeom prst="rect">
                    <a:avLst/>
                  </a:prstGeom>
                  <ask:type>
                    <ask:lineSketchScribble/>
                  </ask:type>
                </ask:lineSketchStyleProps>
              </a:ext>
            </a:extLst>
          </a:ln>
        </p:spPr>
        <p:txBody>
          <a:bodyPr wrap="square" rtlCol="0">
            <a:spAutoFit/>
          </a:bodyPr>
          <a:lstStyle>
            <a:defPPr>
              <a:defRPr lang="en-US"/>
            </a:defPPr>
            <a:lvl1pPr algn="ctr">
              <a:defRPr/>
            </a:lvl1pPr>
          </a:lstStyle>
          <a:p>
            <a:r>
              <a:rPr lang="fr-FR" dirty="0" err="1"/>
              <a:t>Sustainability</a:t>
            </a:r>
            <a:r>
              <a:rPr lang="fr-FR" dirty="0"/>
              <a:t> </a:t>
            </a:r>
            <a:r>
              <a:rPr lang="fr-FR" dirty="0" err="1"/>
              <a:t>aware</a:t>
            </a:r>
            <a:r>
              <a:rPr lang="fr-FR" dirty="0"/>
              <a:t> </a:t>
            </a:r>
            <a:r>
              <a:rPr lang="fr-FR" dirty="0" err="1"/>
              <a:t>investing</a:t>
            </a:r>
            <a:r>
              <a:rPr lang="fr-FR" dirty="0"/>
              <a:t>: </a:t>
            </a:r>
            <a:r>
              <a:rPr lang="fr-FR" b="1" dirty="0" err="1">
                <a:highlight>
                  <a:srgbClr val="FFFF00"/>
                </a:highlight>
              </a:rPr>
              <a:t>doing</a:t>
            </a:r>
            <a:r>
              <a:rPr lang="fr-FR" b="1" dirty="0">
                <a:highlight>
                  <a:srgbClr val="FFFF00"/>
                </a:highlight>
              </a:rPr>
              <a:t> </a:t>
            </a:r>
            <a:r>
              <a:rPr lang="fr-FR" b="1" dirty="0" err="1">
                <a:highlight>
                  <a:srgbClr val="FFFF00"/>
                </a:highlight>
              </a:rPr>
              <a:t>better</a:t>
            </a:r>
            <a:r>
              <a:rPr lang="fr-FR" b="1" dirty="0">
                <a:highlight>
                  <a:srgbClr val="FFFF00"/>
                </a:highlight>
              </a:rPr>
              <a:t> by </a:t>
            </a:r>
            <a:r>
              <a:rPr lang="fr-FR" b="1" dirty="0" err="1">
                <a:highlight>
                  <a:srgbClr val="FFFF00"/>
                </a:highlight>
              </a:rPr>
              <a:t>integrating</a:t>
            </a:r>
            <a:r>
              <a:rPr lang="fr-FR" b="1" dirty="0">
                <a:highlight>
                  <a:srgbClr val="FFFF00"/>
                </a:highlight>
              </a:rPr>
              <a:t> ESG  </a:t>
            </a:r>
            <a:r>
              <a:rPr lang="fr-FR" dirty="0" err="1"/>
              <a:t>when</a:t>
            </a:r>
            <a:r>
              <a:rPr lang="fr-FR" dirty="0"/>
              <a:t> </a:t>
            </a:r>
            <a:r>
              <a:rPr lang="fr-FR" dirty="0" err="1"/>
              <a:t>financially</a:t>
            </a:r>
            <a:r>
              <a:rPr lang="fr-FR" dirty="0"/>
              <a:t> </a:t>
            </a:r>
            <a:r>
              <a:rPr lang="fr-FR" dirty="0" err="1"/>
              <a:t>useful</a:t>
            </a:r>
            <a:r>
              <a:rPr lang="fr-FR" dirty="0"/>
              <a:t>    </a:t>
            </a:r>
            <a:endParaRPr lang="en-US" dirty="0"/>
          </a:p>
        </p:txBody>
      </p:sp>
      <p:pic>
        <p:nvPicPr>
          <p:cNvPr id="1044" name="Picture 2" descr="The Essential Joseph Schumpeter (Essential Scholars) (English Edition)  eBook : Sobel, Russell S., Clemens, Jason: Amazon.fr: Boutique Kindle">
            <a:extLst>
              <a:ext uri="{FF2B5EF4-FFF2-40B4-BE49-F238E27FC236}">
                <a16:creationId xmlns:a16="http://schemas.microsoft.com/office/drawing/2014/main" id="{36639B46-BBCE-2354-5164-89470D876E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7960" y="1081536"/>
            <a:ext cx="1080066" cy="1631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090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27"/>
                                        </p:tgtEl>
                                        <p:attrNameLst>
                                          <p:attrName>style.visibility</p:attrName>
                                        </p:attrNameLst>
                                      </p:cBhvr>
                                      <p:to>
                                        <p:strVal val="visible"/>
                                      </p:to>
                                    </p:set>
                                    <p:anim calcmode="lin" valueType="num">
                                      <p:cBhvr additive="base">
                                        <p:cTn id="29" dur="500" fill="hold"/>
                                        <p:tgtEl>
                                          <p:spTgt spid="1027"/>
                                        </p:tgtEl>
                                        <p:attrNameLst>
                                          <p:attrName>ppt_x</p:attrName>
                                        </p:attrNameLst>
                                      </p:cBhvr>
                                      <p:tavLst>
                                        <p:tav tm="0">
                                          <p:val>
                                            <p:strVal val="#ppt_x"/>
                                          </p:val>
                                        </p:tav>
                                        <p:tav tm="100000">
                                          <p:val>
                                            <p:strVal val="#ppt_x"/>
                                          </p:val>
                                        </p:tav>
                                      </p:tavLst>
                                    </p:anim>
                                    <p:anim calcmode="lin" valueType="num">
                                      <p:cBhvr additive="base">
                                        <p:cTn id="3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29"/>
                                        </p:tgtEl>
                                        <p:attrNameLst>
                                          <p:attrName>style.visibility</p:attrName>
                                        </p:attrNameLst>
                                      </p:cBhvr>
                                      <p:to>
                                        <p:strVal val="visible"/>
                                      </p:to>
                                    </p:set>
                                    <p:anim calcmode="lin" valueType="num">
                                      <p:cBhvr additive="base">
                                        <p:cTn id="35" dur="500" fill="hold"/>
                                        <p:tgtEl>
                                          <p:spTgt spid="1029"/>
                                        </p:tgtEl>
                                        <p:attrNameLst>
                                          <p:attrName>ppt_x</p:attrName>
                                        </p:attrNameLst>
                                      </p:cBhvr>
                                      <p:tavLst>
                                        <p:tav tm="0">
                                          <p:val>
                                            <p:strVal val="#ppt_x"/>
                                          </p:val>
                                        </p:tav>
                                        <p:tav tm="100000">
                                          <p:val>
                                            <p:strVal val="#ppt_x"/>
                                          </p:val>
                                        </p:tav>
                                      </p:tavLst>
                                    </p:anim>
                                    <p:anim calcmode="lin" valueType="num">
                                      <p:cBhvr additive="base">
                                        <p:cTn id="36"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43"/>
                                        </p:tgtEl>
                                        <p:attrNameLst>
                                          <p:attrName>style.visibility</p:attrName>
                                        </p:attrNameLst>
                                      </p:cBhvr>
                                      <p:to>
                                        <p:strVal val="visible"/>
                                      </p:to>
                                    </p:set>
                                    <p:anim calcmode="lin" valueType="num">
                                      <p:cBhvr additive="base">
                                        <p:cTn id="41" dur="500" fill="hold"/>
                                        <p:tgtEl>
                                          <p:spTgt spid="1043"/>
                                        </p:tgtEl>
                                        <p:attrNameLst>
                                          <p:attrName>ppt_x</p:attrName>
                                        </p:attrNameLst>
                                      </p:cBhvr>
                                      <p:tavLst>
                                        <p:tav tm="0">
                                          <p:val>
                                            <p:strVal val="#ppt_x"/>
                                          </p:val>
                                        </p:tav>
                                        <p:tav tm="100000">
                                          <p:val>
                                            <p:strVal val="#ppt_x"/>
                                          </p:val>
                                        </p:tav>
                                      </p:tavLst>
                                    </p:anim>
                                    <p:anim calcmode="lin" valueType="num">
                                      <p:cBhvr additive="base">
                                        <p:cTn id="42" dur="500" fill="hold"/>
                                        <p:tgtEl>
                                          <p:spTgt spid="104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42"/>
                                        </p:tgtEl>
                                        <p:attrNameLst>
                                          <p:attrName>style.visibility</p:attrName>
                                        </p:attrNameLst>
                                      </p:cBhvr>
                                      <p:to>
                                        <p:strVal val="visible"/>
                                      </p:to>
                                    </p:set>
                                    <p:anim calcmode="lin" valueType="num">
                                      <p:cBhvr additive="base">
                                        <p:cTn id="47" dur="500" fill="hold"/>
                                        <p:tgtEl>
                                          <p:spTgt spid="1042"/>
                                        </p:tgtEl>
                                        <p:attrNameLst>
                                          <p:attrName>ppt_x</p:attrName>
                                        </p:attrNameLst>
                                      </p:cBhvr>
                                      <p:tavLst>
                                        <p:tav tm="0">
                                          <p:val>
                                            <p:strVal val="#ppt_x"/>
                                          </p:val>
                                        </p:tav>
                                        <p:tav tm="100000">
                                          <p:val>
                                            <p:strVal val="#ppt_x"/>
                                          </p:val>
                                        </p:tav>
                                      </p:tavLst>
                                    </p:anim>
                                    <p:anim calcmode="lin" valueType="num">
                                      <p:cBhvr additive="base">
                                        <p:cTn id="48" dur="500" fill="hold"/>
                                        <p:tgtEl>
                                          <p:spTgt spid="104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040"/>
                                        </p:tgtEl>
                                        <p:attrNameLst>
                                          <p:attrName>style.visibility</p:attrName>
                                        </p:attrNameLst>
                                      </p:cBhvr>
                                      <p:to>
                                        <p:strVal val="visible"/>
                                      </p:to>
                                    </p:set>
                                    <p:anim calcmode="lin" valueType="num">
                                      <p:cBhvr additive="base">
                                        <p:cTn id="53" dur="500" fill="hold"/>
                                        <p:tgtEl>
                                          <p:spTgt spid="1040"/>
                                        </p:tgtEl>
                                        <p:attrNameLst>
                                          <p:attrName>ppt_x</p:attrName>
                                        </p:attrNameLst>
                                      </p:cBhvr>
                                      <p:tavLst>
                                        <p:tav tm="0">
                                          <p:val>
                                            <p:strVal val="#ppt_x"/>
                                          </p:val>
                                        </p:tav>
                                        <p:tav tm="100000">
                                          <p:val>
                                            <p:strVal val="#ppt_x"/>
                                          </p:val>
                                        </p:tav>
                                      </p:tavLst>
                                    </p:anim>
                                    <p:anim calcmode="lin" valueType="num">
                                      <p:cBhvr additive="base">
                                        <p:cTn id="54" dur="500" fill="hold"/>
                                        <p:tgtEl>
                                          <p:spTgt spid="104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anim calcmode="lin" valueType="num">
                                      <p:cBhvr additive="base">
                                        <p:cTn id="59" dur="500" fill="hold"/>
                                        <p:tgtEl>
                                          <p:spTgt spid="1044"/>
                                        </p:tgtEl>
                                        <p:attrNameLst>
                                          <p:attrName>ppt_x</p:attrName>
                                        </p:attrNameLst>
                                      </p:cBhvr>
                                      <p:tavLst>
                                        <p:tav tm="0">
                                          <p:val>
                                            <p:strVal val="#ppt_x"/>
                                          </p:val>
                                        </p:tav>
                                        <p:tav tm="100000">
                                          <p:val>
                                            <p:strVal val="#ppt_x"/>
                                          </p:val>
                                        </p:tav>
                                      </p:tavLst>
                                    </p:anim>
                                    <p:anim calcmode="lin" valueType="num">
                                      <p:cBhvr additive="base">
                                        <p:cTn id="60" dur="500" fill="hold"/>
                                        <p:tgtEl>
                                          <p:spTgt spid="10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2" grpId="0" animBg="1"/>
      <p:bldP spid="23" grpId="0" animBg="1"/>
      <p:bldP spid="1027" grpId="0" animBg="1"/>
      <p:bldP spid="1029" grpId="0" animBg="1"/>
      <p:bldP spid="104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CF_DELETETEXT" val="YES"/>
</p:tagLst>
</file>

<file path=ppt/tags/tag10.xml><?xml version="1.0" encoding="utf-8"?>
<p:tagLst xmlns:a="http://schemas.openxmlformats.org/drawingml/2006/main" xmlns:r="http://schemas.openxmlformats.org/officeDocument/2006/relationships" xmlns:p="http://schemas.openxmlformats.org/presentationml/2006/main">
  <p:tag name="CF_DIALOGNAME" val="One Content"/>
  <p:tag name="CF_SHORTNAME" val="SLIDE"/>
  <p:tag name="CF_ASSOCIATEDSLIDES" val=""/>
  <p:tag name="CF_INNEWPRESENTATION" val="NO"/>
  <p:tag name="CF_ONINSERTSLIDEDLG" val="YES"/>
</p:tagLst>
</file>

<file path=ppt/tags/tag11.xml><?xml version="1.0" encoding="utf-8"?>
<p:tagLst xmlns:a="http://schemas.openxmlformats.org/drawingml/2006/main" xmlns:r="http://schemas.openxmlformats.org/officeDocument/2006/relationships" xmlns:p="http://schemas.openxmlformats.org/presentationml/2006/main">
  <p:tag name="CF_DELETETEXT" val="YES"/>
</p:tagLst>
</file>

<file path=ppt/tags/tag12.xml><?xml version="1.0" encoding="utf-8"?>
<p:tagLst xmlns:a="http://schemas.openxmlformats.org/drawingml/2006/main" xmlns:r="http://schemas.openxmlformats.org/officeDocument/2006/relationships" xmlns:p="http://schemas.openxmlformats.org/presentationml/2006/main">
  <p:tag name="CF_DIALOGNAME" val="One Content"/>
  <p:tag name="CF_SHORTNAME" val="SLIDE"/>
  <p:tag name="CF_ASSOCIATEDSLIDES" val=""/>
  <p:tag name="CF_INNEWPRESENTATION" val="NO"/>
  <p:tag name="CF_ONINSERTSLIDEDLG" val="YES"/>
</p:tagLst>
</file>

<file path=ppt/tags/tag13.xml><?xml version="1.0" encoding="utf-8"?>
<p:tagLst xmlns:a="http://schemas.openxmlformats.org/drawingml/2006/main" xmlns:r="http://schemas.openxmlformats.org/officeDocument/2006/relationships" xmlns:p="http://schemas.openxmlformats.org/presentationml/2006/main">
  <p:tag name="CF_DELETETEXT" val="YES"/>
</p:tagLst>
</file>

<file path=ppt/tags/tag14.xml><?xml version="1.0" encoding="utf-8"?>
<p:tagLst xmlns:a="http://schemas.openxmlformats.org/drawingml/2006/main" xmlns:r="http://schemas.openxmlformats.org/officeDocument/2006/relationships" xmlns:p="http://schemas.openxmlformats.org/presentationml/2006/main">
  <p:tag name="CF_DIALOGNAME" val="One Content"/>
  <p:tag name="CF_SHORTNAME" val="SLIDE"/>
  <p:tag name="CF_ASSOCIATEDSLIDES" val=""/>
  <p:tag name="CF_INNEWPRESENTATION" val="NO"/>
  <p:tag name="CF_ONINSERTSLIDEDLG" val="YES"/>
</p:tagLst>
</file>

<file path=ppt/tags/tag15.xml><?xml version="1.0" encoding="utf-8"?>
<p:tagLst xmlns:a="http://schemas.openxmlformats.org/drawingml/2006/main" xmlns:r="http://schemas.openxmlformats.org/officeDocument/2006/relationships" xmlns:p="http://schemas.openxmlformats.org/presentationml/2006/main">
  <p:tag name="CF_DELETETEXT" val="YES"/>
</p:tagLst>
</file>

<file path=ppt/tags/tag2.xml><?xml version="1.0" encoding="utf-8"?>
<p:tagLst xmlns:a="http://schemas.openxmlformats.org/drawingml/2006/main" xmlns:r="http://schemas.openxmlformats.org/officeDocument/2006/relationships" xmlns:p="http://schemas.openxmlformats.org/presentationml/2006/main">
  <p:tag name="CF_DIALOGNAME" val="One Content"/>
  <p:tag name="CF_SHORTNAME" val="SLIDE"/>
  <p:tag name="CF_ASSOCIATEDSLIDES" val=""/>
  <p:tag name="CF_INNEWPRESENTATION" val="NO"/>
  <p:tag name="CF_ONINSERTSLIDEDLG" val="YES"/>
</p:tagLst>
</file>

<file path=ppt/tags/tag3.xml><?xml version="1.0" encoding="utf-8"?>
<p:tagLst xmlns:a="http://schemas.openxmlformats.org/drawingml/2006/main" xmlns:r="http://schemas.openxmlformats.org/officeDocument/2006/relationships" xmlns:p="http://schemas.openxmlformats.org/presentationml/2006/main">
  <p:tag name="CF_DELETETEXT" val="YES"/>
</p:tagLst>
</file>

<file path=ppt/tags/tag4.xml><?xml version="1.0" encoding="utf-8"?>
<p:tagLst xmlns:a="http://schemas.openxmlformats.org/drawingml/2006/main" xmlns:r="http://schemas.openxmlformats.org/officeDocument/2006/relationships" xmlns:p="http://schemas.openxmlformats.org/presentationml/2006/main">
  <p:tag name="CF_DIALOGNAME" val="One Content"/>
  <p:tag name="CF_SHORTNAME" val="SLIDE"/>
  <p:tag name="CF_ASSOCIATEDSLIDES" val=""/>
  <p:tag name="CF_INNEWPRESENTATION" val="NO"/>
  <p:tag name="CF_ONINSERTSLIDEDLG" val="YES"/>
</p:tagLst>
</file>

<file path=ppt/tags/tag5.xml><?xml version="1.0" encoding="utf-8"?>
<p:tagLst xmlns:a="http://schemas.openxmlformats.org/drawingml/2006/main" xmlns:r="http://schemas.openxmlformats.org/officeDocument/2006/relationships" xmlns:p="http://schemas.openxmlformats.org/presentationml/2006/main">
  <p:tag name="CF_DELETETEXT" val="YES"/>
</p:tagLst>
</file>

<file path=ppt/tags/tag6.xml><?xml version="1.0" encoding="utf-8"?>
<p:tagLst xmlns:a="http://schemas.openxmlformats.org/drawingml/2006/main" xmlns:r="http://schemas.openxmlformats.org/officeDocument/2006/relationships" xmlns:p="http://schemas.openxmlformats.org/presentationml/2006/main">
  <p:tag name="CF_DELETETEXT" val="YES"/>
</p:tagLst>
</file>

<file path=ppt/tags/tag7.xml><?xml version="1.0" encoding="utf-8"?>
<p:tagLst xmlns:a="http://schemas.openxmlformats.org/drawingml/2006/main" xmlns:r="http://schemas.openxmlformats.org/officeDocument/2006/relationships" xmlns:p="http://schemas.openxmlformats.org/presentationml/2006/main">
  <p:tag name="CF_DELETETEXT" val="YES"/>
</p:tagLst>
</file>

<file path=ppt/tags/tag8.xml><?xml version="1.0" encoding="utf-8"?>
<p:tagLst xmlns:a="http://schemas.openxmlformats.org/drawingml/2006/main" xmlns:r="http://schemas.openxmlformats.org/officeDocument/2006/relationships" xmlns:p="http://schemas.openxmlformats.org/presentationml/2006/main">
  <p:tag name="CF_DIALOGNAME" val="One Content"/>
  <p:tag name="CF_SHORTNAME" val="SLIDE"/>
  <p:tag name="CF_ASSOCIATEDSLIDES" val=""/>
  <p:tag name="CF_INNEWPRESENTATION" val="NO"/>
  <p:tag name="CF_ONINSERTSLIDEDLG" val="YES"/>
</p:tagLst>
</file>

<file path=ppt/tags/tag9.xml><?xml version="1.0" encoding="utf-8"?>
<p:tagLst xmlns:a="http://schemas.openxmlformats.org/drawingml/2006/main" xmlns:r="http://schemas.openxmlformats.org/officeDocument/2006/relationships" xmlns:p="http://schemas.openxmlformats.org/presentationml/2006/main">
  <p:tag name="CF_DELETETEXT" val="YES"/>
</p:tagLst>
</file>

<file path=ppt/theme/theme1.xml><?xml version="1.0" encoding="utf-8"?>
<a:theme xmlns:a="http://schemas.openxmlformats.org/drawingml/2006/main" name="Office Theme">
  <a:themeElements>
    <a:clrScheme name="CFM">
      <a:dk1>
        <a:srgbClr val="0E0E0E"/>
      </a:dk1>
      <a:lt1>
        <a:srgbClr val="FFFFFF"/>
      </a:lt1>
      <a:dk2>
        <a:srgbClr val="003865"/>
      </a:dk2>
      <a:lt2>
        <a:srgbClr val="7C878E"/>
      </a:lt2>
      <a:accent1>
        <a:srgbClr val="4E87A0"/>
      </a:accent1>
      <a:accent2>
        <a:srgbClr val="00A3AD"/>
      </a:accent2>
      <a:accent3>
        <a:srgbClr val="7C2428"/>
      </a:accent3>
      <a:accent4>
        <a:srgbClr val="9E2A2B"/>
      </a:accent4>
      <a:accent5>
        <a:srgbClr val="005151"/>
      </a:accent5>
      <a:accent6>
        <a:srgbClr val="008264"/>
      </a:accent6>
      <a:hlink>
        <a:srgbClr val="0E0E0E"/>
      </a:hlink>
      <a:folHlink>
        <a:srgbClr val="7C87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M_External Template_2022" id="{A8904ECF-0AEB-4879-901A-81F634217602}" vid="{C63E9E03-5E11-4635-8A36-F02BDBBCD2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 UniqueId="778b3065-0d43-4ccb-8b6f-7000ec469e3c" Name="Computed" ContentType="XML" MajorVersion="0" MinorVersion="1" isLocalCopy="False" IsBaseObject="False" DataSourceId="db6cb5aa-a591-4b42-a550-13a7d0579ce3" DataSourceMajorVersion="0" DataSourceMinorVersion="1"/>
</file>

<file path=customXml/item2.xml><?xml version="1.0" encoding="utf-8"?>
<VariableListDefinition name="System" displayName="System" id="e70c587d-4299-4f06-8512-941d1f383841" isdomainofvalue="False" dataSourceId="b3c3b744-831d-4567-a32d-0c6648e843d9"/>
</file>

<file path=customXml/item3.xml><?xml version="1.0" encoding="utf-8"?>
<VariableListDefinition name="AD_HOC" displayName="AD_HOC" id="ed6fdb7b-3289-4b6a-9c95-fa1a5bd8b319" isdomainofvalue="False" dataSourceId="e69f6068-9212-4dab-9904-9f54aabfa0a8"/>
</file>

<file path=customXml/item4.xml><?xml version="1.0" encoding="utf-8"?>
<VariableListDefinition name="Computed" displayName="Computed" id="778b3065-0d43-4ccb-8b6f-7000ec469e3c" isdomainofvalue="False" dataSourceId="db6cb5aa-a591-4b42-a550-13a7d0579ce3"/>
</file>

<file path=customXml/item5.xml><?xml version="1.0" encoding="utf-8"?>
<AllExternalAdhocVariableMappings/>
</file>

<file path=customXml/item6.xml><?xml version="1.0" encoding="utf-8"?>
<VariableList UniqueId="e70c587d-4299-4f06-8512-941d1f383841" Name="System" ContentType="XML" MajorVersion="0" MinorVersion="1" isLocalCopy="False" IsBaseObject="False" DataSourceId="b3c3b744-831d-4567-a32d-0c6648e843d9" DataSourceMajorVersion="0" DataSourceMinorVersion="1"/>
</file>

<file path=customXml/item7.xml><?xml version="1.0" encoding="utf-8"?>
<VariableList UniqueId="ed6fdb7b-3289-4b6a-9c95-fa1a5bd8b319" Name="AD_HOC" ContentType="XML" MajorVersion="0" MinorVersion="1" isLocalCopy="False" IsBaseObject="False" DataSourceId="e69f6068-9212-4dab-9904-9f54aabfa0a8" DataSourceMajorVersion="0" DataSourceMinorVersion="1"/>
</file>

<file path=customXml/itemProps1.xml><?xml version="1.0" encoding="utf-8"?>
<ds:datastoreItem xmlns:ds="http://schemas.openxmlformats.org/officeDocument/2006/customXml" ds:itemID="{48DF3298-32FD-4FF1-978E-889EB5A24FA6}">
  <ds:schemaRefs/>
</ds:datastoreItem>
</file>

<file path=customXml/itemProps2.xml><?xml version="1.0" encoding="utf-8"?>
<ds:datastoreItem xmlns:ds="http://schemas.openxmlformats.org/officeDocument/2006/customXml" ds:itemID="{D063BBF5-1B6F-4457-9764-335320687A76}">
  <ds:schemaRefs/>
</ds:datastoreItem>
</file>

<file path=customXml/itemProps3.xml><?xml version="1.0" encoding="utf-8"?>
<ds:datastoreItem xmlns:ds="http://schemas.openxmlformats.org/officeDocument/2006/customXml" ds:itemID="{E5FFBF3F-F1CF-470F-A719-7518615645C8}">
  <ds:schemaRefs/>
</ds:datastoreItem>
</file>

<file path=customXml/itemProps4.xml><?xml version="1.0" encoding="utf-8"?>
<ds:datastoreItem xmlns:ds="http://schemas.openxmlformats.org/officeDocument/2006/customXml" ds:itemID="{21BE3C05-F92D-4646-9FD3-BC8CB1D8F99C}">
  <ds:schemaRefs/>
</ds:datastoreItem>
</file>

<file path=customXml/itemProps5.xml><?xml version="1.0" encoding="utf-8"?>
<ds:datastoreItem xmlns:ds="http://schemas.openxmlformats.org/officeDocument/2006/customXml" ds:itemID="{0E04874E-C5E1-4BC7-BEBE-7D9AF2078475}">
  <ds:schemaRefs/>
</ds:datastoreItem>
</file>

<file path=customXml/itemProps6.xml><?xml version="1.0" encoding="utf-8"?>
<ds:datastoreItem xmlns:ds="http://schemas.openxmlformats.org/officeDocument/2006/customXml" ds:itemID="{32A4390F-2BB5-403A-93FB-EC01DC91523B}">
  <ds:schemaRefs/>
</ds:datastoreItem>
</file>

<file path=customXml/itemProps7.xml><?xml version="1.0" encoding="utf-8"?>
<ds:datastoreItem xmlns:ds="http://schemas.openxmlformats.org/officeDocument/2006/customXml" ds:itemID="{08F3C710-3AC1-4A5C-BA96-F971BD49553A}">
  <ds:schemaRefs/>
</ds:datastoreItem>
</file>

<file path=docProps/app.xml><?xml version="1.0" encoding="utf-8"?>
<Properties xmlns="http://schemas.openxmlformats.org/officeDocument/2006/extended-properties" xmlns:vt="http://schemas.openxmlformats.org/officeDocument/2006/docPropsVTypes">
  <Template>CFM_External Template_2022</Template>
  <TotalTime>39888</TotalTime>
  <Words>5477</Words>
  <Application>Microsoft Office PowerPoint</Application>
  <PresentationFormat>On-screen Show (4:3)</PresentationFormat>
  <Paragraphs>828</Paragraphs>
  <Slides>76</Slides>
  <Notes>73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-apple-system</vt:lpstr>
      <vt:lpstr>Arial</vt:lpstr>
      <vt:lpstr>Calibri</vt:lpstr>
      <vt:lpstr>Google Sans</vt:lpstr>
      <vt:lpstr>Montserrat</vt:lpstr>
      <vt:lpstr>Wingdings</vt:lpstr>
      <vt:lpstr>Office Theme</vt:lpstr>
      <vt:lpstr>Finance verte: bulle spéculative ou changement de paradigme ?</vt:lpstr>
      <vt:lpstr>Finance verte</vt:lpstr>
      <vt:lpstr>Finance verte</vt:lpstr>
      <vt:lpstr>Finance verte: multiples définitions</vt:lpstr>
      <vt:lpstr>Matérialité simple et double matérialité</vt:lpstr>
      <vt:lpstr>Origines internationales - UNPRI</vt:lpstr>
      <vt:lpstr>Montée aux extrêmes… puis gros coup de froid</vt:lpstr>
      <vt:lpstr>Origines françaises de l’ISR</vt:lpstr>
      <vt:lpstr>Cartographie de la finance “responsable” </vt:lpstr>
      <vt:lpstr>Evolution de la finance “responsable” </vt:lpstr>
      <vt:lpstr>La conviction se dilue avec la taille</vt:lpstr>
      <vt:lpstr>OpenAI : un débat similaire</vt:lpstr>
      <vt:lpstr>Finance verte</vt:lpstr>
      <vt:lpstr>Objectifs de Développement Durable </vt:lpstr>
      <vt:lpstr>Finance : definition pratique</vt:lpstr>
      <vt:lpstr>Objectif : Intégrer les limites physiques</vt:lpstr>
      <vt:lpstr>Considérer aussi la dimension sociale? </vt:lpstr>
      <vt:lpstr>Finance verte : définition théorique </vt:lpstr>
      <vt:lpstr>Condition de succès de la finance verte? </vt:lpstr>
      <vt:lpstr>Liens entre finance verte et croissance ?  </vt:lpstr>
      <vt:lpstr>Objectifs de Développement Durable </vt:lpstr>
      <vt:lpstr>Finance verte : definition pratique </vt:lpstr>
      <vt:lpstr>Finance verte: contexte règlementaire</vt:lpstr>
      <vt:lpstr>Finance verte: contexte règlementaire</vt:lpstr>
      <vt:lpstr>Finance verte: contexte règlementaire</vt:lpstr>
      <vt:lpstr>Ce cadre règlementaire est-il suffisant? </vt:lpstr>
      <vt:lpstr>Finance verte</vt:lpstr>
      <vt:lpstr>Finance verte et économie réelle</vt:lpstr>
      <vt:lpstr>Finance verte et économie réelle</vt:lpstr>
      <vt:lpstr>Finance verte – « boom &amp; bust » </vt:lpstr>
      <vt:lpstr>Finance verte – gone with the wind !</vt:lpstr>
      <vt:lpstr>Au final, pas d’impact comportemental </vt:lpstr>
      <vt:lpstr>L’industrie fossile n’est pas pénalisée</vt:lpstr>
      <vt:lpstr>Des votes récemment moins militants </vt:lpstr>
      <vt:lpstr>Les politiques de vote ?</vt:lpstr>
      <vt:lpstr>La décarbonation des portefeuilles?</vt:lpstr>
      <vt:lpstr>La décarbonation des portefeuilles?</vt:lpstr>
      <vt:lpstr>Faut-il désinvestir des « sin stocks »? </vt:lpstr>
      <vt:lpstr>Le facteur carbone est-il “dans les prix”?</vt:lpstr>
      <vt:lpstr>L’explication du boom (2014-2021)?  </vt:lpstr>
      <vt:lpstr>Une explication par les flux</vt:lpstr>
      <vt:lpstr>Une explication par les flux</vt:lpstr>
      <vt:lpstr>Une explication par les flux</vt:lpstr>
      <vt:lpstr>Données ? On pourrait faire mieux !  </vt:lpstr>
      <vt:lpstr>Des données fort problématiques  </vt:lpstr>
      <vt:lpstr>Exemples de data “due diligence”</vt:lpstr>
      <vt:lpstr>Exemples de data “due diligence”</vt:lpstr>
      <vt:lpstr>Pourcentage expliqué de la variance prix</vt:lpstr>
      <vt:lpstr>Outils NLP: suivi de thèmes émergents  </vt:lpstr>
      <vt:lpstr>Classification multi-critères des sources</vt:lpstr>
      <vt:lpstr>Monitoring des reseaux et chaînes de valeur</vt:lpstr>
      <vt:lpstr>PowerPoint Presentation</vt:lpstr>
      <vt:lpstr>PowerPoint Presentation</vt:lpstr>
      <vt:lpstr>Pendant ce temps-là, côté climat… </vt:lpstr>
      <vt:lpstr>Et pendant ce temps-là, côté biodiv...</vt:lpstr>
      <vt:lpstr>Comme un vide sous les pieds?</vt:lpstr>
      <vt:lpstr>Finance verte: un bien maigre bilan</vt:lpstr>
      <vt:lpstr>Les besoins de financement? </vt:lpstr>
      <vt:lpstr>Financement de l’adaptation? </vt:lpstr>
      <vt:lpstr>Financement de la transition? </vt:lpstr>
      <vt:lpstr>Financement de la transition? </vt:lpstr>
      <vt:lpstr>Financement de la transition? </vt:lpstr>
      <vt:lpstr>Financement de la transition? </vt:lpstr>
      <vt:lpstr>Finance verte</vt:lpstr>
      <vt:lpstr>Les trajectoires possibles</vt:lpstr>
      <vt:lpstr>Un énorme défi à relever ensemble  </vt:lpstr>
      <vt:lpstr>Mais sommes-nous vraiment ensemble?  </vt:lpstr>
      <vt:lpstr>Illustration récente… </vt:lpstr>
      <vt:lpstr>Détour par la théorie des jeux</vt:lpstr>
      <vt:lpstr>Une sensation de déjà vu</vt:lpstr>
      <vt:lpstr>La clé: accepter de traiter le problème: notre addiction à la consommation </vt:lpstr>
      <vt:lpstr>Que la finance engage aussi avec les états?</vt:lpstr>
      <vt:lpstr>Finance verte : CONCLUSION</vt:lpstr>
      <vt:lpstr>Une sensation de manque</vt:lpstr>
      <vt:lpstr>Finance verte : 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Marie-Caroline Stievenart</dc:creator>
  <cp:lastModifiedBy>Pierre Lenders</cp:lastModifiedBy>
  <cp:revision>67</cp:revision>
  <dcterms:created xsi:type="dcterms:W3CDTF">2023-01-30T15:34:00Z</dcterms:created>
  <dcterms:modified xsi:type="dcterms:W3CDTF">2023-11-23T03:00:07Z</dcterms:modified>
</cp:coreProperties>
</file>