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2"/>
  </p:notesMasterIdLst>
  <p:handoutMasterIdLst>
    <p:handoutMasterId r:id="rId33"/>
  </p:handoutMasterIdLst>
  <p:sldIdLst>
    <p:sldId id="1135" r:id="rId2"/>
    <p:sldId id="959" r:id="rId3"/>
    <p:sldId id="1030" r:id="rId4"/>
    <p:sldId id="1028" r:id="rId5"/>
    <p:sldId id="1092" r:id="rId6"/>
    <p:sldId id="1013" r:id="rId7"/>
    <p:sldId id="1015" r:id="rId8"/>
    <p:sldId id="1016" r:id="rId9"/>
    <p:sldId id="1017" r:id="rId10"/>
    <p:sldId id="968" r:id="rId11"/>
    <p:sldId id="1109" r:id="rId12"/>
    <p:sldId id="1156" r:id="rId13"/>
    <p:sldId id="1021" r:id="rId14"/>
    <p:sldId id="975" r:id="rId15"/>
    <p:sldId id="1025" r:id="rId16"/>
    <p:sldId id="1151" r:id="rId17"/>
    <p:sldId id="1037" r:id="rId18"/>
    <p:sldId id="1112" r:id="rId19"/>
    <p:sldId id="1113" r:id="rId20"/>
    <p:sldId id="1048" r:id="rId21"/>
    <p:sldId id="1141" r:id="rId22"/>
    <p:sldId id="1145" r:id="rId23"/>
    <p:sldId id="1068" r:id="rId24"/>
    <p:sldId id="1003" r:id="rId25"/>
    <p:sldId id="1074" r:id="rId26"/>
    <p:sldId id="1077" r:id="rId27"/>
    <p:sldId id="1076" r:id="rId28"/>
    <p:sldId id="1155" r:id="rId29"/>
    <p:sldId id="1010" r:id="rId30"/>
    <p:sldId id="1134" r:id="rId31"/>
  </p:sldIdLst>
  <p:sldSz cx="12192000" cy="6858000"/>
  <p:notesSz cx="9601200" cy="7315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shahrokhi" initials="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0099"/>
    <a:srgbClr val="008000"/>
    <a:srgbClr val="FFCCFF"/>
    <a:srgbClr val="FFFFCC"/>
    <a:srgbClr val="009900"/>
    <a:srgbClr val="CCCCFF"/>
    <a:srgbClr val="006600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937" cy="366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438180" y="0"/>
            <a:ext cx="4160937" cy="366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A80A6-E43E-4B61-83C7-13F3426F7F3C}" type="datetimeFigureOut">
              <a:rPr lang="fr-FR" smtClean="0"/>
              <a:t>23/11/2023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948715"/>
            <a:ext cx="4160937" cy="3664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438180" y="6948715"/>
            <a:ext cx="4160937" cy="3664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B2462-91AA-4141-8687-C98AD902A5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211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438459" y="0"/>
            <a:ext cx="4160520" cy="367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D522A-CD12-4FC3-9838-06988E711A2E}" type="datetimeFigureOut">
              <a:rPr lang="fr-FR" smtClean="0"/>
              <a:t>23/11/2023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08263" y="915988"/>
            <a:ext cx="4384675" cy="2466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60121" y="3520444"/>
            <a:ext cx="7680960" cy="28803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948176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438459" y="6948176"/>
            <a:ext cx="4160520" cy="367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61463-2C74-40CE-A669-3FAE1A7D70F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189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6438" indent="-269875" defTabSz="908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7438" indent="-214313" defTabSz="908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2413" indent="-214313" defTabSz="908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58975" indent="-214313" defTabSz="908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6175" indent="-214313" algn="ctr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73375" indent="-214313" algn="ctr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0575" indent="-214313" algn="ctr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7775" indent="-214313" algn="ctr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66982-AF27-4E97-A826-8EEDD0007E4E}" type="slidenum">
              <a:rPr lang="fr-FR" altLang="fr-FR">
                <a:latin typeface="Times" panose="02020603050405020304" pitchFamily="18" charset="0"/>
              </a:rPr>
              <a:pPr/>
              <a:t>2</a:t>
            </a:fld>
            <a:endParaRPr lang="fr-FR" altLang="fr-FR">
              <a:latin typeface="Times" panose="02020603050405020304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2250" y="758825"/>
            <a:ext cx="6772275" cy="3810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859" y="4820433"/>
            <a:ext cx="4635047" cy="45690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89" tIns="46394" rIns="92789" bIns="46394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639548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5425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5425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5425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5425" algn="ctr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5425" algn="ctr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5425" algn="ctr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5425" algn="ctr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82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3062-28A8-4E4D-937A-ECFCE29FD434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8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8838" y="592138"/>
            <a:ext cx="5265737" cy="29622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9057" y="3752852"/>
            <a:ext cx="6978650" cy="3550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211304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713D7-63EA-48E9-B2F7-C9922CDD50ED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625" y="779463"/>
            <a:ext cx="6673850" cy="3754437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2659" y="4844918"/>
            <a:ext cx="4620295" cy="4528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2930572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8043" indent="-266441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553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5155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5199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83941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2683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81424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0166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9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9312-4C28-450F-854F-14BDCFAF150D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89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9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8338" y="322263"/>
            <a:ext cx="6103937" cy="3433762"/>
          </a:xfrm>
          <a:ln/>
        </p:spPr>
      </p:sp>
      <p:sp>
        <p:nvSpPr>
          <p:cNvPr id="79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326" y="3842706"/>
            <a:ext cx="7970465" cy="35186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61357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t>Idaho National Laboratory—The Energy of Innovation</a:t>
            </a:r>
          </a:p>
        </p:txBody>
      </p:sp>
      <p:sp>
        <p:nvSpPr>
          <p:cNvPr id="193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257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5425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5425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63F-B182-41D9-900E-6CC94CD2B39D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0238" y="195263"/>
            <a:ext cx="3162300" cy="1779587"/>
          </a:xfrm>
          <a:ln/>
        </p:spPr>
      </p:sp>
    </p:spTree>
    <p:extLst>
      <p:ext uri="{BB962C8B-B14F-4D97-AF65-F5344CB8AC3E}">
        <p14:creationId xmlns:p14="http://schemas.microsoft.com/office/powerpoint/2010/main" val="70877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8043" indent="-266441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553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05155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5199" indent="-210348" defTabSz="89436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83941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2683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81424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0166" indent="-210348" algn="ctr" defTabSz="894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9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D9312-4C28-450F-854F-14BDCFAF150D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89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9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85788" y="436563"/>
            <a:ext cx="8237538" cy="4633912"/>
          </a:xfrm>
          <a:ln/>
        </p:spPr>
      </p:sp>
      <p:sp>
        <p:nvSpPr>
          <p:cNvPr id="79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293" y="5186152"/>
            <a:ext cx="5643110" cy="47487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18459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36" indent="-273309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226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953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082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5391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5700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6009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6318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E9AAF-C6FC-4B49-AE9B-5AC7BAEEC701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68575" y="574675"/>
            <a:ext cx="5124450" cy="28829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3276" y="3647191"/>
            <a:ext cx="7514736" cy="345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59" tIns="47029" rIns="94059" bIns="47029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819200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2789" indent="-268253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0853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5390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8358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015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1945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3738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553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0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B4F24-BE3D-47F4-AABF-AA4B063F01C7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00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9550" y="423863"/>
            <a:ext cx="7962900" cy="4479925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563" y="5015635"/>
            <a:ext cx="6019261" cy="4593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8058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36" indent="-273309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226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953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082" indent="-215770" defTabSz="9174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5391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5700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6009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6318" indent="-215770" algn="ctr" defTabSz="9174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E9AAF-C6FC-4B49-AE9B-5AC7BAEEC701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5863" y="576263"/>
            <a:ext cx="5156200" cy="2900362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486" y="3667131"/>
            <a:ext cx="7372586" cy="3475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59" tIns="47029" rIns="94059" bIns="47029"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337233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69FA6-A313-4C88-A945-A6D6EEE4C772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89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1C419-06EE-43CF-8F75-87F3A71FE1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623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613" indent="-269875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2725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2725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4850" indent="-212725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2050" indent="-212725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9250" indent="-212725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6450" indent="-212725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3650" indent="-212725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CDCB1-F23B-4EC9-9B43-DD9E5459F713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84400" y="606425"/>
            <a:ext cx="5194300" cy="2921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6837" y="3768091"/>
            <a:ext cx="6958648" cy="3525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fr-FR" b="1" u="sng" dirty="0" smtClean="0"/>
              <a:t>Slide #36: an increasing world nuclear electricity demand</a:t>
            </a:r>
            <a:endParaRPr lang="fr-FR" altLang="fr-FR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68593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6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3369" indent="-264882" defTabSz="8896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67320" indent="-210348" defTabSz="8896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4248" indent="-210348" defTabSz="8896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22734" indent="-210348" defTabSz="8896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71476" indent="-210348" algn="ctr" defTabSz="889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20218" indent="-210348" algn="ctr" defTabSz="889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68959" indent="-210348" algn="ctr" defTabSz="889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7701" indent="-210348" algn="ctr" defTabSz="8896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89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8A2A2-CBDD-496F-A71B-4C007D4496DE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889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77155" name="Rectangle 7"/>
          <p:cNvSpPr txBox="1">
            <a:spLocks noGrp="1" noChangeArrowheads="1"/>
          </p:cNvSpPr>
          <p:nvPr/>
        </p:nvSpPr>
        <p:spPr bwMode="auto">
          <a:xfrm>
            <a:off x="4004542" y="7599056"/>
            <a:ext cx="3063659" cy="4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93" tIns="44547" rIns="89093" bIns="44547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97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693D6D-54EC-418D-83E4-5A59625BE599}" type="slidenum">
              <a:rPr kumimoji="0" lang="en-GB" alt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974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7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9950" y="598488"/>
            <a:ext cx="5335588" cy="3001962"/>
          </a:xfrm>
          <a:ln/>
        </p:spPr>
      </p:sp>
      <p:sp>
        <p:nvSpPr>
          <p:cNvPr id="177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541" y="3800815"/>
            <a:ext cx="5183124" cy="35988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93" tIns="44547" rIns="89093" bIns="44547"/>
          <a:lstStyle/>
          <a:p>
            <a:pPr eaLnBrk="1" hangingPunct="1"/>
            <a:r>
              <a:rPr lang="en-US" altLang="fr-FR" dirty="0" smtClean="0"/>
              <a:t>Innovative designs may require development research, prototype before commercializing.</a:t>
            </a:r>
          </a:p>
        </p:txBody>
      </p:sp>
    </p:spTree>
    <p:extLst>
      <p:ext uri="{BB962C8B-B14F-4D97-AF65-F5344CB8AC3E}">
        <p14:creationId xmlns:p14="http://schemas.microsoft.com/office/powerpoint/2010/main" val="205855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2789" indent="-268253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0853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5390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8358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015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1945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3738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553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0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F201-A036-427B-8E6F-FF47C5621871}" type="slidenum">
              <a: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00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9550" y="423863"/>
            <a:ext cx="7961313" cy="447992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564" y="5015635"/>
            <a:ext cx="6019261" cy="4593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75422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2789" indent="-268253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0853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5390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8358" indent="-211778" defTabSz="9004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015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1945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3738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55531" indent="-211778" algn="ctr" defTabSz="9004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0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C0743-3BF2-4A24-B097-305A19B3B69A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00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5713" y="565150"/>
            <a:ext cx="5056187" cy="2843213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0215" y="3594676"/>
            <a:ext cx="8086340" cy="34060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fr-FR" sz="2300"/>
              <a:t>Time to reach speculative resources level (same order than Red Book): 2060.</a:t>
            </a:r>
          </a:p>
          <a:p>
            <a:pPr eaLnBrk="1" hangingPunct="1"/>
            <a:r>
              <a:rPr lang="en-US" altLang="fr-FR" sz="2300"/>
              <a:t>Introduction of FR in 2030 still ok, in 2050 maybe too late.</a:t>
            </a:r>
          </a:p>
        </p:txBody>
      </p:sp>
    </p:spTree>
    <p:extLst>
      <p:ext uri="{BB962C8B-B14F-4D97-AF65-F5344CB8AC3E}">
        <p14:creationId xmlns:p14="http://schemas.microsoft.com/office/powerpoint/2010/main" val="387333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185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92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4532" indent="-277347" defTabSz="89592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5622" indent="-221255" defTabSz="89592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806" indent="-221255" defTabSz="89592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8432" indent="-221255" defTabSz="89592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173" indent="-221255" algn="ctr" defTabSz="8959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5915" indent="-221255" algn="ctr" defTabSz="8959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4657" indent="-221255" algn="ctr" defTabSz="8959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3399" indent="-221255" algn="ctr" defTabSz="8959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95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2206-9C2C-42C9-B538-CEEBA3E5500E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895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52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502400"/>
            <a:ext cx="9800770" cy="3556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7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1289539" y="1"/>
            <a:ext cx="10902461" cy="758065"/>
          </a:xfrm>
        </p:spPr>
        <p:txBody>
          <a:bodyPr/>
          <a:lstStyle>
            <a:lvl1pPr marL="180000">
              <a:lnSpc>
                <a:spcPct val="110000"/>
              </a:lnSpc>
              <a:defRPr sz="1800" b="1" cap="none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63200" y="1170754"/>
            <a:ext cx="11297000" cy="4968552"/>
          </a:xfrm>
        </p:spPr>
        <p:txBody>
          <a:bodyPr/>
          <a:lstStyle>
            <a:lvl1pPr marL="0" indent="0">
              <a:spcBef>
                <a:spcPts val="1200"/>
              </a:spcBef>
              <a:defRPr sz="1800"/>
            </a:lvl1pPr>
            <a:lvl2pPr marL="266700" indent="-266700">
              <a:lnSpc>
                <a:spcPct val="114000"/>
              </a:lnSpc>
              <a:spcBef>
                <a:spcPts val="1200"/>
              </a:spcBef>
              <a:defRPr/>
            </a:lvl2pPr>
            <a:lvl3pPr marL="395288" marR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sz="1400"/>
            </a:lvl3pPr>
            <a:lvl4pPr marL="266700" indent="400050">
              <a:buFontTx/>
              <a:buNone/>
              <a:tabLst>
                <a:tab pos="0" algn="l"/>
              </a:tabLst>
              <a:defRPr/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marL="395288" marR="0" lvl="2" indent="-1714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fr-FR" dirty="0" smtClean="0"/>
              <a:t>3e niveau</a:t>
            </a:r>
          </a:p>
          <a:p>
            <a:pPr marL="838200" marR="0" lvl="3" indent="-1714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fr-FR" dirty="0" smtClean="0"/>
          </a:p>
          <a:p>
            <a:pPr marL="1009650" marR="0" lvl="3" indent="-1714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93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63200" y="1170753"/>
            <a:ext cx="11297000" cy="3499848"/>
          </a:xfrm>
        </p:spPr>
        <p:txBody>
          <a:bodyPr/>
          <a:lstStyle>
            <a:lvl1pPr marL="0" indent="0">
              <a:spcBef>
                <a:spcPts val="675"/>
              </a:spcBef>
              <a:defRPr sz="1013"/>
            </a:lvl1pPr>
            <a:lvl2pPr marL="150019" indent="-150019">
              <a:lnSpc>
                <a:spcPct val="114000"/>
              </a:lnSpc>
              <a:spcBef>
                <a:spcPts val="675"/>
              </a:spcBef>
              <a:defRPr/>
            </a:lvl2pPr>
            <a:lvl3pPr marL="222350" marR="0" indent="-96441" algn="l" defTabSz="51435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38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sz="788"/>
            </a:lvl3pPr>
            <a:lvl4pPr marL="150019" indent="225029">
              <a:buFontTx/>
              <a:buNone/>
              <a:tabLst>
                <a:tab pos="0" algn="l"/>
              </a:tabLst>
              <a:defRPr/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marL="222350" marR="0" lvl="2" indent="-96441" algn="l" defTabSz="51435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fr-FR" dirty="0" smtClean="0"/>
              <a:t>3e niveau</a:t>
            </a:r>
          </a:p>
          <a:p>
            <a:pPr marL="471488" marR="0" lvl="3" indent="-96441" algn="l" defTabSz="51435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fr-FR" dirty="0" smtClean="0"/>
          </a:p>
          <a:p>
            <a:pPr marL="567929" marR="0" lvl="3" indent="-96441" algn="l" defTabSz="51435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0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03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64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287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502400"/>
            <a:ext cx="980077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3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838200" y="6502400"/>
            <a:ext cx="980077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98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8200" y="6502400"/>
            <a:ext cx="980077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18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949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C00000"/>
                </a:solidFill>
              </a:defRPr>
            </a:lvl1pPr>
            <a:lvl4pPr>
              <a:defRPr sz="1400"/>
            </a:lvl4pPr>
            <a:lvl5pPr marL="1344613" indent="-114300"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6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2788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416743" y="152789"/>
            <a:ext cx="10018396" cy="53476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416744" y="763945"/>
            <a:ext cx="4908001" cy="26738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527137" y="763945"/>
            <a:ext cx="4908001" cy="26738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416744" y="3590542"/>
            <a:ext cx="4908001" cy="26738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27137" y="3590542"/>
            <a:ext cx="4908001" cy="26738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8200" y="6502400"/>
            <a:ext cx="980077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53371" y="6502400"/>
            <a:ext cx="638628" cy="355601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38200" y="725714"/>
            <a:ext cx="10515600" cy="2902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53371" y="6502399"/>
            <a:ext cx="508000" cy="3556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C96D0EE-5CE8-4394-A4F2-E09E789579C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18"/>
          <p:cNvSpPr txBox="1">
            <a:spLocks noChangeArrowheads="1"/>
          </p:cNvSpPr>
          <p:nvPr userDrawn="1"/>
        </p:nvSpPr>
        <p:spPr bwMode="auto">
          <a:xfrm>
            <a:off x="1583140" y="6482687"/>
            <a:ext cx="9007522" cy="3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>
              <a:spcAft>
                <a:spcPts val="400"/>
              </a:spcAft>
              <a:buFont typeface="Arial" pitchFamily="34" charset="0"/>
              <a:defRPr sz="22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algn="l">
              <a:lnSpc>
                <a:spcPts val="2000"/>
              </a:lnSpc>
              <a:buSzPct val="90000"/>
              <a:buBlip>
                <a:blip r:embed="rId14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algn="l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algn="l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15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algn="l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  <a:defRPr/>
            </a:pPr>
            <a:r>
              <a:rPr lang="en-US" altLang="fr-FR" sz="900" dirty="0" err="1" smtClean="0">
                <a:solidFill>
                  <a:srgbClr val="404040"/>
                </a:solidFill>
              </a:rPr>
              <a:t>Colloque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 AEIS-2023 – 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INTERD</a:t>
            </a:r>
            <a:r>
              <a:rPr lang="en-US" altLang="fr-FR" sz="900" cap="all" baseline="0" dirty="0" err="1" smtClean="0">
                <a:solidFill>
                  <a:srgbClr val="404040"/>
                </a:solidFill>
              </a:rPr>
              <a:t>é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PENDANCE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, 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PAND</a:t>
            </a:r>
            <a:r>
              <a:rPr lang="en-US" altLang="fr-FR" sz="900" cap="all" baseline="0" dirty="0" err="1" smtClean="0">
                <a:solidFill>
                  <a:srgbClr val="404040"/>
                </a:solidFill>
              </a:rPr>
              <a:t>é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MIES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 et CHANGEMENT CLIMATIQUE</a:t>
            </a:r>
            <a:r>
              <a:rPr lang="en-US" altLang="fr-FR" sz="900" dirty="0" smtClean="0">
                <a:solidFill>
                  <a:srgbClr val="404040"/>
                </a:solidFill>
              </a:rPr>
              <a:t>”</a:t>
            </a:r>
            <a:br>
              <a:rPr lang="en-US" altLang="fr-FR" sz="900" dirty="0" smtClean="0">
                <a:solidFill>
                  <a:srgbClr val="404040"/>
                </a:solidFill>
              </a:rPr>
            </a:br>
            <a:r>
              <a:rPr lang="en-US" altLang="fr-FR" sz="900" dirty="0" err="1" smtClean="0">
                <a:solidFill>
                  <a:srgbClr val="404040"/>
                </a:solidFill>
              </a:rPr>
              <a:t>Institut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 Henri 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Poincaré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, Paris – 23, 24 </a:t>
            </a:r>
            <a:r>
              <a:rPr lang="en-US" altLang="fr-FR" sz="900" baseline="0" dirty="0" err="1" smtClean="0">
                <a:solidFill>
                  <a:srgbClr val="404040"/>
                </a:solidFill>
              </a:rPr>
              <a:t>Novembre</a:t>
            </a:r>
            <a:r>
              <a:rPr lang="en-US" altLang="fr-FR" sz="900" baseline="0" dirty="0" smtClean="0">
                <a:solidFill>
                  <a:srgbClr val="404040"/>
                </a:solidFill>
              </a:rPr>
              <a:t> 2023</a:t>
            </a:r>
            <a:endParaRPr lang="fr-FR" altLang="fr-FR" sz="900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5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8" r:id="rId8"/>
    <p:sldLayoutId id="2147483779" r:id="rId9"/>
    <p:sldLayoutId id="2147483783" r:id="rId10"/>
    <p:sldLayoutId id="2147483787" r:id="rId11"/>
    <p:sldLayoutId id="214748379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mailto:franck.carre@cea.fr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12" Type="http://schemas.openxmlformats.org/officeDocument/2006/relationships/image" Target="../media/image65.gif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sarago.co.jp/nfhtm/ca.html" TargetMode="External"/><Relationship Id="rId18" Type="http://schemas.openxmlformats.org/officeDocument/2006/relationships/image" Target="../media/image82.png"/><Relationship Id="rId26" Type="http://schemas.openxmlformats.org/officeDocument/2006/relationships/image" Target="../media/image86.png"/><Relationship Id="rId39" Type="http://schemas.openxmlformats.org/officeDocument/2006/relationships/hyperlink" Target="http://www.sarago.co.jp/nfhtm/ch.html" TargetMode="External"/><Relationship Id="rId21" Type="http://schemas.openxmlformats.org/officeDocument/2006/relationships/hyperlink" Target="http://www.sarago.co.jp/nfhtm/in.html" TargetMode="External"/><Relationship Id="rId34" Type="http://schemas.openxmlformats.org/officeDocument/2006/relationships/image" Target="../media/image90.png"/><Relationship Id="rId42" Type="http://schemas.openxmlformats.org/officeDocument/2006/relationships/image" Target="../media/image94.png"/><Relationship Id="rId47" Type="http://schemas.openxmlformats.org/officeDocument/2006/relationships/image" Target="../media/image97.png"/><Relationship Id="rId50" Type="http://schemas.openxmlformats.org/officeDocument/2006/relationships/image" Target="../media/image99.png"/><Relationship Id="rId55" Type="http://schemas.openxmlformats.org/officeDocument/2006/relationships/image" Target="../media/image104.jpeg"/><Relationship Id="rId63" Type="http://schemas.openxmlformats.org/officeDocument/2006/relationships/image" Target="../media/image112.png"/><Relationship Id="rId68" Type="http://schemas.openxmlformats.org/officeDocument/2006/relationships/image" Target="../media/image117.png"/><Relationship Id="rId7" Type="http://schemas.openxmlformats.org/officeDocument/2006/relationships/hyperlink" Target="http://www.sarago.co.jp/nfhtm/am.html" TargetMode="External"/><Relationship Id="rId71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1.png"/><Relationship Id="rId29" Type="http://schemas.openxmlformats.org/officeDocument/2006/relationships/hyperlink" Target="http://www.sarago.co.jp/nfhtm/kr.html" TargetMode="External"/><Relationship Id="rId11" Type="http://schemas.openxmlformats.org/officeDocument/2006/relationships/hyperlink" Target="http://www.sarago.co.jp/nfhtm/bg.html" TargetMode="Externa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37" Type="http://schemas.openxmlformats.org/officeDocument/2006/relationships/hyperlink" Target="http://www.sarago.co.jp/nfhtm/es.html" TargetMode="External"/><Relationship Id="rId40" Type="http://schemas.openxmlformats.org/officeDocument/2006/relationships/image" Target="../media/image93.png"/><Relationship Id="rId45" Type="http://schemas.openxmlformats.org/officeDocument/2006/relationships/hyperlink" Target="http://www.sarago.co.jp/nfhtm/cl.html" TargetMode="External"/><Relationship Id="rId53" Type="http://schemas.openxmlformats.org/officeDocument/2006/relationships/image" Target="../media/image102.png"/><Relationship Id="rId58" Type="http://schemas.openxmlformats.org/officeDocument/2006/relationships/image" Target="../media/image107.jpeg"/><Relationship Id="rId66" Type="http://schemas.openxmlformats.org/officeDocument/2006/relationships/image" Target="../media/image115.png"/><Relationship Id="rId74" Type="http://schemas.openxmlformats.org/officeDocument/2006/relationships/image" Target="../media/image122.jpeg"/><Relationship Id="rId5" Type="http://schemas.openxmlformats.org/officeDocument/2006/relationships/hyperlink" Target="http://www.sarago.co.jp/nfhtm/ar.html" TargetMode="External"/><Relationship Id="rId15" Type="http://schemas.openxmlformats.org/officeDocument/2006/relationships/hyperlink" Target="http://www.sarago.co.jp/nfhtm/fr.html" TargetMode="External"/><Relationship Id="rId23" Type="http://schemas.openxmlformats.org/officeDocument/2006/relationships/hyperlink" Target="http://www.sarago.co.jp/nfhtm/id.html" TargetMode="External"/><Relationship Id="rId28" Type="http://schemas.openxmlformats.org/officeDocument/2006/relationships/image" Target="../media/image87.png"/><Relationship Id="rId36" Type="http://schemas.openxmlformats.org/officeDocument/2006/relationships/image" Target="../media/image91.png"/><Relationship Id="rId49" Type="http://schemas.openxmlformats.org/officeDocument/2006/relationships/hyperlink" Target="http://www.sarago.co.jp/nfhtm/cz.html" TargetMode="External"/><Relationship Id="rId57" Type="http://schemas.openxmlformats.org/officeDocument/2006/relationships/image" Target="../media/image106.jpeg"/><Relationship Id="rId61" Type="http://schemas.openxmlformats.org/officeDocument/2006/relationships/image" Target="../media/image110.png"/><Relationship Id="rId10" Type="http://schemas.openxmlformats.org/officeDocument/2006/relationships/image" Target="../media/image78.png"/><Relationship Id="rId19" Type="http://schemas.openxmlformats.org/officeDocument/2006/relationships/hyperlink" Target="http://www.sarago.co.jp/nfhtm/de.html" TargetMode="External"/><Relationship Id="rId31" Type="http://schemas.openxmlformats.org/officeDocument/2006/relationships/hyperlink" Target="http://www.sarago.co.jp/nfhtm/pk.html" TargetMode="External"/><Relationship Id="rId44" Type="http://schemas.openxmlformats.org/officeDocument/2006/relationships/image" Target="../media/image95.png"/><Relationship Id="rId52" Type="http://schemas.openxmlformats.org/officeDocument/2006/relationships/image" Target="../media/image101.png"/><Relationship Id="rId60" Type="http://schemas.openxmlformats.org/officeDocument/2006/relationships/image" Target="../media/image109.jpeg"/><Relationship Id="rId65" Type="http://schemas.openxmlformats.org/officeDocument/2006/relationships/image" Target="../media/image114.png"/><Relationship Id="rId73" Type="http://schemas.openxmlformats.org/officeDocument/2006/relationships/image" Target="../media/image73.jpeg"/><Relationship Id="rId4" Type="http://schemas.openxmlformats.org/officeDocument/2006/relationships/image" Target="../media/image75.png"/><Relationship Id="rId9" Type="http://schemas.openxmlformats.org/officeDocument/2006/relationships/hyperlink" Target="http://www.sarago.co.jp/nfhtm/br.html" TargetMode="External"/><Relationship Id="rId14" Type="http://schemas.openxmlformats.org/officeDocument/2006/relationships/image" Target="../media/image80.png"/><Relationship Id="rId22" Type="http://schemas.openxmlformats.org/officeDocument/2006/relationships/image" Target="../media/image84.png"/><Relationship Id="rId27" Type="http://schemas.openxmlformats.org/officeDocument/2006/relationships/hyperlink" Target="http://www.sarago.co.jp/nfhtm/nl.html" TargetMode="External"/><Relationship Id="rId30" Type="http://schemas.openxmlformats.org/officeDocument/2006/relationships/image" Target="../media/image88.png"/><Relationship Id="rId35" Type="http://schemas.openxmlformats.org/officeDocument/2006/relationships/hyperlink" Target="http://www.sarago.co.jp/nfhtm/za.html" TargetMode="External"/><Relationship Id="rId43" Type="http://schemas.openxmlformats.org/officeDocument/2006/relationships/hyperlink" Target="http://www.sarago.co.jp/nfhtm/ua.html" TargetMode="External"/><Relationship Id="rId48" Type="http://schemas.openxmlformats.org/officeDocument/2006/relationships/image" Target="../media/image98.png"/><Relationship Id="rId56" Type="http://schemas.openxmlformats.org/officeDocument/2006/relationships/image" Target="../media/image105.jpeg"/><Relationship Id="rId64" Type="http://schemas.openxmlformats.org/officeDocument/2006/relationships/image" Target="../media/image113.png"/><Relationship Id="rId69" Type="http://schemas.openxmlformats.org/officeDocument/2006/relationships/image" Target="../media/image118.png"/><Relationship Id="rId8" Type="http://schemas.openxmlformats.org/officeDocument/2006/relationships/image" Target="../media/image77.png"/><Relationship Id="rId51" Type="http://schemas.openxmlformats.org/officeDocument/2006/relationships/image" Target="../media/image100.png"/><Relationship Id="rId72" Type="http://schemas.openxmlformats.org/officeDocument/2006/relationships/image" Target="../media/image121.png"/><Relationship Id="rId3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hyperlink" Target="http://www.sarago.co.jp/nfhtm/cn.html" TargetMode="External"/><Relationship Id="rId25" Type="http://schemas.openxmlformats.org/officeDocument/2006/relationships/hyperlink" Target="http://www.sarago.co.jp/nfhtm/ma.html" TargetMode="External"/><Relationship Id="rId33" Type="http://schemas.openxmlformats.org/officeDocument/2006/relationships/hyperlink" Target="http://www.sarago.co.jp/nfhtm/ru.html" TargetMode="External"/><Relationship Id="rId38" Type="http://schemas.openxmlformats.org/officeDocument/2006/relationships/image" Target="../media/image92.png"/><Relationship Id="rId46" Type="http://schemas.openxmlformats.org/officeDocument/2006/relationships/image" Target="../media/image96.png"/><Relationship Id="rId59" Type="http://schemas.openxmlformats.org/officeDocument/2006/relationships/image" Target="../media/image108.jpeg"/><Relationship Id="rId67" Type="http://schemas.openxmlformats.org/officeDocument/2006/relationships/image" Target="../media/image116.png"/><Relationship Id="rId20" Type="http://schemas.openxmlformats.org/officeDocument/2006/relationships/image" Target="../media/image83.png"/><Relationship Id="rId41" Type="http://schemas.openxmlformats.org/officeDocument/2006/relationships/hyperlink" Target="http://www.sarago.co.jp/nfhtm/tr.html" TargetMode="External"/><Relationship Id="rId54" Type="http://schemas.openxmlformats.org/officeDocument/2006/relationships/image" Target="../media/image103.wmf"/><Relationship Id="rId62" Type="http://schemas.openxmlformats.org/officeDocument/2006/relationships/image" Target="../media/image111.png"/><Relationship Id="rId70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3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8.jpeg"/><Relationship Id="rId5" Type="http://schemas.openxmlformats.org/officeDocument/2006/relationships/image" Target="../media/image123.pn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6.png"/><Relationship Id="rId14" Type="http://schemas.openxmlformats.org/officeDocument/2006/relationships/image" Target="../media/image1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wmf"/><Relationship Id="rId3" Type="http://schemas.openxmlformats.org/officeDocument/2006/relationships/image" Target="../media/image143.jpeg"/><Relationship Id="rId21" Type="http://schemas.openxmlformats.org/officeDocument/2006/relationships/image" Target="../media/image161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6.png"/><Relationship Id="rId20" Type="http://schemas.openxmlformats.org/officeDocument/2006/relationships/image" Target="../media/image1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emf"/><Relationship Id="rId7" Type="http://schemas.openxmlformats.org/officeDocument/2006/relationships/image" Target="../media/image166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69.png"/><Relationship Id="rId18" Type="http://schemas.openxmlformats.org/officeDocument/2006/relationships/image" Target="../media/image172.jpeg"/><Relationship Id="rId3" Type="http://schemas.openxmlformats.org/officeDocument/2006/relationships/image" Target="../media/image111.png"/><Relationship Id="rId21" Type="http://schemas.openxmlformats.org/officeDocument/2006/relationships/image" Target="../media/image175.jpeg"/><Relationship Id="rId7" Type="http://schemas.openxmlformats.org/officeDocument/2006/relationships/image" Target="../media/image115.png"/><Relationship Id="rId12" Type="http://schemas.openxmlformats.org/officeDocument/2006/relationships/image" Target="../media/image168.png"/><Relationship Id="rId17" Type="http://schemas.openxmlformats.org/officeDocument/2006/relationships/image" Target="../media/image171.jpeg"/><Relationship Id="rId2" Type="http://schemas.openxmlformats.org/officeDocument/2006/relationships/image" Target="../media/image110.png"/><Relationship Id="rId16" Type="http://schemas.openxmlformats.org/officeDocument/2006/relationships/image" Target="../media/image170.jpeg"/><Relationship Id="rId20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1.png"/><Relationship Id="rId10" Type="http://schemas.openxmlformats.org/officeDocument/2006/relationships/image" Target="../media/image118.png"/><Relationship Id="rId19" Type="http://schemas.openxmlformats.org/officeDocument/2006/relationships/image" Target="../media/image173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0.png"/><Relationship Id="rId22" Type="http://schemas.openxmlformats.org/officeDocument/2006/relationships/image" Target="../media/image1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7.jpeg"/><Relationship Id="rId21" Type="http://schemas.openxmlformats.org/officeDocument/2006/relationships/image" Target="../media/image194.emf"/><Relationship Id="rId7" Type="http://schemas.openxmlformats.org/officeDocument/2006/relationships/image" Target="../media/image180.png"/><Relationship Id="rId12" Type="http://schemas.openxmlformats.org/officeDocument/2006/relationships/image" Target="../media/image185.emf"/><Relationship Id="rId17" Type="http://schemas.openxmlformats.org/officeDocument/2006/relationships/image" Target="../media/image190.png"/><Relationship Id="rId25" Type="http://schemas.openxmlformats.org/officeDocument/2006/relationships/image" Target="../media/image198.emf"/><Relationship Id="rId2" Type="http://schemas.openxmlformats.org/officeDocument/2006/relationships/image" Target="../media/image5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7.png"/><Relationship Id="rId5" Type="http://schemas.openxmlformats.org/officeDocument/2006/relationships/image" Target="../media/image178.jpeg"/><Relationship Id="rId15" Type="http://schemas.openxmlformats.org/officeDocument/2006/relationships/image" Target="../media/image188.emf"/><Relationship Id="rId23" Type="http://schemas.openxmlformats.org/officeDocument/2006/relationships/image" Target="../media/image196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57.jpe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2.jpeg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3.png"/><Relationship Id="rId7" Type="http://schemas.openxmlformats.org/officeDocument/2006/relationships/image" Target="../media/image2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210.png"/><Relationship Id="rId5" Type="http://schemas.openxmlformats.org/officeDocument/2006/relationships/image" Target="../media/image122.jpeg"/><Relationship Id="rId10" Type="http://schemas.openxmlformats.org/officeDocument/2006/relationships/image" Target="../media/image209.jpeg"/><Relationship Id="rId4" Type="http://schemas.openxmlformats.org/officeDocument/2006/relationships/image" Target="../media/image204.jpeg"/><Relationship Id="rId9" Type="http://schemas.openxmlformats.org/officeDocument/2006/relationships/image" Target="../media/image20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213.emf"/><Relationship Id="rId12" Type="http://schemas.openxmlformats.org/officeDocument/2006/relationships/image" Target="../media/image2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ranck.carre@cea.fr" TargetMode="External"/><Relationship Id="rId11" Type="http://schemas.openxmlformats.org/officeDocument/2006/relationships/image" Target="../media/image214.png"/><Relationship Id="rId5" Type="http://schemas.openxmlformats.org/officeDocument/2006/relationships/image" Target="../media/image212.png"/><Relationship Id="rId15" Type="http://schemas.openxmlformats.org/officeDocument/2006/relationships/image" Target="../media/image217.png"/><Relationship Id="rId10" Type="http://schemas.openxmlformats.org/officeDocument/2006/relationships/image" Target="../media/image14.jpeg"/><Relationship Id="rId4" Type="http://schemas.openxmlformats.org/officeDocument/2006/relationships/image" Target="../media/image211.jpeg"/><Relationship Id="rId9" Type="http://schemas.openxmlformats.org/officeDocument/2006/relationships/image" Target="../media/image16.png"/><Relationship Id="rId14" Type="http://schemas.openxmlformats.org/officeDocument/2006/relationships/image" Target="../media/image2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http://meteolcd.files.wordpress.com/2012/09/generalatomics_em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6535"/>
            <a:ext cx="2140526" cy="197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2665699" y="2298530"/>
            <a:ext cx="9116290" cy="2965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Atouts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potentiels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b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des nouveaux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réacteurs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nucléaires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pour un </a:t>
            </a:r>
            <a:r>
              <a:rPr kumimoji="0" lang="en-US" sz="4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développement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durable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1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Frank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CARR</a:t>
            </a:r>
            <a:r>
              <a:rPr kumimoji="0" lang="en-US" sz="2400" b="0" i="1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é</a:t>
            </a:r>
            <a:r>
              <a:rPr kumimoji="0" lang="en-US" sz="24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  <a:hlinkClick r:id="rId3"/>
              </a:rPr>
              <a:t>franck.carre@cea.fr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Conseiller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scientifique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de la Direction des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énergies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du CEA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24890"/>
          <a:stretch/>
        </p:blipFill>
        <p:spPr bwMode="auto">
          <a:xfrm>
            <a:off x="7789537" y="-3552"/>
            <a:ext cx="1506863" cy="1787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" y="2327461"/>
            <a:ext cx="2348218" cy="116596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5385" r="-163" b="-489"/>
          <a:stretch/>
        </p:blipFill>
        <p:spPr>
          <a:xfrm>
            <a:off x="9296400" y="21179"/>
            <a:ext cx="2679656" cy="15182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Image 1" descr="Barrières_N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7" y="5346207"/>
            <a:ext cx="1733280" cy="13458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61855" y="5346207"/>
            <a:ext cx="872013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Colloque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AEIS 2023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2400" b="0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Interdépendance</a:t>
            </a:r>
            <a:r>
              <a:rPr kumimoji="0" lang="en-US" sz="2400" b="0" i="1" u="none" strike="noStrike" kern="1200" cap="all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</a:t>
            </a:r>
            <a:r>
              <a:rPr kumimoji="0" lang="en-US" sz="2400" b="0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pandémies</a:t>
            </a:r>
            <a:r>
              <a:rPr kumimoji="0" lang="en-US" sz="2400" b="0" i="1" u="none" strike="noStrike" kern="1200" cap="all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et</a:t>
            </a:r>
            <a:r>
              <a:rPr kumimoji="0" lang="en-US" sz="2400" b="0" i="1" u="none" strike="noStrike" kern="1200" cap="all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400" b="0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changement</a:t>
            </a:r>
            <a:r>
              <a:rPr kumimoji="0" lang="en-US" sz="2400" b="0" i="1" u="none" strike="noStrike" kern="1200" cap="all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2400" b="0" i="1" u="none" strike="noStrike" kern="1200" cap="all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climatique</a:t>
            </a:r>
            <a:endParaRPr kumimoji="0" lang="en-US" sz="2400" b="0" i="1" u="none" strike="noStrike" kern="1200" cap="all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Institut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Henri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Poincaré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Paris – 23, 24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Novembre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2023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4208" y="0"/>
            <a:ext cx="1625329" cy="1759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à coins arrondis 3"/>
          <p:cNvSpPr/>
          <p:nvPr/>
        </p:nvSpPr>
        <p:spPr>
          <a:xfrm>
            <a:off x="2923309" y="5346206"/>
            <a:ext cx="8520546" cy="1089529"/>
          </a:xfrm>
          <a:prstGeom prst="roundRect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EP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50" y="44192"/>
            <a:ext cx="2124087" cy="171528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EP10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607" y="44192"/>
            <a:ext cx="1287601" cy="17152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l="34591" r="33995"/>
          <a:stretch/>
        </p:blipFill>
        <p:spPr>
          <a:xfrm>
            <a:off x="51294" y="44192"/>
            <a:ext cx="2584765" cy="21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489271" y="2986093"/>
            <a:ext cx="3731207" cy="1629266"/>
            <a:chOff x="1473650" y="1448780"/>
            <a:chExt cx="9039538" cy="4319812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1473650" y="1448780"/>
              <a:ext cx="9039538" cy="43198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553495" y="3425087"/>
              <a:ext cx="2174078" cy="1889596"/>
            </a:xfrm>
            <a:prstGeom prst="rect">
              <a:avLst/>
            </a:prstGeom>
            <a:solidFill>
              <a:srgbClr val="473429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27572" y="5020231"/>
              <a:ext cx="4312643" cy="294452"/>
            </a:xfrm>
            <a:prstGeom prst="rect">
              <a:avLst/>
            </a:prstGeom>
            <a:solidFill>
              <a:srgbClr val="473429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40216" y="3425087"/>
              <a:ext cx="2174078" cy="1889596"/>
            </a:xfrm>
            <a:prstGeom prst="rect">
              <a:avLst/>
            </a:prstGeom>
            <a:solidFill>
              <a:srgbClr val="473429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44" y="3614036"/>
            <a:ext cx="2636912" cy="13488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64873" y="0"/>
            <a:ext cx="9047018" cy="799800"/>
          </a:xfrm>
        </p:spPr>
        <p:txBody>
          <a:bodyPr>
            <a:noAutofit/>
          </a:bodyPr>
          <a:lstStyle/>
          <a:p>
            <a:r>
              <a:rPr lang="fr-FR" sz="2800" b="0" cap="all" dirty="0">
                <a:solidFill>
                  <a:srgbClr val="3333CC"/>
                </a:solidFill>
                <a:latin typeface="+mn-lt"/>
              </a:rPr>
              <a:t> – </a:t>
            </a:r>
            <a:r>
              <a:rPr lang="fr-FR" sz="2800" b="0" cap="all" dirty="0" smtClean="0">
                <a:solidFill>
                  <a:srgbClr val="3333CC"/>
                </a:solidFill>
                <a:latin typeface="+mn-lt"/>
              </a:rPr>
              <a:t>PROJET DE SMR </a:t>
            </a:r>
            <a:r>
              <a:rPr lang="fr-FR" sz="2800" b="0" cap="all" dirty="0" err="1" smtClean="0">
                <a:solidFill>
                  <a:srgbClr val="3333CC"/>
                </a:solidFill>
                <a:latin typeface="+mn-lt"/>
              </a:rPr>
              <a:t>FRANçais</a:t>
            </a:r>
            <a:r>
              <a:rPr lang="fr-FR" sz="2800" b="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fr-FR" sz="2800" b="0" cap="all" dirty="0">
                <a:solidFill>
                  <a:srgbClr val="3333CC"/>
                </a:solidFill>
                <a:latin typeface="+mn-lt"/>
              </a:rPr>
              <a:t>(170 MW</a:t>
            </a:r>
            <a:r>
              <a:rPr lang="fr-FR" sz="2800" b="0" dirty="0">
                <a:solidFill>
                  <a:srgbClr val="3333CC"/>
                </a:solidFill>
                <a:latin typeface="+mn-lt"/>
              </a:rPr>
              <a:t>e</a:t>
            </a:r>
            <a:r>
              <a:rPr lang="fr-FR" sz="2800" b="0" cap="all" dirty="0">
                <a:solidFill>
                  <a:srgbClr val="3333CC"/>
                </a:solidFill>
                <a:latin typeface="+mn-lt"/>
              </a:rPr>
              <a:t>-540 </a:t>
            </a:r>
            <a:r>
              <a:rPr lang="fr-FR" sz="2800" b="0" cap="all" dirty="0" err="1">
                <a:solidFill>
                  <a:srgbClr val="3333CC"/>
                </a:solidFill>
                <a:latin typeface="+mn-lt"/>
              </a:rPr>
              <a:t>MW</a:t>
            </a:r>
            <a:r>
              <a:rPr lang="fr-FR" sz="2800" b="0" dirty="0" err="1">
                <a:solidFill>
                  <a:srgbClr val="3333CC"/>
                </a:solidFill>
                <a:latin typeface="+mn-lt"/>
              </a:rPr>
              <a:t>th</a:t>
            </a:r>
            <a:r>
              <a:rPr lang="fr-FR" sz="2800" b="0" cap="all" dirty="0">
                <a:solidFill>
                  <a:srgbClr val="3333CC"/>
                </a:solidFill>
                <a:latin typeface="+mn-lt"/>
              </a:rPr>
              <a:t>)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3418278" y="1019397"/>
            <a:ext cx="1885020" cy="6630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dirty="0" smtClean="0">
                <a:solidFill>
                  <a:srgbClr val="C00000"/>
                </a:solidFill>
              </a:rPr>
              <a:t> Conception de réacteur intégrée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52" y="807781"/>
            <a:ext cx="1767366" cy="249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490" y="804329"/>
            <a:ext cx="3753683" cy="5002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9" t="30556" r="15373" b="12154"/>
          <a:stretch>
            <a:fillRect/>
          </a:stretch>
        </p:blipFill>
        <p:spPr bwMode="auto">
          <a:xfrm>
            <a:off x="8282682" y="2772503"/>
            <a:ext cx="2385318" cy="18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2"/>
          <p:cNvSpPr txBox="1">
            <a:spLocks/>
          </p:cNvSpPr>
          <p:nvPr/>
        </p:nvSpPr>
        <p:spPr bwMode="gray">
          <a:xfrm>
            <a:off x="8511372" y="1895479"/>
            <a:ext cx="2960192" cy="592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marR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266700" indent="4000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tabLst>
                <a:tab pos="0" algn="l"/>
              </a:tabLst>
              <a:defRPr lang="fr-FR"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b="0" dirty="0" smtClean="0"/>
              <a:t>Conception et construction modulaire</a:t>
            </a:r>
            <a:endParaRPr lang="fr-FR" b="0" dirty="0"/>
          </a:p>
        </p:txBody>
      </p:sp>
      <p:sp>
        <p:nvSpPr>
          <p:cNvPr id="18" name="Espace réservé du texte 2"/>
          <p:cNvSpPr txBox="1">
            <a:spLocks/>
          </p:cNvSpPr>
          <p:nvPr/>
        </p:nvSpPr>
        <p:spPr bwMode="gray">
          <a:xfrm>
            <a:off x="2715491" y="4561606"/>
            <a:ext cx="2587807" cy="2425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marR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266700" indent="4000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tabLst>
                <a:tab pos="0" algn="l"/>
              </a:tabLst>
              <a:defRPr lang="fr-FR"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b="0" dirty="0" smtClean="0"/>
              <a:t>Réacteur semi-enterré</a:t>
            </a:r>
            <a:endParaRPr lang="fr-FR" b="0" dirty="0"/>
          </a:p>
        </p:txBody>
      </p:sp>
      <p:sp>
        <p:nvSpPr>
          <p:cNvPr id="19" name="Espace réservé du texte 2"/>
          <p:cNvSpPr txBox="1">
            <a:spLocks/>
          </p:cNvSpPr>
          <p:nvPr/>
        </p:nvSpPr>
        <p:spPr bwMode="gray">
          <a:xfrm>
            <a:off x="3512704" y="2311419"/>
            <a:ext cx="1687017" cy="5540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Arial" pitchFamily="34" charset="0"/>
              <a:buNone/>
              <a:defRPr lang="fr-FR" sz="1800" b="1" kern="1200">
                <a:solidFill>
                  <a:srgbClr val="A50119"/>
                </a:solidFill>
                <a:latin typeface="Calibri" charset="0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4000"/>
              </a:lnSpc>
              <a:spcBef>
                <a:spcPts val="1200"/>
              </a:spcBef>
              <a:buClr>
                <a:srgbClr val="71BF44"/>
              </a:buClr>
              <a:buSzPct val="100000"/>
              <a:buFont typeface="Arial" panose="020B0604020202020204" pitchFamily="34" charset="0"/>
              <a:buChar char="►"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2pPr>
            <a:lvl3pPr marL="395288" marR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lang="fr-FR" sz="1400" kern="1200">
                <a:solidFill>
                  <a:srgbClr val="231F20"/>
                </a:solidFill>
                <a:latin typeface="Calibri" charset="0"/>
                <a:ea typeface="+mn-ea"/>
                <a:cs typeface="+mn-cs"/>
              </a:defRPr>
            </a:lvl3pPr>
            <a:lvl4pPr marL="266700" indent="40005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tabLst>
                <a:tab pos="0" algn="l"/>
              </a:tabLst>
              <a:defRPr lang="fr-FR"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b="0" dirty="0" smtClean="0"/>
              <a:t>Systèmes de sûreté passifs</a:t>
            </a:r>
            <a:endParaRPr lang="fr-FR" b="0" dirty="0"/>
          </a:p>
        </p:txBody>
      </p:sp>
      <p:grpSp>
        <p:nvGrpSpPr>
          <p:cNvPr id="26" name="Groupe 25"/>
          <p:cNvGrpSpPr/>
          <p:nvPr/>
        </p:nvGrpSpPr>
        <p:grpSpPr>
          <a:xfrm>
            <a:off x="1822132" y="5244289"/>
            <a:ext cx="6528693" cy="1143001"/>
            <a:chOff x="963152" y="5244288"/>
            <a:chExt cx="6528693" cy="1143001"/>
          </a:xfrm>
        </p:grpSpPr>
        <p:sp>
          <p:nvSpPr>
            <p:cNvPr id="24" name="Rectangle 23"/>
            <p:cNvSpPr/>
            <p:nvPr/>
          </p:nvSpPr>
          <p:spPr>
            <a:xfrm>
              <a:off x="963153" y="5244288"/>
              <a:ext cx="6528692" cy="114300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963152" y="5271024"/>
              <a:ext cx="6424784" cy="1089529"/>
              <a:chOff x="859243" y="5275562"/>
              <a:chExt cx="6424784" cy="1089529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859243" y="5538199"/>
                <a:ext cx="14048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ROADMAP</a:t>
                </a:r>
              </a:p>
            </p:txBody>
          </p:sp>
          <p:cxnSp>
            <p:nvCxnSpPr>
              <p:cNvPr id="22" name="Connecteur droit 21"/>
              <p:cNvCxnSpPr/>
              <p:nvPr/>
            </p:nvCxnSpPr>
            <p:spPr>
              <a:xfrm flipH="1">
                <a:off x="2221976" y="5304603"/>
                <a:ext cx="13242" cy="10314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2264071" y="5275562"/>
                <a:ext cx="5019956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fr-FR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Preliminary</a:t>
                </a: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Design  		</a:t>
                </a:r>
                <a:r>
                  <a:rPr lang="fr-FR" dirty="0">
                    <a:solidFill>
                      <a:srgbClr val="0C6F28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2019-2022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Front-end Engineering Design	</a:t>
                </a:r>
                <a:r>
                  <a:rPr lang="fr-FR" dirty="0">
                    <a:solidFill>
                      <a:srgbClr val="0C6F28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2022-2025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fr-FR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Detailed</a:t>
                </a: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Design &amp; </a:t>
                </a:r>
                <a:r>
                  <a:rPr lang="fr-FR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Licensing</a:t>
                </a: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fr-FR" dirty="0">
                    <a:solidFill>
                      <a:srgbClr val="0C6F28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2025-2030</a:t>
                </a:r>
              </a:p>
            </p:txBody>
          </p:sp>
        </p:grpSp>
      </p:grpSp>
      <p:sp>
        <p:nvSpPr>
          <p:cNvPr id="28" name="Explosion 2 27"/>
          <p:cNvSpPr/>
          <p:nvPr/>
        </p:nvSpPr>
        <p:spPr>
          <a:xfrm>
            <a:off x="8122228" y="4995175"/>
            <a:ext cx="2503945" cy="1392114"/>
          </a:xfrm>
          <a:prstGeom prst="irregularSeal2">
            <a:avLst/>
          </a:prstGeom>
          <a:solidFill>
            <a:srgbClr val="9587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ZoneTexte 28"/>
          <p:cNvSpPr txBox="1"/>
          <p:nvPr/>
        </p:nvSpPr>
        <p:spPr>
          <a:xfrm rot="20320507">
            <a:off x="8533786" y="5554496"/>
            <a:ext cx="1450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Society </a:t>
            </a:r>
            <a:r>
              <a:rPr lang="fr-FR" sz="1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fr-FR" sz="1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86" y="-86203"/>
            <a:ext cx="2613332" cy="899182"/>
          </a:xfrm>
          <a:prstGeom prst="rect">
            <a:avLst/>
          </a:prstGeom>
        </p:spPr>
      </p:pic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fld id="{6C96D0EE-5CE8-4394-A4F2-E09E789579CF}" type="slidenum">
              <a:rPr lang="fr-FR" sz="1400" smtClean="0"/>
              <a:pPr>
                <a:buNone/>
              </a:pPr>
              <a:t>10</a:t>
            </a:fld>
            <a:endParaRPr lang="fr-FR" sz="14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288" y="1265033"/>
            <a:ext cx="2185827" cy="2366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7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88488"/>
            <a:ext cx="12192000" cy="961472"/>
          </a:xfrm>
        </p:spPr>
        <p:txBody>
          <a:bodyPr>
            <a:noAutofit/>
          </a:bodyPr>
          <a:lstStyle/>
          <a:p>
            <a:pPr algn="ctr"/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LOI de transition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énergétique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pour la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croissance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verte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(17/8/2015)</a:t>
            </a:r>
            <a:br>
              <a:rPr lang="en-US" sz="2600" cap="all" dirty="0" smtClean="0">
                <a:solidFill>
                  <a:srgbClr val="3333CC"/>
                </a:solidFill>
                <a:latin typeface="+mn-lt"/>
              </a:rPr>
            </a:b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Loi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Energie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et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Climat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–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Vers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la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neutralité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carbone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600" cap="all" dirty="0" err="1" smtClean="0">
                <a:solidFill>
                  <a:srgbClr val="3333CC"/>
                </a:solidFill>
                <a:latin typeface="+mn-lt"/>
              </a:rPr>
              <a:t>en</a:t>
            </a:r>
            <a:r>
              <a:rPr lang="en-US" sz="2600" cap="all" dirty="0" smtClean="0">
                <a:solidFill>
                  <a:srgbClr val="3333CC"/>
                </a:solidFill>
                <a:latin typeface="+mn-lt"/>
              </a:rPr>
              <a:t> 2050 (8/11/2019)</a:t>
            </a:r>
            <a:endParaRPr lang="fr-FR" sz="26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697524" y="6561828"/>
            <a:ext cx="982264" cy="30600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AEFB9B6D-867A-40B8-ACB0-35CC9F272C9C}" type="slidenum">
              <a:rPr lang="fr-FR" sz="11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11</a:t>
            </a:fld>
            <a:endParaRPr lang="fr-FR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818" y="996093"/>
            <a:ext cx="7040778" cy="53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500"/>
              </a:spcAft>
              <a:defRPr/>
            </a:pP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Programmation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pluriannuelle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l’énergie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(PPE)  </a:t>
            </a:r>
            <a:endParaRPr lang="en-GB" sz="20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266700" lvl="1" indent="-266700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sz="1600" dirty="0">
                <a:latin typeface="Calibri" charset="0"/>
              </a:rPr>
              <a:t>-30 % </a:t>
            </a:r>
            <a:r>
              <a:rPr lang="en-GB" sz="1600" dirty="0" smtClean="0">
                <a:latin typeface="Calibri" charset="0"/>
              </a:rPr>
              <a:t>sur la </a:t>
            </a:r>
            <a:r>
              <a:rPr lang="en-GB" sz="1600" dirty="0" err="1" smtClean="0">
                <a:latin typeface="Calibri" charset="0"/>
              </a:rPr>
              <a:t>demande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en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énergie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en</a:t>
            </a:r>
            <a:r>
              <a:rPr lang="en-GB" sz="1600" dirty="0" smtClean="0">
                <a:latin typeface="Calibri" charset="0"/>
              </a:rPr>
              <a:t> 2030 (/1990) et </a:t>
            </a:r>
            <a:r>
              <a:rPr lang="en-GB" sz="1600" dirty="0">
                <a:latin typeface="Calibri" charset="0"/>
              </a:rPr>
              <a:t>-50% </a:t>
            </a:r>
            <a:r>
              <a:rPr lang="en-GB" sz="1600" dirty="0" err="1" smtClean="0">
                <a:latin typeface="Calibri" charset="0"/>
              </a:rPr>
              <a:t>en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>
                <a:latin typeface="Calibri" charset="0"/>
              </a:rPr>
              <a:t>2050</a:t>
            </a:r>
          </a:p>
          <a:p>
            <a:pPr marL="266700" lvl="1" indent="-266700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sz="1600" dirty="0">
                <a:latin typeface="Calibri" charset="0"/>
              </a:rPr>
              <a:t>-40 % </a:t>
            </a:r>
            <a:r>
              <a:rPr lang="en-GB" sz="1600" dirty="0" smtClean="0">
                <a:latin typeface="Calibri" charset="0"/>
              </a:rPr>
              <a:t>sur les </a:t>
            </a:r>
            <a:r>
              <a:rPr lang="en-GB" sz="1600" dirty="0" err="1" smtClean="0">
                <a:latin typeface="Calibri" charset="0"/>
              </a:rPr>
              <a:t>émissions</a:t>
            </a:r>
            <a:r>
              <a:rPr lang="en-GB" sz="1600" dirty="0" smtClean="0">
                <a:latin typeface="Calibri" charset="0"/>
              </a:rPr>
              <a:t> de </a:t>
            </a:r>
            <a:r>
              <a:rPr lang="en-GB" sz="1600" dirty="0" err="1" smtClean="0">
                <a:latin typeface="Calibri" charset="0"/>
              </a:rPr>
              <a:t>gaz</a:t>
            </a:r>
            <a:r>
              <a:rPr lang="en-GB" sz="1600" dirty="0" smtClean="0">
                <a:latin typeface="Calibri" charset="0"/>
              </a:rPr>
              <a:t> à </a:t>
            </a:r>
            <a:r>
              <a:rPr lang="en-GB" sz="1600" dirty="0" err="1" smtClean="0">
                <a:latin typeface="Calibri" charset="0"/>
              </a:rPr>
              <a:t>effet</a:t>
            </a:r>
            <a:r>
              <a:rPr lang="en-GB" sz="1600" dirty="0" smtClean="0">
                <a:latin typeface="Calibri" charset="0"/>
              </a:rPr>
              <a:t> de </a:t>
            </a:r>
            <a:r>
              <a:rPr lang="en-GB" sz="1600" dirty="0" err="1" smtClean="0">
                <a:latin typeface="Calibri" charset="0"/>
              </a:rPr>
              <a:t>serre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en</a:t>
            </a:r>
            <a:r>
              <a:rPr lang="en-GB" sz="1600" dirty="0" smtClean="0">
                <a:latin typeface="Calibri" charset="0"/>
              </a:rPr>
              <a:t> 2030 (/1990)</a:t>
            </a:r>
            <a:br>
              <a:rPr lang="en-GB" sz="1600" dirty="0" smtClean="0">
                <a:latin typeface="Calibri" charset="0"/>
              </a:rPr>
            </a:br>
            <a:r>
              <a:rPr lang="en-GB" sz="1600" dirty="0" smtClean="0">
                <a:latin typeface="Calibri" charset="0"/>
              </a:rPr>
              <a:t>+ </a:t>
            </a:r>
            <a:r>
              <a:rPr lang="en-GB" sz="1600" dirty="0" err="1" smtClean="0">
                <a:latin typeface="Calibri" charset="0"/>
              </a:rPr>
              <a:t>ajustement</a:t>
            </a:r>
            <a:r>
              <a:rPr lang="en-GB" sz="1600" dirty="0" smtClean="0">
                <a:latin typeface="Calibri" charset="0"/>
              </a:rPr>
              <a:t> à -55 % (</a:t>
            </a:r>
            <a:r>
              <a:rPr lang="en-GB" sz="1600" dirty="0" err="1" smtClean="0">
                <a:latin typeface="Calibri" charset="0"/>
              </a:rPr>
              <a:t>Loi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européenne</a:t>
            </a:r>
            <a:r>
              <a:rPr lang="en-GB" sz="1600" dirty="0" smtClean="0">
                <a:latin typeface="Calibri" charset="0"/>
              </a:rPr>
              <a:t> sur le </a:t>
            </a:r>
            <a:r>
              <a:rPr lang="en-GB" sz="1600" dirty="0" err="1" smtClean="0">
                <a:latin typeface="Calibri" charset="0"/>
              </a:rPr>
              <a:t>climat</a:t>
            </a:r>
            <a:r>
              <a:rPr lang="en-GB" sz="1600" dirty="0" smtClean="0">
                <a:latin typeface="Calibri" charset="0"/>
              </a:rPr>
              <a:t>, 2023)</a:t>
            </a:r>
            <a:endParaRPr lang="en-GB" sz="1600" dirty="0">
              <a:latin typeface="Calibri" charset="0"/>
            </a:endParaRPr>
          </a:p>
          <a:p>
            <a:pPr marL="266700" lvl="1" indent="-266700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sz="1600" dirty="0" smtClean="0">
                <a:latin typeface="Calibri" charset="0"/>
              </a:rPr>
              <a:t>40 % </a:t>
            </a:r>
            <a:r>
              <a:rPr lang="en-GB" sz="1600" dirty="0" err="1" smtClean="0">
                <a:latin typeface="Calibri" charset="0"/>
              </a:rPr>
              <a:t>d’électricité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renouvelable</a:t>
            </a:r>
            <a:r>
              <a:rPr lang="en-GB" sz="1600" dirty="0" smtClean="0">
                <a:latin typeface="Calibri" charset="0"/>
              </a:rPr>
              <a:t> et 32 % </a:t>
            </a:r>
            <a:r>
              <a:rPr lang="en-GB" sz="1600" dirty="0" err="1" smtClean="0">
                <a:latin typeface="Calibri" charset="0"/>
              </a:rPr>
              <a:t>d’énergie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renouvelable</a:t>
            </a:r>
            <a:r>
              <a:rPr lang="en-GB" sz="1600" dirty="0" smtClean="0">
                <a:latin typeface="Calibri" charset="0"/>
              </a:rPr>
              <a:t> </a:t>
            </a:r>
            <a:r>
              <a:rPr lang="en-GB" sz="1600" dirty="0" err="1" smtClean="0">
                <a:latin typeface="Calibri" charset="0"/>
              </a:rPr>
              <a:t>d’ici</a:t>
            </a:r>
            <a:r>
              <a:rPr lang="en-GB" sz="1600" dirty="0" smtClean="0">
                <a:latin typeface="Calibri" charset="0"/>
              </a:rPr>
              <a:t> 2030</a:t>
            </a:r>
            <a:endParaRPr lang="en-GB" sz="1600" dirty="0">
              <a:latin typeface="Calibri" charset="0"/>
            </a:endParaRPr>
          </a:p>
          <a:p>
            <a:pPr marL="266700" lvl="1" indent="-266700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sz="1600" dirty="0" smtClean="0">
                <a:latin typeface="Calibri" charset="0"/>
              </a:rPr>
              <a:t>Confirmation de la </a:t>
            </a:r>
            <a:r>
              <a:rPr lang="en-US" sz="1600" dirty="0" err="1" smtClean="0">
                <a:latin typeface="Calibri" charset="0"/>
              </a:rPr>
              <a:t>stratégie</a:t>
            </a:r>
            <a:r>
              <a:rPr lang="en-US" sz="1600" dirty="0" smtClean="0">
                <a:latin typeface="Calibri" charset="0"/>
              </a:rPr>
              <a:t> de </a:t>
            </a:r>
            <a:r>
              <a:rPr lang="en-US" sz="1600" dirty="0" err="1" smtClean="0">
                <a:latin typeface="Calibri" charset="0"/>
              </a:rPr>
              <a:t>retraitement</a:t>
            </a:r>
            <a:r>
              <a:rPr lang="en-US" sz="1600" dirty="0" smtClean="0">
                <a:latin typeface="Calibri" charset="0"/>
              </a:rPr>
              <a:t> et </a:t>
            </a:r>
            <a:r>
              <a:rPr lang="en-US" sz="1600" dirty="0" err="1" smtClean="0">
                <a:latin typeface="Calibri" charset="0"/>
              </a:rPr>
              <a:t>recyclage</a:t>
            </a:r>
            <a:r>
              <a:rPr lang="en-US" sz="1600" dirty="0" smtClean="0">
                <a:latin typeface="Calibri" charset="0"/>
              </a:rPr>
              <a:t> du combustible</a:t>
            </a:r>
            <a:br>
              <a:rPr lang="en-US" sz="1600" dirty="0" smtClean="0">
                <a:latin typeface="Calibri" charset="0"/>
              </a:rPr>
            </a:br>
            <a:r>
              <a:rPr lang="en-US" sz="1600" dirty="0" err="1" smtClean="0">
                <a:latin typeface="Calibri" charset="0"/>
              </a:rPr>
              <a:t>usé</a:t>
            </a:r>
            <a:r>
              <a:rPr lang="en-US" sz="1600" dirty="0" smtClean="0">
                <a:latin typeface="Calibri" charset="0"/>
              </a:rPr>
              <a:t> </a:t>
            </a:r>
            <a:r>
              <a:rPr lang="en-US" sz="1600" dirty="0" err="1" smtClean="0">
                <a:latin typeface="Calibri" charset="0"/>
              </a:rPr>
              <a:t>jusqu’à</a:t>
            </a:r>
            <a:r>
              <a:rPr lang="en-US" sz="1600" dirty="0" smtClean="0">
                <a:latin typeface="Calibri" charset="0"/>
              </a:rPr>
              <a:t> la </a:t>
            </a:r>
            <a:r>
              <a:rPr lang="en-US" sz="1600" dirty="0" err="1" smtClean="0">
                <a:latin typeface="Calibri" charset="0"/>
              </a:rPr>
              <a:t>décennie</a:t>
            </a:r>
            <a:r>
              <a:rPr lang="en-US" sz="1600" dirty="0" smtClean="0">
                <a:latin typeface="Calibri" charset="0"/>
              </a:rPr>
              <a:t> 2040</a:t>
            </a:r>
          </a:p>
          <a:p>
            <a:pPr marL="266700" lvl="1" indent="-266700"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endParaRPr lang="en-US" sz="800" dirty="0" smtClean="0">
              <a:latin typeface="Calibri" charset="0"/>
            </a:endParaRPr>
          </a:p>
          <a:p>
            <a:pPr marL="0" lvl="1">
              <a:lnSpc>
                <a:spcPct val="95000"/>
              </a:lnSpc>
              <a:spcAft>
                <a:spcPts val="500"/>
              </a:spcAft>
              <a:buSzPct val="90000"/>
              <a:defRPr/>
            </a:pP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stratégique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filière</a:t>
            </a:r>
            <a:r>
              <a:rPr lang="en-GB" sz="2000" b="1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nucléaire</a:t>
            </a:r>
            <a:r>
              <a:rPr lang="en-GB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(28/1/2019 + 15/4/2021)</a:t>
            </a:r>
            <a:endParaRPr lang="en-GB" sz="1600" b="1" dirty="0" smtClean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1" indent="-266700" algn="just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Axe 1 :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Emploi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,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compétences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 et formation </a:t>
            </a:r>
            <a:endParaRPr lang="en-US" altLang="fr-FR" sz="1600" dirty="0">
              <a:solidFill>
                <a:srgbClr val="231F20"/>
              </a:solidFill>
              <a:latin typeface="Calibri" charset="0"/>
            </a:endParaRPr>
          </a:p>
          <a:p>
            <a:pPr marL="266700" lvl="1" indent="-266700" algn="just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Axe 2 : Transformation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numérique</a:t>
            </a:r>
            <a:endParaRPr lang="en-US" altLang="fr-FR" sz="1600" dirty="0">
              <a:solidFill>
                <a:srgbClr val="231F20"/>
              </a:solidFill>
              <a:latin typeface="Calibri" charset="0"/>
            </a:endParaRPr>
          </a:p>
          <a:p>
            <a:pPr marL="266700" lvl="1" indent="-266700" algn="just" fontAlgn="base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Axe 3 : R&amp;D et transformation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écologique</a:t>
            </a:r>
            <a:endParaRPr lang="en-US" sz="1600" dirty="0">
              <a:solidFill>
                <a:srgbClr val="231F20"/>
              </a:solidFill>
              <a:latin typeface="Calibri" charset="0"/>
            </a:endParaRPr>
          </a:p>
          <a:p>
            <a:pPr marL="704850" lvl="1" indent="-285750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Promouvoir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une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économie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circulaire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dans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l’industrie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nucléaire</a:t>
            </a:r>
            <a:endParaRPr lang="en-US" altLang="fr-FR" sz="1400" b="1" dirty="0">
              <a:solidFill>
                <a:srgbClr val="008000"/>
              </a:solidFill>
              <a:latin typeface="Calibri" charset="0"/>
            </a:endParaRPr>
          </a:p>
          <a:p>
            <a:pPr marL="419100" lvl="1" fontAlgn="base">
              <a:lnSpc>
                <a:spcPct val="95000"/>
              </a:lnSpc>
              <a:spcAft>
                <a:spcPts val="500"/>
              </a:spcAft>
              <a:buClr>
                <a:srgbClr val="96C31E"/>
              </a:buClr>
              <a:defRPr/>
            </a:pP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Exigence du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recyclage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des combustibles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usés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pour la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durabilité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de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l’énergie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nucléaire</a:t>
            </a:r>
            <a:endParaRPr lang="en-US" altLang="fr-FR" sz="1400" dirty="0">
              <a:solidFill>
                <a:srgbClr val="000000"/>
              </a:solidFill>
              <a:latin typeface="Calibri" charset="0"/>
            </a:endParaRPr>
          </a:p>
          <a:p>
            <a:pPr marL="704850" lvl="1" indent="-285750" fontAlgn="base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Définition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des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réacteurs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et des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outils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pour le </a:t>
            </a:r>
            <a:r>
              <a:rPr lang="en-US" altLang="fr-FR" sz="1400" b="1" dirty="0" err="1" smtClean="0">
                <a:solidFill>
                  <a:srgbClr val="008000"/>
                </a:solidFill>
                <a:latin typeface="Calibri" charset="0"/>
              </a:rPr>
              <a:t>futur</a:t>
            </a:r>
            <a:r>
              <a:rPr lang="en-US" altLang="fr-FR" sz="1400" b="1" dirty="0" smtClean="0">
                <a:solidFill>
                  <a:srgbClr val="008000"/>
                </a:solidFill>
                <a:latin typeface="Calibri" charset="0"/>
              </a:rPr>
              <a:t> </a:t>
            </a:r>
            <a:endParaRPr lang="en-US" altLang="fr-FR" sz="1400" b="1" dirty="0">
              <a:solidFill>
                <a:srgbClr val="008000"/>
              </a:solidFill>
              <a:latin typeface="Calibri" charset="0"/>
            </a:endParaRPr>
          </a:p>
          <a:p>
            <a:pPr marL="419100" lvl="1" fontAlgn="base">
              <a:lnSpc>
                <a:spcPct val="95000"/>
              </a:lnSpc>
              <a:spcAft>
                <a:spcPts val="500"/>
              </a:spcAft>
              <a:buClr>
                <a:srgbClr val="96C31E"/>
              </a:buClr>
              <a:defRPr/>
            </a:pP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Concevoir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le </a:t>
            </a:r>
            <a:r>
              <a:rPr lang="en-US" altLang="fr-FR" sz="1400" i="1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fr-FR" sz="1400" i="1" dirty="0" err="1" smtClean="0">
                <a:solidFill>
                  <a:srgbClr val="000000"/>
                </a:solidFill>
                <a:latin typeface="Calibri" charset="0"/>
              </a:rPr>
              <a:t>Réacteur</a:t>
            </a:r>
            <a:r>
              <a:rPr lang="en-US" altLang="fr-FR" sz="1400" i="1" dirty="0" smtClean="0">
                <a:solidFill>
                  <a:srgbClr val="000000"/>
                </a:solidFill>
                <a:latin typeface="Calibri" charset="0"/>
              </a:rPr>
              <a:t> du </a:t>
            </a:r>
            <a:r>
              <a:rPr lang="en-US" altLang="fr-FR" sz="1400" i="1" dirty="0" err="1" smtClean="0">
                <a:solidFill>
                  <a:srgbClr val="000000"/>
                </a:solidFill>
                <a:latin typeface="Calibri" charset="0"/>
              </a:rPr>
              <a:t>futur</a:t>
            </a:r>
            <a:r>
              <a:rPr lang="en-US" altLang="fr-FR" sz="1400" i="1" dirty="0" smtClean="0">
                <a:solidFill>
                  <a:srgbClr val="000000"/>
                </a:solidFill>
                <a:latin typeface="Calibri" charset="0"/>
              </a:rPr>
              <a:t>” 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avec </a:t>
            </a:r>
            <a:r>
              <a:rPr lang="en-US" altLang="fr-FR" sz="1400" dirty="0">
                <a:solidFill>
                  <a:srgbClr val="000000"/>
                </a:solidFill>
                <a:latin typeface="Calibri" charset="0"/>
              </a:rPr>
              <a:t>EDF, 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CEA et Framatome</a:t>
            </a:r>
            <a:b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et </a:t>
            </a:r>
            <a:r>
              <a:rPr lang="en-US" altLang="fr-FR" sz="1400" dirty="0" err="1" smtClean="0">
                <a:solidFill>
                  <a:srgbClr val="000000"/>
                </a:solidFill>
                <a:latin typeface="Calibri" charset="0"/>
              </a:rPr>
              <a:t>déveloper</a:t>
            </a:r>
            <a:r>
              <a:rPr lang="en-US" altLang="fr-FR" sz="1400" dirty="0" smtClean="0">
                <a:solidFill>
                  <a:srgbClr val="000000"/>
                </a:solidFill>
                <a:latin typeface="Calibri" charset="0"/>
              </a:rPr>
              <a:t> les technologies pour SMRs</a:t>
            </a:r>
            <a:endParaRPr lang="en-US" altLang="fr-FR" sz="1400" dirty="0">
              <a:solidFill>
                <a:srgbClr val="000000"/>
              </a:solidFill>
              <a:latin typeface="Calibri" charset="0"/>
            </a:endParaRPr>
          </a:p>
          <a:p>
            <a:pPr marL="266700" lvl="1" indent="-266700" algn="just" fontAlgn="base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Axe 4 :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Développement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 international</a:t>
            </a:r>
          </a:p>
          <a:p>
            <a:pPr marL="266700" lvl="1" indent="-266700" algn="just" fontAlgn="base">
              <a:lnSpc>
                <a:spcPct val="95000"/>
              </a:lnSpc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Axe 5 : 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Renforcement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 de la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solidarité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 entre PME et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grandes</a:t>
            </a:r>
            <a:r>
              <a:rPr lang="en-US" altLang="fr-FR" sz="1600" dirty="0" smtClean="0">
                <a:solidFill>
                  <a:srgbClr val="231F20"/>
                </a:solidFill>
                <a:latin typeface="Calibri" charset="0"/>
              </a:rPr>
              <a:t> </a:t>
            </a:r>
            <a:r>
              <a:rPr lang="en-US" altLang="fr-FR" sz="1600" dirty="0" err="1" smtClean="0">
                <a:solidFill>
                  <a:srgbClr val="231F20"/>
                </a:solidFill>
                <a:latin typeface="Calibri" charset="0"/>
              </a:rPr>
              <a:t>entreprises</a:t>
            </a:r>
            <a:endParaRPr lang="en-GB" altLang="fr-FR" sz="1600" dirty="0">
              <a:solidFill>
                <a:srgbClr val="231F20"/>
              </a:solidFill>
              <a:latin typeface="Calibri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1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483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alt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altLang="fr-F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88" b="2762"/>
          <a:stretch/>
        </p:blipFill>
        <p:spPr>
          <a:xfrm>
            <a:off x="8010593" y="3569345"/>
            <a:ext cx="2669193" cy="130507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593" y="5010433"/>
            <a:ext cx="2669193" cy="90856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594" y="959763"/>
            <a:ext cx="2669193" cy="12335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Rectangle à coins arrondis 7"/>
          <p:cNvSpPr/>
          <p:nvPr/>
        </p:nvSpPr>
        <p:spPr>
          <a:xfrm>
            <a:off x="836297" y="872984"/>
            <a:ext cx="6852976" cy="217659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836297" y="3172692"/>
            <a:ext cx="6852976" cy="316948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z="1400" smtClean="0"/>
              <a:pPr/>
              <a:t>11</a:t>
            </a:fld>
            <a:endParaRPr lang="fr-FR" sz="1400" dirty="0"/>
          </a:p>
        </p:txBody>
      </p:sp>
      <p:pic>
        <p:nvPicPr>
          <p:cNvPr id="83970" name="Picture 2" descr="https://www.economie.gouv.fr/files/files/2023/Logo_France20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65" y="6026345"/>
            <a:ext cx="1323321" cy="7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7539" y="4991074"/>
            <a:ext cx="1115388" cy="90856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10594" y="2403100"/>
            <a:ext cx="2669194" cy="1077217"/>
          </a:xfrm>
          <a:prstGeom prst="rect">
            <a:avLst/>
          </a:prstGeom>
          <a:ln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99"/>
                </a:solidFill>
                <a:latin typeface="Calibri" charset="0"/>
              </a:rPr>
              <a:t>Contrat</a:t>
            </a:r>
            <a:r>
              <a:rPr lang="en-US" b="1" dirty="0" smtClean="0">
                <a:solidFill>
                  <a:srgbClr val="000099"/>
                </a:solidFill>
                <a:latin typeface="Calibri" charset="0"/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  <a:latin typeface="Calibri" charset="0"/>
              </a:rPr>
              <a:t>stratégique</a:t>
            </a:r>
            <a:r>
              <a:rPr lang="en-US" b="1" dirty="0" smtClean="0">
                <a:solidFill>
                  <a:srgbClr val="000099"/>
                </a:solidFill>
                <a:latin typeface="Calibri" charset="0"/>
              </a:rPr>
              <a:t> de la </a:t>
            </a:r>
          </a:p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Calibri" charset="0"/>
              </a:rPr>
              <a:t>Filière</a:t>
            </a:r>
            <a:r>
              <a:rPr lang="en-US" b="1" dirty="0" smtClean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charset="0"/>
              </a:rPr>
              <a:t>Nucléaire</a:t>
            </a:r>
            <a:endParaRPr lang="en-US" b="1" dirty="0" smtClean="0">
              <a:solidFill>
                <a:srgbClr val="C00000"/>
              </a:solidFill>
              <a:latin typeface="Calibri" charset="0"/>
            </a:endParaRP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2019-2022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</a:b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+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Avenant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 15/4/2021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46364" y="737522"/>
            <a:ext cx="11222244" cy="50533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2400" dirty="0" smtClean="0">
                <a:solidFill>
                  <a:srgbClr val="C00000"/>
                </a:solidFill>
              </a:rPr>
              <a:t>~390 </a:t>
            </a:r>
            <a:r>
              <a:rPr lang="fr-FR" sz="2400" dirty="0" err="1" smtClean="0">
                <a:solidFill>
                  <a:srgbClr val="C00000"/>
                </a:solidFill>
              </a:rPr>
              <a:t>GWe</a:t>
            </a:r>
            <a:r>
              <a:rPr lang="fr-FR" sz="2400" dirty="0" smtClean="0">
                <a:solidFill>
                  <a:srgbClr val="C00000"/>
                </a:solidFill>
              </a:rPr>
              <a:t> </a:t>
            </a:r>
            <a:r>
              <a:rPr lang="fr-FR" sz="2000" i="1" dirty="0" smtClean="0">
                <a:solidFill>
                  <a:srgbClr val="C00000"/>
                </a:solidFill>
              </a:rPr>
              <a:t>(</a:t>
            </a:r>
            <a:r>
              <a:rPr lang="fr-FR" sz="2000" b="1" i="1" dirty="0" smtClean="0">
                <a:solidFill>
                  <a:srgbClr val="C00000"/>
                </a:solidFill>
              </a:rPr>
              <a:t>70 % PWR, 20 % BWR</a:t>
            </a:r>
            <a:r>
              <a:rPr lang="fr-FR" sz="2000" i="1" dirty="0" smtClean="0">
                <a:solidFill>
                  <a:srgbClr val="C00000"/>
                </a:solidFill>
              </a:rPr>
              <a:t>, 5 % PHWR, 5 % (GCR, RBMK, FBR))</a:t>
            </a:r>
          </a:p>
        </p:txBody>
      </p:sp>
      <p:pic>
        <p:nvPicPr>
          <p:cNvPr id="60419" name="Picture 3" descr="0,1020,777961,00[1]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1819" y="1261984"/>
            <a:ext cx="8285416" cy="4158520"/>
          </a:xfrm>
          <a:solidFill>
            <a:srgbClr val="82DEAC"/>
          </a:solidFill>
          <a:ln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69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1841819" y="5616573"/>
            <a:ext cx="686393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~390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GWe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~916</a:t>
            </a: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GWe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 2050</a:t>
            </a:r>
          </a:p>
          <a:p>
            <a:pPr marL="0" marR="0" lvl="0" indent="0" algn="ctr" defTabSz="911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~10 % </a:t>
            </a: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de la production électrique mondiale</a:t>
            </a:r>
            <a:r>
              <a:rPr kumimoji="0" lang="fr-FR" alt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8705750" y="5003070"/>
            <a:ext cx="351023" cy="284614"/>
          </a:xfrm>
          <a:prstGeom prst="rect">
            <a:avLst/>
          </a:prstGeom>
          <a:solidFill>
            <a:srgbClr val="483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59</a:t>
            </a:r>
            <a:endParaRPr kumimoji="0" lang="fr-FR" altLang="fr-FR" sz="179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4" name="Rectangle 7"/>
          <p:cNvSpPr>
            <a:spLocks noChangeArrowheads="1"/>
          </p:cNvSpPr>
          <p:nvPr/>
        </p:nvSpPr>
        <p:spPr bwMode="auto">
          <a:xfrm>
            <a:off x="7690627" y="4965122"/>
            <a:ext cx="474356" cy="322562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436</a:t>
            </a:r>
            <a:endParaRPr kumimoji="0" lang="fr-FR" altLang="fr-FR" sz="179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5" name="Rectangle 8"/>
          <p:cNvSpPr>
            <a:spLocks noChangeArrowheads="1"/>
          </p:cNvSpPr>
          <p:nvPr/>
        </p:nvSpPr>
        <p:spPr bwMode="auto">
          <a:xfrm>
            <a:off x="9720870" y="1805912"/>
            <a:ext cx="189742" cy="189742"/>
          </a:xfrm>
          <a:prstGeom prst="rect">
            <a:avLst/>
          </a:prstGeom>
          <a:solidFill>
            <a:srgbClr val="483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38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26" name="Rectangle 9"/>
          <p:cNvSpPr>
            <a:spLocks noChangeArrowheads="1"/>
          </p:cNvSpPr>
          <p:nvPr/>
        </p:nvSpPr>
        <p:spPr bwMode="auto">
          <a:xfrm>
            <a:off x="5119618" y="1635144"/>
            <a:ext cx="132820" cy="170768"/>
          </a:xfrm>
          <a:prstGeom prst="rect">
            <a:avLst/>
          </a:prstGeom>
          <a:solidFill>
            <a:srgbClr val="483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427" name="Rectangle 10"/>
          <p:cNvSpPr>
            <a:spLocks noChangeArrowheads="1"/>
          </p:cNvSpPr>
          <p:nvPr/>
        </p:nvSpPr>
        <p:spPr bwMode="auto">
          <a:xfrm>
            <a:off x="5850126" y="3617952"/>
            <a:ext cx="170768" cy="189742"/>
          </a:xfrm>
          <a:prstGeom prst="rect">
            <a:avLst/>
          </a:prstGeom>
          <a:solidFill>
            <a:srgbClr val="483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428" name="Rectangle 11"/>
          <p:cNvSpPr>
            <a:spLocks noChangeArrowheads="1"/>
          </p:cNvSpPr>
          <p:nvPr/>
        </p:nvSpPr>
        <p:spPr bwMode="auto">
          <a:xfrm>
            <a:off x="3071664" y="3987951"/>
            <a:ext cx="212198" cy="142307"/>
          </a:xfrm>
          <a:prstGeom prst="rect">
            <a:avLst/>
          </a:prstGeom>
          <a:solidFill>
            <a:srgbClr val="483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429" name="Rectangle 12"/>
          <p:cNvSpPr>
            <a:spLocks noChangeArrowheads="1"/>
          </p:cNvSpPr>
          <p:nvPr/>
        </p:nvSpPr>
        <p:spPr bwMode="auto">
          <a:xfrm>
            <a:off x="9273395" y="1805912"/>
            <a:ext cx="257733" cy="189742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146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0" name="Rectangle 13"/>
          <p:cNvSpPr>
            <a:spLocks noChangeArrowheads="1"/>
          </p:cNvSpPr>
          <p:nvPr/>
        </p:nvSpPr>
        <p:spPr bwMode="auto">
          <a:xfrm>
            <a:off x="4643682" y="1616170"/>
            <a:ext cx="248246" cy="189742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94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2681430" y="3987951"/>
            <a:ext cx="265639" cy="180255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119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2814249" y="4889226"/>
            <a:ext cx="445895" cy="218204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93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3183455" y="4764312"/>
            <a:ext cx="381066" cy="151794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996" b="1" i="0" u="none" strike="noStrike" kern="1200" cap="none" spc="0" normalizeH="0" baseline="0" noProof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5195515" y="3266929"/>
            <a:ext cx="237178" cy="20871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…1</a:t>
            </a:r>
          </a:p>
        </p:txBody>
      </p:sp>
      <p:sp>
        <p:nvSpPr>
          <p:cNvPr id="60435" name="Rectangle 23"/>
          <p:cNvSpPr>
            <a:spLocks noChangeArrowheads="1"/>
          </p:cNvSpPr>
          <p:nvPr/>
        </p:nvSpPr>
        <p:spPr bwMode="auto">
          <a:xfrm>
            <a:off x="5907050" y="4699484"/>
            <a:ext cx="294101" cy="20871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6" name="Rectangle 24"/>
          <p:cNvSpPr>
            <a:spLocks noChangeArrowheads="1"/>
          </p:cNvSpPr>
          <p:nvPr/>
        </p:nvSpPr>
        <p:spPr bwMode="auto">
          <a:xfrm>
            <a:off x="6006665" y="3900985"/>
            <a:ext cx="257733" cy="13440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996" b="1" i="0" u="none" strike="noStrike" kern="1200" cap="none" spc="0" normalizeH="0" baseline="0" noProof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7" name="Rectangle 25"/>
          <p:cNvSpPr>
            <a:spLocks noChangeArrowheads="1"/>
          </p:cNvSpPr>
          <p:nvPr/>
        </p:nvSpPr>
        <p:spPr bwMode="auto">
          <a:xfrm>
            <a:off x="9901127" y="2574370"/>
            <a:ext cx="199229" cy="180255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438" name="Rectangle 26"/>
          <p:cNvSpPr>
            <a:spLocks noChangeArrowheads="1"/>
          </p:cNvSpPr>
          <p:nvPr/>
        </p:nvSpPr>
        <p:spPr bwMode="auto">
          <a:xfrm>
            <a:off x="9872664" y="2745137"/>
            <a:ext cx="237178" cy="189742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39" name="Rectangle 27"/>
          <p:cNvSpPr>
            <a:spLocks noChangeArrowheads="1"/>
          </p:cNvSpPr>
          <p:nvPr/>
        </p:nvSpPr>
        <p:spPr bwMode="auto">
          <a:xfrm>
            <a:off x="9901126" y="3143597"/>
            <a:ext cx="227691" cy="14230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440" name="Rectangle 28"/>
          <p:cNvSpPr>
            <a:spLocks noChangeArrowheads="1"/>
          </p:cNvSpPr>
          <p:nvPr/>
        </p:nvSpPr>
        <p:spPr bwMode="auto">
          <a:xfrm>
            <a:off x="9910612" y="2896931"/>
            <a:ext cx="189742" cy="259315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0441" name="Rectangle 29"/>
          <p:cNvSpPr>
            <a:spLocks noChangeArrowheads="1"/>
          </p:cNvSpPr>
          <p:nvPr/>
        </p:nvSpPr>
        <p:spPr bwMode="auto">
          <a:xfrm>
            <a:off x="9673436" y="2612317"/>
            <a:ext cx="199229" cy="13282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442" name="Rectangle 30"/>
          <p:cNvSpPr>
            <a:spLocks noChangeArrowheads="1"/>
          </p:cNvSpPr>
          <p:nvPr/>
        </p:nvSpPr>
        <p:spPr bwMode="auto">
          <a:xfrm>
            <a:off x="9673434" y="3143597"/>
            <a:ext cx="132820" cy="14230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60443" name="Rectangle 31"/>
          <p:cNvSpPr>
            <a:spLocks noChangeArrowheads="1"/>
          </p:cNvSpPr>
          <p:nvPr/>
        </p:nvSpPr>
        <p:spPr bwMode="auto">
          <a:xfrm>
            <a:off x="9635487" y="2735650"/>
            <a:ext cx="227691" cy="227691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54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44" name="Freeform 32"/>
          <p:cNvSpPr>
            <a:spLocks/>
          </p:cNvSpPr>
          <p:nvPr/>
        </p:nvSpPr>
        <p:spPr bwMode="auto">
          <a:xfrm>
            <a:off x="7102426" y="2783086"/>
            <a:ext cx="479100" cy="469613"/>
          </a:xfrm>
          <a:custGeom>
            <a:avLst/>
            <a:gdLst>
              <a:gd name="T0" fmla="*/ 0 w 372"/>
              <a:gd name="T1" fmla="*/ 2147483647 h 330"/>
              <a:gd name="T2" fmla="*/ 2147483647 w 372"/>
              <a:gd name="T3" fmla="*/ 2147483647 h 330"/>
              <a:gd name="T4" fmla="*/ 2147483647 w 372"/>
              <a:gd name="T5" fmla="*/ 2147483647 h 330"/>
              <a:gd name="T6" fmla="*/ 2147483647 w 372"/>
              <a:gd name="T7" fmla="*/ 2147483647 h 330"/>
              <a:gd name="T8" fmla="*/ 2147483647 w 372"/>
              <a:gd name="T9" fmla="*/ 0 h 330"/>
              <a:gd name="T10" fmla="*/ 2147483647 w 372"/>
              <a:gd name="T11" fmla="*/ 2147483647 h 330"/>
              <a:gd name="T12" fmla="*/ 2147483647 w 372"/>
              <a:gd name="T13" fmla="*/ 2147483647 h 330"/>
              <a:gd name="T14" fmla="*/ 2147483647 w 372"/>
              <a:gd name="T15" fmla="*/ 2147483647 h 330"/>
              <a:gd name="T16" fmla="*/ 2147483647 w 372"/>
              <a:gd name="T17" fmla="*/ 2147483647 h 330"/>
              <a:gd name="T18" fmla="*/ 2147483647 w 372"/>
              <a:gd name="T19" fmla="*/ 2147483647 h 330"/>
              <a:gd name="T20" fmla="*/ 2147483647 w 372"/>
              <a:gd name="T21" fmla="*/ 2147483647 h 330"/>
              <a:gd name="T22" fmla="*/ 2147483647 w 372"/>
              <a:gd name="T23" fmla="*/ 2147483647 h 330"/>
              <a:gd name="T24" fmla="*/ 2147483647 w 372"/>
              <a:gd name="T25" fmla="*/ 2147483647 h 330"/>
              <a:gd name="T26" fmla="*/ 2147483647 w 372"/>
              <a:gd name="T27" fmla="*/ 2147483647 h 330"/>
              <a:gd name="T28" fmla="*/ 2147483647 w 372"/>
              <a:gd name="T29" fmla="*/ 2147483647 h 330"/>
              <a:gd name="T30" fmla="*/ 2147483647 w 372"/>
              <a:gd name="T31" fmla="*/ 2147483647 h 330"/>
              <a:gd name="T32" fmla="*/ 2147483647 w 372"/>
              <a:gd name="T33" fmla="*/ 2147483647 h 330"/>
              <a:gd name="T34" fmla="*/ 2147483647 w 372"/>
              <a:gd name="T35" fmla="*/ 2147483647 h 330"/>
              <a:gd name="T36" fmla="*/ 2147483647 w 372"/>
              <a:gd name="T37" fmla="*/ 2147483647 h 330"/>
              <a:gd name="T38" fmla="*/ 2147483647 w 372"/>
              <a:gd name="T39" fmla="*/ 2147483647 h 330"/>
              <a:gd name="T40" fmla="*/ 2147483647 w 372"/>
              <a:gd name="T41" fmla="*/ 2147483647 h 330"/>
              <a:gd name="T42" fmla="*/ 2147483647 w 372"/>
              <a:gd name="T43" fmla="*/ 2147483647 h 330"/>
              <a:gd name="T44" fmla="*/ 2147483647 w 372"/>
              <a:gd name="T45" fmla="*/ 2147483647 h 330"/>
              <a:gd name="T46" fmla="*/ 0 w 372"/>
              <a:gd name="T47" fmla="*/ 2147483647 h 3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72"/>
              <a:gd name="T73" fmla="*/ 0 h 330"/>
              <a:gd name="T74" fmla="*/ 372 w 372"/>
              <a:gd name="T75" fmla="*/ 330 h 33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72" h="330">
                <a:moveTo>
                  <a:pt x="0" y="66"/>
                </a:moveTo>
                <a:lnTo>
                  <a:pt x="6" y="42"/>
                </a:lnTo>
                <a:lnTo>
                  <a:pt x="24" y="42"/>
                </a:lnTo>
                <a:lnTo>
                  <a:pt x="54" y="6"/>
                </a:lnTo>
                <a:lnTo>
                  <a:pt x="78" y="0"/>
                </a:lnTo>
                <a:lnTo>
                  <a:pt x="117" y="21"/>
                </a:lnTo>
                <a:lnTo>
                  <a:pt x="183" y="69"/>
                </a:lnTo>
                <a:lnTo>
                  <a:pt x="213" y="81"/>
                </a:lnTo>
                <a:lnTo>
                  <a:pt x="234" y="75"/>
                </a:lnTo>
                <a:lnTo>
                  <a:pt x="267" y="105"/>
                </a:lnTo>
                <a:lnTo>
                  <a:pt x="318" y="207"/>
                </a:lnTo>
                <a:lnTo>
                  <a:pt x="372" y="210"/>
                </a:lnTo>
                <a:lnTo>
                  <a:pt x="360" y="258"/>
                </a:lnTo>
                <a:lnTo>
                  <a:pt x="261" y="294"/>
                </a:lnTo>
                <a:lnTo>
                  <a:pt x="222" y="330"/>
                </a:lnTo>
                <a:lnTo>
                  <a:pt x="183" y="303"/>
                </a:lnTo>
                <a:lnTo>
                  <a:pt x="150" y="321"/>
                </a:lnTo>
                <a:lnTo>
                  <a:pt x="132" y="279"/>
                </a:lnTo>
                <a:lnTo>
                  <a:pt x="96" y="240"/>
                </a:lnTo>
                <a:lnTo>
                  <a:pt x="84" y="207"/>
                </a:lnTo>
                <a:lnTo>
                  <a:pt x="69" y="174"/>
                </a:lnTo>
                <a:lnTo>
                  <a:pt x="51" y="153"/>
                </a:lnTo>
                <a:lnTo>
                  <a:pt x="51" y="126"/>
                </a:lnTo>
                <a:lnTo>
                  <a:pt x="0" y="66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45" name="Freeform 33"/>
          <p:cNvSpPr>
            <a:spLocks/>
          </p:cNvSpPr>
          <p:nvPr/>
        </p:nvSpPr>
        <p:spPr bwMode="auto">
          <a:xfrm>
            <a:off x="7315886" y="2821034"/>
            <a:ext cx="42692" cy="23718"/>
          </a:xfrm>
          <a:custGeom>
            <a:avLst/>
            <a:gdLst>
              <a:gd name="T0" fmla="*/ 0 w 27"/>
              <a:gd name="T1" fmla="*/ 2147483647 h 15"/>
              <a:gd name="T2" fmla="*/ 2147483647 w 27"/>
              <a:gd name="T3" fmla="*/ 0 h 15"/>
              <a:gd name="T4" fmla="*/ 2147483647 w 27"/>
              <a:gd name="T5" fmla="*/ 2147483647 h 15"/>
              <a:gd name="T6" fmla="*/ 0 w 27"/>
              <a:gd name="T7" fmla="*/ 2147483647 h 15"/>
              <a:gd name="T8" fmla="*/ 0 60000 65536"/>
              <a:gd name="T9" fmla="*/ 0 60000 65536"/>
              <a:gd name="T10" fmla="*/ 0 60000 65536"/>
              <a:gd name="T11" fmla="*/ 0 60000 65536"/>
              <a:gd name="T12" fmla="*/ 0 w 27"/>
              <a:gd name="T13" fmla="*/ 0 h 15"/>
              <a:gd name="T14" fmla="*/ 27 w 27"/>
              <a:gd name="T15" fmla="*/ 15 h 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" h="15">
                <a:moveTo>
                  <a:pt x="0" y="12"/>
                </a:moveTo>
                <a:lnTo>
                  <a:pt x="15" y="0"/>
                </a:lnTo>
                <a:lnTo>
                  <a:pt x="27" y="15"/>
                </a:lnTo>
                <a:lnTo>
                  <a:pt x="0" y="12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46" name="Freeform 34"/>
          <p:cNvSpPr>
            <a:spLocks/>
          </p:cNvSpPr>
          <p:nvPr/>
        </p:nvSpPr>
        <p:spPr bwMode="auto">
          <a:xfrm>
            <a:off x="7453450" y="2944367"/>
            <a:ext cx="9487" cy="33205"/>
          </a:xfrm>
          <a:custGeom>
            <a:avLst/>
            <a:gdLst>
              <a:gd name="T0" fmla="*/ 0 w 6"/>
              <a:gd name="T1" fmla="*/ 0 h 21"/>
              <a:gd name="T2" fmla="*/ 2147483647 w 6"/>
              <a:gd name="T3" fmla="*/ 2147483647 h 21"/>
              <a:gd name="T4" fmla="*/ 0 w 6"/>
              <a:gd name="T5" fmla="*/ 0 h 21"/>
              <a:gd name="T6" fmla="*/ 0 60000 65536"/>
              <a:gd name="T7" fmla="*/ 0 60000 65536"/>
              <a:gd name="T8" fmla="*/ 0 60000 65536"/>
              <a:gd name="T9" fmla="*/ 0 w 6"/>
              <a:gd name="T10" fmla="*/ 0 h 21"/>
              <a:gd name="T11" fmla="*/ 6 w 6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21">
                <a:moveTo>
                  <a:pt x="0" y="0"/>
                </a:moveTo>
                <a:lnTo>
                  <a:pt x="6" y="21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47" name="Freeform 35"/>
          <p:cNvSpPr>
            <a:spLocks/>
          </p:cNvSpPr>
          <p:nvPr/>
        </p:nvSpPr>
        <p:spPr bwMode="auto">
          <a:xfrm>
            <a:off x="7443961" y="2920649"/>
            <a:ext cx="151794" cy="132820"/>
          </a:xfrm>
          <a:custGeom>
            <a:avLst/>
            <a:gdLst>
              <a:gd name="T0" fmla="*/ 2147483647 w 96"/>
              <a:gd name="T1" fmla="*/ 0 h 84"/>
              <a:gd name="T2" fmla="*/ 2147483647 w 96"/>
              <a:gd name="T3" fmla="*/ 2147483647 h 84"/>
              <a:gd name="T4" fmla="*/ 2147483647 w 96"/>
              <a:gd name="T5" fmla="*/ 2147483647 h 84"/>
              <a:gd name="T6" fmla="*/ 2147483647 w 96"/>
              <a:gd name="T7" fmla="*/ 2147483647 h 84"/>
              <a:gd name="T8" fmla="*/ 2147483647 w 96"/>
              <a:gd name="T9" fmla="*/ 2147483647 h 84"/>
              <a:gd name="T10" fmla="*/ 2147483647 w 96"/>
              <a:gd name="T11" fmla="*/ 2147483647 h 84"/>
              <a:gd name="T12" fmla="*/ 0 w 96"/>
              <a:gd name="T13" fmla="*/ 2147483647 h 84"/>
              <a:gd name="T14" fmla="*/ 2147483647 w 96"/>
              <a:gd name="T15" fmla="*/ 2147483647 h 84"/>
              <a:gd name="T16" fmla="*/ 2147483647 w 96"/>
              <a:gd name="T17" fmla="*/ 2147483647 h 84"/>
              <a:gd name="T18" fmla="*/ 2147483647 w 96"/>
              <a:gd name="T19" fmla="*/ 2147483647 h 84"/>
              <a:gd name="T20" fmla="*/ 2147483647 w 96"/>
              <a:gd name="T21" fmla="*/ 0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84"/>
              <a:gd name="T35" fmla="*/ 96 w 96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84">
                <a:moveTo>
                  <a:pt x="96" y="0"/>
                </a:moveTo>
                <a:lnTo>
                  <a:pt x="96" y="33"/>
                </a:lnTo>
                <a:lnTo>
                  <a:pt x="90" y="51"/>
                </a:lnTo>
                <a:lnTo>
                  <a:pt x="84" y="84"/>
                </a:lnTo>
                <a:lnTo>
                  <a:pt x="27" y="81"/>
                </a:lnTo>
                <a:lnTo>
                  <a:pt x="6" y="30"/>
                </a:lnTo>
                <a:lnTo>
                  <a:pt x="0" y="12"/>
                </a:lnTo>
                <a:lnTo>
                  <a:pt x="21" y="15"/>
                </a:lnTo>
                <a:lnTo>
                  <a:pt x="21" y="33"/>
                </a:lnTo>
                <a:lnTo>
                  <a:pt x="57" y="39"/>
                </a:lnTo>
                <a:lnTo>
                  <a:pt x="96" y="0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48" name="Freeform 36"/>
          <p:cNvSpPr>
            <a:spLocks/>
          </p:cNvSpPr>
          <p:nvPr/>
        </p:nvSpPr>
        <p:spPr bwMode="auto">
          <a:xfrm>
            <a:off x="7510372" y="2972829"/>
            <a:ext cx="194486" cy="246665"/>
          </a:xfrm>
          <a:custGeom>
            <a:avLst/>
            <a:gdLst>
              <a:gd name="T0" fmla="*/ 2147483647 w 123"/>
              <a:gd name="T1" fmla="*/ 0 h 156"/>
              <a:gd name="T2" fmla="*/ 2147483647 w 123"/>
              <a:gd name="T3" fmla="*/ 2147483647 h 156"/>
              <a:gd name="T4" fmla="*/ 2147483647 w 123"/>
              <a:gd name="T5" fmla="*/ 2147483647 h 156"/>
              <a:gd name="T6" fmla="*/ 0 w 123"/>
              <a:gd name="T7" fmla="*/ 2147483647 h 156"/>
              <a:gd name="T8" fmla="*/ 2147483647 w 123"/>
              <a:gd name="T9" fmla="*/ 2147483647 h 156"/>
              <a:gd name="T10" fmla="*/ 2147483647 w 123"/>
              <a:gd name="T11" fmla="*/ 2147483647 h 156"/>
              <a:gd name="T12" fmla="*/ 2147483647 w 123"/>
              <a:gd name="T13" fmla="*/ 2147483647 h 156"/>
              <a:gd name="T14" fmla="*/ 2147483647 w 123"/>
              <a:gd name="T15" fmla="*/ 2147483647 h 156"/>
              <a:gd name="T16" fmla="*/ 2147483647 w 123"/>
              <a:gd name="T17" fmla="*/ 2147483647 h 156"/>
              <a:gd name="T18" fmla="*/ 2147483647 w 123"/>
              <a:gd name="T19" fmla="*/ 2147483647 h 156"/>
              <a:gd name="T20" fmla="*/ 2147483647 w 123"/>
              <a:gd name="T21" fmla="*/ 2147483647 h 156"/>
              <a:gd name="T22" fmla="*/ 2147483647 w 123"/>
              <a:gd name="T23" fmla="*/ 0 h 1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3"/>
              <a:gd name="T37" fmla="*/ 0 h 156"/>
              <a:gd name="T38" fmla="*/ 123 w 123"/>
              <a:gd name="T39" fmla="*/ 156 h 1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3" h="156">
                <a:moveTo>
                  <a:pt x="60" y="0"/>
                </a:moveTo>
                <a:lnTo>
                  <a:pt x="48" y="51"/>
                </a:lnTo>
                <a:lnTo>
                  <a:pt x="39" y="111"/>
                </a:lnTo>
                <a:lnTo>
                  <a:pt x="0" y="120"/>
                </a:lnTo>
                <a:lnTo>
                  <a:pt x="21" y="156"/>
                </a:lnTo>
                <a:lnTo>
                  <a:pt x="45" y="153"/>
                </a:lnTo>
                <a:lnTo>
                  <a:pt x="69" y="126"/>
                </a:lnTo>
                <a:lnTo>
                  <a:pt x="99" y="111"/>
                </a:lnTo>
                <a:lnTo>
                  <a:pt x="123" y="48"/>
                </a:lnTo>
                <a:lnTo>
                  <a:pt x="105" y="24"/>
                </a:lnTo>
                <a:lnTo>
                  <a:pt x="84" y="24"/>
                </a:lnTo>
                <a:lnTo>
                  <a:pt x="60" y="0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49" name="Rectangle 37"/>
          <p:cNvSpPr>
            <a:spLocks noChangeArrowheads="1"/>
          </p:cNvSpPr>
          <p:nvPr/>
        </p:nvSpPr>
        <p:spPr bwMode="auto">
          <a:xfrm>
            <a:off x="7295331" y="3017101"/>
            <a:ext cx="267221" cy="139144"/>
          </a:xfrm>
          <a:prstGeom prst="rect">
            <a:avLst/>
          </a:prstGeom>
          <a:solidFill>
            <a:srgbClr val="82D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896" b="1" i="0" u="none" strike="noStrike" kern="120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GCC</a:t>
            </a:r>
          </a:p>
        </p:txBody>
      </p:sp>
      <p:sp>
        <p:nvSpPr>
          <p:cNvPr id="60450" name="Freeform 38"/>
          <p:cNvSpPr>
            <a:spLocks/>
          </p:cNvSpPr>
          <p:nvPr/>
        </p:nvSpPr>
        <p:spPr bwMode="auto">
          <a:xfrm>
            <a:off x="7287425" y="3167315"/>
            <a:ext cx="251408" cy="194485"/>
          </a:xfrm>
          <a:custGeom>
            <a:avLst/>
            <a:gdLst>
              <a:gd name="T0" fmla="*/ 2147483647 w 159"/>
              <a:gd name="T1" fmla="*/ 0 h 123"/>
              <a:gd name="T2" fmla="*/ 2147483647 w 159"/>
              <a:gd name="T3" fmla="*/ 2147483647 h 123"/>
              <a:gd name="T4" fmla="*/ 2147483647 w 159"/>
              <a:gd name="T5" fmla="*/ 2147483647 h 123"/>
              <a:gd name="T6" fmla="*/ 2147483647 w 159"/>
              <a:gd name="T7" fmla="*/ 2147483647 h 123"/>
              <a:gd name="T8" fmla="*/ 2147483647 w 159"/>
              <a:gd name="T9" fmla="*/ 2147483647 h 123"/>
              <a:gd name="T10" fmla="*/ 0 w 159"/>
              <a:gd name="T11" fmla="*/ 2147483647 h 123"/>
              <a:gd name="T12" fmla="*/ 2147483647 w 159"/>
              <a:gd name="T13" fmla="*/ 2147483647 h 123"/>
              <a:gd name="T14" fmla="*/ 2147483647 w 159"/>
              <a:gd name="T15" fmla="*/ 2147483647 h 123"/>
              <a:gd name="T16" fmla="*/ 2147483647 w 159"/>
              <a:gd name="T17" fmla="*/ 2147483647 h 123"/>
              <a:gd name="T18" fmla="*/ 2147483647 w 159"/>
              <a:gd name="T19" fmla="*/ 0 h 1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9"/>
              <a:gd name="T31" fmla="*/ 0 h 123"/>
              <a:gd name="T32" fmla="*/ 159 w 159"/>
              <a:gd name="T33" fmla="*/ 123 h 1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9" h="123">
                <a:moveTo>
                  <a:pt x="138" y="0"/>
                </a:moveTo>
                <a:lnTo>
                  <a:pt x="159" y="36"/>
                </a:lnTo>
                <a:lnTo>
                  <a:pt x="141" y="63"/>
                </a:lnTo>
                <a:lnTo>
                  <a:pt x="78" y="96"/>
                </a:lnTo>
                <a:lnTo>
                  <a:pt x="39" y="96"/>
                </a:lnTo>
                <a:lnTo>
                  <a:pt x="0" y="123"/>
                </a:lnTo>
                <a:lnTo>
                  <a:pt x="24" y="90"/>
                </a:lnTo>
                <a:lnTo>
                  <a:pt x="24" y="69"/>
                </a:lnTo>
                <a:lnTo>
                  <a:pt x="87" y="6"/>
                </a:lnTo>
                <a:lnTo>
                  <a:pt x="138" y="0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51" name="Freeform 39"/>
          <p:cNvSpPr>
            <a:spLocks/>
          </p:cNvSpPr>
          <p:nvPr/>
        </p:nvSpPr>
        <p:spPr bwMode="auto">
          <a:xfrm>
            <a:off x="6239098" y="2237578"/>
            <a:ext cx="289358" cy="279869"/>
          </a:xfrm>
          <a:custGeom>
            <a:avLst/>
            <a:gdLst>
              <a:gd name="T0" fmla="*/ 2147483647 w 183"/>
              <a:gd name="T1" fmla="*/ 2147483647 h 177"/>
              <a:gd name="T2" fmla="*/ 0 w 183"/>
              <a:gd name="T3" fmla="*/ 2147483647 h 177"/>
              <a:gd name="T4" fmla="*/ 2147483647 w 183"/>
              <a:gd name="T5" fmla="*/ 2147483647 h 177"/>
              <a:gd name="T6" fmla="*/ 2147483647 w 183"/>
              <a:gd name="T7" fmla="*/ 2147483647 h 177"/>
              <a:gd name="T8" fmla="*/ 2147483647 w 183"/>
              <a:gd name="T9" fmla="*/ 2147483647 h 177"/>
              <a:gd name="T10" fmla="*/ 2147483647 w 183"/>
              <a:gd name="T11" fmla="*/ 2147483647 h 177"/>
              <a:gd name="T12" fmla="*/ 2147483647 w 183"/>
              <a:gd name="T13" fmla="*/ 2147483647 h 177"/>
              <a:gd name="T14" fmla="*/ 2147483647 w 183"/>
              <a:gd name="T15" fmla="*/ 2147483647 h 177"/>
              <a:gd name="T16" fmla="*/ 2147483647 w 183"/>
              <a:gd name="T17" fmla="*/ 2147483647 h 177"/>
              <a:gd name="T18" fmla="*/ 2147483647 w 183"/>
              <a:gd name="T19" fmla="*/ 2147483647 h 177"/>
              <a:gd name="T20" fmla="*/ 2147483647 w 183"/>
              <a:gd name="T21" fmla="*/ 2147483647 h 177"/>
              <a:gd name="T22" fmla="*/ 2147483647 w 183"/>
              <a:gd name="T23" fmla="*/ 2147483647 h 177"/>
              <a:gd name="T24" fmla="*/ 2147483647 w 183"/>
              <a:gd name="T25" fmla="*/ 2147483647 h 177"/>
              <a:gd name="T26" fmla="*/ 2147483647 w 183"/>
              <a:gd name="T27" fmla="*/ 2147483647 h 177"/>
              <a:gd name="T28" fmla="*/ 2147483647 w 183"/>
              <a:gd name="T29" fmla="*/ 2147483647 h 177"/>
              <a:gd name="T30" fmla="*/ 2147483647 w 183"/>
              <a:gd name="T31" fmla="*/ 0 h 177"/>
              <a:gd name="T32" fmla="*/ 2147483647 w 183"/>
              <a:gd name="T33" fmla="*/ 0 h 177"/>
              <a:gd name="T34" fmla="*/ 2147483647 w 183"/>
              <a:gd name="T35" fmla="*/ 2147483647 h 177"/>
              <a:gd name="T36" fmla="*/ 2147483647 w 183"/>
              <a:gd name="T37" fmla="*/ 2147483647 h 1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83"/>
              <a:gd name="T58" fmla="*/ 0 h 177"/>
              <a:gd name="T59" fmla="*/ 183 w 183"/>
              <a:gd name="T60" fmla="*/ 177 h 17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83" h="177">
                <a:moveTo>
                  <a:pt x="3" y="12"/>
                </a:moveTo>
                <a:lnTo>
                  <a:pt x="0" y="33"/>
                </a:lnTo>
                <a:lnTo>
                  <a:pt x="3" y="54"/>
                </a:lnTo>
                <a:lnTo>
                  <a:pt x="24" y="39"/>
                </a:lnTo>
                <a:lnTo>
                  <a:pt x="42" y="60"/>
                </a:lnTo>
                <a:lnTo>
                  <a:pt x="57" y="87"/>
                </a:lnTo>
                <a:lnTo>
                  <a:pt x="131" y="123"/>
                </a:lnTo>
                <a:lnTo>
                  <a:pt x="144" y="152"/>
                </a:lnTo>
                <a:lnTo>
                  <a:pt x="141" y="177"/>
                </a:lnTo>
                <a:lnTo>
                  <a:pt x="167" y="156"/>
                </a:lnTo>
                <a:lnTo>
                  <a:pt x="165" y="134"/>
                </a:lnTo>
                <a:lnTo>
                  <a:pt x="182" y="143"/>
                </a:lnTo>
                <a:lnTo>
                  <a:pt x="183" y="134"/>
                </a:lnTo>
                <a:lnTo>
                  <a:pt x="87" y="51"/>
                </a:lnTo>
                <a:lnTo>
                  <a:pt x="87" y="27"/>
                </a:lnTo>
                <a:lnTo>
                  <a:pt x="84" y="0"/>
                </a:lnTo>
                <a:lnTo>
                  <a:pt x="57" y="0"/>
                </a:lnTo>
                <a:lnTo>
                  <a:pt x="39" y="12"/>
                </a:lnTo>
                <a:lnTo>
                  <a:pt x="3" y="12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52" name="Freeform 40"/>
          <p:cNvSpPr>
            <a:spLocks/>
          </p:cNvSpPr>
          <p:nvPr/>
        </p:nvSpPr>
        <p:spPr bwMode="auto">
          <a:xfrm>
            <a:off x="6424098" y="1965613"/>
            <a:ext cx="222947" cy="196067"/>
          </a:xfrm>
          <a:custGeom>
            <a:avLst/>
            <a:gdLst>
              <a:gd name="T0" fmla="*/ 2147483647 w 141"/>
              <a:gd name="T1" fmla="*/ 2147483647 h 124"/>
              <a:gd name="T2" fmla="*/ 2147483647 w 141"/>
              <a:gd name="T3" fmla="*/ 0 h 124"/>
              <a:gd name="T4" fmla="*/ 2147483647 w 141"/>
              <a:gd name="T5" fmla="*/ 2147483647 h 124"/>
              <a:gd name="T6" fmla="*/ 2147483647 w 141"/>
              <a:gd name="T7" fmla="*/ 2147483647 h 124"/>
              <a:gd name="T8" fmla="*/ 2147483647 w 141"/>
              <a:gd name="T9" fmla="*/ 2147483647 h 124"/>
              <a:gd name="T10" fmla="*/ 2147483647 w 141"/>
              <a:gd name="T11" fmla="*/ 2147483647 h 124"/>
              <a:gd name="T12" fmla="*/ 2147483647 w 141"/>
              <a:gd name="T13" fmla="*/ 2147483647 h 124"/>
              <a:gd name="T14" fmla="*/ 2147483647 w 141"/>
              <a:gd name="T15" fmla="*/ 2147483647 h 124"/>
              <a:gd name="T16" fmla="*/ 2147483647 w 141"/>
              <a:gd name="T17" fmla="*/ 2147483647 h 124"/>
              <a:gd name="T18" fmla="*/ 2147483647 w 141"/>
              <a:gd name="T19" fmla="*/ 2147483647 h 124"/>
              <a:gd name="T20" fmla="*/ 2147483647 w 141"/>
              <a:gd name="T21" fmla="*/ 2147483647 h 124"/>
              <a:gd name="T22" fmla="*/ 2147483647 w 141"/>
              <a:gd name="T23" fmla="*/ 2147483647 h 124"/>
              <a:gd name="T24" fmla="*/ 2147483647 w 141"/>
              <a:gd name="T25" fmla="*/ 2147483647 h 124"/>
              <a:gd name="T26" fmla="*/ 2147483647 w 141"/>
              <a:gd name="T27" fmla="*/ 2147483647 h 124"/>
              <a:gd name="T28" fmla="*/ 2147483647 w 141"/>
              <a:gd name="T29" fmla="*/ 2147483647 h 124"/>
              <a:gd name="T30" fmla="*/ 2147483647 w 141"/>
              <a:gd name="T31" fmla="*/ 2147483647 h 124"/>
              <a:gd name="T32" fmla="*/ 0 w 141"/>
              <a:gd name="T33" fmla="*/ 2147483647 h 124"/>
              <a:gd name="T34" fmla="*/ 2147483647 w 141"/>
              <a:gd name="T35" fmla="*/ 2147483647 h 12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1"/>
              <a:gd name="T55" fmla="*/ 0 h 124"/>
              <a:gd name="T56" fmla="*/ 141 w 141"/>
              <a:gd name="T57" fmla="*/ 124 h 12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1" h="124">
                <a:moveTo>
                  <a:pt x="6" y="15"/>
                </a:moveTo>
                <a:lnTo>
                  <a:pt x="47" y="0"/>
                </a:lnTo>
                <a:lnTo>
                  <a:pt x="69" y="7"/>
                </a:lnTo>
                <a:lnTo>
                  <a:pt x="80" y="3"/>
                </a:lnTo>
                <a:lnTo>
                  <a:pt x="126" y="16"/>
                </a:lnTo>
                <a:lnTo>
                  <a:pt x="131" y="33"/>
                </a:lnTo>
                <a:lnTo>
                  <a:pt x="135" y="60"/>
                </a:lnTo>
                <a:lnTo>
                  <a:pt x="137" y="88"/>
                </a:lnTo>
                <a:lnTo>
                  <a:pt x="141" y="99"/>
                </a:lnTo>
                <a:lnTo>
                  <a:pt x="128" y="106"/>
                </a:lnTo>
                <a:lnTo>
                  <a:pt x="123" y="124"/>
                </a:lnTo>
                <a:lnTo>
                  <a:pt x="113" y="115"/>
                </a:lnTo>
                <a:lnTo>
                  <a:pt x="87" y="120"/>
                </a:lnTo>
                <a:lnTo>
                  <a:pt x="42" y="91"/>
                </a:lnTo>
                <a:lnTo>
                  <a:pt x="24" y="85"/>
                </a:lnTo>
                <a:lnTo>
                  <a:pt x="9" y="81"/>
                </a:lnTo>
                <a:lnTo>
                  <a:pt x="0" y="37"/>
                </a:lnTo>
                <a:lnTo>
                  <a:pt x="6" y="15"/>
                </a:lnTo>
                <a:close/>
              </a:path>
            </a:pathLst>
          </a:custGeom>
          <a:solidFill>
            <a:srgbClr val="82DEAC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53" name="Freeform 41"/>
          <p:cNvSpPr>
            <a:spLocks/>
          </p:cNvSpPr>
          <p:nvPr/>
        </p:nvSpPr>
        <p:spPr bwMode="auto">
          <a:xfrm>
            <a:off x="6247006" y="2003562"/>
            <a:ext cx="180255" cy="110683"/>
          </a:xfrm>
          <a:custGeom>
            <a:avLst/>
            <a:gdLst>
              <a:gd name="T0" fmla="*/ 2147483647 w 114"/>
              <a:gd name="T1" fmla="*/ 2147483647 h 70"/>
              <a:gd name="T2" fmla="*/ 0 w 114"/>
              <a:gd name="T3" fmla="*/ 2147483647 h 70"/>
              <a:gd name="T4" fmla="*/ 2147483647 w 114"/>
              <a:gd name="T5" fmla="*/ 2147483647 h 70"/>
              <a:gd name="T6" fmla="*/ 2147483647 w 114"/>
              <a:gd name="T7" fmla="*/ 2147483647 h 70"/>
              <a:gd name="T8" fmla="*/ 2147483647 w 114"/>
              <a:gd name="T9" fmla="*/ 2147483647 h 70"/>
              <a:gd name="T10" fmla="*/ 2147483647 w 114"/>
              <a:gd name="T11" fmla="*/ 0 h 70"/>
              <a:gd name="T12" fmla="*/ 2147483647 w 114"/>
              <a:gd name="T13" fmla="*/ 2147483647 h 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70"/>
              <a:gd name="T23" fmla="*/ 114 w 114"/>
              <a:gd name="T24" fmla="*/ 70 h 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70">
                <a:moveTo>
                  <a:pt x="12" y="3"/>
                </a:moveTo>
                <a:lnTo>
                  <a:pt x="0" y="70"/>
                </a:lnTo>
                <a:lnTo>
                  <a:pt x="96" y="67"/>
                </a:lnTo>
                <a:lnTo>
                  <a:pt x="114" y="49"/>
                </a:lnTo>
                <a:lnTo>
                  <a:pt x="105" y="9"/>
                </a:lnTo>
                <a:lnTo>
                  <a:pt x="34" y="0"/>
                </a:lnTo>
                <a:lnTo>
                  <a:pt x="12" y="3"/>
                </a:lnTo>
                <a:close/>
              </a:path>
            </a:pathLst>
          </a:custGeom>
          <a:solidFill>
            <a:srgbClr val="FFFF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54" name="Rectangle 43"/>
          <p:cNvSpPr>
            <a:spLocks noChangeArrowheads="1"/>
          </p:cNvSpPr>
          <p:nvPr/>
        </p:nvSpPr>
        <p:spPr bwMode="auto">
          <a:xfrm>
            <a:off x="5907050" y="5202301"/>
            <a:ext cx="294101" cy="245580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fr-FR" altLang="fr-FR" sz="99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55" name="Rectangle 44"/>
          <p:cNvSpPr>
            <a:spLocks noChangeArrowheads="1"/>
          </p:cNvSpPr>
          <p:nvPr/>
        </p:nvSpPr>
        <p:spPr bwMode="auto">
          <a:xfrm>
            <a:off x="3136812" y="4889226"/>
            <a:ext cx="542347" cy="245084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fr-FR" altLang="fr-FR" sz="99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56" name="Rectangle 46"/>
          <p:cNvSpPr>
            <a:spLocks noChangeArrowheads="1"/>
          </p:cNvSpPr>
          <p:nvPr/>
        </p:nvSpPr>
        <p:spPr bwMode="auto">
          <a:xfrm>
            <a:off x="3136811" y="4357946"/>
            <a:ext cx="208716" cy="24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fr-FR" altLang="fr-FR" sz="99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57" name="Rectangle 30"/>
          <p:cNvSpPr>
            <a:spLocks noChangeArrowheads="1"/>
          </p:cNvSpPr>
          <p:nvPr/>
        </p:nvSpPr>
        <p:spPr bwMode="auto">
          <a:xfrm>
            <a:off x="4977312" y="3314365"/>
            <a:ext cx="227691" cy="123333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60458" name="Rectangle 48"/>
          <p:cNvSpPr>
            <a:spLocks noChangeArrowheads="1"/>
          </p:cNvSpPr>
          <p:nvPr/>
        </p:nvSpPr>
        <p:spPr bwMode="auto">
          <a:xfrm>
            <a:off x="9569076" y="3086675"/>
            <a:ext cx="322562" cy="398827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60459" name="Rectangle 49"/>
          <p:cNvSpPr>
            <a:spLocks noChangeArrowheads="1"/>
          </p:cNvSpPr>
          <p:nvPr/>
        </p:nvSpPr>
        <p:spPr bwMode="auto">
          <a:xfrm>
            <a:off x="9550103" y="2920644"/>
            <a:ext cx="369997" cy="245580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60" name="Rectangle 50"/>
          <p:cNvSpPr>
            <a:spLocks noChangeArrowheads="1"/>
          </p:cNvSpPr>
          <p:nvPr/>
        </p:nvSpPr>
        <p:spPr bwMode="auto">
          <a:xfrm>
            <a:off x="9550103" y="3266929"/>
            <a:ext cx="332049" cy="245084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60461" name="Rectangle 30"/>
          <p:cNvSpPr>
            <a:spLocks noChangeArrowheads="1"/>
          </p:cNvSpPr>
          <p:nvPr/>
        </p:nvSpPr>
        <p:spPr bwMode="auto">
          <a:xfrm>
            <a:off x="5812178" y="4044872"/>
            <a:ext cx="360510" cy="17076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462" name="Rectangle 30"/>
          <p:cNvSpPr>
            <a:spLocks noChangeArrowheads="1"/>
          </p:cNvSpPr>
          <p:nvPr/>
        </p:nvSpPr>
        <p:spPr bwMode="auto">
          <a:xfrm>
            <a:off x="5660383" y="5259223"/>
            <a:ext cx="284614" cy="17076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60463" name="Rectangle 53"/>
          <p:cNvSpPr>
            <a:spLocks noChangeArrowheads="1"/>
          </p:cNvSpPr>
          <p:nvPr/>
        </p:nvSpPr>
        <p:spPr bwMode="auto">
          <a:xfrm>
            <a:off x="9408368" y="4965123"/>
            <a:ext cx="511732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</a:t>
            </a:r>
            <a:endParaRPr kumimoji="0" lang="fr-FR" altLang="fr-FR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64" name="Rectangle 18"/>
          <p:cNvSpPr>
            <a:spLocks noChangeArrowheads="1"/>
          </p:cNvSpPr>
          <p:nvPr/>
        </p:nvSpPr>
        <p:spPr bwMode="auto">
          <a:xfrm>
            <a:off x="9920101" y="2403601"/>
            <a:ext cx="180255" cy="17076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0465" name="Rectangle 18"/>
          <p:cNvSpPr>
            <a:spLocks noChangeArrowheads="1"/>
          </p:cNvSpPr>
          <p:nvPr/>
        </p:nvSpPr>
        <p:spPr bwMode="auto">
          <a:xfrm>
            <a:off x="7315887" y="3466158"/>
            <a:ext cx="104357" cy="27987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Turkey</a:t>
            </a: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fr-FR" alt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fr-FR" alt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fr-FR" altLang="fr-FR" sz="1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UAE</a:t>
            </a:r>
            <a:r>
              <a:rPr kumimoji="0" lang="fr-FR" alt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            </a:t>
            </a:r>
            <a:r>
              <a:rPr kumimoji="0" lang="fr-FR" alt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fr-FR" alt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Bangladesh  </a:t>
            </a:r>
            <a:r>
              <a:rPr kumimoji="0" lang="fr-FR" altLang="fr-FR" sz="996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fr-FR" altLang="fr-FR" sz="99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66" name="Rectangle 18"/>
          <p:cNvSpPr>
            <a:spLocks noChangeArrowheads="1"/>
          </p:cNvSpPr>
          <p:nvPr/>
        </p:nvSpPr>
        <p:spPr bwMode="auto">
          <a:xfrm>
            <a:off x="9616512" y="3143595"/>
            <a:ext cx="246665" cy="13282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67" name="Rectangle 18"/>
          <p:cNvSpPr>
            <a:spLocks noChangeArrowheads="1"/>
          </p:cNvSpPr>
          <p:nvPr/>
        </p:nvSpPr>
        <p:spPr bwMode="auto">
          <a:xfrm>
            <a:off x="5658803" y="5219693"/>
            <a:ext cx="305170" cy="18025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68" name="Rectangle 18"/>
          <p:cNvSpPr>
            <a:spLocks noChangeArrowheads="1"/>
          </p:cNvSpPr>
          <p:nvPr/>
        </p:nvSpPr>
        <p:spPr bwMode="auto">
          <a:xfrm>
            <a:off x="5698333" y="5022046"/>
            <a:ext cx="265639" cy="227691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60469" name="Rectangle 18"/>
          <p:cNvSpPr>
            <a:spLocks noChangeArrowheads="1"/>
          </p:cNvSpPr>
          <p:nvPr/>
        </p:nvSpPr>
        <p:spPr bwMode="auto">
          <a:xfrm>
            <a:off x="2937581" y="4756407"/>
            <a:ext cx="237178" cy="161281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60470" name="Rectangle 18"/>
          <p:cNvSpPr>
            <a:spLocks noChangeArrowheads="1"/>
          </p:cNvSpPr>
          <p:nvPr/>
        </p:nvSpPr>
        <p:spPr bwMode="auto">
          <a:xfrm>
            <a:off x="5015260" y="2896931"/>
            <a:ext cx="170768" cy="23717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0471" name="Rectangle 27"/>
          <p:cNvSpPr>
            <a:spLocks noChangeArrowheads="1"/>
          </p:cNvSpPr>
          <p:nvPr/>
        </p:nvSpPr>
        <p:spPr bwMode="auto">
          <a:xfrm>
            <a:off x="9882152" y="3295390"/>
            <a:ext cx="246665" cy="189742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472" name="Rectangle 18"/>
          <p:cNvSpPr>
            <a:spLocks noChangeArrowheads="1"/>
          </p:cNvSpPr>
          <p:nvPr/>
        </p:nvSpPr>
        <p:spPr bwMode="auto">
          <a:xfrm>
            <a:off x="9697524" y="2422575"/>
            <a:ext cx="165654" cy="12333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73" name="Rectangle 64"/>
          <p:cNvSpPr>
            <a:spLocks noChangeArrowheads="1"/>
          </p:cNvSpPr>
          <p:nvPr/>
        </p:nvSpPr>
        <p:spPr bwMode="auto">
          <a:xfrm>
            <a:off x="5707820" y="4671022"/>
            <a:ext cx="275126" cy="245084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0474" name="Rectangle 65"/>
          <p:cNvSpPr>
            <a:spLocks noChangeArrowheads="1"/>
          </p:cNvSpPr>
          <p:nvPr/>
        </p:nvSpPr>
        <p:spPr bwMode="auto">
          <a:xfrm>
            <a:off x="4901414" y="3077186"/>
            <a:ext cx="521793" cy="245580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0475" name="Rectangle 25"/>
          <p:cNvSpPr>
            <a:spLocks noChangeArrowheads="1"/>
          </p:cNvSpPr>
          <p:nvPr/>
        </p:nvSpPr>
        <p:spPr bwMode="auto">
          <a:xfrm>
            <a:off x="2937582" y="4215641"/>
            <a:ext cx="246665" cy="14230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476" name="Rectangle 18"/>
          <p:cNvSpPr>
            <a:spLocks noChangeArrowheads="1"/>
          </p:cNvSpPr>
          <p:nvPr/>
        </p:nvSpPr>
        <p:spPr bwMode="auto">
          <a:xfrm>
            <a:off x="9720870" y="2058903"/>
            <a:ext cx="142306" cy="154585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0478" name="Rectangle 65"/>
          <p:cNvSpPr>
            <a:spLocks noChangeArrowheads="1"/>
          </p:cNvSpPr>
          <p:nvPr/>
        </p:nvSpPr>
        <p:spPr bwMode="auto">
          <a:xfrm>
            <a:off x="4977309" y="2517447"/>
            <a:ext cx="227693" cy="245580"/>
          </a:xfrm>
          <a:prstGeom prst="rect">
            <a:avLst/>
          </a:prstGeom>
          <a:solidFill>
            <a:srgbClr val="E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0479" name="Rectangle 13"/>
          <p:cNvSpPr>
            <a:spLocks noChangeArrowheads="1"/>
          </p:cNvSpPr>
          <p:nvPr/>
        </p:nvSpPr>
        <p:spPr bwMode="auto">
          <a:xfrm>
            <a:off x="5432694" y="3636926"/>
            <a:ext cx="246665" cy="170768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72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5119618" y="4215641"/>
            <a:ext cx="1015122" cy="14230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Belarus</a:t>
            </a: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...  </a:t>
            </a: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81" name="Rectangle 23"/>
          <p:cNvSpPr>
            <a:spLocks noChangeArrowheads="1"/>
          </p:cNvSpPr>
          <p:nvPr/>
        </p:nvSpPr>
        <p:spPr bwMode="auto">
          <a:xfrm>
            <a:off x="5982946" y="4993584"/>
            <a:ext cx="218204" cy="265640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4832C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82" name="Rectangle 1"/>
          <p:cNvSpPr>
            <a:spLocks noChangeArrowheads="1"/>
          </p:cNvSpPr>
          <p:nvPr/>
        </p:nvSpPr>
        <p:spPr bwMode="auto">
          <a:xfrm>
            <a:off x="5081669" y="3058211"/>
            <a:ext cx="455384" cy="24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…2</a:t>
            </a:r>
          </a:p>
        </p:txBody>
      </p: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5015259" y="2711934"/>
            <a:ext cx="275128" cy="184997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5081669" y="2073136"/>
            <a:ext cx="351024" cy="472768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  <a:p>
            <a:pPr marL="0" marR="0" lvl="0" indent="0" algn="l" defTabSz="873125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l" defTabSz="873125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fr-FR" altLang="fr-FR" sz="9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auto">
          <a:xfrm>
            <a:off x="6960096" y="2972829"/>
            <a:ext cx="325747" cy="246666"/>
          </a:xfrm>
          <a:prstGeom prst="rect">
            <a:avLst/>
          </a:prstGeom>
          <a:solidFill>
            <a:srgbClr val="E7F4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996" b="1" i="0" u="none" strike="noStrike" kern="1200" cap="none" spc="0" normalizeH="0" baseline="0" noProof="0" dirty="0">
                <a:ln>
                  <a:noFill/>
                </a:ln>
                <a:solidFill>
                  <a:srgbClr val="483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78" name="Picture 2" descr="Fichier:Iea logo.jpg —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896" y="5583406"/>
            <a:ext cx="1114339" cy="4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5"/>
          <p:cNvSpPr>
            <a:spLocks noChangeArrowheads="1"/>
          </p:cNvSpPr>
          <p:nvPr/>
        </p:nvSpPr>
        <p:spPr bwMode="auto">
          <a:xfrm>
            <a:off x="0" y="131435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Panorama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mondial</a:t>
            </a: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réacteurs</a:t>
            </a: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exploitation et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construction</a:t>
            </a:r>
            <a:endParaRPr kumimoji="0" lang="fr-FR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5" name="Espace réservé du numéro de diapositive 2"/>
          <p:cNvSpPr txBox="1">
            <a:spLocks/>
          </p:cNvSpPr>
          <p:nvPr/>
        </p:nvSpPr>
        <p:spPr>
          <a:xfrm>
            <a:off x="11679382" y="6550926"/>
            <a:ext cx="512618" cy="30707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841819" y="5616573"/>
            <a:ext cx="6863931" cy="8309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678208" y="6442510"/>
            <a:ext cx="513792" cy="41548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11874500" y="5734050"/>
            <a:ext cx="317500" cy="2667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0" y="1068341"/>
            <a:ext cx="10879647" cy="5374169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1" y="6059556"/>
            <a:ext cx="1287529" cy="712531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1177855" y="3790640"/>
            <a:ext cx="90823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Nuscale</a:t>
            </a: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77  </a:t>
            </a:r>
            <a:r>
              <a:rPr kumimoji="0" lang="en-GB" alt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612775" y="5833596"/>
            <a:ext cx="167167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15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KLT-40 2x35 </a:t>
            </a:r>
            <a:r>
              <a:rPr kumimoji="0" lang="en-GB" altLang="fr-FR" sz="115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15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2086089" y="2524192"/>
            <a:ext cx="1891834" cy="28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BWRX-300 300 </a:t>
            </a:r>
            <a:r>
              <a:rPr kumimoji="0" lang="en-GB" alt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7054" name="Picture 16" descr="Design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11" y="4544566"/>
            <a:ext cx="876412" cy="546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5" name="Rectangle 11"/>
          <p:cNvSpPr>
            <a:spLocks noChangeArrowheads="1"/>
          </p:cNvSpPr>
          <p:nvPr/>
        </p:nvSpPr>
        <p:spPr bwMode="auto">
          <a:xfrm>
            <a:off x="2855641" y="4304764"/>
            <a:ext cx="13681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CNP-300/350</a:t>
            </a:r>
          </a:p>
        </p:txBody>
      </p:sp>
      <p:sp>
        <p:nvSpPr>
          <p:cNvPr id="87057" name="Rectangle 11"/>
          <p:cNvSpPr>
            <a:spLocks noChangeArrowheads="1"/>
          </p:cNvSpPr>
          <p:nvPr/>
        </p:nvSpPr>
        <p:spPr bwMode="auto">
          <a:xfrm>
            <a:off x="7320136" y="2289650"/>
            <a:ext cx="1584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Hualong</a:t>
            </a: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1200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779" y="3101548"/>
            <a:ext cx="715674" cy="7043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487487" y="2660457"/>
            <a:ext cx="8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Nuward</a:t>
            </a: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170 </a:t>
            </a:r>
            <a:r>
              <a:rPr kumimoji="0" lang="en-GB" alt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3" descr="EP1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152" y="3614966"/>
            <a:ext cx="821255" cy="10940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320136" y="3348768"/>
            <a:ext cx="16208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AP1000 1100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" descr="Résultat de recherche d'images pour &quot;Nuclear Reactor Hualong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505488"/>
            <a:ext cx="936104" cy="7639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P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9" y="3795014"/>
            <a:ext cx="1030513" cy="83218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9962867" y="3513169"/>
            <a:ext cx="1324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EPR 1650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94" y="3805884"/>
            <a:ext cx="1574305" cy="807080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8399595" y="3562066"/>
            <a:ext cx="1563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 1400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6672064" y="1256743"/>
            <a:ext cx="936104" cy="27699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EPR-1200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5362907" y="3420902"/>
            <a:ext cx="1655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VVER </a:t>
            </a: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1000/1200</a:t>
            </a:r>
            <a:r>
              <a:rPr kumimoji="0" lang="en-GB" altLang="fr-FR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fr-FR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0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https://www.sfen.org/wp-content/uploads/2022/03/VVER-10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4" y="3667122"/>
            <a:ext cx="1258542" cy="113196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nsc.anl.gov/neisb/vver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97" y="3513169"/>
            <a:ext cx="1341727" cy="76388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3527104" y="3247718"/>
            <a:ext cx="18358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VVER 440/440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15" descr="apw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53" y="1616947"/>
            <a:ext cx="920842" cy="6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7464151" y="1363617"/>
            <a:ext cx="11521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SRZ-1200</a:t>
            </a:r>
            <a:r>
              <a:rPr kumimoji="0" lang="en-GB" altLang="fr-FR" sz="896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GB" altLang="fr-FR" sz="896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https://nuclear.gepower.com/content/dam/gepower-nuclear/global/en_US/images/body-images/BWRX-300-cutaway-ima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62" y="2768950"/>
            <a:ext cx="1249748" cy="65195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wgHBgkIBwgKCgkLDRYPDQwMDRsUFRAWIB0iIiAdHx8kKDQsJCYxJx8fLT0tMTU3Ojo6Iys/RD84QzQ5OjcBCgoKDQwNGg8PGjclHyU3Nzc3Nzc3Nzc3Nzc3Nzc3Nzc3Nzc3Nzc3Nzc3Nzc3Nzc3Nzc3Nzc3Nzc3Nzc3Nzc3N//AABEIAFAAdwMBIgACEQEDEQH/xAAcAAACAgMBAQAAAAAAAAAAAAAEBQMGAAECBwj/xAA7EAACAQMDAgMECAUCBwAAAAABAgMABBEFEiETMQZBURQiYYEjMkJxkaGx0RVSYpPBJPAWJURTVGPh/8QAGQEAAgMBAAAAAAAAAAAAAAAAAgMBBAUA/8QAHxEAAwACAwEBAQEAAAAAAAAAAAECERIDITFBURME/9oADAMBAAIRAxEAPwBnZWUDWMDm1gOYkJZo1JJwPhU62VsQQbW3GT/2l4/KibOCVNKs5GjIjaFMMAcfVFdgYPatBMyZhYXRCunWakYtIHyO5iAqeDSYVlC/w+AsR2MK1JGpc4BwPWmtg8VvGHZcynzye1DdYQc8ct+HA0q1jgC/wuydm44t0JB+/FFWuh2Zh23dhYRMftG2jJP5V22oqzksoA8gKhnvDPL7nAFJdD/5yvhu+8I2jRGS3t7VpB2T2dFBH4Uuj8NQe2bLmzt44+CzCFefgOKtWn3nUT6V1z2HPNZeW00zCS3mwV+wRwTULkpdMmuDjfaRUbnS9Dt/EsWkGxleSW3adAlsu0gd/e/+fOjpfCumCFp4bESHPuxbFG3jz4pbq97cr4t01pZUG2C4iMXYv9Xn1xR66lKqNGcGM/Zx2o53f0C54l8EtzpENqyrNZQqzLnHTWofYLQ/9LB/bX9qa3M0lwFD/Zzg0MUNWV52VnE56QH7Ba/+JB/aX9q2NNtPO1g/tr+1FAEV1zipI1n8F17Y2i2rlbaEEY5EY9RWUVfL/pJPl+orKhieSVktmgSxNoOnxSYYG1iyCP6BQ13pts7ItoemcncWOV/fNS6B7K+g2CSMd/s0eccH6oqa6tuhtMUm5SvZuTnyNUlWH0akrMI7stJtOiFl2sx5J7Gi10yxVSFjI8vrE1XuvdJIcqxNFQ6jOpG4cULpv6Gkl8J7rRpOoDAo6ZGfebkGhRAsYP0ijnFGT6pIVyNv3UtKTzQS3bOqxoSPnUOsek699B1nJGjZZgflTu3lQxA7lyfjXmEviC5jPuJF388n/NcL4yuoT9JBA49AxX96HaWck0WfxLD7Z4u0FUhBDw3Cmb+XgHHzxTI+H/oiVmG8ZwMZFVC11iDVvFfh2eK5mt5VadDakZVj0ySc+fH3dq9DHVERBYbj5ijm2vGdcKsNoSDSlt233jhkH2Y8n8TSp4jk7QcVaLqS5iQE7WXbyv8Amk1zLJM2X4P61Yi6K9zKFywnPNdNFjsc0QVx51Gc0zYTgA1FcWcny/UVlS6khNlJ8v1Fbqclfl9O9JmMemWYA59njwQf6RRb3EivkTEnFSaE9sdL0+PpBibePOfXaK3qUFvGWkSQ7s8ouPyFU21ns0YVaLBqFnblpRj0NENsEe5cZ/lpVHgsArcngA8Zo6OC4Pum1woGeoZAPltxQOoX0bM2/hgjaTJB2/OiPY7efTbgSJ1Om2OScA4z+NAavp1vNZNc3COZre2baA5C525yQOCciq/4VIumljmvbuJnPCRyYVx6ffSrtUsYGTDl9izU0McyiJQRu55xgY/PypRcsDHO/UQdIA7WOCf9/GrD4rjSz1MRQDCCNTyc5PPNVO/0sF5C8zhpN+Qew3RgfhzmhXhNenVnqsmk6rb31vCpntt4EbnAJIxgHn18gatOi+Pb9bi6gvojKzwrPDHnYsYy4bLMc44XyNeYXN9HHqE/+o6Q3bSq53ccZz8vX4VFfzF0sxGspja2UBiNuPpG8vTsaangU8s998Ea9qGtx30uo28SLaXJgTYTzhQcEEdxn4fdTjUo2ZeoUxjz+FeCeE9VvtM9pSyvHiXr5KIfdJ2jnB4PYfhXrXhTxHe6rp0p1Bkd0fYHC4yMeYpsvsBrrsNIrWKkG13IBB5qbpIo95hn4U/dCNWLNRH+ik+X6isovUpiunTIgAHH3nkVlRsxPLCz2eV3HjrUNJu1toktmgiWNBvyDjaO5z/inema/c30crG5tuxIFujORwOcnv37edeYa7Lu1GQxh2O7GVXPPard4ev410ovc6lcBUGwgEYGQuMYHf0+dUOVmv8A50tUceK7uaRLJmnunbB96WPYeVGcClVprOpQv9BqN4m3IAEzDGQMjvU/iqVIZbeLrTysv1hM+WXjgYpDayPJcHarFSc58gAOf0JpXq6GPCfZ9F6zJjTL1f8A0uPyNUXQJB7REM89Ve330VceOdGvrPUYYp5AwTChkI37sKMfM1XdH1aKO+04xL1UuL1IiwONmT37c1KBayWTxeDNrqxqrOXRFCqOWJPaqrfXsl0pnkJLs7ZJOcYwAPwFWjxRfWNrrUtxPqUNnNbwLLB1VJ6kinO0Y9cH8aVfxvw+8s8sNit8kk0rjopwvvjg+hO/j4LRx4Ba7KyngPxBJetdLFCFkbduMydic+WaO/4B1V1i6stp1OmVkYuck7mPfb6ECnM2srBbXa/84xFHL9SVRjE4X3Pd7+n9Nc6jqydFs22pSY9vGBdsv1O44HY/Z/l8qMHBU7W2tNJ1WWC9mURrJskkiySMDB7j1q9+GNa0uIC00q5aY3CG4XqxnsG2HnA8xVbuPGg0tnt4tGEixIJS0k3vFWbGPq9xnuc9qtlrdGRIGsbdXgklcStvC9Mc848zny+NFswNEC6L401Ce9jgu9OQxE4Z4YnBHHzHerJN4gihDGS3ZFXuznaPxxg1UYfE8j+JE0k2ihGuZoDLv5GxAwOMeeazxW942k3PtEcccSzARbG3b04OWHkc5otm/GDpKXaLHd66bi1dY4I9rKDuMv8AV27f7zWq8bsp2a92sAOM8fcf2rKbKePSpytbeF/NpprWkOIAjsgLMqoTuI5PIPnStdE0aOUu9xI25ixV3T59hwKXG0EczzIXVnPvYdufl86G/hUTqR17oA9x1D9/nWbXItmaHHc6IeXum2V2EFldCHcmGbcJSwGB5/DFK9S0WPTHS4S6zMxCDEIDPwQADk/jisgspLeRnt7l0Z5GkYmFD7zYz3HHYcVHd6Rc3ygTagSwYPvKDPGfMY9aHef0ZtLQxsfDRsrErHLHI78lZIdpUZz35z8OBW7L2yG5/hlvFC8kWC8mW2hT3BOO/HnxRy6lOijfFayt5kKy/oaghu5U1Ca7a2B6kaoESZhjGecn1zUb5Z20fomi0XU7K8muZI4J1lTs06q3fv7xoGyh1C2s16V7JAzM24R3O3jA2k4Yeh7+tXYatalgHhv4yfNJVYfnW1uYXgkUalMjliyma3zjnI+qeaNcpz0f0p8P8SEWBqF1LOrKyK98pQbTnzJ/CrHY65rK2SbrvDnPusGc/D6sRqexs0tHkNtqtu6SOzuJpGUhjgDAIxjGaKaO73xvata3HJDFLhcqMd/jyBRZycsfom061vopbrUriW5luZo2V5FsSMjOeeqFx2ovSBrKRSNZreTLj3i8cUIYk8kYD/pRM730E0cnQ5ZSm6Ng2zzzwfgPKuUkMSqBDIi87xGSgc+pxznmubr4gpUfWK2vbGwvZLy4ubNbtZuplZeudxAB27dg7DHPpRmo+KdP1KwWJo5rlTIOrEB08r57Tjv8/hQ9wllLLI11EsysxYK8Ke7k57hQcffS+LTLNbtZA0fRXOIjbnIGSeGDD9KJbC6x+oguIdMN0p0/TZ7f3j781yWO3HbA4z3rK50+Izylms4YkUkqH3rtPnwG5Jz55HFbqzxbuTO52t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10" descr="data:image/jpeg;base64,/9j/4AAQSkZJRgABAQAAAQABAAD/2wCEAAkGBwgHBgkIBwgKCgkLDRYPDQwMDRsUFRAWIB0iIiAdHx8kKDQsJCYxJx8fLT0tMTU3Ojo6Iys/RD84QzQ5OjcBCgoKDQwNGg8PGjclHyU3Nzc3Nzc3Nzc3Nzc3Nzc3Nzc3Nzc3Nzc3Nzc3Nzc3Nzc3Nzc3Nzc3Nzc3Nzc3Nzc3N//AABEIAFAAdwMBIgACEQEDEQH/xAAcAAACAgMBAQAAAAAAAAAAAAAEBQMGAAECBwj/xAA7EAACAQMDAgMECAUCBwAAAAABAgMABBEFEiETMQZBURQiYYEjMkJxkaGx0RVSYpPBJPAWJURTVGPh/8QAGQEAAgMBAAAAAAAAAAAAAAAAAgMBBAUA/8QAHxEAAwACAwEBAQEAAAAAAAAAAAECERIDITFBURME/9oADAMBAAIRAxEAPwBnZWUDWMDm1gOYkJZo1JJwPhU62VsQQbW3GT/2l4/KibOCVNKs5GjIjaFMMAcfVFdgYPatBMyZhYXRCunWakYtIHyO5iAqeDSYVlC/w+AsR2MK1JGpc4BwPWmtg8VvGHZcynzye1DdYQc8ct+HA0q1jgC/wuydm44t0JB+/FFWuh2Zh23dhYRMftG2jJP5V22oqzksoA8gKhnvDPL7nAFJdD/5yvhu+8I2jRGS3t7VpB2T2dFBH4Uuj8NQe2bLmzt44+CzCFefgOKtWn3nUT6V1z2HPNZeW00zCS3mwV+wRwTULkpdMmuDjfaRUbnS9Dt/EsWkGxleSW3adAlsu0gd/e/+fOjpfCumCFp4bESHPuxbFG3jz4pbq97cr4t01pZUG2C4iMXYv9Xn1xR66lKqNGcGM/Zx2o53f0C54l8EtzpENqyrNZQqzLnHTWofYLQ/9LB/bX9qa3M0lwFD/Zzg0MUNWV52VnE56QH7Ba/+JB/aX9q2NNtPO1g/tr+1FAEV1zipI1n8F17Y2i2rlbaEEY5EY9RWUVfL/pJPl+orKhieSVktmgSxNoOnxSYYG1iyCP6BQ13pts7ItoemcncWOV/fNS6B7K+g2CSMd/s0eccH6oqa6tuhtMUm5SvZuTnyNUlWH0akrMI7stJtOiFl2sx5J7Gi10yxVSFjI8vrE1XuvdJIcqxNFQ6jOpG4cULpv6Gkl8J7rRpOoDAo6ZGfebkGhRAsYP0ijnFGT6pIVyNv3UtKTzQS3bOqxoSPnUOsek699B1nJGjZZgflTu3lQxA7lyfjXmEviC5jPuJF388n/NcL4yuoT9JBA49AxX96HaWck0WfxLD7Z4u0FUhBDw3Cmb+XgHHzxTI+H/oiVmG8ZwMZFVC11iDVvFfh2eK5mt5VadDakZVj0ySc+fH3dq9DHVERBYbj5ijm2vGdcKsNoSDSlt233jhkH2Y8n8TSp4jk7QcVaLqS5iQE7WXbyv8Amk1zLJM2X4P61Yi6K9zKFywnPNdNFjsc0QVx51Gc0zYTgA1FcWcny/UVlS6khNlJ8v1Fbqclfl9O9JmMemWYA59njwQf6RRb3EivkTEnFSaE9sdL0+PpBibePOfXaK3qUFvGWkSQ7s8ouPyFU21ns0YVaLBqFnblpRj0NENsEe5cZ/lpVHgsArcngA8Zo6OC4Pum1woGeoZAPltxQOoX0bM2/hgjaTJB2/OiPY7efTbgSJ1Om2OScA4z+NAavp1vNZNc3COZre2baA5C525yQOCciq/4VIumljmvbuJnPCRyYVx6ffSrtUsYGTDl9izU0McyiJQRu55xgY/PypRcsDHO/UQdIA7WOCf9/GrD4rjSz1MRQDCCNTyc5PPNVO/0sF5C8zhpN+Qew3RgfhzmhXhNenVnqsmk6rb31vCpntt4EbnAJIxgHn18gatOi+Pb9bi6gvojKzwrPDHnYsYy4bLMc44XyNeYXN9HHqE/+o6Q3bSq53ccZz8vX4VFfzF0sxGspja2UBiNuPpG8vTsaangU8s998Ea9qGtx30uo28SLaXJgTYTzhQcEEdxn4fdTjUo2ZeoUxjz+FeCeE9VvtM9pSyvHiXr5KIfdJ2jnB4PYfhXrXhTxHe6rp0p1Bkd0fYHC4yMeYpsvsBrrsNIrWKkG13IBB5qbpIo95hn4U/dCNWLNRH+ik+X6isovUpiunTIgAHH3nkVlRsxPLCz2eV3HjrUNJu1toktmgiWNBvyDjaO5z/inema/c30crG5tuxIFujORwOcnv37edeYa7Lu1GQxh2O7GVXPPard4ev410ovc6lcBUGwgEYGQuMYHf0+dUOVmv8A50tUceK7uaRLJmnunbB96WPYeVGcClVprOpQv9BqN4m3IAEzDGQMjvU/iqVIZbeLrTysv1hM+WXjgYpDayPJcHarFSc58gAOf0JpXq6GPCfZ9F6zJjTL1f8A0uPyNUXQJB7REM89Ve330VceOdGvrPUYYp5AwTChkI37sKMfM1XdH1aKO+04xL1UuL1IiwONmT37c1KBayWTxeDNrqxqrOXRFCqOWJPaqrfXsl0pnkJLs7ZJOcYwAPwFWjxRfWNrrUtxPqUNnNbwLLB1VJ6kinO0Y9cH8aVfxvw+8s8sNit8kk0rjopwvvjg+hO/j4LRx4Ba7KyngPxBJetdLFCFkbduMydic+WaO/4B1V1i6stp1OmVkYuck7mPfb6ECnM2srBbXa/84xFHL9SVRjE4X3Pd7+n9Nc6jqydFs22pSY9vGBdsv1O44HY/Z/l8qMHBU7W2tNJ1WWC9mURrJskkiySMDB7j1q9+GNa0uIC00q5aY3CG4XqxnsG2HnA8xVbuPGg0tnt4tGEixIJS0k3vFWbGPq9xnuc9qtlrdGRIGsbdXgklcStvC9Mc848zny+NFswNEC6L401Ce9jgu9OQxE4Z4YnBHHzHerJN4gihDGS3ZFXuznaPxxg1UYfE8j+JE0k2ihGuZoDLv5GxAwOMeeazxW942k3PtEcccSzARbG3b04OWHkc5otm/GDpKXaLHd66bi1dY4I9rKDuMv8AV27f7zWq8bsp2a92sAOM8fcf2rKbKePSpytbeF/NpprWkOIAjsgLMqoTuI5PIPnStdE0aOUu9xI25ixV3T59hwKXG0EczzIXVnPvYdufl86G/hUTqR17oA9x1D9/nWbXItmaHHc6IeXum2V2EFldCHcmGbcJSwGB5/DFK9S0WPTHS4S6zMxCDEIDPwQADk/jisgspLeRnt7l0Z5GkYmFD7zYz3HHYcVHd6Rc3ygTagSwYPvKDPGfMY9aHef0ZtLQxsfDRsrErHLHI78lZIdpUZz35z8OBW7L2yG5/hlvFC8kWC8mW2hT3BOO/HnxRy6lOijfFayt5kKy/oaghu5U1Ca7a2B6kaoESZhjGecn1zUb5Z20fomi0XU7K8muZI4J1lTs06q3fv7xoGyh1C2s16V7JAzM24R3O3jA2k4Yeh7+tXYatalgHhv4yfNJVYfnW1uYXgkUalMjliyma3zjnI+qeaNcpz0f0p8P8SEWBqF1LOrKyK98pQbTnzJ/CrHY65rK2SbrvDnPusGc/D6sRqexs0tHkNtqtu6SOzuJpGUhjgDAIxjGaKaO73xvata3HJDFLhcqMd/jyBRZycsfom061vopbrUriW5luZo2V5FsSMjOeeqFx2ovSBrKRSNZreTLj3i8cUIYk8kYD/pRM730E0cnQ5ZSm6Ng2zzzwfgPKuUkMSqBDIi87xGSgc+pxznmubr4gpUfWK2vbGwvZLy4ubNbtZuplZeudxAB27dg7DHPpRmo+KdP1KwWJo5rlTIOrEB08r57Tjv8/hQ9wllLLI11EsysxYK8Ke7k57hQcffS+LTLNbtZA0fRXOIjbnIGSeGDD9KJbC6x+oguIdMN0p0/TZ7f3j781yWO3HbA4z3rK50+Izylms4YkUkqH3rtPnwG5Jz55HFbqzxbuTO52tj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12" descr="data:image/jpeg;base64,/9j/4AAQSkZJRgABAQAAAQABAAD/2wCEAAkGBwgHBgkIBwgKCgkLDRYPDQwMDRsUFRAWIB0iIiAdHx8kKDQsJCYxJx8fLT0tMTU3Ojo6Iys/RD84QzQ5OjcBCgoKDQwNGg8PGjclHyU3Nzc3Nzc3Nzc3Nzc3Nzc3Nzc3Nzc3Nzc3Nzc3Nzc3Nzc3Nzc3Nzc3Nzc3Nzc3Nzc3N//AABEIAFAAdwMBIgACEQEDEQH/xAAcAAACAgMBAQAAAAAAAAAAAAAEBQMGAAECBwj/xAA7EAACAQMDAgMECAUCBwAAAAABAgMABBEFEiETMQZBURQiYYEjMkJxkaGx0RVSYpPBJPAWJURTVGPh/8QAGQEAAgMBAAAAAAAAAAAAAAAAAgMBBAUA/8QAHxEAAwACAwEBAQEAAAAAAAAAAAECERIDITFBURME/9oADAMBAAIRAxEAPwBnZWUDWMDm1gOYkJZo1JJwPhU62VsQQbW3GT/2l4/KibOCVNKs5GjIjaFMMAcfVFdgYPatBMyZhYXRCunWakYtIHyO5iAqeDSYVlC/w+AsR2MK1JGpc4BwPWmtg8VvGHZcynzye1DdYQc8ct+HA0q1jgC/wuydm44t0JB+/FFWuh2Zh23dhYRMftG2jJP5V22oqzksoA8gKhnvDPL7nAFJdD/5yvhu+8I2jRGS3t7VpB2T2dFBH4Uuj8NQe2bLmzt44+CzCFefgOKtWn3nUT6V1z2HPNZeW00zCS3mwV+wRwTULkpdMmuDjfaRUbnS9Dt/EsWkGxleSW3adAlsu0gd/e/+fOjpfCumCFp4bESHPuxbFG3jz4pbq97cr4t01pZUG2C4iMXYv9Xn1xR66lKqNGcGM/Zx2o53f0C54l8EtzpENqyrNZQqzLnHTWofYLQ/9LB/bX9qa3M0lwFD/Zzg0MUNWV52VnE56QH7Ba/+JB/aX9q2NNtPO1g/tr+1FAEV1zipI1n8F17Y2i2rlbaEEY5EY9RWUVfL/pJPl+orKhieSVktmgSxNoOnxSYYG1iyCP6BQ13pts7ItoemcncWOV/fNS6B7K+g2CSMd/s0eccH6oqa6tuhtMUm5SvZuTnyNUlWH0akrMI7stJtOiFl2sx5J7Gi10yxVSFjI8vrE1XuvdJIcqxNFQ6jOpG4cULpv6Gkl8J7rRpOoDAo6ZGfebkGhRAsYP0ijnFGT6pIVyNv3UtKTzQS3bOqxoSPnUOsek699B1nJGjZZgflTu3lQxA7lyfjXmEviC5jPuJF388n/NcL4yuoT9JBA49AxX96HaWck0WfxLD7Z4u0FUhBDw3Cmb+XgHHzxTI+H/oiVmG8ZwMZFVC11iDVvFfh2eK5mt5VadDakZVj0ySc+fH3dq9DHVERBYbj5ijm2vGdcKsNoSDSlt233jhkH2Y8n8TSp4jk7QcVaLqS5iQE7WXbyv8Amk1zLJM2X4P61Yi6K9zKFywnPNdNFjsc0QVx51Gc0zYTgA1FcWcny/UVlS6khNlJ8v1Fbqclfl9O9JmMemWYA59njwQf6RRb3EivkTEnFSaE9sdL0+PpBibePOfXaK3qUFvGWkSQ7s8ouPyFU21ns0YVaLBqFnblpRj0NENsEe5cZ/lpVHgsArcngA8Zo6OC4Pum1woGeoZAPltxQOoX0bM2/hgjaTJB2/OiPY7efTbgSJ1Om2OScA4z+NAavp1vNZNc3COZre2baA5C525yQOCciq/4VIumljmvbuJnPCRyYVx6ffSrtUsYGTDl9izU0McyiJQRu55xgY/PypRcsDHO/UQdIA7WOCf9/GrD4rjSz1MRQDCCNTyc5PPNVO/0sF5C8zhpN+Qew3RgfhzmhXhNenVnqsmk6rb31vCpntt4EbnAJIxgHn18gatOi+Pb9bi6gvojKzwrPDHnYsYy4bLMc44XyNeYXN9HHqE/+o6Q3bSq53ccZz8vX4VFfzF0sxGspja2UBiNuPpG8vTsaangU8s998Ea9qGtx30uo28SLaXJgTYTzhQcEEdxn4fdTjUo2ZeoUxjz+FeCeE9VvtM9pSyvHiXr5KIfdJ2jnB4PYfhXrXhTxHe6rp0p1Bkd0fYHC4yMeYpsvsBrrsNIrWKkG13IBB5qbpIo95hn4U/dCNWLNRH+ik+X6isovUpiunTIgAHH3nkVlRsxPLCz2eV3HjrUNJu1toktmgiWNBvyDjaO5z/inema/c30crG5tuxIFujORwOcnv37edeYa7Lu1GQxh2O7GVXPPard4ev410ovc6lcBUGwgEYGQuMYHf0+dUOVmv8A50tUceK7uaRLJmnunbB96WPYeVGcClVprOpQv9BqN4m3IAEzDGQMjvU/iqVIZbeLrTysv1hM+WXjgYpDayPJcHarFSc58gAOf0JpXq6GPCfZ9F6zJjTL1f8A0uPyNUXQJB7REM89Ve330VceOdGvrPUYYp5AwTChkI37sKMfM1XdH1aKO+04xL1UuL1IiwONmT37c1KBayWTxeDNrqxqrOXRFCqOWJPaqrfXsl0pnkJLs7ZJOcYwAPwFWjxRfWNrrUtxPqUNnNbwLLB1VJ6kinO0Y9cH8aVfxvw+8s8sNit8kk0rjopwvvjg+hO/j4LRx4Ba7KyngPxBJetdLFCFkbduMydic+WaO/4B1V1i6stp1OmVkYuck7mPfb6ECnM2srBbXa/84xFHL9SVRjE4X3Pd7+n9Nc6jqydFs22pSY9vGBdsv1O44HY/Z/l8qMHBU7W2tNJ1WWC9mURrJskkiySMDB7j1q9+GNa0uIC00q5aY3CG4XqxnsG2HnA8xVbuPGg0tnt4tGEixIJS0k3vFWbGPq9xnuc9qtlrdGRIGsbdXgklcStvC9Mc848zny+NFswNEC6L401Ce9jgu9OQxE4Z4YnBHHzHerJN4gihDGS3ZFXuznaPxxg1UYfE8j+JE0k2ihGuZoDLv5GxAwOMeeazxW942k3PtEcccSzARbG3b04OWHkc5otm/GDpKXaLHd66bi1dY4I9rKDuMv8AV27f7zWq8bsp2a92sAOM8fcf2rKbKePSpytbeF/NpprWkOIAjsgLMqoTuI5PIPnStdE0aOUu9xI25ixV3T59hwKXG0EczzIXVnPvYdufl86G/hUTqR17oA9x1D9/nWbXItmaHHc6IeXum2V2EFldCHcmGbcJSwGB5/DFK9S0WPTHS4S6zMxCDEIDPwQADk/jisgspLeRnt7l0Z5GkYmFD7zYz3HHYcVHd6Rc3ygTagSwYPvKDPGfMY9aHef0ZtLQxsfDRsrErHLHI78lZIdpUZz35z8OBW7L2yG5/hlvFC8kWC8mW2hT3BOO/HnxRy6lOijfFayt5kKy/oaghu5U1Ca7a2B6kaoESZhjGecn1zUb5Z20fomi0XU7K8muZI4J1lTs06q3fv7xoGyh1C2s16V7JAzM24R3O3jA2k4Yeh7+tXYatalgHhv4yfNJVYfnW1uYXgkUalMjliyma3zjnI+qeaNcpz0f0p8P8SEWBqF1LOrKyK98pQbTnzJ/CrHY65rK2SbrvDnPusGc/D6sRqexs0tHkNtqtu6SOzuJpGUhjgDAIxjGaKaO73xvata3HJDFLhcqMd/jyBRZycsfom061vopbrUriW5luZo2V5FsSMjOeeqFx2ovSBrKRSNZreTLj3i8cUIYk8kYD/pRM730E0cnQ5ZSm6Ng2zzzwfgPKuUkMSqBDIi87xGSgc+pxznmubr4gpUfWK2vbGwvZLy4ubNbtZuplZeudxAB27dg7DHPpRmo+KdP1KwWJo5rlTIOrEB08r57Tjv8/hQ9wllLLI11EsysxYK8Ke7k57hQcffS+LTLNbtZA0fRXOIjbnIGSeGDD9KJbC6x+oguIdMN0p0/TZ7f3j781yWO3HbA4z3rK50+Izylms4YkUkqH3rtPnwG5Jz55HFbqzxbuTO52tj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14" descr="data:image/jpeg;base64,/9j/4AAQSkZJRgABAQAAAQABAAD/2wCEAAkGBwgHBgkIBwgKCgkLDRYPDQwMDRsUFRAWIB0iIiAdHx8kKDQsJCYxJx8fLT0tMTU3Ojo6Iys/RD84QzQ5OjcBCgoKDQwNGg8PGjclHyU3Nzc3Nzc3Nzc3Nzc3Nzc3Nzc3Nzc3Nzc3Nzc3Nzc3Nzc3Nzc3Nzc3Nzc3Nzc3Nzc3N//AABEIAFAAdwMBIgACEQEDEQH/xAAcAAACAgMBAQAAAAAAAAAAAAAEBQMGAAECBwj/xAA7EAACAQMDAgMECAUCBwAAAAABAgMABBEFEiETMQZBURQiYYEjMkJxkaGx0RVSYpPBJPAWJURTVGPh/8QAGQEAAgMBAAAAAAAAAAAAAAAAAgMBBAUA/8QAHxEAAwACAwEBAQEAAAAAAAAAAAECERIDITFBURME/9oADAMBAAIRAxEAPwBnZWUDWMDm1gOYkJZo1JJwPhU62VsQQbW3GT/2l4/KibOCVNKs5GjIjaFMMAcfVFdgYPatBMyZhYXRCunWakYtIHyO5iAqeDSYVlC/w+AsR2MK1JGpc4BwPWmtg8VvGHZcynzye1DdYQc8ct+HA0q1jgC/wuydm44t0JB+/FFWuh2Zh23dhYRMftG2jJP5V22oqzksoA8gKhnvDPL7nAFJdD/5yvhu+8I2jRGS3t7VpB2T2dFBH4Uuj8NQe2bLmzt44+CzCFefgOKtWn3nUT6V1z2HPNZeW00zCS3mwV+wRwTULkpdMmuDjfaRUbnS9Dt/EsWkGxleSW3adAlsu0gd/e/+fOjpfCumCFp4bESHPuxbFG3jz4pbq97cr4t01pZUG2C4iMXYv9Xn1xR66lKqNGcGM/Zx2o53f0C54l8EtzpENqyrNZQqzLnHTWofYLQ/9LB/bX9qa3M0lwFD/Zzg0MUNWV52VnE56QH7Ba/+JB/aX9q2NNtPO1g/tr+1FAEV1zipI1n8F17Y2i2rlbaEEY5EY9RWUVfL/pJPl+orKhieSVktmgSxNoOnxSYYG1iyCP6BQ13pts7ItoemcncWOV/fNS6B7K+g2CSMd/s0eccH6oqa6tuhtMUm5SvZuTnyNUlWH0akrMI7stJtOiFl2sx5J7Gi10yxVSFjI8vrE1XuvdJIcqxNFQ6jOpG4cULpv6Gkl8J7rRpOoDAo6ZGfebkGhRAsYP0ijnFGT6pIVyNv3UtKTzQS3bOqxoSPnUOsek699B1nJGjZZgflTu3lQxA7lyfjXmEviC5jPuJF388n/NcL4yuoT9JBA49AxX96HaWck0WfxLD7Z4u0FUhBDw3Cmb+XgHHzxTI+H/oiVmG8ZwMZFVC11iDVvFfh2eK5mt5VadDakZVj0ySc+fH3dq9DHVERBYbj5ijm2vGdcKsNoSDSlt233jhkH2Y8n8TSp4jk7QcVaLqS5iQE7WXbyv8Amk1zLJM2X4P61Yi6K9zKFywnPNdNFjsc0QVx51Gc0zYTgA1FcWcny/UVlS6khNlJ8v1Fbqclfl9O9JmMemWYA59njwQf6RRb3EivkTEnFSaE9sdL0+PpBibePOfXaK3qUFvGWkSQ7s8ouPyFU21ns0YVaLBqFnblpRj0NENsEe5cZ/lpVHgsArcngA8Zo6OC4Pum1woGeoZAPltxQOoX0bM2/hgjaTJB2/OiPY7efTbgSJ1Om2OScA4z+NAavp1vNZNc3COZre2baA5C525yQOCciq/4VIumljmvbuJnPCRyYVx6ffSrtUsYGTDl9izU0McyiJQRu55xgY/PypRcsDHO/UQdIA7WOCf9/GrD4rjSz1MRQDCCNTyc5PPNVO/0sF5C8zhpN+Qew3RgfhzmhXhNenVnqsmk6rb31vCpntt4EbnAJIxgHn18gatOi+Pb9bi6gvojKzwrPDHnYsYy4bLMc44XyNeYXN9HHqE/+o6Q3bSq53ccZz8vX4VFfzF0sxGspja2UBiNuPpG8vTsaangU8s998Ea9qGtx30uo28SLaXJgTYTzhQcEEdxn4fdTjUo2ZeoUxjz+FeCeE9VvtM9pSyvHiXr5KIfdJ2jnB4PYfhXrXhTxHe6rp0p1Bkd0fYHC4yMeYpsvsBrrsNIrWKkG13IBB5qbpIo95hn4U/dCNWLNRH+ik+X6isovUpiunTIgAHH3nkVlRsxPLCz2eV3HjrUNJu1toktmgiWNBvyDjaO5z/inema/c30crG5tuxIFujORwOcnv37edeYa7Lu1GQxh2O7GVXPPard4ev410ovc6lcBUGwgEYGQuMYHf0+dUOVmv8A50tUceK7uaRLJmnunbB96WPYeVGcClVprOpQv9BqN4m3IAEzDGQMjvU/iqVIZbeLrTysv1hM+WXjgYpDayPJcHarFSc58gAOf0JpXq6GPCfZ9F6zJjTL1f8A0uPyNUXQJB7REM89Ve330VceOdGvrPUYYp5AwTChkI37sKMfM1XdH1aKO+04xL1UuL1IiwONmT37c1KBayWTxeDNrqxqrOXRFCqOWJPaqrfXsl0pnkJLs7ZJOcYwAPwFWjxRfWNrrUtxPqUNnNbwLLB1VJ6kinO0Y9cH8aVfxvw+8s8sNit8kk0rjopwvvjg+hO/j4LRx4Ba7KyngPxBJetdLFCFkbduMydic+WaO/4B1V1i6stp1OmVkYuck7mPfb6ECnM2srBbXa/84xFHL9SVRjE4X3Pd7+n9Nc6jqydFs22pSY9vGBdsv1O44HY/Z/l8qMHBU7W2tNJ1WWC9mURrJskkiySMDB7j1q9+GNa0uIC00q5aY3CG4XqxnsG2HnA8xVbuPGg0tnt4tGEixIJS0k3vFWbGPq9xnuc9qtlrdGRIGsbdXgklcStvC9Mc848zny+NFswNEC6L401Ce9jgu9OQxE4Z4YnBHHzHerJN4gihDGS3ZFXuznaPxxg1UYfE8j+JE0k2ihGuZoDLv5GxAwOMeeazxW942k3PtEcccSzARbG3b04OWHkc5otm/GDpKXaLHd66bi1dY4I9rKDuMv8AV27f7zWq8bsp2a92sAOM8fcf2rKbKePSpytbeF/NpprWkOIAjsgLMqoTuI5PIPnStdE0aOUu9xI25ixV3T59hwKXG0EczzIXVnPvYdufl86G/hUTqR17oA9x1D9/nWbXItmaHHc6IeXum2V2EFldCHcmGbcJSwGB5/DFK9S0WPTHS4S6zMxCDEIDPwQADk/jisgspLeRnt7l0Z5GkYmFD7zYz3HHYcVHd6Rc3ygTagSwYPvKDPGfMY9aHef0ZtLQxsfDRsrErHLHI78lZIdpUZz35z8OBW7L2yG5/hlvFC8kWC8mW2hT3BOO/HnxRy6lOijfFayt5kKy/oaghu5U1Ca7a2B6kaoESZhjGecn1zUb5Z20fomi0XU7K8muZI4J1lTs06q3fv7xoGyh1C2s16V7JAzM24R3O3jA2k4Yeh7+tXYatalgHhv4yfNJVYfnW1uYXgkUalMjliyma3zjnI+qeaNcpz0f0p8P8SEWBqF1LOrKyK98pQbTnzJ/CrHY65rK2SbrvDnPusGc/D6sRqexs0tHkNtqtu6SOzuJpGUhjgDAIxjGaKaO73xvata3HJDFLhcqMd/jyBRZycsfom061vopbrUriW5luZo2V5FsSMjOeeqFx2ovSBrKRSNZreTLj3i8cUIYk8kYD/pRM730E0cnQ5ZSm6Ng2zzzwfgPKuUkMSqBDIi87xGSgc+pxznmubr4gpUfWK2vbGwvZLy4ubNbtZuplZeudxAB27dg7DHPpRmo+KdP1KwWJo5rlTIOrEB08r57Tjv8/hQ9wllLLI11EsysxYK8Ke7k57hQcffS+LTLNbtZA0fRXOIjbnIGSeGDD9KJbC6x+oguIdMN0p0/TZ7f3j781yWO3HbA4z3rK50+Izylms4YkUkqH3rtPnwG5Jz55HFbqzxbuTO52tj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16" descr="data:image/jpeg;base64,/9j/4AAQSkZJRgABAQAAAQABAAD/2wCEAAkGBwgHBgkIBwgKCgkLDRYPDQwMDRsUFRAWIB0iIiAdHx8kKDQsJCYxJx8fLT0tMTU3Ojo6Iys/RD84QzQ5OjcBCgoKDQwNGg8PGjclHyU3Nzc3Nzc3Nzc3Nzc3Nzc3Nzc3Nzc3Nzc3Nzc3Nzc3Nzc3Nzc3Nzc3Nzc3Nzc3Nzc3N//AABEIAFAAdwMBIgACEQEDEQH/xAAcAAACAgMBAQAAAAAAAAAAAAAEBQMGAAECBwj/xAA7EAACAQMDAgMECAUCBwAAAAABAgMABBEFEiETMQZBURQiYYEjMkJxkaGx0RVSYpPBJPAWJURTVGPh/8QAGQEAAgMBAAAAAAAAAAAAAAAAAgMBBAUA/8QAHxEAAwACAwEBAQEAAAAAAAAAAAECERIDITFBURME/9oADAMBAAIRAxEAPwBnZWUDWMDm1gOYkJZo1JJwPhU62VsQQbW3GT/2l4/KibOCVNKs5GjIjaFMMAcfVFdgYPatBMyZhYXRCunWakYtIHyO5iAqeDSYVlC/w+AsR2MK1JGpc4BwPWmtg8VvGHZcynzye1DdYQc8ct+HA0q1jgC/wuydm44t0JB+/FFWuh2Zh23dhYRMftG2jJP5V22oqzksoA8gKhnvDPL7nAFJdD/5yvhu+8I2jRGS3t7VpB2T2dFBH4Uuj8NQe2bLmzt44+CzCFefgOKtWn3nUT6V1z2HPNZeW00zCS3mwV+wRwTULkpdMmuDjfaRUbnS9Dt/EsWkGxleSW3adAlsu0gd/e/+fOjpfCumCFp4bESHPuxbFG3jz4pbq97cr4t01pZUG2C4iMXYv9Xn1xR66lKqNGcGM/Zx2o53f0C54l8EtzpENqyrNZQqzLnHTWofYLQ/9LB/bX9qa3M0lwFD/Zzg0MUNWV52VnE56QH7Ba/+JB/aX9q2NNtPO1g/tr+1FAEV1zipI1n8F17Y2i2rlbaEEY5EY9RWUVfL/pJPl+orKhieSVktmgSxNoOnxSYYG1iyCP6BQ13pts7ItoemcncWOV/fNS6B7K+g2CSMd/s0eccH6oqa6tuhtMUm5SvZuTnyNUlWH0akrMI7stJtOiFl2sx5J7Gi10yxVSFjI8vrE1XuvdJIcqxNFQ6jOpG4cULpv6Gkl8J7rRpOoDAo6ZGfebkGhRAsYP0ijnFGT6pIVyNv3UtKTzQS3bOqxoSPnUOsek699B1nJGjZZgflTu3lQxA7lyfjXmEviC5jPuJF388n/NcL4yuoT9JBA49AxX96HaWck0WfxLD7Z4u0FUhBDw3Cmb+XgHHzxTI+H/oiVmG8ZwMZFVC11iDVvFfh2eK5mt5VadDakZVj0ySc+fH3dq9DHVERBYbj5ijm2vGdcKsNoSDSlt233jhkH2Y8n8TSp4jk7QcVaLqS5iQE7WXbyv8Amk1zLJM2X4P61Yi6K9zKFywnPNdNFjsc0QVx51Gc0zYTgA1FcWcny/UVlS6khNlJ8v1Fbqclfl9O9JmMemWYA59njwQf6RRb3EivkTEnFSaE9sdL0+PpBibePOfXaK3qUFvGWkSQ7s8ouPyFU21ns0YVaLBqFnblpRj0NENsEe5cZ/lpVHgsArcngA8Zo6OC4Pum1woGeoZAPltxQOoX0bM2/hgjaTJB2/OiPY7efTbgSJ1Om2OScA4z+NAavp1vNZNc3COZre2baA5C525yQOCciq/4VIumljmvbuJnPCRyYVx6ffSrtUsYGTDl9izU0McyiJQRu55xgY/PypRcsDHO/UQdIA7WOCf9/GrD4rjSz1MRQDCCNTyc5PPNVO/0sF5C8zhpN+Qew3RgfhzmhXhNenVnqsmk6rb31vCpntt4EbnAJIxgHn18gatOi+Pb9bi6gvojKzwrPDHnYsYy4bLMc44XyNeYXN9HHqE/+o6Q3bSq53ccZz8vX4VFfzF0sxGspja2UBiNuPpG8vTsaangU8s998Ea9qGtx30uo28SLaXJgTYTzhQcEEdxn4fdTjUo2ZeoUxjz+FeCeE9VvtM9pSyvHiXr5KIfdJ2jnB4PYfhXrXhTxHe6rp0p1Bkd0fYHC4yMeYpsvsBrrsNIrWKkG13IBB5qbpIo95hn4U/dCNWLNRH+ik+X6isovUpiunTIgAHH3nkVlRsxPLCz2eV3HjrUNJu1toktmgiWNBvyDjaO5z/inema/c30crG5tuxIFujORwOcnv37edeYa7Lu1GQxh2O7GVXPPard4ev410ovc6lcBUGwgEYGQuMYHf0+dUOVmv8A50tUceK7uaRLJmnunbB96WPYeVGcClVprOpQv9BqN4m3IAEzDGQMjvU/iqVIZbeLrTysv1hM+WXjgYpDayPJcHarFSc58gAOf0JpXq6GPCfZ9F6zJjTL1f8A0uPyNUXQJB7REM89Ve330VceOdGvrPUYYp5AwTChkI37sKMfM1XdH1aKO+04xL1UuL1IiwONmT37c1KBayWTxeDNrqxqrOXRFCqOWJPaqrfXsl0pnkJLs7ZJOcYwAPwFWjxRfWNrrUtxPqUNnNbwLLB1VJ6kinO0Y9cH8aVfxvw+8s8sNit8kk0rjopwvvjg+hO/j4LRx4Ba7KyngPxBJetdLFCFkbduMydic+WaO/4B1V1i6stp1OmVkYuck7mPfb6ECnM2srBbXa/84xFHL9SVRjE4X3Pd7+n9Nc6jqydFs22pSY9vGBdsv1O44HY/Z/l8qMHBU7W2tNJ1WWC9mURrJskkiySMDB7j1q9+GNa0uIC00q5aY3CG4XqxnsG2HnA8xVbuPGg0tnt4tGEixIJS0k3vFWbGPq9xnuc9qtlrdGRIGsbdXgklcStvC9Mc848zny+NFswNEC6L401Ce9jgu9OQxE4Z4YnBHHzHerJN4gihDGS3ZFXuznaPxxg1UYfE8j+JE0k2ihGuZoDLv5GxAwOMeeazxW942k3PtEcccSzARbG3b04OWHkc5otm/GDpKXaLHd66bi1dY4I9rKDuMv8AV27f7zWq8bsp2a92sAOM8fcf2rKbKePSpytbeF/NpprWkOIAjsgLMqoTuI5PIPnStdE0aOUu9xI25ixV3T59hwKXG0EczzIXVnPvYdufl86G/hUTqR17oA9x1D9/nWbXItmaHHc6IeXum2V2EFldCHcmGbcJSwGB5/DFK9S0WPTHS4S6zMxCDEIDPwQADk/jisgspLeRnt7l0Z5GkYmFD7zYz3HHYcVHd6Rc3ygTagSwYPvKDPGfMY9aHef0ZtLQxsfDRsrErHLHI78lZIdpUZz35z8OBW7L2yG5/hlvFC8kWC8mW2hT3BOO/HnxRy6lOijfFayt5kKy/oaghu5U1Ca7a2B6kaoESZhjGecn1zUb5Z20fomi0XU7K8muZI4J1lTs06q3fv7xoGyh1C2s16V7JAzM24R3O3jA2k4Yeh7+tXYatalgHhv4yfNJVYfnW1uYXgkUalMjliyma3zjnI+qeaNcpz0f0p8P8SEWBqF1LOrKyK98pQbTnzJ/CrHY65rK2SbrvDnPusGc/D6sRqexs0tHkNtqtu6SOzuJpGUhjgDAIxjGaKaO73xvata3HJDFLhcqMd/jyBRZycsfom061vopbrUriW5luZo2V5FsSMjOeeqFx2ovSBrKRSNZreTLj3i8cUIYk8kYD/pRM730E0cnQ5ZSm6Ng2zzzwfgPKuUkMSqBDIi87xGSgc+pxznmubr4gpUfWK2vbGwvZLy4ubNbtZuplZeudxAB27dg7DHPpRmo+KdP1KwWJo5rlTIOrEB08r57Tjv8/hQ9wllLLI11EsysxYK8Ke7k57hQcffS+LTLNbtZA0fRXOIjbnIGSeGDD9KJbC6x+oguIdMN0p0/TZ7f3j781yWO3HbA4z3rK50+Izylms4YkUkqH3rtPnwG5Jz55HFbqzxbuTO52tj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6" name="Picture 18" descr="NRC agrees NuScale SMR needs no back-up power - World Nuclear New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82" y="4161985"/>
            <a:ext cx="500335" cy="104236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0" descr="l450v.alamy.com/450vfr/fy08xy/modele-a-l-echell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2" name="Picture 24" descr="Modèle à l'échelle d'GE Hitachi Nuclear Reactor core building (centrale  nucléaire vue transversale) - USA Photo Stock - Alam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9" y="2689952"/>
            <a:ext cx="1030513" cy="7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9840417" y="2406313"/>
            <a:ext cx="1446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ESBWR1520 </a:t>
            </a:r>
            <a:r>
              <a:rPr kumimoji="0" lang="en-GB" altLang="fr-FR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74" name="Picture 26" descr="Holtec Advances Project Delivery Plan for SMR-160 in Czech Republic -  Holtec Internationa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52" y="6102900"/>
            <a:ext cx="1013393" cy="68469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2086089" y="5833596"/>
            <a:ext cx="144101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15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Holtec</a:t>
            </a:r>
            <a:r>
              <a:rPr kumimoji="0" lang="en-GB" altLang="fr-FR" sz="115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SMR-160</a:t>
            </a:r>
            <a:endParaRPr kumimoji="0" lang="en-GB" altLang="fr-FR" sz="115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307082" y="2485465"/>
            <a:ext cx="3420766" cy="2002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101511" y="2140381"/>
            <a:ext cx="1122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6" name="Picture 28" descr="https://www.rolls-royce.com/~/media/Images/R/Rolls-Royce/innovation/smrs/convincing-alternative-page.jpg?h=372&amp;iar=0&amp;w=70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 b="-19054"/>
          <a:stretch/>
        </p:blipFill>
        <p:spPr bwMode="auto">
          <a:xfrm>
            <a:off x="3801834" y="2777493"/>
            <a:ext cx="1112194" cy="5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3763926" y="2537422"/>
            <a:ext cx="1554347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150" b="1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R&amp;R SMR 470 </a:t>
            </a:r>
            <a:r>
              <a:rPr kumimoji="0" lang="en-GB" altLang="fr-FR" sz="115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endParaRPr kumimoji="0" lang="en-GB" altLang="fr-FR" sz="115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917575" y="39727"/>
            <a:ext cx="10369440" cy="62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09" tIns="45855" rIns="91709" bIns="45855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/>
              </a:rPr>
              <a:t>Puissance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/>
              </a:rPr>
              <a:t>unitaire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/>
              </a:rPr>
              <a:t> / Marché des nouveaux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/>
              </a:rPr>
              <a:t>réacteurs</a:t>
            </a:r>
            <a:endParaRPr kumimoji="0" lang="en-US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1568780" y="788090"/>
            <a:ext cx="8960675" cy="3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9" tIns="45855" rIns="91709" bIns="45855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GB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IAEA – INPRO  Common User Considerations study (</a:t>
            </a:r>
            <a:r>
              <a:rPr kumimoji="0" lang="en-GB" alt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2007-08)</a:t>
            </a:r>
            <a:endParaRPr kumimoji="0" lang="en-GB" altLang="fr-FR" sz="1992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ChangeArrowheads="1"/>
          </p:cNvSpPr>
          <p:nvPr/>
        </p:nvSpPr>
        <p:spPr bwMode="auto">
          <a:xfrm>
            <a:off x="817418" y="1"/>
            <a:ext cx="10529455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7" tIns="35718" rIns="71437" bIns="35718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 a relever pour réussir le déploiement</a:t>
            </a:r>
            <a:b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Réacteurs </a:t>
            </a:r>
            <a:r>
              <a:rPr lang="fr-FR" altLang="fr-FR" sz="2800" cap="all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eau </a:t>
            </a:r>
            <a:r>
              <a:rPr lang="fr-FR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-III</a:t>
            </a:r>
            <a:endParaRPr lang="en-GB" altLang="fr-FR" sz="2800" cap="all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92727" y="1876371"/>
            <a:ext cx="11069782" cy="455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7" tIns="35718" rIns="71437" bIns="3571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16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Tirer</a:t>
            </a:r>
            <a:r>
              <a:rPr lang="en-GB" altLang="fr-FR" sz="2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façon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visible les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leçons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accidents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nucléaires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(1979, 1986, 2011…)</a:t>
            </a:r>
            <a:endParaRPr lang="en-GB" altLang="fr-FR" sz="21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Progresser</a:t>
            </a:r>
            <a:r>
              <a:rPr lang="en-GB" altLang="fr-FR" sz="2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lang="en-GB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sûreté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harmonisé</a:t>
            </a:r>
            <a:r>
              <a:rPr lang="en-GB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 plan international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altLang="fr-FR" sz="2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100" i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MDEP &amp; </a:t>
            </a:r>
            <a:r>
              <a:rPr lang="fr-FR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Cordel</a:t>
            </a:r>
            <a:r>
              <a:rPr lang="fr-FR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WENRA, IAEA...)</a:t>
            </a:r>
          </a:p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Créer 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services sécurisés pour le combustible</a:t>
            </a:r>
            <a:r>
              <a:rPr lang="fr-FR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les pays primo-</a:t>
            </a:r>
            <a:r>
              <a:rPr lang="fr-FR" altLang="fr-FR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accédants</a:t>
            </a:r>
            <a:r>
              <a:rPr lang="fr-FR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 nucléaire : fourniture de combustible neuf et reprise du combustible usé</a:t>
            </a:r>
          </a:p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Mettre </a:t>
            </a:r>
            <a:r>
              <a:rPr lang="fr-FR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œuvre des stratégies nationales pour créer et exploiter des 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stockages géologiques de déchets radioactifs HAVL</a:t>
            </a:r>
            <a:r>
              <a:rPr lang="fr-FR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(selon un planning propre à chaque pays)</a:t>
            </a:r>
          </a:p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Intégrer 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énergies renouvelables, le nucléaire et d’autres énergies dans un parc de production énergétique bas carbone</a:t>
            </a:r>
            <a:r>
              <a:rPr lang="fr-FR" altLang="fr-F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Spécifications pour le stockage d’énergie et les réseaux)</a:t>
            </a:r>
          </a:p>
          <a:p>
            <a:pPr marL="200025" lvl="1" indent="-200025">
              <a:spcAft>
                <a:spcPts val="9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Evaluer 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viabilité économique des petits réacteurs modulaires (</a:t>
            </a:r>
            <a:r>
              <a:rPr lang="fr-FR" altLang="fr-FR" sz="21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SMRs</a:t>
            </a:r>
            <a:r>
              <a:rPr lang="fr-FR" altLang="fr-FR" sz="21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pour élargir la production nucléaire par les REP au-delà de la seule production d’électricité </a:t>
            </a:r>
            <a:r>
              <a:rPr lang="fr-FR" altLang="fr-FR" sz="2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(Chauffage urbain, Hydrogène, Carburants de synthèse durables, Produits chimiques intermédiaires...)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205345" y="873458"/>
            <a:ext cx="9905999" cy="86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297" tIns="34148" rIns="68297" bIns="34148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altLang="fr-FR" sz="2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Initiatives nécessaires pour déployer les réacteurs </a:t>
            </a:r>
            <a:r>
              <a:rPr lang="fr-FR" altLang="fr-FR" sz="26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fr-FR" altLang="fr-FR" sz="2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-III dans le monde</a:t>
            </a:r>
            <a:br>
              <a:rPr lang="fr-FR" altLang="fr-FR" sz="2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6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400  </a:t>
            </a:r>
            <a:r>
              <a:rPr lang="fr-FR" altLang="fr-FR" sz="2600" i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900</a:t>
            </a:r>
            <a:r>
              <a:rPr lang="fr-FR" altLang="fr-FR" sz="26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+ </a:t>
            </a:r>
            <a:r>
              <a:rPr lang="fr-FR" altLang="fr-FR" sz="2600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GWe</a:t>
            </a:r>
            <a:r>
              <a:rPr lang="fr-FR" altLang="fr-FR" sz="26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600" i="1" dirty="0" smtClean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 2050 ?</a:t>
            </a:r>
            <a:endParaRPr lang="fr-FR" altLang="fr-FR" sz="2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9940926" y="5770564"/>
            <a:ext cx="727075" cy="2301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A7A6BCD-6E85-40A4-8200-EB95A28CA6A0}" type="slidenum">
              <a:rPr lang="fr-FR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12617" y="1769655"/>
            <a:ext cx="11249891" cy="46584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9697524" y="6561828"/>
            <a:ext cx="982264" cy="30600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EFB9B6D-867A-40B8-ACB0-35CC9F272C9C}" type="slidenum">
              <a:rPr lang="fr-FR" sz="11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14</a:t>
            </a:fld>
            <a:endParaRPr lang="fr-FR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5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ChangeArrowheads="1"/>
          </p:cNvSpPr>
          <p:nvPr/>
        </p:nvSpPr>
        <p:spPr bwMode="auto">
          <a:xfrm>
            <a:off x="2116484" y="34260"/>
            <a:ext cx="9166032" cy="57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lang="fr-FR" altLang="fr-FR" sz="2800" cap="all" noProof="0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 DES RESSOURCES EN URANIUM</a:t>
            </a:r>
            <a:endParaRPr kumimoji="0" lang="fr-FR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279808" y="5958109"/>
            <a:ext cx="7602343" cy="313075"/>
          </a:xfrm>
          <a:prstGeom prst="rect">
            <a:avLst/>
          </a:prstGeom>
          <a:solidFill>
            <a:srgbClr val="CCFFCC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</a:t>
            </a:r>
            <a:r>
              <a:rPr kumimoji="0" lang="en-US" altLang="fr-FR" sz="1394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“A Technology Roadmap for Generation IV Nuclear Energy Systems”, December 2002</a:t>
            </a:r>
            <a:endParaRPr kumimoji="0" lang="fr-FR" altLang="fr-FR" sz="1394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1655239" y="891986"/>
            <a:ext cx="8930540" cy="4979156"/>
            <a:chOff x="68" y="890"/>
            <a:chExt cx="5625" cy="3181"/>
          </a:xfrm>
        </p:grpSpPr>
        <p:sp>
          <p:nvSpPr>
            <p:cNvPr id="88073" name="Rectangle 5"/>
            <p:cNvSpPr>
              <a:spLocks noChangeArrowheads="1"/>
            </p:cNvSpPr>
            <p:nvPr/>
          </p:nvSpPr>
          <p:spPr bwMode="auto">
            <a:xfrm>
              <a:off x="68" y="890"/>
              <a:ext cx="5624" cy="3175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88074" name="Group 6"/>
            <p:cNvGrpSpPr>
              <a:grpSpLocks/>
            </p:cNvGrpSpPr>
            <p:nvPr/>
          </p:nvGrpSpPr>
          <p:grpSpPr bwMode="auto">
            <a:xfrm>
              <a:off x="884" y="1253"/>
              <a:ext cx="3584" cy="2268"/>
              <a:chOff x="884" y="1253"/>
              <a:chExt cx="3584" cy="2268"/>
            </a:xfrm>
          </p:grpSpPr>
          <p:sp>
            <p:nvSpPr>
              <p:cNvPr id="88094" name="Rectangle 7"/>
              <p:cNvSpPr>
                <a:spLocks noChangeArrowheads="1"/>
              </p:cNvSpPr>
              <p:nvPr/>
            </p:nvSpPr>
            <p:spPr bwMode="auto">
              <a:xfrm>
                <a:off x="884" y="1253"/>
                <a:ext cx="3584" cy="1497"/>
              </a:xfrm>
              <a:prstGeom prst="rect">
                <a:avLst/>
              </a:prstGeom>
              <a:solidFill>
                <a:srgbClr val="3366FF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095" name="Rectangle 8"/>
              <p:cNvSpPr>
                <a:spLocks noChangeArrowheads="1"/>
              </p:cNvSpPr>
              <p:nvPr/>
            </p:nvSpPr>
            <p:spPr bwMode="auto">
              <a:xfrm>
                <a:off x="884" y="2750"/>
                <a:ext cx="3584" cy="590"/>
              </a:xfrm>
              <a:prstGeom prst="rect">
                <a:avLst/>
              </a:prstGeom>
              <a:solidFill>
                <a:srgbClr val="CCFFCC">
                  <a:alpha val="2509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096" name="Rectangle 9"/>
              <p:cNvSpPr>
                <a:spLocks noChangeArrowheads="1"/>
              </p:cNvSpPr>
              <p:nvPr/>
            </p:nvSpPr>
            <p:spPr bwMode="auto">
              <a:xfrm>
                <a:off x="884" y="3340"/>
                <a:ext cx="3584" cy="181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8075" name="Picture 10" descr="photoBB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contrast="24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70" t="57025" r="4169" b="24014"/>
            <a:stretch>
              <a:fillRect/>
            </a:stretch>
          </p:blipFill>
          <p:spPr bwMode="auto">
            <a:xfrm>
              <a:off x="68" y="890"/>
              <a:ext cx="5625" cy="3181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076" name="Group 11"/>
            <p:cNvGrpSpPr>
              <a:grpSpLocks/>
            </p:cNvGrpSpPr>
            <p:nvPr/>
          </p:nvGrpSpPr>
          <p:grpSpPr bwMode="auto">
            <a:xfrm>
              <a:off x="882" y="1791"/>
              <a:ext cx="4238" cy="1640"/>
              <a:chOff x="882" y="1791"/>
              <a:chExt cx="4238" cy="1640"/>
            </a:xfrm>
          </p:grpSpPr>
          <p:sp>
            <p:nvSpPr>
              <p:cNvPr id="88088" name="Arc 12"/>
              <p:cNvSpPr>
                <a:spLocks/>
              </p:cNvSpPr>
              <p:nvPr/>
            </p:nvSpPr>
            <p:spPr bwMode="auto">
              <a:xfrm rot="10366394">
                <a:off x="882" y="3385"/>
                <a:ext cx="682" cy="46"/>
              </a:xfrm>
              <a:custGeom>
                <a:avLst/>
                <a:gdLst>
                  <a:gd name="T0" fmla="*/ 0 w 9783"/>
                  <a:gd name="T1" fmla="*/ 0 h 21600"/>
                  <a:gd name="T2" fmla="*/ 0 w 9783"/>
                  <a:gd name="T3" fmla="*/ 0 h 21600"/>
                  <a:gd name="T4" fmla="*/ 0 w 978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9783"/>
                  <a:gd name="T10" fmla="*/ 0 h 21600"/>
                  <a:gd name="T11" fmla="*/ 9783 w 978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83" h="21600" fill="none" extrusionOk="0">
                    <a:moveTo>
                      <a:pt x="-1" y="0"/>
                    </a:moveTo>
                    <a:cubicBezTo>
                      <a:pt x="3399" y="0"/>
                      <a:pt x="6751" y="802"/>
                      <a:pt x="9783" y="2342"/>
                    </a:cubicBezTo>
                  </a:path>
                  <a:path w="9783" h="21600" stroke="0" extrusionOk="0">
                    <a:moveTo>
                      <a:pt x="-1" y="0"/>
                    </a:moveTo>
                    <a:cubicBezTo>
                      <a:pt x="3399" y="0"/>
                      <a:pt x="6751" y="802"/>
                      <a:pt x="9783" y="2342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9" name="Arc 13"/>
              <p:cNvSpPr>
                <a:spLocks/>
              </p:cNvSpPr>
              <p:nvPr/>
            </p:nvSpPr>
            <p:spPr bwMode="auto">
              <a:xfrm rot="9673939">
                <a:off x="1919" y="3155"/>
                <a:ext cx="588" cy="128"/>
              </a:xfrm>
              <a:custGeom>
                <a:avLst/>
                <a:gdLst>
                  <a:gd name="T0" fmla="*/ 0 w 10405"/>
                  <a:gd name="T1" fmla="*/ 0 h 21600"/>
                  <a:gd name="T2" fmla="*/ 0 w 10405"/>
                  <a:gd name="T3" fmla="*/ 0 h 21600"/>
                  <a:gd name="T4" fmla="*/ 0 w 104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0405"/>
                  <a:gd name="T10" fmla="*/ 0 h 21600"/>
                  <a:gd name="T11" fmla="*/ 10405 w 104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05" h="21600" fill="none" extrusionOk="0">
                    <a:moveTo>
                      <a:pt x="-1" y="0"/>
                    </a:moveTo>
                    <a:cubicBezTo>
                      <a:pt x="3638" y="0"/>
                      <a:pt x="7217" y="918"/>
                      <a:pt x="10405" y="2671"/>
                    </a:cubicBezTo>
                  </a:path>
                  <a:path w="10405" h="21600" stroke="0" extrusionOk="0">
                    <a:moveTo>
                      <a:pt x="-1" y="0"/>
                    </a:moveTo>
                    <a:cubicBezTo>
                      <a:pt x="3638" y="0"/>
                      <a:pt x="7217" y="918"/>
                      <a:pt x="10405" y="2671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90" name="Arc 14"/>
              <p:cNvSpPr>
                <a:spLocks/>
              </p:cNvSpPr>
              <p:nvPr/>
            </p:nvSpPr>
            <p:spPr bwMode="auto">
              <a:xfrm rot="10251503">
                <a:off x="1473" y="3203"/>
                <a:ext cx="499" cy="189"/>
              </a:xfrm>
              <a:custGeom>
                <a:avLst/>
                <a:gdLst>
                  <a:gd name="T0" fmla="*/ 0 w 11827"/>
                  <a:gd name="T1" fmla="*/ 0 h 21600"/>
                  <a:gd name="T2" fmla="*/ 0 w 11827"/>
                  <a:gd name="T3" fmla="*/ 0 h 21600"/>
                  <a:gd name="T4" fmla="*/ 0 w 118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1827"/>
                  <a:gd name="T10" fmla="*/ 0 h 21600"/>
                  <a:gd name="T11" fmla="*/ 11827 w 118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827" h="21600" fill="none" extrusionOk="0">
                    <a:moveTo>
                      <a:pt x="-1" y="0"/>
                    </a:moveTo>
                    <a:cubicBezTo>
                      <a:pt x="4201" y="0"/>
                      <a:pt x="8311" y="1225"/>
                      <a:pt x="11826" y="3525"/>
                    </a:cubicBezTo>
                  </a:path>
                  <a:path w="11827" h="21600" stroke="0" extrusionOk="0">
                    <a:moveTo>
                      <a:pt x="-1" y="0"/>
                    </a:moveTo>
                    <a:cubicBezTo>
                      <a:pt x="4201" y="0"/>
                      <a:pt x="8311" y="1225"/>
                      <a:pt x="11826" y="352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91" name="Arc 15"/>
              <p:cNvSpPr>
                <a:spLocks/>
              </p:cNvSpPr>
              <p:nvPr/>
            </p:nvSpPr>
            <p:spPr bwMode="auto">
              <a:xfrm rot="9319838">
                <a:off x="2436" y="2928"/>
                <a:ext cx="588" cy="173"/>
              </a:xfrm>
              <a:custGeom>
                <a:avLst/>
                <a:gdLst>
                  <a:gd name="T0" fmla="*/ 0 w 10405"/>
                  <a:gd name="T1" fmla="*/ 0 h 21600"/>
                  <a:gd name="T2" fmla="*/ 0 w 10405"/>
                  <a:gd name="T3" fmla="*/ 0 h 21600"/>
                  <a:gd name="T4" fmla="*/ 0 w 104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0405"/>
                  <a:gd name="T10" fmla="*/ 0 h 21600"/>
                  <a:gd name="T11" fmla="*/ 10405 w 104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05" h="21600" fill="none" extrusionOk="0">
                    <a:moveTo>
                      <a:pt x="-1" y="0"/>
                    </a:moveTo>
                    <a:cubicBezTo>
                      <a:pt x="3638" y="0"/>
                      <a:pt x="7217" y="918"/>
                      <a:pt x="10405" y="2671"/>
                    </a:cubicBezTo>
                  </a:path>
                  <a:path w="10405" h="21600" stroke="0" extrusionOk="0">
                    <a:moveTo>
                      <a:pt x="-1" y="0"/>
                    </a:moveTo>
                    <a:cubicBezTo>
                      <a:pt x="3638" y="0"/>
                      <a:pt x="7217" y="918"/>
                      <a:pt x="10405" y="2671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92" name="Arc 16"/>
              <p:cNvSpPr>
                <a:spLocks/>
              </p:cNvSpPr>
              <p:nvPr/>
            </p:nvSpPr>
            <p:spPr bwMode="auto">
              <a:xfrm rot="8791379">
                <a:off x="2831" y="2239"/>
                <a:ext cx="1151" cy="507"/>
              </a:xfrm>
              <a:custGeom>
                <a:avLst/>
                <a:gdLst>
                  <a:gd name="T0" fmla="*/ 0 w 14825"/>
                  <a:gd name="T1" fmla="*/ 0 h 21600"/>
                  <a:gd name="T2" fmla="*/ 0 w 14825"/>
                  <a:gd name="T3" fmla="*/ 0 h 21600"/>
                  <a:gd name="T4" fmla="*/ 0 w 1482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4825"/>
                  <a:gd name="T10" fmla="*/ 0 h 21600"/>
                  <a:gd name="T11" fmla="*/ 14825 w 1482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825" h="21600" fill="none" extrusionOk="0">
                    <a:moveTo>
                      <a:pt x="0" y="457"/>
                    </a:moveTo>
                    <a:cubicBezTo>
                      <a:pt x="1453" y="153"/>
                      <a:pt x="2934" y="-1"/>
                      <a:pt x="4420" y="0"/>
                    </a:cubicBezTo>
                    <a:cubicBezTo>
                      <a:pt x="8058" y="0"/>
                      <a:pt x="11637" y="918"/>
                      <a:pt x="14825" y="2671"/>
                    </a:cubicBezTo>
                  </a:path>
                  <a:path w="14825" h="21600" stroke="0" extrusionOk="0">
                    <a:moveTo>
                      <a:pt x="0" y="457"/>
                    </a:moveTo>
                    <a:cubicBezTo>
                      <a:pt x="1453" y="153"/>
                      <a:pt x="2934" y="-1"/>
                      <a:pt x="4420" y="0"/>
                    </a:cubicBezTo>
                    <a:cubicBezTo>
                      <a:pt x="8058" y="0"/>
                      <a:pt x="11637" y="918"/>
                      <a:pt x="14825" y="2671"/>
                    </a:cubicBezTo>
                    <a:lnTo>
                      <a:pt x="4420" y="21600"/>
                    </a:lnTo>
                    <a:lnTo>
                      <a:pt x="0" y="457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93" name="Arc 17"/>
              <p:cNvSpPr>
                <a:spLocks/>
              </p:cNvSpPr>
              <p:nvPr/>
            </p:nvSpPr>
            <p:spPr bwMode="auto">
              <a:xfrm rot="8273136">
                <a:off x="3665" y="1791"/>
                <a:ext cx="1455" cy="234"/>
              </a:xfrm>
              <a:custGeom>
                <a:avLst/>
                <a:gdLst>
                  <a:gd name="T0" fmla="*/ 0 w 23835"/>
                  <a:gd name="T1" fmla="*/ 0 h 21600"/>
                  <a:gd name="T2" fmla="*/ 0 w 23835"/>
                  <a:gd name="T3" fmla="*/ 0 h 21600"/>
                  <a:gd name="T4" fmla="*/ 0 w 2383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3835"/>
                  <a:gd name="T10" fmla="*/ 0 h 21600"/>
                  <a:gd name="T11" fmla="*/ 23835 w 2383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835" h="21600" fill="none" extrusionOk="0">
                    <a:moveTo>
                      <a:pt x="-1" y="4682"/>
                    </a:moveTo>
                    <a:cubicBezTo>
                      <a:pt x="3819" y="1650"/>
                      <a:pt x="8552" y="-1"/>
                      <a:pt x="13430" y="0"/>
                    </a:cubicBezTo>
                    <a:cubicBezTo>
                      <a:pt x="17068" y="0"/>
                      <a:pt x="20647" y="918"/>
                      <a:pt x="23835" y="2671"/>
                    </a:cubicBezTo>
                  </a:path>
                  <a:path w="23835" h="21600" stroke="0" extrusionOk="0">
                    <a:moveTo>
                      <a:pt x="-1" y="4682"/>
                    </a:moveTo>
                    <a:cubicBezTo>
                      <a:pt x="3819" y="1650"/>
                      <a:pt x="8552" y="-1"/>
                      <a:pt x="13430" y="0"/>
                    </a:cubicBezTo>
                    <a:cubicBezTo>
                      <a:pt x="17068" y="0"/>
                      <a:pt x="20647" y="918"/>
                      <a:pt x="23835" y="2671"/>
                    </a:cubicBezTo>
                    <a:lnTo>
                      <a:pt x="13430" y="21600"/>
                    </a:lnTo>
                    <a:lnTo>
                      <a:pt x="-1" y="4682"/>
                    </a:lnTo>
                    <a:close/>
                  </a:path>
                </a:pathLst>
              </a:custGeom>
              <a:noFill/>
              <a:ln w="381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077" name="Group 18"/>
            <p:cNvGrpSpPr>
              <a:grpSpLocks/>
            </p:cNvGrpSpPr>
            <p:nvPr/>
          </p:nvGrpSpPr>
          <p:grpSpPr bwMode="auto">
            <a:xfrm>
              <a:off x="2608" y="1888"/>
              <a:ext cx="2491" cy="1904"/>
              <a:chOff x="2608" y="1888"/>
              <a:chExt cx="2491" cy="1904"/>
            </a:xfrm>
          </p:grpSpPr>
          <p:sp>
            <p:nvSpPr>
              <p:cNvPr id="88084" name="Arc 19"/>
              <p:cNvSpPr>
                <a:spLocks/>
              </p:cNvSpPr>
              <p:nvPr/>
            </p:nvSpPr>
            <p:spPr bwMode="auto">
              <a:xfrm rot="-530370">
                <a:off x="4011" y="2521"/>
                <a:ext cx="1088" cy="907"/>
              </a:xfrm>
              <a:custGeom>
                <a:avLst/>
                <a:gdLst>
                  <a:gd name="T0" fmla="*/ 0 w 10955"/>
                  <a:gd name="T1" fmla="*/ 0 h 21600"/>
                  <a:gd name="T2" fmla="*/ 0 w 10955"/>
                  <a:gd name="T3" fmla="*/ 0 h 21600"/>
                  <a:gd name="T4" fmla="*/ 0 w 1095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0955"/>
                  <a:gd name="T10" fmla="*/ 0 h 21600"/>
                  <a:gd name="T11" fmla="*/ 10955 w 109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55" h="21600" fill="none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683" y="0"/>
                      <a:pt x="9825" y="90"/>
                      <a:pt x="10955" y="271"/>
                    </a:cubicBezTo>
                  </a:path>
                  <a:path w="10955" h="21600" stroke="0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683" y="0"/>
                      <a:pt x="9825" y="90"/>
                      <a:pt x="10955" y="271"/>
                    </a:cubicBezTo>
                    <a:lnTo>
                      <a:pt x="7539" y="21600"/>
                    </a:lnTo>
                    <a:lnTo>
                      <a:pt x="0" y="1358"/>
                    </a:lnTo>
                    <a:close/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5" name="Arc 20"/>
              <p:cNvSpPr>
                <a:spLocks/>
              </p:cNvSpPr>
              <p:nvPr/>
            </p:nvSpPr>
            <p:spPr bwMode="auto">
              <a:xfrm rot="-1314370">
                <a:off x="3606" y="2704"/>
                <a:ext cx="661" cy="1088"/>
              </a:xfrm>
              <a:custGeom>
                <a:avLst/>
                <a:gdLst>
                  <a:gd name="T0" fmla="*/ 0 w 6660"/>
                  <a:gd name="T1" fmla="*/ 0 h 21600"/>
                  <a:gd name="T2" fmla="*/ 0 w 6660"/>
                  <a:gd name="T3" fmla="*/ 0 h 21600"/>
                  <a:gd name="T4" fmla="*/ 0 w 666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6660"/>
                  <a:gd name="T10" fmla="*/ 0 h 21600"/>
                  <a:gd name="T11" fmla="*/ 6660 w 666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60" h="21600" fill="none" extrusionOk="0">
                    <a:moveTo>
                      <a:pt x="-1" y="244"/>
                    </a:moveTo>
                    <a:cubicBezTo>
                      <a:pt x="1073" y="81"/>
                      <a:pt x="2158" y="-1"/>
                      <a:pt x="3244" y="0"/>
                    </a:cubicBezTo>
                    <a:cubicBezTo>
                      <a:pt x="4388" y="0"/>
                      <a:pt x="5530" y="90"/>
                      <a:pt x="6660" y="271"/>
                    </a:cubicBezTo>
                  </a:path>
                  <a:path w="6660" h="21600" stroke="0" extrusionOk="0">
                    <a:moveTo>
                      <a:pt x="-1" y="244"/>
                    </a:moveTo>
                    <a:cubicBezTo>
                      <a:pt x="1073" y="81"/>
                      <a:pt x="2158" y="-1"/>
                      <a:pt x="3244" y="0"/>
                    </a:cubicBezTo>
                    <a:cubicBezTo>
                      <a:pt x="4388" y="0"/>
                      <a:pt x="5530" y="90"/>
                      <a:pt x="6660" y="271"/>
                    </a:cubicBezTo>
                    <a:lnTo>
                      <a:pt x="3244" y="21600"/>
                    </a:lnTo>
                    <a:lnTo>
                      <a:pt x="-1" y="244"/>
                    </a:lnTo>
                    <a:close/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6" name="Arc 21"/>
              <p:cNvSpPr>
                <a:spLocks/>
              </p:cNvSpPr>
              <p:nvPr/>
            </p:nvSpPr>
            <p:spPr bwMode="auto">
              <a:xfrm rot="-1595779">
                <a:off x="2975" y="2973"/>
                <a:ext cx="585" cy="318"/>
              </a:xfrm>
              <a:custGeom>
                <a:avLst/>
                <a:gdLst>
                  <a:gd name="T0" fmla="*/ 0 w 3416"/>
                  <a:gd name="T1" fmla="*/ 0 h 21576"/>
                  <a:gd name="T2" fmla="*/ 0 w 3416"/>
                  <a:gd name="T3" fmla="*/ 0 h 21576"/>
                  <a:gd name="T4" fmla="*/ 0 w 3416"/>
                  <a:gd name="T5" fmla="*/ 0 h 21576"/>
                  <a:gd name="T6" fmla="*/ 0 60000 65536"/>
                  <a:gd name="T7" fmla="*/ 0 60000 65536"/>
                  <a:gd name="T8" fmla="*/ 0 60000 65536"/>
                  <a:gd name="T9" fmla="*/ 0 w 3416"/>
                  <a:gd name="T10" fmla="*/ 0 h 21576"/>
                  <a:gd name="T11" fmla="*/ 3416 w 3416"/>
                  <a:gd name="T12" fmla="*/ 21576 h 215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16" h="21576" fill="none" extrusionOk="0">
                    <a:moveTo>
                      <a:pt x="1023" y="0"/>
                    </a:moveTo>
                    <a:cubicBezTo>
                      <a:pt x="1825" y="38"/>
                      <a:pt x="2623" y="120"/>
                      <a:pt x="3416" y="247"/>
                    </a:cubicBezTo>
                  </a:path>
                  <a:path w="3416" h="21576" stroke="0" extrusionOk="0">
                    <a:moveTo>
                      <a:pt x="1023" y="0"/>
                    </a:moveTo>
                    <a:cubicBezTo>
                      <a:pt x="1825" y="38"/>
                      <a:pt x="2623" y="120"/>
                      <a:pt x="3416" y="247"/>
                    </a:cubicBezTo>
                    <a:lnTo>
                      <a:pt x="0" y="21576"/>
                    </a:lnTo>
                    <a:lnTo>
                      <a:pt x="1023" y="0"/>
                    </a:lnTo>
                    <a:close/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7" name="Arc 22"/>
              <p:cNvSpPr>
                <a:spLocks/>
              </p:cNvSpPr>
              <p:nvPr/>
            </p:nvSpPr>
            <p:spPr bwMode="auto">
              <a:xfrm rot="-790306" flipH="1" flipV="1">
                <a:off x="2608" y="1888"/>
                <a:ext cx="386" cy="1212"/>
              </a:xfrm>
              <a:custGeom>
                <a:avLst/>
                <a:gdLst>
                  <a:gd name="T0" fmla="*/ 0 w 7464"/>
                  <a:gd name="T1" fmla="*/ 0 h 21600"/>
                  <a:gd name="T2" fmla="*/ 0 w 7464"/>
                  <a:gd name="T3" fmla="*/ 0 h 21600"/>
                  <a:gd name="T4" fmla="*/ 0 w 746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7464"/>
                  <a:gd name="T10" fmla="*/ 0 h 21600"/>
                  <a:gd name="T11" fmla="*/ 7464 w 746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464" h="21600" fill="none" extrusionOk="0">
                    <a:moveTo>
                      <a:pt x="-1" y="244"/>
                    </a:moveTo>
                    <a:cubicBezTo>
                      <a:pt x="1073" y="81"/>
                      <a:pt x="2158" y="-1"/>
                      <a:pt x="3244" y="0"/>
                    </a:cubicBezTo>
                    <a:cubicBezTo>
                      <a:pt x="4660" y="0"/>
                      <a:pt x="6074" y="139"/>
                      <a:pt x="7463" y="416"/>
                    </a:cubicBezTo>
                  </a:path>
                  <a:path w="7464" h="21600" stroke="0" extrusionOk="0">
                    <a:moveTo>
                      <a:pt x="-1" y="244"/>
                    </a:moveTo>
                    <a:cubicBezTo>
                      <a:pt x="1073" y="81"/>
                      <a:pt x="2158" y="-1"/>
                      <a:pt x="3244" y="0"/>
                    </a:cubicBezTo>
                    <a:cubicBezTo>
                      <a:pt x="4660" y="0"/>
                      <a:pt x="6074" y="139"/>
                      <a:pt x="7463" y="416"/>
                    </a:cubicBezTo>
                    <a:lnTo>
                      <a:pt x="3244" y="21600"/>
                    </a:lnTo>
                    <a:lnTo>
                      <a:pt x="-1" y="244"/>
                    </a:lnTo>
                    <a:close/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078" name="Group 23"/>
            <p:cNvGrpSpPr>
              <a:grpSpLocks/>
            </p:cNvGrpSpPr>
            <p:nvPr/>
          </p:nvGrpSpPr>
          <p:grpSpPr bwMode="auto">
            <a:xfrm>
              <a:off x="2065" y="2976"/>
              <a:ext cx="2900" cy="857"/>
              <a:chOff x="2065" y="2976"/>
              <a:chExt cx="2900" cy="857"/>
            </a:xfrm>
          </p:grpSpPr>
          <p:sp>
            <p:nvSpPr>
              <p:cNvPr id="88079" name="Arc 24"/>
              <p:cNvSpPr>
                <a:spLocks/>
              </p:cNvSpPr>
              <p:nvPr/>
            </p:nvSpPr>
            <p:spPr bwMode="auto">
              <a:xfrm rot="-556437">
                <a:off x="2562" y="3138"/>
                <a:ext cx="770" cy="695"/>
              </a:xfrm>
              <a:custGeom>
                <a:avLst/>
                <a:gdLst>
                  <a:gd name="T0" fmla="*/ 0 w 9727"/>
                  <a:gd name="T1" fmla="*/ 0 h 21600"/>
                  <a:gd name="T2" fmla="*/ 0 w 9727"/>
                  <a:gd name="T3" fmla="*/ 0 h 21600"/>
                  <a:gd name="T4" fmla="*/ 0 w 97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9727"/>
                  <a:gd name="T10" fmla="*/ 0 h 21600"/>
                  <a:gd name="T11" fmla="*/ 9727 w 97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27" h="21600" fill="none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</a:path>
                  <a:path w="9727" h="21600" stroke="0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  <a:lnTo>
                      <a:pt x="7539" y="21600"/>
                    </a:lnTo>
                    <a:lnTo>
                      <a:pt x="0" y="1358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0" name="Arc 25"/>
              <p:cNvSpPr>
                <a:spLocks/>
              </p:cNvSpPr>
              <p:nvPr/>
            </p:nvSpPr>
            <p:spPr bwMode="auto">
              <a:xfrm rot="-710127">
                <a:off x="2065" y="3288"/>
                <a:ext cx="496" cy="133"/>
              </a:xfrm>
              <a:custGeom>
                <a:avLst/>
                <a:gdLst>
                  <a:gd name="T0" fmla="*/ 0 w 9727"/>
                  <a:gd name="T1" fmla="*/ 0 h 21600"/>
                  <a:gd name="T2" fmla="*/ 0 w 9727"/>
                  <a:gd name="T3" fmla="*/ 0 h 21600"/>
                  <a:gd name="T4" fmla="*/ 0 w 97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9727"/>
                  <a:gd name="T10" fmla="*/ 0 h 21600"/>
                  <a:gd name="T11" fmla="*/ 9727 w 97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27" h="21600" fill="none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</a:path>
                  <a:path w="9727" h="21600" stroke="0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  <a:lnTo>
                      <a:pt x="7539" y="21600"/>
                    </a:lnTo>
                    <a:lnTo>
                      <a:pt x="0" y="1358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1" name="Arc 26"/>
              <p:cNvSpPr>
                <a:spLocks/>
              </p:cNvSpPr>
              <p:nvPr/>
            </p:nvSpPr>
            <p:spPr bwMode="auto">
              <a:xfrm rot="-638590">
                <a:off x="3288" y="3026"/>
                <a:ext cx="548" cy="716"/>
              </a:xfrm>
              <a:custGeom>
                <a:avLst/>
                <a:gdLst>
                  <a:gd name="T0" fmla="*/ 0 w 5449"/>
                  <a:gd name="T1" fmla="*/ 0 h 21600"/>
                  <a:gd name="T2" fmla="*/ 0 w 5449"/>
                  <a:gd name="T3" fmla="*/ 0 h 21600"/>
                  <a:gd name="T4" fmla="*/ 0 w 544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5449"/>
                  <a:gd name="T10" fmla="*/ 0 h 21600"/>
                  <a:gd name="T11" fmla="*/ 5449 w 544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49" h="21600" fill="none" extrusionOk="0">
                    <a:moveTo>
                      <a:pt x="0" y="131"/>
                    </a:moveTo>
                    <a:cubicBezTo>
                      <a:pt x="790" y="43"/>
                      <a:pt x="1584" y="-1"/>
                      <a:pt x="2379" y="0"/>
                    </a:cubicBezTo>
                    <a:cubicBezTo>
                      <a:pt x="3406" y="0"/>
                      <a:pt x="4432" y="73"/>
                      <a:pt x="5448" y="219"/>
                    </a:cubicBezTo>
                  </a:path>
                  <a:path w="5449" h="21600" stroke="0" extrusionOk="0">
                    <a:moveTo>
                      <a:pt x="0" y="131"/>
                    </a:moveTo>
                    <a:cubicBezTo>
                      <a:pt x="790" y="43"/>
                      <a:pt x="1584" y="-1"/>
                      <a:pt x="2379" y="0"/>
                    </a:cubicBezTo>
                    <a:cubicBezTo>
                      <a:pt x="3406" y="0"/>
                      <a:pt x="4432" y="73"/>
                      <a:pt x="5448" y="219"/>
                    </a:cubicBezTo>
                    <a:lnTo>
                      <a:pt x="2379" y="21600"/>
                    </a:lnTo>
                    <a:lnTo>
                      <a:pt x="0" y="13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2" name="Arc 27"/>
              <p:cNvSpPr>
                <a:spLocks/>
              </p:cNvSpPr>
              <p:nvPr/>
            </p:nvSpPr>
            <p:spPr bwMode="auto">
              <a:xfrm>
                <a:off x="3756" y="2976"/>
                <a:ext cx="717" cy="318"/>
              </a:xfrm>
              <a:custGeom>
                <a:avLst/>
                <a:gdLst>
                  <a:gd name="T0" fmla="*/ 0 w 9063"/>
                  <a:gd name="T1" fmla="*/ 0 h 21600"/>
                  <a:gd name="T2" fmla="*/ 0 w 9063"/>
                  <a:gd name="T3" fmla="*/ 0 h 21600"/>
                  <a:gd name="T4" fmla="*/ 0 w 9063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9063"/>
                  <a:gd name="T10" fmla="*/ 0 h 21600"/>
                  <a:gd name="T11" fmla="*/ 9063 w 906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63" h="21600" fill="none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047" y="0"/>
                      <a:pt x="8555" y="17"/>
                      <a:pt x="9063" y="53"/>
                    </a:cubicBezTo>
                  </a:path>
                  <a:path w="9063" h="21600" stroke="0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047" y="0"/>
                      <a:pt x="8555" y="17"/>
                      <a:pt x="9063" y="53"/>
                    </a:cubicBezTo>
                    <a:lnTo>
                      <a:pt x="7539" y="21600"/>
                    </a:lnTo>
                    <a:lnTo>
                      <a:pt x="0" y="1358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083" name="Arc 28"/>
              <p:cNvSpPr>
                <a:spLocks/>
              </p:cNvSpPr>
              <p:nvPr/>
            </p:nvSpPr>
            <p:spPr bwMode="auto">
              <a:xfrm>
                <a:off x="4468" y="2976"/>
                <a:ext cx="497" cy="46"/>
              </a:xfrm>
              <a:custGeom>
                <a:avLst/>
                <a:gdLst>
                  <a:gd name="T0" fmla="*/ 0 w 9727"/>
                  <a:gd name="T1" fmla="*/ 0 h 21600"/>
                  <a:gd name="T2" fmla="*/ 0 w 9727"/>
                  <a:gd name="T3" fmla="*/ 0 h 21600"/>
                  <a:gd name="T4" fmla="*/ 0 w 97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9727"/>
                  <a:gd name="T10" fmla="*/ 0 h 21600"/>
                  <a:gd name="T11" fmla="*/ 9727 w 97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27" h="21600" fill="none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</a:path>
                  <a:path w="9727" h="21600" stroke="0" extrusionOk="0">
                    <a:moveTo>
                      <a:pt x="0" y="1358"/>
                    </a:moveTo>
                    <a:cubicBezTo>
                      <a:pt x="2412" y="460"/>
                      <a:pt x="4965" y="-1"/>
                      <a:pt x="7539" y="0"/>
                    </a:cubicBezTo>
                    <a:cubicBezTo>
                      <a:pt x="8269" y="0"/>
                      <a:pt x="9000" y="37"/>
                      <a:pt x="9726" y="111"/>
                    </a:cubicBezTo>
                    <a:lnTo>
                      <a:pt x="7539" y="21600"/>
                    </a:lnTo>
                    <a:lnTo>
                      <a:pt x="0" y="1358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79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36189" name="Text Box 29"/>
          <p:cNvSpPr txBox="1">
            <a:spLocks noChangeArrowheads="1"/>
          </p:cNvSpPr>
          <p:nvPr/>
        </p:nvSpPr>
        <p:spPr bwMode="auto">
          <a:xfrm>
            <a:off x="2923351" y="3423466"/>
            <a:ext cx="3764804" cy="365254"/>
          </a:xfrm>
          <a:prstGeom prst="rect">
            <a:avLst/>
          </a:prstGeom>
          <a:solidFill>
            <a:srgbClr val="CCECFF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793" b="1" i="1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Conventional Uranium resource</a:t>
            </a:r>
          </a:p>
        </p:txBody>
      </p:sp>
      <p:sp>
        <p:nvSpPr>
          <p:cNvPr id="88070" name="Rectangle 30"/>
          <p:cNvSpPr>
            <a:spLocks noChangeArrowheads="1"/>
          </p:cNvSpPr>
          <p:nvPr/>
        </p:nvSpPr>
        <p:spPr bwMode="auto">
          <a:xfrm>
            <a:off x="6904779" y="2017792"/>
            <a:ext cx="1843663" cy="366777"/>
          </a:xfrm>
          <a:prstGeom prst="rect">
            <a:avLst/>
          </a:prstGeom>
          <a:solidFill>
            <a:srgbClr val="FFFF99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 t U/GWe.y</a:t>
            </a:r>
          </a:p>
        </p:txBody>
      </p:sp>
      <p:sp>
        <p:nvSpPr>
          <p:cNvPr id="88071" name="Rectangle 31"/>
          <p:cNvSpPr>
            <a:spLocks noChangeArrowheads="1"/>
          </p:cNvSpPr>
          <p:nvPr/>
        </p:nvSpPr>
        <p:spPr bwMode="auto">
          <a:xfrm>
            <a:off x="8751603" y="4253590"/>
            <a:ext cx="1642852" cy="366777"/>
          </a:xfrm>
          <a:prstGeom prst="rect">
            <a:avLst/>
          </a:prstGeom>
          <a:solidFill>
            <a:srgbClr val="FFFF99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 t U/GWe.y</a:t>
            </a:r>
          </a:p>
        </p:txBody>
      </p:sp>
      <p:sp>
        <p:nvSpPr>
          <p:cNvPr id="33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70476" cy="3070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2" descr="Generation IV International Forum (GIF)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2" b="18506"/>
          <a:stretch/>
        </p:blipFill>
        <p:spPr bwMode="auto">
          <a:xfrm>
            <a:off x="0" y="-3110"/>
            <a:ext cx="2116484" cy="74646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2947358" y="2565378"/>
            <a:ext cx="1324391" cy="2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21763" y="2565378"/>
            <a:ext cx="1457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Phosphates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47358" y="1484698"/>
            <a:ext cx="3414890" cy="47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fr-FR" altLang="fr-FR" sz="180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</a:t>
            </a:r>
            <a:r>
              <a:rPr kumimoji="0" lang="fr-FR" alt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 0,71 % </a:t>
            </a:r>
            <a:r>
              <a:rPr kumimoji="0" lang="fr-FR" altLang="fr-FR" sz="1800" i="0" u="none" strike="noStrike" kern="1200" cap="none" spc="0" normalizeH="0" baseline="30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235</a:t>
            </a:r>
            <a:r>
              <a:rPr kumimoji="0" lang="fr-FR" alt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 + 99,29 % </a:t>
            </a:r>
            <a:r>
              <a:rPr kumimoji="0" lang="fr-FR" altLang="fr-FR" sz="1800" i="0" u="none" strike="noStrike" kern="1200" cap="none" spc="0" normalizeH="0" baseline="30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238</a:t>
            </a:r>
            <a:r>
              <a:rPr kumimoji="0" lang="fr-FR" alt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endParaRPr kumimoji="0" lang="fr-FR" sz="180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7358" y="1885594"/>
            <a:ext cx="34148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dirty="0">
                <a:solidFill>
                  <a:srgbClr val="000000"/>
                </a:solidFill>
              </a:rPr>
              <a:t>n</a:t>
            </a:r>
            <a:r>
              <a:rPr lang="fr-FR" altLang="fr-FR" dirty="0">
                <a:solidFill>
                  <a:srgbClr val="A50021"/>
                </a:solidFill>
              </a:rPr>
              <a:t> </a:t>
            </a:r>
            <a:r>
              <a:rPr lang="fr-FR" altLang="fr-FR" dirty="0">
                <a:solidFill>
                  <a:srgbClr val="000000"/>
                </a:solidFill>
              </a:rPr>
              <a:t>+ </a:t>
            </a:r>
            <a:r>
              <a:rPr lang="fr-FR" altLang="fr-FR" baseline="30000" dirty="0" smtClean="0">
                <a:solidFill>
                  <a:srgbClr val="000000"/>
                </a:solidFill>
              </a:rPr>
              <a:t>238</a:t>
            </a:r>
            <a:r>
              <a:rPr lang="fr-FR" altLang="fr-FR" dirty="0" smtClean="0">
                <a:solidFill>
                  <a:srgbClr val="000000"/>
                </a:solidFill>
              </a:rPr>
              <a:t>U  </a:t>
            </a:r>
            <a:r>
              <a:rPr lang="fr-FR" altLang="fr-FR" dirty="0">
                <a:solidFill>
                  <a:srgbClr val="000000"/>
                </a:solidFill>
                <a:sym typeface="Wingdings" panose="05000000000000000000" pitchFamily="2" charset="2"/>
              </a:rPr>
              <a:t> (</a:t>
            </a:r>
            <a:r>
              <a:rPr lang="fr-FR" altLang="fr-FR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239</a:t>
            </a:r>
            <a:r>
              <a:rPr lang="fr-FR" altLang="fr-FR" dirty="0">
                <a:solidFill>
                  <a:srgbClr val="000000"/>
                </a:solidFill>
                <a:sym typeface="Wingdings" panose="05000000000000000000" pitchFamily="2" charset="2"/>
              </a:rPr>
              <a:t>U)</a:t>
            </a:r>
            <a:r>
              <a:rPr lang="fr-FR" altLang="fr-FR" dirty="0">
                <a:solidFill>
                  <a:srgbClr val="A50021"/>
                </a:solidFill>
                <a:sym typeface="Wingdings" panose="05000000000000000000" pitchFamily="2" charset="2"/>
              </a:rPr>
              <a:t> </a:t>
            </a:r>
            <a:r>
              <a:rPr lang="fr-FR" altLang="fr-FR" dirty="0">
                <a:solidFill>
                  <a:srgbClr val="008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aseline="30000" dirty="0">
                <a:solidFill>
                  <a:srgbClr val="008000"/>
                </a:solidFill>
                <a:sym typeface="Wingdings" panose="05000000000000000000" pitchFamily="2" charset="2"/>
              </a:rPr>
              <a:t>239</a:t>
            </a:r>
            <a:r>
              <a:rPr lang="fr-FR" altLang="fr-FR" dirty="0">
                <a:solidFill>
                  <a:srgbClr val="008000"/>
                </a:solidFill>
                <a:sym typeface="Wingdings" panose="05000000000000000000" pitchFamily="2" charset="2"/>
              </a:rPr>
              <a:t> Pu</a:t>
            </a:r>
          </a:p>
          <a:p>
            <a:pPr algn="ctr"/>
            <a:r>
              <a:rPr lang="fr-FR" altLang="fr-FR" sz="1200" b="1" dirty="0">
                <a:solidFill>
                  <a:srgbClr val="A50021"/>
                </a:solidFill>
                <a:sym typeface="Wingdings" panose="05000000000000000000" pitchFamily="2" charset="2"/>
              </a:rPr>
              <a:t>           </a:t>
            </a:r>
            <a:r>
              <a:rPr lang="fr-FR" altLang="fr-FR" sz="1200" i="1" dirty="0">
                <a:solidFill>
                  <a:srgbClr val="A5002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fr-FR" altLang="fr-FR" sz="1200" i="1" dirty="0">
                <a:solidFill>
                  <a:srgbClr val="A50021"/>
                </a:solidFill>
                <a:sym typeface="Wingdings" panose="05000000000000000000" pitchFamily="2" charset="2"/>
              </a:rPr>
              <a:t>- T~24mn</a:t>
            </a:r>
            <a:endParaRPr lang="fr-FR" altLang="fr-FR" sz="1200" i="1" dirty="0">
              <a:solidFill>
                <a:srgbClr val="A5002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075710" y="1510145"/>
            <a:ext cx="3286538" cy="95035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23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769213" y="6502400"/>
            <a:ext cx="422786" cy="3556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2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44767" y="836830"/>
            <a:ext cx="5501851" cy="4299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2000" cap="al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IV International Forum </a:t>
            </a:r>
          </a:p>
        </p:txBody>
      </p:sp>
      <p:pic>
        <p:nvPicPr>
          <p:cNvPr id="10342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0" y="1321987"/>
            <a:ext cx="5261005" cy="32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 noChangeAspect="1"/>
          </p:cNvGrpSpPr>
          <p:nvPr/>
        </p:nvGrpSpPr>
        <p:grpSpPr bwMode="auto">
          <a:xfrm>
            <a:off x="6304531" y="1479019"/>
            <a:ext cx="5629322" cy="2890259"/>
            <a:chOff x="0" y="470"/>
            <a:chExt cx="5760" cy="2957"/>
          </a:xfrm>
        </p:grpSpPr>
        <p:pic>
          <p:nvPicPr>
            <p:cNvPr id="7" name="Picture 3" descr="WorldM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0"/>
              <a:ext cx="5760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759" y="513"/>
              <a:ext cx="4413" cy="2538"/>
              <a:chOff x="759" y="513"/>
              <a:chExt cx="4413" cy="2538"/>
            </a:xfrm>
          </p:grpSpPr>
          <p:sp>
            <p:nvSpPr>
              <p:cNvPr id="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7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1987" y="1634"/>
                <a:ext cx="1247" cy="380"/>
              </a:xfrm>
              <a:prstGeom prst="rect">
                <a:avLst/>
              </a:prstGeom>
              <a:solidFill>
                <a:srgbClr val="F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Line 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445" y="1305"/>
                <a:ext cx="122" cy="3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Line 26"/>
              <p:cNvSpPr>
                <a:spLocks noChangeAspect="1" noChangeShapeType="1"/>
              </p:cNvSpPr>
              <p:nvPr/>
            </p:nvSpPr>
            <p:spPr bwMode="auto">
              <a:xfrm>
                <a:off x="3150" y="1232"/>
                <a:ext cx="34" cy="13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Line 27"/>
              <p:cNvSpPr>
                <a:spLocks noChangeAspect="1" noChangeShapeType="1"/>
              </p:cNvSpPr>
              <p:nvPr/>
            </p:nvSpPr>
            <p:spPr bwMode="auto">
              <a:xfrm>
                <a:off x="2980" y="892"/>
                <a:ext cx="34" cy="209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Line 28"/>
              <p:cNvSpPr>
                <a:spLocks noChangeAspect="1" noChangeShapeType="1"/>
              </p:cNvSpPr>
              <p:nvPr/>
            </p:nvSpPr>
            <p:spPr bwMode="auto">
              <a:xfrm>
                <a:off x="2662" y="1085"/>
                <a:ext cx="188" cy="8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Line 29"/>
              <p:cNvSpPr>
                <a:spLocks noChangeAspect="1" noChangeShapeType="1"/>
              </p:cNvSpPr>
              <p:nvPr/>
            </p:nvSpPr>
            <p:spPr bwMode="auto">
              <a:xfrm>
                <a:off x="2792" y="936"/>
                <a:ext cx="159" cy="16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2606" y="1418"/>
                <a:ext cx="62" cy="5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Line 31"/>
              <p:cNvSpPr>
                <a:spLocks noChangeAspect="1" noChangeShapeType="1"/>
              </p:cNvSpPr>
              <p:nvPr/>
            </p:nvSpPr>
            <p:spPr bwMode="auto">
              <a:xfrm>
                <a:off x="2583" y="936"/>
                <a:ext cx="317" cy="149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658" y="1226"/>
                <a:ext cx="68" cy="125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3773" y="1470"/>
                <a:ext cx="51" cy="6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Line 34"/>
              <p:cNvSpPr>
                <a:spLocks noChangeAspect="1" noChangeShapeType="1"/>
              </p:cNvSpPr>
              <p:nvPr/>
            </p:nvSpPr>
            <p:spPr bwMode="auto">
              <a:xfrm>
                <a:off x="2594" y="1283"/>
                <a:ext cx="142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2911" y="1158"/>
                <a:ext cx="7" cy="17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3281" y="1242"/>
                <a:ext cx="125" cy="64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Line 37"/>
              <p:cNvSpPr>
                <a:spLocks noChangeAspect="1" noChangeShapeType="1"/>
              </p:cNvSpPr>
              <p:nvPr/>
            </p:nvSpPr>
            <p:spPr bwMode="auto">
              <a:xfrm flipH="1">
                <a:off x="3195" y="988"/>
                <a:ext cx="68" cy="113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2" name="Picture 38" descr="国旗の由来などを見る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0" y="2869"/>
                <a:ext cx="27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9" descr="国旗の由来などを見る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" y="1258"/>
                <a:ext cx="27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40" descr="国旗の由来などを見る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9" y="2219"/>
                <a:ext cx="27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41" descr="国旗の由来などを見る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5" y="1367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2" descr="国旗の由来などを見る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" y="898"/>
                <a:ext cx="2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43" descr="国旗の由来などを見る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" y="1018"/>
                <a:ext cx="27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4" descr="国旗の由来などを見る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" y="1300"/>
                <a:ext cx="2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5" descr="国旗の由来などを見る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7" y="763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6" descr="国旗の由来などを見る">
                <a:hlinkClick r:id="rId21"/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1" y="1573"/>
                <a:ext cx="2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7" descr="国旗の由来などを見る">
                <a:hlinkClick r:id="rId23"/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" y="2123"/>
                <a:ext cx="275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8" descr="国旗の由来などを見る">
                <a:hlinkClick r:id="rId25"/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" y="1409"/>
                <a:ext cx="27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9" descr="国旗の由来などを見る">
                <a:hlinkClick r:id="rId27"/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9" y="821"/>
                <a:ext cx="2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50" descr="国旗の由来などを見る">
                <a:hlinkClick r:id="rId29"/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4" y="1079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51" descr="国旗の由来などを見る">
                <a:hlinkClick r:id="rId31"/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7" y="1533"/>
                <a:ext cx="27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2" descr="国旗の由来などを見る">
                <a:hlinkClick r:id="rId33"/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3" y="841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3" descr="国旗の由来などを見る">
                <a:hlinkClick r:id="rId35"/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2706"/>
                <a:ext cx="27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4" descr="国旗の由来などを見る">
                <a:hlinkClick r:id="rId37"/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3" y="1210"/>
                <a:ext cx="274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55" descr="国旗の由来などを見る">
                <a:hlinkClick r:id="rId39"/>
              </p:cNvPr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6" y="1334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56" descr="国旗の由来などを見る">
                <a:hlinkClick r:id="rId41"/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3" y="1096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57" descr="国旗の由来などを見る">
                <a:hlinkClick r:id="rId43"/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1" y="882"/>
                <a:ext cx="27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58" descr="国旗の由来などを見る">
                <a:hlinkClick r:id="rId45"/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4" y="2684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Oval 59"/>
              <p:cNvSpPr>
                <a:spLocks noChangeAspect="1" noChangeArrowheads="1"/>
              </p:cNvSpPr>
              <p:nvPr/>
            </p:nvSpPr>
            <p:spPr bwMode="auto">
              <a:xfrm>
                <a:off x="3139" y="1225"/>
                <a:ext cx="28" cy="2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Oval 60"/>
              <p:cNvSpPr>
                <a:spLocks noChangeAspect="1" noChangeArrowheads="1"/>
              </p:cNvSpPr>
              <p:nvPr/>
            </p:nvSpPr>
            <p:spPr bwMode="auto">
              <a:xfrm>
                <a:off x="3260" y="1294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Oval 61"/>
              <p:cNvSpPr>
                <a:spLocks noChangeAspect="1" noChangeArrowheads="1"/>
              </p:cNvSpPr>
              <p:nvPr/>
            </p:nvSpPr>
            <p:spPr bwMode="auto">
              <a:xfrm>
                <a:off x="3429" y="1286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Oval 62"/>
              <p:cNvSpPr>
                <a:spLocks noChangeAspect="1" noChangeArrowheads="1"/>
              </p:cNvSpPr>
              <p:nvPr/>
            </p:nvSpPr>
            <p:spPr bwMode="auto">
              <a:xfrm>
                <a:off x="3181" y="1090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Oval 63"/>
              <p:cNvSpPr>
                <a:spLocks noChangeAspect="1" noChangeArrowheads="1"/>
              </p:cNvSpPr>
              <p:nvPr/>
            </p:nvSpPr>
            <p:spPr bwMode="auto">
              <a:xfrm>
                <a:off x="2999" y="1090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Oval 64"/>
              <p:cNvSpPr>
                <a:spLocks noChangeAspect="1" noChangeArrowheads="1"/>
              </p:cNvSpPr>
              <p:nvPr/>
            </p:nvSpPr>
            <p:spPr bwMode="auto">
              <a:xfrm>
                <a:off x="2905" y="1146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Oval 65"/>
              <p:cNvSpPr>
                <a:spLocks noChangeAspect="1" noChangeArrowheads="1"/>
              </p:cNvSpPr>
              <p:nvPr/>
            </p:nvSpPr>
            <p:spPr bwMode="auto">
              <a:xfrm>
                <a:off x="2941" y="1088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Oval 66"/>
              <p:cNvSpPr>
                <a:spLocks noChangeAspect="1" noChangeArrowheads="1"/>
              </p:cNvSpPr>
              <p:nvPr/>
            </p:nvSpPr>
            <p:spPr bwMode="auto">
              <a:xfrm>
                <a:off x="2882" y="1067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Oval 67"/>
              <p:cNvSpPr>
                <a:spLocks noChangeAspect="1" noChangeArrowheads="1"/>
              </p:cNvSpPr>
              <p:nvPr/>
            </p:nvSpPr>
            <p:spPr bwMode="auto">
              <a:xfrm>
                <a:off x="2832" y="1157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Oval 68"/>
              <p:cNvSpPr>
                <a:spLocks noChangeAspect="1" noChangeArrowheads="1"/>
              </p:cNvSpPr>
              <p:nvPr/>
            </p:nvSpPr>
            <p:spPr bwMode="auto">
              <a:xfrm>
                <a:off x="2719" y="1269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Oval 69"/>
              <p:cNvSpPr>
                <a:spLocks noChangeAspect="1" noChangeArrowheads="1"/>
              </p:cNvSpPr>
              <p:nvPr/>
            </p:nvSpPr>
            <p:spPr bwMode="auto">
              <a:xfrm>
                <a:off x="2661" y="1401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Oval 70"/>
              <p:cNvSpPr>
                <a:spLocks noChangeAspect="1" noChangeArrowheads="1"/>
              </p:cNvSpPr>
              <p:nvPr/>
            </p:nvSpPr>
            <p:spPr bwMode="auto">
              <a:xfrm>
                <a:off x="3809" y="1453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Oval 71"/>
              <p:cNvSpPr>
                <a:spLocks noChangeAspect="1" noChangeArrowheads="1"/>
              </p:cNvSpPr>
              <p:nvPr/>
            </p:nvSpPr>
            <p:spPr bwMode="auto">
              <a:xfrm>
                <a:off x="4646" y="1330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6" name="Picture 72"/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" y="1200"/>
                <a:ext cx="274" cy="18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Oval 73"/>
              <p:cNvSpPr>
                <a:spLocks noChangeAspect="1" noChangeArrowheads="1"/>
              </p:cNvSpPr>
              <p:nvPr/>
            </p:nvSpPr>
            <p:spPr bwMode="auto">
              <a:xfrm>
                <a:off x="3059" y="1109"/>
                <a:ext cx="28" cy="2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Line 74"/>
              <p:cNvSpPr>
                <a:spLocks noChangeAspect="1" noChangeShapeType="1"/>
              </p:cNvSpPr>
              <p:nvPr/>
            </p:nvSpPr>
            <p:spPr bwMode="auto">
              <a:xfrm flipV="1">
                <a:off x="3078" y="654"/>
                <a:ext cx="12" cy="4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9" name="Picture 75" descr="日本国"/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6" y="1407"/>
                <a:ext cx="27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Oval 76"/>
              <p:cNvSpPr>
                <a:spLocks noChangeAspect="1" noChangeArrowheads="1"/>
              </p:cNvSpPr>
              <p:nvPr/>
            </p:nvSpPr>
            <p:spPr bwMode="auto">
              <a:xfrm>
                <a:off x="4818" y="1352"/>
                <a:ext cx="28" cy="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Line 77"/>
              <p:cNvSpPr>
                <a:spLocks noChangeAspect="1" noChangeShapeType="1"/>
              </p:cNvSpPr>
              <p:nvPr/>
            </p:nvSpPr>
            <p:spPr bwMode="auto">
              <a:xfrm>
                <a:off x="4830" y="1368"/>
                <a:ext cx="6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78"/>
              <p:cNvSpPr>
                <a:spLocks noChangeAspect="1" noChangeArrowheads="1"/>
              </p:cNvSpPr>
              <p:nvPr/>
            </p:nvSpPr>
            <p:spPr bwMode="auto">
              <a:xfrm>
                <a:off x="3177" y="1017"/>
                <a:ext cx="28" cy="2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3196" y="694"/>
                <a:ext cx="66" cy="3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4" name="Picture 80" descr="国旗の由来などを見る">
                <a:hlinkClick r:id="rId49"/>
              </p:cNvPr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8" y="735"/>
                <a:ext cx="27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81" descr="スロバキア共和国"/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4" y="513"/>
                <a:ext cx="27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82"/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4" y="687"/>
                <a:ext cx="264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83"/>
              <p:cNvPicPr>
                <a:picLocks noChangeAspect="1" noChangeArrowheads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1" y="1007"/>
                <a:ext cx="262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8" name="Picture 86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44" y="4089732"/>
            <a:ext cx="5084120" cy="249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6351284" y="994801"/>
            <a:ext cx="5417928" cy="28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all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Innovative</a:t>
            </a:r>
            <a:r>
              <a:rPr kumimoji="0" lang="fr-FR" alt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Nuclear </a:t>
            </a:r>
            <a:r>
              <a:rPr kumimoji="0" lang="fr-FR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Reactor</a:t>
            </a:r>
            <a:r>
              <a:rPr kumimoji="0" lang="fr-FR" alt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</a:t>
            </a:r>
            <a:r>
              <a:rPr kumimoji="0" lang="fr-FR" alt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Fuel Cycle Project </a:t>
            </a:r>
            <a:r>
              <a:rPr kumimoji="0" lang="fr-FR" altLang="fr-FR" sz="2000" b="0" i="1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(IAEA/INPRO</a:t>
            </a:r>
            <a:r>
              <a:rPr kumimoji="0" lang="fr-FR" alt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90" name="Picture 3" descr="Système SFR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9" y="4654975"/>
            <a:ext cx="1458674" cy="996849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Système VHTR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59" y="4654975"/>
            <a:ext cx="1509045" cy="1023821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 descr="Système MSR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7" y="5715678"/>
            <a:ext cx="1356756" cy="996849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Système LFR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07" y="4628001"/>
            <a:ext cx="1341534" cy="1050795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Système SCWR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80" y="5744358"/>
            <a:ext cx="1332884" cy="9698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7" descr="Système GFR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29" y="4628001"/>
            <a:ext cx="1070442" cy="1050795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76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62" y="5796264"/>
            <a:ext cx="366440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77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35" y="6158188"/>
            <a:ext cx="380671" cy="2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78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80" y="6158188"/>
            <a:ext cx="389045" cy="2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79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3" y="6162565"/>
            <a:ext cx="378917" cy="25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80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16" y="5780486"/>
            <a:ext cx="367626" cy="2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81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20" y="6158188"/>
            <a:ext cx="364068" cy="2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82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39" y="5800091"/>
            <a:ext cx="362882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83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25" y="5781671"/>
            <a:ext cx="365254" cy="250223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4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25" y="6174626"/>
            <a:ext cx="369998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5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13" y="5797449"/>
            <a:ext cx="367626" cy="2502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C:\Users\sato\Pictures\d5.gif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21" y="6163952"/>
            <a:ext cx="410318" cy="27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그림 1"/>
          <p:cNvPicPr>
            <a:picLocks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41" y="5780486"/>
            <a:ext cx="380671" cy="2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itle 1"/>
          <p:cNvSpPr txBox="1">
            <a:spLocks/>
          </p:cNvSpPr>
          <p:nvPr/>
        </p:nvSpPr>
        <p:spPr bwMode="auto">
          <a:xfrm>
            <a:off x="1890307" y="67812"/>
            <a:ext cx="8779881" cy="58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cooperation </a:t>
            </a:r>
            <a:r>
              <a:rPr lang="en-US" altLang="en-US" sz="2400" cap="all" dirty="0" err="1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internationalE</a:t>
            </a:r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sur le </a:t>
            </a:r>
            <a:r>
              <a:rPr lang="en-US" altLang="en-US" sz="2400" cap="all" dirty="0" err="1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nucléaire</a:t>
            </a:r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 du </a:t>
            </a:r>
            <a:r>
              <a:rPr lang="en-US" altLang="en-US" sz="2400" cap="all" dirty="0" err="1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moyen</a:t>
            </a:r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 et long </a:t>
            </a:r>
            <a:r>
              <a:rPr lang="en-US" altLang="en-US" sz="2400" cap="all" dirty="0" err="1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terme</a:t>
            </a:r>
            <a:r>
              <a:rPr lang="en-US" altLang="en-US" sz="2400" cap="all" dirty="0" smtClean="0">
                <a:solidFill>
                  <a:srgbClr val="3333CC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altLang="en-US" sz="2400" cap="all" dirty="0">
              <a:solidFill>
                <a:srgbClr val="3333CC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9" name="Picture 2" descr="Generation IV International Forum (GIF) logo"/>
          <p:cNvPicPr>
            <a:picLocks noChangeAspect="1" noChangeArrowheads="1"/>
          </p:cNvPicPr>
          <p:nvPr/>
        </p:nvPicPr>
        <p:blipFill rotWithShape="1"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2" b="18506"/>
          <a:stretch/>
        </p:blipFill>
        <p:spPr bwMode="auto">
          <a:xfrm>
            <a:off x="49651" y="32164"/>
            <a:ext cx="1840656" cy="64918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Sharing expertise with regional neighbours | ANSTO"/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13" y="16724"/>
            <a:ext cx="1758992" cy="7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911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061884" y="1806055"/>
            <a:ext cx="3895181" cy="85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70000"/>
              </a:lnSpc>
              <a:defRPr/>
            </a:pPr>
            <a:r>
              <a:rPr lang="fr-FR" altLang="fr-FR" sz="1793" i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Revenir au bon niveau sur la scène internationale en tirant le meilleur parti d’une expérience unique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858197" y="142314"/>
            <a:ext cx="10911016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réacteurs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neutrons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rapides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cap="all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sodium 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(RNR-Na)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France</a:t>
            </a:r>
            <a:endParaRPr kumimoji="0" lang="en-GB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3188" name="Group 4"/>
          <p:cNvGrpSpPr>
            <a:grpSpLocks/>
          </p:cNvGrpSpPr>
          <p:nvPr/>
        </p:nvGrpSpPr>
        <p:grpSpPr bwMode="auto">
          <a:xfrm>
            <a:off x="2771557" y="1788520"/>
            <a:ext cx="7833818" cy="3103868"/>
            <a:chOff x="748" y="754"/>
            <a:chExt cx="4935" cy="1968"/>
          </a:xfrm>
        </p:grpSpPr>
        <p:grpSp>
          <p:nvGrpSpPr>
            <p:cNvPr id="93213" name="Group 5"/>
            <p:cNvGrpSpPr>
              <a:grpSpLocks/>
            </p:cNvGrpSpPr>
            <p:nvPr/>
          </p:nvGrpSpPr>
          <p:grpSpPr bwMode="auto">
            <a:xfrm>
              <a:off x="748" y="1807"/>
              <a:ext cx="1008" cy="915"/>
              <a:chOff x="0" y="2258"/>
              <a:chExt cx="1008" cy="915"/>
            </a:xfrm>
          </p:grpSpPr>
          <p:graphicFrame>
            <p:nvGraphicFramePr>
              <p:cNvPr id="93225" name="Object 6"/>
              <p:cNvGraphicFramePr>
                <a:graphicFrameLocks noChangeAspect="1"/>
              </p:cNvGraphicFramePr>
              <p:nvPr/>
            </p:nvGraphicFramePr>
            <p:xfrm>
              <a:off x="0" y="2258"/>
              <a:ext cx="1008" cy="9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792" name="Photo Editor Photo" r:id="rId4" imgW="15238095" imgH="11428571" progId="">
                      <p:embed/>
                    </p:oleObj>
                  </mc:Choice>
                  <mc:Fallback>
                    <p:oleObj name="Photo Editor Photo" r:id="rId4" imgW="15238095" imgH="11428571" progId="">
                      <p:embed/>
                      <p:pic>
                        <p:nvPicPr>
                          <p:cNvPr id="93225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2258"/>
                            <a:ext cx="1008" cy="9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17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226" name="Rectangle 7"/>
              <p:cNvSpPr>
                <a:spLocks noChangeArrowheads="1"/>
              </p:cNvSpPr>
              <p:nvPr/>
            </p:nvSpPr>
            <p:spPr bwMode="auto">
              <a:xfrm>
                <a:off x="0" y="2304"/>
                <a:ext cx="66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793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Rapsodie</a:t>
                </a:r>
              </a:p>
            </p:txBody>
          </p:sp>
        </p:grpSp>
        <p:grpSp>
          <p:nvGrpSpPr>
            <p:cNvPr id="93214" name="Group 8"/>
            <p:cNvGrpSpPr>
              <a:grpSpLocks/>
            </p:cNvGrpSpPr>
            <p:nvPr/>
          </p:nvGrpSpPr>
          <p:grpSpPr bwMode="auto">
            <a:xfrm>
              <a:off x="1447" y="1457"/>
              <a:ext cx="1217" cy="816"/>
              <a:chOff x="1435" y="1457"/>
              <a:chExt cx="1217" cy="816"/>
            </a:xfrm>
          </p:grpSpPr>
          <p:graphicFrame>
            <p:nvGraphicFramePr>
              <p:cNvPr id="93223" name="Object 9"/>
              <p:cNvGraphicFramePr>
                <a:graphicFrameLocks noChangeAspect="1"/>
              </p:cNvGraphicFramePr>
              <p:nvPr/>
            </p:nvGraphicFramePr>
            <p:xfrm>
              <a:off x="1473" y="1502"/>
              <a:ext cx="1179" cy="7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793" name="Image bitmap" r:id="rId6" imgW="3866667" imgH="2228571" progId="PBrush">
                      <p:embed/>
                    </p:oleObj>
                  </mc:Choice>
                  <mc:Fallback>
                    <p:oleObj name="Image bitmap" r:id="rId6" imgW="3866667" imgH="2228571" progId="PBrush">
                      <p:embed/>
                      <p:pic>
                        <p:nvPicPr>
                          <p:cNvPr id="93223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3" y="1502"/>
                            <a:ext cx="1179" cy="7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5400">
                                <a:solidFill>
                                  <a:schemeClr val="bg2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224" name="Rectangle 10"/>
              <p:cNvSpPr>
                <a:spLocks noChangeArrowheads="1"/>
              </p:cNvSpPr>
              <p:nvPr/>
            </p:nvSpPr>
            <p:spPr bwMode="auto">
              <a:xfrm>
                <a:off x="1435" y="1457"/>
                <a:ext cx="97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793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SuperPhénix</a:t>
                </a:r>
              </a:p>
            </p:txBody>
          </p:sp>
        </p:grpSp>
        <p:grpSp>
          <p:nvGrpSpPr>
            <p:cNvPr id="93215" name="Group 11"/>
            <p:cNvGrpSpPr>
              <a:grpSpLocks/>
            </p:cNvGrpSpPr>
            <p:nvPr/>
          </p:nvGrpSpPr>
          <p:grpSpPr bwMode="auto">
            <a:xfrm>
              <a:off x="2348" y="845"/>
              <a:ext cx="1104" cy="890"/>
              <a:chOff x="2336" y="845"/>
              <a:chExt cx="1104" cy="890"/>
            </a:xfrm>
          </p:grpSpPr>
          <p:pic>
            <p:nvPicPr>
              <p:cNvPr id="93221" name="Picture 12" descr="phenix_Vu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845"/>
                <a:ext cx="1104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222" name="Rectangle 13"/>
              <p:cNvSpPr>
                <a:spLocks noChangeArrowheads="1"/>
              </p:cNvSpPr>
              <p:nvPr/>
            </p:nvSpPr>
            <p:spPr bwMode="auto">
              <a:xfrm>
                <a:off x="2336" y="867"/>
                <a:ext cx="76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793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Phénix</a:t>
                </a:r>
              </a:p>
            </p:txBody>
          </p:sp>
        </p:grpSp>
        <p:grpSp>
          <p:nvGrpSpPr>
            <p:cNvPr id="93216" name="Group 14"/>
            <p:cNvGrpSpPr>
              <a:grpSpLocks/>
            </p:cNvGrpSpPr>
            <p:nvPr/>
          </p:nvGrpSpPr>
          <p:grpSpPr bwMode="auto">
            <a:xfrm>
              <a:off x="3307" y="754"/>
              <a:ext cx="908" cy="981"/>
              <a:chOff x="3301" y="164"/>
              <a:chExt cx="908" cy="981"/>
            </a:xfrm>
          </p:grpSpPr>
          <p:pic>
            <p:nvPicPr>
              <p:cNvPr id="93219" name="Picture 1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1" y="164"/>
                <a:ext cx="908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220" name="Rectangle 16"/>
              <p:cNvSpPr>
                <a:spLocks noChangeArrowheads="1"/>
              </p:cNvSpPr>
              <p:nvPr/>
            </p:nvSpPr>
            <p:spPr bwMode="auto">
              <a:xfrm>
                <a:off x="3792" y="912"/>
                <a:ext cx="33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793" b="1" i="0" u="none" strike="noStrike" kern="1200" cap="none" spc="0" normalizeH="0" baseline="0" noProof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EFR</a:t>
                </a:r>
              </a:p>
            </p:txBody>
          </p:sp>
        </p:grpSp>
        <p:sp>
          <p:nvSpPr>
            <p:cNvPr id="93217" name="Rectangle 20"/>
            <p:cNvSpPr>
              <a:spLocks noChangeArrowheads="1"/>
            </p:cNvSpPr>
            <p:nvPr/>
          </p:nvSpPr>
          <p:spPr bwMode="auto">
            <a:xfrm>
              <a:off x="4688" y="1640"/>
              <a:ext cx="995" cy="3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79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ASTRID</a:t>
              </a:r>
              <a:br>
                <a:rPr kumimoji="0" lang="fr-FR" altLang="fr-FR" sz="179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fr-FR" altLang="fr-FR" sz="1793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(2009-2019)</a:t>
              </a:r>
              <a:endParaRPr kumimoji="0" lang="fr-FR" altLang="fr-FR" sz="179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218" name="AutoShape 21"/>
            <p:cNvSpPr>
              <a:spLocks noChangeArrowheads="1"/>
            </p:cNvSpPr>
            <p:nvPr/>
          </p:nvSpPr>
          <p:spPr bwMode="auto">
            <a:xfrm>
              <a:off x="4207" y="1026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7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3189" name="Group 46"/>
          <p:cNvGrpSpPr>
            <a:grpSpLocks/>
          </p:cNvGrpSpPr>
          <p:nvPr/>
        </p:nvGrpSpPr>
        <p:grpSpPr bwMode="auto">
          <a:xfrm>
            <a:off x="5793098" y="4061617"/>
            <a:ext cx="4931720" cy="2493663"/>
            <a:chOff x="2653" y="2341"/>
            <a:chExt cx="3107" cy="1581"/>
          </a:xfrm>
        </p:grpSpPr>
        <p:sp>
          <p:nvSpPr>
            <p:cNvPr id="93205" name="Text Box 28"/>
            <p:cNvSpPr txBox="1">
              <a:spLocks noChangeArrowheads="1"/>
            </p:cNvSpPr>
            <p:nvPr/>
          </p:nvSpPr>
          <p:spPr bwMode="auto">
            <a:xfrm>
              <a:off x="5018" y="2478"/>
              <a:ext cx="74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9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Inspection en service</a:t>
              </a:r>
              <a:endParaRPr kumimoji="0" lang="fr-FR" altLang="fr-FR" sz="139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3206" name="Picture 29" descr="NucTech2004_ISIR_FIG2 NB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" y="2385"/>
              <a:ext cx="788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207" name="Group 30"/>
            <p:cNvGrpSpPr>
              <a:grpSpLocks/>
            </p:cNvGrpSpPr>
            <p:nvPr/>
          </p:nvGrpSpPr>
          <p:grpSpPr bwMode="auto">
            <a:xfrm>
              <a:off x="4432" y="2853"/>
              <a:ext cx="1328" cy="935"/>
              <a:chOff x="818" y="1588"/>
              <a:chExt cx="1375" cy="960"/>
            </a:xfrm>
          </p:grpSpPr>
          <p:sp>
            <p:nvSpPr>
              <p:cNvPr id="93211" name="Text Box 31"/>
              <p:cNvSpPr txBox="1">
                <a:spLocks noChangeArrowheads="1"/>
              </p:cNvSpPr>
              <p:nvPr/>
            </p:nvSpPr>
            <p:spPr bwMode="auto">
              <a:xfrm>
                <a:off x="1425" y="2164"/>
                <a:ext cx="768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394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Purification</a:t>
                </a:r>
                <a:r>
                  <a:rPr kumimoji="0" lang="fr-FR" altLang="fr-FR" sz="1594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pic>
            <p:nvPicPr>
              <p:cNvPr id="93212" name="Picture 32" descr="PF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1588"/>
                <a:ext cx="650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208" name="Text Box 34"/>
            <p:cNvSpPr txBox="1">
              <a:spLocks noChangeArrowheads="1"/>
            </p:cNvSpPr>
            <p:nvPr/>
          </p:nvSpPr>
          <p:spPr bwMode="auto">
            <a:xfrm>
              <a:off x="3114" y="3631"/>
              <a:ext cx="126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9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Pompes</a:t>
              </a:r>
              <a:r>
                <a:rPr kumimoji="0" lang="fr-FR" altLang="fr-FR" sz="1394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électromagnétiques</a:t>
              </a:r>
              <a:endParaRPr kumimoji="0" lang="fr-FR" altLang="fr-FR" sz="139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3209" name="Picture 3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" y="2993"/>
              <a:ext cx="1082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3" name="Text Box 36"/>
            <p:cNvSpPr txBox="1">
              <a:spLocks noChangeArrowheads="1"/>
            </p:cNvSpPr>
            <p:nvPr/>
          </p:nvSpPr>
          <p:spPr bwMode="auto">
            <a:xfrm>
              <a:off x="2653" y="2341"/>
              <a:ext cx="148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94" b="1" i="0" u="none" strike="noStrike" kern="1200" cap="all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Développement</a:t>
              </a:r>
              <a:r>
                <a:rPr kumimoji="0" lang="fr-FR" sz="1594" b="1" i="0" u="none" strike="noStrike" kern="1200" cap="all" spc="0" normalizeH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fr-FR" sz="1594" b="1" i="0" u="none" strike="noStrike" kern="1200" cap="all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Technologique</a:t>
              </a:r>
              <a:endParaRPr kumimoji="0" lang="fr-FR" sz="1594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319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49" y="1198738"/>
            <a:ext cx="2147251" cy="19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1" name="Groupe 6"/>
          <p:cNvGrpSpPr>
            <a:grpSpLocks/>
          </p:cNvGrpSpPr>
          <p:nvPr/>
        </p:nvGrpSpPr>
        <p:grpSpPr bwMode="auto">
          <a:xfrm>
            <a:off x="3827790" y="4561623"/>
            <a:ext cx="2737033" cy="1972693"/>
            <a:chOff x="1179784" y="4423729"/>
            <a:chExt cx="3320779" cy="2281242"/>
          </a:xfrm>
        </p:grpSpPr>
        <p:grpSp>
          <p:nvGrpSpPr>
            <p:cNvPr id="93199" name="Group 37"/>
            <p:cNvGrpSpPr>
              <a:grpSpLocks/>
            </p:cNvGrpSpPr>
            <p:nvPr/>
          </p:nvGrpSpPr>
          <p:grpSpPr bwMode="auto">
            <a:xfrm>
              <a:off x="1187450" y="4423729"/>
              <a:ext cx="3313113" cy="1735773"/>
              <a:chOff x="192" y="2824"/>
              <a:chExt cx="2208" cy="1144"/>
            </a:xfrm>
          </p:grpSpPr>
          <p:sp>
            <p:nvSpPr>
              <p:cNvPr id="93202" name="Text Box 38"/>
              <p:cNvSpPr txBox="1">
                <a:spLocks noChangeArrowheads="1"/>
              </p:cNvSpPr>
              <p:nvPr/>
            </p:nvSpPr>
            <p:spPr bwMode="auto">
              <a:xfrm>
                <a:off x="1100" y="2824"/>
                <a:ext cx="1300" cy="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altLang="fr-FR" sz="1594" b="1" dirty="0" smtClean="0">
                    <a:solidFill>
                      <a:srgbClr val="00009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ENSEIGNEMENT</a:t>
                </a:r>
                <a:endParaRPr kumimoji="0" lang="fr-FR" altLang="fr-FR" sz="1594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394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ECOLE</a:t>
                </a:r>
                <a:r>
                  <a:rPr kumimoji="0" lang="fr-FR" altLang="fr-FR" sz="1394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DU </a:t>
                </a:r>
                <a:r>
                  <a:rPr kumimoji="0" lang="fr-FR" altLang="fr-FR" sz="1394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SODIUM </a:t>
                </a:r>
                <a:endParaRPr kumimoji="0" lang="fr-FR" altLang="fr-FR" sz="1594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93203" name="Picture 39" descr="feuNa5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3312"/>
                <a:ext cx="960" cy="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04" name="Picture 4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3264"/>
                <a:ext cx="859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3200" name="Picture 5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871" y="6323971"/>
              <a:ext cx="1065213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201" name="Picture 49" descr="instn_cherbour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784" y="6323971"/>
              <a:ext cx="914922" cy="277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192" name="ZoneTexte 10"/>
          <p:cNvSpPr txBox="1">
            <a:spLocks noChangeArrowheads="1"/>
          </p:cNvSpPr>
          <p:nvPr/>
        </p:nvSpPr>
        <p:spPr bwMode="auto">
          <a:xfrm>
            <a:off x="2771557" y="4903556"/>
            <a:ext cx="1668151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1967 - 1983</a:t>
            </a:r>
          </a:p>
        </p:txBody>
      </p:sp>
      <p:sp>
        <p:nvSpPr>
          <p:cNvPr id="93193" name="ZoneTexte 42"/>
          <p:cNvSpPr txBox="1">
            <a:spLocks noChangeArrowheads="1"/>
          </p:cNvSpPr>
          <p:nvPr/>
        </p:nvSpPr>
        <p:spPr bwMode="auto">
          <a:xfrm>
            <a:off x="4371656" y="4184240"/>
            <a:ext cx="1506931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1986 - 1998</a:t>
            </a:r>
          </a:p>
        </p:txBody>
      </p:sp>
      <p:sp>
        <p:nvSpPr>
          <p:cNvPr id="93194" name="ZoneTexte 43"/>
          <p:cNvSpPr txBox="1">
            <a:spLocks noChangeArrowheads="1"/>
          </p:cNvSpPr>
          <p:nvPr/>
        </p:nvSpPr>
        <p:spPr bwMode="auto">
          <a:xfrm>
            <a:off x="5793098" y="3320176"/>
            <a:ext cx="1310911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1973 - 2009</a:t>
            </a:r>
          </a:p>
        </p:txBody>
      </p:sp>
      <p:sp>
        <p:nvSpPr>
          <p:cNvPr id="93195" name="ZoneTexte 44"/>
          <p:cNvSpPr txBox="1">
            <a:spLocks noChangeArrowheads="1"/>
          </p:cNvSpPr>
          <p:nvPr/>
        </p:nvSpPr>
        <p:spPr bwMode="auto">
          <a:xfrm>
            <a:off x="7418218" y="3185891"/>
            <a:ext cx="1229130" cy="43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096" i="1" dirty="0" smtClean="0">
                <a:solidFill>
                  <a:srgbClr val="000000"/>
                </a:solidFill>
              </a:rPr>
              <a:t>Projet industriel</a:t>
            </a:r>
            <a:endParaRPr kumimoji="0" lang="fr-FR" altLang="fr-FR" sz="1096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096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(1988-1998)</a:t>
            </a:r>
            <a:endParaRPr kumimoji="0" lang="fr-FR" altLang="fr-FR" sz="1096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7" name="Rectangle 11"/>
          <p:cNvSpPr>
            <a:spLocks noChangeArrowheads="1"/>
          </p:cNvSpPr>
          <p:nvPr/>
        </p:nvSpPr>
        <p:spPr bwMode="auto">
          <a:xfrm>
            <a:off x="1061885" y="917027"/>
            <a:ext cx="7776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Projet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ASTRID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appelé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 la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loi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28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Juin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2006 pour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une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gestion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durable des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matières</a:t>
            </a:r>
            <a:r>
              <a:rPr kumimoji="0" lang="en-US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des </a:t>
            </a:r>
            <a:r>
              <a:rPr kumimoji="0" lang="en-US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déchets</a:t>
            </a:r>
            <a:r>
              <a:rPr kumimoji="0" lang="en-US" altLang="fr-FR" sz="2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fr-FR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radioactifs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43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" descr="CEA logo nouveau.sv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2"/>
            <a:ext cx="858196" cy="7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061884" y="917028"/>
            <a:ext cx="7776737" cy="7470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9025149" y="3161624"/>
            <a:ext cx="1580226" cy="6125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1061884" y="1788521"/>
            <a:ext cx="4004711" cy="8394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8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92" y="2134799"/>
            <a:ext cx="5527827" cy="358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95965" y="1337881"/>
            <a:ext cx="5369708" cy="1127386"/>
          </a:xfrm>
          <a:prstGeom prst="rect">
            <a:avLst/>
          </a:prstGeom>
          <a:solidFill>
            <a:srgbClr val="FFFFCC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lIns="91062" tIns="45531" rIns="91062" bIns="4553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9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altLang="fr-FR" sz="1992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 plutonium est à la fois 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594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 source majeure de radiotoxicité à long terme du combustible usé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594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 élément fissile à forte valeur énergétique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8234555" y="4729527"/>
            <a:ext cx="55342" cy="63247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8234555" y="4729527"/>
            <a:ext cx="55342" cy="632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8179214" y="4055942"/>
            <a:ext cx="388972" cy="445895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8179214" y="4055942"/>
            <a:ext cx="388972" cy="4458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8123873" y="2756206"/>
            <a:ext cx="1051489" cy="1083112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8123873" y="2756206"/>
            <a:ext cx="1051489" cy="1083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9404632" y="2911162"/>
            <a:ext cx="796918" cy="2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Plutonium</a:t>
            </a: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3" name="Rectangle 11"/>
          <p:cNvSpPr>
            <a:spLocks noChangeArrowheads="1"/>
          </p:cNvSpPr>
          <p:nvPr/>
        </p:nvSpPr>
        <p:spPr bwMode="auto">
          <a:xfrm>
            <a:off x="7902506" y="2057322"/>
            <a:ext cx="2657975" cy="3118099"/>
          </a:xfrm>
          <a:prstGeom prst="rect">
            <a:avLst/>
          </a:prstGeom>
          <a:noFill/>
          <a:ln w="30163">
            <a:solidFill>
              <a:srgbClr val="277D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7967335" y="2210697"/>
            <a:ext cx="2444514" cy="21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Radiotoxicité après 1000 ans</a:t>
            </a:r>
            <a:endParaRPr kumimoji="0" lang="fr-FR" altLang="fr-FR" sz="1394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8234555" y="4729527"/>
            <a:ext cx="55342" cy="63247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8234555" y="4729527"/>
            <a:ext cx="55342" cy="63247"/>
          </a:xfrm>
          <a:prstGeom prst="rect">
            <a:avLst/>
          </a:prstGeom>
          <a:solidFill>
            <a:srgbClr val="A5002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7" name="Rectangle 15"/>
          <p:cNvSpPr>
            <a:spLocks noChangeArrowheads="1"/>
          </p:cNvSpPr>
          <p:nvPr/>
        </p:nvSpPr>
        <p:spPr bwMode="auto">
          <a:xfrm>
            <a:off x="8179214" y="4055942"/>
            <a:ext cx="388972" cy="445895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8179214" y="4055942"/>
            <a:ext cx="388972" cy="4458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69" name="Rectangle 17"/>
          <p:cNvSpPr>
            <a:spLocks noChangeArrowheads="1"/>
          </p:cNvSpPr>
          <p:nvPr/>
        </p:nvSpPr>
        <p:spPr bwMode="auto">
          <a:xfrm>
            <a:off x="8123873" y="2756206"/>
            <a:ext cx="1051489" cy="1083112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32" tIns="43516" rIns="87032" bIns="43516"/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92" b="0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0" name="Rectangle 18"/>
          <p:cNvSpPr>
            <a:spLocks noChangeArrowheads="1"/>
          </p:cNvSpPr>
          <p:nvPr/>
        </p:nvSpPr>
        <p:spPr bwMode="auto">
          <a:xfrm>
            <a:off x="8123873" y="2756206"/>
            <a:ext cx="1051489" cy="1083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1" name="Rectangle 19"/>
          <p:cNvSpPr>
            <a:spLocks noChangeArrowheads="1"/>
          </p:cNvSpPr>
          <p:nvPr/>
        </p:nvSpPr>
        <p:spPr bwMode="auto">
          <a:xfrm>
            <a:off x="8609297" y="4642562"/>
            <a:ext cx="1770929" cy="21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Fission Products (FP) </a:t>
            </a: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2" name="Rectangle 20"/>
          <p:cNvSpPr>
            <a:spLocks noChangeArrowheads="1"/>
          </p:cNvSpPr>
          <p:nvPr/>
        </p:nvSpPr>
        <p:spPr bwMode="auto">
          <a:xfrm>
            <a:off x="8740536" y="4146069"/>
            <a:ext cx="1641271" cy="21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Minor actinides (MA)</a:t>
            </a: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3" name="Rectangle 21"/>
          <p:cNvSpPr>
            <a:spLocks noChangeArrowheads="1"/>
          </p:cNvSpPr>
          <p:nvPr/>
        </p:nvSpPr>
        <p:spPr bwMode="auto">
          <a:xfrm>
            <a:off x="9404632" y="2911162"/>
            <a:ext cx="796918" cy="2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9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Plutonium</a:t>
            </a: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4" name="Rectangle 22"/>
          <p:cNvSpPr>
            <a:spLocks noChangeArrowheads="1"/>
          </p:cNvSpPr>
          <p:nvPr/>
        </p:nvSpPr>
        <p:spPr bwMode="auto">
          <a:xfrm>
            <a:off x="7902506" y="2057322"/>
            <a:ext cx="2657975" cy="3118099"/>
          </a:xfrm>
          <a:prstGeom prst="rect">
            <a:avLst/>
          </a:prstGeom>
          <a:noFill/>
          <a:ln w="30163">
            <a:solidFill>
              <a:srgbClr val="277D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7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5" name="Text Box 23"/>
          <p:cNvSpPr txBox="1">
            <a:spLocks noChangeArrowheads="1"/>
          </p:cNvSpPr>
          <p:nvPr/>
        </p:nvSpPr>
        <p:spPr bwMode="auto">
          <a:xfrm>
            <a:off x="886690" y="859922"/>
            <a:ext cx="104463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1290" tIns="0" rIns="181290" bIns="0" anchor="ctr" anchorCtr="1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Minimisation</a:t>
            </a:r>
            <a:r>
              <a:rPr kumimoji="0" lang="en-US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 </a:t>
            </a:r>
            <a:r>
              <a:rPr kumimoji="0" lang="en-US" alt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déchets</a:t>
            </a:r>
            <a:r>
              <a:rPr kumimoji="0" lang="en-US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radioactifs</a:t>
            </a:r>
            <a:r>
              <a:rPr kumimoji="0" lang="en-US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Haute </a:t>
            </a:r>
            <a:r>
              <a:rPr kumimoji="0" lang="en-US" alt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Activité</a:t>
            </a:r>
            <a:r>
              <a:rPr kumimoji="0" lang="en-US" alt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Vie Longue (HAVL) </a:t>
            </a:r>
            <a:endParaRPr kumimoji="0" lang="en-US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7165674" y="1337882"/>
            <a:ext cx="3394807" cy="398459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062" tIns="45531" rIns="91062" bIns="4553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992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Recycler le plutonium</a:t>
            </a:r>
            <a:endParaRPr kumimoji="0" lang="fr-FR" altLang="fr-FR" sz="1992" b="1" i="1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377" name="Text Box 25"/>
          <p:cNvSpPr txBox="1">
            <a:spLocks noChangeArrowheads="1"/>
          </p:cNvSpPr>
          <p:nvPr/>
        </p:nvSpPr>
        <p:spPr bwMode="auto">
          <a:xfrm>
            <a:off x="1795965" y="5714606"/>
            <a:ext cx="4901677" cy="675167"/>
          </a:xfrm>
          <a:prstGeom prst="rect">
            <a:avLst/>
          </a:prstGeom>
          <a:solidFill>
            <a:srgbClr val="FFFFCC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lIns="91062" tIns="45531" rIns="91062" bIns="4553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9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altLang="fr-FR" sz="1793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Les Actinides Mineurs sont la 2</a:t>
            </a:r>
            <a:r>
              <a:rPr kumimoji="0" lang="fr-FR" altLang="fr-FR" sz="1793" b="1" i="1" u="none" strike="noStrike" kern="1200" cap="none" spc="0" normalizeH="0" baseline="3000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fr-FR" altLang="fr-FR" sz="1793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source de radiotoxicité à long terme après le Pu</a:t>
            </a:r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7013879" y="5790502"/>
            <a:ext cx="3535532" cy="398459"/>
          </a:xfrm>
          <a:prstGeom prst="rect">
            <a:avLst/>
          </a:prstGeom>
          <a:solidFill>
            <a:srgbClr val="FFFFCC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lIns="91062" tIns="45531" rIns="91062" bIns="4553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992" b="1" i="1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T</a:t>
            </a:r>
            <a:r>
              <a:rPr kumimoji="0" lang="fr-FR" altLang="fr-FR" sz="1992" b="1" i="1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ransmutation des AM ?</a:t>
            </a: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124691" y="95730"/>
            <a:ext cx="11914909" cy="49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62" tIns="45531" rIns="91062" bIns="45531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1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26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Gestion </a:t>
            </a:r>
            <a:r>
              <a:rPr kumimoji="0" lang="en-GB" altLang="fr-FR" sz="2600" b="0" i="0" u="none" strike="noStrike" kern="1200" cap="all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globale</a:t>
            </a:r>
            <a:r>
              <a:rPr kumimoji="0" lang="en-GB" altLang="fr-FR" sz="26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 Actinides </a:t>
            </a:r>
            <a:r>
              <a:rPr kumimoji="0" lang="en-GB" altLang="fr-FR" sz="2600" b="0" i="0" u="none" strike="noStrike" kern="1200" cap="all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</a:t>
            </a:r>
            <a:r>
              <a:rPr kumimoji="0" lang="en-GB" altLang="fr-FR" sz="26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Réacteurs</a:t>
            </a:r>
            <a:r>
              <a:rPr kumimoji="0" lang="en-GB" altLang="fr-FR" sz="26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 eau et à neutrons </a:t>
            </a:r>
            <a:r>
              <a:rPr kumimoji="0" lang="en-GB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rapides</a:t>
            </a:r>
            <a:endParaRPr kumimoji="0" lang="fr-FR" altLang="fr-FR" sz="2600" b="0" i="1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380" name="Rectangle 28"/>
          <p:cNvSpPr>
            <a:spLocks noChangeArrowheads="1"/>
          </p:cNvSpPr>
          <p:nvPr/>
        </p:nvSpPr>
        <p:spPr bwMode="auto">
          <a:xfrm>
            <a:off x="5944997" y="4674185"/>
            <a:ext cx="918670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250 000 y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4683210" y="4661535"/>
            <a:ext cx="847516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10 000 y</a:t>
            </a: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3574799" y="4345298"/>
            <a:ext cx="675166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195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 y</a:t>
            </a:r>
          </a:p>
        </p:txBody>
      </p:sp>
      <p:sp>
        <p:nvSpPr>
          <p:cNvPr id="33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space réservé du numéro de diapositive 5"/>
          <p:cNvSpPr txBox="1">
            <a:spLocks/>
          </p:cNvSpPr>
          <p:nvPr/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26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55"/>
          <p:cNvGrpSpPr>
            <a:grpSpLocks/>
          </p:cNvGrpSpPr>
          <p:nvPr/>
        </p:nvGrpSpPr>
        <p:grpSpPr bwMode="auto">
          <a:xfrm>
            <a:off x="1588017" y="1105967"/>
            <a:ext cx="7892129" cy="4608248"/>
            <a:chOff x="72716" y="917056"/>
            <a:chExt cx="7377595" cy="4232496"/>
          </a:xfrm>
        </p:grpSpPr>
        <p:pic>
          <p:nvPicPr>
            <p:cNvPr id="37" name="Picture 4" descr="Carte du monde politiqu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88840"/>
              <a:ext cx="6262687" cy="316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22"/>
            <p:cNvSpPr>
              <a:spLocks noChangeShapeType="1"/>
            </p:cNvSpPr>
            <p:nvPr/>
          </p:nvSpPr>
          <p:spPr bwMode="auto">
            <a:xfrm>
              <a:off x="1278685" y="1945463"/>
              <a:ext cx="1240095" cy="764817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3416" y="917786"/>
              <a:ext cx="2571038" cy="10915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868052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sz="996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United States</a:t>
              </a:r>
              <a:endPara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- 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EBR-1 1951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- EBR-II (20 </a:t>
              </a:r>
              <a:r>
                <a:rPr kumimoji="0" lang="en-US" sz="996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MWe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 1963 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 1994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- FFTF (400 </a:t>
              </a:r>
              <a:r>
                <a:rPr kumimoji="0" lang="en-US" sz="996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MWth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) 1980  2000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- Clinch River Project cancelled 1983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+ R&amp;D on fuel cycle</a:t>
              </a:r>
              <a:b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</a:b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+ VTR &amp; Strategy under development</a:t>
              </a:r>
            </a:p>
          </p:txBody>
        </p:sp>
      </p:grp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4600383" y="919176"/>
            <a:ext cx="3446845" cy="134810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996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Europe </a:t>
            </a:r>
            <a:r>
              <a:rPr kumimoji="0" lang="en-US" sz="996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(France, Germany &amp; UK)</a:t>
            </a:r>
            <a:endParaRPr kumimoji="0" lang="en-US" sz="996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Rapsodie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1967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1983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DDFR (60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), KNK II (17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1978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1991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Phenix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(250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1973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2009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PFR (250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1975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1994, SNR300</a:t>
            </a:r>
            <a:endParaRPr kumimoji="0" lang="en-US" sz="896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Superphenix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(1200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1986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1998 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Industrial nuclear fuel cycle in France &amp; the UK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996" b="1" i="1" u="none" strike="dbl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ASTRID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R&amp;D on SFR &amp; closed nuclear fuel cycle 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8118497" y="1208945"/>
            <a:ext cx="2506974" cy="101181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996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Russian Federation</a:t>
            </a:r>
            <a:endParaRPr kumimoji="0" lang="en-US" sz="996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BOR-60 (60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BN350 (90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1973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1999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BN600 (600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1980 </a:t>
            </a:r>
          </a:p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BN800 (800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2015 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Developing closed nuclear fuel cycle</a:t>
            </a:r>
          </a:p>
        </p:txBody>
      </p:sp>
      <p:pic>
        <p:nvPicPr>
          <p:cNvPr id="47" name="Picture 4" descr="Carte du monde poli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7" y="844440"/>
            <a:ext cx="10706860" cy="54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22"/>
          <p:cNvSpPr>
            <a:spLocks noChangeShapeType="1"/>
          </p:cNvSpPr>
          <p:nvPr/>
        </p:nvSpPr>
        <p:spPr bwMode="auto">
          <a:xfrm>
            <a:off x="2661417" y="1708678"/>
            <a:ext cx="380534" cy="424072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182644" y="899326"/>
            <a:ext cx="2471159" cy="16289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Etats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-Unis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EBR-1 1951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EBR-II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(20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1963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1994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Fermi-1 (150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MWe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1963  1975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FFTF (400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1980  2000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Clinch River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(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Projet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arrêté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en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 1983)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R&amp;D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 the nuclear fuel cycle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/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VTR,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Natrium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Aurora, ARC-100…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0" name="Line 22"/>
          <p:cNvSpPr>
            <a:spLocks noChangeShapeType="1"/>
          </p:cNvSpPr>
          <p:nvPr/>
        </p:nvSpPr>
        <p:spPr bwMode="auto">
          <a:xfrm flipH="1" flipV="1">
            <a:off x="9824247" y="2348952"/>
            <a:ext cx="1154719" cy="214085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 flipH="1">
            <a:off x="9617317" y="1867158"/>
            <a:ext cx="673202" cy="49378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2"/>
          <p:cNvSpPr>
            <a:spLocks noChangeShapeType="1"/>
          </p:cNvSpPr>
          <p:nvPr/>
        </p:nvSpPr>
        <p:spPr bwMode="auto">
          <a:xfrm flipH="1" flipV="1">
            <a:off x="9480145" y="2624942"/>
            <a:ext cx="344101" cy="99788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 flipV="1">
            <a:off x="8272174" y="3100343"/>
            <a:ext cx="128081" cy="1691527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9824246" y="2584876"/>
            <a:ext cx="2300046" cy="9179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Japon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Joyo (140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1977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Monju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250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1994-2016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R&amp;D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Réacteur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C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ycle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comb.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10290521" y="1544032"/>
            <a:ext cx="1833771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Rep. de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Corée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R&amp;D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Réacteur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Cycle du combustible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8616279" y="3594336"/>
            <a:ext cx="2907947" cy="9094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Populaire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de Chine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CEFR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(25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2011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CFR-600 (600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) 2023 ?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R&amp;D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Réacteur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C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ycle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 combustible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6960095" y="4784140"/>
            <a:ext cx="3066941" cy="917944"/>
          </a:xfrm>
          <a:prstGeom prst="rect">
            <a:avLst/>
          </a:prstGeom>
          <a:solidFill>
            <a:schemeClr val="bg1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FBTR (40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  1985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PFBR (500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MWe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) 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2024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?  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R&amp;D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Réacteur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C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ycle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 combustible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 bwMode="auto">
          <a:xfrm>
            <a:off x="182646" y="899327"/>
            <a:ext cx="2478771" cy="163968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à coins arrondis 2"/>
          <p:cNvSpPr/>
          <p:nvPr/>
        </p:nvSpPr>
        <p:spPr bwMode="auto">
          <a:xfrm>
            <a:off x="9824250" y="2581969"/>
            <a:ext cx="2173163" cy="920851"/>
          </a:xfrm>
          <a:prstGeom prst="roundRect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10290522" y="1518252"/>
            <a:ext cx="1706891" cy="776949"/>
          </a:xfrm>
          <a:prstGeom prst="roundRect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à coins arrondis 54"/>
          <p:cNvSpPr/>
          <p:nvPr/>
        </p:nvSpPr>
        <p:spPr bwMode="auto">
          <a:xfrm>
            <a:off x="8616280" y="3613825"/>
            <a:ext cx="2827182" cy="879355"/>
          </a:xfrm>
          <a:prstGeom prst="roundRect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à coins arrondis 55"/>
          <p:cNvSpPr/>
          <p:nvPr/>
        </p:nvSpPr>
        <p:spPr bwMode="auto">
          <a:xfrm>
            <a:off x="6960093" y="4794777"/>
            <a:ext cx="3066943" cy="907307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9430604" y="116632"/>
            <a:ext cx="2566809" cy="12734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Ex-URSS &amp;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Russie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BOR-60 (60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BN350 (90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1973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1999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BN600 (600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1980 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BN800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(800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2015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BN1200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Projet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R&amp;D Cycle comb.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Rectangle à coins arrondis 57"/>
          <p:cNvSpPr/>
          <p:nvPr/>
        </p:nvSpPr>
        <p:spPr bwMode="auto">
          <a:xfrm>
            <a:off x="9480145" y="116632"/>
            <a:ext cx="2517269" cy="1273426"/>
          </a:xfrm>
          <a:prstGeom prst="roundRect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2"/>
          <p:cNvSpPr>
            <a:spLocks noChangeShapeType="1"/>
          </p:cNvSpPr>
          <p:nvPr/>
        </p:nvSpPr>
        <p:spPr bwMode="auto">
          <a:xfrm flipH="1">
            <a:off x="7689271" y="804762"/>
            <a:ext cx="1783259" cy="825992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3719736" y="2440717"/>
            <a:ext cx="3577481" cy="19843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Europe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(France, </a:t>
            </a:r>
            <a:r>
              <a:rPr lang="en-US" sz="1300" i="1" dirty="0" err="1" smtClean="0">
                <a:solidFill>
                  <a:srgbClr val="000099"/>
                </a:solidFill>
              </a:rPr>
              <a:t>Allemagne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&amp; UK)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Rapsodie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1967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1983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DDFR (60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), KNK II (17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1978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1991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Phénix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(250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1973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2009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PFR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(250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1975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1994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SNR300 (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jamais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mis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service)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Superphénix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(1200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1986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1998 </a:t>
            </a: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Projet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ASTRID (2009-2019)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 R&amp;D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Reacteur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C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ycle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 combustible</a:t>
            </a: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Hexana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Otrera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…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" name="Rectangle à coins arrondis 60"/>
          <p:cNvSpPr/>
          <p:nvPr/>
        </p:nvSpPr>
        <p:spPr bwMode="auto">
          <a:xfrm>
            <a:off x="3719730" y="2429722"/>
            <a:ext cx="3577487" cy="1995383"/>
          </a:xfrm>
          <a:prstGeom prst="roundRect">
            <a:avLst/>
          </a:prstGeom>
          <a:noFill/>
          <a:ln w="28575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22"/>
          <p:cNvSpPr>
            <a:spLocks noChangeShapeType="1"/>
          </p:cNvSpPr>
          <p:nvPr/>
        </p:nvSpPr>
        <p:spPr bwMode="auto">
          <a:xfrm flipV="1">
            <a:off x="5447928" y="2034206"/>
            <a:ext cx="800830" cy="3559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82644" y="174745"/>
            <a:ext cx="7520481" cy="415021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Les </a:t>
            </a:r>
            <a:r>
              <a:rPr lang="en-GB" altLang="fr-FR" sz="2600" cap="all" dirty="0" err="1" smtClean="0">
                <a:solidFill>
                  <a:srgbClr val="3333CC"/>
                </a:solidFill>
                <a:latin typeface="+mn-lt"/>
              </a:rPr>
              <a:t>réacteurs</a:t>
            </a:r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 A Neutrons </a:t>
            </a:r>
            <a:r>
              <a:rPr lang="en-GB" altLang="fr-FR" sz="2600" cap="all" dirty="0" err="1" smtClean="0">
                <a:solidFill>
                  <a:srgbClr val="3333CC"/>
                </a:solidFill>
                <a:latin typeface="+mn-lt"/>
              </a:rPr>
              <a:t>rapides</a:t>
            </a:r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 (N</a:t>
            </a:r>
            <a:r>
              <a:rPr lang="en-GB" altLang="fr-FR" sz="2600" dirty="0" smtClean="0">
                <a:solidFill>
                  <a:srgbClr val="3333CC"/>
                </a:solidFill>
                <a:latin typeface="+mn-lt"/>
              </a:rPr>
              <a:t>a</a:t>
            </a:r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, </a:t>
            </a:r>
            <a:r>
              <a:rPr lang="en-GB" altLang="fr-FR" sz="2600" cap="all" dirty="0" err="1" smtClean="0">
                <a:solidFill>
                  <a:srgbClr val="C00000"/>
                </a:solidFill>
                <a:latin typeface="+mn-lt"/>
              </a:rPr>
              <a:t>P</a:t>
            </a:r>
            <a:r>
              <a:rPr lang="en-GB" altLang="fr-FR" sz="2600" dirty="0" err="1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GB" altLang="fr-FR" sz="2600" dirty="0" smtClean="0">
                <a:solidFill>
                  <a:srgbClr val="3333CC"/>
                </a:solidFill>
                <a:latin typeface="+mn-lt"/>
              </a:rPr>
              <a:t>, </a:t>
            </a:r>
            <a:r>
              <a:rPr lang="en-GB" altLang="fr-FR" sz="2600" dirty="0" smtClean="0">
                <a:solidFill>
                  <a:srgbClr val="008000"/>
                </a:solidFill>
                <a:latin typeface="+mn-lt"/>
              </a:rPr>
              <a:t>He</a:t>
            </a:r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)</a:t>
            </a:r>
            <a:b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</a:br>
            <a:r>
              <a:rPr lang="en-GB" altLang="fr-FR" sz="2600" cap="all" dirty="0" err="1" smtClean="0">
                <a:solidFill>
                  <a:srgbClr val="3333CC"/>
                </a:solidFill>
                <a:latin typeface="+mn-lt"/>
              </a:rPr>
              <a:t>dans</a:t>
            </a:r>
            <a:r>
              <a:rPr lang="en-GB" altLang="fr-FR" sz="2600" cap="all" dirty="0" smtClean="0">
                <a:solidFill>
                  <a:srgbClr val="3333CC"/>
                </a:solidFill>
                <a:latin typeface="+mn-lt"/>
              </a:rPr>
              <a:t> le monde</a:t>
            </a:r>
            <a:endParaRPr lang="en-US" altLang="fr-FR" sz="26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4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623964" y="6470074"/>
            <a:ext cx="568036" cy="38792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7689272" y="96982"/>
            <a:ext cx="1675427" cy="58211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sz="1400" b="1" dirty="0" err="1" smtClean="0">
                <a:solidFill>
                  <a:srgbClr val="0000CC"/>
                </a:solidFill>
                <a:latin typeface="Arial" pitchFamily="34" charset="0"/>
              </a:rPr>
              <a:t>Russie</a:t>
            </a:r>
            <a:endParaRPr lang="en-US" sz="1400" b="1" i="1" dirty="0">
              <a:solidFill>
                <a:srgbClr val="0000CC"/>
              </a:solidFill>
              <a:latin typeface="Arial" pitchFamily="34" charset="0"/>
            </a:endParaRPr>
          </a:p>
          <a:p>
            <a:pPr lvl="0" indent="-313067" defTabSz="868052">
              <a:lnSpc>
                <a:spcPct val="105000"/>
              </a:lnSpc>
              <a:spcBef>
                <a:spcPts val="600"/>
              </a:spcBef>
              <a:buClr>
                <a:srgbClr val="008000"/>
              </a:buClr>
              <a:defRPr/>
            </a:pPr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- </a:t>
            </a:r>
            <a:r>
              <a:rPr lang="en-US" sz="11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BREST-300 2030+</a:t>
            </a:r>
            <a:endParaRPr lang="en-US" sz="11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7703127" y="116633"/>
            <a:ext cx="1661574" cy="5479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>
            <a:off x="7576245" y="682000"/>
            <a:ext cx="1017874" cy="82453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265943" y="2746442"/>
            <a:ext cx="1373896" cy="617349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 flipH="1">
            <a:off x="1265943" y="2801329"/>
            <a:ext cx="1395474" cy="5624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66700" lvl="1" indent="-266700"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US" sz="1400" b="1" dirty="0" err="1" smtClean="0">
                <a:solidFill>
                  <a:srgbClr val="0000CC"/>
                </a:solidFill>
                <a:latin typeface="Arial" pitchFamily="34" charset="0"/>
              </a:rPr>
              <a:t>Etats</a:t>
            </a:r>
            <a:r>
              <a:rPr lang="en-US" sz="1400" b="1" dirty="0" smtClean="0">
                <a:solidFill>
                  <a:srgbClr val="0000CC"/>
                </a:solidFill>
                <a:latin typeface="Arial" pitchFamily="34" charset="0"/>
              </a:rPr>
              <a:t>-Unis</a:t>
            </a:r>
            <a:endParaRPr lang="en-US" sz="1400" b="1" i="1" dirty="0">
              <a:solidFill>
                <a:srgbClr val="0000CC"/>
              </a:solidFill>
              <a:latin typeface="Arial" pitchFamily="34" charset="0"/>
            </a:endParaRPr>
          </a:p>
          <a:p>
            <a:pPr lvl="0" indent="-313067" defTabSz="868052">
              <a:lnSpc>
                <a:spcPct val="105000"/>
              </a:lnSpc>
              <a:spcBef>
                <a:spcPts val="600"/>
              </a:spcBef>
              <a:buClr>
                <a:srgbClr val="008000"/>
              </a:buClr>
              <a:defRPr/>
            </a:pPr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- </a:t>
            </a:r>
            <a:r>
              <a:rPr lang="en-US" sz="11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R&amp;D EM², FMR</a:t>
            </a:r>
            <a:endParaRPr lang="en-US" sz="11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63" name="Line 22"/>
          <p:cNvSpPr>
            <a:spLocks noChangeShapeType="1"/>
          </p:cNvSpPr>
          <p:nvPr/>
        </p:nvSpPr>
        <p:spPr bwMode="auto">
          <a:xfrm flipV="1">
            <a:off x="2646245" y="2220758"/>
            <a:ext cx="126824" cy="837632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8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12191999" cy="734290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Un nouveau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nucléaire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conçu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pour un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développement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durable</a:t>
            </a:r>
            <a:endParaRPr lang="en-US" altLang="fr-FR" sz="28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831273" y="1710268"/>
            <a:ext cx="106680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1 –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Apport essentiel de l’énergie nucléaire pour atteindre la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neutralité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carbone</a:t>
            </a:r>
            <a:endParaRPr lang="fr-FR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fr-FR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2 –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France : laboratoire de recherche pour une énergie nucléaire durable</a:t>
            </a:r>
          </a:p>
          <a:p>
            <a:pPr algn="l">
              <a:defRPr/>
            </a:pPr>
            <a:endParaRPr lang="fr-FR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 –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éfis à relever pour déployer au plus tôt le potentiel de </a:t>
            </a:r>
            <a:r>
              <a:rPr lang="fr-FR" altLang="fr-F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décarbonation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 nouveau nucléaire dans le monde</a:t>
            </a:r>
          </a:p>
          <a:p>
            <a:pPr algn="l">
              <a:defRPr/>
            </a:pPr>
            <a:endParaRPr lang="fr-FR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Recherche internationale pour inscrire l’énergie nucléaire dans le long terme et valoriser tout son potentiel pour une économie bas carbone durable</a:t>
            </a:r>
          </a:p>
          <a:p>
            <a:pPr defTabSz="914400">
              <a:tabLst/>
              <a:defRPr/>
            </a:pPr>
            <a:endParaRPr lang="fr-FR" altLang="fr-FR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tabLst/>
              <a:defRPr/>
            </a:pP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altLang="fr-FR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altLang="fr-FR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Bref aperçu d’autres apports des sciences et technologies nucléaires au développement durable</a:t>
            </a:r>
            <a:endParaRPr lang="fr-FR" altLang="fr-FR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endParaRPr lang="fr-FR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alt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Coopération internationale et attractivité de la filière</a:t>
            </a:r>
            <a:endParaRPr lang="fr-FR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fr-FR" alt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4064001" y="834191"/>
            <a:ext cx="4290725" cy="5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2789" dirty="0">
                <a:solidFill>
                  <a:srgbClr val="C00000"/>
                </a:solidFill>
              </a:rPr>
              <a:t>Plan de </a:t>
            </a:r>
            <a:r>
              <a:rPr lang="en-US" altLang="fr-FR" sz="2789" dirty="0" err="1">
                <a:solidFill>
                  <a:srgbClr val="C00000"/>
                </a:solidFill>
              </a:rPr>
              <a:t>l’exposé</a:t>
            </a:r>
            <a:endParaRPr lang="fr-FR" altLang="fr-FR" sz="2789" dirty="0">
              <a:solidFill>
                <a:srgbClr val="C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68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/>
          </p:cNvSpPr>
          <p:nvPr/>
        </p:nvSpPr>
        <p:spPr bwMode="auto">
          <a:xfrm>
            <a:off x="831272" y="221673"/>
            <a:ext cx="10501745" cy="3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9" tIns="47624" rIns="95249" bIns="47624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85000"/>
              </a:lnSpc>
              <a:defRPr/>
            </a:pPr>
            <a:r>
              <a:rPr lang="fr-FR" altLang="fr-FR" sz="2800" cap="all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 </a:t>
            </a: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recherche a </a:t>
            </a:r>
            <a:r>
              <a:rPr lang="fr-FR" altLang="fr-FR" sz="2800" cap="all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relever </a:t>
            </a: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les réacteurs a neutrons rapides (GEN-IV) et le multi-recyclage du combustible</a:t>
            </a:r>
            <a:endParaRPr lang="en-GB" altLang="fr-FR" sz="2800" cap="all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7043" name="Rectangle 3"/>
          <p:cNvSpPr>
            <a:spLocks noChangeArrowheads="1"/>
          </p:cNvSpPr>
          <p:nvPr/>
        </p:nvSpPr>
        <p:spPr bwMode="auto">
          <a:xfrm>
            <a:off x="609600" y="1474839"/>
            <a:ext cx="11159612" cy="497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9" tIns="47624" rIns="95249" bIns="47624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en-GB" alt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durable 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priorité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institutionnelle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les pays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pauvres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uranium : 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utilisation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potentielle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tout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l’uranium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minimisation des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déchets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radioactifs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HAVL</a:t>
            </a:r>
          </a:p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capacité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“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brûleur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d’actinides</a:t>
            </a:r>
            <a:r>
              <a:rPr lang="en-GB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(TRU)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première application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GB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altLang="fr-FR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</a:t>
            </a:r>
            <a:endParaRPr lang="fr-FR" altLang="fr-FR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Innover pour </a:t>
            </a:r>
            <a: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faire progresser la technologie et les performances de la filière RNR-sodium</a:t>
            </a: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au-delà des réacteurs en exploitation</a:t>
            </a:r>
          </a:p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Tirer le meilleur parti de la coopération internationale pour </a:t>
            </a:r>
            <a: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développer en parallèle d’autres technologies de RNR</a:t>
            </a: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altLang="fr-FR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RNR-Plomb, RNR-Gaz, RNR-Sels fondus... </a:t>
            </a: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le plus long terme</a:t>
            </a:r>
          </a:p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Diversité des stratégies nationales de transition entre REP/REB et </a:t>
            </a:r>
            <a: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RNR</a:t>
            </a: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avec cycle du combustible fermé</a:t>
            </a:r>
            <a:endParaRPr lang="fr-FR" altLang="fr-FR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Importance des démonstrations de technologies avancées pour RNR &amp; Cycle pour </a:t>
            </a:r>
            <a: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progresser vers une vision consensuelle des options à privilégier</a:t>
            </a:r>
            <a:br>
              <a:rPr lang="fr-FR" altLang="fr-FR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2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Standards internationaux pour le </a:t>
            </a:r>
            <a:r>
              <a:rPr lang="fr-FR" altLang="fr-FR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référentiel de </a:t>
            </a:r>
            <a:r>
              <a:rPr lang="fr-FR" altLang="fr-FR" sz="2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sûreté, le recyclage, les déchets radioactifs, les risques de prolifération...)</a:t>
            </a:r>
            <a:endParaRPr lang="fr-FR" altLang="fr-FR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374073" y="1474839"/>
            <a:ext cx="11395140" cy="49702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9818" y="845127"/>
            <a:ext cx="100168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fr-FR" altLang="fr-FR" sz="2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Réacteurs à Neutrons Rapides avec recyclage multiple du combustible</a:t>
            </a:r>
          </a:p>
        </p:txBody>
      </p:sp>
    </p:spTree>
    <p:extLst>
      <p:ext uri="{BB962C8B-B14F-4D97-AF65-F5344CB8AC3E}">
        <p14:creationId xmlns:p14="http://schemas.microsoft.com/office/powerpoint/2010/main" val="13305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02" y="932156"/>
            <a:ext cx="6880600" cy="497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1667" y="919743"/>
            <a:ext cx="4890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Prototypanlage</a:t>
            </a:r>
            <a:r>
              <a:rPr kumimoji="0" lang="fr-FR" sz="1600" b="1" i="0" u="none" strike="noStrike" kern="1200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Nukleare</a:t>
            </a:r>
            <a:r>
              <a:rPr kumimoji="0" lang="fr-FR" sz="1600" b="1" i="0" u="none" strike="noStrike" kern="1200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Prozeßwärme</a:t>
            </a:r>
            <a:endParaRPr kumimoji="0" lang="fr-FR" sz="1600" b="1" i="0" u="none" strike="noStrike" kern="1200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HA0404-THTR-C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7" y="3888807"/>
            <a:ext cx="2299647" cy="25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9830" y="3311236"/>
            <a:ext cx="2557224" cy="4924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THTR-300 (1983-1989</a:t>
            </a:r>
            <a:r>
              <a:rPr kumimoji="0" lang="fr-FR" altLang="fr-FR" sz="13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br>
              <a:rPr kumimoji="0" lang="fr-FR" altLang="fr-FR" sz="13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fr-FR" altLang="fr-FR" sz="13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750°C, 750 </a:t>
            </a:r>
            <a:r>
              <a:rPr kumimoji="0" lang="fr-FR" altLang="fr-FR" sz="13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MWth</a:t>
            </a:r>
            <a:r>
              <a:rPr kumimoji="0" lang="fr-FR" altLang="fr-FR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/300 </a:t>
            </a:r>
            <a:r>
              <a:rPr kumimoji="0" lang="fr-FR" altLang="fr-FR" sz="13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MWe</a:t>
            </a:r>
            <a:r>
              <a:rPr kumimoji="0" lang="fr-FR" altLang="fr-FR" sz="13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43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/>
          <a:stretch>
            <a:fillRect/>
          </a:stretch>
        </p:blipFill>
        <p:spPr bwMode="auto">
          <a:xfrm>
            <a:off x="199831" y="932156"/>
            <a:ext cx="2758459" cy="175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8" y="1096704"/>
            <a:ext cx="268699" cy="7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41" y="932156"/>
            <a:ext cx="927460" cy="17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2958289" y="1882186"/>
            <a:ext cx="6761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900" b="1" dirty="0">
                <a:solidFill>
                  <a:srgbClr val="000000"/>
                </a:solidFill>
              </a:rPr>
              <a:t>Compact</a:t>
            </a:r>
            <a:endParaRPr lang="fr-FR" altLang="fr-FR" sz="900" b="1" i="1" dirty="0">
              <a:solidFill>
                <a:srgbClr val="000000"/>
              </a:solidFill>
            </a:endParaRPr>
          </a:p>
        </p:txBody>
      </p:sp>
      <p:sp>
        <p:nvSpPr>
          <p:cNvPr id="51" name="Rectangle 25"/>
          <p:cNvSpPr>
            <a:spLocks noChangeArrowheads="1"/>
          </p:cNvSpPr>
          <p:nvPr/>
        </p:nvSpPr>
        <p:spPr bwMode="auto">
          <a:xfrm>
            <a:off x="2958289" y="2466110"/>
            <a:ext cx="8655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900" b="1" dirty="0" smtClean="0">
                <a:solidFill>
                  <a:srgbClr val="000000"/>
                </a:solidFill>
              </a:rPr>
              <a:t>Bloc prismatique de graphite</a:t>
            </a:r>
            <a:endParaRPr lang="fr-FR" altLang="fr-FR" sz="900" b="1" i="1" dirty="0">
              <a:solidFill>
                <a:srgbClr val="000000"/>
              </a:solidFill>
            </a:endParaRPr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1108364" y="919744"/>
            <a:ext cx="24353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400" b="1" dirty="0" smtClean="0">
                <a:solidFill>
                  <a:srgbClr val="C00000"/>
                </a:solidFill>
              </a:rPr>
              <a:t>Réacteur à haute température</a:t>
            </a:r>
            <a:endParaRPr lang="fr-FR" altLang="fr-FR" sz="1400" b="1" i="1" dirty="0">
              <a:solidFill>
                <a:srgbClr val="C0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199830" y="2313074"/>
            <a:ext cx="1310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200" b="1" dirty="0" smtClean="0">
                <a:solidFill>
                  <a:srgbClr val="000000"/>
                </a:solidFill>
              </a:rPr>
              <a:t>Combustible particule TRISO</a:t>
            </a:r>
            <a:endParaRPr lang="fr-FR" altLang="fr-FR" sz="1200" b="1" i="1" dirty="0">
              <a:solidFill>
                <a:srgbClr val="000000"/>
              </a:solidFill>
            </a:endParaRPr>
          </a:p>
        </p:txBody>
      </p:sp>
      <p:sp>
        <p:nvSpPr>
          <p:cNvPr id="49" name="Rectangle à coins arrondis 48"/>
          <p:cNvSpPr/>
          <p:nvPr/>
        </p:nvSpPr>
        <p:spPr>
          <a:xfrm>
            <a:off x="199830" y="843096"/>
            <a:ext cx="4503304" cy="21494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Picture 3" descr="File0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73" y="3327033"/>
            <a:ext cx="1708278" cy="24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507673" y="5811878"/>
            <a:ext cx="2204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altLang="fr-F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Echangeur</a:t>
            </a:r>
            <a:r>
              <a:rPr lang="de-DE" alt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altLang="fr-F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avec</a:t>
            </a:r>
            <a:r>
              <a:rPr lang="de-DE" alt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altLang="fr-F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catalyseur</a:t>
            </a:r>
            <a:r>
              <a:rPr lang="de-DE" altLang="fr-F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alt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pour </a:t>
            </a:r>
            <a:r>
              <a:rPr lang="de-DE" altLang="fr-FR" sz="12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reformage</a:t>
            </a:r>
            <a:r>
              <a:rPr lang="de-DE" alt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du </a:t>
            </a:r>
            <a:r>
              <a:rPr lang="de-DE" altLang="fr-F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méthane</a:t>
            </a:r>
            <a:r>
              <a:rPr lang="de-DE" altLang="fr-F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altLang="fr-FR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de-DE" altLang="fr-FR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FzJ</a:t>
            </a:r>
            <a:r>
              <a:rPr lang="de-DE" altLang="fr-FR" sz="1200" b="1" dirty="0">
                <a:solidFill>
                  <a:srgbClr val="000000"/>
                </a:solidFill>
                <a:latin typeface="Arial" panose="020B0604020202020204" pitchFamily="34" charset="0"/>
              </a:rPr>
              <a:t>))</a:t>
            </a:r>
            <a:endParaRPr lang="de-DE" alt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43687" y="5507078"/>
            <a:ext cx="90966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3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PNP-500</a:t>
            </a:r>
            <a:endParaRPr lang="fr-FR" sz="1300" dirty="0">
              <a:solidFill>
                <a:schemeClr val="bg1"/>
              </a:solidFill>
            </a:endParaRPr>
          </a:p>
        </p:txBody>
      </p:sp>
      <p:sp>
        <p:nvSpPr>
          <p:cNvPr id="57" name="Rectangle à coins arrondis 56"/>
          <p:cNvSpPr/>
          <p:nvPr/>
        </p:nvSpPr>
        <p:spPr>
          <a:xfrm>
            <a:off x="199830" y="3194472"/>
            <a:ext cx="4503304" cy="33079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845128" y="196765"/>
            <a:ext cx="10460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fr-FR" altLang="fr-FR" sz="2800" cap="all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V/HTR : réacteur à (très) haute température</a:t>
            </a:r>
          </a:p>
        </p:txBody>
      </p:sp>
    </p:spTree>
    <p:extLst>
      <p:ext uri="{BB962C8B-B14F-4D97-AF65-F5344CB8AC3E}">
        <p14:creationId xmlns:p14="http://schemas.microsoft.com/office/powerpoint/2010/main" val="1818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4"/>
          <p:cNvSpPr>
            <a:spLocks noGrp="1" noChangeArrowheads="1"/>
          </p:cNvSpPr>
          <p:nvPr>
            <p:ph type="title"/>
          </p:nvPr>
        </p:nvSpPr>
        <p:spPr bwMode="auto">
          <a:xfrm>
            <a:off x="3442208" y="870846"/>
            <a:ext cx="7919894" cy="631480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fr-FR" sz="2400" dirty="0" err="1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Cogénération</a:t>
            </a:r>
            <a:r>
              <a:rPr lang="en-US" altLang="fr-FR" sz="2400" dirty="0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fr-FR" sz="2400" dirty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&amp; </a:t>
            </a:r>
            <a:r>
              <a:rPr lang="en-US" altLang="fr-FR" sz="2400" dirty="0" err="1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Fourniture</a:t>
            </a:r>
            <a:r>
              <a:rPr lang="en-US" altLang="fr-FR" sz="2400" dirty="0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 de </a:t>
            </a:r>
            <a:r>
              <a:rPr lang="en-US" altLang="fr-FR" sz="2400" dirty="0" err="1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chaleur</a:t>
            </a:r>
            <a:r>
              <a:rPr lang="en-US" altLang="fr-FR" sz="2400" dirty="0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fr-FR" sz="2400" dirty="0" err="1" smtClean="0">
                <a:solidFill>
                  <a:srgbClr val="009900"/>
                </a:solidFill>
                <a:latin typeface="+mn-lt"/>
                <a:ea typeface="MS PGothic" panose="020B0600070205080204" pitchFamily="34" charset="-128"/>
              </a:rPr>
              <a:t>industrielle</a:t>
            </a:r>
            <a:endParaRPr lang="en-US" altLang="fr-FR" sz="2400" dirty="0">
              <a:solidFill>
                <a:srgbClr val="0099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05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788" name="Picture 2" descr="blue_S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03" y="3032315"/>
            <a:ext cx="3405875" cy="316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789" name="Group 4"/>
          <p:cNvGrpSpPr>
            <a:grpSpLocks/>
          </p:cNvGrpSpPr>
          <p:nvPr/>
        </p:nvGrpSpPr>
        <p:grpSpPr bwMode="auto">
          <a:xfrm>
            <a:off x="3630680" y="1760587"/>
            <a:ext cx="1850412" cy="2908532"/>
            <a:chOff x="705" y="979"/>
            <a:chExt cx="607" cy="1893"/>
          </a:xfrm>
        </p:grpSpPr>
        <p:sp>
          <p:nvSpPr>
            <p:cNvPr id="118883" name="Rectangle 5"/>
            <p:cNvSpPr>
              <a:spLocks noChangeArrowheads="1"/>
            </p:cNvSpPr>
            <p:nvPr/>
          </p:nvSpPr>
          <p:spPr bwMode="auto">
            <a:xfrm>
              <a:off x="813" y="2680"/>
              <a:ext cx="49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District heating </a:t>
              </a:r>
              <a:endParaRPr kumimoji="0" lang="en-US" alt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seawater </a:t>
              </a: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desalination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84" name="Rectangle 6"/>
            <p:cNvSpPr>
              <a:spLocks noChangeArrowheads="1"/>
            </p:cNvSpPr>
            <p:nvPr/>
          </p:nvSpPr>
          <p:spPr bwMode="auto">
            <a:xfrm>
              <a:off x="916" y="2385"/>
              <a:ext cx="38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Petroleum refining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C161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85" name="Rectangle 7"/>
            <p:cNvSpPr>
              <a:spLocks noChangeArrowheads="1"/>
            </p:cNvSpPr>
            <p:nvPr/>
          </p:nvSpPr>
          <p:spPr bwMode="auto">
            <a:xfrm>
              <a:off x="867" y="2038"/>
              <a:ext cx="4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Oil shale and oil </a:t>
              </a: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sand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processing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86" name="Rectangle 8"/>
            <p:cNvSpPr>
              <a:spLocks noChangeArrowheads="1"/>
            </p:cNvSpPr>
            <p:nvPr/>
          </p:nvSpPr>
          <p:spPr bwMode="auto">
            <a:xfrm>
              <a:off x="749" y="1717"/>
              <a:ext cx="5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Cogeneration of </a:t>
              </a: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electricity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and steam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87" name="Rectangle 9"/>
            <p:cNvSpPr>
              <a:spLocks noChangeArrowheads="1"/>
            </p:cNvSpPr>
            <p:nvPr/>
          </p:nvSpPr>
          <p:spPr bwMode="auto">
            <a:xfrm>
              <a:off x="916" y="1396"/>
              <a:ext cx="3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Steam </a:t>
              </a: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reforming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of natural gas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88" name="Rectangle 10"/>
            <p:cNvSpPr>
              <a:spLocks noChangeArrowheads="1"/>
            </p:cNvSpPr>
            <p:nvPr/>
          </p:nvSpPr>
          <p:spPr bwMode="auto">
            <a:xfrm>
              <a:off x="705" y="979"/>
              <a:ext cx="6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HTSE and thermo-chemical </a:t>
              </a:r>
              <a:endParaRPr kumimoji="0" lang="en-US" alt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hydrogen </a:t>
              </a: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production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coal gasification</a:t>
              </a:r>
              <a:endParaRPr kumimoji="0" lang="en-US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8790" name="Group 77"/>
          <p:cNvGrpSpPr>
            <a:grpSpLocks/>
          </p:cNvGrpSpPr>
          <p:nvPr/>
        </p:nvGrpSpPr>
        <p:grpSpPr bwMode="auto">
          <a:xfrm>
            <a:off x="5458692" y="1714742"/>
            <a:ext cx="6164972" cy="3852560"/>
            <a:chOff x="1371" y="1082"/>
            <a:chExt cx="4219" cy="2704"/>
          </a:xfrm>
        </p:grpSpPr>
        <p:pic>
          <p:nvPicPr>
            <p:cNvPr id="118823" name="Picture 14" descr="VHTR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1114"/>
              <a:ext cx="4137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824" name="Rectangle 15"/>
            <p:cNvSpPr>
              <a:spLocks noChangeArrowheads="1"/>
            </p:cNvSpPr>
            <p:nvPr/>
          </p:nvSpPr>
          <p:spPr bwMode="auto">
            <a:xfrm>
              <a:off x="1432" y="1082"/>
              <a:ext cx="4158" cy="2130"/>
            </a:xfrm>
            <a:prstGeom prst="rect">
              <a:avLst/>
            </a:prstGeom>
            <a:solidFill>
              <a:srgbClr val="0080FF">
                <a:alpha val="83920"/>
              </a:srgbClr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7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825" name="Line 16"/>
            <p:cNvSpPr>
              <a:spLocks noChangeShapeType="1"/>
            </p:cNvSpPr>
            <p:nvPr/>
          </p:nvSpPr>
          <p:spPr bwMode="auto">
            <a:xfrm>
              <a:off x="1424" y="3240"/>
              <a:ext cx="3987" cy="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6" name="Line 17"/>
            <p:cNvSpPr>
              <a:spLocks noChangeShapeType="1"/>
            </p:cNvSpPr>
            <p:nvPr/>
          </p:nvSpPr>
          <p:spPr bwMode="auto">
            <a:xfrm>
              <a:off x="1424" y="3240"/>
              <a:ext cx="2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7" name="Line 18"/>
            <p:cNvSpPr>
              <a:spLocks noChangeShapeType="1"/>
            </p:cNvSpPr>
            <p:nvPr/>
          </p:nvSpPr>
          <p:spPr bwMode="auto">
            <a:xfrm>
              <a:off x="1824" y="3240"/>
              <a:ext cx="0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8" name="Line 19"/>
            <p:cNvSpPr>
              <a:spLocks noChangeShapeType="1"/>
            </p:cNvSpPr>
            <p:nvPr/>
          </p:nvSpPr>
          <p:spPr bwMode="auto">
            <a:xfrm>
              <a:off x="2226" y="3240"/>
              <a:ext cx="0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9" name="Line 20"/>
            <p:cNvSpPr>
              <a:spLocks noChangeShapeType="1"/>
            </p:cNvSpPr>
            <p:nvPr/>
          </p:nvSpPr>
          <p:spPr bwMode="auto">
            <a:xfrm>
              <a:off x="2621" y="3240"/>
              <a:ext cx="3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0" name="Line 21"/>
            <p:cNvSpPr>
              <a:spLocks noChangeShapeType="1"/>
            </p:cNvSpPr>
            <p:nvPr/>
          </p:nvSpPr>
          <p:spPr bwMode="auto">
            <a:xfrm>
              <a:off x="3022" y="3240"/>
              <a:ext cx="2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1" name="Line 22"/>
            <p:cNvSpPr>
              <a:spLocks noChangeShapeType="1"/>
            </p:cNvSpPr>
            <p:nvPr/>
          </p:nvSpPr>
          <p:spPr bwMode="auto">
            <a:xfrm>
              <a:off x="3420" y="3240"/>
              <a:ext cx="0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2" name="Line 23"/>
            <p:cNvSpPr>
              <a:spLocks noChangeShapeType="1"/>
            </p:cNvSpPr>
            <p:nvPr/>
          </p:nvSpPr>
          <p:spPr bwMode="auto">
            <a:xfrm>
              <a:off x="3820" y="3240"/>
              <a:ext cx="0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3" name="Line 24"/>
            <p:cNvSpPr>
              <a:spLocks noChangeShapeType="1"/>
            </p:cNvSpPr>
            <p:nvPr/>
          </p:nvSpPr>
          <p:spPr bwMode="auto">
            <a:xfrm>
              <a:off x="4215" y="3240"/>
              <a:ext cx="3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4" name="Line 25"/>
            <p:cNvSpPr>
              <a:spLocks noChangeShapeType="1"/>
            </p:cNvSpPr>
            <p:nvPr/>
          </p:nvSpPr>
          <p:spPr bwMode="auto">
            <a:xfrm>
              <a:off x="4615" y="3240"/>
              <a:ext cx="1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5" name="Line 26"/>
            <p:cNvSpPr>
              <a:spLocks noChangeShapeType="1"/>
            </p:cNvSpPr>
            <p:nvPr/>
          </p:nvSpPr>
          <p:spPr bwMode="auto">
            <a:xfrm>
              <a:off x="5015" y="3240"/>
              <a:ext cx="0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6" name="Line 27"/>
            <p:cNvSpPr>
              <a:spLocks noChangeShapeType="1"/>
            </p:cNvSpPr>
            <p:nvPr/>
          </p:nvSpPr>
          <p:spPr bwMode="auto">
            <a:xfrm>
              <a:off x="5411" y="3240"/>
              <a:ext cx="2" cy="4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37" name="Rectangle 28"/>
            <p:cNvSpPr>
              <a:spLocks noChangeArrowheads="1"/>
            </p:cNvSpPr>
            <p:nvPr/>
          </p:nvSpPr>
          <p:spPr bwMode="auto">
            <a:xfrm>
              <a:off x="1400" y="3297"/>
              <a:ext cx="53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38" name="Rectangle 29"/>
            <p:cNvSpPr>
              <a:spLocks noChangeArrowheads="1"/>
            </p:cNvSpPr>
            <p:nvPr/>
          </p:nvSpPr>
          <p:spPr bwMode="auto">
            <a:xfrm>
              <a:off x="1755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39" name="Rectangle 30"/>
            <p:cNvSpPr>
              <a:spLocks noChangeArrowheads="1"/>
            </p:cNvSpPr>
            <p:nvPr/>
          </p:nvSpPr>
          <p:spPr bwMode="auto">
            <a:xfrm>
              <a:off x="2155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0" name="Rectangle 31"/>
            <p:cNvSpPr>
              <a:spLocks noChangeArrowheads="1"/>
            </p:cNvSpPr>
            <p:nvPr/>
          </p:nvSpPr>
          <p:spPr bwMode="auto">
            <a:xfrm>
              <a:off x="2554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1" name="Rectangle 32"/>
            <p:cNvSpPr>
              <a:spLocks noChangeArrowheads="1"/>
            </p:cNvSpPr>
            <p:nvPr/>
          </p:nvSpPr>
          <p:spPr bwMode="auto">
            <a:xfrm>
              <a:off x="2953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2" name="Rectangle 33"/>
            <p:cNvSpPr>
              <a:spLocks noChangeArrowheads="1"/>
            </p:cNvSpPr>
            <p:nvPr/>
          </p:nvSpPr>
          <p:spPr bwMode="auto">
            <a:xfrm>
              <a:off x="3351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3" name="Rectangle 34"/>
            <p:cNvSpPr>
              <a:spLocks noChangeArrowheads="1"/>
            </p:cNvSpPr>
            <p:nvPr/>
          </p:nvSpPr>
          <p:spPr bwMode="auto">
            <a:xfrm>
              <a:off x="3751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4" name="Rectangle 35"/>
            <p:cNvSpPr>
              <a:spLocks noChangeArrowheads="1"/>
            </p:cNvSpPr>
            <p:nvPr/>
          </p:nvSpPr>
          <p:spPr bwMode="auto">
            <a:xfrm>
              <a:off x="4147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5" name="Rectangle 36"/>
            <p:cNvSpPr>
              <a:spLocks noChangeArrowheads="1"/>
            </p:cNvSpPr>
            <p:nvPr/>
          </p:nvSpPr>
          <p:spPr bwMode="auto">
            <a:xfrm>
              <a:off x="4549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6" name="Rectangle 37"/>
            <p:cNvSpPr>
              <a:spLocks noChangeArrowheads="1"/>
            </p:cNvSpPr>
            <p:nvPr/>
          </p:nvSpPr>
          <p:spPr bwMode="auto">
            <a:xfrm>
              <a:off x="4944" y="3297"/>
              <a:ext cx="160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7" name="Rectangle 38"/>
            <p:cNvSpPr>
              <a:spLocks noChangeArrowheads="1"/>
            </p:cNvSpPr>
            <p:nvPr/>
          </p:nvSpPr>
          <p:spPr bwMode="auto">
            <a:xfrm>
              <a:off x="5319" y="3297"/>
              <a:ext cx="213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9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endParaRPr kumimoji="0" lang="en-US" altLang="fr-FR" sz="11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8" name="Rectangle 39"/>
            <p:cNvSpPr>
              <a:spLocks noChangeArrowheads="1"/>
            </p:cNvSpPr>
            <p:nvPr/>
          </p:nvSpPr>
          <p:spPr bwMode="auto">
            <a:xfrm>
              <a:off x="2875" y="3406"/>
              <a:ext cx="10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39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Process temperature, °C</a:t>
              </a:r>
              <a:endParaRPr kumimoji="0" lang="en-US" altLang="fr-FR" sz="139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849" name="Line 40"/>
            <p:cNvSpPr>
              <a:spLocks noChangeShapeType="1"/>
            </p:cNvSpPr>
            <p:nvPr/>
          </p:nvSpPr>
          <p:spPr bwMode="auto">
            <a:xfrm flipV="1">
              <a:off x="1424" y="1118"/>
              <a:ext cx="2" cy="212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0" name="Line 41"/>
            <p:cNvSpPr>
              <a:spLocks noChangeShapeType="1"/>
            </p:cNvSpPr>
            <p:nvPr/>
          </p:nvSpPr>
          <p:spPr bwMode="auto">
            <a:xfrm flipH="1">
              <a:off x="1371" y="3240"/>
              <a:ext cx="53" cy="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1" name="Line 42"/>
            <p:cNvSpPr>
              <a:spLocks noChangeShapeType="1"/>
            </p:cNvSpPr>
            <p:nvPr/>
          </p:nvSpPr>
          <p:spPr bwMode="auto">
            <a:xfrm flipH="1">
              <a:off x="1371" y="2886"/>
              <a:ext cx="53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2" name="Line 43"/>
            <p:cNvSpPr>
              <a:spLocks noChangeShapeType="1"/>
            </p:cNvSpPr>
            <p:nvPr/>
          </p:nvSpPr>
          <p:spPr bwMode="auto">
            <a:xfrm flipH="1">
              <a:off x="1371" y="2533"/>
              <a:ext cx="53" cy="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3" name="Line 44"/>
            <p:cNvSpPr>
              <a:spLocks noChangeShapeType="1"/>
            </p:cNvSpPr>
            <p:nvPr/>
          </p:nvSpPr>
          <p:spPr bwMode="auto">
            <a:xfrm flipH="1">
              <a:off x="1371" y="2180"/>
              <a:ext cx="53" cy="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4" name="Line 45"/>
            <p:cNvSpPr>
              <a:spLocks noChangeShapeType="1"/>
            </p:cNvSpPr>
            <p:nvPr/>
          </p:nvSpPr>
          <p:spPr bwMode="auto">
            <a:xfrm flipH="1">
              <a:off x="1371" y="1825"/>
              <a:ext cx="53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5" name="Line 46"/>
            <p:cNvSpPr>
              <a:spLocks noChangeShapeType="1"/>
            </p:cNvSpPr>
            <p:nvPr/>
          </p:nvSpPr>
          <p:spPr bwMode="auto">
            <a:xfrm flipH="1">
              <a:off x="1371" y="1471"/>
              <a:ext cx="53" cy="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56" name="Line 47"/>
            <p:cNvSpPr>
              <a:spLocks noChangeShapeType="1"/>
            </p:cNvSpPr>
            <p:nvPr/>
          </p:nvSpPr>
          <p:spPr bwMode="auto">
            <a:xfrm flipH="1">
              <a:off x="1371" y="1118"/>
              <a:ext cx="53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8857" name="Group 48"/>
            <p:cNvGrpSpPr>
              <a:grpSpLocks/>
            </p:cNvGrpSpPr>
            <p:nvPr/>
          </p:nvGrpSpPr>
          <p:grpSpPr bwMode="auto">
            <a:xfrm>
              <a:off x="2467" y="2627"/>
              <a:ext cx="1198" cy="141"/>
              <a:chOff x="2467" y="2504"/>
              <a:chExt cx="1198" cy="141"/>
            </a:xfrm>
          </p:grpSpPr>
          <p:sp>
            <p:nvSpPr>
              <p:cNvPr id="118881" name="Rectangle 49"/>
              <p:cNvSpPr>
                <a:spLocks noChangeArrowheads="1"/>
              </p:cNvSpPr>
              <p:nvPr/>
            </p:nvSpPr>
            <p:spPr bwMode="auto">
              <a:xfrm>
                <a:off x="2467" y="2504"/>
                <a:ext cx="1198" cy="141"/>
              </a:xfrm>
              <a:prstGeom prst="rect">
                <a:avLst/>
              </a:prstGeom>
              <a:gradFill rotWithShape="0">
                <a:gsLst>
                  <a:gs pos="0">
                    <a:srgbClr val="D0002B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79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82" name="Rectangle 50"/>
              <p:cNvSpPr>
                <a:spLocks noChangeArrowheads="1"/>
              </p:cNvSpPr>
              <p:nvPr/>
            </p:nvSpPr>
            <p:spPr bwMode="auto">
              <a:xfrm>
                <a:off x="2482" y="2531"/>
                <a:ext cx="1183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250-550°C</a:t>
                </a:r>
                <a:endParaRPr kumimoji="0" lang="en-US" altLang="fr-FR" sz="11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858" name="Group 51"/>
            <p:cNvGrpSpPr>
              <a:grpSpLocks/>
            </p:cNvGrpSpPr>
            <p:nvPr/>
          </p:nvGrpSpPr>
          <p:grpSpPr bwMode="auto">
            <a:xfrm>
              <a:off x="2667" y="2285"/>
              <a:ext cx="1198" cy="141"/>
              <a:chOff x="2667" y="2171"/>
              <a:chExt cx="1198" cy="141"/>
            </a:xfrm>
          </p:grpSpPr>
          <p:sp>
            <p:nvSpPr>
              <p:cNvPr id="118879" name="Rectangle 52"/>
              <p:cNvSpPr>
                <a:spLocks noChangeArrowheads="1"/>
              </p:cNvSpPr>
              <p:nvPr/>
            </p:nvSpPr>
            <p:spPr bwMode="auto">
              <a:xfrm>
                <a:off x="2667" y="2171"/>
                <a:ext cx="1198" cy="141"/>
              </a:xfrm>
              <a:prstGeom prst="rect">
                <a:avLst/>
              </a:prstGeom>
              <a:gradFill rotWithShape="0">
                <a:gsLst>
                  <a:gs pos="0">
                    <a:srgbClr val="D0002B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79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80" name="Rectangle 53"/>
              <p:cNvSpPr>
                <a:spLocks noChangeArrowheads="1"/>
              </p:cNvSpPr>
              <p:nvPr/>
            </p:nvSpPr>
            <p:spPr bwMode="auto">
              <a:xfrm>
                <a:off x="2676" y="2199"/>
                <a:ext cx="1186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300-600°C</a:t>
                </a:r>
                <a:endParaRPr kumimoji="0" lang="en-US" altLang="fr-FR" sz="119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859" name="Group 54"/>
            <p:cNvGrpSpPr>
              <a:grpSpLocks/>
            </p:cNvGrpSpPr>
            <p:nvPr/>
          </p:nvGrpSpPr>
          <p:grpSpPr bwMode="auto">
            <a:xfrm>
              <a:off x="3465" y="1577"/>
              <a:ext cx="1598" cy="140"/>
              <a:chOff x="3465" y="1466"/>
              <a:chExt cx="1598" cy="140"/>
            </a:xfrm>
          </p:grpSpPr>
          <p:sp>
            <p:nvSpPr>
              <p:cNvPr id="118877" name="Rectangle 55"/>
              <p:cNvSpPr>
                <a:spLocks noChangeArrowheads="1"/>
              </p:cNvSpPr>
              <p:nvPr/>
            </p:nvSpPr>
            <p:spPr bwMode="auto">
              <a:xfrm>
                <a:off x="3465" y="1466"/>
                <a:ext cx="1598" cy="140"/>
              </a:xfrm>
              <a:prstGeom prst="rect">
                <a:avLst/>
              </a:prstGeom>
              <a:gradFill rotWithShape="0">
                <a:gsLst>
                  <a:gs pos="0">
                    <a:srgbClr val="D0002B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79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78" name="Rectangle 56"/>
              <p:cNvSpPr>
                <a:spLocks noChangeArrowheads="1"/>
              </p:cNvSpPr>
              <p:nvPr/>
            </p:nvSpPr>
            <p:spPr bwMode="auto">
              <a:xfrm>
                <a:off x="3472" y="1491"/>
                <a:ext cx="159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500-900°C</a:t>
                </a:r>
                <a:endParaRPr kumimoji="0" lang="en-US" altLang="fr-FR" sz="11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860" name="Group 57"/>
            <p:cNvGrpSpPr>
              <a:grpSpLocks/>
            </p:cNvGrpSpPr>
            <p:nvPr/>
          </p:nvGrpSpPr>
          <p:grpSpPr bwMode="auto">
            <a:xfrm>
              <a:off x="4661" y="1212"/>
              <a:ext cx="797" cy="141"/>
              <a:chOff x="4661" y="1089"/>
              <a:chExt cx="797" cy="141"/>
            </a:xfrm>
          </p:grpSpPr>
          <p:sp>
            <p:nvSpPr>
              <p:cNvPr id="118875" name="Rectangle 58"/>
              <p:cNvSpPr>
                <a:spLocks noChangeArrowheads="1"/>
              </p:cNvSpPr>
              <p:nvPr/>
            </p:nvSpPr>
            <p:spPr bwMode="auto">
              <a:xfrm>
                <a:off x="4661" y="1089"/>
                <a:ext cx="797" cy="141"/>
              </a:xfrm>
              <a:prstGeom prst="rect">
                <a:avLst/>
              </a:prstGeom>
              <a:gradFill rotWithShape="0">
                <a:gsLst>
                  <a:gs pos="0">
                    <a:srgbClr val="D0002B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79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76" name="Rectangle 59"/>
              <p:cNvSpPr>
                <a:spLocks noChangeArrowheads="1"/>
              </p:cNvSpPr>
              <p:nvPr/>
            </p:nvSpPr>
            <p:spPr bwMode="auto">
              <a:xfrm>
                <a:off x="4678" y="1111"/>
                <a:ext cx="777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800-1000°C</a:t>
                </a:r>
                <a:endParaRPr kumimoji="0" lang="en-US" altLang="fr-FR" sz="11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861" name="Group 60"/>
            <p:cNvGrpSpPr>
              <a:grpSpLocks/>
            </p:cNvGrpSpPr>
            <p:nvPr/>
          </p:nvGrpSpPr>
          <p:grpSpPr bwMode="auto">
            <a:xfrm>
              <a:off x="2866" y="1925"/>
              <a:ext cx="1795" cy="141"/>
              <a:chOff x="2866" y="1820"/>
              <a:chExt cx="1795" cy="141"/>
            </a:xfrm>
          </p:grpSpPr>
          <p:sp>
            <p:nvSpPr>
              <p:cNvPr id="118873" name="Rectangle 61"/>
              <p:cNvSpPr>
                <a:spLocks noChangeArrowheads="1"/>
              </p:cNvSpPr>
              <p:nvPr/>
            </p:nvSpPr>
            <p:spPr bwMode="auto">
              <a:xfrm>
                <a:off x="2866" y="1820"/>
                <a:ext cx="1795" cy="141"/>
              </a:xfrm>
              <a:prstGeom prst="rect">
                <a:avLst/>
              </a:prstGeom>
              <a:gradFill rotWithShape="0">
                <a:gsLst>
                  <a:gs pos="0">
                    <a:srgbClr val="D0002B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4826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79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74" name="Rectangle 62"/>
              <p:cNvSpPr>
                <a:spLocks noChangeArrowheads="1"/>
              </p:cNvSpPr>
              <p:nvPr/>
            </p:nvSpPr>
            <p:spPr bwMode="auto">
              <a:xfrm>
                <a:off x="2874" y="1842"/>
                <a:ext cx="1782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350-800°C</a:t>
                </a:r>
                <a:endParaRPr kumimoji="0" lang="en-US" altLang="fr-FR" sz="11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8862" name="AutoShape 63"/>
            <p:cNvSpPr>
              <a:spLocks noChangeArrowheads="1"/>
            </p:cNvSpPr>
            <p:nvPr/>
          </p:nvSpPr>
          <p:spPr bwMode="auto">
            <a:xfrm>
              <a:off x="2638" y="3490"/>
              <a:ext cx="1972" cy="296"/>
            </a:xfrm>
            <a:prstGeom prst="rightArrow">
              <a:avLst>
                <a:gd name="adj1" fmla="val 62741"/>
                <a:gd name="adj2" fmla="val 52156"/>
              </a:avLst>
            </a:prstGeom>
            <a:gradFill rotWithShape="0">
              <a:gsLst>
                <a:gs pos="0">
                  <a:srgbClr val="D0002B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>
              <a:outerShdw dist="14323" dir="370339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39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HTRs</a:t>
              </a:r>
              <a:endParaRPr kumimoji="0" lang="en-US" altLang="fr-FR" sz="99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8863" name="AutoShape 64"/>
            <p:cNvSpPr>
              <a:spLocks noChangeArrowheads="1"/>
            </p:cNvSpPr>
            <p:nvPr/>
          </p:nvSpPr>
          <p:spPr bwMode="auto">
            <a:xfrm>
              <a:off x="1386" y="3331"/>
              <a:ext cx="719" cy="320"/>
            </a:xfrm>
            <a:prstGeom prst="rightArrow">
              <a:avLst>
                <a:gd name="adj1" fmla="val 56157"/>
                <a:gd name="adj2" fmla="val 4958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>
              <a:outerShdw dist="14323" dir="5029661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39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LWRs</a:t>
              </a:r>
            </a:p>
          </p:txBody>
        </p:sp>
        <p:grpSp>
          <p:nvGrpSpPr>
            <p:cNvPr id="118864" name="Group 76"/>
            <p:cNvGrpSpPr>
              <a:grpSpLocks/>
            </p:cNvGrpSpPr>
            <p:nvPr/>
          </p:nvGrpSpPr>
          <p:grpSpPr bwMode="auto">
            <a:xfrm>
              <a:off x="1792" y="2988"/>
              <a:ext cx="1969" cy="174"/>
              <a:chOff x="1792" y="2988"/>
              <a:chExt cx="1969" cy="174"/>
            </a:xfrm>
          </p:grpSpPr>
          <p:sp>
            <p:nvSpPr>
              <p:cNvPr id="118870" name="Rectangle 66"/>
              <p:cNvSpPr>
                <a:spLocks noChangeArrowheads="1"/>
              </p:cNvSpPr>
              <p:nvPr/>
            </p:nvSpPr>
            <p:spPr bwMode="auto">
              <a:xfrm>
                <a:off x="1792" y="2995"/>
                <a:ext cx="479" cy="141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996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871" name="Rectangle 67"/>
              <p:cNvSpPr>
                <a:spLocks noChangeArrowheads="1"/>
              </p:cNvSpPr>
              <p:nvPr/>
            </p:nvSpPr>
            <p:spPr bwMode="auto">
              <a:xfrm>
                <a:off x="1800" y="3017"/>
                <a:ext cx="46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19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80-200°C</a:t>
                </a:r>
                <a:endParaRPr kumimoji="0" lang="en-US" altLang="fr-FR" sz="119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872" name="Text Box 68"/>
              <p:cNvSpPr txBox="1">
                <a:spLocks noChangeArrowheads="1"/>
              </p:cNvSpPr>
              <p:nvPr/>
            </p:nvSpPr>
            <p:spPr bwMode="auto">
              <a:xfrm>
                <a:off x="2246" y="2988"/>
                <a:ext cx="151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394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Light Water Reactor</a:t>
                </a:r>
                <a:endParaRPr kumimoji="0" lang="en-US" altLang="fr-FR" sz="1992" b="1" i="0" u="none" strike="noStrike" kern="1200" cap="none" spc="0" normalizeH="0" baseline="0" noProof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8865" name="Line 69"/>
            <p:cNvSpPr>
              <a:spLocks noChangeShapeType="1"/>
            </p:cNvSpPr>
            <p:nvPr/>
          </p:nvSpPr>
          <p:spPr bwMode="auto">
            <a:xfrm>
              <a:off x="1427" y="1472"/>
              <a:ext cx="4147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6" name="Line 70"/>
            <p:cNvSpPr>
              <a:spLocks noChangeShapeType="1"/>
            </p:cNvSpPr>
            <p:nvPr/>
          </p:nvSpPr>
          <p:spPr bwMode="auto">
            <a:xfrm>
              <a:off x="1432" y="1825"/>
              <a:ext cx="4147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7" name="Line 71"/>
            <p:cNvSpPr>
              <a:spLocks noChangeShapeType="1"/>
            </p:cNvSpPr>
            <p:nvPr/>
          </p:nvSpPr>
          <p:spPr bwMode="auto">
            <a:xfrm>
              <a:off x="1435" y="2179"/>
              <a:ext cx="4147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8" name="Line 72"/>
            <p:cNvSpPr>
              <a:spLocks noChangeShapeType="1"/>
            </p:cNvSpPr>
            <p:nvPr/>
          </p:nvSpPr>
          <p:spPr bwMode="auto">
            <a:xfrm>
              <a:off x="1432" y="2531"/>
              <a:ext cx="4147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69" name="Line 73"/>
            <p:cNvSpPr>
              <a:spLocks noChangeShapeType="1"/>
            </p:cNvSpPr>
            <p:nvPr/>
          </p:nvSpPr>
          <p:spPr bwMode="auto">
            <a:xfrm>
              <a:off x="1429" y="2882"/>
              <a:ext cx="4147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6446534" y="5758975"/>
            <a:ext cx="5149365" cy="563231"/>
          </a:xfrm>
          <a:prstGeom prst="rect">
            <a:avLst/>
          </a:prstGeom>
          <a:solidFill>
            <a:srgbClr val="E8E9EE"/>
          </a:solidFill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15888" indent="-52388" defTabSz="966788"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5888" marR="0" lvl="0" indent="-52388" algn="ctr" defTabSz="966788" rtl="0" eaLnBrk="1" fontAlgn="auto" latinLnBrk="0" hangingPunct="1">
              <a:lnSpc>
                <a:spcPct val="85000"/>
              </a:lnSpc>
              <a:spcBef>
                <a:spcPct val="25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0" algn="l"/>
              </a:tabLst>
              <a:defRPr/>
            </a:pPr>
            <a:r>
              <a:rPr kumimoji="0" lang="en-US" altLang="fr-FR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Certaines</a:t>
            </a:r>
            <a:r>
              <a:rPr kumimoji="0" lang="en-US" altLang="fr-FR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applications </a:t>
            </a:r>
            <a:r>
              <a:rPr kumimoji="0" lang="en-US" altLang="fr-FR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sont</a:t>
            </a:r>
            <a:r>
              <a:rPr kumimoji="0" lang="en-US" altLang="fr-FR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fr-FR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réalisables</a:t>
            </a:r>
            <a:r>
              <a:rPr kumimoji="0" lang="en-US" altLang="fr-FR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avec des </a:t>
            </a:r>
            <a:r>
              <a:rPr kumimoji="0" lang="en-US" altLang="fr-FR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réacteurs</a:t>
            </a:r>
            <a:r>
              <a:rPr kumimoji="0" lang="en-US" altLang="fr-FR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à eau…</a:t>
            </a:r>
          </a:p>
        </p:txBody>
      </p:sp>
      <p:grpSp>
        <p:nvGrpSpPr>
          <p:cNvPr id="118792" name="Group 4"/>
          <p:cNvGrpSpPr>
            <a:grpSpLocks noChangeAspect="1"/>
          </p:cNvGrpSpPr>
          <p:nvPr/>
        </p:nvGrpSpPr>
        <p:grpSpPr bwMode="auto">
          <a:xfrm>
            <a:off x="4214359" y="5380678"/>
            <a:ext cx="1905822" cy="514269"/>
            <a:chOff x="240" y="3456"/>
            <a:chExt cx="2879" cy="559"/>
          </a:xfrm>
        </p:grpSpPr>
        <p:sp>
          <p:nvSpPr>
            <p:cNvPr id="118796" name="Rectangle 5"/>
            <p:cNvSpPr>
              <a:spLocks noChangeAspect="1" noChangeArrowheads="1"/>
            </p:cNvSpPr>
            <p:nvPr/>
          </p:nvSpPr>
          <p:spPr bwMode="black">
            <a:xfrm>
              <a:off x="1341" y="3693"/>
              <a:ext cx="12" cy="198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23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8797" name="Freeform 6"/>
            <p:cNvSpPr>
              <a:spLocks noChangeAspect="1" noEditPoints="1"/>
            </p:cNvSpPr>
            <p:nvPr/>
          </p:nvSpPr>
          <p:spPr bwMode="black">
            <a:xfrm>
              <a:off x="1373" y="3676"/>
              <a:ext cx="72" cy="218"/>
            </a:xfrm>
            <a:custGeom>
              <a:avLst/>
              <a:gdLst>
                <a:gd name="T0" fmla="*/ 0 w 441"/>
                <a:gd name="T1" fmla="*/ 0 h 1307"/>
                <a:gd name="T2" fmla="*/ 0 w 441"/>
                <a:gd name="T3" fmla="*/ 0 h 1307"/>
                <a:gd name="T4" fmla="*/ 0 w 441"/>
                <a:gd name="T5" fmla="*/ 0 h 1307"/>
                <a:gd name="T6" fmla="*/ 0 w 441"/>
                <a:gd name="T7" fmla="*/ 0 h 1307"/>
                <a:gd name="T8" fmla="*/ 0 w 441"/>
                <a:gd name="T9" fmla="*/ 0 h 1307"/>
                <a:gd name="T10" fmla="*/ 0 w 441"/>
                <a:gd name="T11" fmla="*/ 0 h 1307"/>
                <a:gd name="T12" fmla="*/ 0 w 441"/>
                <a:gd name="T13" fmla="*/ 0 h 1307"/>
                <a:gd name="T14" fmla="*/ 0 w 441"/>
                <a:gd name="T15" fmla="*/ 0 h 1307"/>
                <a:gd name="T16" fmla="*/ 0 w 441"/>
                <a:gd name="T17" fmla="*/ 0 h 1307"/>
                <a:gd name="T18" fmla="*/ 0 w 441"/>
                <a:gd name="T19" fmla="*/ 0 h 1307"/>
                <a:gd name="T20" fmla="*/ 0 w 441"/>
                <a:gd name="T21" fmla="*/ 0 h 1307"/>
                <a:gd name="T22" fmla="*/ 0 w 441"/>
                <a:gd name="T23" fmla="*/ 0 h 1307"/>
                <a:gd name="T24" fmla="*/ 0 w 441"/>
                <a:gd name="T25" fmla="*/ 0 h 1307"/>
                <a:gd name="T26" fmla="*/ 0 w 441"/>
                <a:gd name="T27" fmla="*/ 0 h 1307"/>
                <a:gd name="T28" fmla="*/ 0 w 441"/>
                <a:gd name="T29" fmla="*/ 0 h 1307"/>
                <a:gd name="T30" fmla="*/ 0 w 441"/>
                <a:gd name="T31" fmla="*/ 0 h 1307"/>
                <a:gd name="T32" fmla="*/ 0 w 441"/>
                <a:gd name="T33" fmla="*/ 0 h 1307"/>
                <a:gd name="T34" fmla="*/ 0 w 441"/>
                <a:gd name="T35" fmla="*/ 0 h 1307"/>
                <a:gd name="T36" fmla="*/ 0 w 441"/>
                <a:gd name="T37" fmla="*/ 0 h 1307"/>
                <a:gd name="T38" fmla="*/ 0 w 441"/>
                <a:gd name="T39" fmla="*/ 0 h 1307"/>
                <a:gd name="T40" fmla="*/ 0 w 441"/>
                <a:gd name="T41" fmla="*/ 0 h 1307"/>
                <a:gd name="T42" fmla="*/ 0 w 441"/>
                <a:gd name="T43" fmla="*/ 0 h 1307"/>
                <a:gd name="T44" fmla="*/ 0 w 441"/>
                <a:gd name="T45" fmla="*/ 0 h 1307"/>
                <a:gd name="T46" fmla="*/ 0 w 441"/>
                <a:gd name="T47" fmla="*/ 0 h 1307"/>
                <a:gd name="T48" fmla="*/ 0 w 441"/>
                <a:gd name="T49" fmla="*/ 0 h 1307"/>
                <a:gd name="T50" fmla="*/ 0 w 441"/>
                <a:gd name="T51" fmla="*/ 0 h 1307"/>
                <a:gd name="T52" fmla="*/ 0 w 441"/>
                <a:gd name="T53" fmla="*/ 0 h 1307"/>
                <a:gd name="T54" fmla="*/ 0 w 441"/>
                <a:gd name="T55" fmla="*/ 0 h 1307"/>
                <a:gd name="T56" fmla="*/ 0 w 441"/>
                <a:gd name="T57" fmla="*/ 0 h 1307"/>
                <a:gd name="T58" fmla="*/ 0 w 441"/>
                <a:gd name="T59" fmla="*/ 0 h 1307"/>
                <a:gd name="T60" fmla="*/ 0 w 441"/>
                <a:gd name="T61" fmla="*/ 0 h 1307"/>
                <a:gd name="T62" fmla="*/ 0 w 441"/>
                <a:gd name="T63" fmla="*/ 0 h 1307"/>
                <a:gd name="T64" fmla="*/ 0 w 441"/>
                <a:gd name="T65" fmla="*/ 0 h 1307"/>
                <a:gd name="T66" fmla="*/ 0 w 441"/>
                <a:gd name="T67" fmla="*/ 0 h 1307"/>
                <a:gd name="T68" fmla="*/ 0 w 441"/>
                <a:gd name="T69" fmla="*/ 0 h 1307"/>
                <a:gd name="T70" fmla="*/ 0 w 441"/>
                <a:gd name="T71" fmla="*/ 0 h 1307"/>
                <a:gd name="T72" fmla="*/ 0 w 441"/>
                <a:gd name="T73" fmla="*/ 0 h 1307"/>
                <a:gd name="T74" fmla="*/ 0 w 441"/>
                <a:gd name="T75" fmla="*/ 0 h 1307"/>
                <a:gd name="T76" fmla="*/ 0 w 441"/>
                <a:gd name="T77" fmla="*/ 0 h 1307"/>
                <a:gd name="T78" fmla="*/ 0 w 441"/>
                <a:gd name="T79" fmla="*/ 0 h 1307"/>
                <a:gd name="T80" fmla="*/ 0 w 441"/>
                <a:gd name="T81" fmla="*/ 0 h 1307"/>
                <a:gd name="T82" fmla="*/ 0 w 441"/>
                <a:gd name="T83" fmla="*/ 0 h 1307"/>
                <a:gd name="T84" fmla="*/ 0 w 441"/>
                <a:gd name="T85" fmla="*/ 0 h 1307"/>
                <a:gd name="T86" fmla="*/ 0 w 441"/>
                <a:gd name="T87" fmla="*/ 0 h 1307"/>
                <a:gd name="T88" fmla="*/ 0 w 441"/>
                <a:gd name="T89" fmla="*/ 0 h 1307"/>
                <a:gd name="T90" fmla="*/ 0 w 441"/>
                <a:gd name="T91" fmla="*/ 0 h 1307"/>
                <a:gd name="T92" fmla="*/ 0 w 441"/>
                <a:gd name="T93" fmla="*/ 0 h 1307"/>
                <a:gd name="T94" fmla="*/ 0 w 441"/>
                <a:gd name="T95" fmla="*/ 0 h 1307"/>
                <a:gd name="T96" fmla="*/ 0 w 441"/>
                <a:gd name="T97" fmla="*/ 0 h 1307"/>
                <a:gd name="T98" fmla="*/ 0 w 441"/>
                <a:gd name="T99" fmla="*/ 0 h 1307"/>
                <a:gd name="T100" fmla="*/ 0 w 441"/>
                <a:gd name="T101" fmla="*/ 0 h 1307"/>
                <a:gd name="T102" fmla="*/ 0 w 441"/>
                <a:gd name="T103" fmla="*/ 0 h 1307"/>
                <a:gd name="T104" fmla="*/ 0 w 441"/>
                <a:gd name="T105" fmla="*/ 0 h 1307"/>
                <a:gd name="T106" fmla="*/ 0 w 441"/>
                <a:gd name="T107" fmla="*/ 0 h 1307"/>
                <a:gd name="T108" fmla="*/ 0 w 441"/>
                <a:gd name="T109" fmla="*/ 0 h 1307"/>
                <a:gd name="T110" fmla="*/ 0 w 441"/>
                <a:gd name="T111" fmla="*/ 0 h 1307"/>
                <a:gd name="T112" fmla="*/ 0 w 441"/>
                <a:gd name="T113" fmla="*/ 0 h 1307"/>
                <a:gd name="T114" fmla="*/ 0 w 441"/>
                <a:gd name="T115" fmla="*/ 0 h 1307"/>
                <a:gd name="T116" fmla="*/ 0 w 441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1"/>
                <a:gd name="T178" fmla="*/ 0 h 1307"/>
                <a:gd name="T179" fmla="*/ 441 w 441"/>
                <a:gd name="T180" fmla="*/ 1307 h 130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8" name="Freeform 7"/>
            <p:cNvSpPr>
              <a:spLocks noChangeAspect="1" noEditPoints="1"/>
            </p:cNvSpPr>
            <p:nvPr/>
          </p:nvSpPr>
          <p:spPr bwMode="black">
            <a:xfrm>
              <a:off x="1461" y="3765"/>
              <a:ext cx="74" cy="127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"/>
                <a:gd name="T178" fmla="*/ 0 h 772"/>
                <a:gd name="T179" fmla="*/ 440 w 440"/>
                <a:gd name="T180" fmla="*/ 772 h 7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99" name="Freeform 8"/>
            <p:cNvSpPr>
              <a:spLocks noChangeAspect="1"/>
            </p:cNvSpPr>
            <p:nvPr/>
          </p:nvSpPr>
          <p:spPr bwMode="black">
            <a:xfrm>
              <a:off x="1558" y="3676"/>
              <a:ext cx="58" cy="216"/>
            </a:xfrm>
            <a:custGeom>
              <a:avLst/>
              <a:gdLst>
                <a:gd name="T0" fmla="*/ 0 w 352"/>
                <a:gd name="T1" fmla="*/ 0 h 1289"/>
                <a:gd name="T2" fmla="*/ 0 w 352"/>
                <a:gd name="T3" fmla="*/ 0 h 1289"/>
                <a:gd name="T4" fmla="*/ 0 w 352"/>
                <a:gd name="T5" fmla="*/ 0 h 1289"/>
                <a:gd name="T6" fmla="*/ 0 w 352"/>
                <a:gd name="T7" fmla="*/ 0 h 1289"/>
                <a:gd name="T8" fmla="*/ 0 w 352"/>
                <a:gd name="T9" fmla="*/ 0 h 1289"/>
                <a:gd name="T10" fmla="*/ 0 w 352"/>
                <a:gd name="T11" fmla="*/ 0 h 1289"/>
                <a:gd name="T12" fmla="*/ 0 w 352"/>
                <a:gd name="T13" fmla="*/ 0 h 1289"/>
                <a:gd name="T14" fmla="*/ 0 w 352"/>
                <a:gd name="T15" fmla="*/ 0 h 1289"/>
                <a:gd name="T16" fmla="*/ 0 w 352"/>
                <a:gd name="T17" fmla="*/ 0 h 1289"/>
                <a:gd name="T18" fmla="*/ 0 w 352"/>
                <a:gd name="T19" fmla="*/ 0 h 1289"/>
                <a:gd name="T20" fmla="*/ 0 w 352"/>
                <a:gd name="T21" fmla="*/ 0 h 1289"/>
                <a:gd name="T22" fmla="*/ 0 w 352"/>
                <a:gd name="T23" fmla="*/ 0 h 1289"/>
                <a:gd name="T24" fmla="*/ 0 w 352"/>
                <a:gd name="T25" fmla="*/ 0 h 1289"/>
                <a:gd name="T26" fmla="*/ 0 w 352"/>
                <a:gd name="T27" fmla="*/ 0 h 1289"/>
                <a:gd name="T28" fmla="*/ 0 w 352"/>
                <a:gd name="T29" fmla="*/ 0 h 1289"/>
                <a:gd name="T30" fmla="*/ 0 w 352"/>
                <a:gd name="T31" fmla="*/ 0 h 1289"/>
                <a:gd name="T32" fmla="*/ 0 w 352"/>
                <a:gd name="T33" fmla="*/ 0 h 1289"/>
                <a:gd name="T34" fmla="*/ 0 w 352"/>
                <a:gd name="T35" fmla="*/ 0 h 1289"/>
                <a:gd name="T36" fmla="*/ 0 w 352"/>
                <a:gd name="T37" fmla="*/ 0 h 1289"/>
                <a:gd name="T38" fmla="*/ 0 w 352"/>
                <a:gd name="T39" fmla="*/ 0 h 1289"/>
                <a:gd name="T40" fmla="*/ 0 w 352"/>
                <a:gd name="T41" fmla="*/ 0 h 1289"/>
                <a:gd name="T42" fmla="*/ 0 w 352"/>
                <a:gd name="T43" fmla="*/ 0 h 1289"/>
                <a:gd name="T44" fmla="*/ 0 w 352"/>
                <a:gd name="T45" fmla="*/ 0 h 1289"/>
                <a:gd name="T46" fmla="*/ 0 w 352"/>
                <a:gd name="T47" fmla="*/ 0 h 1289"/>
                <a:gd name="T48" fmla="*/ 0 w 352"/>
                <a:gd name="T49" fmla="*/ 0 h 1289"/>
                <a:gd name="T50" fmla="*/ 0 w 352"/>
                <a:gd name="T51" fmla="*/ 0 h 1289"/>
                <a:gd name="T52" fmla="*/ 0 w 352"/>
                <a:gd name="T53" fmla="*/ 0 h 1289"/>
                <a:gd name="T54" fmla="*/ 0 w 352"/>
                <a:gd name="T55" fmla="*/ 0 h 1289"/>
                <a:gd name="T56" fmla="*/ 0 w 352"/>
                <a:gd name="T57" fmla="*/ 0 h 1289"/>
                <a:gd name="T58" fmla="*/ 0 w 352"/>
                <a:gd name="T59" fmla="*/ 0 h 1289"/>
                <a:gd name="T60" fmla="*/ 0 w 352"/>
                <a:gd name="T61" fmla="*/ 0 h 1289"/>
                <a:gd name="T62" fmla="*/ 0 w 352"/>
                <a:gd name="T63" fmla="*/ 0 h 1289"/>
                <a:gd name="T64" fmla="*/ 0 w 352"/>
                <a:gd name="T65" fmla="*/ 0 h 1289"/>
                <a:gd name="T66" fmla="*/ 0 w 352"/>
                <a:gd name="T67" fmla="*/ 0 h 1289"/>
                <a:gd name="T68" fmla="*/ 0 w 352"/>
                <a:gd name="T69" fmla="*/ 0 h 1289"/>
                <a:gd name="T70" fmla="*/ 0 w 352"/>
                <a:gd name="T71" fmla="*/ 0 h 1289"/>
                <a:gd name="T72" fmla="*/ 0 w 352"/>
                <a:gd name="T73" fmla="*/ 0 h 1289"/>
                <a:gd name="T74" fmla="*/ 0 w 352"/>
                <a:gd name="T75" fmla="*/ 0 h 1289"/>
                <a:gd name="T76" fmla="*/ 0 w 352"/>
                <a:gd name="T77" fmla="*/ 0 h 1289"/>
                <a:gd name="T78" fmla="*/ 0 w 352"/>
                <a:gd name="T79" fmla="*/ 0 h 1289"/>
                <a:gd name="T80" fmla="*/ 0 w 352"/>
                <a:gd name="T81" fmla="*/ 0 h 1289"/>
                <a:gd name="T82" fmla="*/ 0 w 352"/>
                <a:gd name="T83" fmla="*/ 0 h 1289"/>
                <a:gd name="T84" fmla="*/ 0 w 352"/>
                <a:gd name="T85" fmla="*/ 0 h 1289"/>
                <a:gd name="T86" fmla="*/ 0 w 352"/>
                <a:gd name="T87" fmla="*/ 0 h 12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52"/>
                <a:gd name="T133" fmla="*/ 0 h 1289"/>
                <a:gd name="T134" fmla="*/ 352 w 352"/>
                <a:gd name="T135" fmla="*/ 1289 h 12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0" name="Freeform 9"/>
            <p:cNvSpPr>
              <a:spLocks noChangeAspect="1" noEditPoints="1"/>
            </p:cNvSpPr>
            <p:nvPr/>
          </p:nvSpPr>
          <p:spPr bwMode="black">
            <a:xfrm>
              <a:off x="1634" y="3765"/>
              <a:ext cx="76" cy="127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3"/>
                <a:gd name="T163" fmla="*/ 0 h 772"/>
                <a:gd name="T164" fmla="*/ 463 w 463"/>
                <a:gd name="T165" fmla="*/ 772 h 7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1" name="Freeform 10"/>
            <p:cNvSpPr>
              <a:spLocks noChangeAspect="1"/>
            </p:cNvSpPr>
            <p:nvPr/>
          </p:nvSpPr>
          <p:spPr bwMode="black">
            <a:xfrm>
              <a:off x="1777" y="3684"/>
              <a:ext cx="104" cy="212"/>
            </a:xfrm>
            <a:custGeom>
              <a:avLst/>
              <a:gdLst>
                <a:gd name="T0" fmla="*/ 0 w 628"/>
                <a:gd name="T1" fmla="*/ 0 h 1282"/>
                <a:gd name="T2" fmla="*/ 0 w 628"/>
                <a:gd name="T3" fmla="*/ 0 h 1282"/>
                <a:gd name="T4" fmla="*/ 0 w 628"/>
                <a:gd name="T5" fmla="*/ 0 h 1282"/>
                <a:gd name="T6" fmla="*/ 0 w 628"/>
                <a:gd name="T7" fmla="*/ 0 h 1282"/>
                <a:gd name="T8" fmla="*/ 0 w 628"/>
                <a:gd name="T9" fmla="*/ 0 h 1282"/>
                <a:gd name="T10" fmla="*/ 0 w 628"/>
                <a:gd name="T11" fmla="*/ 0 h 1282"/>
                <a:gd name="T12" fmla="*/ 0 w 628"/>
                <a:gd name="T13" fmla="*/ 0 h 1282"/>
                <a:gd name="T14" fmla="*/ 0 w 628"/>
                <a:gd name="T15" fmla="*/ 0 h 1282"/>
                <a:gd name="T16" fmla="*/ 0 w 628"/>
                <a:gd name="T17" fmla="*/ 0 h 1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8"/>
                <a:gd name="T28" fmla="*/ 0 h 1282"/>
                <a:gd name="T29" fmla="*/ 628 w 628"/>
                <a:gd name="T30" fmla="*/ 1282 h 12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2" name="Freeform 11"/>
            <p:cNvSpPr>
              <a:spLocks noChangeAspect="1" noEditPoints="1"/>
            </p:cNvSpPr>
            <p:nvPr/>
          </p:nvSpPr>
          <p:spPr bwMode="black">
            <a:xfrm>
              <a:off x="1896" y="3765"/>
              <a:ext cx="74" cy="127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"/>
                <a:gd name="T178" fmla="*/ 0 h 772"/>
                <a:gd name="T179" fmla="*/ 440 w 440"/>
                <a:gd name="T180" fmla="*/ 772 h 7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3" name="Freeform 12"/>
            <p:cNvSpPr>
              <a:spLocks noChangeAspect="1"/>
            </p:cNvSpPr>
            <p:nvPr/>
          </p:nvSpPr>
          <p:spPr bwMode="black">
            <a:xfrm>
              <a:off x="1985" y="3724"/>
              <a:ext cx="34" cy="168"/>
            </a:xfrm>
            <a:custGeom>
              <a:avLst/>
              <a:gdLst>
                <a:gd name="T0" fmla="*/ 0 w 198"/>
                <a:gd name="T1" fmla="*/ 0 h 998"/>
                <a:gd name="T2" fmla="*/ 0 w 198"/>
                <a:gd name="T3" fmla="*/ 0 h 998"/>
                <a:gd name="T4" fmla="*/ 0 w 198"/>
                <a:gd name="T5" fmla="*/ 0 h 998"/>
                <a:gd name="T6" fmla="*/ 0 w 198"/>
                <a:gd name="T7" fmla="*/ 0 h 998"/>
                <a:gd name="T8" fmla="*/ 0 w 198"/>
                <a:gd name="T9" fmla="*/ 0 h 998"/>
                <a:gd name="T10" fmla="*/ 0 w 198"/>
                <a:gd name="T11" fmla="*/ 0 h 998"/>
                <a:gd name="T12" fmla="*/ 0 w 198"/>
                <a:gd name="T13" fmla="*/ 0 h 998"/>
                <a:gd name="T14" fmla="*/ 0 w 198"/>
                <a:gd name="T15" fmla="*/ 0 h 998"/>
                <a:gd name="T16" fmla="*/ 0 w 198"/>
                <a:gd name="T17" fmla="*/ 0 h 998"/>
                <a:gd name="T18" fmla="*/ 0 w 198"/>
                <a:gd name="T19" fmla="*/ 0 h 998"/>
                <a:gd name="T20" fmla="*/ 0 w 198"/>
                <a:gd name="T21" fmla="*/ 0 h 998"/>
                <a:gd name="T22" fmla="*/ 0 w 198"/>
                <a:gd name="T23" fmla="*/ 0 h 998"/>
                <a:gd name="T24" fmla="*/ 0 w 198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8"/>
                <a:gd name="T40" fmla="*/ 0 h 998"/>
                <a:gd name="T41" fmla="*/ 198 w 198"/>
                <a:gd name="T42" fmla="*/ 998 h 9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4" name="Freeform 13"/>
            <p:cNvSpPr>
              <a:spLocks noChangeAspect="1" noEditPoints="1"/>
            </p:cNvSpPr>
            <p:nvPr/>
          </p:nvSpPr>
          <p:spPr bwMode="black">
            <a:xfrm>
              <a:off x="2029" y="3706"/>
              <a:ext cx="19" cy="185"/>
            </a:xfrm>
            <a:custGeom>
              <a:avLst/>
              <a:gdLst>
                <a:gd name="T0" fmla="*/ 0 w 108"/>
                <a:gd name="T1" fmla="*/ 0 h 1098"/>
                <a:gd name="T2" fmla="*/ 0 w 108"/>
                <a:gd name="T3" fmla="*/ 0 h 1098"/>
                <a:gd name="T4" fmla="*/ 0 w 108"/>
                <a:gd name="T5" fmla="*/ 0 h 1098"/>
                <a:gd name="T6" fmla="*/ 0 w 108"/>
                <a:gd name="T7" fmla="*/ 0 h 1098"/>
                <a:gd name="T8" fmla="*/ 0 w 108"/>
                <a:gd name="T9" fmla="*/ 0 h 1098"/>
                <a:gd name="T10" fmla="*/ 0 w 108"/>
                <a:gd name="T11" fmla="*/ 0 h 1098"/>
                <a:gd name="T12" fmla="*/ 0 w 108"/>
                <a:gd name="T13" fmla="*/ 0 h 1098"/>
                <a:gd name="T14" fmla="*/ 0 w 108"/>
                <a:gd name="T15" fmla="*/ 0 h 1098"/>
                <a:gd name="T16" fmla="*/ 0 w 108"/>
                <a:gd name="T17" fmla="*/ 0 h 1098"/>
                <a:gd name="T18" fmla="*/ 0 w 108"/>
                <a:gd name="T19" fmla="*/ 0 h 1098"/>
                <a:gd name="T20" fmla="*/ 0 w 108"/>
                <a:gd name="T21" fmla="*/ 0 h 1098"/>
                <a:gd name="T22" fmla="*/ 0 w 108"/>
                <a:gd name="T23" fmla="*/ 0 h 1098"/>
                <a:gd name="T24" fmla="*/ 0 w 108"/>
                <a:gd name="T25" fmla="*/ 0 h 1098"/>
                <a:gd name="T26" fmla="*/ 0 w 108"/>
                <a:gd name="T27" fmla="*/ 0 h 1098"/>
                <a:gd name="T28" fmla="*/ 0 w 108"/>
                <a:gd name="T29" fmla="*/ 0 h 1098"/>
                <a:gd name="T30" fmla="*/ 0 w 108"/>
                <a:gd name="T31" fmla="*/ 0 h 1098"/>
                <a:gd name="T32" fmla="*/ 0 w 108"/>
                <a:gd name="T33" fmla="*/ 0 h 1098"/>
                <a:gd name="T34" fmla="*/ 0 w 108"/>
                <a:gd name="T35" fmla="*/ 0 h 1098"/>
                <a:gd name="T36" fmla="*/ 0 w 108"/>
                <a:gd name="T37" fmla="*/ 0 h 1098"/>
                <a:gd name="T38" fmla="*/ 0 w 108"/>
                <a:gd name="T39" fmla="*/ 0 h 1098"/>
                <a:gd name="T40" fmla="*/ 0 w 108"/>
                <a:gd name="T41" fmla="*/ 0 h 1098"/>
                <a:gd name="T42" fmla="*/ 0 w 108"/>
                <a:gd name="T43" fmla="*/ 0 h 1098"/>
                <a:gd name="T44" fmla="*/ 0 w 108"/>
                <a:gd name="T45" fmla="*/ 0 h 1098"/>
                <a:gd name="T46" fmla="*/ 0 w 108"/>
                <a:gd name="T47" fmla="*/ 0 h 1098"/>
                <a:gd name="T48" fmla="*/ 0 w 108"/>
                <a:gd name="T49" fmla="*/ 0 h 1098"/>
                <a:gd name="T50" fmla="*/ 0 w 108"/>
                <a:gd name="T51" fmla="*/ 0 h 1098"/>
                <a:gd name="T52" fmla="*/ 0 w 108"/>
                <a:gd name="T53" fmla="*/ 0 h 1098"/>
                <a:gd name="T54" fmla="*/ 0 w 108"/>
                <a:gd name="T55" fmla="*/ 0 h 1098"/>
                <a:gd name="T56" fmla="*/ 0 w 108"/>
                <a:gd name="T57" fmla="*/ 0 h 1098"/>
                <a:gd name="T58" fmla="*/ 0 w 108"/>
                <a:gd name="T59" fmla="*/ 0 h 1098"/>
                <a:gd name="T60" fmla="*/ 0 w 108"/>
                <a:gd name="T61" fmla="*/ 0 h 1098"/>
                <a:gd name="T62" fmla="*/ 0 w 108"/>
                <a:gd name="T63" fmla="*/ 0 h 1098"/>
                <a:gd name="T64" fmla="*/ 0 w 108"/>
                <a:gd name="T65" fmla="*/ 0 h 10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8"/>
                <a:gd name="T100" fmla="*/ 0 h 1098"/>
                <a:gd name="T101" fmla="*/ 108 w 108"/>
                <a:gd name="T102" fmla="*/ 1098 h 10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5" name="Freeform 14"/>
            <p:cNvSpPr>
              <a:spLocks noChangeAspect="1" noEditPoints="1"/>
            </p:cNvSpPr>
            <p:nvPr/>
          </p:nvSpPr>
          <p:spPr bwMode="black">
            <a:xfrm>
              <a:off x="2061" y="3765"/>
              <a:ext cx="78" cy="127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1"/>
                <a:gd name="T163" fmla="*/ 0 h 772"/>
                <a:gd name="T164" fmla="*/ 461 w 461"/>
                <a:gd name="T165" fmla="*/ 772 h 7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6" name="Freeform 15"/>
            <p:cNvSpPr>
              <a:spLocks noChangeAspect="1"/>
            </p:cNvSpPr>
            <p:nvPr/>
          </p:nvSpPr>
          <p:spPr bwMode="black">
            <a:xfrm>
              <a:off x="2154" y="3765"/>
              <a:ext cx="58" cy="126"/>
            </a:xfrm>
            <a:custGeom>
              <a:avLst/>
              <a:gdLst>
                <a:gd name="T0" fmla="*/ 0 w 352"/>
                <a:gd name="T1" fmla="*/ 0 h 754"/>
                <a:gd name="T2" fmla="*/ 0 w 352"/>
                <a:gd name="T3" fmla="*/ 0 h 754"/>
                <a:gd name="T4" fmla="*/ 0 w 352"/>
                <a:gd name="T5" fmla="*/ 0 h 754"/>
                <a:gd name="T6" fmla="*/ 0 w 352"/>
                <a:gd name="T7" fmla="*/ 0 h 754"/>
                <a:gd name="T8" fmla="*/ 0 w 352"/>
                <a:gd name="T9" fmla="*/ 0 h 754"/>
                <a:gd name="T10" fmla="*/ 0 w 352"/>
                <a:gd name="T11" fmla="*/ 0 h 754"/>
                <a:gd name="T12" fmla="*/ 0 w 352"/>
                <a:gd name="T13" fmla="*/ 0 h 754"/>
                <a:gd name="T14" fmla="*/ 0 w 352"/>
                <a:gd name="T15" fmla="*/ 0 h 754"/>
                <a:gd name="T16" fmla="*/ 0 w 352"/>
                <a:gd name="T17" fmla="*/ 0 h 754"/>
                <a:gd name="T18" fmla="*/ 0 w 352"/>
                <a:gd name="T19" fmla="*/ 0 h 754"/>
                <a:gd name="T20" fmla="*/ 0 w 352"/>
                <a:gd name="T21" fmla="*/ 0 h 754"/>
                <a:gd name="T22" fmla="*/ 0 w 352"/>
                <a:gd name="T23" fmla="*/ 0 h 754"/>
                <a:gd name="T24" fmla="*/ 0 w 352"/>
                <a:gd name="T25" fmla="*/ 0 h 754"/>
                <a:gd name="T26" fmla="*/ 0 w 352"/>
                <a:gd name="T27" fmla="*/ 0 h 754"/>
                <a:gd name="T28" fmla="*/ 0 w 352"/>
                <a:gd name="T29" fmla="*/ 0 h 754"/>
                <a:gd name="T30" fmla="*/ 0 w 352"/>
                <a:gd name="T31" fmla="*/ 0 h 754"/>
                <a:gd name="T32" fmla="*/ 0 w 352"/>
                <a:gd name="T33" fmla="*/ 0 h 754"/>
                <a:gd name="T34" fmla="*/ 0 w 352"/>
                <a:gd name="T35" fmla="*/ 0 h 754"/>
                <a:gd name="T36" fmla="*/ 0 w 352"/>
                <a:gd name="T37" fmla="*/ 0 h 754"/>
                <a:gd name="T38" fmla="*/ 0 w 352"/>
                <a:gd name="T39" fmla="*/ 0 h 754"/>
                <a:gd name="T40" fmla="*/ 0 w 352"/>
                <a:gd name="T41" fmla="*/ 0 h 754"/>
                <a:gd name="T42" fmla="*/ 0 w 352"/>
                <a:gd name="T43" fmla="*/ 0 h 754"/>
                <a:gd name="T44" fmla="*/ 0 w 352"/>
                <a:gd name="T45" fmla="*/ 0 h 754"/>
                <a:gd name="T46" fmla="*/ 0 w 352"/>
                <a:gd name="T47" fmla="*/ 0 h 754"/>
                <a:gd name="T48" fmla="*/ 0 w 352"/>
                <a:gd name="T49" fmla="*/ 0 h 754"/>
                <a:gd name="T50" fmla="*/ 0 w 352"/>
                <a:gd name="T51" fmla="*/ 0 h 754"/>
                <a:gd name="T52" fmla="*/ 0 w 352"/>
                <a:gd name="T53" fmla="*/ 0 h 754"/>
                <a:gd name="T54" fmla="*/ 0 w 352"/>
                <a:gd name="T55" fmla="*/ 0 h 754"/>
                <a:gd name="T56" fmla="*/ 0 w 352"/>
                <a:gd name="T57" fmla="*/ 0 h 754"/>
                <a:gd name="T58" fmla="*/ 0 w 352"/>
                <a:gd name="T59" fmla="*/ 0 h 754"/>
                <a:gd name="T60" fmla="*/ 0 w 352"/>
                <a:gd name="T61" fmla="*/ 0 h 754"/>
                <a:gd name="T62" fmla="*/ 0 w 352"/>
                <a:gd name="T63" fmla="*/ 0 h 754"/>
                <a:gd name="T64" fmla="*/ 0 w 352"/>
                <a:gd name="T65" fmla="*/ 0 h 754"/>
                <a:gd name="T66" fmla="*/ 0 w 352"/>
                <a:gd name="T67" fmla="*/ 0 h 754"/>
                <a:gd name="T68" fmla="*/ 0 w 352"/>
                <a:gd name="T69" fmla="*/ 0 h 754"/>
                <a:gd name="T70" fmla="*/ 0 w 352"/>
                <a:gd name="T71" fmla="*/ 0 h 754"/>
                <a:gd name="T72" fmla="*/ 0 w 352"/>
                <a:gd name="T73" fmla="*/ 0 h 754"/>
                <a:gd name="T74" fmla="*/ 0 w 352"/>
                <a:gd name="T75" fmla="*/ 0 h 754"/>
                <a:gd name="T76" fmla="*/ 0 w 352"/>
                <a:gd name="T77" fmla="*/ 0 h 754"/>
                <a:gd name="T78" fmla="*/ 0 w 352"/>
                <a:gd name="T79" fmla="*/ 0 h 754"/>
                <a:gd name="T80" fmla="*/ 0 w 352"/>
                <a:gd name="T81" fmla="*/ 0 h 754"/>
                <a:gd name="T82" fmla="*/ 0 w 352"/>
                <a:gd name="T83" fmla="*/ 0 h 754"/>
                <a:gd name="T84" fmla="*/ 0 w 352"/>
                <a:gd name="T85" fmla="*/ 0 h 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2"/>
                <a:gd name="T130" fmla="*/ 0 h 754"/>
                <a:gd name="T131" fmla="*/ 352 w 352"/>
                <a:gd name="T132" fmla="*/ 754 h 7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7" name="Freeform 16"/>
            <p:cNvSpPr>
              <a:spLocks noChangeAspect="1" noEditPoints="1"/>
            </p:cNvSpPr>
            <p:nvPr/>
          </p:nvSpPr>
          <p:spPr bwMode="black">
            <a:xfrm>
              <a:off x="2225" y="3765"/>
              <a:ext cx="74" cy="127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"/>
                <a:gd name="T178" fmla="*/ 0 h 772"/>
                <a:gd name="T179" fmla="*/ 440 w 440"/>
                <a:gd name="T180" fmla="*/ 772 h 7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08" name="Rectangle 17"/>
            <p:cNvSpPr>
              <a:spLocks noChangeAspect="1" noChangeArrowheads="1"/>
            </p:cNvSpPr>
            <p:nvPr/>
          </p:nvSpPr>
          <p:spPr bwMode="black">
            <a:xfrm>
              <a:off x="2322" y="3676"/>
              <a:ext cx="14" cy="216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23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8809" name="Freeform 18"/>
            <p:cNvSpPr>
              <a:spLocks noChangeAspect="1"/>
            </p:cNvSpPr>
            <p:nvPr/>
          </p:nvSpPr>
          <p:spPr bwMode="black">
            <a:xfrm>
              <a:off x="2406" y="3693"/>
              <a:ext cx="46" cy="198"/>
            </a:xfrm>
            <a:custGeom>
              <a:avLst/>
              <a:gdLst>
                <a:gd name="T0" fmla="*/ 0 w 276"/>
                <a:gd name="T1" fmla="*/ 0 h 1178"/>
                <a:gd name="T2" fmla="*/ 0 w 276"/>
                <a:gd name="T3" fmla="*/ 0 h 1178"/>
                <a:gd name="T4" fmla="*/ 0 w 276"/>
                <a:gd name="T5" fmla="*/ 0 h 1178"/>
                <a:gd name="T6" fmla="*/ 0 w 276"/>
                <a:gd name="T7" fmla="*/ 0 h 1178"/>
                <a:gd name="T8" fmla="*/ 0 w 276"/>
                <a:gd name="T9" fmla="*/ 0 h 1178"/>
                <a:gd name="T10" fmla="*/ 0 w 276"/>
                <a:gd name="T11" fmla="*/ 0 h 1178"/>
                <a:gd name="T12" fmla="*/ 0 w 276"/>
                <a:gd name="T13" fmla="*/ 0 h 1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6"/>
                <a:gd name="T22" fmla="*/ 0 h 1178"/>
                <a:gd name="T23" fmla="*/ 276 w 276"/>
                <a:gd name="T24" fmla="*/ 1178 h 11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0" name="Freeform 19"/>
            <p:cNvSpPr>
              <a:spLocks noChangeAspect="1" noEditPoints="1"/>
            </p:cNvSpPr>
            <p:nvPr/>
          </p:nvSpPr>
          <p:spPr bwMode="black">
            <a:xfrm>
              <a:off x="2457" y="3765"/>
              <a:ext cx="74" cy="127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9"/>
                <a:gd name="T178" fmla="*/ 0 h 772"/>
                <a:gd name="T179" fmla="*/ 439 w 439"/>
                <a:gd name="T180" fmla="*/ 772 h 7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1" name="Freeform 20"/>
            <p:cNvSpPr>
              <a:spLocks noChangeAspect="1" noEditPoints="1"/>
            </p:cNvSpPr>
            <p:nvPr/>
          </p:nvSpPr>
          <p:spPr bwMode="black">
            <a:xfrm>
              <a:off x="2554" y="3676"/>
              <a:ext cx="74" cy="218"/>
            </a:xfrm>
            <a:custGeom>
              <a:avLst/>
              <a:gdLst>
                <a:gd name="T0" fmla="*/ 0 w 440"/>
                <a:gd name="T1" fmla="*/ 0 h 1307"/>
                <a:gd name="T2" fmla="*/ 0 w 440"/>
                <a:gd name="T3" fmla="*/ 0 h 1307"/>
                <a:gd name="T4" fmla="*/ 0 w 440"/>
                <a:gd name="T5" fmla="*/ 0 h 1307"/>
                <a:gd name="T6" fmla="*/ 0 w 440"/>
                <a:gd name="T7" fmla="*/ 0 h 1307"/>
                <a:gd name="T8" fmla="*/ 0 w 440"/>
                <a:gd name="T9" fmla="*/ 0 h 1307"/>
                <a:gd name="T10" fmla="*/ 0 w 440"/>
                <a:gd name="T11" fmla="*/ 0 h 1307"/>
                <a:gd name="T12" fmla="*/ 0 w 440"/>
                <a:gd name="T13" fmla="*/ 0 h 1307"/>
                <a:gd name="T14" fmla="*/ 0 w 440"/>
                <a:gd name="T15" fmla="*/ 0 h 1307"/>
                <a:gd name="T16" fmla="*/ 0 w 440"/>
                <a:gd name="T17" fmla="*/ 0 h 1307"/>
                <a:gd name="T18" fmla="*/ 0 w 440"/>
                <a:gd name="T19" fmla="*/ 0 h 1307"/>
                <a:gd name="T20" fmla="*/ 0 w 440"/>
                <a:gd name="T21" fmla="*/ 0 h 1307"/>
                <a:gd name="T22" fmla="*/ 0 w 440"/>
                <a:gd name="T23" fmla="*/ 0 h 1307"/>
                <a:gd name="T24" fmla="*/ 0 w 440"/>
                <a:gd name="T25" fmla="*/ 0 h 1307"/>
                <a:gd name="T26" fmla="*/ 0 w 440"/>
                <a:gd name="T27" fmla="*/ 0 h 1307"/>
                <a:gd name="T28" fmla="*/ 0 w 440"/>
                <a:gd name="T29" fmla="*/ 0 h 1307"/>
                <a:gd name="T30" fmla="*/ 0 w 440"/>
                <a:gd name="T31" fmla="*/ 0 h 1307"/>
                <a:gd name="T32" fmla="*/ 0 w 440"/>
                <a:gd name="T33" fmla="*/ 0 h 1307"/>
                <a:gd name="T34" fmla="*/ 0 w 440"/>
                <a:gd name="T35" fmla="*/ 0 h 1307"/>
                <a:gd name="T36" fmla="*/ 0 w 440"/>
                <a:gd name="T37" fmla="*/ 0 h 1307"/>
                <a:gd name="T38" fmla="*/ 0 w 440"/>
                <a:gd name="T39" fmla="*/ 0 h 1307"/>
                <a:gd name="T40" fmla="*/ 0 w 440"/>
                <a:gd name="T41" fmla="*/ 0 h 1307"/>
                <a:gd name="T42" fmla="*/ 0 w 440"/>
                <a:gd name="T43" fmla="*/ 0 h 1307"/>
                <a:gd name="T44" fmla="*/ 0 w 440"/>
                <a:gd name="T45" fmla="*/ 0 h 1307"/>
                <a:gd name="T46" fmla="*/ 0 w 440"/>
                <a:gd name="T47" fmla="*/ 0 h 1307"/>
                <a:gd name="T48" fmla="*/ 0 w 440"/>
                <a:gd name="T49" fmla="*/ 0 h 1307"/>
                <a:gd name="T50" fmla="*/ 0 w 440"/>
                <a:gd name="T51" fmla="*/ 0 h 1307"/>
                <a:gd name="T52" fmla="*/ 0 w 440"/>
                <a:gd name="T53" fmla="*/ 0 h 1307"/>
                <a:gd name="T54" fmla="*/ 0 w 440"/>
                <a:gd name="T55" fmla="*/ 0 h 1307"/>
                <a:gd name="T56" fmla="*/ 0 w 440"/>
                <a:gd name="T57" fmla="*/ 0 h 1307"/>
                <a:gd name="T58" fmla="*/ 0 w 440"/>
                <a:gd name="T59" fmla="*/ 0 h 1307"/>
                <a:gd name="T60" fmla="*/ 0 w 440"/>
                <a:gd name="T61" fmla="*/ 0 h 1307"/>
                <a:gd name="T62" fmla="*/ 0 w 440"/>
                <a:gd name="T63" fmla="*/ 0 h 1307"/>
                <a:gd name="T64" fmla="*/ 0 w 440"/>
                <a:gd name="T65" fmla="*/ 0 h 1307"/>
                <a:gd name="T66" fmla="*/ 0 w 440"/>
                <a:gd name="T67" fmla="*/ 0 h 1307"/>
                <a:gd name="T68" fmla="*/ 0 w 440"/>
                <a:gd name="T69" fmla="*/ 0 h 1307"/>
                <a:gd name="T70" fmla="*/ 0 w 440"/>
                <a:gd name="T71" fmla="*/ 0 h 1307"/>
                <a:gd name="T72" fmla="*/ 0 w 440"/>
                <a:gd name="T73" fmla="*/ 0 h 1307"/>
                <a:gd name="T74" fmla="*/ 0 w 440"/>
                <a:gd name="T75" fmla="*/ 0 h 1307"/>
                <a:gd name="T76" fmla="*/ 0 w 440"/>
                <a:gd name="T77" fmla="*/ 0 h 1307"/>
                <a:gd name="T78" fmla="*/ 0 w 440"/>
                <a:gd name="T79" fmla="*/ 0 h 1307"/>
                <a:gd name="T80" fmla="*/ 0 w 440"/>
                <a:gd name="T81" fmla="*/ 0 h 1307"/>
                <a:gd name="T82" fmla="*/ 0 w 440"/>
                <a:gd name="T83" fmla="*/ 0 h 1307"/>
                <a:gd name="T84" fmla="*/ 0 w 440"/>
                <a:gd name="T85" fmla="*/ 0 h 1307"/>
                <a:gd name="T86" fmla="*/ 0 w 440"/>
                <a:gd name="T87" fmla="*/ 0 h 1307"/>
                <a:gd name="T88" fmla="*/ 0 w 440"/>
                <a:gd name="T89" fmla="*/ 0 h 1307"/>
                <a:gd name="T90" fmla="*/ 0 w 440"/>
                <a:gd name="T91" fmla="*/ 0 h 1307"/>
                <a:gd name="T92" fmla="*/ 0 w 440"/>
                <a:gd name="T93" fmla="*/ 0 h 1307"/>
                <a:gd name="T94" fmla="*/ 0 w 440"/>
                <a:gd name="T95" fmla="*/ 0 h 1307"/>
                <a:gd name="T96" fmla="*/ 0 w 440"/>
                <a:gd name="T97" fmla="*/ 0 h 1307"/>
                <a:gd name="T98" fmla="*/ 0 w 440"/>
                <a:gd name="T99" fmla="*/ 0 h 1307"/>
                <a:gd name="T100" fmla="*/ 0 w 440"/>
                <a:gd name="T101" fmla="*/ 0 h 1307"/>
                <a:gd name="T102" fmla="*/ 0 w 440"/>
                <a:gd name="T103" fmla="*/ 0 h 1307"/>
                <a:gd name="T104" fmla="*/ 0 w 440"/>
                <a:gd name="T105" fmla="*/ 0 h 1307"/>
                <a:gd name="T106" fmla="*/ 0 w 440"/>
                <a:gd name="T107" fmla="*/ 0 h 1307"/>
                <a:gd name="T108" fmla="*/ 0 w 440"/>
                <a:gd name="T109" fmla="*/ 0 h 1307"/>
                <a:gd name="T110" fmla="*/ 0 w 440"/>
                <a:gd name="T111" fmla="*/ 0 h 1307"/>
                <a:gd name="T112" fmla="*/ 0 w 440"/>
                <a:gd name="T113" fmla="*/ 0 h 1307"/>
                <a:gd name="T114" fmla="*/ 0 w 440"/>
                <a:gd name="T115" fmla="*/ 0 h 1307"/>
                <a:gd name="T116" fmla="*/ 0 w 440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"/>
                <a:gd name="T178" fmla="*/ 0 h 1307"/>
                <a:gd name="T179" fmla="*/ 440 w 440"/>
                <a:gd name="T180" fmla="*/ 1307 h 130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2" name="Freeform 21"/>
            <p:cNvSpPr>
              <a:spLocks noChangeAspect="1" noEditPoints="1"/>
            </p:cNvSpPr>
            <p:nvPr/>
          </p:nvSpPr>
          <p:spPr bwMode="black">
            <a:xfrm>
              <a:off x="2637" y="3765"/>
              <a:ext cx="76" cy="127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3"/>
                <a:gd name="T163" fmla="*/ 0 h 772"/>
                <a:gd name="T164" fmla="*/ 463 w 463"/>
                <a:gd name="T165" fmla="*/ 772 h 7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3" name="Freeform 22"/>
            <p:cNvSpPr>
              <a:spLocks noChangeAspect="1"/>
            </p:cNvSpPr>
            <p:nvPr/>
          </p:nvSpPr>
          <p:spPr bwMode="black">
            <a:xfrm>
              <a:off x="2729" y="3765"/>
              <a:ext cx="41" cy="126"/>
            </a:xfrm>
            <a:custGeom>
              <a:avLst/>
              <a:gdLst>
                <a:gd name="T0" fmla="*/ 0 w 242"/>
                <a:gd name="T1" fmla="*/ 0 h 754"/>
                <a:gd name="T2" fmla="*/ 0 w 242"/>
                <a:gd name="T3" fmla="*/ 0 h 754"/>
                <a:gd name="T4" fmla="*/ 0 w 242"/>
                <a:gd name="T5" fmla="*/ 0 h 754"/>
                <a:gd name="T6" fmla="*/ 0 w 242"/>
                <a:gd name="T7" fmla="*/ 0 h 754"/>
                <a:gd name="T8" fmla="*/ 0 w 242"/>
                <a:gd name="T9" fmla="*/ 0 h 754"/>
                <a:gd name="T10" fmla="*/ 0 w 242"/>
                <a:gd name="T11" fmla="*/ 0 h 754"/>
                <a:gd name="T12" fmla="*/ 0 w 242"/>
                <a:gd name="T13" fmla="*/ 0 h 754"/>
                <a:gd name="T14" fmla="*/ 0 w 242"/>
                <a:gd name="T15" fmla="*/ 0 h 754"/>
                <a:gd name="T16" fmla="*/ 0 w 242"/>
                <a:gd name="T17" fmla="*/ 0 h 754"/>
                <a:gd name="T18" fmla="*/ 0 w 242"/>
                <a:gd name="T19" fmla="*/ 0 h 754"/>
                <a:gd name="T20" fmla="*/ 0 w 242"/>
                <a:gd name="T21" fmla="*/ 0 h 754"/>
                <a:gd name="T22" fmla="*/ 0 w 242"/>
                <a:gd name="T23" fmla="*/ 0 h 754"/>
                <a:gd name="T24" fmla="*/ 0 w 242"/>
                <a:gd name="T25" fmla="*/ 0 h 754"/>
                <a:gd name="T26" fmla="*/ 0 w 242"/>
                <a:gd name="T27" fmla="*/ 0 h 754"/>
                <a:gd name="T28" fmla="*/ 0 w 242"/>
                <a:gd name="T29" fmla="*/ 0 h 754"/>
                <a:gd name="T30" fmla="*/ 0 w 242"/>
                <a:gd name="T31" fmla="*/ 0 h 754"/>
                <a:gd name="T32" fmla="*/ 0 w 242"/>
                <a:gd name="T33" fmla="*/ 0 h 754"/>
                <a:gd name="T34" fmla="*/ 0 w 242"/>
                <a:gd name="T35" fmla="*/ 0 h 754"/>
                <a:gd name="T36" fmla="*/ 0 w 242"/>
                <a:gd name="T37" fmla="*/ 0 h 754"/>
                <a:gd name="T38" fmla="*/ 0 w 242"/>
                <a:gd name="T39" fmla="*/ 0 h 754"/>
                <a:gd name="T40" fmla="*/ 0 w 242"/>
                <a:gd name="T41" fmla="*/ 0 h 754"/>
                <a:gd name="T42" fmla="*/ 0 w 242"/>
                <a:gd name="T43" fmla="*/ 0 h 754"/>
                <a:gd name="T44" fmla="*/ 0 w 242"/>
                <a:gd name="T45" fmla="*/ 0 h 754"/>
                <a:gd name="T46" fmla="*/ 0 w 242"/>
                <a:gd name="T47" fmla="*/ 0 h 754"/>
                <a:gd name="T48" fmla="*/ 0 w 242"/>
                <a:gd name="T49" fmla="*/ 0 h 754"/>
                <a:gd name="T50" fmla="*/ 0 w 242"/>
                <a:gd name="T51" fmla="*/ 0 h 754"/>
                <a:gd name="T52" fmla="*/ 0 w 242"/>
                <a:gd name="T53" fmla="*/ 0 h 754"/>
                <a:gd name="T54" fmla="*/ 0 w 242"/>
                <a:gd name="T55" fmla="*/ 0 h 754"/>
                <a:gd name="T56" fmla="*/ 0 w 242"/>
                <a:gd name="T57" fmla="*/ 0 h 754"/>
                <a:gd name="T58" fmla="*/ 0 w 242"/>
                <a:gd name="T59" fmla="*/ 0 h 754"/>
                <a:gd name="T60" fmla="*/ 0 w 242"/>
                <a:gd name="T61" fmla="*/ 0 h 754"/>
                <a:gd name="T62" fmla="*/ 0 w 242"/>
                <a:gd name="T63" fmla="*/ 0 h 754"/>
                <a:gd name="T64" fmla="*/ 0 w 242"/>
                <a:gd name="T65" fmla="*/ 0 h 754"/>
                <a:gd name="T66" fmla="*/ 0 w 242"/>
                <a:gd name="T67" fmla="*/ 0 h 754"/>
                <a:gd name="T68" fmla="*/ 0 w 242"/>
                <a:gd name="T69" fmla="*/ 0 h 754"/>
                <a:gd name="T70" fmla="*/ 0 w 242"/>
                <a:gd name="T71" fmla="*/ 0 h 754"/>
                <a:gd name="T72" fmla="*/ 0 w 242"/>
                <a:gd name="T73" fmla="*/ 0 h 754"/>
                <a:gd name="T74" fmla="*/ 0 w 242"/>
                <a:gd name="T75" fmla="*/ 0 h 754"/>
                <a:gd name="T76" fmla="*/ 0 w 242"/>
                <a:gd name="T77" fmla="*/ 0 h 754"/>
                <a:gd name="T78" fmla="*/ 0 w 242"/>
                <a:gd name="T79" fmla="*/ 0 h 754"/>
                <a:gd name="T80" fmla="*/ 0 w 242"/>
                <a:gd name="T81" fmla="*/ 0 h 754"/>
                <a:gd name="T82" fmla="*/ 0 w 242"/>
                <a:gd name="T83" fmla="*/ 0 h 754"/>
                <a:gd name="T84" fmla="*/ 0 w 242"/>
                <a:gd name="T85" fmla="*/ 0 h 754"/>
                <a:gd name="T86" fmla="*/ 0 w 242"/>
                <a:gd name="T87" fmla="*/ 0 h 754"/>
                <a:gd name="T88" fmla="*/ 0 w 242"/>
                <a:gd name="T89" fmla="*/ 0 h 754"/>
                <a:gd name="T90" fmla="*/ 0 w 242"/>
                <a:gd name="T91" fmla="*/ 0 h 754"/>
                <a:gd name="T92" fmla="*/ 0 w 242"/>
                <a:gd name="T93" fmla="*/ 0 h 754"/>
                <a:gd name="T94" fmla="*/ 0 w 242"/>
                <a:gd name="T95" fmla="*/ 0 h 754"/>
                <a:gd name="T96" fmla="*/ 0 w 242"/>
                <a:gd name="T97" fmla="*/ 0 h 754"/>
                <a:gd name="T98" fmla="*/ 0 w 242"/>
                <a:gd name="T99" fmla="*/ 0 h 754"/>
                <a:gd name="T100" fmla="*/ 0 w 242"/>
                <a:gd name="T101" fmla="*/ 0 h 754"/>
                <a:gd name="T102" fmla="*/ 0 w 242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2"/>
                <a:gd name="T157" fmla="*/ 0 h 754"/>
                <a:gd name="T158" fmla="*/ 242 w 242"/>
                <a:gd name="T159" fmla="*/ 754 h 7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4" name="Freeform 23"/>
            <p:cNvSpPr>
              <a:spLocks noChangeAspect="1" noEditPoints="1"/>
            </p:cNvSpPr>
            <p:nvPr/>
          </p:nvSpPr>
          <p:spPr bwMode="black">
            <a:xfrm>
              <a:off x="2771" y="3765"/>
              <a:ext cx="74" cy="127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9"/>
                <a:gd name="T178" fmla="*/ 0 h 772"/>
                <a:gd name="T179" fmla="*/ 439 w 439"/>
                <a:gd name="T180" fmla="*/ 772 h 7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5" name="Freeform 24"/>
            <p:cNvSpPr>
              <a:spLocks noChangeAspect="1"/>
            </p:cNvSpPr>
            <p:nvPr/>
          </p:nvSpPr>
          <p:spPr bwMode="black">
            <a:xfrm>
              <a:off x="2861" y="3724"/>
              <a:ext cx="35" cy="168"/>
            </a:xfrm>
            <a:custGeom>
              <a:avLst/>
              <a:gdLst>
                <a:gd name="T0" fmla="*/ 0 w 199"/>
                <a:gd name="T1" fmla="*/ 0 h 998"/>
                <a:gd name="T2" fmla="*/ 0 w 199"/>
                <a:gd name="T3" fmla="*/ 0 h 998"/>
                <a:gd name="T4" fmla="*/ 0 w 199"/>
                <a:gd name="T5" fmla="*/ 0 h 998"/>
                <a:gd name="T6" fmla="*/ 0 w 199"/>
                <a:gd name="T7" fmla="*/ 0 h 998"/>
                <a:gd name="T8" fmla="*/ 0 w 199"/>
                <a:gd name="T9" fmla="*/ 0 h 998"/>
                <a:gd name="T10" fmla="*/ 0 w 199"/>
                <a:gd name="T11" fmla="*/ 0 h 998"/>
                <a:gd name="T12" fmla="*/ 0 w 199"/>
                <a:gd name="T13" fmla="*/ 0 h 998"/>
                <a:gd name="T14" fmla="*/ 0 w 199"/>
                <a:gd name="T15" fmla="*/ 0 h 998"/>
                <a:gd name="T16" fmla="*/ 0 w 199"/>
                <a:gd name="T17" fmla="*/ 0 h 998"/>
                <a:gd name="T18" fmla="*/ 0 w 199"/>
                <a:gd name="T19" fmla="*/ 0 h 998"/>
                <a:gd name="T20" fmla="*/ 0 w 199"/>
                <a:gd name="T21" fmla="*/ 0 h 998"/>
                <a:gd name="T22" fmla="*/ 0 w 199"/>
                <a:gd name="T23" fmla="*/ 0 h 998"/>
                <a:gd name="T24" fmla="*/ 0 w 199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9"/>
                <a:gd name="T40" fmla="*/ 0 h 998"/>
                <a:gd name="T41" fmla="*/ 199 w 199"/>
                <a:gd name="T42" fmla="*/ 998 h 9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6" name="Freeform 25"/>
            <p:cNvSpPr>
              <a:spLocks noChangeAspect="1" noEditPoints="1"/>
            </p:cNvSpPr>
            <p:nvPr/>
          </p:nvSpPr>
          <p:spPr bwMode="black">
            <a:xfrm>
              <a:off x="2900" y="3765"/>
              <a:ext cx="78" cy="127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1"/>
                <a:gd name="T163" fmla="*/ 0 h 772"/>
                <a:gd name="T164" fmla="*/ 461 w 461"/>
                <a:gd name="T165" fmla="*/ 772 h 7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7" name="Freeform 26"/>
            <p:cNvSpPr>
              <a:spLocks noChangeAspect="1"/>
            </p:cNvSpPr>
            <p:nvPr/>
          </p:nvSpPr>
          <p:spPr bwMode="black">
            <a:xfrm>
              <a:off x="2996" y="3765"/>
              <a:ext cx="39" cy="126"/>
            </a:xfrm>
            <a:custGeom>
              <a:avLst/>
              <a:gdLst>
                <a:gd name="T0" fmla="*/ 0 w 240"/>
                <a:gd name="T1" fmla="*/ 0 h 754"/>
                <a:gd name="T2" fmla="*/ 0 w 240"/>
                <a:gd name="T3" fmla="*/ 0 h 754"/>
                <a:gd name="T4" fmla="*/ 0 w 240"/>
                <a:gd name="T5" fmla="*/ 0 h 754"/>
                <a:gd name="T6" fmla="*/ 0 w 240"/>
                <a:gd name="T7" fmla="*/ 0 h 754"/>
                <a:gd name="T8" fmla="*/ 0 w 240"/>
                <a:gd name="T9" fmla="*/ 0 h 754"/>
                <a:gd name="T10" fmla="*/ 0 w 240"/>
                <a:gd name="T11" fmla="*/ 0 h 754"/>
                <a:gd name="T12" fmla="*/ 0 w 240"/>
                <a:gd name="T13" fmla="*/ 0 h 754"/>
                <a:gd name="T14" fmla="*/ 0 w 240"/>
                <a:gd name="T15" fmla="*/ 0 h 754"/>
                <a:gd name="T16" fmla="*/ 0 w 240"/>
                <a:gd name="T17" fmla="*/ 0 h 754"/>
                <a:gd name="T18" fmla="*/ 0 w 240"/>
                <a:gd name="T19" fmla="*/ 0 h 754"/>
                <a:gd name="T20" fmla="*/ 0 w 240"/>
                <a:gd name="T21" fmla="*/ 0 h 754"/>
                <a:gd name="T22" fmla="*/ 0 w 240"/>
                <a:gd name="T23" fmla="*/ 0 h 754"/>
                <a:gd name="T24" fmla="*/ 0 w 240"/>
                <a:gd name="T25" fmla="*/ 0 h 754"/>
                <a:gd name="T26" fmla="*/ 0 w 240"/>
                <a:gd name="T27" fmla="*/ 0 h 754"/>
                <a:gd name="T28" fmla="*/ 0 w 240"/>
                <a:gd name="T29" fmla="*/ 0 h 754"/>
                <a:gd name="T30" fmla="*/ 0 w 240"/>
                <a:gd name="T31" fmla="*/ 0 h 754"/>
                <a:gd name="T32" fmla="*/ 0 w 240"/>
                <a:gd name="T33" fmla="*/ 0 h 754"/>
                <a:gd name="T34" fmla="*/ 0 w 240"/>
                <a:gd name="T35" fmla="*/ 0 h 754"/>
                <a:gd name="T36" fmla="*/ 0 w 240"/>
                <a:gd name="T37" fmla="*/ 0 h 754"/>
                <a:gd name="T38" fmla="*/ 0 w 240"/>
                <a:gd name="T39" fmla="*/ 0 h 754"/>
                <a:gd name="T40" fmla="*/ 0 w 240"/>
                <a:gd name="T41" fmla="*/ 0 h 754"/>
                <a:gd name="T42" fmla="*/ 0 w 240"/>
                <a:gd name="T43" fmla="*/ 0 h 754"/>
                <a:gd name="T44" fmla="*/ 0 w 240"/>
                <a:gd name="T45" fmla="*/ 0 h 754"/>
                <a:gd name="T46" fmla="*/ 0 w 240"/>
                <a:gd name="T47" fmla="*/ 0 h 754"/>
                <a:gd name="T48" fmla="*/ 0 w 240"/>
                <a:gd name="T49" fmla="*/ 0 h 754"/>
                <a:gd name="T50" fmla="*/ 0 w 240"/>
                <a:gd name="T51" fmla="*/ 0 h 754"/>
                <a:gd name="T52" fmla="*/ 0 w 240"/>
                <a:gd name="T53" fmla="*/ 0 h 754"/>
                <a:gd name="T54" fmla="*/ 0 w 240"/>
                <a:gd name="T55" fmla="*/ 0 h 754"/>
                <a:gd name="T56" fmla="*/ 0 w 240"/>
                <a:gd name="T57" fmla="*/ 0 h 754"/>
                <a:gd name="T58" fmla="*/ 0 w 240"/>
                <a:gd name="T59" fmla="*/ 0 h 754"/>
                <a:gd name="T60" fmla="*/ 0 w 240"/>
                <a:gd name="T61" fmla="*/ 0 h 754"/>
                <a:gd name="T62" fmla="*/ 0 w 240"/>
                <a:gd name="T63" fmla="*/ 0 h 754"/>
                <a:gd name="T64" fmla="*/ 0 w 240"/>
                <a:gd name="T65" fmla="*/ 0 h 754"/>
                <a:gd name="T66" fmla="*/ 0 w 240"/>
                <a:gd name="T67" fmla="*/ 0 h 754"/>
                <a:gd name="T68" fmla="*/ 0 w 240"/>
                <a:gd name="T69" fmla="*/ 0 h 754"/>
                <a:gd name="T70" fmla="*/ 0 w 240"/>
                <a:gd name="T71" fmla="*/ 0 h 754"/>
                <a:gd name="T72" fmla="*/ 0 w 240"/>
                <a:gd name="T73" fmla="*/ 0 h 754"/>
                <a:gd name="T74" fmla="*/ 0 w 240"/>
                <a:gd name="T75" fmla="*/ 0 h 754"/>
                <a:gd name="T76" fmla="*/ 0 w 240"/>
                <a:gd name="T77" fmla="*/ 0 h 754"/>
                <a:gd name="T78" fmla="*/ 0 w 240"/>
                <a:gd name="T79" fmla="*/ 0 h 754"/>
                <a:gd name="T80" fmla="*/ 0 w 240"/>
                <a:gd name="T81" fmla="*/ 0 h 754"/>
                <a:gd name="T82" fmla="*/ 0 w 240"/>
                <a:gd name="T83" fmla="*/ 0 h 754"/>
                <a:gd name="T84" fmla="*/ 0 w 240"/>
                <a:gd name="T85" fmla="*/ 0 h 754"/>
                <a:gd name="T86" fmla="*/ 0 w 240"/>
                <a:gd name="T87" fmla="*/ 0 h 754"/>
                <a:gd name="T88" fmla="*/ 0 w 240"/>
                <a:gd name="T89" fmla="*/ 0 h 754"/>
                <a:gd name="T90" fmla="*/ 0 w 240"/>
                <a:gd name="T91" fmla="*/ 0 h 754"/>
                <a:gd name="T92" fmla="*/ 0 w 240"/>
                <a:gd name="T93" fmla="*/ 0 h 754"/>
                <a:gd name="T94" fmla="*/ 0 w 240"/>
                <a:gd name="T95" fmla="*/ 0 h 754"/>
                <a:gd name="T96" fmla="*/ 0 w 240"/>
                <a:gd name="T97" fmla="*/ 0 h 754"/>
                <a:gd name="T98" fmla="*/ 0 w 240"/>
                <a:gd name="T99" fmla="*/ 0 h 754"/>
                <a:gd name="T100" fmla="*/ 0 w 240"/>
                <a:gd name="T101" fmla="*/ 0 h 754"/>
                <a:gd name="T102" fmla="*/ 0 w 240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"/>
                <a:gd name="T157" fmla="*/ 0 h 754"/>
                <a:gd name="T158" fmla="*/ 240 w 240"/>
                <a:gd name="T159" fmla="*/ 754 h 7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8" name="Freeform 27"/>
            <p:cNvSpPr>
              <a:spLocks noChangeAspect="1"/>
            </p:cNvSpPr>
            <p:nvPr/>
          </p:nvSpPr>
          <p:spPr bwMode="black">
            <a:xfrm>
              <a:off x="3041" y="3766"/>
              <a:ext cx="78" cy="192"/>
            </a:xfrm>
            <a:custGeom>
              <a:avLst/>
              <a:gdLst>
                <a:gd name="T0" fmla="*/ 0 w 472"/>
                <a:gd name="T1" fmla="*/ 0 h 1144"/>
                <a:gd name="T2" fmla="*/ 0 w 472"/>
                <a:gd name="T3" fmla="*/ 0 h 1144"/>
                <a:gd name="T4" fmla="*/ 0 w 472"/>
                <a:gd name="T5" fmla="*/ 0 h 1144"/>
                <a:gd name="T6" fmla="*/ 0 w 472"/>
                <a:gd name="T7" fmla="*/ 0 h 1144"/>
                <a:gd name="T8" fmla="*/ 0 w 472"/>
                <a:gd name="T9" fmla="*/ 0 h 1144"/>
                <a:gd name="T10" fmla="*/ 0 w 472"/>
                <a:gd name="T11" fmla="*/ 0 h 1144"/>
                <a:gd name="T12" fmla="*/ 0 w 472"/>
                <a:gd name="T13" fmla="*/ 0 h 1144"/>
                <a:gd name="T14" fmla="*/ 0 w 472"/>
                <a:gd name="T15" fmla="*/ 0 h 1144"/>
                <a:gd name="T16" fmla="*/ 0 w 472"/>
                <a:gd name="T17" fmla="*/ 0 h 1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2"/>
                <a:gd name="T28" fmla="*/ 0 h 1144"/>
                <a:gd name="T29" fmla="*/ 472 w 472"/>
                <a:gd name="T30" fmla="*/ 1144 h 1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19" name="Freeform 28"/>
            <p:cNvSpPr>
              <a:spLocks noChangeAspect="1"/>
            </p:cNvSpPr>
            <p:nvPr/>
          </p:nvSpPr>
          <p:spPr bwMode="black">
            <a:xfrm>
              <a:off x="1178" y="3970"/>
              <a:ext cx="92" cy="33"/>
            </a:xfrm>
            <a:custGeom>
              <a:avLst/>
              <a:gdLst>
                <a:gd name="T0" fmla="*/ 0 w 557"/>
                <a:gd name="T1" fmla="*/ 0 h 196"/>
                <a:gd name="T2" fmla="*/ 0 w 557"/>
                <a:gd name="T3" fmla="*/ 0 h 196"/>
                <a:gd name="T4" fmla="*/ 0 w 557"/>
                <a:gd name="T5" fmla="*/ 0 h 196"/>
                <a:gd name="T6" fmla="*/ 0 w 557"/>
                <a:gd name="T7" fmla="*/ 0 h 196"/>
                <a:gd name="T8" fmla="*/ 0 w 557"/>
                <a:gd name="T9" fmla="*/ 0 h 196"/>
                <a:gd name="T10" fmla="*/ 0 w 557"/>
                <a:gd name="T11" fmla="*/ 0 h 196"/>
                <a:gd name="T12" fmla="*/ 0 w 557"/>
                <a:gd name="T13" fmla="*/ 0 h 196"/>
                <a:gd name="T14" fmla="*/ 0 w 557"/>
                <a:gd name="T15" fmla="*/ 0 h 196"/>
                <a:gd name="T16" fmla="*/ 0 w 557"/>
                <a:gd name="T17" fmla="*/ 0 h 196"/>
                <a:gd name="T18" fmla="*/ 0 w 557"/>
                <a:gd name="T19" fmla="*/ 0 h 196"/>
                <a:gd name="T20" fmla="*/ 0 w 557"/>
                <a:gd name="T21" fmla="*/ 0 h 196"/>
                <a:gd name="T22" fmla="*/ 0 w 557"/>
                <a:gd name="T23" fmla="*/ 0 h 196"/>
                <a:gd name="T24" fmla="*/ 0 w 557"/>
                <a:gd name="T25" fmla="*/ 0 h 196"/>
                <a:gd name="T26" fmla="*/ 0 w 557"/>
                <a:gd name="T27" fmla="*/ 0 h 196"/>
                <a:gd name="T28" fmla="*/ 0 w 557"/>
                <a:gd name="T29" fmla="*/ 0 h 196"/>
                <a:gd name="T30" fmla="*/ 0 w 557"/>
                <a:gd name="T31" fmla="*/ 0 h 196"/>
                <a:gd name="T32" fmla="*/ 0 w 557"/>
                <a:gd name="T33" fmla="*/ 0 h 196"/>
                <a:gd name="T34" fmla="*/ 0 w 557"/>
                <a:gd name="T35" fmla="*/ 0 h 196"/>
                <a:gd name="T36" fmla="*/ 0 w 557"/>
                <a:gd name="T37" fmla="*/ 0 h 196"/>
                <a:gd name="T38" fmla="*/ 0 w 557"/>
                <a:gd name="T39" fmla="*/ 0 h 196"/>
                <a:gd name="T40" fmla="*/ 0 w 557"/>
                <a:gd name="T41" fmla="*/ 0 h 196"/>
                <a:gd name="T42" fmla="*/ 0 w 557"/>
                <a:gd name="T43" fmla="*/ 0 h 196"/>
                <a:gd name="T44" fmla="*/ 0 w 557"/>
                <a:gd name="T45" fmla="*/ 0 h 196"/>
                <a:gd name="T46" fmla="*/ 0 w 557"/>
                <a:gd name="T47" fmla="*/ 0 h 196"/>
                <a:gd name="T48" fmla="*/ 0 w 557"/>
                <a:gd name="T49" fmla="*/ 0 h 196"/>
                <a:gd name="T50" fmla="*/ 0 w 557"/>
                <a:gd name="T51" fmla="*/ 0 h 196"/>
                <a:gd name="T52" fmla="*/ 0 w 557"/>
                <a:gd name="T53" fmla="*/ 0 h 196"/>
                <a:gd name="T54" fmla="*/ 0 w 557"/>
                <a:gd name="T55" fmla="*/ 0 h 196"/>
                <a:gd name="T56" fmla="*/ 0 w 557"/>
                <a:gd name="T57" fmla="*/ 0 h 196"/>
                <a:gd name="T58" fmla="*/ 0 w 557"/>
                <a:gd name="T59" fmla="*/ 0 h 196"/>
                <a:gd name="T60" fmla="*/ 0 w 557"/>
                <a:gd name="T61" fmla="*/ 0 h 196"/>
                <a:gd name="T62" fmla="*/ 0 w 557"/>
                <a:gd name="T63" fmla="*/ 0 h 196"/>
                <a:gd name="T64" fmla="*/ 0 w 557"/>
                <a:gd name="T65" fmla="*/ 0 h 196"/>
                <a:gd name="T66" fmla="*/ 0 w 557"/>
                <a:gd name="T67" fmla="*/ 0 h 196"/>
                <a:gd name="T68" fmla="*/ 0 w 557"/>
                <a:gd name="T69" fmla="*/ 0 h 196"/>
                <a:gd name="T70" fmla="*/ 0 w 557"/>
                <a:gd name="T71" fmla="*/ 0 h 196"/>
                <a:gd name="T72" fmla="*/ 0 w 557"/>
                <a:gd name="T73" fmla="*/ 0 h 1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7"/>
                <a:gd name="T112" fmla="*/ 0 h 196"/>
                <a:gd name="T113" fmla="*/ 557 w 557"/>
                <a:gd name="T114" fmla="*/ 196 h 1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0" name="Freeform 29"/>
            <p:cNvSpPr>
              <a:spLocks noChangeAspect="1"/>
            </p:cNvSpPr>
            <p:nvPr/>
          </p:nvSpPr>
          <p:spPr bwMode="black">
            <a:xfrm>
              <a:off x="270" y="3456"/>
              <a:ext cx="305" cy="105"/>
            </a:xfrm>
            <a:custGeom>
              <a:avLst/>
              <a:gdLst>
                <a:gd name="T0" fmla="*/ 0 w 1832"/>
                <a:gd name="T1" fmla="*/ 0 h 635"/>
                <a:gd name="T2" fmla="*/ 0 w 1832"/>
                <a:gd name="T3" fmla="*/ 0 h 635"/>
                <a:gd name="T4" fmla="*/ 0 w 1832"/>
                <a:gd name="T5" fmla="*/ 0 h 635"/>
                <a:gd name="T6" fmla="*/ 0 w 1832"/>
                <a:gd name="T7" fmla="*/ 0 h 635"/>
                <a:gd name="T8" fmla="*/ 0 w 1832"/>
                <a:gd name="T9" fmla="*/ 0 h 635"/>
                <a:gd name="T10" fmla="*/ 0 w 1832"/>
                <a:gd name="T11" fmla="*/ 0 h 635"/>
                <a:gd name="T12" fmla="*/ 0 w 1832"/>
                <a:gd name="T13" fmla="*/ 0 h 635"/>
                <a:gd name="T14" fmla="*/ 0 w 1832"/>
                <a:gd name="T15" fmla="*/ 0 h 635"/>
                <a:gd name="T16" fmla="*/ 0 w 1832"/>
                <a:gd name="T17" fmla="*/ 0 h 635"/>
                <a:gd name="T18" fmla="*/ 0 w 1832"/>
                <a:gd name="T19" fmla="*/ 0 h 635"/>
                <a:gd name="T20" fmla="*/ 0 w 1832"/>
                <a:gd name="T21" fmla="*/ 0 h 635"/>
                <a:gd name="T22" fmla="*/ 0 w 1832"/>
                <a:gd name="T23" fmla="*/ 0 h 635"/>
                <a:gd name="T24" fmla="*/ 0 w 1832"/>
                <a:gd name="T25" fmla="*/ 0 h 635"/>
                <a:gd name="T26" fmla="*/ 0 w 1832"/>
                <a:gd name="T27" fmla="*/ 0 h 635"/>
                <a:gd name="T28" fmla="*/ 0 w 1832"/>
                <a:gd name="T29" fmla="*/ 0 h 635"/>
                <a:gd name="T30" fmla="*/ 0 w 1832"/>
                <a:gd name="T31" fmla="*/ 0 h 635"/>
                <a:gd name="T32" fmla="*/ 0 w 1832"/>
                <a:gd name="T33" fmla="*/ 0 h 635"/>
                <a:gd name="T34" fmla="*/ 0 w 1832"/>
                <a:gd name="T35" fmla="*/ 0 h 635"/>
                <a:gd name="T36" fmla="*/ 0 w 1832"/>
                <a:gd name="T37" fmla="*/ 0 h 635"/>
                <a:gd name="T38" fmla="*/ 0 w 1832"/>
                <a:gd name="T39" fmla="*/ 0 h 635"/>
                <a:gd name="T40" fmla="*/ 0 w 1832"/>
                <a:gd name="T41" fmla="*/ 0 h 635"/>
                <a:gd name="T42" fmla="*/ 0 w 1832"/>
                <a:gd name="T43" fmla="*/ 0 h 635"/>
                <a:gd name="T44" fmla="*/ 0 w 1832"/>
                <a:gd name="T45" fmla="*/ 0 h 635"/>
                <a:gd name="T46" fmla="*/ 0 w 1832"/>
                <a:gd name="T47" fmla="*/ 0 h 635"/>
                <a:gd name="T48" fmla="*/ 0 w 1832"/>
                <a:gd name="T49" fmla="*/ 0 h 635"/>
                <a:gd name="T50" fmla="*/ 0 w 1832"/>
                <a:gd name="T51" fmla="*/ 0 h 635"/>
                <a:gd name="T52" fmla="*/ 0 w 1832"/>
                <a:gd name="T53" fmla="*/ 0 h 635"/>
                <a:gd name="T54" fmla="*/ 0 w 1832"/>
                <a:gd name="T55" fmla="*/ 0 h 635"/>
                <a:gd name="T56" fmla="*/ 0 w 1832"/>
                <a:gd name="T57" fmla="*/ 0 h 635"/>
                <a:gd name="T58" fmla="*/ 0 w 1832"/>
                <a:gd name="T59" fmla="*/ 0 h 635"/>
                <a:gd name="T60" fmla="*/ 0 w 1832"/>
                <a:gd name="T61" fmla="*/ 0 h 635"/>
                <a:gd name="T62" fmla="*/ 0 w 1832"/>
                <a:gd name="T63" fmla="*/ 0 h 635"/>
                <a:gd name="T64" fmla="*/ 0 w 1832"/>
                <a:gd name="T65" fmla="*/ 0 h 635"/>
                <a:gd name="T66" fmla="*/ 0 w 1832"/>
                <a:gd name="T67" fmla="*/ 0 h 635"/>
                <a:gd name="T68" fmla="*/ 0 w 1832"/>
                <a:gd name="T69" fmla="*/ 0 h 635"/>
                <a:gd name="T70" fmla="*/ 0 w 1832"/>
                <a:gd name="T71" fmla="*/ 0 h 635"/>
                <a:gd name="T72" fmla="*/ 0 w 1832"/>
                <a:gd name="T73" fmla="*/ 0 h 635"/>
                <a:gd name="T74" fmla="*/ 0 w 1832"/>
                <a:gd name="T75" fmla="*/ 0 h 635"/>
                <a:gd name="T76" fmla="*/ 0 w 1832"/>
                <a:gd name="T77" fmla="*/ 0 h 635"/>
                <a:gd name="T78" fmla="*/ 0 w 1832"/>
                <a:gd name="T79" fmla="*/ 0 h 635"/>
                <a:gd name="T80" fmla="*/ 0 w 1832"/>
                <a:gd name="T81" fmla="*/ 0 h 635"/>
                <a:gd name="T82" fmla="*/ 0 w 1832"/>
                <a:gd name="T83" fmla="*/ 0 h 635"/>
                <a:gd name="T84" fmla="*/ 0 w 1832"/>
                <a:gd name="T85" fmla="*/ 0 h 635"/>
                <a:gd name="T86" fmla="*/ 0 w 1832"/>
                <a:gd name="T87" fmla="*/ 0 h 635"/>
                <a:gd name="T88" fmla="*/ 0 w 1832"/>
                <a:gd name="T89" fmla="*/ 0 h 635"/>
                <a:gd name="T90" fmla="*/ 0 w 1832"/>
                <a:gd name="T91" fmla="*/ 0 h 635"/>
                <a:gd name="T92" fmla="*/ 0 w 1832"/>
                <a:gd name="T93" fmla="*/ 0 h 635"/>
                <a:gd name="T94" fmla="*/ 0 w 1832"/>
                <a:gd name="T95" fmla="*/ 0 h 635"/>
                <a:gd name="T96" fmla="*/ 0 w 1832"/>
                <a:gd name="T97" fmla="*/ 0 h 6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32"/>
                <a:gd name="T148" fmla="*/ 0 h 635"/>
                <a:gd name="T149" fmla="*/ 1832 w 1832"/>
                <a:gd name="T150" fmla="*/ 635 h 6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1" name="Freeform 30"/>
            <p:cNvSpPr>
              <a:spLocks noChangeAspect="1"/>
            </p:cNvSpPr>
            <p:nvPr/>
          </p:nvSpPr>
          <p:spPr bwMode="black">
            <a:xfrm>
              <a:off x="462" y="3580"/>
              <a:ext cx="116" cy="236"/>
            </a:xfrm>
            <a:custGeom>
              <a:avLst/>
              <a:gdLst>
                <a:gd name="T0" fmla="*/ 0 w 694"/>
                <a:gd name="T1" fmla="*/ 0 h 1421"/>
                <a:gd name="T2" fmla="*/ 0 w 694"/>
                <a:gd name="T3" fmla="*/ 0 h 1421"/>
                <a:gd name="T4" fmla="*/ 0 w 694"/>
                <a:gd name="T5" fmla="*/ 0 h 1421"/>
                <a:gd name="T6" fmla="*/ 0 w 694"/>
                <a:gd name="T7" fmla="*/ 0 h 1421"/>
                <a:gd name="T8" fmla="*/ 0 w 694"/>
                <a:gd name="T9" fmla="*/ 0 h 1421"/>
                <a:gd name="T10" fmla="*/ 0 w 694"/>
                <a:gd name="T11" fmla="*/ 0 h 1421"/>
                <a:gd name="T12" fmla="*/ 0 w 694"/>
                <a:gd name="T13" fmla="*/ 0 h 1421"/>
                <a:gd name="T14" fmla="*/ 0 w 694"/>
                <a:gd name="T15" fmla="*/ 0 h 1421"/>
                <a:gd name="T16" fmla="*/ 0 w 694"/>
                <a:gd name="T17" fmla="*/ 0 h 1421"/>
                <a:gd name="T18" fmla="*/ 0 w 694"/>
                <a:gd name="T19" fmla="*/ 0 h 1421"/>
                <a:gd name="T20" fmla="*/ 0 w 694"/>
                <a:gd name="T21" fmla="*/ 0 h 1421"/>
                <a:gd name="T22" fmla="*/ 0 w 694"/>
                <a:gd name="T23" fmla="*/ 0 h 14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4"/>
                <a:gd name="T37" fmla="*/ 0 h 1421"/>
                <a:gd name="T38" fmla="*/ 694 w 694"/>
                <a:gd name="T39" fmla="*/ 1421 h 14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22" name="Freeform 31"/>
            <p:cNvSpPr>
              <a:spLocks noChangeAspect="1"/>
            </p:cNvSpPr>
            <p:nvPr/>
          </p:nvSpPr>
          <p:spPr bwMode="black">
            <a:xfrm>
              <a:off x="240" y="3519"/>
              <a:ext cx="1050" cy="496"/>
            </a:xfrm>
            <a:custGeom>
              <a:avLst/>
              <a:gdLst>
                <a:gd name="T0" fmla="*/ 0 w 6301"/>
                <a:gd name="T1" fmla="*/ 0 h 2981"/>
                <a:gd name="T2" fmla="*/ 0 w 6301"/>
                <a:gd name="T3" fmla="*/ 0 h 2981"/>
                <a:gd name="T4" fmla="*/ 0 w 6301"/>
                <a:gd name="T5" fmla="*/ 0 h 2981"/>
                <a:gd name="T6" fmla="*/ 0 w 6301"/>
                <a:gd name="T7" fmla="*/ 0 h 2981"/>
                <a:gd name="T8" fmla="*/ 0 w 6301"/>
                <a:gd name="T9" fmla="*/ 0 h 2981"/>
                <a:gd name="T10" fmla="*/ 0 w 6301"/>
                <a:gd name="T11" fmla="*/ 0 h 2981"/>
                <a:gd name="T12" fmla="*/ 0 w 6301"/>
                <a:gd name="T13" fmla="*/ 0 h 2981"/>
                <a:gd name="T14" fmla="*/ 0 w 6301"/>
                <a:gd name="T15" fmla="*/ 0 h 2981"/>
                <a:gd name="T16" fmla="*/ 0 w 6301"/>
                <a:gd name="T17" fmla="*/ 0 h 2981"/>
                <a:gd name="T18" fmla="*/ 0 w 6301"/>
                <a:gd name="T19" fmla="*/ 0 h 2981"/>
                <a:gd name="T20" fmla="*/ 0 w 6301"/>
                <a:gd name="T21" fmla="*/ 0 h 2981"/>
                <a:gd name="T22" fmla="*/ 0 w 6301"/>
                <a:gd name="T23" fmla="*/ 0 h 2981"/>
                <a:gd name="T24" fmla="*/ 0 w 6301"/>
                <a:gd name="T25" fmla="*/ 0 h 2981"/>
                <a:gd name="T26" fmla="*/ 0 w 6301"/>
                <a:gd name="T27" fmla="*/ 0 h 2981"/>
                <a:gd name="T28" fmla="*/ 0 w 6301"/>
                <a:gd name="T29" fmla="*/ 0 h 2981"/>
                <a:gd name="T30" fmla="*/ 0 w 6301"/>
                <a:gd name="T31" fmla="*/ 0 h 2981"/>
                <a:gd name="T32" fmla="*/ 0 w 6301"/>
                <a:gd name="T33" fmla="*/ 0 h 2981"/>
                <a:gd name="T34" fmla="*/ 0 w 6301"/>
                <a:gd name="T35" fmla="*/ 0 h 2981"/>
                <a:gd name="T36" fmla="*/ 0 w 6301"/>
                <a:gd name="T37" fmla="*/ 0 h 2981"/>
                <a:gd name="T38" fmla="*/ 0 w 6301"/>
                <a:gd name="T39" fmla="*/ 0 h 2981"/>
                <a:gd name="T40" fmla="*/ 0 w 6301"/>
                <a:gd name="T41" fmla="*/ 0 h 2981"/>
                <a:gd name="T42" fmla="*/ 0 w 6301"/>
                <a:gd name="T43" fmla="*/ 0 h 2981"/>
                <a:gd name="T44" fmla="*/ 0 w 6301"/>
                <a:gd name="T45" fmla="*/ 0 h 2981"/>
                <a:gd name="T46" fmla="*/ 0 w 6301"/>
                <a:gd name="T47" fmla="*/ 0 h 2981"/>
                <a:gd name="T48" fmla="*/ 0 w 6301"/>
                <a:gd name="T49" fmla="*/ 0 h 2981"/>
                <a:gd name="T50" fmla="*/ 0 w 6301"/>
                <a:gd name="T51" fmla="*/ 0 h 2981"/>
                <a:gd name="T52" fmla="*/ 0 w 6301"/>
                <a:gd name="T53" fmla="*/ 0 h 2981"/>
                <a:gd name="T54" fmla="*/ 0 w 6301"/>
                <a:gd name="T55" fmla="*/ 0 h 2981"/>
                <a:gd name="T56" fmla="*/ 0 w 6301"/>
                <a:gd name="T57" fmla="*/ 0 h 2981"/>
                <a:gd name="T58" fmla="*/ 0 w 6301"/>
                <a:gd name="T59" fmla="*/ 0 h 2981"/>
                <a:gd name="T60" fmla="*/ 0 w 6301"/>
                <a:gd name="T61" fmla="*/ 0 h 2981"/>
                <a:gd name="T62" fmla="*/ 0 w 6301"/>
                <a:gd name="T63" fmla="*/ 0 h 2981"/>
                <a:gd name="T64" fmla="*/ 0 w 6301"/>
                <a:gd name="T65" fmla="*/ 0 h 2981"/>
                <a:gd name="T66" fmla="*/ 0 w 6301"/>
                <a:gd name="T67" fmla="*/ 0 h 2981"/>
                <a:gd name="T68" fmla="*/ 0 w 6301"/>
                <a:gd name="T69" fmla="*/ 0 h 2981"/>
                <a:gd name="T70" fmla="*/ 0 w 6301"/>
                <a:gd name="T71" fmla="*/ 0 h 2981"/>
                <a:gd name="T72" fmla="*/ 0 w 6301"/>
                <a:gd name="T73" fmla="*/ 0 h 2981"/>
                <a:gd name="T74" fmla="*/ 0 w 6301"/>
                <a:gd name="T75" fmla="*/ 0 h 2981"/>
                <a:gd name="T76" fmla="*/ 0 w 6301"/>
                <a:gd name="T77" fmla="*/ 0 h 2981"/>
                <a:gd name="T78" fmla="*/ 0 w 6301"/>
                <a:gd name="T79" fmla="*/ 0 h 2981"/>
                <a:gd name="T80" fmla="*/ 0 w 6301"/>
                <a:gd name="T81" fmla="*/ 0 h 2981"/>
                <a:gd name="T82" fmla="*/ 0 w 6301"/>
                <a:gd name="T83" fmla="*/ 0 h 2981"/>
                <a:gd name="T84" fmla="*/ 0 w 6301"/>
                <a:gd name="T85" fmla="*/ 0 h 2981"/>
                <a:gd name="T86" fmla="*/ 0 w 6301"/>
                <a:gd name="T87" fmla="*/ 0 h 2981"/>
                <a:gd name="T88" fmla="*/ 0 w 6301"/>
                <a:gd name="T89" fmla="*/ 0 h 2981"/>
                <a:gd name="T90" fmla="*/ 0 w 6301"/>
                <a:gd name="T91" fmla="*/ 0 h 2981"/>
                <a:gd name="T92" fmla="*/ 0 w 6301"/>
                <a:gd name="T93" fmla="*/ 0 h 2981"/>
                <a:gd name="T94" fmla="*/ 0 w 6301"/>
                <a:gd name="T95" fmla="*/ 0 h 2981"/>
                <a:gd name="T96" fmla="*/ 0 w 6301"/>
                <a:gd name="T97" fmla="*/ 0 h 2981"/>
                <a:gd name="T98" fmla="*/ 0 w 6301"/>
                <a:gd name="T99" fmla="*/ 0 h 2981"/>
                <a:gd name="T100" fmla="*/ 0 w 6301"/>
                <a:gd name="T101" fmla="*/ 0 h 2981"/>
                <a:gd name="T102" fmla="*/ 0 w 6301"/>
                <a:gd name="T103" fmla="*/ 0 h 2981"/>
                <a:gd name="T104" fmla="*/ 0 w 6301"/>
                <a:gd name="T105" fmla="*/ 0 h 2981"/>
                <a:gd name="T106" fmla="*/ 0 w 6301"/>
                <a:gd name="T107" fmla="*/ 0 h 2981"/>
                <a:gd name="T108" fmla="*/ 0 w 6301"/>
                <a:gd name="T109" fmla="*/ 0 h 2981"/>
                <a:gd name="T110" fmla="*/ 0 w 6301"/>
                <a:gd name="T111" fmla="*/ 0 h 2981"/>
                <a:gd name="T112" fmla="*/ 0 w 6301"/>
                <a:gd name="T113" fmla="*/ 0 h 29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301"/>
                <a:gd name="T172" fmla="*/ 0 h 2981"/>
                <a:gd name="T173" fmla="*/ 6301 w 6301"/>
                <a:gd name="T174" fmla="*/ 2981 h 29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8793" name="Rectangle 101"/>
          <p:cNvSpPr>
            <a:spLocks noChangeArrowheads="1"/>
          </p:cNvSpPr>
          <p:nvPr/>
        </p:nvSpPr>
        <p:spPr bwMode="auto">
          <a:xfrm>
            <a:off x="781665" y="182036"/>
            <a:ext cx="106040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POTENTIEL des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réacteurs</a:t>
            </a:r>
            <a:r>
              <a:rPr kumimoji="0" lang="en-US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à haute </a:t>
            </a:r>
            <a:r>
              <a:rPr kumimoji="0" lang="en-US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température</a:t>
            </a:r>
            <a:endParaRPr kumimoji="0" lang="fr-FR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36" y="2159701"/>
            <a:ext cx="439922" cy="3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79" y="1756198"/>
            <a:ext cx="660796" cy="26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6" y="1718999"/>
            <a:ext cx="667489" cy="4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4" y="2247887"/>
            <a:ext cx="571351" cy="30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3" y="2685096"/>
            <a:ext cx="762410" cy="2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2" y="2195579"/>
            <a:ext cx="609685" cy="2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3" y="1830599"/>
            <a:ext cx="661405" cy="21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29" y="2704939"/>
            <a:ext cx="755109" cy="4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05" y="2599103"/>
            <a:ext cx="810479" cy="33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84" y="2164969"/>
            <a:ext cx="762410" cy="31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5" descr="Ultra Safe Nuc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94" y="1793398"/>
            <a:ext cx="848204" cy="24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6" descr="mersen_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35" y="3083797"/>
            <a:ext cx="825082" cy="25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7" descr="C:\Users\Fred\AppData\Local\Microsoft\Windows\Temporary Internet Files\Content.Outlook\WVQZHG5X\SRSCRO Logo -609x260 p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9" y="3073250"/>
            <a:ext cx="823256" cy="47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TextBox 2"/>
          <p:cNvSpPr txBox="1">
            <a:spLocks noChangeArrowheads="1"/>
          </p:cNvSpPr>
          <p:nvPr/>
        </p:nvSpPr>
        <p:spPr bwMode="auto">
          <a:xfrm>
            <a:off x="2253374" y="3068907"/>
            <a:ext cx="1255464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+mn-cs"/>
              </a:rPr>
              <a:t>Advanced Research Center</a:t>
            </a:r>
          </a:p>
        </p:txBody>
      </p:sp>
      <p:pic>
        <p:nvPicPr>
          <p:cNvPr id="156" name="Picture 7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6" y="920129"/>
            <a:ext cx="2848982" cy="65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225139" y="944189"/>
            <a:ext cx="3491210" cy="27052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7" name="Image 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" y="4253803"/>
            <a:ext cx="3243778" cy="251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8" descr="logo final rvb small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6" y="3861251"/>
            <a:ext cx="1563802" cy="42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8501" y="3847069"/>
            <a:ext cx="24424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500" dirty="0">
                <a:solidFill>
                  <a:srgbClr val="000099"/>
                </a:solidFill>
              </a:rPr>
              <a:t>Nuclear </a:t>
            </a:r>
            <a:r>
              <a:rPr lang="fr-FR" altLang="fr-FR" sz="1500" dirty="0" err="1" smtClean="0">
                <a:solidFill>
                  <a:srgbClr val="000099"/>
                </a:solidFill>
              </a:rPr>
              <a:t>Cogeneration</a:t>
            </a:r>
            <a:r>
              <a:rPr lang="fr-FR" altLang="fr-FR" sz="1500" dirty="0" smtClean="0">
                <a:solidFill>
                  <a:srgbClr val="000099"/>
                </a:solidFill>
              </a:rPr>
              <a:t/>
            </a:r>
            <a:br>
              <a:rPr lang="fr-FR" altLang="fr-FR" sz="1500" dirty="0" smtClean="0">
                <a:solidFill>
                  <a:srgbClr val="000099"/>
                </a:solidFill>
              </a:rPr>
            </a:br>
            <a:r>
              <a:rPr lang="fr-FR" altLang="fr-FR" sz="1500" dirty="0" smtClean="0">
                <a:solidFill>
                  <a:srgbClr val="000099"/>
                </a:solidFill>
              </a:rPr>
              <a:t> </a:t>
            </a:r>
            <a:r>
              <a:rPr lang="fr-FR" altLang="fr-FR" sz="1500" dirty="0" err="1">
                <a:solidFill>
                  <a:srgbClr val="000099"/>
                </a:solidFill>
              </a:rPr>
              <a:t>Industrial</a:t>
            </a:r>
            <a:r>
              <a:rPr lang="fr-FR" altLang="fr-FR" sz="1500" dirty="0">
                <a:solidFill>
                  <a:srgbClr val="000099"/>
                </a:solidFill>
              </a:rPr>
              <a:t> </a:t>
            </a:r>
            <a:r>
              <a:rPr lang="fr-FR" altLang="fr-FR" sz="1500" dirty="0" smtClean="0">
                <a:solidFill>
                  <a:srgbClr val="000099"/>
                </a:solidFill>
              </a:rPr>
              <a:t>Initiative (NC2I)</a:t>
            </a:r>
            <a:endParaRPr lang="fr-FR" sz="1500" dirty="0">
              <a:solidFill>
                <a:srgbClr val="000099"/>
              </a:solidFill>
            </a:endParaRPr>
          </a:p>
        </p:txBody>
      </p:sp>
      <p:pic>
        <p:nvPicPr>
          <p:cNvPr id="93186" name="Picture 2" descr="Horizon Europe | Aides-territoire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3" y="4283633"/>
            <a:ext cx="605857" cy="3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225139" y="3779223"/>
            <a:ext cx="3543711" cy="294841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6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55"/>
          <p:cNvGrpSpPr>
            <a:grpSpLocks/>
          </p:cNvGrpSpPr>
          <p:nvPr/>
        </p:nvGrpSpPr>
        <p:grpSpPr bwMode="auto">
          <a:xfrm>
            <a:off x="1588017" y="1105967"/>
            <a:ext cx="7892129" cy="4608248"/>
            <a:chOff x="72716" y="917056"/>
            <a:chExt cx="7377595" cy="4232496"/>
          </a:xfrm>
        </p:grpSpPr>
        <p:pic>
          <p:nvPicPr>
            <p:cNvPr id="37" name="Picture 4" descr="Carte du monde politiqu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88840"/>
              <a:ext cx="6262687" cy="316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22"/>
            <p:cNvSpPr>
              <a:spLocks noChangeShapeType="1"/>
            </p:cNvSpPr>
            <p:nvPr/>
          </p:nvSpPr>
          <p:spPr bwMode="auto">
            <a:xfrm>
              <a:off x="1278685" y="1945463"/>
              <a:ext cx="1240095" cy="764817"/>
            </a:xfrm>
            <a:prstGeom prst="line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79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3416" y="917786"/>
              <a:ext cx="2571038" cy="10915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868052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Wingdings" pitchFamily="2" charset="2"/>
                <a:buChar char="Ø"/>
                <a:tabLst/>
                <a:defRPr/>
              </a:pPr>
              <a:r>
                <a:rPr kumimoji="0" lang="en-US" sz="996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United States</a:t>
              </a:r>
              <a:endPara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- 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EBR-1 1951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- EBR-II (20 </a:t>
              </a:r>
              <a:r>
                <a:rPr kumimoji="0" lang="en-US" sz="996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MWe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) 1963 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 1994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- FFTF (400 </a:t>
              </a:r>
              <a:r>
                <a:rPr kumimoji="0" lang="en-US" sz="996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MWth</a:t>
              </a: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) 1980  2000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  <a:sym typeface="Wingdings" pitchFamily="2" charset="2"/>
                </a:rPr>
                <a:t>- Clinch River Project cancelled 1983</a:t>
              </a:r>
            </a:p>
            <a:p>
              <a:pPr marL="0" marR="0" lvl="0" indent="-313067" algn="l" defTabSz="868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Tx/>
                <a:buFontTx/>
                <a:buNone/>
                <a:tabLst/>
                <a:defRPr/>
              </a:pP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+ R&amp;D on fuel cycle</a:t>
              </a:r>
              <a:b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</a:br>
              <a:r>
                <a:rPr kumimoji="0" lang="en-US" sz="996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+ VTR &amp; Strategy under development</a:t>
              </a:r>
            </a:p>
          </p:txBody>
        </p:sp>
      </p:grp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4600383" y="919176"/>
            <a:ext cx="3446845" cy="1348107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996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Europe </a:t>
            </a:r>
            <a:r>
              <a:rPr kumimoji="0" lang="en-US" sz="996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(France, Germany &amp; UK)</a:t>
            </a:r>
            <a:endParaRPr kumimoji="0" lang="en-US" sz="996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Rapsodie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1967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1983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DDFR (60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), KNK II (17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1978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1991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Phenix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(250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1973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2009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PFR (250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1975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1994, SNR300</a:t>
            </a:r>
            <a:endParaRPr kumimoji="0" lang="en-US" sz="896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Superphenix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(1200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1986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1998 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Industrial nuclear fuel cycle in France &amp; the UK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</a:t>
            </a:r>
            <a:r>
              <a:rPr kumimoji="0" lang="en-US" sz="996" b="1" i="1" u="none" strike="dbl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ASTRID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&amp; R&amp;D on SFR &amp; closed nuclear fuel cycle 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8118497" y="1208945"/>
            <a:ext cx="2506974" cy="101181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996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Russian Federation</a:t>
            </a:r>
            <a:endParaRPr kumimoji="0" lang="en-US" sz="996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BOR-60 (60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BN350 (90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1973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1999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- 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BN600 (600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1980 </a:t>
            </a:r>
          </a:p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- BN800 (800 </a:t>
            </a:r>
            <a:r>
              <a:rPr kumimoji="0" lang="en-US" sz="996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MWth</a:t>
            </a: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) 2015 </a:t>
            </a:r>
          </a:p>
          <a:p>
            <a:pPr marL="0" marR="0" lvl="0" indent="-313067" algn="l" defTabSz="868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996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Developing closed nuclear fuel cycle</a:t>
            </a:r>
          </a:p>
        </p:txBody>
      </p:sp>
      <p:pic>
        <p:nvPicPr>
          <p:cNvPr id="47" name="Picture 4" descr="Carte du monde poli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840952"/>
            <a:ext cx="10706860" cy="54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22"/>
          <p:cNvSpPr>
            <a:spLocks noChangeShapeType="1"/>
          </p:cNvSpPr>
          <p:nvPr/>
        </p:nvSpPr>
        <p:spPr bwMode="auto">
          <a:xfrm>
            <a:off x="2878093" y="1544032"/>
            <a:ext cx="261269" cy="621834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111376" y="899326"/>
            <a:ext cx="2787950" cy="14619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400" b="1" dirty="0" err="1" smtClean="0">
                <a:solidFill>
                  <a:srgbClr val="000099"/>
                </a:solidFill>
              </a:rPr>
              <a:t>Etats</a:t>
            </a:r>
            <a:r>
              <a:rPr lang="en-US" sz="1400" b="1" dirty="0" smtClean="0">
                <a:solidFill>
                  <a:srgbClr val="000099"/>
                </a:solidFill>
              </a:rPr>
              <a:t>-Unis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Peach Bottom (115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1967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1974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Fort St-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Vrain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(300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1976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1989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NGNP Project (2005-2011)</a:t>
            </a: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i="1" dirty="0">
              <a:solidFill>
                <a:prstClr val="white">
                  <a:lumMod val="65000"/>
                </a:prstClr>
              </a:solidFill>
              <a:sym typeface="Wingdings" pitchFamily="2" charset="2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itchFamily="2" charset="2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i="1" dirty="0">
              <a:solidFill>
                <a:prstClr val="white">
                  <a:lumMod val="65000"/>
                </a:prstClr>
              </a:solidFill>
              <a:sym typeface="Wingdings" pitchFamily="2" charset="2"/>
            </a:endParaRPr>
          </a:p>
        </p:txBody>
      </p:sp>
      <p:sp>
        <p:nvSpPr>
          <p:cNvPr id="50" name="Line 22"/>
          <p:cNvSpPr>
            <a:spLocks noChangeShapeType="1"/>
          </p:cNvSpPr>
          <p:nvPr/>
        </p:nvSpPr>
        <p:spPr bwMode="auto">
          <a:xfrm flipH="1" flipV="1">
            <a:off x="9824247" y="2348953"/>
            <a:ext cx="1225988" cy="10773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 flipH="1">
            <a:off x="9617317" y="1867158"/>
            <a:ext cx="673202" cy="49378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2"/>
          <p:cNvSpPr>
            <a:spLocks noChangeShapeType="1"/>
          </p:cNvSpPr>
          <p:nvPr/>
        </p:nvSpPr>
        <p:spPr bwMode="auto">
          <a:xfrm flipH="1" flipV="1">
            <a:off x="9480144" y="2624941"/>
            <a:ext cx="404195" cy="1898381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 flipV="1">
            <a:off x="5447928" y="4586860"/>
            <a:ext cx="1262554" cy="36673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10031175" y="2462240"/>
            <a:ext cx="1966237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Japon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R="0" lvl="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HTTR (30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1998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b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b="1" i="1" dirty="0">
              <a:solidFill>
                <a:srgbClr val="C00000"/>
              </a:solidFill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R="0" lvl="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 H2 Project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GTHTR300 Project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10290521" y="1623646"/>
            <a:ext cx="1706891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Rep. de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Corée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NHDD Project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8662424" y="4524623"/>
            <a:ext cx="2621556" cy="1817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</a:rPr>
              <a:t>Rép</a:t>
            </a:r>
            <a:r>
              <a:rPr lang="en-US" sz="1400" b="1" dirty="0" smtClean="0">
                <a:solidFill>
                  <a:srgbClr val="0000CC"/>
                </a:solidFill>
              </a:rPr>
              <a:t>. </a:t>
            </a:r>
            <a:r>
              <a:rPr lang="en-US" sz="1400" b="1" dirty="0" err="1" smtClean="0">
                <a:solidFill>
                  <a:srgbClr val="0000CC"/>
                </a:solidFill>
              </a:rPr>
              <a:t>Populaire</a:t>
            </a:r>
            <a:r>
              <a:rPr lang="en-US" sz="1400" b="1" dirty="0" smtClean="0">
                <a:solidFill>
                  <a:srgbClr val="0000CC"/>
                </a:solidFill>
              </a:rPr>
              <a:t> de Chine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HTR-10 (10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2003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HTR-PM (2 x 100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) 2021 </a:t>
            </a: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b="1" i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b="1" i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b="1" i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 HTR-PM600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4017818" y="4944256"/>
            <a:ext cx="2870035" cy="15042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Rép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400" b="1" dirty="0" err="1">
                <a:solidFill>
                  <a:srgbClr val="000099"/>
                </a:solidFill>
              </a:rPr>
              <a:t>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’</a:t>
            </a:r>
            <a:r>
              <a:rPr kumimoji="0" lang="en-US" sz="1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Afrique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du </a:t>
            </a:r>
            <a:r>
              <a:rPr kumimoji="0" lang="en-US" sz="1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Sud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PBMR Project (400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1994-2009</a:t>
            </a: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lang="en-US" sz="1100" b="1" i="1" dirty="0">
              <a:solidFill>
                <a:prstClr val="white">
                  <a:lumMod val="65000"/>
                </a:prstClr>
              </a:solidFill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endParaRPr kumimoji="0" lang="en-US" sz="1100" b="1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1450" marR="0" lvl="0" indent="-17145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Char char="-"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HTMR-100</a:t>
            </a:r>
          </a:p>
        </p:txBody>
      </p:sp>
      <p:sp>
        <p:nvSpPr>
          <p:cNvPr id="3" name="Rectangle à coins arrondis 2"/>
          <p:cNvSpPr/>
          <p:nvPr/>
        </p:nvSpPr>
        <p:spPr bwMode="auto">
          <a:xfrm>
            <a:off x="10031175" y="2457905"/>
            <a:ext cx="1966238" cy="1697106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10290522" y="1603155"/>
            <a:ext cx="1706891" cy="5744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à coins arrondis 54"/>
          <p:cNvSpPr/>
          <p:nvPr/>
        </p:nvSpPr>
        <p:spPr bwMode="auto">
          <a:xfrm>
            <a:off x="8654504" y="4503925"/>
            <a:ext cx="2629476" cy="1814771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9192345" y="839730"/>
            <a:ext cx="2805068" cy="562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Russie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GT-MHR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Projet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(285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1997-2010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Rectangle à coins arrondis 57"/>
          <p:cNvSpPr/>
          <p:nvPr/>
        </p:nvSpPr>
        <p:spPr bwMode="auto">
          <a:xfrm>
            <a:off x="9192345" y="840914"/>
            <a:ext cx="2805067" cy="590932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2"/>
          <p:cNvSpPr>
            <a:spLocks noChangeShapeType="1"/>
          </p:cNvSpPr>
          <p:nvPr/>
        </p:nvSpPr>
        <p:spPr bwMode="auto">
          <a:xfrm flipH="1">
            <a:off x="7032104" y="1156802"/>
            <a:ext cx="2160240" cy="489571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3719736" y="2440717"/>
            <a:ext cx="3168117" cy="9179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68052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Europe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(UK, Germany &amp; France)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Dragon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(20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1964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1975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-313067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AVR (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MWth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1967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 1988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868052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- THTR (300 </a:t>
            </a:r>
            <a:r>
              <a:rPr kumimoji="0" lang="en-US" sz="11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MWe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1983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 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anose="05000000000000000000" pitchFamily="2" charset="2"/>
              </a:rPr>
              <a:t>1989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61" name="Rectangle à coins arrondis 60"/>
          <p:cNvSpPr/>
          <p:nvPr/>
        </p:nvSpPr>
        <p:spPr bwMode="auto">
          <a:xfrm>
            <a:off x="3719730" y="2402237"/>
            <a:ext cx="3168123" cy="956424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22"/>
          <p:cNvSpPr>
            <a:spLocks noChangeShapeType="1"/>
          </p:cNvSpPr>
          <p:nvPr/>
        </p:nvSpPr>
        <p:spPr bwMode="auto">
          <a:xfrm flipV="1">
            <a:off x="5447928" y="2034206"/>
            <a:ext cx="800830" cy="3559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601" y="25168"/>
            <a:ext cx="10604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2800" cap="all" dirty="0" smtClean="0">
                <a:solidFill>
                  <a:srgbClr val="3333CC"/>
                </a:solidFill>
                <a:latin typeface="Calibri" panose="020F0502020204030204"/>
              </a:rPr>
              <a:t>Les </a:t>
            </a:r>
            <a:r>
              <a:rPr lang="en-GB" altLang="fr-FR" sz="2800" cap="all" dirty="0" err="1" smtClean="0">
                <a:solidFill>
                  <a:srgbClr val="3333CC"/>
                </a:solidFill>
                <a:latin typeface="Calibri" panose="020F0502020204030204"/>
              </a:rPr>
              <a:t>réacteurs</a:t>
            </a:r>
            <a:r>
              <a:rPr lang="en-GB" altLang="fr-FR" sz="2800" cap="all" dirty="0" smtClean="0">
                <a:solidFill>
                  <a:srgbClr val="3333CC"/>
                </a:solidFill>
                <a:latin typeface="Calibri" panose="020F0502020204030204"/>
              </a:rPr>
              <a:t> à haute temperature </a:t>
            </a:r>
            <a:r>
              <a:rPr lang="en-GB" altLang="fr-FR" sz="2800" cap="all" dirty="0" err="1" smtClean="0">
                <a:solidFill>
                  <a:srgbClr val="3333CC"/>
                </a:solidFill>
                <a:latin typeface="Calibri" panose="020F0502020204030204"/>
              </a:rPr>
              <a:t>dans</a:t>
            </a:r>
            <a:r>
              <a:rPr lang="en-GB" altLang="fr-FR" sz="2800" cap="all" dirty="0" smtClean="0">
                <a:solidFill>
                  <a:srgbClr val="3333CC"/>
                </a:solidFill>
                <a:latin typeface="Calibri" panose="020F0502020204030204"/>
              </a:rPr>
              <a:t> le monde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44748" y="6532080"/>
            <a:ext cx="747252" cy="32591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3" y="4405497"/>
            <a:ext cx="1112634" cy="97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4" y="1808070"/>
            <a:ext cx="1184097" cy="64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" descr="000000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/>
          <a:stretch>
            <a:fillRect/>
          </a:stretch>
        </p:blipFill>
        <p:spPr bwMode="auto">
          <a:xfrm>
            <a:off x="4204677" y="5444344"/>
            <a:ext cx="1243251" cy="75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366" y="5263032"/>
            <a:ext cx="1479400" cy="81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 bwMode="auto">
          <a:xfrm>
            <a:off x="111376" y="892364"/>
            <a:ext cx="2766717" cy="1509874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à coins arrondis 55"/>
          <p:cNvSpPr/>
          <p:nvPr/>
        </p:nvSpPr>
        <p:spPr bwMode="auto">
          <a:xfrm>
            <a:off x="4017817" y="4954891"/>
            <a:ext cx="2870035" cy="1445661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10" descr="ht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3149" r="7138" b="3149"/>
          <a:stretch>
            <a:fillRect/>
          </a:stretch>
        </p:blipFill>
        <p:spPr bwMode="auto">
          <a:xfrm>
            <a:off x="10290519" y="5254509"/>
            <a:ext cx="897861" cy="6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63" y="2960720"/>
            <a:ext cx="956400" cy="7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375" y="4135626"/>
            <a:ext cx="2669306" cy="2700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1450" lvl="0" indent="-171450" defTabSz="868052">
              <a:lnSpc>
                <a:spcPct val="105000"/>
              </a:lnSpc>
              <a:buClr>
                <a:srgbClr val="008000"/>
              </a:buClr>
              <a:buFontTx/>
              <a:buChar char="-"/>
              <a:defRPr/>
            </a:pPr>
            <a:r>
              <a:rPr lang="en-US" sz="1100" i="1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sym typeface="Wingdings" pitchFamily="2" charset="2"/>
              </a:rPr>
              <a:t>ANTARES (600 </a:t>
            </a:r>
            <a:r>
              <a:rPr lang="en-US" sz="1100" i="1" dirty="0" err="1">
                <a:solidFill>
                  <a:prstClr val="white">
                    <a:lumMod val="65000"/>
                  </a:prstClr>
                </a:solidFill>
                <a:latin typeface="Arial" pitchFamily="34" charset="0"/>
                <a:sym typeface="Wingdings" pitchFamily="2" charset="2"/>
              </a:rPr>
              <a:t>MWth</a:t>
            </a:r>
            <a:r>
              <a:rPr lang="en-US" sz="1100" i="1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sym typeface="Wingdings" pitchFamily="2" charset="2"/>
              </a:rPr>
              <a:t>, AREVA SA)</a:t>
            </a:r>
          </a:p>
        </p:txBody>
      </p:sp>
      <p:sp>
        <p:nvSpPr>
          <p:cNvPr id="70" name="Rectangle à coins arrondis 69"/>
          <p:cNvSpPr/>
          <p:nvPr/>
        </p:nvSpPr>
        <p:spPr bwMode="auto">
          <a:xfrm>
            <a:off x="111377" y="4155011"/>
            <a:ext cx="2693660" cy="1289333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Connecteur droit avec flèche 71"/>
          <p:cNvCxnSpPr/>
          <p:nvPr/>
        </p:nvCxnSpPr>
        <p:spPr bwMode="auto">
          <a:xfrm flipV="1">
            <a:off x="1376771" y="2440719"/>
            <a:ext cx="0" cy="169490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>
            <a:endCxn id="2" idx="2"/>
          </p:cNvCxnSpPr>
          <p:nvPr/>
        </p:nvCxnSpPr>
        <p:spPr bwMode="auto">
          <a:xfrm flipH="1" flipV="1">
            <a:off x="1494735" y="2402238"/>
            <a:ext cx="2523082" cy="331197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8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/>
          </p:cNvSpPr>
          <p:nvPr/>
        </p:nvSpPr>
        <p:spPr bwMode="auto">
          <a:xfrm>
            <a:off x="0" y="1"/>
            <a:ext cx="12081163" cy="72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7" tIns="35718" rIns="71437" bIns="3571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lnSpc>
                <a:spcPct val="90000"/>
              </a:lnSpc>
              <a:defRPr/>
            </a:pPr>
            <a:r>
              <a:rPr lang="fr-FR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Défis de recherche à relever pour les réacteurs a haute température et les APPLICATIONS industrielles de la chaleur nucléaire</a:t>
            </a:r>
            <a:endParaRPr lang="en-GB" altLang="fr-FR" sz="2800" cap="all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80267" y="790730"/>
            <a:ext cx="6246840" cy="4690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297" tIns="34148" rIns="68297" bIns="34148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53654">
              <a:spcBef>
                <a:spcPct val="50000"/>
              </a:spcBef>
              <a:defRPr/>
            </a:pPr>
            <a:r>
              <a:rPr lang="fr-FR" altLang="fr-FR" sz="2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Diversification des fournitures énergétiques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42109" y="1365412"/>
            <a:ext cx="10695707" cy="489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7" tIns="35718" rIns="71437" bIns="3571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Electricité</a:t>
            </a: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~20% de la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énergie</a:t>
            </a:r>
            <a:endParaRPr lang="en-GB" altLang="fr-FR" sz="21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Mieux</a:t>
            </a: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intégrer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mix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énergétique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décarboné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fr-FR" sz="21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</a:t>
            </a:r>
            <a:r>
              <a:rPr lang="en-GB" altLang="fr-FR" sz="21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21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stockage</a:t>
            </a:r>
            <a:r>
              <a:rPr lang="en-GB" altLang="fr-FR" sz="21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21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réseaux</a:t>
            </a:r>
            <a:r>
              <a:rPr lang="en-GB" altLang="fr-FR" sz="21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intelligents</a:t>
            </a:r>
            <a:r>
              <a:rPr lang="en-GB" altLang="fr-FR" sz="21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 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</a:t>
            </a:r>
            <a:r>
              <a:rPr lang="en-GB" altLang="fr-FR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satisfaire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l’ensemble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GB" altLang="fr-FR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besoins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GB" altLang="fr-FR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électricité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transport, habitat, </a:t>
            </a:r>
            <a:r>
              <a:rPr lang="en-GB" altLang="fr-FR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</a:t>
            </a:r>
            <a:r>
              <a:rPr lang="en-GB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/agriculture…</a:t>
            </a:r>
          </a:p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Apports</a:t>
            </a:r>
            <a:r>
              <a:rPr lang="en-GB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réacteurs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haute temperature pour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élargir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production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au-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delà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potentiel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REP/REB et de la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seule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fourniture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d’électricité</a:t>
            </a:r>
            <a:r>
              <a:rPr lang="en-GB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Hydrogène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carburants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synthétiques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durables, </a:t>
            </a:r>
            <a:r>
              <a:rPr lang="en-GB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chaleur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1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industrielle</a:t>
            </a:r>
            <a:r>
              <a:rPr lang="en-GB" altLang="fr-FR" sz="21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r>
              <a:rPr lang="en-US" altLang="fr-FR" sz="2100" i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21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Perspectives </a:t>
            </a:r>
            <a:r>
              <a:rPr lang="en-US" altLang="fr-FR" sz="2100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favorisées</a:t>
            </a:r>
            <a:r>
              <a:rPr lang="en-US" altLang="fr-FR" sz="21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par les taxes </a:t>
            </a:r>
            <a:r>
              <a:rPr lang="en-US" altLang="fr-FR" sz="2100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carbone</a:t>
            </a:r>
            <a:r>
              <a:rPr lang="en-US" altLang="fr-FR" sz="21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le </a:t>
            </a:r>
            <a:r>
              <a:rPr lang="en-US" altLang="fr-FR" sz="2100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renchérissement</a:t>
            </a:r>
            <a:r>
              <a:rPr lang="en-US" altLang="fr-FR" sz="2100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du </a:t>
            </a:r>
            <a:r>
              <a:rPr lang="en-US" altLang="fr-FR" sz="2100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pétrole</a:t>
            </a:r>
            <a:endParaRPr lang="en-US" altLang="fr-FR" sz="2100" i="1" dirty="0">
              <a:solidFill>
                <a:srgbClr val="A50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Regain </a:t>
            </a:r>
            <a:r>
              <a:rPr lang="fr-FR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d’intérêt suscité par la </a:t>
            </a:r>
            <a:r>
              <a:rPr lang="fr-FR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diversité des applications permises par les (V)HTR </a:t>
            </a:r>
            <a:r>
              <a:rPr lang="fr-FR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les réalisations récentes ou en projet : HTR-PM, NGNP… + Startups</a:t>
            </a:r>
          </a:p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Alliances </a:t>
            </a:r>
            <a:r>
              <a:rPr lang="fr-FR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 industriels du nucléaire et utilisateurs des productions énergétiques des (V)HTR</a:t>
            </a:r>
            <a:r>
              <a:rPr lang="fr-FR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susciter la réalisation de projets de démonstrations et de prototypes : NGNP-Alliance, NC2I, Gemini+...</a:t>
            </a:r>
          </a:p>
          <a:p>
            <a:pPr marL="135000" lvl="1" indent="-135000" defTabSz="685800" fontAlgn="base"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21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RNR-Gaz </a:t>
            </a:r>
            <a:r>
              <a:rPr lang="fr-FR" altLang="fr-FR" sz="21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(GFR) </a:t>
            </a:r>
            <a:r>
              <a:rPr lang="fr-FR" altLang="fr-FR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une vision de RNR au-delà du RNR-Na et de (V)HTR durable</a:t>
            </a:r>
          </a:p>
        </p:txBody>
      </p:sp>
      <p:sp>
        <p:nvSpPr>
          <p:cNvPr id="9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920288" y="5770564"/>
            <a:ext cx="747712" cy="230187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fld id="{DA7A6BCD-6E85-40A4-8200-EB95A28CA6A0}" type="slidenum">
              <a:rPr lang="fr-FR" sz="750">
                <a:solidFill>
                  <a:prstClr val="white"/>
                </a:solidFill>
                <a:latin typeface="Arial"/>
              </a:rPr>
              <a:pPr algn="ctr" defTabSz="685800">
                <a:defRPr/>
              </a:pPr>
              <a:t>24</a:t>
            </a:fld>
            <a:endParaRPr lang="fr-FR" sz="7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37309" y="1322398"/>
            <a:ext cx="10820400" cy="51338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space réservé du numéro de diapositive 3"/>
          <p:cNvSpPr txBox="1">
            <a:spLocks/>
          </p:cNvSpPr>
          <p:nvPr/>
        </p:nvSpPr>
        <p:spPr>
          <a:xfrm>
            <a:off x="9697524" y="6561828"/>
            <a:ext cx="982264" cy="30600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EFB9B6D-867A-40B8-ACB0-35CC9F272C9C}" type="slidenum">
              <a:rPr lang="fr-FR" sz="11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24</a:t>
            </a:fld>
            <a:endParaRPr lang="fr-FR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2020765" y="894749"/>
          <a:ext cx="8251699" cy="421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182">
                  <a:extLst>
                    <a:ext uri="{9D8B030D-6E8A-4147-A177-3AD203B41FA5}">
                      <a16:colId xmlns:a16="http://schemas.microsoft.com/office/drawing/2014/main" val="355708768"/>
                    </a:ext>
                  </a:extLst>
                </a:gridCol>
                <a:gridCol w="647571">
                  <a:extLst>
                    <a:ext uri="{9D8B030D-6E8A-4147-A177-3AD203B41FA5}">
                      <a16:colId xmlns:a16="http://schemas.microsoft.com/office/drawing/2014/main" val="2277617458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1105410154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264117625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1984903773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1826043093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4053907645"/>
                    </a:ext>
                  </a:extLst>
                </a:gridCol>
                <a:gridCol w="575619">
                  <a:extLst>
                    <a:ext uri="{9D8B030D-6E8A-4147-A177-3AD203B41FA5}">
                      <a16:colId xmlns:a16="http://schemas.microsoft.com/office/drawing/2014/main" val="2163253235"/>
                    </a:ext>
                  </a:extLst>
                </a:gridCol>
                <a:gridCol w="647571">
                  <a:extLst>
                    <a:ext uri="{9D8B030D-6E8A-4147-A177-3AD203B41FA5}">
                      <a16:colId xmlns:a16="http://schemas.microsoft.com/office/drawing/2014/main" val="3460443667"/>
                    </a:ext>
                  </a:extLst>
                </a:gridCol>
                <a:gridCol w="647571">
                  <a:extLst>
                    <a:ext uri="{9D8B030D-6E8A-4147-A177-3AD203B41FA5}">
                      <a16:colId xmlns:a16="http://schemas.microsoft.com/office/drawing/2014/main" val="614734917"/>
                    </a:ext>
                  </a:extLst>
                </a:gridCol>
                <a:gridCol w="647571">
                  <a:extLst>
                    <a:ext uri="{9D8B030D-6E8A-4147-A177-3AD203B41FA5}">
                      <a16:colId xmlns:a16="http://schemas.microsoft.com/office/drawing/2014/main" val="1960090808"/>
                    </a:ext>
                  </a:extLst>
                </a:gridCol>
                <a:gridCol w="647571">
                  <a:extLst>
                    <a:ext uri="{9D8B030D-6E8A-4147-A177-3AD203B41FA5}">
                      <a16:colId xmlns:a16="http://schemas.microsoft.com/office/drawing/2014/main" val="2793475188"/>
                    </a:ext>
                  </a:extLst>
                </a:gridCol>
                <a:gridCol w="653948">
                  <a:extLst>
                    <a:ext uri="{9D8B030D-6E8A-4147-A177-3AD203B41FA5}">
                      <a16:colId xmlns:a16="http://schemas.microsoft.com/office/drawing/2014/main" val="2896922065"/>
                    </a:ext>
                  </a:extLst>
                </a:gridCol>
              </a:tblGrid>
              <a:tr h="871711">
                <a:tc>
                  <a:txBody>
                    <a:bodyPr/>
                    <a:lstStyle/>
                    <a:p>
                      <a:endParaRPr lang="fr-FR" sz="1000" dirty="0" smtClean="0"/>
                    </a:p>
                    <a:p>
                      <a:endParaRPr lang="fr-FR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8139594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 smtClean="0"/>
                        <a:t>SFR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5519887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 smtClean="0"/>
                        <a:t>VHTR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r-FR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9797333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 smtClean="0"/>
                        <a:t>MSR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1756424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 smtClean="0"/>
                        <a:t>LFR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8601790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950" dirty="0" smtClean="0"/>
                        <a:t>SCWR</a:t>
                      </a:r>
                      <a:endParaRPr lang="fr-FR" sz="195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  <a:endParaRPr kumimoji="1" lang="ja-JP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5063532"/>
                  </a:ext>
                </a:extLst>
              </a:tr>
              <a:tr h="55761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100" dirty="0" smtClean="0"/>
                        <a:t>GFR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fr-FR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878473"/>
                  </a:ext>
                </a:extLst>
              </a:tr>
            </a:tbl>
          </a:graphicData>
        </a:graphic>
      </p:graphicFrame>
      <p:pic>
        <p:nvPicPr>
          <p:cNvPr id="136292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16" y="1110194"/>
            <a:ext cx="366440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93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882" y="1103149"/>
            <a:ext cx="380671" cy="2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94" name="Picture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31" y="1110700"/>
            <a:ext cx="389045" cy="2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95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27" y="1131472"/>
            <a:ext cx="378917" cy="25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96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97" y="1103149"/>
            <a:ext cx="367626" cy="25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97" name="Picture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576" y="1135925"/>
            <a:ext cx="364068" cy="2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98" name="Pictur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77" y="1099162"/>
            <a:ext cx="362882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99" name="Picture 8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56" y="1087478"/>
            <a:ext cx="365254" cy="250223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300" name="Picture 8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32" y="1118901"/>
            <a:ext cx="369998" cy="251408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301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07" y="1116571"/>
            <a:ext cx="367626" cy="2502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302" name="Picture 2" descr="C:\Users\sato\Pictures\g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49" y="5707845"/>
            <a:ext cx="380671" cy="2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303" name="Picture 3" descr="C:\Users\sato\Pictures\g9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99" y="5711946"/>
            <a:ext cx="379485" cy="25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304" name="Picture 8" descr="C:\Users\sato\Pictures\d5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03" y="1092281"/>
            <a:ext cx="410318" cy="27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305" name="テキスト ボックス 55"/>
          <p:cNvSpPr txBox="1">
            <a:spLocks noChangeArrowheads="1"/>
          </p:cNvSpPr>
          <p:nvPr/>
        </p:nvSpPr>
        <p:spPr bwMode="auto">
          <a:xfrm>
            <a:off x="1966793" y="5200528"/>
            <a:ext cx="81477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*</a:t>
            </a: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Cooperative R&amp;D is carried under System Arrangements or Memorandum of Understanding (LFR &amp; MSR) </a:t>
            </a:r>
          </a:p>
        </p:txBody>
      </p:sp>
      <p:sp>
        <p:nvSpPr>
          <p:cNvPr id="136306" name="正方形/長方形 56"/>
          <p:cNvSpPr>
            <a:spLocks noChangeArrowheads="1"/>
          </p:cNvSpPr>
          <p:nvPr/>
        </p:nvSpPr>
        <p:spPr bwMode="auto">
          <a:xfrm>
            <a:off x="2245896" y="5940865"/>
            <a:ext cx="1309078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Argentina</a:t>
            </a:r>
            <a:endParaRPr kumimoji="0" lang="ja-JP" altLang="en-US" sz="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6307" name="正方形/長方形 57"/>
          <p:cNvSpPr>
            <a:spLocks noChangeArrowheads="1"/>
          </p:cNvSpPr>
          <p:nvPr/>
        </p:nvSpPr>
        <p:spPr bwMode="auto">
          <a:xfrm>
            <a:off x="2935273" y="5940865"/>
            <a:ext cx="1001816" cy="2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Brazil</a:t>
            </a:r>
            <a:endParaRPr kumimoji="0" lang="ja-JP" altLang="en-US" sz="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6309" name="テキスト ボックス 59"/>
          <p:cNvSpPr txBox="1">
            <a:spLocks noChangeArrowheads="1"/>
          </p:cNvSpPr>
          <p:nvPr/>
        </p:nvSpPr>
        <p:spPr bwMode="auto">
          <a:xfrm>
            <a:off x="3766953" y="5707845"/>
            <a:ext cx="1192974" cy="4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46" b="1" dirty="0">
                <a:solidFill>
                  <a:srgbClr val="000000"/>
                </a:solidFill>
                <a:ea typeface="MS PGothic" panose="020B0600070205080204" pitchFamily="34" charset="-128"/>
              </a:rPr>
              <a:t>A</a:t>
            </a:r>
            <a:r>
              <a:rPr kumimoji="0" lang="en-US" altLang="ja-JP" sz="104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</a:t>
            </a:r>
            <a:r>
              <a:rPr kumimoji="1" lang="en-US" altLang="ja-JP" sz="104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1" lang="en-US" altLang="ja-JP" sz="10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non-active members</a:t>
            </a:r>
            <a:endParaRPr kumimoji="1" lang="ja-JP" altLang="en-US" sz="1046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" name="四角形吹き出し 60"/>
          <p:cNvSpPr/>
          <p:nvPr/>
        </p:nvSpPr>
        <p:spPr>
          <a:xfrm>
            <a:off x="2245895" y="5617492"/>
            <a:ext cx="1311711" cy="529632"/>
          </a:xfrm>
          <a:prstGeom prst="wedgeRectCallout">
            <a:avLst>
              <a:gd name="adj1" fmla="val 62634"/>
              <a:gd name="adj2" fmla="val 79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4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082841" y="100393"/>
            <a:ext cx="7923421" cy="69547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Calibri" panose="020F0502020204030204" pitchFamily="34" charset="0"/>
              </a:rPr>
              <a:t>Generation IV International Forum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36313" name="그림 1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52" y="1072047"/>
            <a:ext cx="380671" cy="2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8797144" y="5770445"/>
            <a:ext cx="748329" cy="230306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Generation IV International Forum (GIF) logo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2" b="18506"/>
          <a:stretch/>
        </p:blipFill>
        <p:spPr bwMode="auto">
          <a:xfrm>
            <a:off x="1158" y="19835"/>
            <a:ext cx="1965636" cy="693260"/>
          </a:xfrm>
          <a:prstGeom prst="rect">
            <a:avLst/>
          </a:prstGeom>
          <a:noFill/>
          <a:ln>
            <a:solidFill>
              <a:srgbClr val="33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08418" y="1337701"/>
            <a:ext cx="607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South Africa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50834" y="1357321"/>
            <a:ext cx="7041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Australia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54973" y="1357320"/>
            <a:ext cx="6067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Canada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95496" y="1366794"/>
            <a:ext cx="6972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China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04348" y="1357320"/>
            <a:ext cx="6368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France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94410" y="1370994"/>
            <a:ext cx="7646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Japan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15750" y="1378833"/>
            <a:ext cx="6748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Korea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33548" y="1411216"/>
            <a:ext cx="6076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Russia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48497" y="1366794"/>
            <a:ext cx="110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Switzer</a:t>
            </a:r>
            <a:b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</a:b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land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66385" y="1370309"/>
            <a:ext cx="696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United Kingdom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23317" y="1411216"/>
            <a:ext cx="38723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USA</a:t>
            </a:r>
            <a:endParaRPr kumimoji="1" lang="ja-JP" alt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6179" y="1411216"/>
            <a:ext cx="5342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EU</a:t>
            </a:r>
            <a:endParaRPr kumimoji="1" lang="ja-JP" alt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0" name="Picture 3" descr="Système SF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" y="905412"/>
            <a:ext cx="1901468" cy="129945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ystème VHT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" y="2293254"/>
            <a:ext cx="1901468" cy="12900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Système MS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" y="3705806"/>
            <a:ext cx="1901468" cy="13970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Système LF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657" y="894749"/>
            <a:ext cx="1806274" cy="14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Système SCW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06" y="2420888"/>
            <a:ext cx="1818064" cy="1322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 descr="Système GF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696" y="3834592"/>
            <a:ext cx="1816235" cy="178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3472" y="868368"/>
            <a:ext cx="710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SFR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55440" y="2241908"/>
            <a:ext cx="1190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VHTR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1199450" y="3671707"/>
            <a:ext cx="956491" cy="349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85668" y="848953"/>
            <a:ext cx="799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LFR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11352582" y="2346876"/>
            <a:ext cx="839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SCWR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 flipH="1">
            <a:off x="11485667" y="3781014"/>
            <a:ext cx="706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Espace réservé du numéro de diapositive 2"/>
          <p:cNvSpPr txBox="1">
            <a:spLocks/>
          </p:cNvSpPr>
          <p:nvPr/>
        </p:nvSpPr>
        <p:spPr>
          <a:xfrm>
            <a:off x="11444748" y="6532080"/>
            <a:ext cx="747252" cy="32591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4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 bwMode="auto">
          <a:xfrm>
            <a:off x="8106538" y="2620589"/>
            <a:ext cx="3894118" cy="39310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7608168" y="827321"/>
            <a:ext cx="4392488" cy="1694992"/>
          </a:xfrm>
          <a:prstGeom prst="round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113839" y="4021730"/>
            <a:ext cx="3985576" cy="2559510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82575" y="746448"/>
            <a:ext cx="4016840" cy="3215564"/>
          </a:xfrm>
          <a:prstGeom prst="round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416" y="123817"/>
            <a:ext cx="10441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SMRs</a:t>
            </a:r>
            <a:r>
              <a:rPr lang="fr-FR" altLang="fr-FR" sz="2800" kern="1200" cap="all" dirty="0" smtClean="0">
                <a:solidFill>
                  <a:srgbClr val="3333CC"/>
                </a:solidFill>
                <a:cs typeface="Calibri" panose="020F0502020204030204" pitchFamily="34" charset="0"/>
              </a:rPr>
              <a:t>, </a:t>
            </a:r>
            <a:r>
              <a:rPr kumimoji="0" lang="fr-FR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AMRs</a:t>
            </a:r>
            <a:r>
              <a:rPr kumimoji="0" lang="fr-FR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 &amp; </a:t>
            </a:r>
            <a:r>
              <a:rPr kumimoji="0" lang="fr-FR" altLang="fr-FR" sz="28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MMRs</a:t>
            </a:r>
            <a:r>
              <a:rPr kumimoji="0" lang="fr-FR" altLang="fr-FR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  </a:t>
            </a:r>
            <a:r>
              <a:rPr kumimoji="0" lang="fr-FR" altLang="fr-FR" sz="28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Calibri" panose="020F0502020204030204" pitchFamily="34" charset="0"/>
              </a:rPr>
              <a:t>pour un renouveau du nucléaire ?</a:t>
            </a:r>
            <a:endParaRPr kumimoji="0" lang="en-GB" altLang="fr-FR" sz="2800" b="0" i="0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19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71050" y="6551614"/>
            <a:ext cx="996950" cy="3063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838" y="746448"/>
            <a:ext cx="4128454" cy="337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SMR REP &amp; REB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VOYGR/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Nuscale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GE-Hitachi/BWRX-300,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ANAEC/CAREM, </a:t>
            </a: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Holtec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/SMR-160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alt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Nuward</a:t>
            </a: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CNNC-NPIC/ACP100, 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CNP-300, Rolls-Royce-SMR,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Rosatom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/RITM-200N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Réacteurs sur barge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Rosatom</a:t>
            </a: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/KLT-40S,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RITM-200S,</a:t>
            </a:r>
            <a:b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CGNPG/ACPR50S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700" i="1" kern="12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altLang="fr-FR" sz="1700" i="1" kern="1200" dirty="0" smtClean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SEABORG/CMSR</a:t>
            </a:r>
            <a:r>
              <a:rPr kumimoji="0" lang="fr-FR" altLang="fr-FR" sz="17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14351" y="2620588"/>
            <a:ext cx="263393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RNR-Na </a:t>
            </a:r>
            <a:r>
              <a:rPr kumimoji="0" lang="fr-FR" altLang="fr-FR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(HALEU)</a:t>
            </a:r>
            <a:br>
              <a:rPr kumimoji="0" lang="fr-FR" altLang="fr-FR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(&amp; Stockage)</a:t>
            </a:r>
            <a:endParaRPr kumimoji="0" lang="fr-FR" sz="1800" b="1" i="1" u="none" strike="noStrike" kern="120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TerraPower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/Natrium,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OKLO/Aurora</a:t>
            </a: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ARC-100         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973" y="4082235"/>
            <a:ext cx="2320911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RSF 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(HALEU)         </a:t>
            </a:r>
            <a:r>
              <a:rPr kumimoji="0" lang="fr-FR" alt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(&amp; Stockage)</a:t>
            </a:r>
            <a:endParaRPr kumimoji="0" lang="fr-FR" altLang="fr-FR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Terrestrial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Moltex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/SSR-W,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Kairos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  <a:endParaRPr kumimoji="0" lang="fr-FR" sz="1800" b="1" i="1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52185" y="836048"/>
            <a:ext cx="4396102" cy="174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RHT 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(&amp; Stockage)</a:t>
            </a:r>
            <a:endParaRPr kumimoji="0" lang="fr-FR" altLang="fr-FR" sz="24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INET/HTR-PM, USNC/MMR, </a:t>
            </a: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Jimmy-Energy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X-Energy/Xe-100,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Urenco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/U-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Battery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Westinghouse/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eVinci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HolosGen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HTMR-100,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Kairos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fr-FR" b="1" i="1" kern="1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CEA/B</a:t>
            </a: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lue Capsule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1801802" y="1373290"/>
            <a:ext cx="8136904" cy="496855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29327" y="4300836"/>
            <a:ext cx="311896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RNR-Pb 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(HALEU)</a:t>
            </a:r>
            <a:endParaRPr kumimoji="0" lang="fr-FR" altLang="fr-FR" sz="1800" b="1" i="1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Leadcoled</a:t>
            </a:r>
            <a:r>
              <a:rPr kumimoji="0" 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/Sealer-55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416" y="5830265"/>
            <a:ext cx="336659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RSF 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fr-FR" altLang="fr-FR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UPu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fr-FR" altLang="fr-FR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UTh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TMSR, </a:t>
            </a: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NAAREA, CEA/</a:t>
            </a:r>
            <a:r>
              <a:rPr kumimoji="0" lang="fr-FR" altLang="fr-F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Stellaria</a:t>
            </a:r>
            <a:endParaRPr kumimoji="0" lang="fr-FR" altLang="fr-FR" sz="1800" b="1" i="1" u="none" strike="noStrike" kern="120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324633" y="5206337"/>
            <a:ext cx="372335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RNR-Na / Pb 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fr-FR" altLang="fr-FR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UPu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kumimoji="0" lang="fr-FR" altLang="fr-FR" sz="1800" b="0" i="1" u="none" strike="noStrike" kern="120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kumimoji="0" lang="fr-FR" altLang="fr-FR" sz="2400" b="0" i="1" u="none" strike="noStrike" kern="120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fr-FR" alt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&amp; Stockage)</a:t>
            </a:r>
            <a:r>
              <a:rPr kumimoji="0" lang="fr-FR" alt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fr-FR" alt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CEA/</a:t>
            </a:r>
            <a:r>
              <a:rPr kumimoji="0" lang="fr-FR" altLang="fr-F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Hexana</a:t>
            </a:r>
            <a:r>
              <a:rPr kumimoji="0" lang="fr-FR" altLang="fr-FR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CEA/</a:t>
            </a:r>
            <a:r>
              <a:rPr kumimoji="0" lang="fr-FR" altLang="fr-FR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Otrera</a:t>
            </a:r>
            <a:endParaRPr kumimoji="0" lang="fr-FR" altLang="fr-FR" sz="1800" b="1" i="1" u="none" strike="noStrike" kern="120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kern="1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Newcleo</a:t>
            </a:r>
            <a:r>
              <a:rPr lang="fr-FR" b="1" i="1" kern="1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kern="1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NEEXT-Eng./SPARTA</a:t>
            </a:r>
            <a:endParaRPr kumimoji="0" lang="fr-FR" sz="180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Forme libre 11"/>
          <p:cNvSpPr/>
          <p:nvPr/>
        </p:nvSpPr>
        <p:spPr bwMode="auto">
          <a:xfrm>
            <a:off x="235974" y="383458"/>
            <a:ext cx="1124717" cy="362990"/>
          </a:xfrm>
          <a:custGeom>
            <a:avLst/>
            <a:gdLst>
              <a:gd name="connsiteX0" fmla="*/ 0 w 1124717"/>
              <a:gd name="connsiteY0" fmla="*/ 353961 h 362990"/>
              <a:gd name="connsiteX1" fmla="*/ 678426 w 1124717"/>
              <a:gd name="connsiteY1" fmla="*/ 265471 h 362990"/>
              <a:gd name="connsiteX2" fmla="*/ 147484 w 1124717"/>
              <a:gd name="connsiteY2" fmla="*/ 353961 h 362990"/>
              <a:gd name="connsiteX3" fmla="*/ 929149 w 1124717"/>
              <a:gd name="connsiteY3" fmla="*/ 0 h 3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17" h="362990">
                <a:moveTo>
                  <a:pt x="0" y="353961"/>
                </a:moveTo>
                <a:lnTo>
                  <a:pt x="678426" y="265471"/>
                </a:lnTo>
                <a:cubicBezTo>
                  <a:pt x="703007" y="265471"/>
                  <a:pt x="105697" y="398206"/>
                  <a:pt x="147484" y="353961"/>
                </a:cubicBezTo>
                <a:cubicBezTo>
                  <a:pt x="189271" y="309716"/>
                  <a:pt x="1639530" y="474406"/>
                  <a:pt x="929149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-19341" y="648488"/>
            <a:ext cx="4517599" cy="3392570"/>
          </a:xfrm>
          <a:custGeom>
            <a:avLst/>
            <a:gdLst>
              <a:gd name="connsiteX0" fmla="*/ 211070 w 4517599"/>
              <a:gd name="connsiteY0" fmla="*/ 192170 h 3392570"/>
              <a:gd name="connsiteX1" fmla="*/ 284812 w 4517599"/>
              <a:gd name="connsiteY1" fmla="*/ 177422 h 3392570"/>
              <a:gd name="connsiteX2" fmla="*/ 432296 w 4517599"/>
              <a:gd name="connsiteY2" fmla="*/ 133177 h 3392570"/>
              <a:gd name="connsiteX3" fmla="*/ 712515 w 4517599"/>
              <a:gd name="connsiteY3" fmla="*/ 103680 h 3392570"/>
              <a:gd name="connsiteX4" fmla="*/ 815754 w 4517599"/>
              <a:gd name="connsiteY4" fmla="*/ 88931 h 3392570"/>
              <a:gd name="connsiteX5" fmla="*/ 1007483 w 4517599"/>
              <a:gd name="connsiteY5" fmla="*/ 133177 h 3392570"/>
              <a:gd name="connsiteX6" fmla="*/ 1110722 w 4517599"/>
              <a:gd name="connsiteY6" fmla="*/ 177422 h 3392570"/>
              <a:gd name="connsiteX7" fmla="*/ 1258206 w 4517599"/>
              <a:gd name="connsiteY7" fmla="*/ 192170 h 3392570"/>
              <a:gd name="connsiteX8" fmla="*/ 1346696 w 4517599"/>
              <a:gd name="connsiteY8" fmla="*/ 221667 h 3392570"/>
              <a:gd name="connsiteX9" fmla="*/ 1390941 w 4517599"/>
              <a:gd name="connsiteY9" fmla="*/ 236415 h 3392570"/>
              <a:gd name="connsiteX10" fmla="*/ 1641664 w 4517599"/>
              <a:gd name="connsiteY10" fmla="*/ 206918 h 3392570"/>
              <a:gd name="connsiteX11" fmla="*/ 1700657 w 4517599"/>
              <a:gd name="connsiteY11" fmla="*/ 177422 h 3392570"/>
              <a:gd name="connsiteX12" fmla="*/ 1789147 w 4517599"/>
              <a:gd name="connsiteY12" fmla="*/ 147925 h 3392570"/>
              <a:gd name="connsiteX13" fmla="*/ 1833393 w 4517599"/>
              <a:gd name="connsiteY13" fmla="*/ 133177 h 3392570"/>
              <a:gd name="connsiteX14" fmla="*/ 1936631 w 4517599"/>
              <a:gd name="connsiteY14" fmla="*/ 147925 h 3392570"/>
              <a:gd name="connsiteX15" fmla="*/ 1995625 w 4517599"/>
              <a:gd name="connsiteY15" fmla="*/ 162673 h 3392570"/>
              <a:gd name="connsiteX16" fmla="*/ 2069367 w 4517599"/>
              <a:gd name="connsiteY16" fmla="*/ 177422 h 3392570"/>
              <a:gd name="connsiteX17" fmla="*/ 2290593 w 4517599"/>
              <a:gd name="connsiteY17" fmla="*/ 162673 h 3392570"/>
              <a:gd name="connsiteX18" fmla="*/ 2393831 w 4517599"/>
              <a:gd name="connsiteY18" fmla="*/ 133177 h 3392570"/>
              <a:gd name="connsiteX19" fmla="*/ 2511818 w 4517599"/>
              <a:gd name="connsiteY19" fmla="*/ 103680 h 3392570"/>
              <a:gd name="connsiteX20" fmla="*/ 2556064 w 4517599"/>
              <a:gd name="connsiteY20" fmla="*/ 88931 h 3392570"/>
              <a:gd name="connsiteX21" fmla="*/ 2659302 w 4517599"/>
              <a:gd name="connsiteY21" fmla="*/ 44686 h 3392570"/>
              <a:gd name="connsiteX22" fmla="*/ 2703547 w 4517599"/>
              <a:gd name="connsiteY22" fmla="*/ 15189 h 3392570"/>
              <a:gd name="connsiteX23" fmla="*/ 2895276 w 4517599"/>
              <a:gd name="connsiteY23" fmla="*/ 15189 h 3392570"/>
              <a:gd name="connsiteX24" fmla="*/ 2939522 w 4517599"/>
              <a:gd name="connsiteY24" fmla="*/ 59435 h 3392570"/>
              <a:gd name="connsiteX25" fmla="*/ 2983767 w 4517599"/>
              <a:gd name="connsiteY25" fmla="*/ 88931 h 3392570"/>
              <a:gd name="connsiteX26" fmla="*/ 3013264 w 4517599"/>
              <a:gd name="connsiteY26" fmla="*/ 177422 h 3392570"/>
              <a:gd name="connsiteX27" fmla="*/ 3175496 w 4517599"/>
              <a:gd name="connsiteY27" fmla="*/ 177422 h 3392570"/>
              <a:gd name="connsiteX28" fmla="*/ 3219741 w 4517599"/>
              <a:gd name="connsiteY28" fmla="*/ 206918 h 3392570"/>
              <a:gd name="connsiteX29" fmla="*/ 3249238 w 4517599"/>
              <a:gd name="connsiteY29" fmla="*/ 251164 h 3392570"/>
              <a:gd name="connsiteX30" fmla="*/ 3293483 w 4517599"/>
              <a:gd name="connsiteY30" fmla="*/ 280660 h 3392570"/>
              <a:gd name="connsiteX31" fmla="*/ 3499960 w 4517599"/>
              <a:gd name="connsiteY31" fmla="*/ 339654 h 3392570"/>
              <a:gd name="connsiteX32" fmla="*/ 3603199 w 4517599"/>
              <a:gd name="connsiteY32" fmla="*/ 369151 h 3392570"/>
              <a:gd name="connsiteX33" fmla="*/ 3706438 w 4517599"/>
              <a:gd name="connsiteY33" fmla="*/ 383899 h 3392570"/>
              <a:gd name="connsiteX34" fmla="*/ 3824425 w 4517599"/>
              <a:gd name="connsiteY34" fmla="*/ 383899 h 3392570"/>
              <a:gd name="connsiteX35" fmla="*/ 4119393 w 4517599"/>
              <a:gd name="connsiteY35" fmla="*/ 398647 h 3392570"/>
              <a:gd name="connsiteX36" fmla="*/ 4163638 w 4517599"/>
              <a:gd name="connsiteY36" fmla="*/ 428144 h 3392570"/>
              <a:gd name="connsiteX37" fmla="*/ 4222631 w 4517599"/>
              <a:gd name="connsiteY37" fmla="*/ 442893 h 3392570"/>
              <a:gd name="connsiteX38" fmla="*/ 4266876 w 4517599"/>
              <a:gd name="connsiteY38" fmla="*/ 457641 h 3392570"/>
              <a:gd name="connsiteX39" fmla="*/ 4399612 w 4517599"/>
              <a:gd name="connsiteY39" fmla="*/ 531383 h 3392570"/>
              <a:gd name="connsiteX40" fmla="*/ 4488102 w 4517599"/>
              <a:gd name="connsiteY40" fmla="*/ 664118 h 3392570"/>
              <a:gd name="connsiteX41" fmla="*/ 4517599 w 4517599"/>
              <a:gd name="connsiteY41" fmla="*/ 708364 h 3392570"/>
              <a:gd name="connsiteX42" fmla="*/ 4443857 w 4517599"/>
              <a:gd name="connsiteY42" fmla="*/ 796854 h 3392570"/>
              <a:gd name="connsiteX43" fmla="*/ 4414360 w 4517599"/>
              <a:gd name="connsiteY43" fmla="*/ 841099 h 3392570"/>
              <a:gd name="connsiteX44" fmla="*/ 4296373 w 4517599"/>
              <a:gd name="connsiteY44" fmla="*/ 900093 h 3392570"/>
              <a:gd name="connsiteX45" fmla="*/ 4193135 w 4517599"/>
              <a:gd name="connsiteY45" fmla="*/ 929589 h 3392570"/>
              <a:gd name="connsiteX46" fmla="*/ 4075147 w 4517599"/>
              <a:gd name="connsiteY46" fmla="*/ 944338 h 3392570"/>
              <a:gd name="connsiteX47" fmla="*/ 3898167 w 4517599"/>
              <a:gd name="connsiteY47" fmla="*/ 1003331 h 3392570"/>
              <a:gd name="connsiteX48" fmla="*/ 3853922 w 4517599"/>
              <a:gd name="connsiteY48" fmla="*/ 1018080 h 3392570"/>
              <a:gd name="connsiteX49" fmla="*/ 3765431 w 4517599"/>
              <a:gd name="connsiteY49" fmla="*/ 1062325 h 3392570"/>
              <a:gd name="connsiteX50" fmla="*/ 3647444 w 4517599"/>
              <a:gd name="connsiteY50" fmla="*/ 1106570 h 3392570"/>
              <a:gd name="connsiteX51" fmla="*/ 3544206 w 4517599"/>
              <a:gd name="connsiteY51" fmla="*/ 1150815 h 3392570"/>
              <a:gd name="connsiteX52" fmla="*/ 3499960 w 4517599"/>
              <a:gd name="connsiteY52" fmla="*/ 1165564 h 3392570"/>
              <a:gd name="connsiteX53" fmla="*/ 3411470 w 4517599"/>
              <a:gd name="connsiteY53" fmla="*/ 1224557 h 3392570"/>
              <a:gd name="connsiteX54" fmla="*/ 3367225 w 4517599"/>
              <a:gd name="connsiteY54" fmla="*/ 1254054 h 3392570"/>
              <a:gd name="connsiteX55" fmla="*/ 3322980 w 4517599"/>
              <a:gd name="connsiteY55" fmla="*/ 1268802 h 3392570"/>
              <a:gd name="connsiteX56" fmla="*/ 3190244 w 4517599"/>
              <a:gd name="connsiteY56" fmla="*/ 1386789 h 3392570"/>
              <a:gd name="connsiteX57" fmla="*/ 3116502 w 4517599"/>
              <a:gd name="connsiteY57" fmla="*/ 1445783 h 3392570"/>
              <a:gd name="connsiteX58" fmla="*/ 2983767 w 4517599"/>
              <a:gd name="connsiteY58" fmla="*/ 1534273 h 3392570"/>
              <a:gd name="connsiteX59" fmla="*/ 2939522 w 4517599"/>
              <a:gd name="connsiteY59" fmla="*/ 1563770 h 3392570"/>
              <a:gd name="connsiteX60" fmla="*/ 2865780 w 4517599"/>
              <a:gd name="connsiteY60" fmla="*/ 1578518 h 3392570"/>
              <a:gd name="connsiteX61" fmla="*/ 2688799 w 4517599"/>
              <a:gd name="connsiteY61" fmla="*/ 1608015 h 3392570"/>
              <a:gd name="connsiteX62" fmla="*/ 2644554 w 4517599"/>
              <a:gd name="connsiteY62" fmla="*/ 1622764 h 3392570"/>
              <a:gd name="connsiteX63" fmla="*/ 2615057 w 4517599"/>
              <a:gd name="connsiteY63" fmla="*/ 1667009 h 3392570"/>
              <a:gd name="connsiteX64" fmla="*/ 2570812 w 4517599"/>
              <a:gd name="connsiteY64" fmla="*/ 1696506 h 3392570"/>
              <a:gd name="connsiteX65" fmla="*/ 2467573 w 4517599"/>
              <a:gd name="connsiteY65" fmla="*/ 1814493 h 3392570"/>
              <a:gd name="connsiteX66" fmla="*/ 2408580 w 4517599"/>
              <a:gd name="connsiteY66" fmla="*/ 1902983 h 3392570"/>
              <a:gd name="connsiteX67" fmla="*/ 2379083 w 4517599"/>
              <a:gd name="connsiteY67" fmla="*/ 1947228 h 3392570"/>
              <a:gd name="connsiteX68" fmla="*/ 2334838 w 4517599"/>
              <a:gd name="connsiteY68" fmla="*/ 1976725 h 3392570"/>
              <a:gd name="connsiteX69" fmla="*/ 2275844 w 4517599"/>
              <a:gd name="connsiteY69" fmla="*/ 2065215 h 3392570"/>
              <a:gd name="connsiteX70" fmla="*/ 2261096 w 4517599"/>
              <a:gd name="connsiteY70" fmla="*/ 2109460 h 3392570"/>
              <a:gd name="connsiteX71" fmla="*/ 2216851 w 4517599"/>
              <a:gd name="connsiteY71" fmla="*/ 2138957 h 3392570"/>
              <a:gd name="connsiteX72" fmla="*/ 2172606 w 4517599"/>
              <a:gd name="connsiteY72" fmla="*/ 2227447 h 3392570"/>
              <a:gd name="connsiteX73" fmla="*/ 2128360 w 4517599"/>
              <a:gd name="connsiteY73" fmla="*/ 2256944 h 3392570"/>
              <a:gd name="connsiteX74" fmla="*/ 2084115 w 4517599"/>
              <a:gd name="connsiteY74" fmla="*/ 2301189 h 3392570"/>
              <a:gd name="connsiteX75" fmla="*/ 1995625 w 4517599"/>
              <a:gd name="connsiteY75" fmla="*/ 2345435 h 3392570"/>
              <a:gd name="connsiteX76" fmla="*/ 1907135 w 4517599"/>
              <a:gd name="connsiteY76" fmla="*/ 2433925 h 3392570"/>
              <a:gd name="connsiteX77" fmla="*/ 1877638 w 4517599"/>
              <a:gd name="connsiteY77" fmla="*/ 2478170 h 3392570"/>
              <a:gd name="connsiteX78" fmla="*/ 1833393 w 4517599"/>
              <a:gd name="connsiteY78" fmla="*/ 2566660 h 3392570"/>
              <a:gd name="connsiteX79" fmla="*/ 1789147 w 4517599"/>
              <a:gd name="connsiteY79" fmla="*/ 2596157 h 3392570"/>
              <a:gd name="connsiteX80" fmla="*/ 1715406 w 4517599"/>
              <a:gd name="connsiteY80" fmla="*/ 2728893 h 3392570"/>
              <a:gd name="connsiteX81" fmla="*/ 1671160 w 4517599"/>
              <a:gd name="connsiteY81" fmla="*/ 2861628 h 3392570"/>
              <a:gd name="connsiteX82" fmla="*/ 1656412 w 4517599"/>
              <a:gd name="connsiteY82" fmla="*/ 2905873 h 3392570"/>
              <a:gd name="connsiteX83" fmla="*/ 1671160 w 4517599"/>
              <a:gd name="connsiteY83" fmla="*/ 3127099 h 3392570"/>
              <a:gd name="connsiteX84" fmla="*/ 1685909 w 4517599"/>
              <a:gd name="connsiteY84" fmla="*/ 3171344 h 3392570"/>
              <a:gd name="connsiteX85" fmla="*/ 1641664 w 4517599"/>
              <a:gd name="connsiteY85" fmla="*/ 3186093 h 3392570"/>
              <a:gd name="connsiteX86" fmla="*/ 1243457 w 4517599"/>
              <a:gd name="connsiteY86" fmla="*/ 3230338 h 3392570"/>
              <a:gd name="connsiteX87" fmla="*/ 1199212 w 4517599"/>
              <a:gd name="connsiteY87" fmla="*/ 3245086 h 3392570"/>
              <a:gd name="connsiteX88" fmla="*/ 1110722 w 4517599"/>
              <a:gd name="connsiteY88" fmla="*/ 3304080 h 3392570"/>
              <a:gd name="connsiteX89" fmla="*/ 845251 w 4517599"/>
              <a:gd name="connsiteY89" fmla="*/ 3274583 h 3392570"/>
              <a:gd name="connsiteX90" fmla="*/ 801006 w 4517599"/>
              <a:gd name="connsiteY90" fmla="*/ 3259835 h 3392570"/>
              <a:gd name="connsiteX91" fmla="*/ 417547 w 4517599"/>
              <a:gd name="connsiteY91" fmla="*/ 3289331 h 3392570"/>
              <a:gd name="connsiteX92" fmla="*/ 225818 w 4517599"/>
              <a:gd name="connsiteY92" fmla="*/ 3348325 h 3392570"/>
              <a:gd name="connsiteX93" fmla="*/ 166825 w 4517599"/>
              <a:gd name="connsiteY93" fmla="*/ 3377822 h 3392570"/>
              <a:gd name="connsiteX94" fmla="*/ 93083 w 4517599"/>
              <a:gd name="connsiteY94" fmla="*/ 3392570 h 3392570"/>
              <a:gd name="connsiteX95" fmla="*/ 4593 w 4517599"/>
              <a:gd name="connsiteY95" fmla="*/ 3377822 h 3392570"/>
              <a:gd name="connsiteX96" fmla="*/ 19341 w 4517599"/>
              <a:gd name="connsiteY96" fmla="*/ 3318828 h 3392570"/>
              <a:gd name="connsiteX97" fmla="*/ 48838 w 4517599"/>
              <a:gd name="connsiteY97" fmla="*/ 3230338 h 3392570"/>
              <a:gd name="connsiteX98" fmla="*/ 78335 w 4517599"/>
              <a:gd name="connsiteY98" fmla="*/ 3141847 h 3392570"/>
              <a:gd name="connsiteX99" fmla="*/ 93083 w 4517599"/>
              <a:gd name="connsiteY99" fmla="*/ 3097602 h 3392570"/>
              <a:gd name="connsiteX100" fmla="*/ 152076 w 4517599"/>
              <a:gd name="connsiteY100" fmla="*/ 3009112 h 3392570"/>
              <a:gd name="connsiteX101" fmla="*/ 166825 w 4517599"/>
              <a:gd name="connsiteY101" fmla="*/ 2950118 h 3392570"/>
              <a:gd name="connsiteX102" fmla="*/ 196322 w 4517599"/>
              <a:gd name="connsiteY102" fmla="*/ 2861628 h 3392570"/>
              <a:gd name="connsiteX103" fmla="*/ 225818 w 4517599"/>
              <a:gd name="connsiteY103" fmla="*/ 2743641 h 3392570"/>
              <a:gd name="connsiteX104" fmla="*/ 255315 w 4517599"/>
              <a:gd name="connsiteY104" fmla="*/ 2655151 h 3392570"/>
              <a:gd name="connsiteX105" fmla="*/ 240567 w 4517599"/>
              <a:gd name="connsiteY105" fmla="*/ 2551912 h 3392570"/>
              <a:gd name="connsiteX106" fmla="*/ 181573 w 4517599"/>
              <a:gd name="connsiteY106" fmla="*/ 2463422 h 3392570"/>
              <a:gd name="connsiteX107" fmla="*/ 152076 w 4517599"/>
              <a:gd name="connsiteY107" fmla="*/ 2360183 h 3392570"/>
              <a:gd name="connsiteX108" fmla="*/ 166825 w 4517599"/>
              <a:gd name="connsiteY108" fmla="*/ 2212699 h 3392570"/>
              <a:gd name="connsiteX109" fmla="*/ 196322 w 4517599"/>
              <a:gd name="connsiteY109" fmla="*/ 2124209 h 3392570"/>
              <a:gd name="connsiteX110" fmla="*/ 181573 w 4517599"/>
              <a:gd name="connsiteY110" fmla="*/ 1991473 h 3392570"/>
              <a:gd name="connsiteX111" fmla="*/ 166825 w 4517599"/>
              <a:gd name="connsiteY111" fmla="*/ 1947228 h 3392570"/>
              <a:gd name="connsiteX112" fmla="*/ 196322 w 4517599"/>
              <a:gd name="connsiteY112" fmla="*/ 1799744 h 3392570"/>
              <a:gd name="connsiteX113" fmla="*/ 211070 w 4517599"/>
              <a:gd name="connsiteY113" fmla="*/ 1740751 h 3392570"/>
              <a:gd name="connsiteX114" fmla="*/ 225818 w 4517599"/>
              <a:gd name="connsiteY114" fmla="*/ 1696506 h 3392570"/>
              <a:gd name="connsiteX115" fmla="*/ 255315 w 4517599"/>
              <a:gd name="connsiteY115" fmla="*/ 1578518 h 3392570"/>
              <a:gd name="connsiteX116" fmla="*/ 270064 w 4517599"/>
              <a:gd name="connsiteY116" fmla="*/ 1519525 h 3392570"/>
              <a:gd name="connsiteX117" fmla="*/ 299560 w 4517599"/>
              <a:gd name="connsiteY117" fmla="*/ 1431035 h 3392570"/>
              <a:gd name="connsiteX118" fmla="*/ 314309 w 4517599"/>
              <a:gd name="connsiteY118" fmla="*/ 1342544 h 3392570"/>
              <a:gd name="connsiteX119" fmla="*/ 329057 w 4517599"/>
              <a:gd name="connsiteY119" fmla="*/ 1298299 h 3392570"/>
              <a:gd name="connsiteX120" fmla="*/ 343806 w 4517599"/>
              <a:gd name="connsiteY120" fmla="*/ 1239306 h 3392570"/>
              <a:gd name="connsiteX121" fmla="*/ 329057 w 4517599"/>
              <a:gd name="connsiteY121" fmla="*/ 1150815 h 3392570"/>
              <a:gd name="connsiteX122" fmla="*/ 284812 w 4517599"/>
              <a:gd name="connsiteY122" fmla="*/ 1136067 h 3392570"/>
              <a:gd name="connsiteX123" fmla="*/ 240567 w 4517599"/>
              <a:gd name="connsiteY123" fmla="*/ 1106570 h 3392570"/>
              <a:gd name="connsiteX124" fmla="*/ 240567 w 4517599"/>
              <a:gd name="connsiteY124" fmla="*/ 973835 h 3392570"/>
              <a:gd name="connsiteX125" fmla="*/ 255315 w 4517599"/>
              <a:gd name="connsiteY125" fmla="*/ 929589 h 3392570"/>
              <a:gd name="connsiteX126" fmla="*/ 299560 w 4517599"/>
              <a:gd name="connsiteY126" fmla="*/ 885344 h 3392570"/>
              <a:gd name="connsiteX127" fmla="*/ 358554 w 4517599"/>
              <a:gd name="connsiteY127" fmla="*/ 796854 h 3392570"/>
              <a:gd name="connsiteX128" fmla="*/ 388051 w 4517599"/>
              <a:gd name="connsiteY128" fmla="*/ 708364 h 3392570"/>
              <a:gd name="connsiteX129" fmla="*/ 373302 w 4517599"/>
              <a:gd name="connsiteY129" fmla="*/ 619873 h 3392570"/>
              <a:gd name="connsiteX130" fmla="*/ 329057 w 4517599"/>
              <a:gd name="connsiteY130" fmla="*/ 605125 h 3392570"/>
              <a:gd name="connsiteX131" fmla="*/ 299560 w 4517599"/>
              <a:gd name="connsiteY131" fmla="*/ 560880 h 3392570"/>
              <a:gd name="connsiteX132" fmla="*/ 225818 w 4517599"/>
              <a:gd name="connsiteY132" fmla="*/ 428144 h 3392570"/>
              <a:gd name="connsiteX133" fmla="*/ 152076 w 4517599"/>
              <a:gd name="connsiteY133" fmla="*/ 339654 h 3392570"/>
              <a:gd name="connsiteX134" fmla="*/ 107831 w 4517599"/>
              <a:gd name="connsiteY134" fmla="*/ 310157 h 3392570"/>
              <a:gd name="connsiteX135" fmla="*/ 196322 w 4517599"/>
              <a:gd name="connsiteY135" fmla="*/ 280660 h 339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517599" h="3392570">
                <a:moveTo>
                  <a:pt x="211070" y="192170"/>
                </a:moveTo>
                <a:cubicBezTo>
                  <a:pt x="235651" y="187254"/>
                  <a:pt x="260628" y="184018"/>
                  <a:pt x="284812" y="177422"/>
                </a:cubicBezTo>
                <a:cubicBezTo>
                  <a:pt x="361792" y="156427"/>
                  <a:pt x="363178" y="145744"/>
                  <a:pt x="432296" y="133177"/>
                </a:cubicBezTo>
                <a:cubicBezTo>
                  <a:pt x="547385" y="112252"/>
                  <a:pt x="580509" y="117575"/>
                  <a:pt x="712515" y="103680"/>
                </a:cubicBezTo>
                <a:cubicBezTo>
                  <a:pt x="747086" y="100041"/>
                  <a:pt x="781341" y="93847"/>
                  <a:pt x="815754" y="88931"/>
                </a:cubicBezTo>
                <a:cubicBezTo>
                  <a:pt x="855918" y="96964"/>
                  <a:pt x="983767" y="121319"/>
                  <a:pt x="1007483" y="133177"/>
                </a:cubicBezTo>
                <a:cubicBezTo>
                  <a:pt x="1032640" y="145755"/>
                  <a:pt x="1079378" y="172600"/>
                  <a:pt x="1110722" y="177422"/>
                </a:cubicBezTo>
                <a:cubicBezTo>
                  <a:pt x="1159554" y="184935"/>
                  <a:pt x="1209045" y="187254"/>
                  <a:pt x="1258206" y="192170"/>
                </a:cubicBezTo>
                <a:lnTo>
                  <a:pt x="1346696" y="221667"/>
                </a:lnTo>
                <a:lnTo>
                  <a:pt x="1390941" y="236415"/>
                </a:lnTo>
                <a:cubicBezTo>
                  <a:pt x="1442198" y="232472"/>
                  <a:pt x="1571298" y="233305"/>
                  <a:pt x="1641664" y="206918"/>
                </a:cubicBezTo>
                <a:cubicBezTo>
                  <a:pt x="1662250" y="199198"/>
                  <a:pt x="1680244" y="185587"/>
                  <a:pt x="1700657" y="177422"/>
                </a:cubicBezTo>
                <a:cubicBezTo>
                  <a:pt x="1729525" y="165875"/>
                  <a:pt x="1759650" y="157757"/>
                  <a:pt x="1789147" y="147925"/>
                </a:cubicBezTo>
                <a:lnTo>
                  <a:pt x="1833393" y="133177"/>
                </a:lnTo>
                <a:cubicBezTo>
                  <a:pt x="1867806" y="138093"/>
                  <a:pt x="1902430" y="141707"/>
                  <a:pt x="1936631" y="147925"/>
                </a:cubicBezTo>
                <a:cubicBezTo>
                  <a:pt x="1956574" y="151551"/>
                  <a:pt x="1975838" y="158276"/>
                  <a:pt x="1995625" y="162673"/>
                </a:cubicBezTo>
                <a:cubicBezTo>
                  <a:pt x="2020096" y="168111"/>
                  <a:pt x="2044786" y="172506"/>
                  <a:pt x="2069367" y="177422"/>
                </a:cubicBezTo>
                <a:cubicBezTo>
                  <a:pt x="2143109" y="172506"/>
                  <a:pt x="2217093" y="170410"/>
                  <a:pt x="2290593" y="162673"/>
                </a:cubicBezTo>
                <a:cubicBezTo>
                  <a:pt x="2330596" y="158462"/>
                  <a:pt x="2356489" y="143361"/>
                  <a:pt x="2393831" y="133177"/>
                </a:cubicBezTo>
                <a:cubicBezTo>
                  <a:pt x="2432942" y="122510"/>
                  <a:pt x="2473359" y="116500"/>
                  <a:pt x="2511818" y="103680"/>
                </a:cubicBezTo>
                <a:cubicBezTo>
                  <a:pt x="2526567" y="98764"/>
                  <a:pt x="2542159" y="95884"/>
                  <a:pt x="2556064" y="88931"/>
                </a:cubicBezTo>
                <a:cubicBezTo>
                  <a:pt x="2657915" y="38006"/>
                  <a:pt x="2536524" y="75382"/>
                  <a:pt x="2659302" y="44686"/>
                </a:cubicBezTo>
                <a:cubicBezTo>
                  <a:pt x="2674050" y="34854"/>
                  <a:pt x="2687255" y="22171"/>
                  <a:pt x="2703547" y="15189"/>
                </a:cubicBezTo>
                <a:cubicBezTo>
                  <a:pt x="2771917" y="-14112"/>
                  <a:pt x="2816653" y="6453"/>
                  <a:pt x="2895276" y="15189"/>
                </a:cubicBezTo>
                <a:cubicBezTo>
                  <a:pt x="2910025" y="29938"/>
                  <a:pt x="2923499" y="46082"/>
                  <a:pt x="2939522" y="59435"/>
                </a:cubicBezTo>
                <a:cubicBezTo>
                  <a:pt x="2953139" y="70782"/>
                  <a:pt x="2974373" y="73900"/>
                  <a:pt x="2983767" y="88931"/>
                </a:cubicBezTo>
                <a:cubicBezTo>
                  <a:pt x="3000246" y="115297"/>
                  <a:pt x="3013264" y="177422"/>
                  <a:pt x="3013264" y="177422"/>
                </a:cubicBezTo>
                <a:cubicBezTo>
                  <a:pt x="3086761" y="165172"/>
                  <a:pt x="3105727" y="151259"/>
                  <a:pt x="3175496" y="177422"/>
                </a:cubicBezTo>
                <a:cubicBezTo>
                  <a:pt x="3192093" y="183646"/>
                  <a:pt x="3204993" y="197086"/>
                  <a:pt x="3219741" y="206918"/>
                </a:cubicBezTo>
                <a:cubicBezTo>
                  <a:pt x="3229573" y="221667"/>
                  <a:pt x="3236704" y="238630"/>
                  <a:pt x="3249238" y="251164"/>
                </a:cubicBezTo>
                <a:cubicBezTo>
                  <a:pt x="3261772" y="263698"/>
                  <a:pt x="3277286" y="273461"/>
                  <a:pt x="3293483" y="280660"/>
                </a:cubicBezTo>
                <a:cubicBezTo>
                  <a:pt x="3378697" y="318533"/>
                  <a:pt x="3406225" y="308410"/>
                  <a:pt x="3499960" y="339654"/>
                </a:cubicBezTo>
                <a:cubicBezTo>
                  <a:pt x="3537862" y="352287"/>
                  <a:pt x="3562467" y="361745"/>
                  <a:pt x="3603199" y="369151"/>
                </a:cubicBezTo>
                <a:cubicBezTo>
                  <a:pt x="3637401" y="375370"/>
                  <a:pt x="3672025" y="378983"/>
                  <a:pt x="3706438" y="383899"/>
                </a:cubicBezTo>
                <a:cubicBezTo>
                  <a:pt x="3807576" y="417611"/>
                  <a:pt x="3682047" y="383899"/>
                  <a:pt x="3824425" y="383899"/>
                </a:cubicBezTo>
                <a:cubicBezTo>
                  <a:pt x="3922870" y="383899"/>
                  <a:pt x="4021070" y="393731"/>
                  <a:pt x="4119393" y="398647"/>
                </a:cubicBezTo>
                <a:cubicBezTo>
                  <a:pt x="4134141" y="408479"/>
                  <a:pt x="4147346" y="421161"/>
                  <a:pt x="4163638" y="428144"/>
                </a:cubicBezTo>
                <a:cubicBezTo>
                  <a:pt x="4182269" y="436129"/>
                  <a:pt x="4203141" y="437324"/>
                  <a:pt x="4222631" y="442893"/>
                </a:cubicBezTo>
                <a:cubicBezTo>
                  <a:pt x="4237579" y="447164"/>
                  <a:pt x="4252128" y="452725"/>
                  <a:pt x="4266876" y="457641"/>
                </a:cubicBezTo>
                <a:cubicBezTo>
                  <a:pt x="4368302" y="525258"/>
                  <a:pt x="4321735" y="505425"/>
                  <a:pt x="4399612" y="531383"/>
                </a:cubicBezTo>
                <a:lnTo>
                  <a:pt x="4488102" y="664118"/>
                </a:lnTo>
                <a:lnTo>
                  <a:pt x="4517599" y="708364"/>
                </a:lnTo>
                <a:cubicBezTo>
                  <a:pt x="4444363" y="818216"/>
                  <a:pt x="4538489" y="683297"/>
                  <a:pt x="4443857" y="796854"/>
                </a:cubicBezTo>
                <a:cubicBezTo>
                  <a:pt x="4432509" y="810471"/>
                  <a:pt x="4426894" y="828565"/>
                  <a:pt x="4414360" y="841099"/>
                </a:cubicBezTo>
                <a:cubicBezTo>
                  <a:pt x="4385848" y="869611"/>
                  <a:pt x="4330174" y="887418"/>
                  <a:pt x="4296373" y="900093"/>
                </a:cubicBezTo>
                <a:cubicBezTo>
                  <a:pt x="4268320" y="910613"/>
                  <a:pt x="4221027" y="924940"/>
                  <a:pt x="4193135" y="929589"/>
                </a:cubicBezTo>
                <a:cubicBezTo>
                  <a:pt x="4154039" y="936105"/>
                  <a:pt x="4114476" y="939422"/>
                  <a:pt x="4075147" y="944338"/>
                </a:cubicBezTo>
                <a:lnTo>
                  <a:pt x="3898167" y="1003331"/>
                </a:lnTo>
                <a:cubicBezTo>
                  <a:pt x="3883419" y="1008247"/>
                  <a:pt x="3866857" y="1009457"/>
                  <a:pt x="3853922" y="1018080"/>
                </a:cubicBezTo>
                <a:cubicBezTo>
                  <a:pt x="3796741" y="1056200"/>
                  <a:pt x="3826492" y="1041972"/>
                  <a:pt x="3765431" y="1062325"/>
                </a:cubicBezTo>
                <a:cubicBezTo>
                  <a:pt x="3692597" y="1110882"/>
                  <a:pt x="3749501" y="1081056"/>
                  <a:pt x="3647444" y="1106570"/>
                </a:cubicBezTo>
                <a:cubicBezTo>
                  <a:pt x="3592103" y="1120405"/>
                  <a:pt x="3603300" y="1125489"/>
                  <a:pt x="3544206" y="1150815"/>
                </a:cubicBezTo>
                <a:cubicBezTo>
                  <a:pt x="3529917" y="1156939"/>
                  <a:pt x="3513550" y="1158014"/>
                  <a:pt x="3499960" y="1165564"/>
                </a:cubicBezTo>
                <a:cubicBezTo>
                  <a:pt x="3468971" y="1182780"/>
                  <a:pt x="3440967" y="1204893"/>
                  <a:pt x="3411470" y="1224557"/>
                </a:cubicBezTo>
                <a:cubicBezTo>
                  <a:pt x="3396722" y="1234389"/>
                  <a:pt x="3384041" y="1248449"/>
                  <a:pt x="3367225" y="1254054"/>
                </a:cubicBezTo>
                <a:lnTo>
                  <a:pt x="3322980" y="1268802"/>
                </a:lnTo>
                <a:cubicBezTo>
                  <a:pt x="3269784" y="1304267"/>
                  <a:pt x="3230651" y="1326178"/>
                  <a:pt x="3190244" y="1386789"/>
                </a:cubicBezTo>
                <a:cubicBezTo>
                  <a:pt x="3152124" y="1443970"/>
                  <a:pt x="3177563" y="1425430"/>
                  <a:pt x="3116502" y="1445783"/>
                </a:cubicBezTo>
                <a:lnTo>
                  <a:pt x="2983767" y="1534273"/>
                </a:lnTo>
                <a:cubicBezTo>
                  <a:pt x="2969019" y="1544105"/>
                  <a:pt x="2956903" y="1560294"/>
                  <a:pt x="2939522" y="1563770"/>
                </a:cubicBezTo>
                <a:cubicBezTo>
                  <a:pt x="2914941" y="1568686"/>
                  <a:pt x="2890506" y="1574397"/>
                  <a:pt x="2865780" y="1578518"/>
                </a:cubicBezTo>
                <a:cubicBezTo>
                  <a:pt x="2790878" y="1591002"/>
                  <a:pt x="2758300" y="1590640"/>
                  <a:pt x="2688799" y="1608015"/>
                </a:cubicBezTo>
                <a:cubicBezTo>
                  <a:pt x="2673717" y="1611786"/>
                  <a:pt x="2659302" y="1617848"/>
                  <a:pt x="2644554" y="1622764"/>
                </a:cubicBezTo>
                <a:cubicBezTo>
                  <a:pt x="2634722" y="1637512"/>
                  <a:pt x="2627591" y="1654475"/>
                  <a:pt x="2615057" y="1667009"/>
                </a:cubicBezTo>
                <a:cubicBezTo>
                  <a:pt x="2602523" y="1679543"/>
                  <a:pt x="2582484" y="1683166"/>
                  <a:pt x="2570812" y="1696506"/>
                </a:cubicBezTo>
                <a:cubicBezTo>
                  <a:pt x="2450366" y="1834158"/>
                  <a:pt x="2567124" y="1748125"/>
                  <a:pt x="2467573" y="1814493"/>
                </a:cubicBezTo>
                <a:lnTo>
                  <a:pt x="2408580" y="1902983"/>
                </a:lnTo>
                <a:cubicBezTo>
                  <a:pt x="2398748" y="1917731"/>
                  <a:pt x="2393831" y="1937396"/>
                  <a:pt x="2379083" y="1947228"/>
                </a:cubicBezTo>
                <a:lnTo>
                  <a:pt x="2334838" y="1976725"/>
                </a:lnTo>
                <a:cubicBezTo>
                  <a:pt x="2315173" y="2006222"/>
                  <a:pt x="2287054" y="2031583"/>
                  <a:pt x="2275844" y="2065215"/>
                </a:cubicBezTo>
                <a:cubicBezTo>
                  <a:pt x="2270928" y="2079963"/>
                  <a:pt x="2270807" y="2097321"/>
                  <a:pt x="2261096" y="2109460"/>
                </a:cubicBezTo>
                <a:cubicBezTo>
                  <a:pt x="2250023" y="2123301"/>
                  <a:pt x="2231599" y="2129125"/>
                  <a:pt x="2216851" y="2138957"/>
                </a:cubicBezTo>
                <a:cubicBezTo>
                  <a:pt x="2204856" y="2174940"/>
                  <a:pt x="2201194" y="2198859"/>
                  <a:pt x="2172606" y="2227447"/>
                </a:cubicBezTo>
                <a:cubicBezTo>
                  <a:pt x="2160072" y="2239981"/>
                  <a:pt x="2141977" y="2245596"/>
                  <a:pt x="2128360" y="2256944"/>
                </a:cubicBezTo>
                <a:cubicBezTo>
                  <a:pt x="2112337" y="2270296"/>
                  <a:pt x="2100138" y="2287836"/>
                  <a:pt x="2084115" y="2301189"/>
                </a:cubicBezTo>
                <a:cubicBezTo>
                  <a:pt x="2045995" y="2332956"/>
                  <a:pt x="2039969" y="2330653"/>
                  <a:pt x="1995625" y="2345435"/>
                </a:cubicBezTo>
                <a:cubicBezTo>
                  <a:pt x="1966128" y="2374932"/>
                  <a:pt x="1930274" y="2399216"/>
                  <a:pt x="1907135" y="2433925"/>
                </a:cubicBezTo>
                <a:cubicBezTo>
                  <a:pt x="1897303" y="2448673"/>
                  <a:pt x="1885565" y="2462316"/>
                  <a:pt x="1877638" y="2478170"/>
                </a:cubicBezTo>
                <a:cubicBezTo>
                  <a:pt x="1853649" y="2526148"/>
                  <a:pt x="1875657" y="2524396"/>
                  <a:pt x="1833393" y="2566660"/>
                </a:cubicBezTo>
                <a:cubicBezTo>
                  <a:pt x="1820859" y="2579194"/>
                  <a:pt x="1803896" y="2586325"/>
                  <a:pt x="1789147" y="2596157"/>
                </a:cubicBezTo>
                <a:cubicBezTo>
                  <a:pt x="1753055" y="2704434"/>
                  <a:pt x="1781636" y="2662661"/>
                  <a:pt x="1715406" y="2728893"/>
                </a:cubicBezTo>
                <a:lnTo>
                  <a:pt x="1671160" y="2861628"/>
                </a:lnTo>
                <a:lnTo>
                  <a:pt x="1656412" y="2905873"/>
                </a:lnTo>
                <a:cubicBezTo>
                  <a:pt x="1661328" y="2979615"/>
                  <a:pt x="1662998" y="3053645"/>
                  <a:pt x="1671160" y="3127099"/>
                </a:cubicBezTo>
                <a:cubicBezTo>
                  <a:pt x="1672877" y="3142550"/>
                  <a:pt x="1692861" y="3157439"/>
                  <a:pt x="1685909" y="3171344"/>
                </a:cubicBezTo>
                <a:cubicBezTo>
                  <a:pt x="1678957" y="3185249"/>
                  <a:pt x="1656974" y="3183391"/>
                  <a:pt x="1641664" y="3186093"/>
                </a:cubicBezTo>
                <a:cubicBezTo>
                  <a:pt x="1462890" y="3217641"/>
                  <a:pt x="1420462" y="3216722"/>
                  <a:pt x="1243457" y="3230338"/>
                </a:cubicBezTo>
                <a:cubicBezTo>
                  <a:pt x="1228709" y="3235254"/>
                  <a:pt x="1212147" y="3236463"/>
                  <a:pt x="1199212" y="3245086"/>
                </a:cubicBezTo>
                <a:cubicBezTo>
                  <a:pt x="1088733" y="3318738"/>
                  <a:pt x="1215929" y="3269010"/>
                  <a:pt x="1110722" y="3304080"/>
                </a:cubicBezTo>
                <a:cubicBezTo>
                  <a:pt x="1042331" y="3297862"/>
                  <a:pt x="920006" y="3289534"/>
                  <a:pt x="845251" y="3274583"/>
                </a:cubicBezTo>
                <a:cubicBezTo>
                  <a:pt x="830007" y="3271534"/>
                  <a:pt x="815754" y="3264751"/>
                  <a:pt x="801006" y="3259835"/>
                </a:cubicBezTo>
                <a:cubicBezTo>
                  <a:pt x="688492" y="3266453"/>
                  <a:pt x="536365" y="3271051"/>
                  <a:pt x="417547" y="3289331"/>
                </a:cubicBezTo>
                <a:cubicBezTo>
                  <a:pt x="374067" y="3296020"/>
                  <a:pt x="237981" y="3342243"/>
                  <a:pt x="225818" y="3348325"/>
                </a:cubicBezTo>
                <a:cubicBezTo>
                  <a:pt x="206154" y="3358157"/>
                  <a:pt x="187682" y="3370870"/>
                  <a:pt x="166825" y="3377822"/>
                </a:cubicBezTo>
                <a:cubicBezTo>
                  <a:pt x="143044" y="3385749"/>
                  <a:pt x="117664" y="3387654"/>
                  <a:pt x="93083" y="3392570"/>
                </a:cubicBezTo>
                <a:cubicBezTo>
                  <a:pt x="63586" y="3387654"/>
                  <a:pt x="25738" y="3398967"/>
                  <a:pt x="4593" y="3377822"/>
                </a:cubicBezTo>
                <a:cubicBezTo>
                  <a:pt x="-9740" y="3363489"/>
                  <a:pt x="13517" y="3338243"/>
                  <a:pt x="19341" y="3318828"/>
                </a:cubicBezTo>
                <a:cubicBezTo>
                  <a:pt x="28275" y="3289047"/>
                  <a:pt x="39006" y="3259835"/>
                  <a:pt x="48838" y="3230338"/>
                </a:cubicBezTo>
                <a:lnTo>
                  <a:pt x="78335" y="3141847"/>
                </a:lnTo>
                <a:cubicBezTo>
                  <a:pt x="83251" y="3127099"/>
                  <a:pt x="84460" y="3110537"/>
                  <a:pt x="93083" y="3097602"/>
                </a:cubicBezTo>
                <a:lnTo>
                  <a:pt x="152076" y="3009112"/>
                </a:lnTo>
                <a:cubicBezTo>
                  <a:pt x="156992" y="2989447"/>
                  <a:pt x="161000" y="2969533"/>
                  <a:pt x="166825" y="2950118"/>
                </a:cubicBezTo>
                <a:cubicBezTo>
                  <a:pt x="175759" y="2920337"/>
                  <a:pt x="188781" y="2891792"/>
                  <a:pt x="196322" y="2861628"/>
                </a:cubicBezTo>
                <a:cubicBezTo>
                  <a:pt x="206154" y="2822299"/>
                  <a:pt x="212998" y="2782100"/>
                  <a:pt x="225818" y="2743641"/>
                </a:cubicBezTo>
                <a:lnTo>
                  <a:pt x="255315" y="2655151"/>
                </a:lnTo>
                <a:cubicBezTo>
                  <a:pt x="250399" y="2620738"/>
                  <a:pt x="253046" y="2584357"/>
                  <a:pt x="240567" y="2551912"/>
                </a:cubicBezTo>
                <a:cubicBezTo>
                  <a:pt x="227841" y="2518824"/>
                  <a:pt x="181573" y="2463422"/>
                  <a:pt x="181573" y="2463422"/>
                </a:cubicBezTo>
                <a:cubicBezTo>
                  <a:pt x="174619" y="2442559"/>
                  <a:pt x="152076" y="2378699"/>
                  <a:pt x="152076" y="2360183"/>
                </a:cubicBezTo>
                <a:cubicBezTo>
                  <a:pt x="152076" y="2310776"/>
                  <a:pt x="157720" y="2261259"/>
                  <a:pt x="166825" y="2212699"/>
                </a:cubicBezTo>
                <a:cubicBezTo>
                  <a:pt x="172555" y="2182139"/>
                  <a:pt x="196322" y="2124209"/>
                  <a:pt x="196322" y="2124209"/>
                </a:cubicBezTo>
                <a:cubicBezTo>
                  <a:pt x="191406" y="2079964"/>
                  <a:pt x="188892" y="2035385"/>
                  <a:pt x="181573" y="1991473"/>
                </a:cubicBezTo>
                <a:cubicBezTo>
                  <a:pt x="179017" y="1976138"/>
                  <a:pt x="166825" y="1962774"/>
                  <a:pt x="166825" y="1947228"/>
                </a:cubicBezTo>
                <a:cubicBezTo>
                  <a:pt x="166825" y="1859125"/>
                  <a:pt x="178158" y="1863316"/>
                  <a:pt x="196322" y="1799744"/>
                </a:cubicBezTo>
                <a:cubicBezTo>
                  <a:pt x="201891" y="1780254"/>
                  <a:pt x="205502" y="1760241"/>
                  <a:pt x="211070" y="1740751"/>
                </a:cubicBezTo>
                <a:cubicBezTo>
                  <a:pt x="215341" y="1725803"/>
                  <a:pt x="221728" y="1711504"/>
                  <a:pt x="225818" y="1696506"/>
                </a:cubicBezTo>
                <a:cubicBezTo>
                  <a:pt x="236485" y="1657395"/>
                  <a:pt x="245483" y="1617847"/>
                  <a:pt x="255315" y="1578518"/>
                </a:cubicBezTo>
                <a:cubicBezTo>
                  <a:pt x="260231" y="1558854"/>
                  <a:pt x="263654" y="1538754"/>
                  <a:pt x="270064" y="1519525"/>
                </a:cubicBezTo>
                <a:cubicBezTo>
                  <a:pt x="279896" y="1490028"/>
                  <a:pt x="294448" y="1461704"/>
                  <a:pt x="299560" y="1431035"/>
                </a:cubicBezTo>
                <a:cubicBezTo>
                  <a:pt x="304476" y="1401538"/>
                  <a:pt x="307822" y="1371736"/>
                  <a:pt x="314309" y="1342544"/>
                </a:cubicBezTo>
                <a:cubicBezTo>
                  <a:pt x="317681" y="1327368"/>
                  <a:pt x="324786" y="1313247"/>
                  <a:pt x="329057" y="1298299"/>
                </a:cubicBezTo>
                <a:cubicBezTo>
                  <a:pt x="334626" y="1278809"/>
                  <a:pt x="338890" y="1258970"/>
                  <a:pt x="343806" y="1239306"/>
                </a:cubicBezTo>
                <a:cubicBezTo>
                  <a:pt x="338890" y="1209809"/>
                  <a:pt x="343894" y="1176779"/>
                  <a:pt x="329057" y="1150815"/>
                </a:cubicBezTo>
                <a:cubicBezTo>
                  <a:pt x="321344" y="1137317"/>
                  <a:pt x="298717" y="1143019"/>
                  <a:pt x="284812" y="1136067"/>
                </a:cubicBezTo>
                <a:cubicBezTo>
                  <a:pt x="268958" y="1128140"/>
                  <a:pt x="255315" y="1116402"/>
                  <a:pt x="240567" y="1106570"/>
                </a:cubicBezTo>
                <a:cubicBezTo>
                  <a:pt x="218160" y="1039353"/>
                  <a:pt x="219802" y="1067279"/>
                  <a:pt x="240567" y="973835"/>
                </a:cubicBezTo>
                <a:cubicBezTo>
                  <a:pt x="243939" y="958659"/>
                  <a:pt x="246692" y="942524"/>
                  <a:pt x="255315" y="929589"/>
                </a:cubicBezTo>
                <a:cubicBezTo>
                  <a:pt x="266884" y="912235"/>
                  <a:pt x="284812" y="900092"/>
                  <a:pt x="299560" y="885344"/>
                </a:cubicBezTo>
                <a:cubicBezTo>
                  <a:pt x="348356" y="738964"/>
                  <a:pt x="266487" y="962573"/>
                  <a:pt x="358554" y="796854"/>
                </a:cubicBezTo>
                <a:cubicBezTo>
                  <a:pt x="373654" y="769675"/>
                  <a:pt x="388051" y="708364"/>
                  <a:pt x="388051" y="708364"/>
                </a:cubicBezTo>
                <a:cubicBezTo>
                  <a:pt x="383135" y="678867"/>
                  <a:pt x="388139" y="645837"/>
                  <a:pt x="373302" y="619873"/>
                </a:cubicBezTo>
                <a:cubicBezTo>
                  <a:pt x="365589" y="606375"/>
                  <a:pt x="341196" y="614836"/>
                  <a:pt x="329057" y="605125"/>
                </a:cubicBezTo>
                <a:cubicBezTo>
                  <a:pt x="315216" y="594052"/>
                  <a:pt x="309392" y="575628"/>
                  <a:pt x="299560" y="560880"/>
                </a:cubicBezTo>
                <a:cubicBezTo>
                  <a:pt x="273601" y="483002"/>
                  <a:pt x="293436" y="529572"/>
                  <a:pt x="225818" y="428144"/>
                </a:cubicBezTo>
                <a:cubicBezTo>
                  <a:pt x="196813" y="384636"/>
                  <a:pt x="194664" y="375144"/>
                  <a:pt x="152076" y="339654"/>
                </a:cubicBezTo>
                <a:cubicBezTo>
                  <a:pt x="138459" y="328307"/>
                  <a:pt x="122579" y="319989"/>
                  <a:pt x="107831" y="310157"/>
                </a:cubicBezTo>
                <a:cubicBezTo>
                  <a:pt x="164348" y="272479"/>
                  <a:pt x="134351" y="280660"/>
                  <a:pt x="196322" y="28066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7" y="3065444"/>
            <a:ext cx="1565641" cy="7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3657927" y="2787122"/>
            <a:ext cx="4428740" cy="24692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23950" lvl="3" indent="-180000" rtl="0">
              <a:lnSpc>
                <a:spcPct val="9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Petits réacteurs de conception</a:t>
            </a:r>
          </a:p>
          <a:p>
            <a:pPr marL="0" lvl="3" indent="0" rtl="0">
              <a:lnSpc>
                <a:spcPct val="90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modulaire réalisables en série en usine</a:t>
            </a:r>
          </a:p>
          <a:p>
            <a:pPr marL="0" lvl="3" indent="0" rtl="0">
              <a:lnSpc>
                <a:spcPct val="90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250" b="1" i="1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5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(investissement moindre ou étalé sur un même site)</a:t>
            </a:r>
          </a:p>
          <a:p>
            <a:pPr marL="324000" lvl="3" indent="-180000" rtl="0">
              <a:lnSpc>
                <a:spcPct val="90000"/>
              </a:lnSpc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300" b="1" i="1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éacteurs transportables en régions isolées, sites</a:t>
            </a:r>
          </a:p>
          <a:p>
            <a:pPr marL="72000" lvl="3" indent="0" rtl="0">
              <a:lnSpc>
                <a:spcPct val="90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ndustriels, ou remplacement de centrales à charbon...</a:t>
            </a:r>
          </a:p>
          <a:p>
            <a:pPr marL="216000" lvl="3" indent="-180000" rtl="0">
              <a:lnSpc>
                <a:spcPct val="90000"/>
              </a:lnSpc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Réacteurs pour une production d’énergie </a:t>
            </a:r>
            <a:r>
              <a:rPr lang="fr-FR" altLang="fr-FR" sz="1300" b="1" i="1" kern="1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décarbonée</a:t>
            </a:r>
            <a:endParaRPr lang="fr-FR" altLang="fr-FR" sz="1300" b="1" i="1" kern="12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" lvl="3" indent="0" rtl="0">
              <a:lnSpc>
                <a:spcPct val="90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diversifiée (électricité, chaleur, H</a:t>
            </a:r>
            <a:r>
              <a:rPr lang="fr-FR" altLang="fr-FR" sz="1300" b="1" i="1" kern="120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...) avec l’option d’un</a:t>
            </a:r>
          </a:p>
          <a:p>
            <a:pPr marL="36000" lvl="3" indent="0" rtl="0">
              <a:lnSpc>
                <a:spcPct val="90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stockage thermique tampon</a:t>
            </a:r>
          </a:p>
          <a:p>
            <a:pPr marL="432000" lvl="3" indent="-180000" rtl="0">
              <a:lnSpc>
                <a:spcPct val="95000"/>
              </a:lnSpc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Réacteurs capables d’optimiser par recyclage</a:t>
            </a:r>
            <a:b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(y compris sur site) l’utilisation des ressources</a:t>
            </a:r>
          </a:p>
          <a:p>
            <a:pPr marL="144000" lvl="3" indent="0" rtl="0">
              <a:lnSpc>
                <a:spcPct val="95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en combustible 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(U, Pu, Th)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la production</a:t>
            </a:r>
          </a:p>
          <a:p>
            <a:pPr marL="144000" lvl="3" indent="0" rtl="0">
              <a:lnSpc>
                <a:spcPct val="95000"/>
              </a:lnSpc>
              <a:buClr>
                <a:srgbClr val="008000"/>
              </a:buClr>
              <a:buSzPct val="90000"/>
              <a:defRPr/>
            </a:pPr>
            <a:r>
              <a:rPr lang="fr-FR" altLang="fr-FR" sz="1300" b="1" i="1" kern="1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300" b="1" i="1" kern="12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de </a:t>
            </a:r>
            <a:r>
              <a:rPr lang="fr-FR" altLang="fr-FR" sz="1300" b="1" i="1" kern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déchets radioactifs</a:t>
            </a:r>
            <a:endParaRPr lang="fr-FR" altLang="fr-FR" sz="1300" i="1" kern="1200" dirty="0">
              <a:solidFill>
                <a:schemeClr val="tx2"/>
              </a:solidFill>
            </a:endParaRPr>
          </a:p>
        </p:txBody>
      </p:sp>
      <p:pic>
        <p:nvPicPr>
          <p:cNvPr id="33" name="Image 1" descr="Barrières_N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8" y="5234813"/>
            <a:ext cx="1179680" cy="91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78" y="3900068"/>
            <a:ext cx="1573078" cy="8705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rium™ Reactor and Integrated Energy Storage - TerraP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10" y="2864110"/>
            <a:ext cx="1890280" cy="10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t="21189" b="22621"/>
          <a:stretch/>
        </p:blipFill>
        <p:spPr>
          <a:xfrm>
            <a:off x="8517629" y="2698238"/>
            <a:ext cx="773685" cy="294021"/>
          </a:xfrm>
          <a:prstGeom prst="rect">
            <a:avLst/>
          </a:prstGeom>
        </p:spPr>
      </p:pic>
      <p:pic>
        <p:nvPicPr>
          <p:cNvPr id="44" name="Picture 2" descr="Figure 5 from Feasibility of an Integral Fast Reactor ( IFR ) as a Future  Option for Fast Reactor Cycles | Semantic Schol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92" y="5302670"/>
            <a:ext cx="1434931" cy="9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5398587" y="5982193"/>
            <a:ext cx="2520372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15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rtl="0">
              <a:buSzPct val="90000"/>
              <a:defRPr/>
            </a:pPr>
            <a:r>
              <a:rPr lang="fr-FR" altLang="fr-FR" sz="1200" b="1" i="1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Integral</a:t>
            </a:r>
            <a:r>
              <a:rPr lang="fr-FR" altLang="fr-FR" sz="1200" b="1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fr-FR" altLang="fr-FR" sz="1200" b="1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Reactor</a:t>
            </a:r>
            <a:endParaRPr lang="fr-FR" altLang="fr-FR" sz="1200" b="1" i="1" kern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" descr="https://uploads-ssl.webflow.com/63497bb96fe7a9a8fa88990d/635a47f4b556097aad58c6f9_JIMMY_PAYSAGE_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00" y="1551687"/>
            <a:ext cx="1907731" cy="10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9872" y="1600663"/>
            <a:ext cx="678715" cy="21894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10"/>
          <a:srcRect l="17779" t="24753" r="17932" b="26716"/>
          <a:stretch/>
        </p:blipFill>
        <p:spPr>
          <a:xfrm>
            <a:off x="7858157" y="3950955"/>
            <a:ext cx="1845255" cy="786164"/>
          </a:xfrm>
          <a:prstGeom prst="rect">
            <a:avLst/>
          </a:prstGeom>
        </p:spPr>
      </p:pic>
      <p:pic>
        <p:nvPicPr>
          <p:cNvPr id="40" name="Picture 16" descr="HEXANA : production souveraine d'énergies décarboné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80" y="3711867"/>
            <a:ext cx="798369" cy="3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8838" y="1978171"/>
            <a:ext cx="768818" cy="961022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6675" y="1671306"/>
            <a:ext cx="1005135" cy="3012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9896" y="1972525"/>
            <a:ext cx="1290551" cy="96666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3788" y="4927382"/>
            <a:ext cx="755707" cy="95614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5745" y="4862604"/>
            <a:ext cx="1192730" cy="3498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9319" y="4613137"/>
            <a:ext cx="598675" cy="9539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52677" y="4721896"/>
            <a:ext cx="661674" cy="224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61164" y="3484699"/>
            <a:ext cx="692183" cy="44450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1272" y="5315395"/>
            <a:ext cx="819544" cy="23961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8008155" y="1952335"/>
            <a:ext cx="547581" cy="9161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18959" y="1956705"/>
            <a:ext cx="571575" cy="20443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64333" y="5040896"/>
            <a:ext cx="1405115" cy="785738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 bwMode="auto">
          <a:xfrm>
            <a:off x="3602742" y="2652047"/>
            <a:ext cx="4329961" cy="256797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Picture 2" descr="NEEXT Engineering | Nuclear Valley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21" y="5051812"/>
            <a:ext cx="456769" cy="1957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Logo CEA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54" name="Espace réservé du numéro de diapositive 7"/>
          <p:cNvSpPr txBox="1">
            <a:spLocks/>
          </p:cNvSpPr>
          <p:nvPr/>
        </p:nvSpPr>
        <p:spPr bwMode="auto">
          <a:xfrm>
            <a:off x="11665527" y="6462065"/>
            <a:ext cx="508964" cy="395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CBC77A0-1F4E-42FF-9FFC-F45C3A64AF90}" type="slidenum">
              <a:rPr lang="fr-FR" sz="1400" smtClean="0"/>
              <a:pPr algn="ctr">
                <a:defRPr/>
              </a:pPr>
              <a:t>26</a:t>
            </a:fld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167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09" y="928760"/>
            <a:ext cx="4104759" cy="20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907009" y="3070829"/>
            <a:ext cx="4218191" cy="82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000" lvl="1" indent="-180000" fontAlgn="base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594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SMR scellé t</a:t>
            </a:r>
            <a:r>
              <a:rPr kumimoji="0" lang="fr-FR" altLang="fr-FR" sz="1594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ransportable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récupérable à longue durée de vie :  </a:t>
            </a:r>
            <a:r>
              <a:rPr lang="fr-FR" altLang="fr-FR" sz="1594" b="1" i="1" dirty="0" smtClean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94" b="1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option 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pour certains pays primo-</a:t>
            </a:r>
            <a:r>
              <a:rPr kumimoji="0" lang="fr-FR" altLang="fr-FR" sz="1594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accédants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au nucléaire ?</a:t>
            </a:r>
            <a:endParaRPr kumimoji="0" lang="fr-FR" altLang="fr-FR" sz="1594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4" descr="http://www.google.fr/url?source=imglanding&amp;ct=img&amp;q=http://gehitachiprism.com/wp-content/uploads/2013/09/graphic_reactor_evolution.jpg&amp;sa=X&amp;ei=adBgVYr6MIbnUuWqgeAJ&amp;ved=0CAkQ8wc&amp;usg=AFQjCNHm1ruCW2mPRdKJb5eWypnYmtqi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0" y="4312847"/>
            <a:ext cx="5170810" cy="214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042990" y="4215640"/>
            <a:ext cx="3154938" cy="36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000" lvl="1" indent="-180000" fontAlgn="base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kumimoji="0" lang="fr-FR" altLang="fr-FR" sz="1793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Integral</a:t>
            </a:r>
            <a:r>
              <a:rPr kumimoji="0" lang="fr-FR" altLang="fr-FR" sz="1793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793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</a:t>
            </a:r>
            <a:r>
              <a:rPr kumimoji="0" lang="fr-FR" altLang="fr-FR" sz="1793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793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Reactor</a:t>
            </a:r>
            <a:endParaRPr kumimoji="0" lang="fr-FR" altLang="fr-FR" sz="1793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62946" y="4215640"/>
            <a:ext cx="1521622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95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Reacteur</a:t>
            </a:r>
            <a:r>
              <a:rPr lang="fr-FR" altLang="fr-FR" sz="1295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fr-FR" altLang="fr-FR" sz="1295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recyclage sur un même site</a:t>
            </a:r>
            <a:endParaRPr kumimoji="0" lang="fr-FR" altLang="fr-FR" sz="1295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17" name="Image 1" descr="Barrières_N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134" y="4105451"/>
            <a:ext cx="2404985" cy="186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907009" y="4136708"/>
            <a:ext cx="2070736" cy="19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000" lvl="1" indent="-180000" fontAlgn="base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594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fr-FR" altLang="fr-FR" sz="1594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ystèmes</a:t>
            </a:r>
            <a:r>
              <a:rPr kumimoji="0" lang="fr-FR" altLang="fr-FR" sz="1594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nucléaires intégrant réacteur</a:t>
            </a:r>
            <a:br>
              <a:rPr kumimoji="0" lang="fr-FR" altLang="fr-FR" sz="1594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r-FR" altLang="fr-FR" sz="1594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traitement du combustible usé :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94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IFR? MSFR?...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594" b="1" i="1" dirty="0" smtClean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combustible neuf aux déchets ultimes sur le même site </a:t>
            </a:r>
            <a:r>
              <a:rPr kumimoji="0" lang="fr-FR" altLang="fr-FR" sz="1594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endParaRPr kumimoji="0" lang="fr-FR" altLang="fr-FR" sz="1594" b="1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728364" y="5989650"/>
            <a:ext cx="2516755" cy="36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Molten</a:t>
            </a:r>
            <a:r>
              <a:rPr kumimoji="0" lang="fr-FR" altLang="fr-FR" sz="1793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Salt </a:t>
            </a:r>
            <a:r>
              <a:rPr kumimoji="0" lang="fr-FR" altLang="fr-FR" sz="1793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</a:t>
            </a:r>
            <a:r>
              <a:rPr kumimoji="0" lang="fr-FR" altLang="fr-FR" sz="1793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793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Reactor</a:t>
            </a:r>
            <a:endParaRPr kumimoji="0" lang="fr-FR" altLang="fr-FR" sz="1793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831274" y="0"/>
            <a:ext cx="10526538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700" kern="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ruptures technologiques portées par des SMR</a:t>
            </a:r>
            <a:br>
              <a:rPr lang="fr-FR" altLang="fr-FR" sz="2700" kern="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700" kern="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un renouveau du nucléaire ?</a:t>
            </a:r>
            <a:endParaRPr kumimoji="0" lang="en-GB" altLang="fr-FR" sz="2700" b="0" i="0" u="none" strike="noStrike" kern="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642" y="1938086"/>
            <a:ext cx="4071203" cy="1967361"/>
          </a:xfrm>
          <a:prstGeom prst="rect">
            <a:avLst/>
          </a:prstGeom>
          <a:ln>
            <a:noFill/>
          </a:ln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42989" y="928761"/>
            <a:ext cx="3986212" cy="71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60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000" marR="0" lvl="1" indent="-180000" algn="l" defTabSz="914400" rtl="0" eaLnBrk="1" fontAlgn="base" latinLnBrk="0" hangingPunct="1">
              <a:lnSpc>
                <a:spcPct val="85000"/>
              </a:lnSpc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altLang="fr-FR" sz="1594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Natrium :  </a:t>
            </a:r>
            <a:r>
              <a:rPr lang="fr-FR" altLang="fr-FR" sz="1594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 à neutrons rapides au sodium couplé à un stockage thermique pour une plus grande flexibilité</a:t>
            </a:r>
            <a:endParaRPr kumimoji="0" lang="fr-FR" altLang="fr-FR" sz="1594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45614" y="1646650"/>
            <a:ext cx="4697899" cy="36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793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Natrium </a:t>
            </a:r>
            <a:r>
              <a:rPr kumimoji="0" lang="fr-FR" altLang="fr-FR" sz="1793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(345 – 500 </a:t>
            </a:r>
            <a:r>
              <a:rPr kumimoji="0" lang="fr-FR" altLang="fr-FR" sz="1793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MWe</a:t>
            </a:r>
            <a:r>
              <a:rPr kumimoji="0" lang="fr-FR" altLang="fr-FR" sz="1793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fr-FR" altLang="fr-FR" sz="1793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h</a:t>
            </a:r>
            <a:r>
              <a:rPr kumimoji="0" lang="fr-FR" altLang="fr-FR" sz="1793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~40%)</a:t>
            </a:r>
            <a:endParaRPr kumimoji="0" lang="fr-FR" altLang="fr-FR" sz="1793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4567" y="928761"/>
            <a:ext cx="4104761" cy="29077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4567" y="3995806"/>
            <a:ext cx="4104761" cy="237652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769213" y="6502400"/>
            <a:ext cx="422786" cy="3556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700088" y="824841"/>
            <a:ext cx="5613146" cy="31709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http://www.google.fr/url?source=imglanding&amp;ct=img&amp;q=http://payload.cargocollective.com/1/3/102149/1413236/terrapower_logo_bg.jpg&amp;sa=X&amp;ei=88tgVfzKFcOrU-L8gYAP&amp;ved=0CAkQ8wc&amp;usg=AFQjCNHr018IUVGttGfZ_mXFb0J7m9kJW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45" y="2931284"/>
            <a:ext cx="811028" cy="55208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4"/>
          <p:cNvSpPr/>
          <p:nvPr/>
        </p:nvSpPr>
        <p:spPr>
          <a:xfrm>
            <a:off x="700088" y="4153528"/>
            <a:ext cx="5613146" cy="23049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656135" y="824841"/>
            <a:ext cx="4832863" cy="31709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656135" y="4153527"/>
            <a:ext cx="4832863" cy="23049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2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227" y="5541348"/>
            <a:ext cx="2021884" cy="954422"/>
          </a:xfrm>
          <a:prstGeom prst="rect">
            <a:avLst/>
          </a:prstGeom>
        </p:spPr>
      </p:pic>
      <p:pic>
        <p:nvPicPr>
          <p:cNvPr id="37890" name="Picture 2" descr="Nuclear Energy and Sustainable Development - World Nuclear Association -  World Nuclear Assoc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66" y="2372702"/>
            <a:ext cx="3796730" cy="32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3737" y="19717"/>
            <a:ext cx="9259682" cy="738218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  <a:defRPr/>
            </a:pPr>
            <a:r>
              <a:rPr lang="en-US" altLang="fr-FR" sz="2900" cap="all" dirty="0" err="1" smtClean="0">
                <a:solidFill>
                  <a:srgbClr val="3333CC"/>
                </a:solidFill>
                <a:latin typeface="+mn-lt"/>
              </a:rPr>
              <a:t>Autres</a:t>
            </a:r>
            <a: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fr-FR" sz="2900" cap="all" dirty="0" err="1" smtClean="0">
                <a:solidFill>
                  <a:srgbClr val="3333CC"/>
                </a:solidFill>
                <a:latin typeface="+mn-lt"/>
              </a:rPr>
              <a:t>apports</a:t>
            </a:r>
            <a: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  <a:t> des sciences </a:t>
            </a:r>
            <a:r>
              <a:rPr lang="en-US" altLang="fr-FR" sz="2900" cap="all" dirty="0" err="1" smtClean="0">
                <a:solidFill>
                  <a:srgbClr val="3333CC"/>
                </a:solidFill>
                <a:latin typeface="+mn-lt"/>
              </a:rPr>
              <a:t>nucléaires</a:t>
            </a:r>
            <a: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  <a:t> </a:t>
            </a:r>
            <a:b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</a:br>
            <a: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  <a:t>au </a:t>
            </a:r>
            <a:r>
              <a:rPr lang="en-US" altLang="fr-FR" sz="2900" cap="all" dirty="0" err="1" smtClean="0">
                <a:solidFill>
                  <a:srgbClr val="3333CC"/>
                </a:solidFill>
                <a:latin typeface="+mn-lt"/>
              </a:rPr>
              <a:t>développement</a:t>
            </a:r>
            <a:r>
              <a:rPr lang="en-US" altLang="fr-FR" sz="2900" cap="all" dirty="0" smtClean="0">
                <a:solidFill>
                  <a:srgbClr val="3333CC"/>
                </a:solidFill>
                <a:latin typeface="+mn-lt"/>
              </a:rPr>
              <a:t> durable </a:t>
            </a:r>
            <a:r>
              <a:rPr lang="en-US" altLang="fr-FR" sz="2900" i="1" cap="all" dirty="0" smtClean="0">
                <a:solidFill>
                  <a:srgbClr val="C00000"/>
                </a:solidFill>
                <a:latin typeface="+mn-lt"/>
              </a:rPr>
              <a:t>(#</a:t>
            </a:r>
            <a:r>
              <a:rPr lang="en-US" altLang="fr-FR" sz="2900" i="1" cap="all" dirty="0">
                <a:solidFill>
                  <a:srgbClr val="C00000"/>
                </a:solidFill>
                <a:latin typeface="+mn-lt"/>
              </a:rPr>
              <a:t>SDG</a:t>
            </a:r>
            <a:r>
              <a:rPr lang="en-US" altLang="fr-FR" sz="2900" i="1" cap="all" dirty="0" smtClean="0">
                <a:solidFill>
                  <a:srgbClr val="C00000"/>
                </a:solidFill>
                <a:latin typeface="+mn-lt"/>
              </a:rPr>
              <a:t>)</a:t>
            </a:r>
            <a:endParaRPr lang="en-US" altLang="fr-FR" sz="1650" dirty="0">
              <a:latin typeface="+mn-lt"/>
            </a:endParaRPr>
          </a:p>
        </p:txBody>
      </p:sp>
      <p:pic>
        <p:nvPicPr>
          <p:cNvPr id="5" name="Picture 2" descr="Sharing expertise with regional neighbours | ANS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" y="19719"/>
            <a:ext cx="1420647" cy="571589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0945" y="996272"/>
            <a:ext cx="6408847" cy="580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marR="0" lvl="1" indent="-135000" algn="l" defTabSz="685800" rtl="0" eaLnBrk="1" fontAlgn="base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altLang="fr-F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FOURNITURE D’UNE </a:t>
            </a: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NERGIE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</a:t>
            </a: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ABORDABLE</a:t>
            </a:r>
            <a:b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RESPECTUEUSE DE L’ENVIRONNENT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(7 &amp; 13)</a:t>
            </a:r>
            <a:endParaRPr kumimoji="0" lang="en-GB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35000" marR="0" lvl="1" indent="-135000" algn="l" defTabSz="685800" rtl="0" eaLnBrk="1" fontAlgn="base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SANT</a:t>
            </a:r>
            <a:r>
              <a:rPr kumimoji="0" lang="en-GB" alt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HUMAINE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(3)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Détection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et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traitement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 cancers et de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maladiée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infectieuses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Radiothérapie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: un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outil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essentiel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 de lute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contre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le cancer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Amélioration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 la nutrition</a:t>
            </a:r>
            <a:endParaRPr kumimoji="0" lang="en-GB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35000" marR="0" lvl="1" indent="-135000" algn="l" defTabSz="6858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CURIT</a:t>
            </a:r>
            <a:r>
              <a:rPr kumimoji="0" lang="en-GB" altLang="fr-FR" sz="2000" b="0" i="0" u="none" strike="noStrike" kern="1200" cap="all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</a:t>
            </a: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ALIMENTAIRE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(2)</a:t>
            </a:r>
            <a: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L’AGRICULTURE DURABLE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(15)</a:t>
            </a:r>
            <a:endParaRPr kumimoji="0" lang="fr-FR" altLang="fr-F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Sélection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 cultures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améliorées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R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eproduction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et alimentation du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bétail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Defense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contre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les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inectes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nuisibles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Reduction des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polluants</a:t>
            </a:r>
            <a:endParaRPr kumimoji="0" lang="en-GB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35000" marR="0" lvl="1" indent="-135000" algn="l" defTabSz="6858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EAU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(6)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Cartographie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ressources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eau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souterraine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Exploitation des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aquifères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Evaluation de la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quantité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d’eau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disponible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35000" marR="0" lvl="1" indent="-135000" algn="l" defTabSz="6858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PROTECTIon</a:t>
            </a:r>
            <a:r>
              <a:rPr kumimoji="0" lang="en-GB" alt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 </a:t>
            </a:r>
            <a:r>
              <a:rPr kumimoji="0" lang="en-GB" altLang="fr-FR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océans</a:t>
            </a:r>
            <a:r>
              <a:rPr kumimoji="0" lang="en-GB" alt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(14)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Surveillance de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l’acidification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océans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Compréhension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du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changement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climatique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Prévention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 la pollution marine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Mesure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de la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radioactivité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dans</a:t>
            </a:r>
            <a:r>
              <a:rPr kumimoji="0" lang="en-US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les </a:t>
            </a:r>
            <a:r>
              <a:rPr kumimoji="0" lang="en-US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océans</a:t>
            </a:r>
            <a:endParaRPr kumimoji="0" lang="en-US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None/>
              <a:tabLst/>
              <a:defRPr/>
            </a:pPr>
            <a:endParaRPr kumimoji="0" lang="en-US" altLang="fr-FR" sz="1419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marR="0" lvl="1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None/>
              <a:tabLst/>
              <a:defRPr/>
            </a:pPr>
            <a:endParaRPr kumimoji="0" lang="en-US" altLang="fr-FR" sz="1419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7578435" y="2487768"/>
            <a:ext cx="4488873" cy="224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fr-FR" sz="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griculture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intelligente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face au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climat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Amélioration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denrées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alimentaires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b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des aliments pour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animaux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des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semences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Traçage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par isotopes stables et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radioéléments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defTabSz="685800">
              <a:lnSpc>
                <a:spcPct val="85000"/>
              </a:lnSpc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lang="en-GB" altLang="fr-FR" sz="1600" i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Analyses par </a:t>
            </a:r>
            <a:r>
              <a:rPr lang="en-GB" altLang="fr-FR" sz="1600" i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résonance</a:t>
            </a:r>
            <a:r>
              <a:rPr lang="en-GB" altLang="fr-FR" sz="1600" i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600" i="1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magnétique</a:t>
            </a:r>
            <a:endParaRPr kumimoji="0" lang="en-GB" altLang="fr-FR" sz="1600" b="0" i="1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Analyses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d’activation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(n, p, X…)</a:t>
            </a: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Spectrométrie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fluorescence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Techniques de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dépollution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01798" y="1605252"/>
            <a:ext cx="2893365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Radioisotopes</a:t>
            </a: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Radiothérapie</a:t>
            </a:r>
            <a:endParaRPr kumimoji="0" lang="en-GB" altLang="fr-FR" sz="1600" b="0" i="1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600" i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600" i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altLang="fr-FR" sz="1600" i="1" dirty="0" err="1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Traçage</a:t>
            </a:r>
            <a:r>
              <a:rPr lang="en-GB" altLang="fr-FR" sz="1600" i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altLang="fr-FR" sz="1600" i="1" dirty="0" err="1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imagerie</a:t>
            </a:r>
            <a:endParaRPr kumimoji="0" lang="en-GB" altLang="fr-FR" sz="1600" b="0" i="1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Marquage</a:t>
            </a:r>
            <a:r>
              <a:rPr kumimoji="0" lang="en-GB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isotopique</a:t>
            </a:r>
            <a:endParaRPr kumimoji="0" lang="en-GB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916" name="Picture 4" descr="Aucune description de photo disponible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22581"/>
          <a:stretch/>
        </p:blipFill>
        <p:spPr bwMode="auto">
          <a:xfrm>
            <a:off x="10898231" y="0"/>
            <a:ext cx="1293769" cy="71100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iniair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1935" y="788066"/>
            <a:ext cx="1724577" cy="119737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7428" r="27519" b="9216"/>
          <a:stretch>
            <a:fillRect/>
          </a:stretch>
        </p:blipFill>
        <p:spPr bwMode="auto">
          <a:xfrm>
            <a:off x="10305635" y="757579"/>
            <a:ext cx="1761674" cy="1713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7376429" y="4188704"/>
            <a:ext cx="4593894" cy="1781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Techniques de traçage isotopique 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Analyses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"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archives" 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isotopiques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(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sédiments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glace polaire, coraux...)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de la pollution plastique</a:t>
            </a:r>
            <a:b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Distillation sèche par </a:t>
            </a:r>
            <a:b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faisceau d’électrons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space réservé du numéro de diapositive 2"/>
          <p:cNvSpPr txBox="1">
            <a:spLocks/>
          </p:cNvSpPr>
          <p:nvPr/>
        </p:nvSpPr>
        <p:spPr>
          <a:xfrm>
            <a:off x="1961179" y="4176205"/>
            <a:ext cx="4256627" cy="120444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Atoms4Food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Espace réservé du numéro de diapositive 2"/>
          <p:cNvSpPr txBox="1">
            <a:spLocks/>
          </p:cNvSpPr>
          <p:nvPr/>
        </p:nvSpPr>
        <p:spPr>
          <a:xfrm>
            <a:off x="10286512" y="2122136"/>
            <a:ext cx="1780797" cy="2289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Médecine nucléaire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3" name="Espace réservé du numéro de diapositive 5"/>
          <p:cNvSpPr txBox="1">
            <a:spLocks/>
          </p:cNvSpPr>
          <p:nvPr/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260" name="Picture 4" descr="Protéger nos océans : les techniques nucléaires au service des  interventions d'urgence en mer en cas de déversement de pétrole | AIE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642" y="5342830"/>
            <a:ext cx="2106819" cy="14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ce réservé du numéro de diapositive 2"/>
          <p:cNvSpPr txBox="1">
            <a:spLocks/>
          </p:cNvSpPr>
          <p:nvPr/>
        </p:nvSpPr>
        <p:spPr>
          <a:xfrm>
            <a:off x="9545642" y="6265426"/>
            <a:ext cx="2322777" cy="47939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Analyses environnementales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5" name="Picture 6" descr="https://www.iaea.org/sites/default/files/styles/2016_landing_page_banner_1140x300/public/23/10/atoms2foodbanner.png?itok=P5vbe8kS&amp;timestamp=169761968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28" y="5782039"/>
            <a:ext cx="2141029" cy="662347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4728" y="6138411"/>
            <a:ext cx="1424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Atoms4Food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217806" y="5614746"/>
            <a:ext cx="810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NUTEC</a:t>
            </a:r>
            <a:endParaRPr lang="fr-FR" sz="1600" dirty="0"/>
          </a:p>
        </p:txBody>
      </p:sp>
      <p:pic>
        <p:nvPicPr>
          <p:cNvPr id="96262" name="Picture 6" descr="Rapport mondial des Nations Unies sur la mise en valeur des ressources en  eau 2022 : eaux souterraines : rendre visible l'invisib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30" y="3762457"/>
            <a:ext cx="1263293" cy="1511284"/>
          </a:xfrm>
          <a:prstGeom prst="rect">
            <a:avLst/>
          </a:prstGeom>
          <a:noFill/>
          <a:ln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720436" y="1267409"/>
            <a:ext cx="10986655" cy="528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7" tIns="35718" rIns="71437" bIns="35718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5000" lvl="1" indent="-135000" defTabSz="685800" fontAlgn="base">
              <a:lnSpc>
                <a:spcPct val="90000"/>
              </a:lnSpc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16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Faire de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l’énergie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r>
              <a:rPr lang="en-GB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composante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essentielle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d’un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approvisionnement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énergétique</a:t>
            </a:r>
            <a:r>
              <a:rPr lang="en-GB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fiable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abordable</a:t>
            </a:r>
            <a:endParaRPr lang="en-GB" altLang="fr-F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defTabSz="685800" fontAlgn="base">
              <a:lnSpc>
                <a:spcPct val="90000"/>
              </a:lnSpc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Réussir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commercialisation des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réacteurs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à eau </a:t>
            </a:r>
            <a:r>
              <a:rPr lang="fr-FR" altLang="fr-FR" sz="2000" b="1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fr-FR" altLang="fr-FR" sz="2000" b="1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-III</a:t>
            </a:r>
            <a:r>
              <a:rPr lang="fr-FR" altLang="fr-FR" sz="2000" b="1" dirty="0">
                <a:solidFill>
                  <a:srgbClr val="8D000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tirer parti des </a:t>
            </a:r>
            <a:r>
              <a:rPr lang="fr-FR" altLang="fr-FR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SMRs</a:t>
            </a:r>
            <a:r>
              <a:rPr lang="fr-FR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étendre les apports de la production nucléaire à la </a:t>
            </a:r>
            <a:r>
              <a:rPr lang="fr-FR" altLang="fr-FR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décarbonation</a:t>
            </a:r>
            <a:r>
              <a:rPr lang="fr-FR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l’économie</a:t>
            </a: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Harmoniser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au plan international des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règles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sûreté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des services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sécurisés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pour la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fourniture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combustible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nucléaire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la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gestion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des combustibles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usés</a:t>
            </a:r>
            <a:endParaRPr lang="en-US" altLang="fr-FR" sz="1500" i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Evaluer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potentiel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des SMRs pour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étendre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la production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nucléaire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à la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fourniture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décarbonée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chaleur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d’hydrogène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carburants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synthèse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durables…</a:t>
            </a:r>
            <a:endParaRPr lang="fr-FR" altLang="fr-FR" sz="1500" dirty="0">
              <a:solidFill>
                <a:srgbClr val="8D000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defTabSz="685800" fontAlgn="base">
              <a:lnSpc>
                <a:spcPct val="90000"/>
              </a:lnSpc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Poursuivre activement les recherches sur les réacteurs </a:t>
            </a:r>
            <a:r>
              <a:rPr lang="fr-FR" altLang="fr-FR" sz="2000" b="1" i="1" dirty="0" err="1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fr-FR" altLang="fr-FR" sz="2000" b="1" i="1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-IV</a:t>
            </a:r>
            <a:r>
              <a:rPr lang="fr-FR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Réacteurs à neutrons rapides, Réacteurs  haute température et al.</a:t>
            </a: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Faire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progresser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réacteurs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à neutrons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rapides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avec un cycle du combustible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fermé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pour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production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nucléaire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durable et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production minimum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déchets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radioactifs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HAVL</a:t>
            </a: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Coopérer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au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développement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des RNR-sodium et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autres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technologies RNR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dans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le monde,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ainsi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qu’aux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démonstrations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productions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diversifiées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d’énergie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par les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Réacteurs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à haute temperature</a:t>
            </a: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Explorer le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potentiel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technologies de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réacteurs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plus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prospectives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relation avec des startups</a:t>
            </a:r>
            <a:endParaRPr lang="en-GB" altLang="fr-FR" sz="15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5000" lvl="1" indent="-135000" defTabSz="685800" fontAlgn="base">
              <a:lnSpc>
                <a:spcPct val="90000"/>
              </a:lnSpc>
              <a:spcBef>
                <a:spcPts val="675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en-GB" altLang="fr-F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Promouvoir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coopération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(Gen-IV International Forum, IAEA/INPRO, EU-SNE-TP…) </a:t>
            </a:r>
            <a:r>
              <a:rPr lang="en-GB" altLang="fr-F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l’attractivité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filière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pour les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jeunes</a:t>
            </a:r>
            <a:r>
              <a:rPr lang="en-GB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générations</a:t>
            </a:r>
            <a:endParaRPr lang="en-GB" altLang="fr-FR" sz="20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partager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coûts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 R&amp;D et des </a:t>
            </a:r>
            <a:r>
              <a:rPr lang="en-GB" altLang="fr-FR" sz="1500" i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démonstrations</a:t>
            </a:r>
            <a:r>
              <a:rPr lang="en-GB" altLang="fr-FR" sz="1500" i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/prototypes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pour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progresser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référentiels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sûreté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de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sécurité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harmonisés</a:t>
            </a:r>
            <a:r>
              <a:rPr lang="en-GB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 plan international</a:t>
            </a:r>
          </a:p>
          <a:p>
            <a:pPr marL="600075" lvl="1" indent="-257175">
              <a:lnSpc>
                <a:spcPct val="90000"/>
              </a:lnSpc>
              <a:buClr>
                <a:srgbClr val="0099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assurer la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relève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générations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pour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stimuler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l’innovation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technologies et les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pratiques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secteur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rendu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conservateur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 les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délais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R&amp;D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ainsi</a:t>
            </a:r>
            <a:r>
              <a:rPr lang="en-US" altLang="fr-FR" sz="1500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par la </a:t>
            </a:r>
            <a:r>
              <a:rPr lang="en-US" altLang="fr-FR" sz="1500" i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réglementation</a:t>
            </a:r>
            <a:endParaRPr lang="en-GB" altLang="fr-FR" sz="1500" i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4114800" y="772519"/>
            <a:ext cx="3670303" cy="46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297" tIns="34148" rIns="68297" bIns="34148">
            <a:spAutoFit/>
          </a:bodyPr>
          <a:lstStyle>
            <a:lvl1pPr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53654">
              <a:spcBef>
                <a:spcPct val="50000"/>
              </a:spcBef>
              <a:defRPr/>
            </a:pPr>
            <a:r>
              <a:rPr lang="fr-FR" altLang="fr-FR" sz="2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et perspectives</a:t>
            </a:r>
            <a:endParaRPr lang="fr-FR" altLang="fr-FR" sz="26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58982" y="1"/>
            <a:ext cx="10363200" cy="77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lnSpc>
                <a:spcPct val="85000"/>
              </a:lnSpc>
              <a:defRPr/>
            </a:pPr>
            <a:r>
              <a:rPr lang="fr-FR" altLang="fr-FR" sz="2600" kern="0" cap="all" dirty="0" smtClean="0">
                <a:solidFill>
                  <a:srgbClr val="3333CC"/>
                </a:solidFill>
                <a:latin typeface="Calibri"/>
              </a:rPr>
              <a:t>Enjeux la </a:t>
            </a:r>
            <a:r>
              <a:rPr lang="fr-FR" altLang="fr-FR" sz="2600" kern="0" cap="all" dirty="0">
                <a:solidFill>
                  <a:srgbClr val="3333CC"/>
                </a:solidFill>
                <a:latin typeface="Calibri"/>
              </a:rPr>
              <a:t>filière </a:t>
            </a:r>
            <a:r>
              <a:rPr lang="fr-FR" altLang="fr-FR" sz="2600" kern="0" cap="all" dirty="0" smtClean="0">
                <a:solidFill>
                  <a:srgbClr val="3333CC"/>
                </a:solidFill>
                <a:latin typeface="Calibri"/>
              </a:rPr>
              <a:t>nucléaire</a:t>
            </a:r>
            <a:br>
              <a:rPr lang="fr-FR" altLang="fr-FR" sz="2600" kern="0" cap="all" dirty="0" smtClean="0">
                <a:solidFill>
                  <a:srgbClr val="3333CC"/>
                </a:solidFill>
                <a:latin typeface="Calibri"/>
              </a:rPr>
            </a:br>
            <a:r>
              <a:rPr lang="fr-FR" altLang="fr-FR" sz="2600" kern="0" cap="all" dirty="0" smtClean="0">
                <a:solidFill>
                  <a:srgbClr val="3333CC"/>
                </a:solidFill>
                <a:latin typeface="Calibri"/>
              </a:rPr>
              <a:t> pour un développement </a:t>
            </a:r>
            <a:r>
              <a:rPr lang="fr-FR" altLang="fr-FR" sz="2600" kern="0" cap="all" dirty="0" err="1" smtClean="0">
                <a:solidFill>
                  <a:srgbClr val="3333CC"/>
                </a:solidFill>
                <a:latin typeface="Calibri"/>
              </a:rPr>
              <a:t>décarboné</a:t>
            </a:r>
            <a:r>
              <a:rPr lang="fr-FR" altLang="fr-FR" sz="2600" kern="0" cap="all" dirty="0" smtClean="0">
                <a:solidFill>
                  <a:srgbClr val="3333CC"/>
                </a:solidFill>
                <a:latin typeface="Calibri"/>
              </a:rPr>
              <a:t> et durable</a:t>
            </a:r>
            <a:endParaRPr lang="en-GB" altLang="fr-FR" sz="2600" kern="0" cap="all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8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920288" y="5770564"/>
            <a:ext cx="747712" cy="230187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fld id="{DA7A6BCD-6E85-40A4-8200-EB95A28CA6A0}" type="slidenum">
              <a:rPr lang="fr-FR" sz="750">
                <a:solidFill>
                  <a:prstClr val="white"/>
                </a:solidFill>
                <a:latin typeface="Arial"/>
              </a:rPr>
              <a:pPr algn="ctr" defTabSz="685800">
                <a:defRPr/>
              </a:pPr>
              <a:t>29</a:t>
            </a:fld>
            <a:endParaRPr lang="fr-FR" sz="7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498764" y="1258783"/>
            <a:ext cx="11208327" cy="51974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95000"/>
              </a:lnSpc>
              <a:defRPr/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space réservé du numéro de diapositive 3"/>
          <p:cNvSpPr txBox="1">
            <a:spLocks/>
          </p:cNvSpPr>
          <p:nvPr/>
        </p:nvSpPr>
        <p:spPr>
          <a:xfrm>
            <a:off x="9697524" y="6561828"/>
            <a:ext cx="982264" cy="30600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EFB9B6D-867A-40B8-ACB0-35CC9F272C9C}" type="slidenum">
              <a:rPr lang="fr-FR" sz="11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29</a:t>
            </a:fld>
            <a:endParaRPr lang="fr-FR" sz="11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2109" y="74515"/>
            <a:ext cx="10281413" cy="664098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EFFICACITé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énergétique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,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renouvelables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et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nucléaire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:</a:t>
            </a:r>
            <a:b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</a:b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3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piliers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de la transition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vers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la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neutralité</a:t>
            </a:r>
            <a:r>
              <a:rPr lang="en-US" altLang="fr-FR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+mn-lt"/>
              </a:rPr>
              <a:t>carbone</a:t>
            </a:r>
            <a:endParaRPr lang="en-US" altLang="fr-FR" sz="28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70476" cy="3070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A6BCD-6E85-40A4-8200-EB95A28CA6A0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772102" y="1402711"/>
            <a:ext cx="9306168" cy="517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lvl="1" indent="-266700" defTabSz="914400">
              <a:lnSpc>
                <a:spcPct val="11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MIT (Sept-2018) – The Future of Nuclear Energy in a </a:t>
            </a:r>
            <a:r>
              <a:rPr kumimoji="0" lang="fr-FR" alt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Carbon-Constrained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World</a:t>
            </a: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Excluding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nuclear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implies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investments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overcapacity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drives up the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average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cost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electricity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scenarios – 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Nuclear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missions: Flexible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electricity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&amp;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Cogeneration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Heat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altLang="fr-FR" sz="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lvl="1" indent="-266700" defTabSz="914400">
              <a:lnSpc>
                <a:spcPct val="11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fr-FR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</a:t>
            </a:r>
            <a:r>
              <a:rPr lang="fr-FR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EU Commission to the </a:t>
            </a:r>
            <a:r>
              <a:rPr lang="fr-FR" altLang="fr-FR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fr-FR" altLang="fr-F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the Council </a:t>
            </a:r>
            <a:r>
              <a:rPr lang="fr-FR" altLang="fr-FR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(Nov-2018)</a:t>
            </a:r>
          </a:p>
          <a:p>
            <a:pPr lvl="0">
              <a:lnSpc>
                <a:spcPct val="90000"/>
              </a:lnSpc>
              <a:defRPr/>
            </a:pP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"By 2050 more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80 % of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coming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sources.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Together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ca. 15 % ,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backbone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-free </a:t>
            </a:r>
            <a:r>
              <a:rPr lang="fr-FR" altLang="fr-FR" sz="1600" i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altLang="fr-FR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 system"</a:t>
            </a:r>
            <a:r>
              <a:rPr lang="fr-FR" altLang="fr-F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altLang="fr-FR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lvl="1" indent="-266700" defTabSz="914400">
              <a:lnSpc>
                <a:spcPct val="11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fr-FR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AIE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(May 2021) – Net </a:t>
            </a:r>
            <a:r>
              <a:rPr kumimoji="0" lang="fr-FR" alt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Zero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by 2050 – A Roadmap for the Global Energy </a:t>
            </a:r>
            <a:r>
              <a:rPr kumimoji="0" lang="fr-FR" alt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Sector</a:t>
            </a:r>
            <a:endParaRPr kumimoji="0" lang="fr-FR" altLang="fr-FR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fr-FR" altLang="fr-FR" sz="15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Examine in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depth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nuclear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power’s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potential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role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as source of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emissions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electricity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available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demand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complement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leading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role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renewables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such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as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wind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solar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the transition to net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zero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55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emissions</a:t>
            </a:r>
            <a:r>
              <a:rPr kumimoji="0" lang="fr-FR" altLang="fr-FR" sz="155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 </a:t>
            </a: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altLang="fr-FR" sz="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lvl="1" indent="-266700" defTabSz="914400">
              <a:lnSpc>
                <a:spcPct val="11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RTE (Feb-2022) – Futurs énergétiques 2050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"Se passer de nouveaux réacteurs nucléaires implique des rythmes de développement des énergies renouvelables plus rapide que ceux des pays européens les plus dynamiques" 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altLang="fr-FR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lvl="1" indent="-266700" defTabSz="914400">
              <a:lnSpc>
                <a:spcPct val="11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fr-FR" altLang="fr-FR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AIE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(June-2022) – Nuclear Power &amp; Secure Energy Transitions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"Nuclear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help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make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sector’s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journey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away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unabatable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fossil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fuels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faster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more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secure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alt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lvl="1" indent="-266700" defTabSz="914400">
              <a:lnSpc>
                <a:spcPct val="110000"/>
              </a:lnSpc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 </a:t>
            </a:r>
            <a:r>
              <a:rPr kumimoji="0" lang="fr-FR" altLang="fr-F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Taxonomy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(July-2022)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73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Members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the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European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Parliament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not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object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inclusion of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nuclear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the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list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environmentally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sustainable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economic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activities</a:t>
            </a:r>
            <a:r>
              <a:rPr kumimoji="0" lang="fr-FR" alt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"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fr-FR" altLang="fr-FR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796413" y="738613"/>
            <a:ext cx="10427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3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73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2400" dirty="0" err="1" smtClean="0">
                <a:solidFill>
                  <a:srgbClr val="008000"/>
                </a:solidFill>
                <a:latin typeface="Calibri" panose="020F0502020204030204"/>
              </a:rPr>
              <a:t>Une</a:t>
            </a:r>
            <a:r>
              <a:rPr lang="en-US" altLang="fr-FR" sz="240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altLang="fr-FR" sz="2400" dirty="0" err="1" smtClean="0">
                <a:solidFill>
                  <a:srgbClr val="008000"/>
                </a:solidFill>
                <a:latin typeface="Calibri" panose="020F0502020204030204"/>
              </a:rPr>
              <a:t>ère</a:t>
            </a:r>
            <a:r>
              <a:rPr lang="en-US" altLang="fr-FR" sz="2400" dirty="0" smtClean="0">
                <a:solidFill>
                  <a:srgbClr val="008000"/>
                </a:solidFill>
                <a:latin typeface="Calibri" panose="020F0502020204030204"/>
              </a:rPr>
              <a:t> nouvelle pour le </a:t>
            </a:r>
            <a:r>
              <a:rPr lang="en-US" altLang="fr-FR" sz="2400" dirty="0" err="1" smtClean="0">
                <a:solidFill>
                  <a:srgbClr val="008000"/>
                </a:solidFill>
                <a:latin typeface="Calibri" panose="020F0502020204030204"/>
              </a:rPr>
              <a:t>nucléaire</a:t>
            </a:r>
            <a:r>
              <a:rPr lang="en-US" altLang="fr-FR" sz="2400" dirty="0" smtClean="0">
                <a:solidFill>
                  <a:srgbClr val="008000"/>
                </a:solidFill>
                <a:latin typeface="Calibri" panose="020F0502020204030204"/>
              </a:rPr>
              <a:t> ?</a:t>
            </a:r>
            <a:endParaRPr kumimoji="0" lang="fr-FR" altLang="fr-FR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6" y="918304"/>
            <a:ext cx="1155593" cy="14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幫助2050年淨零排放達標我們需要做足哪些準備？ | 環境資訊中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1" y="2496926"/>
            <a:ext cx="1155593" cy="16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ver rapport complet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07" y="3111870"/>
            <a:ext cx="1241268" cy="16428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rent Wanner (@WannerBrent) / Twit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3" y="4263761"/>
            <a:ext cx="1155593" cy="11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RTE-AIE_synthese ENR horizon 2050_FR.pdf thumbn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36" y="1402711"/>
            <a:ext cx="1246039" cy="16198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Visual identity | Download Cent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9" y="5477260"/>
            <a:ext cx="1913076" cy="10736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5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P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70" y="838805"/>
            <a:ext cx="1578430" cy="127464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P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1658" y="845467"/>
            <a:ext cx="969647" cy="12917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2" descr="Résultat de recherche d'images pour &quot;Nuclear Reactor Hualon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61" y="845467"/>
            <a:ext cx="1538282" cy="12553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8871" r="18548"/>
          <a:stretch/>
        </p:blipFill>
        <p:spPr>
          <a:xfrm>
            <a:off x="6019560" y="838805"/>
            <a:ext cx="1606390" cy="12529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2898865" y="2374026"/>
            <a:ext cx="6401486" cy="8149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Merci de </a:t>
            </a:r>
            <a:r>
              <a:rPr kumimoji="0" lang="en-US" sz="3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votre</a:t>
            </a: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attention !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  <a:hlinkClick r:id="rId6"/>
              </a:rPr>
              <a:t>franck.carre@cea.fr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)</a:t>
            </a:r>
          </a:p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0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135" y="3425857"/>
            <a:ext cx="2816617" cy="2966538"/>
          </a:xfrm>
          <a:prstGeom prst="rect">
            <a:avLst/>
          </a:prstGeom>
        </p:spPr>
      </p:pic>
      <p:pic>
        <p:nvPicPr>
          <p:cNvPr id="12" name="Picture 2" descr="幫助2050年淨零排放達標我們需要做足哪些準備？ | 環境資訊中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7" y="2290668"/>
            <a:ext cx="1320788" cy="192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TE-AIE_synthese ENR horizon 2050_FR.pdf thumbna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41" y="4451879"/>
            <a:ext cx="1492703" cy="19405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Cover rapport complet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33" y="4659180"/>
            <a:ext cx="1290112" cy="17075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24890"/>
          <a:stretch/>
        </p:blipFill>
        <p:spPr bwMode="auto">
          <a:xfrm>
            <a:off x="9300350" y="2003930"/>
            <a:ext cx="1206562" cy="14314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14" y="866544"/>
            <a:ext cx="1709891" cy="946270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30" y="5021734"/>
            <a:ext cx="2708675" cy="134494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Image 1" descr="Barrières_NE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36" y="3599464"/>
            <a:ext cx="1585594" cy="123115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1444748" y="6532080"/>
            <a:ext cx="747252" cy="32591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2BB35-06B1-4EA5-90D5-7E0D6333FE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775" y="845467"/>
            <a:ext cx="1097009" cy="124632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4902" y="1"/>
            <a:ext cx="10484939" cy="685800"/>
          </a:xfrm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3333CC"/>
                </a:solidFill>
                <a:latin typeface="+mn-lt"/>
              </a:rPr>
              <a:t>NET ZERO BY 2050 – GLOBAL ELECTRICITY GENERATION </a:t>
            </a:r>
            <a:endParaRPr lang="fr-FR" sz="28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769213" y="6502400"/>
            <a:ext cx="422786" cy="3556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22" name="Picture 2" descr="IEA net zero report calls for doubling of hydropower capacity by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0" y="938463"/>
            <a:ext cx="9058778" cy="5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Fichier:Iea logo.jp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5669" cy="7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幫助2050年淨零排放達標我們需要做足哪些準備？ | 環境資訊中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491" y="1690853"/>
            <a:ext cx="2200430" cy="32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98765" y="979140"/>
            <a:ext cx="9234784" cy="552325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7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8109" y="59932"/>
            <a:ext cx="8063346" cy="556071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3333CC"/>
                </a:solidFill>
                <a:latin typeface="+mn-lt"/>
              </a:rPr>
              <a:t>NET ZERO BY 2050 – TOTAL ENERGY SUPPLY  </a:t>
            </a:r>
          </a:p>
        </p:txBody>
      </p:sp>
      <p:pic>
        <p:nvPicPr>
          <p:cNvPr id="6" name="Picture 2" descr="Pathway to Zero Carbon Emissions - AE Sola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896153"/>
            <a:ext cx="6664182" cy="279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Fichier:Iea logo.jpg —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67" y="59932"/>
            <a:ext cx="1286752" cy="5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et Zero Emissions by 2050: Possible vs Plausible - Kailash Concept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42" r="7164" b="20880"/>
          <a:stretch/>
        </p:blipFill>
        <p:spPr bwMode="auto">
          <a:xfrm>
            <a:off x="1191491" y="4063461"/>
            <a:ext cx="4876996" cy="23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3418" y="4461164"/>
            <a:ext cx="34706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Renewables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nuclear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power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displace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most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fossil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fuel use in the NZE scenario and the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share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fossil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fuels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falls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80% in 2020 to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just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 over 20% in 2050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6761018" y="4374102"/>
            <a:ext cx="3623066" cy="16664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2" descr="幫助2050年淨零排放達標我們需要做足哪些準備？ | 環境資訊中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89" y="1031093"/>
            <a:ext cx="1926395" cy="28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28453" y="3703463"/>
            <a:ext cx="369883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200" b="1" dirty="0">
                <a:solidFill>
                  <a:srgbClr val="333333"/>
                </a:solidFill>
                <a:latin typeface="Calibri" panose="020F0502020204030204"/>
              </a:rPr>
              <a:t>IEA’s NZE scenario: total energy supply in In </a:t>
            </a:r>
            <a:r>
              <a:rPr lang="en-US" sz="1200" b="1" dirty="0" err="1">
                <a:solidFill>
                  <a:srgbClr val="333333"/>
                </a:solidFill>
                <a:latin typeface="Calibri" panose="020F0502020204030204"/>
              </a:rPr>
              <a:t>Exajoules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 rot="16200000" flipH="1">
            <a:off x="1316126" y="4343457"/>
            <a:ext cx="526473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sz="1650" dirty="0">
                <a:solidFill>
                  <a:prstClr val="black"/>
                </a:solidFill>
                <a:latin typeface="Calibri" panose="020F0502020204030204"/>
              </a:rPr>
              <a:t>EJ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955964" y="1000196"/>
            <a:ext cx="6899709" cy="29588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955964" y="4042011"/>
            <a:ext cx="5306291" cy="23540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62509" y="6470074"/>
            <a:ext cx="429490" cy="387928"/>
          </a:xfrm>
          <a:prstGeom prst="rect">
            <a:avLst/>
          </a:prstGeom>
        </p:spPr>
        <p:txBody>
          <a:bodyPr/>
          <a:lstStyle/>
          <a:p>
            <a:fld id="{6C96D0EE-5CE8-4394-A4F2-E09E789579CF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9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9381" y="236214"/>
            <a:ext cx="11623964" cy="300286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fr-FR" altLang="fr-FR" sz="2800" cap="all" dirty="0" smtClean="0">
                <a:solidFill>
                  <a:srgbClr val="3333CC"/>
                </a:solidFill>
                <a:latin typeface="+mn-lt"/>
              </a:rPr>
              <a:t>La France : laboratoire de </a:t>
            </a:r>
            <a:r>
              <a:rPr lang="fr-FR" altLang="fr-FR" sz="2800" cap="all" dirty="0" err="1" smtClean="0">
                <a:solidFill>
                  <a:srgbClr val="3333CC"/>
                </a:solidFill>
                <a:latin typeface="+mn-lt"/>
              </a:rPr>
              <a:t>décarbonation</a:t>
            </a:r>
            <a:r>
              <a:rPr lang="fr-FR" altLang="fr-FR" sz="2800" cap="all" dirty="0" smtClean="0">
                <a:solidFill>
                  <a:srgbClr val="3333CC"/>
                </a:solidFill>
                <a:latin typeface="+mn-lt"/>
              </a:rPr>
              <a:t> durable avec le nucléaire </a:t>
            </a:r>
            <a:endParaRPr lang="fr-FR" altLang="fr-FR" sz="28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5412365" y="955964"/>
            <a:ext cx="4008725" cy="2817234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266700" lvl="1" indent="-2667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600" dirty="0" smtClean="0">
                <a:solidFill>
                  <a:schemeClr val="accent2"/>
                </a:solidFill>
              </a:rPr>
              <a:t> </a:t>
            </a:r>
            <a:r>
              <a:rPr lang="fr-FR" altLang="fr-FR" sz="1700" dirty="0" smtClean="0">
                <a:solidFill>
                  <a:srgbClr val="000099"/>
                </a:solidFill>
              </a:rPr>
              <a:t>58 </a:t>
            </a:r>
            <a:r>
              <a:rPr lang="fr-FR" altLang="fr-FR" sz="1700" dirty="0" smtClean="0">
                <a:solidFill>
                  <a:srgbClr val="3333CC"/>
                </a:solidFill>
              </a:rPr>
              <a:t>-2</a:t>
            </a:r>
            <a:r>
              <a:rPr lang="fr-FR" altLang="fr-FR" sz="1700" dirty="0" smtClean="0">
                <a:solidFill>
                  <a:srgbClr val="000099"/>
                </a:solidFill>
              </a:rPr>
              <a:t>  Réacteurs 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900-1450 MW</a:t>
            </a:r>
            <a:br>
              <a:rPr lang="fr-FR" altLang="fr-FR" sz="1700" i="1" dirty="0" smtClean="0">
                <a:solidFill>
                  <a:srgbClr val="000099"/>
                </a:solidFill>
              </a:rPr>
            </a:br>
            <a:r>
              <a:rPr lang="fr-FR" altLang="fr-FR" sz="1700" i="1" dirty="0" smtClean="0">
                <a:solidFill>
                  <a:srgbClr val="000099"/>
                </a:solidFill>
              </a:rPr>
              <a:t> 63,1 </a:t>
            </a:r>
            <a:r>
              <a:rPr lang="fr-FR" altLang="fr-FR" sz="1700" i="1" dirty="0" smtClean="0">
                <a:solidFill>
                  <a:srgbClr val="000099"/>
                </a:solidFill>
                <a:sym typeface="Wingdings" panose="05000000000000000000" pitchFamily="2" charset="2"/>
              </a:rPr>
              <a:t> </a:t>
            </a:r>
            <a:r>
              <a:rPr lang="fr-FR" altLang="fr-FR" sz="1700" i="1" dirty="0" smtClean="0">
                <a:sym typeface="Wingdings" panose="05000000000000000000" pitchFamily="2" charset="2"/>
              </a:rPr>
              <a:t>61,3 </a:t>
            </a:r>
            <a:r>
              <a:rPr lang="fr-FR" altLang="fr-FR" sz="1700" i="1" dirty="0" err="1" smtClean="0">
                <a:sym typeface="Wingdings" panose="05000000000000000000" pitchFamily="2" charset="2"/>
              </a:rPr>
              <a:t>GWe</a:t>
            </a:r>
            <a:r>
              <a:rPr lang="fr-FR" altLang="fr-FR" sz="1700" i="1" dirty="0" smtClean="0">
                <a:sym typeface="Wingdings" panose="05000000000000000000" pitchFamily="2" charset="2"/>
              </a:rPr>
              <a:t> </a:t>
            </a:r>
            <a:r>
              <a:rPr lang="fr-FR" altLang="fr-FR" sz="1700" i="1" dirty="0" smtClean="0">
                <a:solidFill>
                  <a:srgbClr val="000099"/>
                </a:solidFill>
                <a:sym typeface="Wingdings" panose="05000000000000000000" pitchFamily="2" charset="2"/>
              </a:rPr>
              <a:t>+ 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EPR (2023)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700" i="1" dirty="0" smtClean="0">
                <a:solidFill>
                  <a:srgbClr val="000099"/>
                </a:solidFill>
              </a:rPr>
              <a:t>~</a:t>
            </a:r>
            <a:r>
              <a:rPr lang="fr-FR" altLang="fr-FR" sz="1700" dirty="0" smtClean="0">
                <a:solidFill>
                  <a:srgbClr val="000099"/>
                </a:solidFill>
              </a:rPr>
              <a:t>380</a:t>
            </a:r>
            <a:r>
              <a:rPr lang="fr-FR" altLang="fr-FR" sz="1700" dirty="0" smtClean="0">
                <a:solidFill>
                  <a:srgbClr val="00B0F0"/>
                </a:solidFill>
              </a:rPr>
              <a:t>/300</a:t>
            </a:r>
            <a:r>
              <a:rPr lang="fr-FR" altLang="fr-FR" sz="1700" dirty="0" smtClean="0">
                <a:solidFill>
                  <a:srgbClr val="000099"/>
                </a:solidFill>
              </a:rPr>
              <a:t> </a:t>
            </a:r>
            <a:r>
              <a:rPr lang="fr-FR" altLang="fr-FR" sz="1700" dirty="0">
                <a:solidFill>
                  <a:srgbClr val="000099"/>
                </a:solidFill>
              </a:rPr>
              <a:t>TWh        (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2019</a:t>
            </a:r>
            <a:r>
              <a:rPr lang="fr-FR" altLang="fr-FR" sz="1700" i="1" dirty="0" smtClean="0">
                <a:solidFill>
                  <a:srgbClr val="00B0F0"/>
                </a:solidFill>
              </a:rPr>
              <a:t>/2022)</a:t>
            </a:r>
          </a:p>
          <a:p>
            <a:pPr marL="266700" lvl="1" indent="-2667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700" dirty="0" smtClean="0">
                <a:solidFill>
                  <a:srgbClr val="000099"/>
                </a:solidFill>
              </a:rPr>
              <a:t>72</a:t>
            </a:r>
            <a:r>
              <a:rPr lang="fr-FR" altLang="fr-FR" sz="1700" dirty="0" smtClean="0">
                <a:solidFill>
                  <a:srgbClr val="00B0F0"/>
                </a:solidFill>
              </a:rPr>
              <a:t>/60</a:t>
            </a:r>
            <a:r>
              <a:rPr lang="fr-FR" altLang="fr-FR" sz="1700" dirty="0" smtClean="0">
                <a:solidFill>
                  <a:srgbClr val="000099"/>
                </a:solidFill>
              </a:rPr>
              <a:t> </a:t>
            </a:r>
            <a:r>
              <a:rPr lang="fr-FR" altLang="fr-FR" sz="1700" dirty="0">
                <a:solidFill>
                  <a:srgbClr val="000099"/>
                </a:solidFill>
              </a:rPr>
              <a:t>% </a:t>
            </a:r>
            <a:r>
              <a:rPr lang="fr-FR" altLang="fr-FR" sz="1700" dirty="0" smtClean="0">
                <a:solidFill>
                  <a:srgbClr val="000099"/>
                </a:solidFill>
              </a:rPr>
              <a:t>Electricité </a:t>
            </a:r>
            <a:r>
              <a:rPr lang="fr-FR" altLang="fr-FR" sz="1700" dirty="0">
                <a:solidFill>
                  <a:srgbClr val="000099"/>
                </a:solidFill>
              </a:rPr>
              <a:t>(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2019</a:t>
            </a:r>
            <a:r>
              <a:rPr lang="fr-FR" altLang="fr-FR" sz="1700" i="1" dirty="0" smtClean="0">
                <a:solidFill>
                  <a:srgbClr val="00B0F0"/>
                </a:solidFill>
              </a:rPr>
              <a:t>/2022)</a:t>
            </a:r>
            <a:br>
              <a:rPr lang="fr-FR" altLang="fr-FR" sz="1700" i="1" dirty="0" smtClean="0">
                <a:solidFill>
                  <a:srgbClr val="00B0F0"/>
                </a:solidFill>
              </a:rPr>
            </a:br>
            <a:r>
              <a:rPr lang="fr-FR" altLang="fr-FR" sz="1700" i="1" dirty="0" smtClean="0">
                <a:solidFill>
                  <a:srgbClr val="000099"/>
                </a:solidFill>
                <a:sym typeface="Wingdings" panose="05000000000000000000" pitchFamily="2" charset="2"/>
              </a:rPr>
              <a:t> 660 TWh en 2035 (RTE 2023-2035)</a:t>
            </a:r>
            <a:endParaRPr lang="fr-FR" altLang="fr-FR" sz="1700" i="1" dirty="0" smtClean="0">
              <a:solidFill>
                <a:srgbClr val="000099"/>
              </a:solidFill>
            </a:endParaRP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700" dirty="0" smtClean="0">
                <a:solidFill>
                  <a:srgbClr val="000099"/>
                </a:solidFill>
              </a:rPr>
              <a:t>148 </a:t>
            </a:r>
            <a:r>
              <a:rPr lang="fr-FR" altLang="fr-FR" sz="1700" dirty="0">
                <a:solidFill>
                  <a:srgbClr val="000099"/>
                </a:solidFill>
              </a:rPr>
              <a:t>€/</a:t>
            </a:r>
            <a:r>
              <a:rPr lang="fr-FR" altLang="fr-FR" sz="1700" dirty="0" err="1">
                <a:solidFill>
                  <a:srgbClr val="000099"/>
                </a:solidFill>
              </a:rPr>
              <a:t>MWh</a:t>
            </a:r>
            <a:r>
              <a:rPr lang="fr-FR" altLang="fr-FR" sz="1700" dirty="0">
                <a:solidFill>
                  <a:srgbClr val="000099"/>
                </a:solidFill>
              </a:rPr>
              <a:t> 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(2021) (vs 220 </a:t>
            </a:r>
            <a:r>
              <a:rPr lang="fr-FR" altLang="fr-FR" sz="1700" dirty="0">
                <a:solidFill>
                  <a:srgbClr val="000099"/>
                </a:solidFill>
              </a:rPr>
              <a:t>€/</a:t>
            </a:r>
            <a:r>
              <a:rPr lang="fr-FR" altLang="fr-FR" sz="1700" dirty="0" err="1">
                <a:solidFill>
                  <a:srgbClr val="000099"/>
                </a:solidFill>
              </a:rPr>
              <a:t>MWh</a:t>
            </a:r>
            <a:r>
              <a:rPr lang="fr-FR" altLang="fr-FR" sz="1700" dirty="0">
                <a:solidFill>
                  <a:srgbClr val="000099"/>
                </a:solidFill>
              </a:rPr>
              <a:t> 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UE)</a:t>
            </a:r>
          </a:p>
          <a:p>
            <a:pPr marL="266700" lvl="1" indent="-266700">
              <a:lnSpc>
                <a:spcPct val="10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700" dirty="0" smtClean="0">
                <a:solidFill>
                  <a:srgbClr val="000099"/>
                </a:solidFill>
              </a:rPr>
              <a:t>4.7 t</a:t>
            </a:r>
            <a:r>
              <a:rPr lang="fr-FR" altLang="fr-FR" sz="1700" baseline="-25000" dirty="0" smtClean="0">
                <a:solidFill>
                  <a:srgbClr val="000099"/>
                </a:solidFill>
              </a:rPr>
              <a:t>CO2</a:t>
            </a:r>
            <a:r>
              <a:rPr lang="fr-FR" altLang="fr-FR" sz="1700" dirty="0" smtClean="0">
                <a:solidFill>
                  <a:srgbClr val="000099"/>
                </a:solidFill>
              </a:rPr>
              <a:t>/h/y </a:t>
            </a:r>
            <a:r>
              <a:rPr lang="fr-FR" altLang="fr-FR" sz="1700" i="1" dirty="0" smtClean="0">
                <a:solidFill>
                  <a:srgbClr val="000099"/>
                </a:solidFill>
              </a:rPr>
              <a:t>(vs 7.1 Europe 2021)</a:t>
            </a:r>
            <a:r>
              <a:rPr lang="fr-FR" altLang="fr-FR" sz="1700" dirty="0" smtClean="0">
                <a:solidFill>
                  <a:srgbClr val="000099"/>
                </a:solidFill>
              </a:rPr>
              <a:t>   </a:t>
            </a:r>
            <a:endParaRPr lang="fr-FR" altLang="fr-FR" sz="1700" dirty="0">
              <a:solidFill>
                <a:srgbClr val="000099"/>
              </a:solidFill>
            </a:endParaRPr>
          </a:p>
          <a:p>
            <a:pPr marL="341528" indent="-341528">
              <a:lnSpc>
                <a:spcPct val="100000"/>
              </a:lnSpc>
              <a:buFont typeface="Wingdings" pitchFamily="2" charset="2"/>
              <a:buChar char="à"/>
              <a:defRPr/>
            </a:pPr>
            <a:r>
              <a:rPr lang="fr-FR" altLang="fr-FR" sz="1700" i="1" dirty="0">
                <a:solidFill>
                  <a:schemeClr val="tx1"/>
                </a:solidFill>
              </a:rPr>
              <a:t>40 % </a:t>
            </a:r>
            <a:r>
              <a:rPr lang="fr-FR" altLang="fr-FR" sz="1700" i="1" dirty="0" smtClean="0">
                <a:solidFill>
                  <a:schemeClr val="tx1"/>
                </a:solidFill>
              </a:rPr>
              <a:t>Electricité renouvelable </a:t>
            </a:r>
            <a:r>
              <a:rPr lang="fr-FR" altLang="fr-FR" sz="1700" i="1" dirty="0">
                <a:solidFill>
                  <a:schemeClr val="tx1"/>
                </a:solidFill>
              </a:rPr>
              <a:t>&gt; 2030</a:t>
            </a:r>
          </a:p>
          <a:p>
            <a:pPr marL="341528" indent="-341528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à"/>
              <a:defRPr/>
            </a:pPr>
            <a:r>
              <a:rPr lang="fr-FR" altLang="fr-FR" sz="17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55 % Réduction CO</a:t>
            </a:r>
            <a:r>
              <a:rPr lang="fr-FR" altLang="fr-FR" sz="1700" i="1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fr-FR" altLang="fr-FR" sz="17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d’ici 2030 (/ 1990</a:t>
            </a:r>
            <a:r>
              <a:rPr lang="fr-FR" altLang="fr-FR" sz="1700" i="1" dirty="0" smtClean="0">
                <a:solidFill>
                  <a:srgbClr val="008000"/>
                </a:solidFill>
                <a:sym typeface="Wingdings" panose="05000000000000000000" pitchFamily="2" charset="2"/>
              </a:rPr>
              <a:t>)</a:t>
            </a:r>
            <a:endParaRPr lang="fr-FR" altLang="fr-FR" sz="1700" i="1" dirty="0">
              <a:solidFill>
                <a:srgbClr val="008000"/>
              </a:solidFill>
              <a:sym typeface="Wingdings" panose="05000000000000000000" pitchFamily="2" charset="2"/>
            </a:endParaRPr>
          </a:p>
        </p:txBody>
      </p:sp>
      <p:sp>
        <p:nvSpPr>
          <p:cNvPr id="93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DA7A6BCD-6E85-40A4-8200-EB95A28CA6A0}" type="slidenum">
              <a:rPr lang="fr-FR" sz="1000">
                <a:solidFill>
                  <a:prstClr val="white"/>
                </a:solidFill>
                <a:latin typeface="Arial"/>
              </a:rPr>
              <a:pPr algn="ctr">
                <a:defRPr/>
              </a:pPr>
              <a:t>6</a:t>
            </a:fld>
            <a:endParaRPr lang="fr-FR" sz="10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5301" name="Groupe 1"/>
          <p:cNvGrpSpPr>
            <a:grpSpLocks/>
          </p:cNvGrpSpPr>
          <p:nvPr/>
        </p:nvGrpSpPr>
        <p:grpSpPr bwMode="auto">
          <a:xfrm>
            <a:off x="173126" y="1166345"/>
            <a:ext cx="4865311" cy="5056634"/>
            <a:chOff x="523875" y="861642"/>
            <a:chExt cx="4995675" cy="5089897"/>
          </a:xfrm>
        </p:grpSpPr>
        <p:sp>
          <p:nvSpPr>
            <p:cNvPr id="55304" name="Rectangle 4"/>
            <p:cNvSpPr>
              <a:spLocks noChangeAspect="1" noChangeArrowheads="1"/>
            </p:cNvSpPr>
            <p:nvPr/>
          </p:nvSpPr>
          <p:spPr bwMode="auto">
            <a:xfrm>
              <a:off x="2654300" y="861642"/>
              <a:ext cx="1282868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 dirty="0">
                  <a:solidFill>
                    <a:srgbClr val="000000"/>
                  </a:solidFill>
                </a:rPr>
                <a:t>GRAVELINES</a:t>
              </a:r>
              <a:endParaRPr lang="fr-FR" altLang="fr-FR" sz="1096" dirty="0">
                <a:solidFill>
                  <a:srgbClr val="000000"/>
                </a:solidFill>
                <a:latin typeface="75 Helvetica Bold"/>
              </a:endParaRPr>
            </a:p>
          </p:txBody>
        </p:sp>
        <p:sp>
          <p:nvSpPr>
            <p:cNvPr id="55305" name="Freeform 5"/>
            <p:cNvSpPr>
              <a:spLocks noChangeAspect="1"/>
            </p:cNvSpPr>
            <p:nvPr/>
          </p:nvSpPr>
          <p:spPr bwMode="auto">
            <a:xfrm>
              <a:off x="523875" y="1070891"/>
              <a:ext cx="4995675" cy="4880648"/>
            </a:xfrm>
            <a:custGeom>
              <a:avLst/>
              <a:gdLst>
                <a:gd name="T0" fmla="*/ 2147483647 w 3360"/>
                <a:gd name="T1" fmla="*/ 2147483647 h 3304"/>
                <a:gd name="T2" fmla="*/ 2147483647 w 3360"/>
                <a:gd name="T3" fmla="*/ 2147483647 h 3304"/>
                <a:gd name="T4" fmla="*/ 2147483647 w 3360"/>
                <a:gd name="T5" fmla="*/ 2147483647 h 3304"/>
                <a:gd name="T6" fmla="*/ 2147483647 w 3360"/>
                <a:gd name="T7" fmla="*/ 2147483647 h 3304"/>
                <a:gd name="T8" fmla="*/ 2147483647 w 3360"/>
                <a:gd name="T9" fmla="*/ 2147483647 h 3304"/>
                <a:gd name="T10" fmla="*/ 2147483647 w 3360"/>
                <a:gd name="T11" fmla="*/ 2147483647 h 3304"/>
                <a:gd name="T12" fmla="*/ 2147483647 w 3360"/>
                <a:gd name="T13" fmla="*/ 2147483647 h 3304"/>
                <a:gd name="T14" fmla="*/ 2147483647 w 3360"/>
                <a:gd name="T15" fmla="*/ 2147483647 h 3304"/>
                <a:gd name="T16" fmla="*/ 2147483647 w 3360"/>
                <a:gd name="T17" fmla="*/ 2147483647 h 3304"/>
                <a:gd name="T18" fmla="*/ 2147483647 w 3360"/>
                <a:gd name="T19" fmla="*/ 2147483647 h 3304"/>
                <a:gd name="T20" fmla="*/ 2147483647 w 3360"/>
                <a:gd name="T21" fmla="*/ 2147483647 h 3304"/>
                <a:gd name="T22" fmla="*/ 2147483647 w 3360"/>
                <a:gd name="T23" fmla="*/ 2147483647 h 3304"/>
                <a:gd name="T24" fmla="*/ 2147483647 w 3360"/>
                <a:gd name="T25" fmla="*/ 2147483647 h 3304"/>
                <a:gd name="T26" fmla="*/ 2147483647 w 3360"/>
                <a:gd name="T27" fmla="*/ 2147483647 h 3304"/>
                <a:gd name="T28" fmla="*/ 2147483647 w 3360"/>
                <a:gd name="T29" fmla="*/ 2147483647 h 3304"/>
                <a:gd name="T30" fmla="*/ 2147483647 w 3360"/>
                <a:gd name="T31" fmla="*/ 2147483647 h 3304"/>
                <a:gd name="T32" fmla="*/ 2147483647 w 3360"/>
                <a:gd name="T33" fmla="*/ 2147483647 h 3304"/>
                <a:gd name="T34" fmla="*/ 2147483647 w 3360"/>
                <a:gd name="T35" fmla="*/ 2147483647 h 3304"/>
                <a:gd name="T36" fmla="*/ 2147483647 w 3360"/>
                <a:gd name="T37" fmla="*/ 2147483647 h 3304"/>
                <a:gd name="T38" fmla="*/ 2147483647 w 3360"/>
                <a:gd name="T39" fmla="*/ 2147483647 h 3304"/>
                <a:gd name="T40" fmla="*/ 2147483647 w 3360"/>
                <a:gd name="T41" fmla="*/ 2147483647 h 3304"/>
                <a:gd name="T42" fmla="*/ 2147483647 w 3360"/>
                <a:gd name="T43" fmla="*/ 2147483647 h 3304"/>
                <a:gd name="T44" fmla="*/ 2147483647 w 3360"/>
                <a:gd name="T45" fmla="*/ 2147483647 h 3304"/>
                <a:gd name="T46" fmla="*/ 2147483647 w 3360"/>
                <a:gd name="T47" fmla="*/ 2147483647 h 3304"/>
                <a:gd name="T48" fmla="*/ 2147483647 w 3360"/>
                <a:gd name="T49" fmla="*/ 2147483647 h 3304"/>
                <a:gd name="T50" fmla="*/ 2147483647 w 3360"/>
                <a:gd name="T51" fmla="*/ 2147483647 h 3304"/>
                <a:gd name="T52" fmla="*/ 2147483647 w 3360"/>
                <a:gd name="T53" fmla="*/ 2147483647 h 3304"/>
                <a:gd name="T54" fmla="*/ 2147483647 w 3360"/>
                <a:gd name="T55" fmla="*/ 2147483647 h 3304"/>
                <a:gd name="T56" fmla="*/ 2147483647 w 3360"/>
                <a:gd name="T57" fmla="*/ 2147483647 h 3304"/>
                <a:gd name="T58" fmla="*/ 2147483647 w 3360"/>
                <a:gd name="T59" fmla="*/ 2147483647 h 3304"/>
                <a:gd name="T60" fmla="*/ 2147483647 w 3360"/>
                <a:gd name="T61" fmla="*/ 2147483647 h 3304"/>
                <a:gd name="T62" fmla="*/ 2147483647 w 3360"/>
                <a:gd name="T63" fmla="*/ 2147483647 h 3304"/>
                <a:gd name="T64" fmla="*/ 2147483647 w 3360"/>
                <a:gd name="T65" fmla="*/ 2147483647 h 3304"/>
                <a:gd name="T66" fmla="*/ 2147483647 w 3360"/>
                <a:gd name="T67" fmla="*/ 2147483647 h 3304"/>
                <a:gd name="T68" fmla="*/ 2147483647 w 3360"/>
                <a:gd name="T69" fmla="*/ 2147483647 h 3304"/>
                <a:gd name="T70" fmla="*/ 2147483647 w 3360"/>
                <a:gd name="T71" fmla="*/ 2147483647 h 3304"/>
                <a:gd name="T72" fmla="*/ 2147483647 w 3360"/>
                <a:gd name="T73" fmla="*/ 2147483647 h 3304"/>
                <a:gd name="T74" fmla="*/ 2147483647 w 3360"/>
                <a:gd name="T75" fmla="*/ 2147483647 h 3304"/>
                <a:gd name="T76" fmla="*/ 2147483647 w 3360"/>
                <a:gd name="T77" fmla="*/ 2147483647 h 3304"/>
                <a:gd name="T78" fmla="*/ 2147483647 w 3360"/>
                <a:gd name="T79" fmla="*/ 2147483647 h 3304"/>
                <a:gd name="T80" fmla="*/ 2147483647 w 3360"/>
                <a:gd name="T81" fmla="*/ 2147483647 h 3304"/>
                <a:gd name="T82" fmla="*/ 2147483647 w 3360"/>
                <a:gd name="T83" fmla="*/ 2147483647 h 3304"/>
                <a:gd name="T84" fmla="*/ 2147483647 w 3360"/>
                <a:gd name="T85" fmla="*/ 2147483647 h 3304"/>
                <a:gd name="T86" fmla="*/ 2147483647 w 3360"/>
                <a:gd name="T87" fmla="*/ 2147483647 h 3304"/>
                <a:gd name="T88" fmla="*/ 2147483647 w 3360"/>
                <a:gd name="T89" fmla="*/ 2147483647 h 3304"/>
                <a:gd name="T90" fmla="*/ 2147483647 w 3360"/>
                <a:gd name="T91" fmla="*/ 2147483647 h 3304"/>
                <a:gd name="T92" fmla="*/ 2147483647 w 3360"/>
                <a:gd name="T93" fmla="*/ 2147483647 h 3304"/>
                <a:gd name="T94" fmla="*/ 2147483647 w 3360"/>
                <a:gd name="T95" fmla="*/ 2147483647 h 3304"/>
                <a:gd name="T96" fmla="*/ 2147483647 w 3360"/>
                <a:gd name="T97" fmla="*/ 2147483647 h 3304"/>
                <a:gd name="T98" fmla="*/ 2147483647 w 3360"/>
                <a:gd name="T99" fmla="*/ 2147483647 h 3304"/>
                <a:gd name="T100" fmla="*/ 2147483647 w 3360"/>
                <a:gd name="T101" fmla="*/ 2147483647 h 3304"/>
                <a:gd name="T102" fmla="*/ 2147483647 w 3360"/>
                <a:gd name="T103" fmla="*/ 2147483647 h 3304"/>
                <a:gd name="T104" fmla="*/ 2147483647 w 3360"/>
                <a:gd name="T105" fmla="*/ 2147483647 h 3304"/>
                <a:gd name="T106" fmla="*/ 2147483647 w 3360"/>
                <a:gd name="T107" fmla="*/ 2147483647 h 3304"/>
                <a:gd name="T108" fmla="*/ 2147483647 w 3360"/>
                <a:gd name="T109" fmla="*/ 2147483647 h 3304"/>
                <a:gd name="T110" fmla="*/ 2147483647 w 3360"/>
                <a:gd name="T111" fmla="*/ 2147483647 h 3304"/>
                <a:gd name="T112" fmla="*/ 2147483647 w 3360"/>
                <a:gd name="T113" fmla="*/ 2147483647 h 3304"/>
                <a:gd name="T114" fmla="*/ 2147483647 w 3360"/>
                <a:gd name="T115" fmla="*/ 2147483647 h 3304"/>
                <a:gd name="T116" fmla="*/ 2147483647 w 3360"/>
                <a:gd name="T117" fmla="*/ 2147483647 h 3304"/>
                <a:gd name="T118" fmla="*/ 2147483647 w 3360"/>
                <a:gd name="T119" fmla="*/ 2147483647 h 3304"/>
                <a:gd name="T120" fmla="*/ 2147483647 w 3360"/>
                <a:gd name="T121" fmla="*/ 2147483647 h 3304"/>
                <a:gd name="T122" fmla="*/ 2147483647 w 3360"/>
                <a:gd name="T123" fmla="*/ 2147483647 h 33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0"/>
                <a:gd name="T187" fmla="*/ 0 h 3304"/>
                <a:gd name="T188" fmla="*/ 3360 w 3360"/>
                <a:gd name="T189" fmla="*/ 3304 h 33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0" h="3304">
                  <a:moveTo>
                    <a:pt x="279" y="1133"/>
                  </a:moveTo>
                  <a:lnTo>
                    <a:pt x="247" y="1109"/>
                  </a:lnTo>
                  <a:lnTo>
                    <a:pt x="207" y="1109"/>
                  </a:lnTo>
                  <a:lnTo>
                    <a:pt x="207" y="1093"/>
                  </a:lnTo>
                  <a:lnTo>
                    <a:pt x="191" y="1069"/>
                  </a:lnTo>
                  <a:lnTo>
                    <a:pt x="175" y="1093"/>
                  </a:lnTo>
                  <a:lnTo>
                    <a:pt x="151" y="1069"/>
                  </a:lnTo>
                  <a:lnTo>
                    <a:pt x="159" y="1053"/>
                  </a:lnTo>
                  <a:lnTo>
                    <a:pt x="151" y="1037"/>
                  </a:lnTo>
                  <a:lnTo>
                    <a:pt x="135" y="1069"/>
                  </a:lnTo>
                  <a:lnTo>
                    <a:pt x="127" y="1101"/>
                  </a:lnTo>
                  <a:lnTo>
                    <a:pt x="80" y="1101"/>
                  </a:lnTo>
                  <a:lnTo>
                    <a:pt x="96" y="1069"/>
                  </a:lnTo>
                  <a:lnTo>
                    <a:pt x="80" y="1029"/>
                  </a:lnTo>
                  <a:lnTo>
                    <a:pt x="64" y="1013"/>
                  </a:lnTo>
                  <a:lnTo>
                    <a:pt x="8" y="1005"/>
                  </a:lnTo>
                  <a:lnTo>
                    <a:pt x="8" y="990"/>
                  </a:lnTo>
                  <a:lnTo>
                    <a:pt x="48" y="982"/>
                  </a:lnTo>
                  <a:lnTo>
                    <a:pt x="103" y="974"/>
                  </a:lnTo>
                  <a:lnTo>
                    <a:pt x="119" y="997"/>
                  </a:lnTo>
                  <a:lnTo>
                    <a:pt x="135" y="974"/>
                  </a:lnTo>
                  <a:lnTo>
                    <a:pt x="111" y="950"/>
                  </a:lnTo>
                  <a:lnTo>
                    <a:pt x="80" y="934"/>
                  </a:lnTo>
                  <a:lnTo>
                    <a:pt x="56" y="950"/>
                  </a:lnTo>
                  <a:lnTo>
                    <a:pt x="48" y="934"/>
                  </a:lnTo>
                  <a:lnTo>
                    <a:pt x="48" y="918"/>
                  </a:lnTo>
                  <a:lnTo>
                    <a:pt x="127" y="862"/>
                  </a:lnTo>
                  <a:lnTo>
                    <a:pt x="56" y="878"/>
                  </a:lnTo>
                  <a:lnTo>
                    <a:pt x="16" y="878"/>
                  </a:lnTo>
                  <a:lnTo>
                    <a:pt x="0" y="854"/>
                  </a:lnTo>
                  <a:lnTo>
                    <a:pt x="16" y="822"/>
                  </a:lnTo>
                  <a:lnTo>
                    <a:pt x="56" y="790"/>
                  </a:lnTo>
                  <a:lnTo>
                    <a:pt x="96" y="782"/>
                  </a:lnTo>
                  <a:lnTo>
                    <a:pt x="127" y="766"/>
                  </a:lnTo>
                  <a:lnTo>
                    <a:pt x="151" y="782"/>
                  </a:lnTo>
                  <a:lnTo>
                    <a:pt x="183" y="758"/>
                  </a:lnTo>
                  <a:lnTo>
                    <a:pt x="207" y="774"/>
                  </a:lnTo>
                  <a:lnTo>
                    <a:pt x="223" y="758"/>
                  </a:lnTo>
                  <a:lnTo>
                    <a:pt x="247" y="758"/>
                  </a:lnTo>
                  <a:lnTo>
                    <a:pt x="223" y="774"/>
                  </a:lnTo>
                  <a:lnTo>
                    <a:pt x="263" y="798"/>
                  </a:lnTo>
                  <a:lnTo>
                    <a:pt x="271" y="774"/>
                  </a:lnTo>
                  <a:lnTo>
                    <a:pt x="319" y="782"/>
                  </a:lnTo>
                  <a:lnTo>
                    <a:pt x="335" y="766"/>
                  </a:lnTo>
                  <a:lnTo>
                    <a:pt x="335" y="742"/>
                  </a:lnTo>
                  <a:lnTo>
                    <a:pt x="359" y="726"/>
                  </a:lnTo>
                  <a:lnTo>
                    <a:pt x="375" y="750"/>
                  </a:lnTo>
                  <a:lnTo>
                    <a:pt x="399" y="734"/>
                  </a:lnTo>
                  <a:lnTo>
                    <a:pt x="423" y="726"/>
                  </a:lnTo>
                  <a:lnTo>
                    <a:pt x="431" y="750"/>
                  </a:lnTo>
                  <a:lnTo>
                    <a:pt x="447" y="734"/>
                  </a:lnTo>
                  <a:lnTo>
                    <a:pt x="463" y="750"/>
                  </a:lnTo>
                  <a:lnTo>
                    <a:pt x="503" y="790"/>
                  </a:lnTo>
                  <a:lnTo>
                    <a:pt x="503" y="830"/>
                  </a:lnTo>
                  <a:lnTo>
                    <a:pt x="550" y="870"/>
                  </a:lnTo>
                  <a:lnTo>
                    <a:pt x="646" y="814"/>
                  </a:lnTo>
                  <a:lnTo>
                    <a:pt x="662" y="854"/>
                  </a:lnTo>
                  <a:lnTo>
                    <a:pt x="702" y="838"/>
                  </a:lnTo>
                  <a:lnTo>
                    <a:pt x="718" y="854"/>
                  </a:lnTo>
                  <a:lnTo>
                    <a:pt x="734" y="838"/>
                  </a:lnTo>
                  <a:lnTo>
                    <a:pt x="742" y="838"/>
                  </a:lnTo>
                  <a:lnTo>
                    <a:pt x="742" y="822"/>
                  </a:lnTo>
                  <a:lnTo>
                    <a:pt x="758" y="822"/>
                  </a:lnTo>
                  <a:lnTo>
                    <a:pt x="766" y="830"/>
                  </a:lnTo>
                  <a:lnTo>
                    <a:pt x="758" y="854"/>
                  </a:lnTo>
                  <a:lnTo>
                    <a:pt x="798" y="862"/>
                  </a:lnTo>
                  <a:lnTo>
                    <a:pt x="854" y="862"/>
                  </a:lnTo>
                  <a:lnTo>
                    <a:pt x="886" y="862"/>
                  </a:lnTo>
                  <a:lnTo>
                    <a:pt x="886" y="846"/>
                  </a:lnTo>
                  <a:lnTo>
                    <a:pt x="870" y="846"/>
                  </a:lnTo>
                  <a:lnTo>
                    <a:pt x="862" y="838"/>
                  </a:lnTo>
                  <a:lnTo>
                    <a:pt x="854" y="806"/>
                  </a:lnTo>
                  <a:lnTo>
                    <a:pt x="838" y="766"/>
                  </a:lnTo>
                  <a:lnTo>
                    <a:pt x="854" y="734"/>
                  </a:lnTo>
                  <a:lnTo>
                    <a:pt x="862" y="694"/>
                  </a:lnTo>
                  <a:lnTo>
                    <a:pt x="838" y="694"/>
                  </a:lnTo>
                  <a:lnTo>
                    <a:pt x="862" y="678"/>
                  </a:lnTo>
                  <a:lnTo>
                    <a:pt x="862" y="622"/>
                  </a:lnTo>
                  <a:lnTo>
                    <a:pt x="838" y="630"/>
                  </a:lnTo>
                  <a:lnTo>
                    <a:pt x="830" y="598"/>
                  </a:lnTo>
                  <a:lnTo>
                    <a:pt x="790" y="558"/>
                  </a:lnTo>
                  <a:lnTo>
                    <a:pt x="814" y="543"/>
                  </a:lnTo>
                  <a:lnTo>
                    <a:pt x="798" y="503"/>
                  </a:lnTo>
                  <a:lnTo>
                    <a:pt x="814" y="487"/>
                  </a:lnTo>
                  <a:lnTo>
                    <a:pt x="790" y="455"/>
                  </a:lnTo>
                  <a:lnTo>
                    <a:pt x="798" y="431"/>
                  </a:lnTo>
                  <a:lnTo>
                    <a:pt x="870" y="471"/>
                  </a:lnTo>
                  <a:lnTo>
                    <a:pt x="918" y="447"/>
                  </a:lnTo>
                  <a:lnTo>
                    <a:pt x="950" y="455"/>
                  </a:lnTo>
                  <a:lnTo>
                    <a:pt x="966" y="479"/>
                  </a:lnTo>
                  <a:lnTo>
                    <a:pt x="942" y="511"/>
                  </a:lnTo>
                  <a:lnTo>
                    <a:pt x="966" y="566"/>
                  </a:lnTo>
                  <a:lnTo>
                    <a:pt x="958" y="590"/>
                  </a:lnTo>
                  <a:lnTo>
                    <a:pt x="974" y="606"/>
                  </a:lnTo>
                  <a:lnTo>
                    <a:pt x="1013" y="582"/>
                  </a:lnTo>
                  <a:lnTo>
                    <a:pt x="1069" y="606"/>
                  </a:lnTo>
                  <a:lnTo>
                    <a:pt x="1125" y="598"/>
                  </a:lnTo>
                  <a:lnTo>
                    <a:pt x="1181" y="614"/>
                  </a:lnTo>
                  <a:lnTo>
                    <a:pt x="1213" y="638"/>
                  </a:lnTo>
                  <a:lnTo>
                    <a:pt x="1277" y="622"/>
                  </a:lnTo>
                  <a:lnTo>
                    <a:pt x="1309" y="590"/>
                  </a:lnTo>
                  <a:lnTo>
                    <a:pt x="1349" y="598"/>
                  </a:lnTo>
                  <a:lnTo>
                    <a:pt x="1381" y="590"/>
                  </a:lnTo>
                  <a:lnTo>
                    <a:pt x="1397" y="574"/>
                  </a:lnTo>
                  <a:lnTo>
                    <a:pt x="1365" y="574"/>
                  </a:lnTo>
                  <a:lnTo>
                    <a:pt x="1341" y="574"/>
                  </a:lnTo>
                  <a:lnTo>
                    <a:pt x="1293" y="566"/>
                  </a:lnTo>
                  <a:lnTo>
                    <a:pt x="1293" y="535"/>
                  </a:lnTo>
                  <a:lnTo>
                    <a:pt x="1325" y="487"/>
                  </a:lnTo>
                  <a:lnTo>
                    <a:pt x="1421" y="431"/>
                  </a:lnTo>
                  <a:lnTo>
                    <a:pt x="1556" y="407"/>
                  </a:lnTo>
                  <a:lnTo>
                    <a:pt x="1652" y="335"/>
                  </a:lnTo>
                  <a:lnTo>
                    <a:pt x="1676" y="311"/>
                  </a:lnTo>
                  <a:lnTo>
                    <a:pt x="1660" y="271"/>
                  </a:lnTo>
                  <a:lnTo>
                    <a:pt x="1676" y="255"/>
                  </a:lnTo>
                  <a:lnTo>
                    <a:pt x="1700" y="199"/>
                  </a:lnTo>
                  <a:lnTo>
                    <a:pt x="1684" y="175"/>
                  </a:lnTo>
                  <a:lnTo>
                    <a:pt x="1692" y="64"/>
                  </a:lnTo>
                  <a:lnTo>
                    <a:pt x="1748" y="32"/>
                  </a:lnTo>
                  <a:lnTo>
                    <a:pt x="1820" y="16"/>
                  </a:lnTo>
                  <a:lnTo>
                    <a:pt x="1891" y="0"/>
                  </a:lnTo>
                  <a:lnTo>
                    <a:pt x="1939" y="0"/>
                  </a:lnTo>
                  <a:lnTo>
                    <a:pt x="1931" y="72"/>
                  </a:lnTo>
                  <a:lnTo>
                    <a:pt x="1963" y="80"/>
                  </a:lnTo>
                  <a:lnTo>
                    <a:pt x="1971" y="112"/>
                  </a:lnTo>
                  <a:lnTo>
                    <a:pt x="2003" y="127"/>
                  </a:lnTo>
                  <a:lnTo>
                    <a:pt x="2075" y="104"/>
                  </a:lnTo>
                  <a:lnTo>
                    <a:pt x="2091" y="143"/>
                  </a:lnTo>
                  <a:lnTo>
                    <a:pt x="2107" y="215"/>
                  </a:lnTo>
                  <a:lnTo>
                    <a:pt x="2147" y="199"/>
                  </a:lnTo>
                  <a:lnTo>
                    <a:pt x="2179" y="223"/>
                  </a:lnTo>
                  <a:lnTo>
                    <a:pt x="2219" y="223"/>
                  </a:lnTo>
                  <a:lnTo>
                    <a:pt x="2307" y="303"/>
                  </a:lnTo>
                  <a:lnTo>
                    <a:pt x="2323" y="319"/>
                  </a:lnTo>
                  <a:lnTo>
                    <a:pt x="2307" y="359"/>
                  </a:lnTo>
                  <a:lnTo>
                    <a:pt x="2338" y="399"/>
                  </a:lnTo>
                  <a:lnTo>
                    <a:pt x="2323" y="415"/>
                  </a:lnTo>
                  <a:lnTo>
                    <a:pt x="2378" y="431"/>
                  </a:lnTo>
                  <a:lnTo>
                    <a:pt x="2442" y="415"/>
                  </a:lnTo>
                  <a:lnTo>
                    <a:pt x="2442" y="375"/>
                  </a:lnTo>
                  <a:lnTo>
                    <a:pt x="2482" y="351"/>
                  </a:lnTo>
                  <a:lnTo>
                    <a:pt x="2498" y="359"/>
                  </a:lnTo>
                  <a:lnTo>
                    <a:pt x="2490" y="423"/>
                  </a:lnTo>
                  <a:lnTo>
                    <a:pt x="2506" y="439"/>
                  </a:lnTo>
                  <a:lnTo>
                    <a:pt x="2490" y="487"/>
                  </a:lnTo>
                  <a:lnTo>
                    <a:pt x="2538" y="487"/>
                  </a:lnTo>
                  <a:lnTo>
                    <a:pt x="2666" y="598"/>
                  </a:lnTo>
                  <a:lnTo>
                    <a:pt x="2730" y="574"/>
                  </a:lnTo>
                  <a:lnTo>
                    <a:pt x="2762" y="598"/>
                  </a:lnTo>
                  <a:lnTo>
                    <a:pt x="2809" y="622"/>
                  </a:lnTo>
                  <a:lnTo>
                    <a:pt x="2865" y="606"/>
                  </a:lnTo>
                  <a:lnTo>
                    <a:pt x="2921" y="630"/>
                  </a:lnTo>
                  <a:lnTo>
                    <a:pt x="2969" y="710"/>
                  </a:lnTo>
                  <a:lnTo>
                    <a:pt x="2993" y="726"/>
                  </a:lnTo>
                  <a:lnTo>
                    <a:pt x="3025" y="710"/>
                  </a:lnTo>
                  <a:lnTo>
                    <a:pt x="3049" y="718"/>
                  </a:lnTo>
                  <a:lnTo>
                    <a:pt x="3089" y="750"/>
                  </a:lnTo>
                  <a:lnTo>
                    <a:pt x="3177" y="750"/>
                  </a:lnTo>
                  <a:lnTo>
                    <a:pt x="3193" y="774"/>
                  </a:lnTo>
                  <a:lnTo>
                    <a:pt x="3248" y="774"/>
                  </a:lnTo>
                  <a:lnTo>
                    <a:pt x="3272" y="766"/>
                  </a:lnTo>
                  <a:lnTo>
                    <a:pt x="3312" y="782"/>
                  </a:lnTo>
                  <a:lnTo>
                    <a:pt x="3360" y="790"/>
                  </a:lnTo>
                  <a:lnTo>
                    <a:pt x="3320" y="854"/>
                  </a:lnTo>
                  <a:lnTo>
                    <a:pt x="3280" y="902"/>
                  </a:lnTo>
                  <a:lnTo>
                    <a:pt x="3256" y="966"/>
                  </a:lnTo>
                  <a:lnTo>
                    <a:pt x="3248" y="997"/>
                  </a:lnTo>
                  <a:lnTo>
                    <a:pt x="3240" y="1045"/>
                  </a:lnTo>
                  <a:lnTo>
                    <a:pt x="3225" y="1085"/>
                  </a:lnTo>
                  <a:lnTo>
                    <a:pt x="3209" y="1133"/>
                  </a:lnTo>
                  <a:lnTo>
                    <a:pt x="3201" y="1157"/>
                  </a:lnTo>
                  <a:lnTo>
                    <a:pt x="3201" y="1197"/>
                  </a:lnTo>
                  <a:lnTo>
                    <a:pt x="3193" y="1237"/>
                  </a:lnTo>
                  <a:lnTo>
                    <a:pt x="3193" y="1269"/>
                  </a:lnTo>
                  <a:lnTo>
                    <a:pt x="3185" y="1301"/>
                  </a:lnTo>
                  <a:lnTo>
                    <a:pt x="3193" y="1341"/>
                  </a:lnTo>
                  <a:lnTo>
                    <a:pt x="3169" y="1373"/>
                  </a:lnTo>
                  <a:lnTo>
                    <a:pt x="3145" y="1381"/>
                  </a:lnTo>
                  <a:lnTo>
                    <a:pt x="3113" y="1357"/>
                  </a:lnTo>
                  <a:lnTo>
                    <a:pt x="3073" y="1357"/>
                  </a:lnTo>
                  <a:lnTo>
                    <a:pt x="3073" y="1413"/>
                  </a:lnTo>
                  <a:lnTo>
                    <a:pt x="3049" y="1468"/>
                  </a:lnTo>
                  <a:lnTo>
                    <a:pt x="3009" y="1508"/>
                  </a:lnTo>
                  <a:lnTo>
                    <a:pt x="2921" y="1588"/>
                  </a:lnTo>
                  <a:lnTo>
                    <a:pt x="2921" y="1636"/>
                  </a:lnTo>
                  <a:lnTo>
                    <a:pt x="2865" y="1676"/>
                  </a:lnTo>
                  <a:lnTo>
                    <a:pt x="2841" y="1716"/>
                  </a:lnTo>
                  <a:lnTo>
                    <a:pt x="2833" y="1756"/>
                  </a:lnTo>
                  <a:lnTo>
                    <a:pt x="2849" y="1796"/>
                  </a:lnTo>
                  <a:lnTo>
                    <a:pt x="2825" y="1852"/>
                  </a:lnTo>
                  <a:lnTo>
                    <a:pt x="2865" y="1836"/>
                  </a:lnTo>
                  <a:lnTo>
                    <a:pt x="2905" y="1796"/>
                  </a:lnTo>
                  <a:lnTo>
                    <a:pt x="2953" y="1772"/>
                  </a:lnTo>
                  <a:lnTo>
                    <a:pt x="3001" y="1780"/>
                  </a:lnTo>
                  <a:lnTo>
                    <a:pt x="3033" y="1788"/>
                  </a:lnTo>
                  <a:lnTo>
                    <a:pt x="3033" y="1860"/>
                  </a:lnTo>
                  <a:lnTo>
                    <a:pt x="3049" y="1915"/>
                  </a:lnTo>
                  <a:lnTo>
                    <a:pt x="3081" y="1923"/>
                  </a:lnTo>
                  <a:lnTo>
                    <a:pt x="3089" y="1963"/>
                  </a:lnTo>
                  <a:lnTo>
                    <a:pt x="3049" y="1987"/>
                  </a:lnTo>
                  <a:lnTo>
                    <a:pt x="3025" y="2003"/>
                  </a:lnTo>
                  <a:lnTo>
                    <a:pt x="3057" y="2067"/>
                  </a:lnTo>
                  <a:lnTo>
                    <a:pt x="3097" y="2123"/>
                  </a:lnTo>
                  <a:lnTo>
                    <a:pt x="3129" y="2139"/>
                  </a:lnTo>
                  <a:lnTo>
                    <a:pt x="3113" y="2179"/>
                  </a:lnTo>
                  <a:lnTo>
                    <a:pt x="3105" y="2219"/>
                  </a:lnTo>
                  <a:lnTo>
                    <a:pt x="3089" y="2235"/>
                  </a:lnTo>
                  <a:lnTo>
                    <a:pt x="3033" y="2227"/>
                  </a:lnTo>
                  <a:lnTo>
                    <a:pt x="2993" y="2243"/>
                  </a:lnTo>
                  <a:lnTo>
                    <a:pt x="2985" y="2291"/>
                  </a:lnTo>
                  <a:lnTo>
                    <a:pt x="3009" y="2306"/>
                  </a:lnTo>
                  <a:lnTo>
                    <a:pt x="3017" y="2338"/>
                  </a:lnTo>
                  <a:lnTo>
                    <a:pt x="3041" y="2370"/>
                  </a:lnTo>
                  <a:lnTo>
                    <a:pt x="3073" y="2354"/>
                  </a:lnTo>
                  <a:lnTo>
                    <a:pt x="3097" y="2402"/>
                  </a:lnTo>
                  <a:lnTo>
                    <a:pt x="3081" y="2434"/>
                  </a:lnTo>
                  <a:lnTo>
                    <a:pt x="3065" y="2458"/>
                  </a:lnTo>
                  <a:lnTo>
                    <a:pt x="3049" y="2482"/>
                  </a:lnTo>
                  <a:lnTo>
                    <a:pt x="3081" y="2522"/>
                  </a:lnTo>
                  <a:lnTo>
                    <a:pt x="3057" y="2538"/>
                  </a:lnTo>
                  <a:lnTo>
                    <a:pt x="3065" y="2570"/>
                  </a:lnTo>
                  <a:lnTo>
                    <a:pt x="3105" y="2602"/>
                  </a:lnTo>
                  <a:lnTo>
                    <a:pt x="3193" y="2634"/>
                  </a:lnTo>
                  <a:lnTo>
                    <a:pt x="3296" y="2610"/>
                  </a:lnTo>
                  <a:lnTo>
                    <a:pt x="3296" y="2682"/>
                  </a:lnTo>
                  <a:lnTo>
                    <a:pt x="3232" y="2722"/>
                  </a:lnTo>
                  <a:lnTo>
                    <a:pt x="3248" y="2761"/>
                  </a:lnTo>
                  <a:lnTo>
                    <a:pt x="3177" y="2793"/>
                  </a:lnTo>
                  <a:lnTo>
                    <a:pt x="3137" y="2809"/>
                  </a:lnTo>
                  <a:lnTo>
                    <a:pt x="3137" y="2849"/>
                  </a:lnTo>
                  <a:lnTo>
                    <a:pt x="3081" y="2865"/>
                  </a:lnTo>
                  <a:lnTo>
                    <a:pt x="3057" y="2897"/>
                  </a:lnTo>
                  <a:lnTo>
                    <a:pt x="3017" y="2913"/>
                  </a:lnTo>
                  <a:lnTo>
                    <a:pt x="3001" y="2937"/>
                  </a:lnTo>
                  <a:lnTo>
                    <a:pt x="2977" y="2961"/>
                  </a:lnTo>
                  <a:lnTo>
                    <a:pt x="3001" y="2969"/>
                  </a:lnTo>
                  <a:lnTo>
                    <a:pt x="3009" y="2993"/>
                  </a:lnTo>
                  <a:lnTo>
                    <a:pt x="2985" y="2993"/>
                  </a:lnTo>
                  <a:lnTo>
                    <a:pt x="2961" y="3001"/>
                  </a:lnTo>
                  <a:lnTo>
                    <a:pt x="2929" y="3009"/>
                  </a:lnTo>
                  <a:lnTo>
                    <a:pt x="2913" y="3033"/>
                  </a:lnTo>
                  <a:lnTo>
                    <a:pt x="2881" y="3025"/>
                  </a:lnTo>
                  <a:lnTo>
                    <a:pt x="2849" y="3057"/>
                  </a:lnTo>
                  <a:lnTo>
                    <a:pt x="2849" y="3041"/>
                  </a:lnTo>
                  <a:lnTo>
                    <a:pt x="2825" y="3041"/>
                  </a:lnTo>
                  <a:lnTo>
                    <a:pt x="2793" y="3033"/>
                  </a:lnTo>
                  <a:lnTo>
                    <a:pt x="2770" y="3057"/>
                  </a:lnTo>
                  <a:lnTo>
                    <a:pt x="2754" y="3017"/>
                  </a:lnTo>
                  <a:lnTo>
                    <a:pt x="2738" y="3017"/>
                  </a:lnTo>
                  <a:lnTo>
                    <a:pt x="2722" y="2993"/>
                  </a:lnTo>
                  <a:lnTo>
                    <a:pt x="2698" y="3009"/>
                  </a:lnTo>
                  <a:lnTo>
                    <a:pt x="2690" y="2985"/>
                  </a:lnTo>
                  <a:lnTo>
                    <a:pt x="2666" y="2993"/>
                  </a:lnTo>
                  <a:lnTo>
                    <a:pt x="2626" y="2993"/>
                  </a:lnTo>
                  <a:lnTo>
                    <a:pt x="2626" y="2953"/>
                  </a:lnTo>
                  <a:lnTo>
                    <a:pt x="2626" y="2937"/>
                  </a:lnTo>
                  <a:lnTo>
                    <a:pt x="2570" y="2929"/>
                  </a:lnTo>
                  <a:lnTo>
                    <a:pt x="2554" y="2953"/>
                  </a:lnTo>
                  <a:lnTo>
                    <a:pt x="2538" y="2929"/>
                  </a:lnTo>
                  <a:lnTo>
                    <a:pt x="2514" y="2913"/>
                  </a:lnTo>
                  <a:lnTo>
                    <a:pt x="2482" y="2929"/>
                  </a:lnTo>
                  <a:lnTo>
                    <a:pt x="2442" y="2937"/>
                  </a:lnTo>
                  <a:lnTo>
                    <a:pt x="2410" y="2929"/>
                  </a:lnTo>
                  <a:lnTo>
                    <a:pt x="2394" y="2897"/>
                  </a:lnTo>
                  <a:lnTo>
                    <a:pt x="2370" y="2897"/>
                  </a:lnTo>
                  <a:lnTo>
                    <a:pt x="2331" y="2905"/>
                  </a:lnTo>
                  <a:lnTo>
                    <a:pt x="2275" y="2881"/>
                  </a:lnTo>
                  <a:lnTo>
                    <a:pt x="2275" y="2849"/>
                  </a:lnTo>
                  <a:lnTo>
                    <a:pt x="2243" y="2849"/>
                  </a:lnTo>
                  <a:lnTo>
                    <a:pt x="2203" y="2873"/>
                  </a:lnTo>
                  <a:lnTo>
                    <a:pt x="2147" y="2913"/>
                  </a:lnTo>
                  <a:lnTo>
                    <a:pt x="2107" y="2945"/>
                  </a:lnTo>
                  <a:lnTo>
                    <a:pt x="2091" y="2945"/>
                  </a:lnTo>
                  <a:lnTo>
                    <a:pt x="2067" y="2945"/>
                  </a:lnTo>
                  <a:lnTo>
                    <a:pt x="2011" y="2977"/>
                  </a:lnTo>
                  <a:lnTo>
                    <a:pt x="2003" y="3001"/>
                  </a:lnTo>
                  <a:lnTo>
                    <a:pt x="1971" y="3017"/>
                  </a:lnTo>
                  <a:lnTo>
                    <a:pt x="1971" y="3073"/>
                  </a:lnTo>
                  <a:lnTo>
                    <a:pt x="1971" y="3105"/>
                  </a:lnTo>
                  <a:lnTo>
                    <a:pt x="1963" y="3200"/>
                  </a:lnTo>
                  <a:lnTo>
                    <a:pt x="1987" y="3248"/>
                  </a:lnTo>
                  <a:lnTo>
                    <a:pt x="1979" y="3272"/>
                  </a:lnTo>
                  <a:lnTo>
                    <a:pt x="1963" y="3256"/>
                  </a:lnTo>
                  <a:lnTo>
                    <a:pt x="1923" y="3256"/>
                  </a:lnTo>
                  <a:lnTo>
                    <a:pt x="1868" y="3272"/>
                  </a:lnTo>
                  <a:lnTo>
                    <a:pt x="1836" y="3296"/>
                  </a:lnTo>
                  <a:lnTo>
                    <a:pt x="1820" y="3304"/>
                  </a:lnTo>
                  <a:lnTo>
                    <a:pt x="1796" y="3296"/>
                  </a:lnTo>
                  <a:lnTo>
                    <a:pt x="1756" y="3264"/>
                  </a:lnTo>
                  <a:lnTo>
                    <a:pt x="1724" y="3264"/>
                  </a:lnTo>
                  <a:lnTo>
                    <a:pt x="1684" y="3288"/>
                  </a:lnTo>
                  <a:lnTo>
                    <a:pt x="1652" y="3272"/>
                  </a:lnTo>
                  <a:lnTo>
                    <a:pt x="1628" y="3240"/>
                  </a:lnTo>
                  <a:lnTo>
                    <a:pt x="1588" y="3240"/>
                  </a:lnTo>
                  <a:lnTo>
                    <a:pt x="1596" y="3192"/>
                  </a:lnTo>
                  <a:lnTo>
                    <a:pt x="1556" y="3177"/>
                  </a:lnTo>
                  <a:lnTo>
                    <a:pt x="1516" y="3177"/>
                  </a:lnTo>
                  <a:lnTo>
                    <a:pt x="1484" y="3137"/>
                  </a:lnTo>
                  <a:lnTo>
                    <a:pt x="1429" y="3137"/>
                  </a:lnTo>
                  <a:lnTo>
                    <a:pt x="1389" y="3113"/>
                  </a:lnTo>
                  <a:lnTo>
                    <a:pt x="1349" y="3105"/>
                  </a:lnTo>
                  <a:lnTo>
                    <a:pt x="1301" y="3073"/>
                  </a:lnTo>
                  <a:lnTo>
                    <a:pt x="1285" y="3113"/>
                  </a:lnTo>
                  <a:lnTo>
                    <a:pt x="1293" y="3137"/>
                  </a:lnTo>
                  <a:lnTo>
                    <a:pt x="1253" y="3137"/>
                  </a:lnTo>
                  <a:lnTo>
                    <a:pt x="1221" y="3145"/>
                  </a:lnTo>
                  <a:lnTo>
                    <a:pt x="1189" y="3129"/>
                  </a:lnTo>
                  <a:lnTo>
                    <a:pt x="1189" y="3145"/>
                  </a:lnTo>
                  <a:lnTo>
                    <a:pt x="1133" y="3121"/>
                  </a:lnTo>
                  <a:lnTo>
                    <a:pt x="1077" y="3129"/>
                  </a:lnTo>
                  <a:lnTo>
                    <a:pt x="1061" y="3105"/>
                  </a:lnTo>
                  <a:lnTo>
                    <a:pt x="1021" y="3065"/>
                  </a:lnTo>
                  <a:lnTo>
                    <a:pt x="1005" y="3081"/>
                  </a:lnTo>
                  <a:lnTo>
                    <a:pt x="966" y="3081"/>
                  </a:lnTo>
                  <a:lnTo>
                    <a:pt x="950" y="3057"/>
                  </a:lnTo>
                  <a:lnTo>
                    <a:pt x="934" y="3073"/>
                  </a:lnTo>
                  <a:lnTo>
                    <a:pt x="894" y="3041"/>
                  </a:lnTo>
                  <a:lnTo>
                    <a:pt x="894" y="3001"/>
                  </a:lnTo>
                  <a:lnTo>
                    <a:pt x="862" y="3017"/>
                  </a:lnTo>
                  <a:lnTo>
                    <a:pt x="790" y="2993"/>
                  </a:lnTo>
                  <a:lnTo>
                    <a:pt x="758" y="2985"/>
                  </a:lnTo>
                  <a:lnTo>
                    <a:pt x="750" y="2953"/>
                  </a:lnTo>
                  <a:lnTo>
                    <a:pt x="734" y="2937"/>
                  </a:lnTo>
                  <a:lnTo>
                    <a:pt x="718" y="2977"/>
                  </a:lnTo>
                  <a:lnTo>
                    <a:pt x="710" y="2969"/>
                  </a:lnTo>
                  <a:lnTo>
                    <a:pt x="694" y="2953"/>
                  </a:lnTo>
                  <a:lnTo>
                    <a:pt x="702" y="2937"/>
                  </a:lnTo>
                  <a:lnTo>
                    <a:pt x="702" y="2921"/>
                  </a:lnTo>
                  <a:lnTo>
                    <a:pt x="654" y="2953"/>
                  </a:lnTo>
                  <a:lnTo>
                    <a:pt x="638" y="2913"/>
                  </a:lnTo>
                  <a:lnTo>
                    <a:pt x="630" y="2873"/>
                  </a:lnTo>
                  <a:lnTo>
                    <a:pt x="606" y="2841"/>
                  </a:lnTo>
                  <a:lnTo>
                    <a:pt x="662" y="2817"/>
                  </a:lnTo>
                  <a:lnTo>
                    <a:pt x="710" y="2761"/>
                  </a:lnTo>
                  <a:lnTo>
                    <a:pt x="750" y="2642"/>
                  </a:lnTo>
                  <a:lnTo>
                    <a:pt x="782" y="2514"/>
                  </a:lnTo>
                  <a:lnTo>
                    <a:pt x="798" y="2434"/>
                  </a:lnTo>
                  <a:lnTo>
                    <a:pt x="798" y="2394"/>
                  </a:lnTo>
                  <a:lnTo>
                    <a:pt x="830" y="2362"/>
                  </a:lnTo>
                  <a:lnTo>
                    <a:pt x="846" y="2370"/>
                  </a:lnTo>
                  <a:lnTo>
                    <a:pt x="854" y="2370"/>
                  </a:lnTo>
                  <a:lnTo>
                    <a:pt x="846" y="2346"/>
                  </a:lnTo>
                  <a:lnTo>
                    <a:pt x="838" y="2330"/>
                  </a:lnTo>
                  <a:lnTo>
                    <a:pt x="806" y="2362"/>
                  </a:lnTo>
                  <a:lnTo>
                    <a:pt x="798" y="2330"/>
                  </a:lnTo>
                  <a:lnTo>
                    <a:pt x="798" y="2306"/>
                  </a:lnTo>
                  <a:lnTo>
                    <a:pt x="822" y="2219"/>
                  </a:lnTo>
                  <a:lnTo>
                    <a:pt x="846" y="2147"/>
                  </a:lnTo>
                  <a:lnTo>
                    <a:pt x="846" y="2067"/>
                  </a:lnTo>
                  <a:lnTo>
                    <a:pt x="870" y="2035"/>
                  </a:lnTo>
                  <a:lnTo>
                    <a:pt x="886" y="2051"/>
                  </a:lnTo>
                  <a:lnTo>
                    <a:pt x="942" y="2107"/>
                  </a:lnTo>
                  <a:lnTo>
                    <a:pt x="958" y="2171"/>
                  </a:lnTo>
                  <a:lnTo>
                    <a:pt x="958" y="2219"/>
                  </a:lnTo>
                  <a:lnTo>
                    <a:pt x="990" y="2243"/>
                  </a:lnTo>
                  <a:lnTo>
                    <a:pt x="990" y="2227"/>
                  </a:lnTo>
                  <a:lnTo>
                    <a:pt x="974" y="2203"/>
                  </a:lnTo>
                  <a:lnTo>
                    <a:pt x="974" y="2171"/>
                  </a:lnTo>
                  <a:lnTo>
                    <a:pt x="958" y="2091"/>
                  </a:lnTo>
                  <a:lnTo>
                    <a:pt x="942" y="2059"/>
                  </a:lnTo>
                  <a:lnTo>
                    <a:pt x="870" y="1995"/>
                  </a:lnTo>
                  <a:lnTo>
                    <a:pt x="838" y="1955"/>
                  </a:lnTo>
                  <a:lnTo>
                    <a:pt x="838" y="1939"/>
                  </a:lnTo>
                  <a:lnTo>
                    <a:pt x="854" y="1939"/>
                  </a:lnTo>
                  <a:lnTo>
                    <a:pt x="854" y="1899"/>
                  </a:lnTo>
                  <a:lnTo>
                    <a:pt x="886" y="1899"/>
                  </a:lnTo>
                  <a:lnTo>
                    <a:pt x="886" y="1875"/>
                  </a:lnTo>
                  <a:lnTo>
                    <a:pt x="918" y="1867"/>
                  </a:lnTo>
                  <a:lnTo>
                    <a:pt x="878" y="1812"/>
                  </a:lnTo>
                  <a:lnTo>
                    <a:pt x="862" y="1788"/>
                  </a:lnTo>
                  <a:lnTo>
                    <a:pt x="862" y="1772"/>
                  </a:lnTo>
                  <a:lnTo>
                    <a:pt x="886" y="1756"/>
                  </a:lnTo>
                  <a:lnTo>
                    <a:pt x="886" y="1740"/>
                  </a:lnTo>
                  <a:lnTo>
                    <a:pt x="862" y="1732"/>
                  </a:lnTo>
                  <a:lnTo>
                    <a:pt x="846" y="1756"/>
                  </a:lnTo>
                  <a:lnTo>
                    <a:pt x="830" y="1716"/>
                  </a:lnTo>
                  <a:lnTo>
                    <a:pt x="774" y="1692"/>
                  </a:lnTo>
                  <a:lnTo>
                    <a:pt x="718" y="1676"/>
                  </a:lnTo>
                  <a:lnTo>
                    <a:pt x="702" y="1636"/>
                  </a:lnTo>
                  <a:lnTo>
                    <a:pt x="678" y="1580"/>
                  </a:lnTo>
                  <a:lnTo>
                    <a:pt x="630" y="1524"/>
                  </a:lnTo>
                  <a:lnTo>
                    <a:pt x="638" y="1500"/>
                  </a:lnTo>
                  <a:lnTo>
                    <a:pt x="654" y="1484"/>
                  </a:lnTo>
                  <a:lnTo>
                    <a:pt x="670" y="1468"/>
                  </a:lnTo>
                  <a:lnTo>
                    <a:pt x="686" y="1452"/>
                  </a:lnTo>
                  <a:lnTo>
                    <a:pt x="678" y="1429"/>
                  </a:lnTo>
                  <a:lnTo>
                    <a:pt x="638" y="1413"/>
                  </a:lnTo>
                  <a:lnTo>
                    <a:pt x="614" y="1405"/>
                  </a:lnTo>
                  <a:lnTo>
                    <a:pt x="630" y="1389"/>
                  </a:lnTo>
                  <a:lnTo>
                    <a:pt x="638" y="1365"/>
                  </a:lnTo>
                  <a:lnTo>
                    <a:pt x="662" y="1357"/>
                  </a:lnTo>
                  <a:lnTo>
                    <a:pt x="678" y="1357"/>
                  </a:lnTo>
                  <a:lnTo>
                    <a:pt x="718" y="1373"/>
                  </a:lnTo>
                  <a:lnTo>
                    <a:pt x="766" y="1397"/>
                  </a:lnTo>
                  <a:lnTo>
                    <a:pt x="806" y="1397"/>
                  </a:lnTo>
                  <a:lnTo>
                    <a:pt x="782" y="1381"/>
                  </a:lnTo>
                  <a:lnTo>
                    <a:pt x="742" y="1373"/>
                  </a:lnTo>
                  <a:lnTo>
                    <a:pt x="702" y="1341"/>
                  </a:lnTo>
                  <a:lnTo>
                    <a:pt x="662" y="1333"/>
                  </a:lnTo>
                  <a:lnTo>
                    <a:pt x="622" y="1349"/>
                  </a:lnTo>
                  <a:lnTo>
                    <a:pt x="606" y="1373"/>
                  </a:lnTo>
                  <a:lnTo>
                    <a:pt x="582" y="1373"/>
                  </a:lnTo>
                  <a:lnTo>
                    <a:pt x="582" y="1349"/>
                  </a:lnTo>
                  <a:lnTo>
                    <a:pt x="550" y="1349"/>
                  </a:lnTo>
                  <a:lnTo>
                    <a:pt x="550" y="1317"/>
                  </a:lnTo>
                  <a:lnTo>
                    <a:pt x="558" y="1285"/>
                  </a:lnTo>
                  <a:lnTo>
                    <a:pt x="574" y="1293"/>
                  </a:lnTo>
                  <a:lnTo>
                    <a:pt x="558" y="1261"/>
                  </a:lnTo>
                  <a:lnTo>
                    <a:pt x="543" y="1245"/>
                  </a:lnTo>
                  <a:lnTo>
                    <a:pt x="519" y="1253"/>
                  </a:lnTo>
                  <a:lnTo>
                    <a:pt x="479" y="1253"/>
                  </a:lnTo>
                  <a:lnTo>
                    <a:pt x="471" y="1245"/>
                  </a:lnTo>
                  <a:lnTo>
                    <a:pt x="463" y="1229"/>
                  </a:lnTo>
                  <a:lnTo>
                    <a:pt x="487" y="1229"/>
                  </a:lnTo>
                  <a:lnTo>
                    <a:pt x="503" y="1221"/>
                  </a:lnTo>
                  <a:lnTo>
                    <a:pt x="479" y="1197"/>
                  </a:lnTo>
                  <a:lnTo>
                    <a:pt x="455" y="1213"/>
                  </a:lnTo>
                  <a:lnTo>
                    <a:pt x="447" y="1197"/>
                  </a:lnTo>
                  <a:lnTo>
                    <a:pt x="447" y="1229"/>
                  </a:lnTo>
                  <a:lnTo>
                    <a:pt x="423" y="1213"/>
                  </a:lnTo>
                  <a:lnTo>
                    <a:pt x="407" y="1213"/>
                  </a:lnTo>
                  <a:lnTo>
                    <a:pt x="399" y="1221"/>
                  </a:lnTo>
                  <a:lnTo>
                    <a:pt x="391" y="1229"/>
                  </a:lnTo>
                  <a:lnTo>
                    <a:pt x="391" y="1197"/>
                  </a:lnTo>
                  <a:lnTo>
                    <a:pt x="375" y="1189"/>
                  </a:lnTo>
                  <a:lnTo>
                    <a:pt x="391" y="1173"/>
                  </a:lnTo>
                  <a:lnTo>
                    <a:pt x="407" y="1157"/>
                  </a:lnTo>
                  <a:lnTo>
                    <a:pt x="391" y="1157"/>
                  </a:lnTo>
                  <a:lnTo>
                    <a:pt x="375" y="1173"/>
                  </a:lnTo>
                  <a:lnTo>
                    <a:pt x="351" y="1157"/>
                  </a:lnTo>
                  <a:lnTo>
                    <a:pt x="375" y="1125"/>
                  </a:lnTo>
                  <a:lnTo>
                    <a:pt x="335" y="1133"/>
                  </a:lnTo>
                  <a:lnTo>
                    <a:pt x="335" y="1157"/>
                  </a:lnTo>
                  <a:lnTo>
                    <a:pt x="303" y="1149"/>
                  </a:lnTo>
                  <a:lnTo>
                    <a:pt x="303" y="1133"/>
                  </a:lnTo>
                  <a:lnTo>
                    <a:pt x="279" y="1133"/>
                  </a:lnTo>
                  <a:close/>
                </a:path>
              </a:pathLst>
            </a:custGeom>
            <a:solidFill>
              <a:srgbClr val="4E77FA"/>
            </a:solidFill>
            <a:ln w="12700" cmpd="sng">
              <a:solidFill>
                <a:srgbClr val="527AF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06" name="Freeform 6"/>
            <p:cNvSpPr>
              <a:spLocks noChangeAspect="1"/>
            </p:cNvSpPr>
            <p:nvPr/>
          </p:nvSpPr>
          <p:spPr bwMode="auto">
            <a:xfrm>
              <a:off x="1679575" y="2760613"/>
              <a:ext cx="2278168" cy="1766938"/>
            </a:xfrm>
            <a:custGeom>
              <a:avLst/>
              <a:gdLst>
                <a:gd name="T0" fmla="*/ 2147483647 w 1533"/>
                <a:gd name="T1" fmla="*/ 2147483647 h 1197"/>
                <a:gd name="T2" fmla="*/ 2147483647 w 1533"/>
                <a:gd name="T3" fmla="*/ 2147483647 h 1197"/>
                <a:gd name="T4" fmla="*/ 2147483647 w 1533"/>
                <a:gd name="T5" fmla="*/ 2147483647 h 1197"/>
                <a:gd name="T6" fmla="*/ 2147483647 w 1533"/>
                <a:gd name="T7" fmla="*/ 2147483647 h 1197"/>
                <a:gd name="T8" fmla="*/ 2147483647 w 1533"/>
                <a:gd name="T9" fmla="*/ 2147483647 h 1197"/>
                <a:gd name="T10" fmla="*/ 2147483647 w 1533"/>
                <a:gd name="T11" fmla="*/ 2147483647 h 1197"/>
                <a:gd name="T12" fmla="*/ 2147483647 w 1533"/>
                <a:gd name="T13" fmla="*/ 2147483647 h 1197"/>
                <a:gd name="T14" fmla="*/ 2147483647 w 1533"/>
                <a:gd name="T15" fmla="*/ 2147483647 h 1197"/>
                <a:gd name="T16" fmla="*/ 2147483647 w 1533"/>
                <a:gd name="T17" fmla="*/ 2147483647 h 1197"/>
                <a:gd name="T18" fmla="*/ 2147483647 w 1533"/>
                <a:gd name="T19" fmla="*/ 2147483647 h 1197"/>
                <a:gd name="T20" fmla="*/ 2147483647 w 1533"/>
                <a:gd name="T21" fmla="*/ 2147483647 h 1197"/>
                <a:gd name="T22" fmla="*/ 2147483647 w 1533"/>
                <a:gd name="T23" fmla="*/ 2147483647 h 1197"/>
                <a:gd name="T24" fmla="*/ 2147483647 w 1533"/>
                <a:gd name="T25" fmla="*/ 2147483647 h 1197"/>
                <a:gd name="T26" fmla="*/ 2147483647 w 1533"/>
                <a:gd name="T27" fmla="*/ 2147483647 h 1197"/>
                <a:gd name="T28" fmla="*/ 2147483647 w 1533"/>
                <a:gd name="T29" fmla="*/ 2147483647 h 1197"/>
                <a:gd name="T30" fmla="*/ 2147483647 w 1533"/>
                <a:gd name="T31" fmla="*/ 2147483647 h 1197"/>
                <a:gd name="T32" fmla="*/ 2147483647 w 1533"/>
                <a:gd name="T33" fmla="*/ 2147483647 h 1197"/>
                <a:gd name="T34" fmla="*/ 2147483647 w 1533"/>
                <a:gd name="T35" fmla="*/ 2147483647 h 1197"/>
                <a:gd name="T36" fmla="*/ 2147483647 w 1533"/>
                <a:gd name="T37" fmla="*/ 2147483647 h 1197"/>
                <a:gd name="T38" fmla="*/ 2147483647 w 1533"/>
                <a:gd name="T39" fmla="*/ 2147483647 h 1197"/>
                <a:gd name="T40" fmla="*/ 2147483647 w 1533"/>
                <a:gd name="T41" fmla="*/ 2147483647 h 1197"/>
                <a:gd name="T42" fmla="*/ 2147483647 w 1533"/>
                <a:gd name="T43" fmla="*/ 2147483647 h 1197"/>
                <a:gd name="T44" fmla="*/ 2147483647 w 1533"/>
                <a:gd name="T45" fmla="*/ 2147483647 h 1197"/>
                <a:gd name="T46" fmla="*/ 2147483647 w 1533"/>
                <a:gd name="T47" fmla="*/ 0 h 1197"/>
                <a:gd name="T48" fmla="*/ 2147483647 w 1533"/>
                <a:gd name="T49" fmla="*/ 2147483647 h 1197"/>
                <a:gd name="T50" fmla="*/ 2147483647 w 1533"/>
                <a:gd name="T51" fmla="*/ 2147483647 h 1197"/>
                <a:gd name="T52" fmla="*/ 2147483647 w 1533"/>
                <a:gd name="T53" fmla="*/ 2147483647 h 1197"/>
                <a:gd name="T54" fmla="*/ 2147483647 w 1533"/>
                <a:gd name="T55" fmla="*/ 2147483647 h 1197"/>
                <a:gd name="T56" fmla="*/ 2147483647 w 1533"/>
                <a:gd name="T57" fmla="*/ 2147483647 h 1197"/>
                <a:gd name="T58" fmla="*/ 2147483647 w 1533"/>
                <a:gd name="T59" fmla="*/ 2147483647 h 1197"/>
                <a:gd name="T60" fmla="*/ 2147483647 w 1533"/>
                <a:gd name="T61" fmla="*/ 2147483647 h 1197"/>
                <a:gd name="T62" fmla="*/ 2147483647 w 1533"/>
                <a:gd name="T63" fmla="*/ 2147483647 h 1197"/>
                <a:gd name="T64" fmla="*/ 2147483647 w 1533"/>
                <a:gd name="T65" fmla="*/ 2147483647 h 1197"/>
                <a:gd name="T66" fmla="*/ 2147483647 w 1533"/>
                <a:gd name="T67" fmla="*/ 2147483647 h 1197"/>
                <a:gd name="T68" fmla="*/ 2147483647 w 1533"/>
                <a:gd name="T69" fmla="*/ 2147483647 h 1197"/>
                <a:gd name="T70" fmla="*/ 2147483647 w 1533"/>
                <a:gd name="T71" fmla="*/ 2147483647 h 1197"/>
                <a:gd name="T72" fmla="*/ 2147483647 w 1533"/>
                <a:gd name="T73" fmla="*/ 2147483647 h 1197"/>
                <a:gd name="T74" fmla="*/ 2147483647 w 1533"/>
                <a:gd name="T75" fmla="*/ 2147483647 h 1197"/>
                <a:gd name="T76" fmla="*/ 2147483647 w 1533"/>
                <a:gd name="T77" fmla="*/ 2147483647 h 1197"/>
                <a:gd name="T78" fmla="*/ 2147483647 w 1533"/>
                <a:gd name="T79" fmla="*/ 2147483647 h 1197"/>
                <a:gd name="T80" fmla="*/ 2147483647 w 1533"/>
                <a:gd name="T81" fmla="*/ 2147483647 h 1197"/>
                <a:gd name="T82" fmla="*/ 2147483647 w 1533"/>
                <a:gd name="T83" fmla="*/ 2147483647 h 1197"/>
                <a:gd name="T84" fmla="*/ 2147483647 w 1533"/>
                <a:gd name="T85" fmla="*/ 2147483647 h 1197"/>
                <a:gd name="T86" fmla="*/ 2147483647 w 1533"/>
                <a:gd name="T87" fmla="*/ 2147483647 h 1197"/>
                <a:gd name="T88" fmla="*/ 2147483647 w 1533"/>
                <a:gd name="T89" fmla="*/ 2147483647 h 1197"/>
                <a:gd name="T90" fmla="*/ 2147483647 w 1533"/>
                <a:gd name="T91" fmla="*/ 2147483647 h 1197"/>
                <a:gd name="T92" fmla="*/ 2147483647 w 1533"/>
                <a:gd name="T93" fmla="*/ 2147483647 h 1197"/>
                <a:gd name="T94" fmla="*/ 2147483647 w 1533"/>
                <a:gd name="T95" fmla="*/ 2147483647 h 1197"/>
                <a:gd name="T96" fmla="*/ 2147483647 w 1533"/>
                <a:gd name="T97" fmla="*/ 2147483647 h 1197"/>
                <a:gd name="T98" fmla="*/ 2147483647 w 1533"/>
                <a:gd name="T99" fmla="*/ 2147483647 h 1197"/>
                <a:gd name="T100" fmla="*/ 2147483647 w 1533"/>
                <a:gd name="T101" fmla="*/ 2147483647 h 1197"/>
                <a:gd name="T102" fmla="*/ 2147483647 w 1533"/>
                <a:gd name="T103" fmla="*/ 2147483647 h 1197"/>
                <a:gd name="T104" fmla="*/ 2147483647 w 1533"/>
                <a:gd name="T105" fmla="*/ 2147483647 h 1197"/>
                <a:gd name="T106" fmla="*/ 2147483647 w 1533"/>
                <a:gd name="T107" fmla="*/ 2147483647 h 1197"/>
                <a:gd name="T108" fmla="*/ 2147483647 w 1533"/>
                <a:gd name="T109" fmla="*/ 2147483647 h 1197"/>
                <a:gd name="T110" fmla="*/ 2147483647 w 1533"/>
                <a:gd name="T111" fmla="*/ 2147483647 h 1197"/>
                <a:gd name="T112" fmla="*/ 2147483647 w 1533"/>
                <a:gd name="T113" fmla="*/ 2147483647 h 1197"/>
                <a:gd name="T114" fmla="*/ 2147483647 w 1533"/>
                <a:gd name="T115" fmla="*/ 2147483647 h 1197"/>
                <a:gd name="T116" fmla="*/ 2147483647 w 1533"/>
                <a:gd name="T117" fmla="*/ 2147483647 h 1197"/>
                <a:gd name="T118" fmla="*/ 2147483647 w 1533"/>
                <a:gd name="T119" fmla="*/ 2147483647 h 1197"/>
                <a:gd name="T120" fmla="*/ 2147483647 w 1533"/>
                <a:gd name="T121" fmla="*/ 2147483647 h 11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33"/>
                <a:gd name="T184" fmla="*/ 0 h 1197"/>
                <a:gd name="T185" fmla="*/ 1533 w 1533"/>
                <a:gd name="T186" fmla="*/ 1197 h 11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33" h="1197">
                  <a:moveTo>
                    <a:pt x="0" y="192"/>
                  </a:moveTo>
                  <a:lnTo>
                    <a:pt x="32" y="192"/>
                  </a:lnTo>
                  <a:lnTo>
                    <a:pt x="48" y="176"/>
                  </a:lnTo>
                  <a:lnTo>
                    <a:pt x="72" y="168"/>
                  </a:lnTo>
                  <a:lnTo>
                    <a:pt x="96" y="152"/>
                  </a:lnTo>
                  <a:lnTo>
                    <a:pt x="112" y="144"/>
                  </a:lnTo>
                  <a:lnTo>
                    <a:pt x="136" y="152"/>
                  </a:lnTo>
                  <a:lnTo>
                    <a:pt x="160" y="152"/>
                  </a:lnTo>
                  <a:lnTo>
                    <a:pt x="184" y="144"/>
                  </a:lnTo>
                  <a:lnTo>
                    <a:pt x="192" y="136"/>
                  </a:lnTo>
                  <a:lnTo>
                    <a:pt x="215" y="152"/>
                  </a:lnTo>
                  <a:lnTo>
                    <a:pt x="231" y="152"/>
                  </a:lnTo>
                  <a:lnTo>
                    <a:pt x="255" y="152"/>
                  </a:lnTo>
                  <a:lnTo>
                    <a:pt x="263" y="144"/>
                  </a:lnTo>
                  <a:lnTo>
                    <a:pt x="271" y="144"/>
                  </a:lnTo>
                  <a:lnTo>
                    <a:pt x="295" y="144"/>
                  </a:lnTo>
                  <a:lnTo>
                    <a:pt x="311" y="136"/>
                  </a:lnTo>
                  <a:lnTo>
                    <a:pt x="335" y="144"/>
                  </a:lnTo>
                  <a:lnTo>
                    <a:pt x="359" y="168"/>
                  </a:lnTo>
                  <a:lnTo>
                    <a:pt x="367" y="176"/>
                  </a:lnTo>
                  <a:lnTo>
                    <a:pt x="383" y="192"/>
                  </a:lnTo>
                  <a:lnTo>
                    <a:pt x="399" y="208"/>
                  </a:lnTo>
                  <a:lnTo>
                    <a:pt x="415" y="216"/>
                  </a:lnTo>
                  <a:lnTo>
                    <a:pt x="439" y="232"/>
                  </a:lnTo>
                  <a:lnTo>
                    <a:pt x="463" y="232"/>
                  </a:lnTo>
                  <a:lnTo>
                    <a:pt x="487" y="224"/>
                  </a:lnTo>
                  <a:lnTo>
                    <a:pt x="503" y="208"/>
                  </a:lnTo>
                  <a:lnTo>
                    <a:pt x="527" y="192"/>
                  </a:lnTo>
                  <a:lnTo>
                    <a:pt x="543" y="176"/>
                  </a:lnTo>
                  <a:lnTo>
                    <a:pt x="567" y="176"/>
                  </a:lnTo>
                  <a:lnTo>
                    <a:pt x="591" y="176"/>
                  </a:lnTo>
                  <a:lnTo>
                    <a:pt x="615" y="168"/>
                  </a:lnTo>
                  <a:lnTo>
                    <a:pt x="631" y="168"/>
                  </a:lnTo>
                  <a:lnTo>
                    <a:pt x="639" y="176"/>
                  </a:lnTo>
                  <a:lnTo>
                    <a:pt x="662" y="176"/>
                  </a:lnTo>
                  <a:lnTo>
                    <a:pt x="670" y="176"/>
                  </a:lnTo>
                  <a:lnTo>
                    <a:pt x="694" y="160"/>
                  </a:lnTo>
                  <a:lnTo>
                    <a:pt x="718" y="152"/>
                  </a:lnTo>
                  <a:lnTo>
                    <a:pt x="742" y="144"/>
                  </a:lnTo>
                  <a:lnTo>
                    <a:pt x="766" y="128"/>
                  </a:lnTo>
                  <a:lnTo>
                    <a:pt x="774" y="112"/>
                  </a:lnTo>
                  <a:lnTo>
                    <a:pt x="790" y="96"/>
                  </a:lnTo>
                  <a:lnTo>
                    <a:pt x="814" y="80"/>
                  </a:lnTo>
                  <a:lnTo>
                    <a:pt x="838" y="64"/>
                  </a:lnTo>
                  <a:lnTo>
                    <a:pt x="862" y="40"/>
                  </a:lnTo>
                  <a:lnTo>
                    <a:pt x="878" y="24"/>
                  </a:lnTo>
                  <a:lnTo>
                    <a:pt x="902" y="8"/>
                  </a:lnTo>
                  <a:lnTo>
                    <a:pt x="926" y="0"/>
                  </a:lnTo>
                  <a:lnTo>
                    <a:pt x="950" y="0"/>
                  </a:lnTo>
                  <a:lnTo>
                    <a:pt x="966" y="16"/>
                  </a:lnTo>
                  <a:lnTo>
                    <a:pt x="990" y="24"/>
                  </a:lnTo>
                  <a:lnTo>
                    <a:pt x="1014" y="32"/>
                  </a:lnTo>
                  <a:lnTo>
                    <a:pt x="1030" y="48"/>
                  </a:lnTo>
                  <a:lnTo>
                    <a:pt x="1046" y="56"/>
                  </a:lnTo>
                  <a:lnTo>
                    <a:pt x="1062" y="56"/>
                  </a:lnTo>
                  <a:lnTo>
                    <a:pt x="1078" y="72"/>
                  </a:lnTo>
                  <a:lnTo>
                    <a:pt x="1101" y="80"/>
                  </a:lnTo>
                  <a:lnTo>
                    <a:pt x="1125" y="88"/>
                  </a:lnTo>
                  <a:lnTo>
                    <a:pt x="1133" y="112"/>
                  </a:lnTo>
                  <a:lnTo>
                    <a:pt x="1165" y="128"/>
                  </a:lnTo>
                  <a:lnTo>
                    <a:pt x="1181" y="160"/>
                  </a:lnTo>
                  <a:lnTo>
                    <a:pt x="1181" y="184"/>
                  </a:lnTo>
                  <a:lnTo>
                    <a:pt x="1181" y="208"/>
                  </a:lnTo>
                  <a:lnTo>
                    <a:pt x="1173" y="216"/>
                  </a:lnTo>
                  <a:lnTo>
                    <a:pt x="1197" y="240"/>
                  </a:lnTo>
                  <a:lnTo>
                    <a:pt x="1205" y="255"/>
                  </a:lnTo>
                  <a:lnTo>
                    <a:pt x="1197" y="271"/>
                  </a:lnTo>
                  <a:lnTo>
                    <a:pt x="1213" y="295"/>
                  </a:lnTo>
                  <a:lnTo>
                    <a:pt x="1213" y="319"/>
                  </a:lnTo>
                  <a:lnTo>
                    <a:pt x="1221" y="335"/>
                  </a:lnTo>
                  <a:lnTo>
                    <a:pt x="1221" y="359"/>
                  </a:lnTo>
                  <a:lnTo>
                    <a:pt x="1237" y="359"/>
                  </a:lnTo>
                  <a:lnTo>
                    <a:pt x="1253" y="359"/>
                  </a:lnTo>
                  <a:lnTo>
                    <a:pt x="1269" y="375"/>
                  </a:lnTo>
                  <a:lnTo>
                    <a:pt x="1277" y="399"/>
                  </a:lnTo>
                  <a:lnTo>
                    <a:pt x="1285" y="407"/>
                  </a:lnTo>
                  <a:lnTo>
                    <a:pt x="1309" y="415"/>
                  </a:lnTo>
                  <a:lnTo>
                    <a:pt x="1325" y="423"/>
                  </a:lnTo>
                  <a:lnTo>
                    <a:pt x="1349" y="431"/>
                  </a:lnTo>
                  <a:lnTo>
                    <a:pt x="1365" y="455"/>
                  </a:lnTo>
                  <a:lnTo>
                    <a:pt x="1389" y="479"/>
                  </a:lnTo>
                  <a:lnTo>
                    <a:pt x="1397" y="495"/>
                  </a:lnTo>
                  <a:lnTo>
                    <a:pt x="1389" y="511"/>
                  </a:lnTo>
                  <a:lnTo>
                    <a:pt x="1397" y="527"/>
                  </a:lnTo>
                  <a:lnTo>
                    <a:pt x="1421" y="535"/>
                  </a:lnTo>
                  <a:lnTo>
                    <a:pt x="1445" y="551"/>
                  </a:lnTo>
                  <a:lnTo>
                    <a:pt x="1453" y="551"/>
                  </a:lnTo>
                  <a:lnTo>
                    <a:pt x="1461" y="567"/>
                  </a:lnTo>
                  <a:lnTo>
                    <a:pt x="1461" y="599"/>
                  </a:lnTo>
                  <a:lnTo>
                    <a:pt x="1461" y="615"/>
                  </a:lnTo>
                  <a:lnTo>
                    <a:pt x="1477" y="631"/>
                  </a:lnTo>
                  <a:lnTo>
                    <a:pt x="1485" y="671"/>
                  </a:lnTo>
                  <a:lnTo>
                    <a:pt x="1493" y="694"/>
                  </a:lnTo>
                  <a:lnTo>
                    <a:pt x="1501" y="718"/>
                  </a:lnTo>
                  <a:lnTo>
                    <a:pt x="1485" y="726"/>
                  </a:lnTo>
                  <a:lnTo>
                    <a:pt x="1477" y="742"/>
                  </a:lnTo>
                  <a:lnTo>
                    <a:pt x="1485" y="766"/>
                  </a:lnTo>
                  <a:lnTo>
                    <a:pt x="1493" y="774"/>
                  </a:lnTo>
                  <a:lnTo>
                    <a:pt x="1493" y="790"/>
                  </a:lnTo>
                  <a:lnTo>
                    <a:pt x="1509" y="798"/>
                  </a:lnTo>
                  <a:lnTo>
                    <a:pt x="1517" y="814"/>
                  </a:lnTo>
                  <a:lnTo>
                    <a:pt x="1517" y="838"/>
                  </a:lnTo>
                  <a:lnTo>
                    <a:pt x="1517" y="854"/>
                  </a:lnTo>
                  <a:lnTo>
                    <a:pt x="1525" y="870"/>
                  </a:lnTo>
                  <a:lnTo>
                    <a:pt x="1525" y="886"/>
                  </a:lnTo>
                  <a:lnTo>
                    <a:pt x="1525" y="902"/>
                  </a:lnTo>
                  <a:lnTo>
                    <a:pt x="1533" y="926"/>
                  </a:lnTo>
                  <a:lnTo>
                    <a:pt x="1533" y="942"/>
                  </a:lnTo>
                  <a:lnTo>
                    <a:pt x="1509" y="966"/>
                  </a:lnTo>
                  <a:lnTo>
                    <a:pt x="1493" y="990"/>
                  </a:lnTo>
                  <a:lnTo>
                    <a:pt x="1501" y="1006"/>
                  </a:lnTo>
                  <a:lnTo>
                    <a:pt x="1469" y="1038"/>
                  </a:lnTo>
                  <a:lnTo>
                    <a:pt x="1445" y="1054"/>
                  </a:lnTo>
                  <a:lnTo>
                    <a:pt x="1437" y="1086"/>
                  </a:lnTo>
                  <a:lnTo>
                    <a:pt x="1437" y="1110"/>
                  </a:lnTo>
                  <a:lnTo>
                    <a:pt x="1445" y="1133"/>
                  </a:lnTo>
                  <a:lnTo>
                    <a:pt x="1437" y="1157"/>
                  </a:lnTo>
                  <a:lnTo>
                    <a:pt x="1453" y="1165"/>
                  </a:lnTo>
                  <a:lnTo>
                    <a:pt x="1469" y="1173"/>
                  </a:lnTo>
                  <a:lnTo>
                    <a:pt x="1485" y="1197"/>
                  </a:lnTo>
                  <a:lnTo>
                    <a:pt x="1509" y="1197"/>
                  </a:lnTo>
                  <a:lnTo>
                    <a:pt x="1517" y="1181"/>
                  </a:lnTo>
                </a:path>
              </a:pathLst>
            </a:custGeom>
            <a:noFill/>
            <a:ln w="12700">
              <a:solidFill>
                <a:srgbClr val="FB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07" name="Freeform 7"/>
            <p:cNvSpPr>
              <a:spLocks noChangeAspect="1"/>
            </p:cNvSpPr>
            <p:nvPr/>
          </p:nvSpPr>
          <p:spPr bwMode="auto">
            <a:xfrm>
              <a:off x="2070100" y="4328786"/>
              <a:ext cx="723710" cy="554364"/>
            </a:xfrm>
            <a:custGeom>
              <a:avLst/>
              <a:gdLst>
                <a:gd name="T0" fmla="*/ 2147483647 w 486"/>
                <a:gd name="T1" fmla="*/ 0 h 375"/>
                <a:gd name="T2" fmla="*/ 2147483647 w 486"/>
                <a:gd name="T3" fmla="*/ 0 h 375"/>
                <a:gd name="T4" fmla="*/ 2147483647 w 486"/>
                <a:gd name="T5" fmla="*/ 2147483647 h 375"/>
                <a:gd name="T6" fmla="*/ 2147483647 w 486"/>
                <a:gd name="T7" fmla="*/ 2147483647 h 375"/>
                <a:gd name="T8" fmla="*/ 0 w 486"/>
                <a:gd name="T9" fmla="*/ 2147483647 h 375"/>
                <a:gd name="T10" fmla="*/ 2147483647 w 486"/>
                <a:gd name="T11" fmla="*/ 2147483647 h 375"/>
                <a:gd name="T12" fmla="*/ 2147483647 w 486"/>
                <a:gd name="T13" fmla="*/ 2147483647 h 375"/>
                <a:gd name="T14" fmla="*/ 2147483647 w 486"/>
                <a:gd name="T15" fmla="*/ 2147483647 h 375"/>
                <a:gd name="T16" fmla="*/ 2147483647 w 486"/>
                <a:gd name="T17" fmla="*/ 2147483647 h 375"/>
                <a:gd name="T18" fmla="*/ 2147483647 w 486"/>
                <a:gd name="T19" fmla="*/ 2147483647 h 375"/>
                <a:gd name="T20" fmla="*/ 2147483647 w 486"/>
                <a:gd name="T21" fmla="*/ 2147483647 h 375"/>
                <a:gd name="T22" fmla="*/ 2147483647 w 486"/>
                <a:gd name="T23" fmla="*/ 2147483647 h 375"/>
                <a:gd name="T24" fmla="*/ 2147483647 w 486"/>
                <a:gd name="T25" fmla="*/ 2147483647 h 375"/>
                <a:gd name="T26" fmla="*/ 2147483647 w 486"/>
                <a:gd name="T27" fmla="*/ 2147483647 h 375"/>
                <a:gd name="T28" fmla="*/ 2147483647 w 486"/>
                <a:gd name="T29" fmla="*/ 2147483647 h 375"/>
                <a:gd name="T30" fmla="*/ 2147483647 w 486"/>
                <a:gd name="T31" fmla="*/ 2147483647 h 375"/>
                <a:gd name="T32" fmla="*/ 2147483647 w 486"/>
                <a:gd name="T33" fmla="*/ 2147483647 h 375"/>
                <a:gd name="T34" fmla="*/ 2147483647 w 486"/>
                <a:gd name="T35" fmla="*/ 2147483647 h 375"/>
                <a:gd name="T36" fmla="*/ 2147483647 w 486"/>
                <a:gd name="T37" fmla="*/ 2147483647 h 375"/>
                <a:gd name="T38" fmla="*/ 2147483647 w 486"/>
                <a:gd name="T39" fmla="*/ 2147483647 h 375"/>
                <a:gd name="T40" fmla="*/ 2147483647 w 486"/>
                <a:gd name="T41" fmla="*/ 2147483647 h 375"/>
                <a:gd name="T42" fmla="*/ 2147483647 w 486"/>
                <a:gd name="T43" fmla="*/ 2147483647 h 375"/>
                <a:gd name="T44" fmla="*/ 2147483647 w 486"/>
                <a:gd name="T45" fmla="*/ 2147483647 h 375"/>
                <a:gd name="T46" fmla="*/ 2147483647 w 486"/>
                <a:gd name="T47" fmla="*/ 2147483647 h 375"/>
                <a:gd name="T48" fmla="*/ 2147483647 w 486"/>
                <a:gd name="T49" fmla="*/ 2147483647 h 375"/>
                <a:gd name="T50" fmla="*/ 2147483647 w 486"/>
                <a:gd name="T51" fmla="*/ 2147483647 h 375"/>
                <a:gd name="T52" fmla="*/ 2147483647 w 486"/>
                <a:gd name="T53" fmla="*/ 2147483647 h 375"/>
                <a:gd name="T54" fmla="*/ 2147483647 w 486"/>
                <a:gd name="T55" fmla="*/ 2147483647 h 375"/>
                <a:gd name="T56" fmla="*/ 2147483647 w 486"/>
                <a:gd name="T57" fmla="*/ 2147483647 h 375"/>
                <a:gd name="T58" fmla="*/ 2147483647 w 486"/>
                <a:gd name="T59" fmla="*/ 2147483647 h 375"/>
                <a:gd name="T60" fmla="*/ 2147483647 w 486"/>
                <a:gd name="T61" fmla="*/ 2147483647 h 375"/>
                <a:gd name="T62" fmla="*/ 2147483647 w 486"/>
                <a:gd name="T63" fmla="*/ 2147483647 h 375"/>
                <a:gd name="T64" fmla="*/ 2147483647 w 486"/>
                <a:gd name="T65" fmla="*/ 2147483647 h 375"/>
                <a:gd name="T66" fmla="*/ 2147483647 w 486"/>
                <a:gd name="T67" fmla="*/ 2147483647 h 375"/>
                <a:gd name="T68" fmla="*/ 2147483647 w 486"/>
                <a:gd name="T69" fmla="*/ 2147483647 h 375"/>
                <a:gd name="T70" fmla="*/ 2147483647 w 486"/>
                <a:gd name="T71" fmla="*/ 2147483647 h 375"/>
                <a:gd name="T72" fmla="*/ 2147483647 w 486"/>
                <a:gd name="T73" fmla="*/ 2147483647 h 375"/>
                <a:gd name="T74" fmla="*/ 2147483647 w 486"/>
                <a:gd name="T75" fmla="*/ 2147483647 h 375"/>
                <a:gd name="T76" fmla="*/ 2147483647 w 486"/>
                <a:gd name="T77" fmla="*/ 2147483647 h 375"/>
                <a:gd name="T78" fmla="*/ 2147483647 w 486"/>
                <a:gd name="T79" fmla="*/ 2147483647 h 3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6"/>
                <a:gd name="T121" fmla="*/ 0 h 375"/>
                <a:gd name="T122" fmla="*/ 486 w 486"/>
                <a:gd name="T123" fmla="*/ 375 h 3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6" h="375">
                  <a:moveTo>
                    <a:pt x="8" y="0"/>
                  </a:moveTo>
                  <a:lnTo>
                    <a:pt x="15" y="0"/>
                  </a:lnTo>
                  <a:lnTo>
                    <a:pt x="23" y="16"/>
                  </a:lnTo>
                  <a:lnTo>
                    <a:pt x="15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5" y="48"/>
                  </a:lnTo>
                  <a:lnTo>
                    <a:pt x="15" y="63"/>
                  </a:lnTo>
                  <a:lnTo>
                    <a:pt x="23" y="87"/>
                  </a:lnTo>
                  <a:lnTo>
                    <a:pt x="23" y="95"/>
                  </a:lnTo>
                  <a:lnTo>
                    <a:pt x="31" y="103"/>
                  </a:lnTo>
                  <a:lnTo>
                    <a:pt x="39" y="119"/>
                  </a:lnTo>
                  <a:lnTo>
                    <a:pt x="47" y="135"/>
                  </a:lnTo>
                  <a:lnTo>
                    <a:pt x="55" y="135"/>
                  </a:lnTo>
                  <a:lnTo>
                    <a:pt x="71" y="151"/>
                  </a:lnTo>
                  <a:lnTo>
                    <a:pt x="87" y="167"/>
                  </a:lnTo>
                  <a:lnTo>
                    <a:pt x="111" y="175"/>
                  </a:lnTo>
                  <a:lnTo>
                    <a:pt x="127" y="167"/>
                  </a:lnTo>
                  <a:lnTo>
                    <a:pt x="143" y="167"/>
                  </a:lnTo>
                  <a:lnTo>
                    <a:pt x="159" y="183"/>
                  </a:lnTo>
                  <a:lnTo>
                    <a:pt x="159" y="191"/>
                  </a:lnTo>
                  <a:lnTo>
                    <a:pt x="175" y="191"/>
                  </a:lnTo>
                  <a:lnTo>
                    <a:pt x="183" y="199"/>
                  </a:lnTo>
                  <a:lnTo>
                    <a:pt x="199" y="199"/>
                  </a:lnTo>
                  <a:lnTo>
                    <a:pt x="199" y="223"/>
                  </a:lnTo>
                  <a:lnTo>
                    <a:pt x="215" y="239"/>
                  </a:lnTo>
                  <a:lnTo>
                    <a:pt x="231" y="247"/>
                  </a:lnTo>
                  <a:lnTo>
                    <a:pt x="247" y="263"/>
                  </a:lnTo>
                  <a:lnTo>
                    <a:pt x="255" y="287"/>
                  </a:lnTo>
                  <a:lnTo>
                    <a:pt x="263" y="303"/>
                  </a:lnTo>
                  <a:lnTo>
                    <a:pt x="287" y="303"/>
                  </a:lnTo>
                  <a:lnTo>
                    <a:pt x="311" y="319"/>
                  </a:lnTo>
                  <a:lnTo>
                    <a:pt x="335" y="335"/>
                  </a:lnTo>
                  <a:lnTo>
                    <a:pt x="351" y="351"/>
                  </a:lnTo>
                  <a:lnTo>
                    <a:pt x="375" y="351"/>
                  </a:lnTo>
                  <a:lnTo>
                    <a:pt x="383" y="367"/>
                  </a:lnTo>
                  <a:lnTo>
                    <a:pt x="415" y="367"/>
                  </a:lnTo>
                  <a:lnTo>
                    <a:pt x="447" y="375"/>
                  </a:lnTo>
                  <a:lnTo>
                    <a:pt x="470" y="359"/>
                  </a:lnTo>
                  <a:lnTo>
                    <a:pt x="486" y="375"/>
                  </a:lnTo>
                </a:path>
              </a:pathLst>
            </a:custGeom>
            <a:noFill/>
            <a:ln w="12700">
              <a:solidFill>
                <a:srgbClr val="4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08" name="Freeform 8"/>
            <p:cNvSpPr>
              <a:spLocks noChangeAspect="1"/>
            </p:cNvSpPr>
            <p:nvPr/>
          </p:nvSpPr>
          <p:spPr bwMode="auto">
            <a:xfrm>
              <a:off x="2666999" y="1881792"/>
              <a:ext cx="921811" cy="658208"/>
            </a:xfrm>
            <a:custGeom>
              <a:avLst/>
              <a:gdLst>
                <a:gd name="T0" fmla="*/ 2147483647 w 622"/>
                <a:gd name="T1" fmla="*/ 2147483647 h 447"/>
                <a:gd name="T2" fmla="*/ 2147483647 w 622"/>
                <a:gd name="T3" fmla="*/ 0 h 447"/>
                <a:gd name="T4" fmla="*/ 2147483647 w 622"/>
                <a:gd name="T5" fmla="*/ 0 h 447"/>
                <a:gd name="T6" fmla="*/ 2147483647 w 622"/>
                <a:gd name="T7" fmla="*/ 2147483647 h 447"/>
                <a:gd name="T8" fmla="*/ 2147483647 w 622"/>
                <a:gd name="T9" fmla="*/ 2147483647 h 447"/>
                <a:gd name="T10" fmla="*/ 2147483647 w 622"/>
                <a:gd name="T11" fmla="*/ 2147483647 h 447"/>
                <a:gd name="T12" fmla="*/ 2147483647 w 622"/>
                <a:gd name="T13" fmla="*/ 2147483647 h 447"/>
                <a:gd name="T14" fmla="*/ 2147483647 w 622"/>
                <a:gd name="T15" fmla="*/ 2147483647 h 447"/>
                <a:gd name="T16" fmla="*/ 2147483647 w 622"/>
                <a:gd name="T17" fmla="*/ 2147483647 h 447"/>
                <a:gd name="T18" fmla="*/ 2147483647 w 622"/>
                <a:gd name="T19" fmla="*/ 2147483647 h 447"/>
                <a:gd name="T20" fmla="*/ 2147483647 w 622"/>
                <a:gd name="T21" fmla="*/ 2147483647 h 447"/>
                <a:gd name="T22" fmla="*/ 2147483647 w 622"/>
                <a:gd name="T23" fmla="*/ 2147483647 h 447"/>
                <a:gd name="T24" fmla="*/ 2147483647 w 622"/>
                <a:gd name="T25" fmla="*/ 2147483647 h 447"/>
                <a:gd name="T26" fmla="*/ 2147483647 w 622"/>
                <a:gd name="T27" fmla="*/ 2147483647 h 447"/>
                <a:gd name="T28" fmla="*/ 2147483647 w 622"/>
                <a:gd name="T29" fmla="*/ 2147483647 h 447"/>
                <a:gd name="T30" fmla="*/ 2147483647 w 622"/>
                <a:gd name="T31" fmla="*/ 2147483647 h 447"/>
                <a:gd name="T32" fmla="*/ 2147483647 w 622"/>
                <a:gd name="T33" fmla="*/ 2147483647 h 447"/>
                <a:gd name="T34" fmla="*/ 2147483647 w 622"/>
                <a:gd name="T35" fmla="*/ 2147483647 h 447"/>
                <a:gd name="T36" fmla="*/ 2147483647 w 622"/>
                <a:gd name="T37" fmla="*/ 2147483647 h 447"/>
                <a:gd name="T38" fmla="*/ 2147483647 w 622"/>
                <a:gd name="T39" fmla="*/ 2147483647 h 447"/>
                <a:gd name="T40" fmla="*/ 2147483647 w 622"/>
                <a:gd name="T41" fmla="*/ 2147483647 h 447"/>
                <a:gd name="T42" fmla="*/ 2147483647 w 622"/>
                <a:gd name="T43" fmla="*/ 2147483647 h 447"/>
                <a:gd name="T44" fmla="*/ 2147483647 w 622"/>
                <a:gd name="T45" fmla="*/ 2147483647 h 447"/>
                <a:gd name="T46" fmla="*/ 2147483647 w 622"/>
                <a:gd name="T47" fmla="*/ 2147483647 h 447"/>
                <a:gd name="T48" fmla="*/ 2147483647 w 622"/>
                <a:gd name="T49" fmla="*/ 2147483647 h 447"/>
                <a:gd name="T50" fmla="*/ 2147483647 w 622"/>
                <a:gd name="T51" fmla="*/ 2147483647 h 447"/>
                <a:gd name="T52" fmla="*/ 2147483647 w 622"/>
                <a:gd name="T53" fmla="*/ 2147483647 h 447"/>
                <a:gd name="T54" fmla="*/ 2147483647 w 622"/>
                <a:gd name="T55" fmla="*/ 2147483647 h 447"/>
                <a:gd name="T56" fmla="*/ 2147483647 w 622"/>
                <a:gd name="T57" fmla="*/ 2147483647 h 447"/>
                <a:gd name="T58" fmla="*/ 2147483647 w 622"/>
                <a:gd name="T59" fmla="*/ 2147483647 h 447"/>
                <a:gd name="T60" fmla="*/ 2147483647 w 622"/>
                <a:gd name="T61" fmla="*/ 2147483647 h 447"/>
                <a:gd name="T62" fmla="*/ 2147483647 w 622"/>
                <a:gd name="T63" fmla="*/ 2147483647 h 447"/>
                <a:gd name="T64" fmla="*/ 2147483647 w 622"/>
                <a:gd name="T65" fmla="*/ 2147483647 h 447"/>
                <a:gd name="T66" fmla="*/ 2147483647 w 622"/>
                <a:gd name="T67" fmla="*/ 2147483647 h 447"/>
                <a:gd name="T68" fmla="*/ 2147483647 w 622"/>
                <a:gd name="T69" fmla="*/ 2147483647 h 447"/>
                <a:gd name="T70" fmla="*/ 2147483647 w 622"/>
                <a:gd name="T71" fmla="*/ 2147483647 h 447"/>
                <a:gd name="T72" fmla="*/ 2147483647 w 622"/>
                <a:gd name="T73" fmla="*/ 2147483647 h 447"/>
                <a:gd name="T74" fmla="*/ 2147483647 w 622"/>
                <a:gd name="T75" fmla="*/ 2147483647 h 447"/>
                <a:gd name="T76" fmla="*/ 2147483647 w 622"/>
                <a:gd name="T77" fmla="*/ 2147483647 h 447"/>
                <a:gd name="T78" fmla="*/ 2147483647 w 622"/>
                <a:gd name="T79" fmla="*/ 2147483647 h 447"/>
                <a:gd name="T80" fmla="*/ 2147483647 w 622"/>
                <a:gd name="T81" fmla="*/ 2147483647 h 447"/>
                <a:gd name="T82" fmla="*/ 2147483647 w 622"/>
                <a:gd name="T83" fmla="*/ 2147483647 h 447"/>
                <a:gd name="T84" fmla="*/ 2147483647 w 622"/>
                <a:gd name="T85" fmla="*/ 2147483647 h 447"/>
                <a:gd name="T86" fmla="*/ 2147483647 w 622"/>
                <a:gd name="T87" fmla="*/ 2147483647 h 447"/>
                <a:gd name="T88" fmla="*/ 2147483647 w 622"/>
                <a:gd name="T89" fmla="*/ 2147483647 h 447"/>
                <a:gd name="T90" fmla="*/ 2147483647 w 622"/>
                <a:gd name="T91" fmla="*/ 2147483647 h 447"/>
                <a:gd name="T92" fmla="*/ 2147483647 w 622"/>
                <a:gd name="T93" fmla="*/ 2147483647 h 447"/>
                <a:gd name="T94" fmla="*/ 2147483647 w 622"/>
                <a:gd name="T95" fmla="*/ 2147483647 h 447"/>
                <a:gd name="T96" fmla="*/ 2147483647 w 622"/>
                <a:gd name="T97" fmla="*/ 2147483647 h 447"/>
                <a:gd name="T98" fmla="*/ 2147483647 w 622"/>
                <a:gd name="T99" fmla="*/ 2147483647 h 447"/>
                <a:gd name="T100" fmla="*/ 2147483647 w 622"/>
                <a:gd name="T101" fmla="*/ 2147483647 h 4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22"/>
                <a:gd name="T154" fmla="*/ 0 h 447"/>
                <a:gd name="T155" fmla="*/ 622 w 622"/>
                <a:gd name="T156" fmla="*/ 447 h 4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22" h="447">
                  <a:moveTo>
                    <a:pt x="0" y="8"/>
                  </a:moveTo>
                  <a:lnTo>
                    <a:pt x="8" y="16"/>
                  </a:lnTo>
                  <a:lnTo>
                    <a:pt x="24" y="8"/>
                  </a:lnTo>
                  <a:lnTo>
                    <a:pt x="40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8"/>
                  </a:lnTo>
                  <a:lnTo>
                    <a:pt x="55" y="24"/>
                  </a:lnTo>
                  <a:lnTo>
                    <a:pt x="63" y="32"/>
                  </a:lnTo>
                  <a:lnTo>
                    <a:pt x="79" y="32"/>
                  </a:lnTo>
                  <a:lnTo>
                    <a:pt x="79" y="16"/>
                  </a:lnTo>
                  <a:lnTo>
                    <a:pt x="87" y="8"/>
                  </a:lnTo>
                  <a:lnTo>
                    <a:pt x="95" y="8"/>
                  </a:lnTo>
                  <a:lnTo>
                    <a:pt x="103" y="16"/>
                  </a:lnTo>
                  <a:lnTo>
                    <a:pt x="103" y="32"/>
                  </a:lnTo>
                  <a:lnTo>
                    <a:pt x="95" y="40"/>
                  </a:lnTo>
                  <a:lnTo>
                    <a:pt x="87" y="48"/>
                  </a:lnTo>
                  <a:lnTo>
                    <a:pt x="95" y="56"/>
                  </a:lnTo>
                  <a:lnTo>
                    <a:pt x="111" y="48"/>
                  </a:lnTo>
                  <a:lnTo>
                    <a:pt x="119" y="40"/>
                  </a:lnTo>
                  <a:lnTo>
                    <a:pt x="119" y="32"/>
                  </a:lnTo>
                  <a:lnTo>
                    <a:pt x="127" y="24"/>
                  </a:lnTo>
                  <a:lnTo>
                    <a:pt x="135" y="24"/>
                  </a:lnTo>
                  <a:lnTo>
                    <a:pt x="143" y="24"/>
                  </a:lnTo>
                  <a:lnTo>
                    <a:pt x="143" y="32"/>
                  </a:lnTo>
                  <a:lnTo>
                    <a:pt x="135" y="40"/>
                  </a:lnTo>
                  <a:lnTo>
                    <a:pt x="143" y="48"/>
                  </a:lnTo>
                  <a:lnTo>
                    <a:pt x="135" y="56"/>
                  </a:lnTo>
                  <a:lnTo>
                    <a:pt x="127" y="64"/>
                  </a:lnTo>
                  <a:lnTo>
                    <a:pt x="119" y="64"/>
                  </a:lnTo>
                  <a:lnTo>
                    <a:pt x="111" y="72"/>
                  </a:lnTo>
                  <a:lnTo>
                    <a:pt x="127" y="80"/>
                  </a:lnTo>
                  <a:lnTo>
                    <a:pt x="135" y="80"/>
                  </a:lnTo>
                  <a:lnTo>
                    <a:pt x="143" y="72"/>
                  </a:lnTo>
                  <a:lnTo>
                    <a:pt x="151" y="72"/>
                  </a:lnTo>
                  <a:lnTo>
                    <a:pt x="159" y="80"/>
                  </a:lnTo>
                  <a:lnTo>
                    <a:pt x="167" y="72"/>
                  </a:lnTo>
                  <a:lnTo>
                    <a:pt x="183" y="80"/>
                  </a:lnTo>
                  <a:lnTo>
                    <a:pt x="183" y="88"/>
                  </a:lnTo>
                  <a:lnTo>
                    <a:pt x="175" y="96"/>
                  </a:lnTo>
                  <a:lnTo>
                    <a:pt x="167" y="104"/>
                  </a:lnTo>
                  <a:lnTo>
                    <a:pt x="175" y="112"/>
                  </a:lnTo>
                  <a:lnTo>
                    <a:pt x="191" y="112"/>
                  </a:lnTo>
                  <a:lnTo>
                    <a:pt x="199" y="96"/>
                  </a:lnTo>
                  <a:lnTo>
                    <a:pt x="215" y="88"/>
                  </a:lnTo>
                  <a:lnTo>
                    <a:pt x="215" y="96"/>
                  </a:lnTo>
                  <a:lnTo>
                    <a:pt x="215" y="104"/>
                  </a:lnTo>
                  <a:lnTo>
                    <a:pt x="207" y="112"/>
                  </a:lnTo>
                  <a:lnTo>
                    <a:pt x="207" y="128"/>
                  </a:lnTo>
                  <a:lnTo>
                    <a:pt x="215" y="128"/>
                  </a:lnTo>
                  <a:lnTo>
                    <a:pt x="223" y="128"/>
                  </a:lnTo>
                  <a:lnTo>
                    <a:pt x="239" y="136"/>
                  </a:lnTo>
                  <a:lnTo>
                    <a:pt x="231" y="152"/>
                  </a:lnTo>
                  <a:lnTo>
                    <a:pt x="239" y="160"/>
                  </a:lnTo>
                  <a:lnTo>
                    <a:pt x="247" y="176"/>
                  </a:lnTo>
                  <a:lnTo>
                    <a:pt x="263" y="176"/>
                  </a:lnTo>
                  <a:lnTo>
                    <a:pt x="271" y="168"/>
                  </a:lnTo>
                  <a:lnTo>
                    <a:pt x="279" y="168"/>
                  </a:lnTo>
                  <a:lnTo>
                    <a:pt x="279" y="184"/>
                  </a:lnTo>
                  <a:lnTo>
                    <a:pt x="287" y="192"/>
                  </a:lnTo>
                  <a:lnTo>
                    <a:pt x="287" y="184"/>
                  </a:lnTo>
                  <a:lnTo>
                    <a:pt x="303" y="176"/>
                  </a:lnTo>
                  <a:lnTo>
                    <a:pt x="303" y="184"/>
                  </a:lnTo>
                  <a:lnTo>
                    <a:pt x="303" y="200"/>
                  </a:lnTo>
                  <a:lnTo>
                    <a:pt x="319" y="208"/>
                  </a:lnTo>
                  <a:lnTo>
                    <a:pt x="335" y="200"/>
                  </a:lnTo>
                  <a:lnTo>
                    <a:pt x="351" y="200"/>
                  </a:lnTo>
                  <a:lnTo>
                    <a:pt x="359" y="200"/>
                  </a:lnTo>
                  <a:lnTo>
                    <a:pt x="367" y="216"/>
                  </a:lnTo>
                  <a:lnTo>
                    <a:pt x="375" y="224"/>
                  </a:lnTo>
                  <a:lnTo>
                    <a:pt x="391" y="224"/>
                  </a:lnTo>
                  <a:lnTo>
                    <a:pt x="407" y="224"/>
                  </a:lnTo>
                  <a:lnTo>
                    <a:pt x="415" y="216"/>
                  </a:lnTo>
                  <a:lnTo>
                    <a:pt x="439" y="216"/>
                  </a:lnTo>
                  <a:lnTo>
                    <a:pt x="439" y="224"/>
                  </a:lnTo>
                  <a:lnTo>
                    <a:pt x="431" y="240"/>
                  </a:lnTo>
                  <a:lnTo>
                    <a:pt x="423" y="248"/>
                  </a:lnTo>
                  <a:lnTo>
                    <a:pt x="423" y="264"/>
                  </a:lnTo>
                  <a:lnTo>
                    <a:pt x="439" y="264"/>
                  </a:lnTo>
                  <a:lnTo>
                    <a:pt x="447" y="264"/>
                  </a:lnTo>
                  <a:lnTo>
                    <a:pt x="463" y="264"/>
                  </a:lnTo>
                  <a:lnTo>
                    <a:pt x="463" y="272"/>
                  </a:lnTo>
                  <a:lnTo>
                    <a:pt x="463" y="288"/>
                  </a:lnTo>
                  <a:lnTo>
                    <a:pt x="463" y="304"/>
                  </a:lnTo>
                  <a:lnTo>
                    <a:pt x="471" y="320"/>
                  </a:lnTo>
                  <a:lnTo>
                    <a:pt x="479" y="336"/>
                  </a:lnTo>
                  <a:lnTo>
                    <a:pt x="479" y="352"/>
                  </a:lnTo>
                  <a:lnTo>
                    <a:pt x="479" y="360"/>
                  </a:lnTo>
                  <a:lnTo>
                    <a:pt x="487" y="376"/>
                  </a:lnTo>
                  <a:lnTo>
                    <a:pt x="495" y="368"/>
                  </a:lnTo>
                  <a:lnTo>
                    <a:pt x="502" y="384"/>
                  </a:lnTo>
                  <a:lnTo>
                    <a:pt x="510" y="392"/>
                  </a:lnTo>
                  <a:lnTo>
                    <a:pt x="526" y="384"/>
                  </a:lnTo>
                  <a:lnTo>
                    <a:pt x="534" y="392"/>
                  </a:lnTo>
                  <a:lnTo>
                    <a:pt x="542" y="408"/>
                  </a:lnTo>
                  <a:lnTo>
                    <a:pt x="550" y="424"/>
                  </a:lnTo>
                  <a:lnTo>
                    <a:pt x="566" y="431"/>
                  </a:lnTo>
                  <a:lnTo>
                    <a:pt x="574" y="439"/>
                  </a:lnTo>
                  <a:lnTo>
                    <a:pt x="582" y="447"/>
                  </a:lnTo>
                  <a:lnTo>
                    <a:pt x="598" y="439"/>
                  </a:lnTo>
                  <a:lnTo>
                    <a:pt x="606" y="439"/>
                  </a:lnTo>
                  <a:lnTo>
                    <a:pt x="622" y="439"/>
                  </a:lnTo>
                </a:path>
              </a:pathLst>
            </a:custGeom>
            <a:noFill/>
            <a:ln w="12700">
              <a:solidFill>
                <a:srgbClr val="FB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09" name="Freeform 9"/>
            <p:cNvSpPr>
              <a:spLocks noChangeAspect="1"/>
            </p:cNvSpPr>
            <p:nvPr/>
          </p:nvSpPr>
          <p:spPr bwMode="auto">
            <a:xfrm>
              <a:off x="3557587" y="2459572"/>
              <a:ext cx="664599" cy="669392"/>
            </a:xfrm>
            <a:custGeom>
              <a:avLst/>
              <a:gdLst>
                <a:gd name="T0" fmla="*/ 0 w 447"/>
                <a:gd name="T1" fmla="*/ 2147483647 h 455"/>
                <a:gd name="T2" fmla="*/ 2147483647 w 447"/>
                <a:gd name="T3" fmla="*/ 2147483647 h 455"/>
                <a:gd name="T4" fmla="*/ 2147483647 w 447"/>
                <a:gd name="T5" fmla="*/ 2147483647 h 455"/>
                <a:gd name="T6" fmla="*/ 2147483647 w 447"/>
                <a:gd name="T7" fmla="*/ 2147483647 h 455"/>
                <a:gd name="T8" fmla="*/ 2147483647 w 447"/>
                <a:gd name="T9" fmla="*/ 2147483647 h 455"/>
                <a:gd name="T10" fmla="*/ 2147483647 w 447"/>
                <a:gd name="T11" fmla="*/ 2147483647 h 455"/>
                <a:gd name="T12" fmla="*/ 2147483647 w 447"/>
                <a:gd name="T13" fmla="*/ 2147483647 h 455"/>
                <a:gd name="T14" fmla="*/ 2147483647 w 447"/>
                <a:gd name="T15" fmla="*/ 2147483647 h 455"/>
                <a:gd name="T16" fmla="*/ 2147483647 w 447"/>
                <a:gd name="T17" fmla="*/ 0 h 455"/>
                <a:gd name="T18" fmla="*/ 2147483647 w 447"/>
                <a:gd name="T19" fmla="*/ 0 h 455"/>
                <a:gd name="T20" fmla="*/ 2147483647 w 447"/>
                <a:gd name="T21" fmla="*/ 0 h 455"/>
                <a:gd name="T22" fmla="*/ 2147483647 w 447"/>
                <a:gd name="T23" fmla="*/ 0 h 455"/>
                <a:gd name="T24" fmla="*/ 2147483647 w 447"/>
                <a:gd name="T25" fmla="*/ 2147483647 h 455"/>
                <a:gd name="T26" fmla="*/ 2147483647 w 447"/>
                <a:gd name="T27" fmla="*/ 2147483647 h 455"/>
                <a:gd name="T28" fmla="*/ 2147483647 w 447"/>
                <a:gd name="T29" fmla="*/ 2147483647 h 455"/>
                <a:gd name="T30" fmla="*/ 2147483647 w 447"/>
                <a:gd name="T31" fmla="*/ 2147483647 h 455"/>
                <a:gd name="T32" fmla="*/ 2147483647 w 447"/>
                <a:gd name="T33" fmla="*/ 2147483647 h 455"/>
                <a:gd name="T34" fmla="*/ 2147483647 w 447"/>
                <a:gd name="T35" fmla="*/ 2147483647 h 455"/>
                <a:gd name="T36" fmla="*/ 2147483647 w 447"/>
                <a:gd name="T37" fmla="*/ 2147483647 h 455"/>
                <a:gd name="T38" fmla="*/ 2147483647 w 447"/>
                <a:gd name="T39" fmla="*/ 2147483647 h 455"/>
                <a:gd name="T40" fmla="*/ 2147483647 w 447"/>
                <a:gd name="T41" fmla="*/ 2147483647 h 455"/>
                <a:gd name="T42" fmla="*/ 2147483647 w 447"/>
                <a:gd name="T43" fmla="*/ 2147483647 h 455"/>
                <a:gd name="T44" fmla="*/ 2147483647 w 447"/>
                <a:gd name="T45" fmla="*/ 2147483647 h 455"/>
                <a:gd name="T46" fmla="*/ 2147483647 w 447"/>
                <a:gd name="T47" fmla="*/ 2147483647 h 455"/>
                <a:gd name="T48" fmla="*/ 2147483647 w 447"/>
                <a:gd name="T49" fmla="*/ 2147483647 h 455"/>
                <a:gd name="T50" fmla="*/ 2147483647 w 447"/>
                <a:gd name="T51" fmla="*/ 2147483647 h 455"/>
                <a:gd name="T52" fmla="*/ 2147483647 w 447"/>
                <a:gd name="T53" fmla="*/ 2147483647 h 455"/>
                <a:gd name="T54" fmla="*/ 2147483647 w 447"/>
                <a:gd name="T55" fmla="*/ 2147483647 h 455"/>
                <a:gd name="T56" fmla="*/ 2147483647 w 447"/>
                <a:gd name="T57" fmla="*/ 2147483647 h 455"/>
                <a:gd name="T58" fmla="*/ 2147483647 w 447"/>
                <a:gd name="T59" fmla="*/ 2147483647 h 455"/>
                <a:gd name="T60" fmla="*/ 2147483647 w 447"/>
                <a:gd name="T61" fmla="*/ 2147483647 h 455"/>
                <a:gd name="T62" fmla="*/ 2147483647 w 447"/>
                <a:gd name="T63" fmla="*/ 2147483647 h 455"/>
                <a:gd name="T64" fmla="*/ 2147483647 w 447"/>
                <a:gd name="T65" fmla="*/ 2147483647 h 455"/>
                <a:gd name="T66" fmla="*/ 2147483647 w 447"/>
                <a:gd name="T67" fmla="*/ 2147483647 h 455"/>
                <a:gd name="T68" fmla="*/ 2147483647 w 447"/>
                <a:gd name="T69" fmla="*/ 2147483647 h 455"/>
                <a:gd name="T70" fmla="*/ 2147483647 w 447"/>
                <a:gd name="T71" fmla="*/ 2147483647 h 455"/>
                <a:gd name="T72" fmla="*/ 2147483647 w 447"/>
                <a:gd name="T73" fmla="*/ 2147483647 h 455"/>
                <a:gd name="T74" fmla="*/ 2147483647 w 447"/>
                <a:gd name="T75" fmla="*/ 2147483647 h 455"/>
                <a:gd name="T76" fmla="*/ 2147483647 w 447"/>
                <a:gd name="T77" fmla="*/ 2147483647 h 4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7"/>
                <a:gd name="T118" fmla="*/ 0 h 455"/>
                <a:gd name="T119" fmla="*/ 447 w 447"/>
                <a:gd name="T120" fmla="*/ 455 h 4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7" h="455">
                  <a:moveTo>
                    <a:pt x="0" y="47"/>
                  </a:moveTo>
                  <a:lnTo>
                    <a:pt x="16" y="39"/>
                  </a:lnTo>
                  <a:lnTo>
                    <a:pt x="32" y="39"/>
                  </a:lnTo>
                  <a:lnTo>
                    <a:pt x="56" y="39"/>
                  </a:lnTo>
                  <a:lnTo>
                    <a:pt x="72" y="32"/>
                  </a:lnTo>
                  <a:lnTo>
                    <a:pt x="88" y="24"/>
                  </a:lnTo>
                  <a:lnTo>
                    <a:pt x="104" y="16"/>
                  </a:lnTo>
                  <a:lnTo>
                    <a:pt x="120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208" y="0"/>
                  </a:lnTo>
                  <a:lnTo>
                    <a:pt x="224" y="16"/>
                  </a:lnTo>
                  <a:lnTo>
                    <a:pt x="232" y="39"/>
                  </a:lnTo>
                  <a:lnTo>
                    <a:pt x="240" y="55"/>
                  </a:lnTo>
                  <a:lnTo>
                    <a:pt x="248" y="71"/>
                  </a:lnTo>
                  <a:lnTo>
                    <a:pt x="272" y="79"/>
                  </a:lnTo>
                  <a:lnTo>
                    <a:pt x="280" y="95"/>
                  </a:lnTo>
                  <a:lnTo>
                    <a:pt x="304" y="111"/>
                  </a:lnTo>
                  <a:lnTo>
                    <a:pt x="296" y="135"/>
                  </a:lnTo>
                  <a:lnTo>
                    <a:pt x="320" y="143"/>
                  </a:lnTo>
                  <a:lnTo>
                    <a:pt x="335" y="151"/>
                  </a:lnTo>
                  <a:lnTo>
                    <a:pt x="343" y="167"/>
                  </a:lnTo>
                  <a:lnTo>
                    <a:pt x="359" y="191"/>
                  </a:lnTo>
                  <a:lnTo>
                    <a:pt x="367" y="207"/>
                  </a:lnTo>
                  <a:lnTo>
                    <a:pt x="375" y="223"/>
                  </a:lnTo>
                  <a:lnTo>
                    <a:pt x="383" y="239"/>
                  </a:lnTo>
                  <a:lnTo>
                    <a:pt x="391" y="263"/>
                  </a:lnTo>
                  <a:lnTo>
                    <a:pt x="399" y="279"/>
                  </a:lnTo>
                  <a:lnTo>
                    <a:pt x="391" y="303"/>
                  </a:lnTo>
                  <a:lnTo>
                    <a:pt x="399" y="319"/>
                  </a:lnTo>
                  <a:lnTo>
                    <a:pt x="415" y="327"/>
                  </a:lnTo>
                  <a:lnTo>
                    <a:pt x="423" y="343"/>
                  </a:lnTo>
                  <a:lnTo>
                    <a:pt x="431" y="375"/>
                  </a:lnTo>
                  <a:lnTo>
                    <a:pt x="439" y="391"/>
                  </a:lnTo>
                  <a:lnTo>
                    <a:pt x="439" y="407"/>
                  </a:lnTo>
                  <a:lnTo>
                    <a:pt x="439" y="423"/>
                  </a:lnTo>
                  <a:lnTo>
                    <a:pt x="439" y="431"/>
                  </a:lnTo>
                  <a:lnTo>
                    <a:pt x="447" y="455"/>
                  </a:lnTo>
                </a:path>
              </a:pathLst>
            </a:custGeom>
            <a:noFill/>
            <a:ln w="12700">
              <a:solidFill>
                <a:srgbClr val="FB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10" name="Freeform 10"/>
            <p:cNvSpPr>
              <a:spLocks noChangeAspect="1"/>
            </p:cNvSpPr>
            <p:nvPr/>
          </p:nvSpPr>
          <p:spPr bwMode="auto">
            <a:xfrm>
              <a:off x="4391024" y="2974744"/>
              <a:ext cx="487267" cy="1041631"/>
            </a:xfrm>
            <a:custGeom>
              <a:avLst/>
              <a:gdLst>
                <a:gd name="T0" fmla="*/ 2147483647 w 327"/>
                <a:gd name="T1" fmla="*/ 0 h 702"/>
                <a:gd name="T2" fmla="*/ 2147483647 w 327"/>
                <a:gd name="T3" fmla="*/ 2147483647 h 702"/>
                <a:gd name="T4" fmla="*/ 2147483647 w 327"/>
                <a:gd name="T5" fmla="*/ 2147483647 h 702"/>
                <a:gd name="T6" fmla="*/ 2147483647 w 327"/>
                <a:gd name="T7" fmla="*/ 2147483647 h 702"/>
                <a:gd name="T8" fmla="*/ 2147483647 w 327"/>
                <a:gd name="T9" fmla="*/ 2147483647 h 702"/>
                <a:gd name="T10" fmla="*/ 2147483647 w 327"/>
                <a:gd name="T11" fmla="*/ 2147483647 h 702"/>
                <a:gd name="T12" fmla="*/ 2147483647 w 327"/>
                <a:gd name="T13" fmla="*/ 2147483647 h 702"/>
                <a:gd name="T14" fmla="*/ 2147483647 w 327"/>
                <a:gd name="T15" fmla="*/ 2147483647 h 702"/>
                <a:gd name="T16" fmla="*/ 2147483647 w 327"/>
                <a:gd name="T17" fmla="*/ 2147483647 h 702"/>
                <a:gd name="T18" fmla="*/ 2147483647 w 327"/>
                <a:gd name="T19" fmla="*/ 2147483647 h 702"/>
                <a:gd name="T20" fmla="*/ 2147483647 w 327"/>
                <a:gd name="T21" fmla="*/ 2147483647 h 702"/>
                <a:gd name="T22" fmla="*/ 2147483647 w 327"/>
                <a:gd name="T23" fmla="*/ 2147483647 h 702"/>
                <a:gd name="T24" fmla="*/ 2147483647 w 327"/>
                <a:gd name="T25" fmla="*/ 2147483647 h 702"/>
                <a:gd name="T26" fmla="*/ 2147483647 w 327"/>
                <a:gd name="T27" fmla="*/ 2147483647 h 702"/>
                <a:gd name="T28" fmla="*/ 2147483647 w 327"/>
                <a:gd name="T29" fmla="*/ 2147483647 h 702"/>
                <a:gd name="T30" fmla="*/ 2147483647 w 327"/>
                <a:gd name="T31" fmla="*/ 2147483647 h 702"/>
                <a:gd name="T32" fmla="*/ 2147483647 w 327"/>
                <a:gd name="T33" fmla="*/ 2147483647 h 702"/>
                <a:gd name="T34" fmla="*/ 2147483647 w 327"/>
                <a:gd name="T35" fmla="*/ 2147483647 h 702"/>
                <a:gd name="T36" fmla="*/ 2147483647 w 327"/>
                <a:gd name="T37" fmla="*/ 2147483647 h 702"/>
                <a:gd name="T38" fmla="*/ 2147483647 w 327"/>
                <a:gd name="T39" fmla="*/ 2147483647 h 702"/>
                <a:gd name="T40" fmla="*/ 2147483647 w 327"/>
                <a:gd name="T41" fmla="*/ 2147483647 h 702"/>
                <a:gd name="T42" fmla="*/ 2147483647 w 327"/>
                <a:gd name="T43" fmla="*/ 2147483647 h 702"/>
                <a:gd name="T44" fmla="*/ 2147483647 w 327"/>
                <a:gd name="T45" fmla="*/ 2147483647 h 702"/>
                <a:gd name="T46" fmla="*/ 2147483647 w 327"/>
                <a:gd name="T47" fmla="*/ 2147483647 h 702"/>
                <a:gd name="T48" fmla="*/ 2147483647 w 327"/>
                <a:gd name="T49" fmla="*/ 2147483647 h 702"/>
                <a:gd name="T50" fmla="*/ 2147483647 w 327"/>
                <a:gd name="T51" fmla="*/ 2147483647 h 702"/>
                <a:gd name="T52" fmla="*/ 2147483647 w 327"/>
                <a:gd name="T53" fmla="*/ 2147483647 h 702"/>
                <a:gd name="T54" fmla="*/ 2147483647 w 327"/>
                <a:gd name="T55" fmla="*/ 2147483647 h 702"/>
                <a:gd name="T56" fmla="*/ 2147483647 w 327"/>
                <a:gd name="T57" fmla="*/ 2147483647 h 702"/>
                <a:gd name="T58" fmla="*/ 2147483647 w 327"/>
                <a:gd name="T59" fmla="*/ 2147483647 h 702"/>
                <a:gd name="T60" fmla="*/ 2147483647 w 327"/>
                <a:gd name="T61" fmla="*/ 2147483647 h 702"/>
                <a:gd name="T62" fmla="*/ 2147483647 w 327"/>
                <a:gd name="T63" fmla="*/ 2147483647 h 702"/>
                <a:gd name="T64" fmla="*/ 0 w 327"/>
                <a:gd name="T65" fmla="*/ 2147483647 h 702"/>
                <a:gd name="T66" fmla="*/ 0 w 327"/>
                <a:gd name="T67" fmla="*/ 2147483647 h 702"/>
                <a:gd name="T68" fmla="*/ 2147483647 w 327"/>
                <a:gd name="T69" fmla="*/ 2147483647 h 702"/>
                <a:gd name="T70" fmla="*/ 2147483647 w 327"/>
                <a:gd name="T71" fmla="*/ 2147483647 h 702"/>
                <a:gd name="T72" fmla="*/ 2147483647 w 327"/>
                <a:gd name="T73" fmla="*/ 2147483647 h 7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7"/>
                <a:gd name="T112" fmla="*/ 0 h 702"/>
                <a:gd name="T113" fmla="*/ 327 w 327"/>
                <a:gd name="T114" fmla="*/ 702 h 7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7" h="702">
                  <a:moveTo>
                    <a:pt x="327" y="0"/>
                  </a:moveTo>
                  <a:lnTo>
                    <a:pt x="312" y="16"/>
                  </a:lnTo>
                  <a:lnTo>
                    <a:pt x="288" y="24"/>
                  </a:lnTo>
                  <a:lnTo>
                    <a:pt x="272" y="32"/>
                  </a:lnTo>
                  <a:lnTo>
                    <a:pt x="256" y="40"/>
                  </a:lnTo>
                  <a:lnTo>
                    <a:pt x="240" y="56"/>
                  </a:lnTo>
                  <a:lnTo>
                    <a:pt x="224" y="72"/>
                  </a:lnTo>
                  <a:lnTo>
                    <a:pt x="208" y="88"/>
                  </a:lnTo>
                  <a:lnTo>
                    <a:pt x="200" y="96"/>
                  </a:lnTo>
                  <a:lnTo>
                    <a:pt x="192" y="112"/>
                  </a:lnTo>
                  <a:lnTo>
                    <a:pt x="176" y="128"/>
                  </a:lnTo>
                  <a:lnTo>
                    <a:pt x="176" y="136"/>
                  </a:lnTo>
                  <a:lnTo>
                    <a:pt x="168" y="151"/>
                  </a:lnTo>
                  <a:lnTo>
                    <a:pt x="176" y="159"/>
                  </a:lnTo>
                  <a:lnTo>
                    <a:pt x="168" y="167"/>
                  </a:lnTo>
                  <a:lnTo>
                    <a:pt x="160" y="183"/>
                  </a:lnTo>
                  <a:lnTo>
                    <a:pt x="160" y="191"/>
                  </a:lnTo>
                  <a:lnTo>
                    <a:pt x="144" y="199"/>
                  </a:lnTo>
                  <a:lnTo>
                    <a:pt x="128" y="215"/>
                  </a:lnTo>
                  <a:lnTo>
                    <a:pt x="104" y="223"/>
                  </a:lnTo>
                  <a:lnTo>
                    <a:pt x="96" y="239"/>
                  </a:lnTo>
                  <a:lnTo>
                    <a:pt x="88" y="247"/>
                  </a:lnTo>
                  <a:lnTo>
                    <a:pt x="88" y="255"/>
                  </a:lnTo>
                  <a:lnTo>
                    <a:pt x="88" y="271"/>
                  </a:lnTo>
                  <a:lnTo>
                    <a:pt x="72" y="287"/>
                  </a:lnTo>
                  <a:lnTo>
                    <a:pt x="64" y="295"/>
                  </a:lnTo>
                  <a:lnTo>
                    <a:pt x="56" y="311"/>
                  </a:lnTo>
                  <a:lnTo>
                    <a:pt x="32" y="327"/>
                  </a:lnTo>
                  <a:lnTo>
                    <a:pt x="56" y="359"/>
                  </a:lnTo>
                  <a:lnTo>
                    <a:pt x="56" y="383"/>
                  </a:lnTo>
                  <a:lnTo>
                    <a:pt x="48" y="455"/>
                  </a:lnTo>
                  <a:lnTo>
                    <a:pt x="16" y="543"/>
                  </a:lnTo>
                  <a:lnTo>
                    <a:pt x="0" y="630"/>
                  </a:lnTo>
                  <a:lnTo>
                    <a:pt x="0" y="646"/>
                  </a:lnTo>
                  <a:lnTo>
                    <a:pt x="16" y="670"/>
                  </a:lnTo>
                  <a:lnTo>
                    <a:pt x="32" y="678"/>
                  </a:lnTo>
                  <a:lnTo>
                    <a:pt x="32" y="702"/>
                  </a:lnTo>
                </a:path>
              </a:pathLst>
            </a:custGeom>
            <a:noFill/>
            <a:ln w="12700">
              <a:solidFill>
                <a:srgbClr val="4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11" name="Freeform 11"/>
            <p:cNvSpPr>
              <a:spLocks noChangeAspect="1"/>
            </p:cNvSpPr>
            <p:nvPr/>
          </p:nvSpPr>
          <p:spPr bwMode="auto">
            <a:xfrm>
              <a:off x="4129088" y="3755699"/>
              <a:ext cx="794003" cy="1559251"/>
            </a:xfrm>
            <a:custGeom>
              <a:avLst/>
              <a:gdLst>
                <a:gd name="T0" fmla="*/ 2147483647 w 480"/>
                <a:gd name="T1" fmla="*/ 2147483647 h 951"/>
                <a:gd name="T2" fmla="*/ 2147483647 w 480"/>
                <a:gd name="T3" fmla="*/ 2147483647 h 951"/>
                <a:gd name="T4" fmla="*/ 2147483647 w 480"/>
                <a:gd name="T5" fmla="*/ 2147483647 h 951"/>
                <a:gd name="T6" fmla="*/ 2147483647 w 480"/>
                <a:gd name="T7" fmla="*/ 2147483647 h 951"/>
                <a:gd name="T8" fmla="*/ 2147483647 w 480"/>
                <a:gd name="T9" fmla="*/ 2147483647 h 951"/>
                <a:gd name="T10" fmla="*/ 2147483647 w 480"/>
                <a:gd name="T11" fmla="*/ 2147483647 h 951"/>
                <a:gd name="T12" fmla="*/ 2147483647 w 480"/>
                <a:gd name="T13" fmla="*/ 2147483647 h 951"/>
                <a:gd name="T14" fmla="*/ 2147483647 w 480"/>
                <a:gd name="T15" fmla="*/ 2147483647 h 951"/>
                <a:gd name="T16" fmla="*/ 2147483647 w 480"/>
                <a:gd name="T17" fmla="*/ 2147483647 h 951"/>
                <a:gd name="T18" fmla="*/ 2147483647 w 480"/>
                <a:gd name="T19" fmla="*/ 2147483647 h 951"/>
                <a:gd name="T20" fmla="*/ 2147483647 w 480"/>
                <a:gd name="T21" fmla="*/ 2147483647 h 951"/>
                <a:gd name="T22" fmla="*/ 2147483647 w 480"/>
                <a:gd name="T23" fmla="*/ 2147483647 h 951"/>
                <a:gd name="T24" fmla="*/ 2147483647 w 480"/>
                <a:gd name="T25" fmla="*/ 2147483647 h 951"/>
                <a:gd name="T26" fmla="*/ 2147483647 w 480"/>
                <a:gd name="T27" fmla="*/ 2147483647 h 951"/>
                <a:gd name="T28" fmla="*/ 2147483647 w 480"/>
                <a:gd name="T29" fmla="*/ 2147483647 h 951"/>
                <a:gd name="T30" fmla="*/ 2147483647 w 480"/>
                <a:gd name="T31" fmla="*/ 2147483647 h 951"/>
                <a:gd name="T32" fmla="*/ 2147483647 w 480"/>
                <a:gd name="T33" fmla="*/ 2147483647 h 951"/>
                <a:gd name="T34" fmla="*/ 2147483647 w 480"/>
                <a:gd name="T35" fmla="*/ 2147483647 h 951"/>
                <a:gd name="T36" fmla="*/ 2147483647 w 480"/>
                <a:gd name="T37" fmla="*/ 2147483647 h 951"/>
                <a:gd name="T38" fmla="*/ 2147483647 w 480"/>
                <a:gd name="T39" fmla="*/ 2147483647 h 951"/>
                <a:gd name="T40" fmla="*/ 2147483647 w 480"/>
                <a:gd name="T41" fmla="*/ 2147483647 h 951"/>
                <a:gd name="T42" fmla="*/ 2147483647 w 480"/>
                <a:gd name="T43" fmla="*/ 2147483647 h 951"/>
                <a:gd name="T44" fmla="*/ 2147483647 w 480"/>
                <a:gd name="T45" fmla="*/ 2147483647 h 951"/>
                <a:gd name="T46" fmla="*/ 2147483647 w 480"/>
                <a:gd name="T47" fmla="*/ 2147483647 h 951"/>
                <a:gd name="T48" fmla="*/ 2147483647 w 480"/>
                <a:gd name="T49" fmla="*/ 2147483647 h 951"/>
                <a:gd name="T50" fmla="*/ 2147483647 w 480"/>
                <a:gd name="T51" fmla="*/ 2147483647 h 951"/>
                <a:gd name="T52" fmla="*/ 2147483647 w 480"/>
                <a:gd name="T53" fmla="*/ 2147483647 h 951"/>
                <a:gd name="T54" fmla="*/ 2147483647 w 480"/>
                <a:gd name="T55" fmla="*/ 2147483647 h 951"/>
                <a:gd name="T56" fmla="*/ 2147483647 w 480"/>
                <a:gd name="T57" fmla="*/ 2147483647 h 951"/>
                <a:gd name="T58" fmla="*/ 2147483647 w 480"/>
                <a:gd name="T59" fmla="*/ 2147483647 h 951"/>
                <a:gd name="T60" fmla="*/ 2147483647 w 480"/>
                <a:gd name="T61" fmla="*/ 2147483647 h 951"/>
                <a:gd name="T62" fmla="*/ 2147483647 w 480"/>
                <a:gd name="T63" fmla="*/ 2147483647 h 951"/>
                <a:gd name="T64" fmla="*/ 2147483647 w 480"/>
                <a:gd name="T65" fmla="*/ 2147483647 h 951"/>
                <a:gd name="T66" fmla="*/ 2147483647 w 480"/>
                <a:gd name="T67" fmla="*/ 2147483647 h 951"/>
                <a:gd name="T68" fmla="*/ 2147483647 w 480"/>
                <a:gd name="T69" fmla="*/ 2147483647 h 951"/>
                <a:gd name="T70" fmla="*/ 2147483647 w 480"/>
                <a:gd name="T71" fmla="*/ 2147483647 h 951"/>
                <a:gd name="T72" fmla="*/ 2147483647 w 480"/>
                <a:gd name="T73" fmla="*/ 2147483647 h 951"/>
                <a:gd name="T74" fmla="*/ 2147483647 w 480"/>
                <a:gd name="T75" fmla="*/ 2147483647 h 951"/>
                <a:gd name="T76" fmla="*/ 2147483647 w 480"/>
                <a:gd name="T77" fmla="*/ 2147483647 h 951"/>
                <a:gd name="T78" fmla="*/ 2147483647 w 480"/>
                <a:gd name="T79" fmla="*/ 2147483647 h 951"/>
                <a:gd name="T80" fmla="*/ 2147483647 w 480"/>
                <a:gd name="T81" fmla="*/ 2147483647 h 951"/>
                <a:gd name="T82" fmla="*/ 2147483647 w 480"/>
                <a:gd name="T83" fmla="*/ 2147483647 h 951"/>
                <a:gd name="T84" fmla="*/ 2147483647 w 480"/>
                <a:gd name="T85" fmla="*/ 2147483647 h 951"/>
                <a:gd name="T86" fmla="*/ 2147483647 w 480"/>
                <a:gd name="T87" fmla="*/ 2147483647 h 951"/>
                <a:gd name="T88" fmla="*/ 0 w 480"/>
                <a:gd name="T89" fmla="*/ 2147483647 h 9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0"/>
                <a:gd name="T136" fmla="*/ 0 h 951"/>
                <a:gd name="T137" fmla="*/ 480 w 480"/>
                <a:gd name="T138" fmla="*/ 951 h 9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0" h="951">
                  <a:moveTo>
                    <a:pt x="480" y="0"/>
                  </a:moveTo>
                  <a:lnTo>
                    <a:pt x="447" y="33"/>
                  </a:lnTo>
                  <a:lnTo>
                    <a:pt x="426" y="69"/>
                  </a:lnTo>
                  <a:lnTo>
                    <a:pt x="407" y="108"/>
                  </a:lnTo>
                  <a:lnTo>
                    <a:pt x="407" y="130"/>
                  </a:lnTo>
                  <a:lnTo>
                    <a:pt x="400" y="151"/>
                  </a:lnTo>
                  <a:lnTo>
                    <a:pt x="393" y="173"/>
                  </a:lnTo>
                  <a:lnTo>
                    <a:pt x="386" y="187"/>
                  </a:lnTo>
                  <a:lnTo>
                    <a:pt x="379" y="194"/>
                  </a:lnTo>
                  <a:lnTo>
                    <a:pt x="357" y="201"/>
                  </a:lnTo>
                  <a:lnTo>
                    <a:pt x="350" y="194"/>
                  </a:lnTo>
                  <a:lnTo>
                    <a:pt x="336" y="187"/>
                  </a:lnTo>
                  <a:lnTo>
                    <a:pt x="321" y="180"/>
                  </a:lnTo>
                  <a:lnTo>
                    <a:pt x="314" y="166"/>
                  </a:lnTo>
                  <a:lnTo>
                    <a:pt x="300" y="158"/>
                  </a:lnTo>
                  <a:lnTo>
                    <a:pt x="300" y="137"/>
                  </a:lnTo>
                  <a:lnTo>
                    <a:pt x="293" y="137"/>
                  </a:lnTo>
                  <a:lnTo>
                    <a:pt x="278" y="137"/>
                  </a:lnTo>
                  <a:lnTo>
                    <a:pt x="271" y="151"/>
                  </a:lnTo>
                  <a:lnTo>
                    <a:pt x="264" y="173"/>
                  </a:lnTo>
                  <a:lnTo>
                    <a:pt x="250" y="173"/>
                  </a:lnTo>
                  <a:lnTo>
                    <a:pt x="243" y="166"/>
                  </a:lnTo>
                  <a:lnTo>
                    <a:pt x="228" y="158"/>
                  </a:lnTo>
                  <a:lnTo>
                    <a:pt x="221" y="158"/>
                  </a:lnTo>
                  <a:lnTo>
                    <a:pt x="207" y="158"/>
                  </a:lnTo>
                  <a:lnTo>
                    <a:pt x="192" y="151"/>
                  </a:lnTo>
                  <a:lnTo>
                    <a:pt x="185" y="151"/>
                  </a:lnTo>
                  <a:lnTo>
                    <a:pt x="171" y="158"/>
                  </a:lnTo>
                  <a:lnTo>
                    <a:pt x="164" y="166"/>
                  </a:lnTo>
                  <a:lnTo>
                    <a:pt x="171" y="180"/>
                  </a:lnTo>
                  <a:lnTo>
                    <a:pt x="164" y="187"/>
                  </a:lnTo>
                  <a:lnTo>
                    <a:pt x="157" y="194"/>
                  </a:lnTo>
                  <a:lnTo>
                    <a:pt x="149" y="209"/>
                  </a:lnTo>
                  <a:lnTo>
                    <a:pt x="149" y="230"/>
                  </a:lnTo>
                  <a:lnTo>
                    <a:pt x="157" y="244"/>
                  </a:lnTo>
                  <a:lnTo>
                    <a:pt x="157" y="252"/>
                  </a:lnTo>
                  <a:lnTo>
                    <a:pt x="157" y="266"/>
                  </a:lnTo>
                  <a:lnTo>
                    <a:pt x="142" y="273"/>
                  </a:lnTo>
                  <a:lnTo>
                    <a:pt x="135" y="287"/>
                  </a:lnTo>
                  <a:lnTo>
                    <a:pt x="142" y="309"/>
                  </a:lnTo>
                  <a:lnTo>
                    <a:pt x="149" y="323"/>
                  </a:lnTo>
                  <a:lnTo>
                    <a:pt x="149" y="337"/>
                  </a:lnTo>
                  <a:lnTo>
                    <a:pt x="149" y="359"/>
                  </a:lnTo>
                  <a:lnTo>
                    <a:pt x="142" y="380"/>
                  </a:lnTo>
                  <a:lnTo>
                    <a:pt x="149" y="395"/>
                  </a:lnTo>
                  <a:lnTo>
                    <a:pt x="164" y="409"/>
                  </a:lnTo>
                  <a:lnTo>
                    <a:pt x="157" y="416"/>
                  </a:lnTo>
                  <a:lnTo>
                    <a:pt x="164" y="437"/>
                  </a:lnTo>
                  <a:lnTo>
                    <a:pt x="149" y="458"/>
                  </a:lnTo>
                  <a:lnTo>
                    <a:pt x="157" y="472"/>
                  </a:lnTo>
                  <a:lnTo>
                    <a:pt x="157" y="494"/>
                  </a:lnTo>
                  <a:lnTo>
                    <a:pt x="142" y="508"/>
                  </a:lnTo>
                  <a:lnTo>
                    <a:pt x="142" y="530"/>
                  </a:lnTo>
                  <a:lnTo>
                    <a:pt x="142" y="544"/>
                  </a:lnTo>
                  <a:lnTo>
                    <a:pt x="142" y="558"/>
                  </a:lnTo>
                  <a:lnTo>
                    <a:pt x="135" y="565"/>
                  </a:lnTo>
                  <a:lnTo>
                    <a:pt x="128" y="573"/>
                  </a:lnTo>
                  <a:lnTo>
                    <a:pt x="121" y="580"/>
                  </a:lnTo>
                  <a:lnTo>
                    <a:pt x="114" y="594"/>
                  </a:lnTo>
                  <a:lnTo>
                    <a:pt x="114" y="608"/>
                  </a:lnTo>
                  <a:lnTo>
                    <a:pt x="114" y="630"/>
                  </a:lnTo>
                  <a:lnTo>
                    <a:pt x="114" y="644"/>
                  </a:lnTo>
                  <a:lnTo>
                    <a:pt x="107" y="666"/>
                  </a:lnTo>
                  <a:lnTo>
                    <a:pt x="114" y="687"/>
                  </a:lnTo>
                  <a:lnTo>
                    <a:pt x="121" y="701"/>
                  </a:lnTo>
                  <a:lnTo>
                    <a:pt x="128" y="716"/>
                  </a:lnTo>
                  <a:lnTo>
                    <a:pt x="135" y="723"/>
                  </a:lnTo>
                  <a:lnTo>
                    <a:pt x="128" y="737"/>
                  </a:lnTo>
                  <a:lnTo>
                    <a:pt x="135" y="752"/>
                  </a:lnTo>
                  <a:lnTo>
                    <a:pt x="149" y="759"/>
                  </a:lnTo>
                  <a:lnTo>
                    <a:pt x="149" y="780"/>
                  </a:lnTo>
                  <a:lnTo>
                    <a:pt x="142" y="787"/>
                  </a:lnTo>
                  <a:lnTo>
                    <a:pt x="135" y="802"/>
                  </a:lnTo>
                  <a:lnTo>
                    <a:pt x="128" y="816"/>
                  </a:lnTo>
                  <a:lnTo>
                    <a:pt x="121" y="816"/>
                  </a:lnTo>
                  <a:lnTo>
                    <a:pt x="114" y="837"/>
                  </a:lnTo>
                  <a:lnTo>
                    <a:pt x="107" y="844"/>
                  </a:lnTo>
                  <a:lnTo>
                    <a:pt x="99" y="865"/>
                  </a:lnTo>
                  <a:lnTo>
                    <a:pt x="92" y="879"/>
                  </a:lnTo>
                  <a:lnTo>
                    <a:pt x="92" y="887"/>
                  </a:lnTo>
                  <a:lnTo>
                    <a:pt x="85" y="879"/>
                  </a:lnTo>
                  <a:lnTo>
                    <a:pt x="71" y="879"/>
                  </a:lnTo>
                  <a:lnTo>
                    <a:pt x="64" y="887"/>
                  </a:lnTo>
                  <a:lnTo>
                    <a:pt x="64" y="901"/>
                  </a:lnTo>
                  <a:lnTo>
                    <a:pt x="56" y="908"/>
                  </a:lnTo>
                  <a:lnTo>
                    <a:pt x="42" y="922"/>
                  </a:lnTo>
                  <a:lnTo>
                    <a:pt x="28" y="922"/>
                  </a:lnTo>
                  <a:lnTo>
                    <a:pt x="21" y="930"/>
                  </a:lnTo>
                  <a:lnTo>
                    <a:pt x="7" y="937"/>
                  </a:lnTo>
                  <a:lnTo>
                    <a:pt x="0" y="944"/>
                  </a:lnTo>
                  <a:lnTo>
                    <a:pt x="0" y="951"/>
                  </a:lnTo>
                </a:path>
              </a:pathLst>
            </a:custGeom>
            <a:noFill/>
            <a:ln w="12700">
              <a:solidFill>
                <a:srgbClr val="4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12" name="Freeform 12"/>
            <p:cNvSpPr>
              <a:spLocks noChangeAspect="1"/>
            </p:cNvSpPr>
            <p:nvPr/>
          </p:nvSpPr>
          <p:spPr bwMode="auto">
            <a:xfrm>
              <a:off x="4283074" y="5196445"/>
              <a:ext cx="83075" cy="162955"/>
            </a:xfrm>
            <a:custGeom>
              <a:avLst/>
              <a:gdLst>
                <a:gd name="T0" fmla="*/ 0 w 56"/>
                <a:gd name="T1" fmla="*/ 0 h 112"/>
                <a:gd name="T2" fmla="*/ 2147483647 w 56"/>
                <a:gd name="T3" fmla="*/ 2147483647 h 112"/>
                <a:gd name="T4" fmla="*/ 2147483647 w 56"/>
                <a:gd name="T5" fmla="*/ 2147483647 h 112"/>
                <a:gd name="T6" fmla="*/ 2147483647 w 56"/>
                <a:gd name="T7" fmla="*/ 2147483647 h 112"/>
                <a:gd name="T8" fmla="*/ 2147483647 w 56"/>
                <a:gd name="T9" fmla="*/ 2147483647 h 112"/>
                <a:gd name="T10" fmla="*/ 2147483647 w 56"/>
                <a:gd name="T11" fmla="*/ 2147483647 h 112"/>
                <a:gd name="T12" fmla="*/ 2147483647 w 56"/>
                <a:gd name="T13" fmla="*/ 2147483647 h 112"/>
                <a:gd name="T14" fmla="*/ 2147483647 w 56"/>
                <a:gd name="T15" fmla="*/ 2147483647 h 112"/>
                <a:gd name="T16" fmla="*/ 2147483647 w 56"/>
                <a:gd name="T17" fmla="*/ 2147483647 h 112"/>
                <a:gd name="T18" fmla="*/ 2147483647 w 56"/>
                <a:gd name="T19" fmla="*/ 2147483647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12"/>
                <a:gd name="T32" fmla="*/ 56 w 56"/>
                <a:gd name="T33" fmla="*/ 112 h 1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12">
                  <a:moveTo>
                    <a:pt x="0" y="0"/>
                  </a:moveTo>
                  <a:lnTo>
                    <a:pt x="8" y="8"/>
                  </a:lnTo>
                  <a:lnTo>
                    <a:pt x="8" y="16"/>
                  </a:lnTo>
                  <a:lnTo>
                    <a:pt x="16" y="24"/>
                  </a:lnTo>
                  <a:lnTo>
                    <a:pt x="32" y="40"/>
                  </a:lnTo>
                  <a:lnTo>
                    <a:pt x="32" y="56"/>
                  </a:lnTo>
                  <a:lnTo>
                    <a:pt x="40" y="72"/>
                  </a:lnTo>
                  <a:lnTo>
                    <a:pt x="40" y="88"/>
                  </a:lnTo>
                  <a:lnTo>
                    <a:pt x="48" y="96"/>
                  </a:lnTo>
                  <a:lnTo>
                    <a:pt x="56" y="112"/>
                  </a:lnTo>
                </a:path>
              </a:pathLst>
            </a:custGeom>
            <a:noFill/>
            <a:ln w="12700">
              <a:solidFill>
                <a:srgbClr val="4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13" name="Rectangle 13"/>
            <p:cNvSpPr>
              <a:spLocks noChangeAspect="1" noChangeArrowheads="1"/>
            </p:cNvSpPr>
            <p:nvPr/>
          </p:nvSpPr>
          <p:spPr bwMode="auto">
            <a:xfrm>
              <a:off x="2940050" y="1013598"/>
              <a:ext cx="782820" cy="66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</a:t>
              </a:r>
            </a:p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</a:t>
              </a:r>
              <a:endParaRPr lang="fr-FR" altLang="fr-FR" sz="996">
                <a:solidFill>
                  <a:srgbClr val="FF4949"/>
                </a:solidFill>
                <a:latin typeface="Monotype Sorts" pitchFamily="2" charset="2"/>
              </a:endParaRPr>
            </a:p>
          </p:txBody>
        </p:sp>
        <p:sp>
          <p:nvSpPr>
            <p:cNvPr id="55314" name="Rectangle 14"/>
            <p:cNvSpPr>
              <a:spLocks noChangeAspect="1" noChangeArrowheads="1"/>
            </p:cNvSpPr>
            <p:nvPr/>
          </p:nvSpPr>
          <p:spPr bwMode="auto">
            <a:xfrm>
              <a:off x="4918075" y="2885281"/>
              <a:ext cx="527206" cy="37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</a:t>
              </a:r>
              <a:endParaRPr lang="fr-FR" altLang="fr-FR" sz="1096">
                <a:solidFill>
                  <a:srgbClr val="FF9999"/>
                </a:solidFill>
                <a:latin typeface="Monotype Sorts" pitchFamily="2" charset="2"/>
              </a:endParaRPr>
            </a:p>
          </p:txBody>
        </p:sp>
        <p:sp>
          <p:nvSpPr>
            <p:cNvPr id="55315" name="Rectangle 15"/>
            <p:cNvSpPr>
              <a:spLocks noChangeAspect="1" noChangeArrowheads="1"/>
            </p:cNvSpPr>
            <p:nvPr/>
          </p:nvSpPr>
          <p:spPr bwMode="auto">
            <a:xfrm>
              <a:off x="3252788" y="2717006"/>
              <a:ext cx="872286" cy="37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  <a:endParaRPr lang="fr-FR" altLang="fr-FR" sz="1096">
                <a:solidFill>
                  <a:srgbClr val="FE9B03"/>
                </a:solidFill>
                <a:latin typeface="Monotype Sorts" pitchFamily="2" charset="2"/>
              </a:endParaRPr>
            </a:p>
          </p:txBody>
        </p:sp>
        <p:sp>
          <p:nvSpPr>
            <p:cNvPr id="55316" name="Rectangle 16"/>
            <p:cNvSpPr>
              <a:spLocks noChangeAspect="1" noChangeArrowheads="1"/>
            </p:cNvSpPr>
            <p:nvPr/>
          </p:nvSpPr>
          <p:spPr bwMode="auto">
            <a:xfrm>
              <a:off x="1763713" y="3088491"/>
              <a:ext cx="870688" cy="37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</a:p>
          </p:txBody>
        </p:sp>
        <p:sp>
          <p:nvSpPr>
            <p:cNvPr id="55317" name="Rectangle 17"/>
            <p:cNvSpPr>
              <a:spLocks noChangeAspect="1" noChangeArrowheads="1"/>
            </p:cNvSpPr>
            <p:nvPr/>
          </p:nvSpPr>
          <p:spPr bwMode="auto">
            <a:xfrm>
              <a:off x="1466850" y="4194968"/>
              <a:ext cx="872286" cy="37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 dirty="0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  <a:endParaRPr lang="fr-FR" altLang="fr-FR" sz="1096" dirty="0">
                <a:solidFill>
                  <a:srgbClr val="FD0101"/>
                </a:solidFill>
                <a:latin typeface="Monotype Sorts" pitchFamily="2" charset="2"/>
              </a:endParaRPr>
            </a:p>
          </p:txBody>
        </p:sp>
        <p:sp>
          <p:nvSpPr>
            <p:cNvPr id="55318" name="Rectangle 18"/>
            <p:cNvSpPr>
              <a:spLocks noChangeAspect="1" noChangeArrowheads="1"/>
            </p:cNvSpPr>
            <p:nvPr/>
          </p:nvSpPr>
          <p:spPr bwMode="auto">
            <a:xfrm>
              <a:off x="4316412" y="4452153"/>
              <a:ext cx="869091" cy="375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  <a:endParaRPr lang="fr-FR" altLang="fr-FR" sz="1096">
                <a:solidFill>
                  <a:srgbClr val="FD0101"/>
                </a:solidFill>
                <a:latin typeface="Monotype Sorts" pitchFamily="2" charset="2"/>
              </a:endParaRPr>
            </a:p>
          </p:txBody>
        </p:sp>
        <p:sp>
          <p:nvSpPr>
            <p:cNvPr id="55319" name="Rectangle 19"/>
            <p:cNvSpPr>
              <a:spLocks noChangeAspect="1" noChangeArrowheads="1"/>
            </p:cNvSpPr>
            <p:nvPr/>
          </p:nvSpPr>
          <p:spPr bwMode="auto">
            <a:xfrm>
              <a:off x="4316412" y="4723606"/>
              <a:ext cx="869091" cy="37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  <a:endParaRPr lang="fr-FR" altLang="fr-FR" sz="1096">
                <a:solidFill>
                  <a:srgbClr val="FE9B03"/>
                </a:solidFill>
                <a:latin typeface="Monotype Sorts" pitchFamily="2" charset="2"/>
              </a:endParaRPr>
            </a:p>
          </p:txBody>
        </p:sp>
        <p:sp>
          <p:nvSpPr>
            <p:cNvPr id="55320" name="Rectangle 20"/>
            <p:cNvSpPr>
              <a:spLocks noChangeAspect="1" noChangeArrowheads="1"/>
            </p:cNvSpPr>
            <p:nvPr/>
          </p:nvSpPr>
          <p:spPr bwMode="auto">
            <a:xfrm>
              <a:off x="4217988" y="3756828"/>
              <a:ext cx="870688" cy="375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</a:t>
              </a:r>
              <a:endParaRPr lang="fr-FR" altLang="fr-FR" sz="1096">
                <a:solidFill>
                  <a:srgbClr val="FE9B03"/>
                </a:solidFill>
                <a:latin typeface="Monotype Sorts" pitchFamily="2" charset="2"/>
              </a:endParaRPr>
            </a:p>
          </p:txBody>
        </p:sp>
        <p:sp>
          <p:nvSpPr>
            <p:cNvPr id="55321" name="Rectangle 21"/>
            <p:cNvSpPr>
              <a:spLocks noChangeAspect="1" noChangeArrowheads="1"/>
            </p:cNvSpPr>
            <p:nvPr/>
          </p:nvSpPr>
          <p:spPr bwMode="auto">
            <a:xfrm>
              <a:off x="1601788" y="1722551"/>
              <a:ext cx="696552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  <a:endParaRPr lang="fr-FR" altLang="fr-FR" sz="996">
                <a:solidFill>
                  <a:srgbClr val="EEE302"/>
                </a:solidFill>
                <a:latin typeface="Monotype Sorts" pitchFamily="2" charset="2"/>
              </a:endParaRPr>
            </a:p>
          </p:txBody>
        </p:sp>
        <p:sp>
          <p:nvSpPr>
            <p:cNvPr id="55322" name="Rectangle 22"/>
            <p:cNvSpPr>
              <a:spLocks noChangeAspect="1" noChangeArrowheads="1"/>
            </p:cNvSpPr>
            <p:nvPr/>
          </p:nvSpPr>
          <p:spPr bwMode="auto">
            <a:xfrm>
              <a:off x="2235200" y="1638414"/>
              <a:ext cx="939386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</a:t>
              </a:r>
            </a:p>
          </p:txBody>
        </p:sp>
        <p:sp>
          <p:nvSpPr>
            <p:cNvPr id="55323" name="Rectangle 23"/>
            <p:cNvSpPr>
              <a:spLocks noChangeAspect="1" noChangeArrowheads="1"/>
            </p:cNvSpPr>
            <p:nvPr/>
          </p:nvSpPr>
          <p:spPr bwMode="auto">
            <a:xfrm>
              <a:off x="2901950" y="1386011"/>
              <a:ext cx="682174" cy="23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sp>
          <p:nvSpPr>
            <p:cNvPr id="55324" name="Rectangle 24"/>
            <p:cNvSpPr>
              <a:spLocks noChangeAspect="1" noChangeArrowheads="1"/>
            </p:cNvSpPr>
            <p:nvPr/>
          </p:nvSpPr>
          <p:spPr bwMode="auto">
            <a:xfrm>
              <a:off x="3573463" y="2222614"/>
              <a:ext cx="680576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sp>
          <p:nvSpPr>
            <p:cNvPr id="55325" name="Rectangle 25"/>
            <p:cNvSpPr>
              <a:spLocks noChangeAspect="1" noChangeArrowheads="1"/>
            </p:cNvSpPr>
            <p:nvPr/>
          </p:nvSpPr>
          <p:spPr bwMode="auto">
            <a:xfrm>
              <a:off x="2376488" y="4803889"/>
              <a:ext cx="717320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sp>
          <p:nvSpPr>
            <p:cNvPr id="55326" name="Rectangle 26"/>
            <p:cNvSpPr>
              <a:spLocks noChangeAspect="1" noChangeArrowheads="1"/>
            </p:cNvSpPr>
            <p:nvPr/>
          </p:nvSpPr>
          <p:spPr bwMode="auto">
            <a:xfrm>
              <a:off x="4305300" y="4195876"/>
              <a:ext cx="698150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sp>
          <p:nvSpPr>
            <p:cNvPr id="55327" name="Rectangle 27"/>
            <p:cNvSpPr>
              <a:spLocks noChangeAspect="1" noChangeArrowheads="1"/>
            </p:cNvSpPr>
            <p:nvPr/>
          </p:nvSpPr>
          <p:spPr bwMode="auto">
            <a:xfrm>
              <a:off x="3994150" y="1711439"/>
              <a:ext cx="252420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 dirty="0">
                  <a:solidFill>
                    <a:srgbClr val="4DD800"/>
                  </a:solidFill>
                  <a:latin typeface="Monotype Sorts" pitchFamily="2" charset="2"/>
                </a:rPr>
                <a:t></a:t>
              </a:r>
              <a:endParaRPr lang="fr-FR" altLang="fr-FR" sz="1096" dirty="0">
                <a:solidFill>
                  <a:srgbClr val="51DC00"/>
                </a:solidFill>
                <a:latin typeface="Monotype Sorts" pitchFamily="2" charset="2"/>
              </a:endParaRPr>
            </a:p>
          </p:txBody>
        </p:sp>
        <p:sp>
          <p:nvSpPr>
            <p:cNvPr id="55328" name="Rectangle 28"/>
            <p:cNvSpPr>
              <a:spLocks noChangeAspect="1" noChangeArrowheads="1"/>
            </p:cNvSpPr>
            <p:nvPr/>
          </p:nvSpPr>
          <p:spPr bwMode="auto">
            <a:xfrm>
              <a:off x="3557587" y="1893537"/>
              <a:ext cx="808562" cy="30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 dirty="0">
                  <a:solidFill>
                    <a:srgbClr val="000000"/>
                  </a:solidFill>
                </a:rPr>
                <a:t>CHOOZ</a:t>
              </a:r>
              <a:endParaRPr lang="fr-FR" altLang="fr-FR" sz="1096" dirty="0">
                <a:solidFill>
                  <a:srgbClr val="000000"/>
                </a:solidFill>
                <a:latin typeface="75 Helvetica Bold"/>
              </a:endParaRPr>
            </a:p>
          </p:txBody>
        </p:sp>
        <p:sp>
          <p:nvSpPr>
            <p:cNvPr id="55329" name="Rectangle 29"/>
            <p:cNvSpPr>
              <a:spLocks noChangeAspect="1" noChangeArrowheads="1"/>
            </p:cNvSpPr>
            <p:nvPr/>
          </p:nvSpPr>
          <p:spPr bwMode="auto">
            <a:xfrm>
              <a:off x="4335463" y="1921678"/>
              <a:ext cx="979784" cy="23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 dirty="0">
                  <a:solidFill>
                    <a:srgbClr val="000082"/>
                  </a:solidFill>
                  <a:latin typeface="Monotype Sorts" pitchFamily="2" charset="2"/>
                </a:rPr>
                <a:t></a:t>
              </a:r>
            </a:p>
          </p:txBody>
        </p:sp>
        <p:sp>
          <p:nvSpPr>
            <p:cNvPr id="55330" name="Rectangle 30"/>
            <p:cNvSpPr>
              <a:spLocks noChangeAspect="1" noChangeArrowheads="1"/>
            </p:cNvSpPr>
            <p:nvPr/>
          </p:nvSpPr>
          <p:spPr bwMode="auto">
            <a:xfrm>
              <a:off x="4129088" y="2107860"/>
              <a:ext cx="1282868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CATTENOM</a:t>
              </a:r>
            </a:p>
          </p:txBody>
        </p:sp>
        <p:sp>
          <p:nvSpPr>
            <p:cNvPr id="55331" name="Rectangle 31"/>
            <p:cNvSpPr>
              <a:spLocks noChangeAspect="1" noChangeArrowheads="1"/>
            </p:cNvSpPr>
            <p:nvPr/>
          </p:nvSpPr>
          <p:spPr bwMode="auto">
            <a:xfrm>
              <a:off x="2160588" y="2165010"/>
              <a:ext cx="1627948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NOGENT / SEINE</a:t>
              </a:r>
            </a:p>
          </p:txBody>
        </p:sp>
        <p:sp>
          <p:nvSpPr>
            <p:cNvPr id="55332" name="Rectangle 32"/>
            <p:cNvSpPr>
              <a:spLocks noChangeAspect="1" noChangeArrowheads="1"/>
            </p:cNvSpPr>
            <p:nvPr/>
          </p:nvSpPr>
          <p:spPr bwMode="auto">
            <a:xfrm>
              <a:off x="2727325" y="2797968"/>
              <a:ext cx="527206" cy="37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FF4949"/>
                  </a:solidFill>
                  <a:latin typeface="Monotype Sorts" pitchFamily="2" charset="2"/>
                </a:rPr>
                <a:t></a:t>
              </a:r>
            </a:p>
          </p:txBody>
        </p:sp>
        <p:sp>
          <p:nvSpPr>
            <p:cNvPr id="55333" name="Rectangle 33"/>
            <p:cNvSpPr>
              <a:spLocks noChangeAspect="1" noChangeArrowheads="1"/>
            </p:cNvSpPr>
            <p:nvPr/>
          </p:nvSpPr>
          <p:spPr bwMode="auto">
            <a:xfrm>
              <a:off x="1582738" y="2731747"/>
              <a:ext cx="1284466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ST-LAURENT</a:t>
              </a:r>
            </a:p>
          </p:txBody>
        </p:sp>
        <p:sp>
          <p:nvSpPr>
            <p:cNvPr id="55334" name="Rectangle 34"/>
            <p:cNvSpPr>
              <a:spLocks noChangeAspect="1" noChangeArrowheads="1"/>
            </p:cNvSpPr>
            <p:nvPr/>
          </p:nvSpPr>
          <p:spPr bwMode="auto">
            <a:xfrm>
              <a:off x="1530350" y="3284197"/>
              <a:ext cx="1281271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CHINON</a:t>
              </a:r>
            </a:p>
          </p:txBody>
        </p:sp>
        <p:sp>
          <p:nvSpPr>
            <p:cNvPr id="55335" name="Rectangle 35"/>
            <p:cNvSpPr>
              <a:spLocks noChangeAspect="1" noChangeArrowheads="1"/>
            </p:cNvSpPr>
            <p:nvPr/>
          </p:nvSpPr>
          <p:spPr bwMode="auto">
            <a:xfrm>
              <a:off x="1954213" y="3441350"/>
              <a:ext cx="838736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CIVAUX</a:t>
              </a:r>
            </a:p>
          </p:txBody>
        </p:sp>
        <p:sp>
          <p:nvSpPr>
            <p:cNvPr id="55336" name="Rectangle 36"/>
            <p:cNvSpPr>
              <a:spLocks noChangeAspect="1" noChangeArrowheads="1"/>
            </p:cNvSpPr>
            <p:nvPr/>
          </p:nvSpPr>
          <p:spPr bwMode="auto">
            <a:xfrm>
              <a:off x="1238250" y="4395447"/>
              <a:ext cx="1281271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LE BLAYAIS</a:t>
              </a:r>
            </a:p>
          </p:txBody>
        </p:sp>
        <p:sp>
          <p:nvSpPr>
            <p:cNvPr id="55337" name="Rectangle 37"/>
            <p:cNvSpPr>
              <a:spLocks noChangeAspect="1" noChangeArrowheads="1"/>
            </p:cNvSpPr>
            <p:nvPr/>
          </p:nvSpPr>
          <p:spPr bwMode="auto">
            <a:xfrm>
              <a:off x="1982788" y="4920900"/>
              <a:ext cx="1281270" cy="3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GOLFECH</a:t>
              </a:r>
              <a:endParaRPr lang="fr-FR" altLang="fr-FR" sz="1096">
                <a:solidFill>
                  <a:srgbClr val="000000"/>
                </a:solidFill>
                <a:latin typeface="75 Helvetica Bold"/>
              </a:endParaRPr>
            </a:p>
          </p:txBody>
        </p:sp>
        <p:sp>
          <p:nvSpPr>
            <p:cNvPr id="55338" name="Rectangle 38"/>
            <p:cNvSpPr>
              <a:spLocks noChangeAspect="1" noChangeArrowheads="1"/>
            </p:cNvSpPr>
            <p:nvPr/>
          </p:nvSpPr>
          <p:spPr bwMode="auto">
            <a:xfrm>
              <a:off x="3351213" y="4384335"/>
              <a:ext cx="1282868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CRUAS</a:t>
              </a:r>
              <a:endParaRPr lang="fr-FR" altLang="fr-FR" sz="1096">
                <a:solidFill>
                  <a:srgbClr val="000000"/>
                </a:solidFill>
                <a:latin typeface="75 Helvetica Bold"/>
              </a:endParaRPr>
            </a:p>
          </p:txBody>
        </p:sp>
        <p:sp>
          <p:nvSpPr>
            <p:cNvPr id="55339" name="Rectangle 39"/>
            <p:cNvSpPr>
              <a:spLocks noChangeAspect="1" noChangeArrowheads="1"/>
            </p:cNvSpPr>
            <p:nvPr/>
          </p:nvSpPr>
          <p:spPr bwMode="auto">
            <a:xfrm>
              <a:off x="3224213" y="4660560"/>
              <a:ext cx="1281271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TRICASTIN</a:t>
              </a:r>
            </a:p>
          </p:txBody>
        </p:sp>
        <p:sp>
          <p:nvSpPr>
            <p:cNvPr id="55340" name="Rectangle 40"/>
            <p:cNvSpPr>
              <a:spLocks noChangeAspect="1" noChangeArrowheads="1"/>
            </p:cNvSpPr>
            <p:nvPr/>
          </p:nvSpPr>
          <p:spPr bwMode="auto">
            <a:xfrm>
              <a:off x="3249613" y="4150962"/>
              <a:ext cx="1281270" cy="3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ST-ALBAN</a:t>
              </a:r>
            </a:p>
          </p:txBody>
        </p:sp>
        <p:sp>
          <p:nvSpPr>
            <p:cNvPr id="55341" name="Rectangle 41"/>
            <p:cNvSpPr>
              <a:spLocks noChangeAspect="1" noChangeArrowheads="1"/>
            </p:cNvSpPr>
            <p:nvPr/>
          </p:nvSpPr>
          <p:spPr bwMode="auto">
            <a:xfrm>
              <a:off x="3994150" y="3498500"/>
              <a:ext cx="1281270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BUGEY</a:t>
              </a:r>
            </a:p>
          </p:txBody>
        </p:sp>
        <p:sp>
          <p:nvSpPr>
            <p:cNvPr id="55342" name="Rectangle 42"/>
            <p:cNvSpPr>
              <a:spLocks noChangeAspect="1" noChangeArrowheads="1"/>
            </p:cNvSpPr>
            <p:nvPr/>
          </p:nvSpPr>
          <p:spPr bwMode="auto">
            <a:xfrm>
              <a:off x="3055937" y="2933350"/>
              <a:ext cx="1284465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DAMPIERRE</a:t>
              </a:r>
            </a:p>
          </p:txBody>
        </p:sp>
        <p:sp>
          <p:nvSpPr>
            <p:cNvPr id="55343" name="Rectangle 43"/>
            <p:cNvSpPr>
              <a:spLocks noChangeAspect="1" noChangeArrowheads="1"/>
            </p:cNvSpPr>
            <p:nvPr/>
          </p:nvSpPr>
          <p:spPr bwMode="auto">
            <a:xfrm>
              <a:off x="2989263" y="1498260"/>
              <a:ext cx="905835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82"/>
                  </a:solidFill>
                </a:rPr>
                <a:t>PENLY</a:t>
              </a:r>
            </a:p>
          </p:txBody>
        </p:sp>
        <p:sp>
          <p:nvSpPr>
            <p:cNvPr id="55344" name="Rectangle 44"/>
            <p:cNvSpPr>
              <a:spLocks noChangeAspect="1" noChangeArrowheads="1"/>
            </p:cNvSpPr>
            <p:nvPr/>
          </p:nvSpPr>
          <p:spPr bwMode="auto">
            <a:xfrm>
              <a:off x="1763712" y="1410937"/>
              <a:ext cx="1282867" cy="30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PALUEL</a:t>
              </a:r>
              <a:endParaRPr lang="fr-FR" altLang="fr-FR" sz="1096">
                <a:solidFill>
                  <a:srgbClr val="000000"/>
                </a:solidFill>
                <a:latin typeface="75 Helvetica Bold"/>
              </a:endParaRPr>
            </a:p>
          </p:txBody>
        </p:sp>
        <p:sp>
          <p:nvSpPr>
            <p:cNvPr id="55345" name="Rectangle 45"/>
            <p:cNvSpPr>
              <a:spLocks noChangeAspect="1" noChangeArrowheads="1"/>
            </p:cNvSpPr>
            <p:nvPr/>
          </p:nvSpPr>
          <p:spPr bwMode="auto">
            <a:xfrm>
              <a:off x="974724" y="1933235"/>
              <a:ext cx="1685462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FLAMANVILLE</a:t>
              </a:r>
            </a:p>
          </p:txBody>
        </p:sp>
        <p:sp>
          <p:nvSpPr>
            <p:cNvPr id="55346" name="Rectangle 46"/>
            <p:cNvSpPr>
              <a:spLocks noChangeAspect="1" noChangeArrowheads="1"/>
            </p:cNvSpPr>
            <p:nvPr/>
          </p:nvSpPr>
          <p:spPr bwMode="auto">
            <a:xfrm>
              <a:off x="3340100" y="3086224"/>
              <a:ext cx="680576" cy="234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sp>
          <p:nvSpPr>
            <p:cNvPr id="55347" name="Rectangle 47"/>
            <p:cNvSpPr>
              <a:spLocks noChangeAspect="1" noChangeArrowheads="1"/>
            </p:cNvSpPr>
            <p:nvPr/>
          </p:nvSpPr>
          <p:spPr bwMode="auto">
            <a:xfrm>
              <a:off x="2803525" y="3177835"/>
              <a:ext cx="1627949" cy="30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1693"/>
                </a:lnSpc>
                <a:spcAft>
                  <a:spcPct val="0"/>
                </a:spcAft>
                <a:defRPr/>
              </a:pPr>
              <a:r>
                <a:rPr lang="fr-FR" altLang="fr-FR" sz="1096" b="1">
                  <a:solidFill>
                    <a:srgbClr val="000000"/>
                  </a:solidFill>
                </a:rPr>
                <a:t>BELLEVILLE</a:t>
              </a:r>
            </a:p>
          </p:txBody>
        </p:sp>
        <p:sp>
          <p:nvSpPr>
            <p:cNvPr id="55348" name="Rectangle 49"/>
            <p:cNvSpPr>
              <a:spLocks noChangeAspect="1" noChangeArrowheads="1"/>
            </p:cNvSpPr>
            <p:nvPr/>
          </p:nvSpPr>
          <p:spPr bwMode="auto">
            <a:xfrm>
              <a:off x="2651125" y="3498964"/>
              <a:ext cx="704540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51DC00"/>
                  </a:solidFill>
                  <a:latin typeface="Monotype Sorts" pitchFamily="2" charset="2"/>
                </a:rPr>
                <a:t> </a:t>
              </a:r>
            </a:p>
          </p:txBody>
        </p:sp>
        <p:sp>
          <p:nvSpPr>
            <p:cNvPr id="55349" name="Freeform 50"/>
            <p:cNvSpPr>
              <a:spLocks noChangeAspect="1"/>
            </p:cNvSpPr>
            <p:nvPr/>
          </p:nvSpPr>
          <p:spPr bwMode="auto">
            <a:xfrm>
              <a:off x="2787650" y="4868317"/>
              <a:ext cx="290762" cy="840334"/>
            </a:xfrm>
            <a:custGeom>
              <a:avLst/>
              <a:gdLst>
                <a:gd name="T0" fmla="*/ 0 w 176"/>
                <a:gd name="T1" fmla="*/ 0 h 511"/>
                <a:gd name="T2" fmla="*/ 2147483647 w 176"/>
                <a:gd name="T3" fmla="*/ 2147483647 h 511"/>
                <a:gd name="T4" fmla="*/ 2147483647 w 176"/>
                <a:gd name="T5" fmla="*/ 2147483647 h 511"/>
                <a:gd name="T6" fmla="*/ 2147483647 w 176"/>
                <a:gd name="T7" fmla="*/ 2147483647 h 511"/>
                <a:gd name="T8" fmla="*/ 2147483647 w 176"/>
                <a:gd name="T9" fmla="*/ 2147483647 h 511"/>
                <a:gd name="T10" fmla="*/ 2147483647 w 176"/>
                <a:gd name="T11" fmla="*/ 2147483647 h 511"/>
                <a:gd name="T12" fmla="*/ 2147483647 w 176"/>
                <a:gd name="T13" fmla="*/ 2147483647 h 511"/>
                <a:gd name="T14" fmla="*/ 2147483647 w 176"/>
                <a:gd name="T15" fmla="*/ 2147483647 h 511"/>
                <a:gd name="T16" fmla="*/ 2147483647 w 176"/>
                <a:gd name="T17" fmla="*/ 2147483647 h 511"/>
                <a:gd name="T18" fmla="*/ 2147483647 w 176"/>
                <a:gd name="T19" fmla="*/ 2147483647 h 511"/>
                <a:gd name="T20" fmla="*/ 2147483647 w 176"/>
                <a:gd name="T21" fmla="*/ 2147483647 h 511"/>
                <a:gd name="T22" fmla="*/ 2147483647 w 176"/>
                <a:gd name="T23" fmla="*/ 2147483647 h 511"/>
                <a:gd name="T24" fmla="*/ 2147483647 w 176"/>
                <a:gd name="T25" fmla="*/ 2147483647 h 511"/>
                <a:gd name="T26" fmla="*/ 2147483647 w 176"/>
                <a:gd name="T27" fmla="*/ 2147483647 h 511"/>
                <a:gd name="T28" fmla="*/ 2147483647 w 176"/>
                <a:gd name="T29" fmla="*/ 2147483647 h 511"/>
                <a:gd name="T30" fmla="*/ 2147483647 w 176"/>
                <a:gd name="T31" fmla="*/ 2147483647 h 511"/>
                <a:gd name="T32" fmla="*/ 2147483647 w 176"/>
                <a:gd name="T33" fmla="*/ 2147483647 h 511"/>
                <a:gd name="T34" fmla="*/ 2147483647 w 176"/>
                <a:gd name="T35" fmla="*/ 2147483647 h 511"/>
                <a:gd name="T36" fmla="*/ 2147483647 w 176"/>
                <a:gd name="T37" fmla="*/ 2147483647 h 511"/>
                <a:gd name="T38" fmla="*/ 2147483647 w 176"/>
                <a:gd name="T39" fmla="*/ 2147483647 h 511"/>
                <a:gd name="T40" fmla="*/ 2147483647 w 176"/>
                <a:gd name="T41" fmla="*/ 2147483647 h 511"/>
                <a:gd name="T42" fmla="*/ 2147483647 w 176"/>
                <a:gd name="T43" fmla="*/ 2147483647 h 511"/>
                <a:gd name="T44" fmla="*/ 2147483647 w 176"/>
                <a:gd name="T45" fmla="*/ 2147483647 h 511"/>
                <a:gd name="T46" fmla="*/ 2147483647 w 176"/>
                <a:gd name="T47" fmla="*/ 2147483647 h 511"/>
                <a:gd name="T48" fmla="*/ 2147483647 w 176"/>
                <a:gd name="T49" fmla="*/ 2147483647 h 511"/>
                <a:gd name="T50" fmla="*/ 2147483647 w 176"/>
                <a:gd name="T51" fmla="*/ 2147483647 h 511"/>
                <a:gd name="T52" fmla="*/ 2147483647 w 176"/>
                <a:gd name="T53" fmla="*/ 2147483647 h 5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6"/>
                <a:gd name="T82" fmla="*/ 0 h 511"/>
                <a:gd name="T83" fmla="*/ 176 w 176"/>
                <a:gd name="T84" fmla="*/ 511 h 5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6" h="511">
                  <a:moveTo>
                    <a:pt x="0" y="0"/>
                  </a:moveTo>
                  <a:lnTo>
                    <a:pt x="8" y="16"/>
                  </a:lnTo>
                  <a:lnTo>
                    <a:pt x="24" y="24"/>
                  </a:lnTo>
                  <a:lnTo>
                    <a:pt x="40" y="32"/>
                  </a:lnTo>
                  <a:lnTo>
                    <a:pt x="64" y="56"/>
                  </a:lnTo>
                  <a:lnTo>
                    <a:pt x="72" y="72"/>
                  </a:lnTo>
                  <a:lnTo>
                    <a:pt x="88" y="96"/>
                  </a:lnTo>
                  <a:lnTo>
                    <a:pt x="96" y="112"/>
                  </a:lnTo>
                  <a:lnTo>
                    <a:pt x="120" y="112"/>
                  </a:lnTo>
                  <a:lnTo>
                    <a:pt x="136" y="135"/>
                  </a:lnTo>
                  <a:lnTo>
                    <a:pt x="136" y="159"/>
                  </a:lnTo>
                  <a:lnTo>
                    <a:pt x="152" y="175"/>
                  </a:lnTo>
                  <a:lnTo>
                    <a:pt x="152" y="199"/>
                  </a:lnTo>
                  <a:lnTo>
                    <a:pt x="168" y="223"/>
                  </a:lnTo>
                  <a:lnTo>
                    <a:pt x="176" y="247"/>
                  </a:lnTo>
                  <a:lnTo>
                    <a:pt x="176" y="271"/>
                  </a:lnTo>
                  <a:lnTo>
                    <a:pt x="168" y="295"/>
                  </a:lnTo>
                  <a:lnTo>
                    <a:pt x="144" y="311"/>
                  </a:lnTo>
                  <a:lnTo>
                    <a:pt x="136" y="327"/>
                  </a:lnTo>
                  <a:lnTo>
                    <a:pt x="120" y="343"/>
                  </a:lnTo>
                  <a:lnTo>
                    <a:pt x="112" y="367"/>
                  </a:lnTo>
                  <a:lnTo>
                    <a:pt x="112" y="391"/>
                  </a:lnTo>
                  <a:lnTo>
                    <a:pt x="96" y="415"/>
                  </a:lnTo>
                  <a:lnTo>
                    <a:pt x="88" y="447"/>
                  </a:lnTo>
                  <a:lnTo>
                    <a:pt x="80" y="463"/>
                  </a:lnTo>
                  <a:lnTo>
                    <a:pt x="72" y="487"/>
                  </a:lnTo>
                  <a:lnTo>
                    <a:pt x="56" y="511"/>
                  </a:lnTo>
                </a:path>
              </a:pathLst>
            </a:custGeom>
            <a:noFill/>
            <a:ln w="12700">
              <a:solidFill>
                <a:srgbClr val="4C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fr-FR" sz="1793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50" name="Rectangle 51"/>
            <p:cNvSpPr>
              <a:spLocks noChangeAspect="1" noChangeArrowheads="1"/>
            </p:cNvSpPr>
            <p:nvPr/>
          </p:nvSpPr>
          <p:spPr bwMode="auto">
            <a:xfrm>
              <a:off x="4140200" y="1711439"/>
              <a:ext cx="694955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51DC00"/>
                  </a:solidFill>
                  <a:latin typeface="Monotype Sorts" pitchFamily="2" charset="2"/>
                </a:rPr>
                <a:t></a:t>
              </a:r>
            </a:p>
          </p:txBody>
        </p:sp>
        <p:grpSp>
          <p:nvGrpSpPr>
            <p:cNvPr id="55351" name="Group 52"/>
            <p:cNvGrpSpPr>
              <a:grpSpLocks/>
            </p:cNvGrpSpPr>
            <p:nvPr/>
          </p:nvGrpSpPr>
          <p:grpSpPr bwMode="auto">
            <a:xfrm>
              <a:off x="3830638" y="1697193"/>
              <a:ext cx="249237" cy="226858"/>
              <a:chOff x="2764" y="1166"/>
              <a:chExt cx="137" cy="124"/>
            </a:xfrm>
          </p:grpSpPr>
          <p:sp>
            <p:nvSpPr>
              <p:cNvPr id="55384" name="Rectangle 53"/>
              <p:cNvSpPr>
                <a:spLocks noChangeArrowheads="1"/>
              </p:cNvSpPr>
              <p:nvPr/>
            </p:nvSpPr>
            <p:spPr bwMode="auto">
              <a:xfrm>
                <a:off x="2764" y="1166"/>
                <a:ext cx="137" cy="124"/>
              </a:xfrm>
              <a:prstGeom prst="rect">
                <a:avLst/>
              </a:prstGeom>
              <a:solidFill>
                <a:srgbClr val="0696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5385" name="Group 54"/>
              <p:cNvGrpSpPr>
                <a:grpSpLocks/>
              </p:cNvGrpSpPr>
              <p:nvPr/>
            </p:nvGrpSpPr>
            <p:grpSpPr bwMode="auto">
              <a:xfrm>
                <a:off x="2778" y="1176"/>
                <a:ext cx="103" cy="99"/>
                <a:chOff x="2784" y="1191"/>
                <a:chExt cx="103" cy="99"/>
              </a:xfrm>
            </p:grpSpPr>
            <p:sp>
              <p:nvSpPr>
                <p:cNvPr id="55386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7" y="1204"/>
                  <a:ext cx="79" cy="72"/>
                </a:xfrm>
                <a:prstGeom prst="ellipse">
                  <a:avLst/>
                </a:prstGeom>
                <a:noFill/>
                <a:ln w="25400">
                  <a:solidFill>
                    <a:srgbClr val="4D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algn="l">
                    <a:spcAft>
                      <a:spcPts val="400"/>
                    </a:spcAft>
                    <a:buFont typeface="Arial" panose="020B0604020202020204" pitchFamily="34" charset="0"/>
                    <a:defRPr sz="2200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 algn="l">
                    <a:lnSpc>
                      <a:spcPts val="2000"/>
                    </a:lnSpc>
                    <a:buSzPct val="90000"/>
                    <a:buBlip>
                      <a:blip r:embed="rId2"/>
                    </a:buBlip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l">
                    <a:lnSpc>
                      <a:spcPts val="2000"/>
                    </a:lnSpc>
                    <a:buSzPct val="36000"/>
                    <a:buFont typeface="Arial" panose="020B0604020202020204" pitchFamily="34" charset="0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l">
                    <a:lnSpc>
                      <a:spcPts val="2000"/>
                    </a:lnSpc>
                    <a:buClr>
                      <a:srgbClr val="666666"/>
                    </a:buClr>
                    <a:buSzPct val="36000"/>
                    <a:buBlip>
                      <a:blip r:embed="rId3"/>
                    </a:buBlip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l">
                    <a:lnSpc>
                      <a:spcPts val="2000"/>
                    </a:lnSpc>
                    <a:buClr>
                      <a:srgbClr val="666666"/>
                    </a:buClr>
                    <a:buFont typeface="Arial" panose="020B0604020202020204" pitchFamily="34" charset="0"/>
                    <a:buChar char="-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666666"/>
                    </a:buClr>
                    <a:buFont typeface="Arial" panose="020B0604020202020204" pitchFamily="34" charset="0"/>
                    <a:buChar char="-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666666"/>
                    </a:buClr>
                    <a:buFont typeface="Arial" panose="020B0604020202020204" pitchFamily="34" charset="0"/>
                    <a:buChar char="-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666666"/>
                    </a:buClr>
                    <a:buFont typeface="Arial" panose="020B0604020202020204" pitchFamily="34" charset="0"/>
                    <a:buChar char="-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666666"/>
                    </a:buClr>
                    <a:buFont typeface="Arial" panose="020B0604020202020204" pitchFamily="34" charset="0"/>
                    <a:buChar char="-"/>
                    <a:defRPr sz="1600">
                      <a:solidFill>
                        <a:srgbClr val="666666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Aft>
                      <a:spcPct val="0"/>
                    </a:spcAft>
                    <a:defRPr/>
                  </a:pPr>
                  <a:endParaRPr lang="fr-FR" altLang="fr-FR" sz="179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387" name="Line 56"/>
                <p:cNvSpPr>
                  <a:spLocks noChangeAspect="1" noChangeShapeType="1"/>
                </p:cNvSpPr>
                <p:nvPr/>
              </p:nvSpPr>
              <p:spPr bwMode="auto">
                <a:xfrm>
                  <a:off x="2784" y="1195"/>
                  <a:ext cx="103" cy="93"/>
                </a:xfrm>
                <a:prstGeom prst="line">
                  <a:avLst/>
                </a:prstGeom>
                <a:noFill/>
                <a:ln w="12700">
                  <a:solidFill>
                    <a:srgbClr val="4D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793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388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98" y="1191"/>
                  <a:ext cx="78" cy="99"/>
                </a:xfrm>
                <a:prstGeom prst="line">
                  <a:avLst/>
                </a:prstGeom>
                <a:noFill/>
                <a:ln w="12700">
                  <a:solidFill>
                    <a:srgbClr val="4D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fr-FR" sz="1793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55352" name="AutoShape 59"/>
            <p:cNvSpPr>
              <a:spLocks noChangeArrowheads="1"/>
            </p:cNvSpPr>
            <p:nvPr/>
          </p:nvSpPr>
          <p:spPr bwMode="auto">
            <a:xfrm>
              <a:off x="2270125" y="1658131"/>
              <a:ext cx="139700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3" name="AutoShape 60"/>
            <p:cNvSpPr>
              <a:spLocks noChangeArrowheads="1"/>
            </p:cNvSpPr>
            <p:nvPr/>
          </p:nvSpPr>
          <p:spPr bwMode="auto">
            <a:xfrm>
              <a:off x="2486025" y="1658131"/>
              <a:ext cx="141288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4" name="AutoShape 61"/>
            <p:cNvSpPr>
              <a:spLocks noChangeArrowheads="1"/>
            </p:cNvSpPr>
            <p:nvPr/>
          </p:nvSpPr>
          <p:spPr bwMode="auto">
            <a:xfrm>
              <a:off x="2703513" y="1658131"/>
              <a:ext cx="139700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5" name="AutoShape 62"/>
            <p:cNvSpPr>
              <a:spLocks noChangeArrowheads="1"/>
            </p:cNvSpPr>
            <p:nvPr/>
          </p:nvSpPr>
          <p:spPr bwMode="auto">
            <a:xfrm>
              <a:off x="2919413" y="1658131"/>
              <a:ext cx="141287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6" name="AutoShape 63"/>
            <p:cNvSpPr>
              <a:spLocks noChangeArrowheads="1"/>
            </p:cNvSpPr>
            <p:nvPr/>
          </p:nvSpPr>
          <p:spPr bwMode="auto">
            <a:xfrm>
              <a:off x="2944813" y="1405718"/>
              <a:ext cx="141287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7" name="AutoShape 64"/>
            <p:cNvSpPr>
              <a:spLocks noChangeArrowheads="1"/>
            </p:cNvSpPr>
            <p:nvPr/>
          </p:nvSpPr>
          <p:spPr bwMode="auto">
            <a:xfrm>
              <a:off x="3162300" y="1405718"/>
              <a:ext cx="139700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8" name="AutoShape 65"/>
            <p:cNvSpPr>
              <a:spLocks noChangeArrowheads="1"/>
            </p:cNvSpPr>
            <p:nvPr/>
          </p:nvSpPr>
          <p:spPr bwMode="auto">
            <a:xfrm>
              <a:off x="4322763" y="1962931"/>
              <a:ext cx="139700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59" name="AutoShape 66"/>
            <p:cNvSpPr>
              <a:spLocks noChangeArrowheads="1"/>
            </p:cNvSpPr>
            <p:nvPr/>
          </p:nvSpPr>
          <p:spPr bwMode="auto">
            <a:xfrm>
              <a:off x="4538663" y="1962931"/>
              <a:ext cx="141287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60" name="AutoShape 67"/>
            <p:cNvSpPr>
              <a:spLocks noChangeArrowheads="1"/>
            </p:cNvSpPr>
            <p:nvPr/>
          </p:nvSpPr>
          <p:spPr bwMode="auto">
            <a:xfrm>
              <a:off x="4756150" y="1962931"/>
              <a:ext cx="139700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61" name="AutoShape 68"/>
            <p:cNvSpPr>
              <a:spLocks noChangeArrowheads="1"/>
            </p:cNvSpPr>
            <p:nvPr/>
          </p:nvSpPr>
          <p:spPr bwMode="auto">
            <a:xfrm>
              <a:off x="4972050" y="1962931"/>
              <a:ext cx="141288" cy="127807"/>
            </a:xfrm>
            <a:prstGeom prst="flowChartExtra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62" name="Rectangle 69"/>
            <p:cNvSpPr>
              <a:spLocks noChangeAspect="1" noChangeArrowheads="1"/>
            </p:cNvSpPr>
            <p:nvPr/>
          </p:nvSpPr>
          <p:spPr bwMode="auto">
            <a:xfrm>
              <a:off x="3565525" y="2221026"/>
              <a:ext cx="682174" cy="23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128" tIns="44273" rIns="90128" bIns="44273">
              <a:spAutoFit/>
            </a:bodyPr>
            <a:lstStyle>
              <a:lvl1pPr algn="l" defTabSz="762000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 defTabSz="762000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 defTabSz="762000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 defTabSz="76200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 defTabSz="762000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Aft>
                  <a:spcPct val="0"/>
                </a:spcAft>
                <a:defRPr/>
              </a:pPr>
              <a:r>
                <a:rPr lang="fr-FR" altLang="fr-FR" sz="1096">
                  <a:solidFill>
                    <a:srgbClr val="000082"/>
                  </a:solidFill>
                  <a:latin typeface="Monotype Sorts" pitchFamily="2" charset="2"/>
                </a:rPr>
                <a:t></a:t>
              </a:r>
            </a:p>
          </p:txBody>
        </p:sp>
        <p:grpSp>
          <p:nvGrpSpPr>
            <p:cNvPr id="55363" name="Group 70"/>
            <p:cNvGrpSpPr>
              <a:grpSpLocks/>
            </p:cNvGrpSpPr>
            <p:nvPr/>
          </p:nvGrpSpPr>
          <p:grpSpPr bwMode="auto">
            <a:xfrm>
              <a:off x="3608388" y="2240743"/>
              <a:ext cx="357187" cy="127807"/>
              <a:chOff x="2264" y="1648"/>
              <a:chExt cx="224" cy="80"/>
            </a:xfrm>
          </p:grpSpPr>
          <p:sp>
            <p:nvSpPr>
              <p:cNvPr id="55382" name="AutoShape 71"/>
              <p:cNvSpPr>
                <a:spLocks noChangeArrowheads="1"/>
              </p:cNvSpPr>
              <p:nvPr/>
            </p:nvSpPr>
            <p:spPr bwMode="auto">
              <a:xfrm>
                <a:off x="2264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sp>
            <p:nvSpPr>
              <p:cNvPr id="55383" name="AutoShape 72"/>
              <p:cNvSpPr>
                <a:spLocks noChangeArrowheads="1"/>
              </p:cNvSpPr>
              <p:nvPr/>
            </p:nvSpPr>
            <p:spPr bwMode="auto">
              <a:xfrm>
                <a:off x="2400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64" name="Group 73"/>
            <p:cNvGrpSpPr>
              <a:grpSpLocks/>
            </p:cNvGrpSpPr>
            <p:nvPr/>
          </p:nvGrpSpPr>
          <p:grpSpPr bwMode="auto">
            <a:xfrm>
              <a:off x="4335463" y="4217181"/>
              <a:ext cx="357187" cy="127807"/>
              <a:chOff x="2264" y="1648"/>
              <a:chExt cx="224" cy="80"/>
            </a:xfrm>
          </p:grpSpPr>
          <p:sp>
            <p:nvSpPr>
              <p:cNvPr id="55380" name="AutoShape 74"/>
              <p:cNvSpPr>
                <a:spLocks noChangeArrowheads="1"/>
              </p:cNvSpPr>
              <p:nvPr/>
            </p:nvSpPr>
            <p:spPr bwMode="auto">
              <a:xfrm>
                <a:off x="2264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sp>
            <p:nvSpPr>
              <p:cNvPr id="55381" name="AutoShape 75"/>
              <p:cNvSpPr>
                <a:spLocks noChangeArrowheads="1"/>
              </p:cNvSpPr>
              <p:nvPr/>
            </p:nvSpPr>
            <p:spPr bwMode="auto">
              <a:xfrm>
                <a:off x="2400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65" name="Group 76"/>
            <p:cNvGrpSpPr>
              <a:grpSpLocks/>
            </p:cNvGrpSpPr>
            <p:nvPr/>
          </p:nvGrpSpPr>
          <p:grpSpPr bwMode="auto">
            <a:xfrm>
              <a:off x="2435225" y="4812493"/>
              <a:ext cx="357188" cy="127807"/>
              <a:chOff x="2264" y="1648"/>
              <a:chExt cx="224" cy="80"/>
            </a:xfrm>
          </p:grpSpPr>
          <p:sp>
            <p:nvSpPr>
              <p:cNvPr id="55378" name="AutoShape 77"/>
              <p:cNvSpPr>
                <a:spLocks noChangeArrowheads="1"/>
              </p:cNvSpPr>
              <p:nvPr/>
            </p:nvSpPr>
            <p:spPr bwMode="auto">
              <a:xfrm>
                <a:off x="2264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sp>
            <p:nvSpPr>
              <p:cNvPr id="55379" name="AutoShape 78"/>
              <p:cNvSpPr>
                <a:spLocks noChangeArrowheads="1"/>
              </p:cNvSpPr>
              <p:nvPr/>
            </p:nvSpPr>
            <p:spPr bwMode="auto">
              <a:xfrm>
                <a:off x="2400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66" name="Group 79"/>
            <p:cNvGrpSpPr>
              <a:grpSpLocks/>
            </p:cNvGrpSpPr>
            <p:nvPr/>
          </p:nvGrpSpPr>
          <p:grpSpPr bwMode="auto">
            <a:xfrm>
              <a:off x="3378200" y="3140856"/>
              <a:ext cx="357188" cy="127807"/>
              <a:chOff x="2264" y="1648"/>
              <a:chExt cx="224" cy="80"/>
            </a:xfrm>
          </p:grpSpPr>
          <p:sp>
            <p:nvSpPr>
              <p:cNvPr id="55376" name="AutoShape 80"/>
              <p:cNvSpPr>
                <a:spLocks noChangeArrowheads="1"/>
              </p:cNvSpPr>
              <p:nvPr/>
            </p:nvSpPr>
            <p:spPr bwMode="auto">
              <a:xfrm>
                <a:off x="2264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sp>
            <p:nvSpPr>
              <p:cNvPr id="55377" name="AutoShape 81"/>
              <p:cNvSpPr>
                <a:spLocks noChangeArrowheads="1"/>
              </p:cNvSpPr>
              <p:nvPr/>
            </p:nvSpPr>
            <p:spPr bwMode="auto">
              <a:xfrm>
                <a:off x="2400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67" name="Group 82"/>
            <p:cNvGrpSpPr>
              <a:grpSpLocks/>
            </p:cNvGrpSpPr>
            <p:nvPr/>
          </p:nvGrpSpPr>
          <p:grpSpPr bwMode="auto">
            <a:xfrm>
              <a:off x="1644650" y="1734331"/>
              <a:ext cx="357188" cy="127807"/>
              <a:chOff x="2264" y="1648"/>
              <a:chExt cx="224" cy="80"/>
            </a:xfrm>
          </p:grpSpPr>
          <p:sp>
            <p:nvSpPr>
              <p:cNvPr id="55374" name="AutoShape 83"/>
              <p:cNvSpPr>
                <a:spLocks noChangeArrowheads="1"/>
              </p:cNvSpPr>
              <p:nvPr/>
            </p:nvSpPr>
            <p:spPr bwMode="auto">
              <a:xfrm>
                <a:off x="2264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  <p:sp>
            <p:nvSpPr>
              <p:cNvPr id="55375" name="AutoShape 84"/>
              <p:cNvSpPr>
                <a:spLocks noChangeArrowheads="1"/>
              </p:cNvSpPr>
              <p:nvPr/>
            </p:nvSpPr>
            <p:spPr bwMode="auto">
              <a:xfrm>
                <a:off x="2400" y="1648"/>
                <a:ext cx="88" cy="80"/>
              </a:xfrm>
              <a:prstGeom prst="flowChartExtra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spcAft>
                    <a:spcPts val="400"/>
                  </a:spcAft>
                  <a:buFont typeface="Arial" panose="020B0604020202020204" pitchFamily="34" charset="0"/>
                  <a:defRPr sz="22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lnSpc>
                    <a:spcPts val="2000"/>
                  </a:lnSpc>
                  <a:buSzPct val="90000"/>
                  <a:buBlip>
                    <a:blip r:embed="rId2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lnSpc>
                    <a:spcPts val="2000"/>
                  </a:lnSpc>
                  <a:buSzPct val="36000"/>
                  <a:buFont typeface="Arial" panose="020B0604020202020204" pitchFamily="34" charset="0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lnSpc>
                    <a:spcPts val="2000"/>
                  </a:lnSpc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anose="020B0604020202020204" pitchFamily="34" charset="0"/>
                  <a:buChar char="-"/>
                  <a:defRPr sz="1600">
                    <a:solidFill>
                      <a:srgbClr val="6666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Aft>
                    <a:spcPct val="0"/>
                  </a:spcAft>
                  <a:defRPr/>
                </a:pPr>
                <a:endParaRPr lang="fr-FR" altLang="fr-FR" sz="1793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68" name="Oval 89"/>
            <p:cNvSpPr>
              <a:spLocks noChangeArrowheads="1"/>
            </p:cNvSpPr>
            <p:nvPr/>
          </p:nvSpPr>
          <p:spPr bwMode="auto">
            <a:xfrm>
              <a:off x="4092575" y="1759811"/>
              <a:ext cx="88900" cy="11502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69" name="Oval 90"/>
            <p:cNvSpPr>
              <a:spLocks noChangeArrowheads="1"/>
            </p:cNvSpPr>
            <p:nvPr/>
          </p:nvSpPr>
          <p:spPr bwMode="auto">
            <a:xfrm>
              <a:off x="4233863" y="1759811"/>
              <a:ext cx="88900" cy="11502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8D000B"/>
                </a:buClr>
                <a:buSzPct val="130000"/>
                <a:defRPr/>
              </a:pPr>
              <a:endParaRPr lang="fr-FR" altLang="fr-FR" sz="2789">
                <a:solidFill>
                  <a:srgbClr val="000000"/>
                </a:solidFill>
                <a:latin typeface="MS Hei" pitchFamily="49" charset="-122"/>
              </a:endParaRPr>
            </a:p>
          </p:txBody>
        </p:sp>
        <p:sp>
          <p:nvSpPr>
            <p:cNvPr id="55370" name="Oval 91"/>
            <p:cNvSpPr>
              <a:spLocks noChangeArrowheads="1"/>
            </p:cNvSpPr>
            <p:nvPr/>
          </p:nvSpPr>
          <p:spPr bwMode="auto">
            <a:xfrm>
              <a:off x="2741613" y="3558448"/>
              <a:ext cx="88900" cy="11502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71" name="Oval 92"/>
            <p:cNvSpPr>
              <a:spLocks noChangeArrowheads="1"/>
            </p:cNvSpPr>
            <p:nvPr/>
          </p:nvSpPr>
          <p:spPr bwMode="auto">
            <a:xfrm>
              <a:off x="2982913" y="3558448"/>
              <a:ext cx="90487" cy="11502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55372" name="AutoShape 98"/>
            <p:cNvSpPr>
              <a:spLocks noChangeArrowheads="1"/>
            </p:cNvSpPr>
            <p:nvPr/>
          </p:nvSpPr>
          <p:spPr bwMode="auto">
            <a:xfrm>
              <a:off x="1209675" y="1695514"/>
              <a:ext cx="325438" cy="241236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>
                <a:spcAft>
                  <a:spcPts val="400"/>
                </a:spcAft>
                <a:buFont typeface="Arial" panose="020B0604020202020204" pitchFamily="34" charset="0"/>
                <a:defRPr sz="22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lnSpc>
                  <a:spcPts val="2000"/>
                </a:lnSpc>
                <a:buSzPct val="90000"/>
                <a:buBlip>
                  <a:blip r:embed="rId2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lnSpc>
                  <a:spcPts val="2000"/>
                </a:lnSpc>
                <a:buSzPct val="36000"/>
                <a:buFont typeface="Arial" panose="020B0604020202020204" pitchFamily="34" charset="0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lnSpc>
                  <a:spcPts val="2000"/>
                </a:lnSpc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anose="020B0604020202020204" pitchFamily="34" charset="0"/>
                <a:buChar char="-"/>
                <a:defRPr sz="1600">
                  <a:solidFill>
                    <a:srgbClr val="666666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ct val="0"/>
                </a:spcAft>
                <a:defRPr/>
              </a:pPr>
              <a:endParaRPr lang="fr-FR" altLang="fr-FR" sz="1793">
                <a:solidFill>
                  <a:srgbClr val="000000"/>
                </a:solidFill>
              </a:endParaRPr>
            </a:p>
          </p:txBody>
        </p:sp>
        <p:sp>
          <p:nvSpPr>
            <p:cNvPr id="90" name="Text Box 99"/>
            <p:cNvSpPr txBox="1">
              <a:spLocks noChangeArrowheads="1"/>
            </p:cNvSpPr>
            <p:nvPr/>
          </p:nvSpPr>
          <p:spPr bwMode="auto">
            <a:xfrm>
              <a:off x="971976" y="1331160"/>
              <a:ext cx="855613" cy="46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07580">
                <a:defRPr/>
              </a:pPr>
              <a:r>
                <a:rPr lang="fr-FR" sz="3586" b="1" baseline="8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EPR </a:t>
              </a:r>
            </a:p>
          </p:txBody>
        </p:sp>
      </p:grpSp>
      <p:sp>
        <p:nvSpPr>
          <p:cNvPr id="55302" name="Rectangle 91"/>
          <p:cNvSpPr>
            <a:spLocks noChangeAspect="1" noChangeArrowheads="1"/>
          </p:cNvSpPr>
          <p:nvPr/>
        </p:nvSpPr>
        <p:spPr bwMode="auto">
          <a:xfrm>
            <a:off x="3889022" y="2572374"/>
            <a:ext cx="1335605" cy="3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28" tIns="44273" rIns="90128" bIns="44273">
            <a:spAutoFit/>
          </a:bodyPr>
          <a:lstStyle>
            <a:lvl1pPr algn="l" defTabSz="762000">
              <a:spcAft>
                <a:spcPts val="400"/>
              </a:spcAft>
              <a:buFont typeface="Arial" panose="020B0604020202020204" pitchFamily="34" charset="0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algn="l" defTabSz="76200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algn="l" defTabSz="762000">
              <a:lnSpc>
                <a:spcPts val="2000"/>
              </a:lnSpc>
              <a:buSzPct val="36000"/>
              <a:buFont typeface="Arial" panose="020B0604020202020204" pitchFamily="34" charset="0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algn="l" defTabSz="76200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algn="l" defTabSz="762000">
              <a:lnSpc>
                <a:spcPts val="2000"/>
              </a:lnSpc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anose="020B0604020202020204" pitchFamily="34" charset="0"/>
              <a:buChar char="-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693"/>
              </a:lnSpc>
              <a:spcAft>
                <a:spcPct val="0"/>
              </a:spcAft>
              <a:defRPr/>
            </a:pPr>
            <a:r>
              <a:rPr lang="fr-FR" altLang="fr-FR" sz="1096" b="1" strike="dblStrike" dirty="0">
                <a:solidFill>
                  <a:srgbClr val="C00000"/>
                </a:solidFill>
              </a:rPr>
              <a:t>FESSENHEIM</a:t>
            </a:r>
            <a:endParaRPr lang="fr-FR" altLang="fr-FR" sz="1096" strike="dblStrike" dirty="0">
              <a:solidFill>
                <a:srgbClr val="C00000"/>
              </a:solidFill>
              <a:latin typeface="75 Helvetica Bold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301875" y="845129"/>
            <a:ext cx="4012615" cy="2849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/>
          <p:cNvSpPr/>
          <p:nvPr/>
        </p:nvSpPr>
        <p:spPr>
          <a:xfrm>
            <a:off x="9496924" y="955964"/>
            <a:ext cx="2534658" cy="2738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b="1" dirty="0" smtClean="0">
                <a:solidFill>
                  <a:srgbClr val="C00000"/>
                </a:solidFill>
              </a:rPr>
              <a:t>EPR</a:t>
            </a:r>
          </a:p>
          <a:p>
            <a:pPr marL="180000" lvl="1" indent="-180000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550" dirty="0" smtClean="0">
                <a:solidFill>
                  <a:srgbClr val="000099"/>
                </a:solidFill>
              </a:rPr>
              <a:t>2024  Mise en service FLA3</a:t>
            </a:r>
          </a:p>
          <a:p>
            <a:pPr marL="0" lvl="1" algn="ctr">
              <a:spcBef>
                <a:spcPts val="800"/>
              </a:spcBef>
              <a:buClr>
                <a:srgbClr val="008000"/>
              </a:buClr>
              <a:buSzPct val="90000"/>
              <a:defRPr/>
            </a:pPr>
            <a:r>
              <a:rPr lang="fr-FR" altLang="fr-FR" b="1" dirty="0" smtClean="0">
                <a:solidFill>
                  <a:srgbClr val="C00000"/>
                </a:solidFill>
              </a:rPr>
              <a:t>EPR2</a:t>
            </a:r>
            <a:endParaRPr lang="fr-FR" altLang="fr-FR" b="1" dirty="0">
              <a:solidFill>
                <a:srgbClr val="C00000"/>
              </a:solidFill>
            </a:endParaRPr>
          </a:p>
          <a:p>
            <a:pPr marL="180000" lvl="1" indent="-180000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600" dirty="0" smtClean="0">
                <a:solidFill>
                  <a:srgbClr val="000099"/>
                </a:solidFill>
              </a:rPr>
              <a:t> </a:t>
            </a:r>
            <a:r>
              <a:rPr lang="fr-FR" altLang="fr-FR" sz="1550" dirty="0" smtClean="0">
                <a:solidFill>
                  <a:srgbClr val="000099"/>
                </a:solidFill>
              </a:rPr>
              <a:t>6 EPR2 (50 Md€): </a:t>
            </a:r>
            <a:br>
              <a:rPr lang="fr-FR" altLang="fr-FR" sz="1550" dirty="0" smtClean="0">
                <a:solidFill>
                  <a:srgbClr val="000099"/>
                </a:solidFill>
              </a:rPr>
            </a:br>
            <a:r>
              <a:rPr lang="fr-FR" altLang="fr-FR" sz="1550" dirty="0" smtClean="0">
                <a:solidFill>
                  <a:srgbClr val="000099"/>
                </a:solidFill>
              </a:rPr>
              <a:t>- 2 EPR2 (Penly)</a:t>
            </a:r>
            <a:br>
              <a:rPr lang="fr-FR" altLang="fr-FR" sz="1550" dirty="0" smtClean="0">
                <a:solidFill>
                  <a:srgbClr val="000099"/>
                </a:solidFill>
              </a:rPr>
            </a:br>
            <a:r>
              <a:rPr lang="fr-FR" altLang="fr-FR" sz="1550" dirty="0" smtClean="0">
                <a:solidFill>
                  <a:srgbClr val="000099"/>
                </a:solidFill>
              </a:rPr>
              <a:t>- 2 EPR2 </a:t>
            </a:r>
            <a:r>
              <a:rPr lang="fr-FR" altLang="fr-FR" sz="1450" dirty="0" smtClean="0">
                <a:solidFill>
                  <a:srgbClr val="000099"/>
                </a:solidFill>
              </a:rPr>
              <a:t>(Gravelines)</a:t>
            </a:r>
            <a:br>
              <a:rPr lang="fr-FR" altLang="fr-FR" sz="1450" dirty="0" smtClean="0">
                <a:solidFill>
                  <a:srgbClr val="000099"/>
                </a:solidFill>
              </a:rPr>
            </a:br>
            <a:r>
              <a:rPr lang="fr-FR" altLang="fr-FR" sz="1450" dirty="0" smtClean="0">
                <a:solidFill>
                  <a:srgbClr val="000099"/>
                </a:solidFill>
              </a:rPr>
              <a:t>- </a:t>
            </a:r>
            <a:r>
              <a:rPr lang="fr-FR" altLang="fr-FR" sz="1550" dirty="0" smtClean="0">
                <a:solidFill>
                  <a:srgbClr val="000099"/>
                </a:solidFill>
              </a:rPr>
              <a:t>2 EPR2 (Bugey)</a:t>
            </a:r>
          </a:p>
          <a:p>
            <a:pPr marL="180000" lvl="1" indent="-180000">
              <a:spcBef>
                <a:spcPts val="4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sz="1550" dirty="0">
                <a:solidFill>
                  <a:srgbClr val="000099"/>
                </a:solidFill>
              </a:rPr>
              <a:t> </a:t>
            </a:r>
            <a:r>
              <a:rPr lang="fr-FR" altLang="fr-FR" sz="1550" dirty="0" smtClean="0">
                <a:solidFill>
                  <a:srgbClr val="000099"/>
                </a:solidFill>
              </a:rPr>
              <a:t>+ 8 EPR2 ? </a:t>
            </a:r>
            <a:r>
              <a:rPr lang="fr-FR" altLang="fr-FR" sz="1500" dirty="0" smtClean="0">
                <a:solidFill>
                  <a:srgbClr val="000099"/>
                </a:solidFill>
              </a:rPr>
              <a:t>(&lt;2050)</a:t>
            </a:r>
          </a:p>
          <a:p>
            <a:pPr marL="0" lvl="1" algn="ctr">
              <a:spcBef>
                <a:spcPts val="300"/>
              </a:spcBef>
              <a:buClr>
                <a:srgbClr val="008000"/>
              </a:buClr>
              <a:buSzPct val="90000"/>
              <a:defRPr/>
            </a:pPr>
            <a:endParaRPr lang="fr-FR" altLang="fr-FR" sz="800" dirty="0" smtClean="0">
              <a:solidFill>
                <a:srgbClr val="000099"/>
              </a:solidFill>
            </a:endParaRPr>
          </a:p>
          <a:p>
            <a:pPr marL="0" lvl="1" algn="ctr">
              <a:lnSpc>
                <a:spcPct val="85000"/>
              </a:lnSpc>
              <a:buClr>
                <a:srgbClr val="008000"/>
              </a:buClr>
              <a:buSzPct val="90000"/>
              <a:defRPr/>
            </a:pPr>
            <a:r>
              <a:rPr lang="fr-FR" altLang="fr-FR" i="1" dirty="0" smtClean="0">
                <a:solidFill>
                  <a:srgbClr val="C00000"/>
                </a:solidFill>
              </a:rPr>
              <a:t>EPR1200 à l’export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9496924" y="845128"/>
            <a:ext cx="2534657" cy="28840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z="1400" smtClean="0"/>
              <a:pPr/>
              <a:t>6</a:t>
            </a:fld>
            <a:endParaRPr lang="fr-FR" sz="1400" dirty="0"/>
          </a:p>
        </p:txBody>
      </p:sp>
      <p:sp>
        <p:nvSpPr>
          <p:cNvPr id="2" name="Rectangle 1"/>
          <p:cNvSpPr/>
          <p:nvPr/>
        </p:nvSpPr>
        <p:spPr>
          <a:xfrm>
            <a:off x="5067813" y="3862617"/>
            <a:ext cx="6991118" cy="256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10000"/>
              </a:lnSpc>
              <a:spcBef>
                <a:spcPts val="600"/>
              </a:spcBef>
              <a:buClr>
                <a:srgbClr val="008000"/>
              </a:buClr>
              <a:buSzPct val="90000"/>
              <a:defRPr/>
            </a:pPr>
            <a:r>
              <a:rPr lang="fr-FR" altLang="fr-FR" sz="2000" b="1" dirty="0" smtClean="0">
                <a:solidFill>
                  <a:srgbClr val="008000"/>
                </a:solidFill>
              </a:rPr>
              <a:t>Enjeux du nucléaire pour une </a:t>
            </a:r>
            <a:r>
              <a:rPr lang="fr-FR" altLang="fr-FR" sz="2000" b="1" dirty="0" err="1" smtClean="0">
                <a:solidFill>
                  <a:srgbClr val="008000"/>
                </a:solidFill>
              </a:rPr>
              <a:t>décarbonation</a:t>
            </a:r>
            <a:r>
              <a:rPr lang="fr-FR" altLang="fr-FR" sz="2000" b="1" dirty="0" smtClean="0">
                <a:solidFill>
                  <a:srgbClr val="008000"/>
                </a:solidFill>
              </a:rPr>
              <a:t> durable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 smtClean="0">
                <a:solidFill>
                  <a:srgbClr val="008000"/>
                </a:solidFill>
              </a:rPr>
              <a:t>Gestion durable des combustibles usés et des déchets radioactifs</a:t>
            </a:r>
            <a:br>
              <a:rPr lang="fr-FR" altLang="fr-FR" dirty="0" smtClean="0">
                <a:solidFill>
                  <a:srgbClr val="008000"/>
                </a:solidFill>
              </a:rPr>
            </a:br>
            <a:r>
              <a:rPr lang="fr-FR" altLang="fr-FR" i="1" dirty="0" smtClean="0">
                <a:solidFill>
                  <a:srgbClr val="008000"/>
                </a:solidFill>
              </a:rPr>
              <a:t>(Loi du 28 juillet 2006 - </a:t>
            </a:r>
            <a:r>
              <a:rPr lang="fr-FR" altLang="fr-FR" i="1" dirty="0">
                <a:solidFill>
                  <a:srgbClr val="008000"/>
                </a:solidFill>
              </a:rPr>
              <a:t>S</a:t>
            </a:r>
            <a:r>
              <a:rPr lang="fr-FR" altLang="fr-FR" i="1" dirty="0" smtClean="0">
                <a:solidFill>
                  <a:srgbClr val="008000"/>
                </a:solidFill>
              </a:rPr>
              <a:t>ite géologique pour déchets HAVL)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 smtClean="0">
                <a:solidFill>
                  <a:srgbClr val="008000"/>
                </a:solidFill>
              </a:rPr>
              <a:t>Intégration avec les </a:t>
            </a:r>
            <a:r>
              <a:rPr lang="fr-FR" altLang="fr-FR" dirty="0" err="1" smtClean="0">
                <a:solidFill>
                  <a:srgbClr val="008000"/>
                </a:solidFill>
              </a:rPr>
              <a:t>EnR</a:t>
            </a:r>
            <a:r>
              <a:rPr lang="fr-FR" altLang="fr-FR" dirty="0" smtClean="0">
                <a:solidFill>
                  <a:srgbClr val="008000"/>
                </a:solidFill>
              </a:rPr>
              <a:t> pour une électricité </a:t>
            </a:r>
            <a:r>
              <a:rPr lang="fr-FR" altLang="fr-FR" dirty="0" err="1" smtClean="0">
                <a:solidFill>
                  <a:srgbClr val="008000"/>
                </a:solidFill>
              </a:rPr>
              <a:t>décarbonée</a:t>
            </a:r>
            <a:r>
              <a:rPr lang="fr-FR" altLang="fr-FR" dirty="0" smtClean="0">
                <a:solidFill>
                  <a:srgbClr val="008000"/>
                </a:solidFill>
              </a:rPr>
              <a:t> à &gt; 90 % 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 smtClean="0">
                <a:solidFill>
                  <a:srgbClr val="008000"/>
                </a:solidFill>
              </a:rPr>
              <a:t>Production </a:t>
            </a:r>
            <a:r>
              <a:rPr lang="fr-FR" altLang="fr-FR" dirty="0" err="1" smtClean="0">
                <a:solidFill>
                  <a:srgbClr val="008000"/>
                </a:solidFill>
              </a:rPr>
              <a:t>décarbonée</a:t>
            </a:r>
            <a:r>
              <a:rPr lang="fr-FR" altLang="fr-FR" dirty="0" smtClean="0">
                <a:solidFill>
                  <a:srgbClr val="008000"/>
                </a:solidFill>
              </a:rPr>
              <a:t> de chaleur et d’énergie pour les transports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 smtClean="0">
                <a:solidFill>
                  <a:srgbClr val="008000"/>
                </a:solidFill>
              </a:rPr>
              <a:t>Adaptation de l’industrie nucléaire aux principes du </a:t>
            </a:r>
            <a:r>
              <a:rPr lang="fr-FR" altLang="fr-FR" dirty="0" err="1" smtClean="0">
                <a:solidFill>
                  <a:srgbClr val="008000"/>
                </a:solidFill>
              </a:rPr>
              <a:t>dvpt</a:t>
            </a:r>
            <a:r>
              <a:rPr lang="fr-FR" altLang="fr-FR" dirty="0" smtClean="0">
                <a:solidFill>
                  <a:srgbClr val="008000"/>
                </a:solidFill>
              </a:rPr>
              <a:t> durable</a:t>
            </a:r>
          </a:p>
          <a:p>
            <a:pPr marL="266700" lvl="1" indent="-266700">
              <a:lnSpc>
                <a:spcPct val="90000"/>
              </a:lnSpc>
              <a:spcBef>
                <a:spcPts val="600"/>
              </a:spcBef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defRPr/>
            </a:pPr>
            <a:r>
              <a:rPr lang="fr-FR" altLang="fr-FR" dirty="0" smtClean="0">
                <a:solidFill>
                  <a:srgbClr val="008000"/>
                </a:solidFill>
              </a:rPr>
              <a:t>Inscription de l’énergie nucléaire dans une perspective de long terme</a:t>
            </a:r>
            <a:br>
              <a:rPr lang="fr-FR" altLang="fr-FR" dirty="0" smtClean="0">
                <a:solidFill>
                  <a:srgbClr val="008000"/>
                </a:solidFill>
              </a:rPr>
            </a:br>
            <a:r>
              <a:rPr lang="fr-FR" altLang="fr-FR" i="1" dirty="0" smtClean="0">
                <a:solidFill>
                  <a:srgbClr val="008000"/>
                </a:solidFill>
              </a:rPr>
              <a:t>(expérience du démantèlement, recherche sur les neutrons rapides...)</a:t>
            </a:r>
            <a:endParaRPr lang="fr-FR" altLang="fr-FR" i="1" dirty="0">
              <a:solidFill>
                <a:srgbClr val="00800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5067813" y="3862617"/>
            <a:ext cx="6963769" cy="256070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2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154" y="166040"/>
            <a:ext cx="10338619" cy="333132"/>
          </a:xfrm>
        </p:spPr>
        <p:txBody>
          <a:bodyPr>
            <a:noAutofit/>
          </a:bodyPr>
          <a:lstStyle/>
          <a:p>
            <a:pPr algn="ctr" defTabSz="873125">
              <a:spcBef>
                <a:spcPts val="0"/>
              </a:spcBef>
              <a:defRPr/>
            </a:pP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approche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intégrée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systèmes</a:t>
            </a:r>
            <a:r>
              <a:rPr lang="en-US" altLang="fr-FR" sz="28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8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énergétiques</a:t>
            </a:r>
            <a:endParaRPr lang="fr-FR" altLang="fr-FR" sz="2800" cap="all" dirty="0">
              <a:solidFill>
                <a:srgbClr val="33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Espace réservé du numéro de diapositive 10"/>
          <p:cNvSpPr>
            <a:spLocks noGrp="1"/>
          </p:cNvSpPr>
          <p:nvPr>
            <p:ph type="sldNum" sz="quarter" idx="12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DA7A6BCD-6E85-40A4-8200-EB95A28CA6A0}" type="slidenum">
              <a:rPr lang="fr-FR" sz="1000">
                <a:solidFill>
                  <a:prstClr val="white"/>
                </a:solidFill>
                <a:latin typeface="Arial"/>
              </a:rPr>
              <a:pPr algn="ctr">
                <a:defRPr/>
              </a:pPr>
              <a:t>7</a:t>
            </a:fld>
            <a:endParaRPr lang="fr-FR" sz="100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2851996" y="1093919"/>
            <a:ext cx="8962366" cy="5305303"/>
            <a:chOff x="1511473" y="1108667"/>
            <a:chExt cx="9064025" cy="5270753"/>
          </a:xfrm>
        </p:grpSpPr>
        <p:grpSp>
          <p:nvGrpSpPr>
            <p:cNvPr id="6" name="Groupe 5"/>
            <p:cNvGrpSpPr/>
            <p:nvPr/>
          </p:nvGrpSpPr>
          <p:grpSpPr>
            <a:xfrm>
              <a:off x="5238609" y="2535169"/>
              <a:ext cx="1741117" cy="1581472"/>
              <a:chOff x="5364088" y="3598739"/>
              <a:chExt cx="1719897" cy="1722289"/>
            </a:xfrm>
          </p:grpSpPr>
          <p:pic>
            <p:nvPicPr>
              <p:cNvPr id="7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3598739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RÃ©sultat de recherche d'images pour &quot;nuclear power plant icon&quot;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4005064"/>
                <a:ext cx="936981" cy="931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e 8"/>
            <p:cNvGrpSpPr/>
            <p:nvPr/>
          </p:nvGrpSpPr>
          <p:grpSpPr>
            <a:xfrm>
              <a:off x="8831092" y="2464083"/>
              <a:ext cx="1741117" cy="1581472"/>
              <a:chOff x="7711758" y="5013176"/>
              <a:chExt cx="1719897" cy="1722289"/>
            </a:xfrm>
          </p:grpSpPr>
          <p:pic>
            <p:nvPicPr>
              <p:cNvPr id="10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1758" y="5013176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 descr="RÃ©sultat de recherche d'images pour &quot;electric vehicle icon&quot;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304" y="5237316"/>
                <a:ext cx="1005624" cy="999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e 11"/>
            <p:cNvGrpSpPr/>
            <p:nvPr/>
          </p:nvGrpSpPr>
          <p:grpSpPr>
            <a:xfrm>
              <a:off x="1847530" y="1415253"/>
              <a:ext cx="1431082" cy="1283365"/>
              <a:chOff x="745086" y="1196752"/>
              <a:chExt cx="1413641" cy="139763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45086" y="1196752"/>
                <a:ext cx="1413641" cy="139763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8D000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4" name="Picture 14" descr="RÃ©sultat de recherche d'images pour &quot;pv panel icon&quot;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149" y="1359078"/>
                <a:ext cx="1079516" cy="1072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e 14"/>
            <p:cNvGrpSpPr/>
            <p:nvPr/>
          </p:nvGrpSpPr>
          <p:grpSpPr>
            <a:xfrm>
              <a:off x="1847529" y="2884899"/>
              <a:ext cx="1431082" cy="1283365"/>
              <a:chOff x="745085" y="2751442"/>
              <a:chExt cx="1413641" cy="139763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45085" y="2751442"/>
                <a:ext cx="1413641" cy="139763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8D000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7" name="Picture 4" descr="RÃ©sultat de recherche d'images pour &quot;nuclear power plant icon&quot;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7141" y="2984605"/>
                <a:ext cx="936981" cy="931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e 17"/>
            <p:cNvGrpSpPr/>
            <p:nvPr/>
          </p:nvGrpSpPr>
          <p:grpSpPr>
            <a:xfrm>
              <a:off x="7484548" y="3814178"/>
              <a:ext cx="1741117" cy="1581472"/>
              <a:chOff x="5364088" y="3598739"/>
              <a:chExt cx="1719897" cy="1722289"/>
            </a:xfrm>
          </p:grpSpPr>
          <p:pic>
            <p:nvPicPr>
              <p:cNvPr id="19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88" y="3598739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RÃ©sultat de recherche d'images pour &quot;nuclear power plant icon&quot;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4005064"/>
                <a:ext cx="936981" cy="931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e 20"/>
            <p:cNvGrpSpPr/>
            <p:nvPr/>
          </p:nvGrpSpPr>
          <p:grpSpPr>
            <a:xfrm>
              <a:off x="4114868" y="4135581"/>
              <a:ext cx="1741117" cy="1581472"/>
              <a:chOff x="7711758" y="5013176"/>
              <a:chExt cx="1719897" cy="1722289"/>
            </a:xfrm>
          </p:grpSpPr>
          <p:pic>
            <p:nvPicPr>
              <p:cNvPr id="22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1758" y="5013176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2" descr="RÃ©sultat de recherche d'images pour &quot;electric vehicle icon&quot;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304" y="5237316"/>
                <a:ext cx="1005624" cy="999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7482773" y="1108667"/>
              <a:ext cx="1741117" cy="1581472"/>
              <a:chOff x="2942335" y="1533835"/>
              <a:chExt cx="1719897" cy="1722289"/>
            </a:xfrm>
          </p:grpSpPr>
          <p:pic>
            <p:nvPicPr>
              <p:cNvPr id="25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2335" y="1533835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4" descr="RÃ©sultat de recherche d'images pour &quot;pv panel icon&quot;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190" y="1858486"/>
                <a:ext cx="1079516" cy="1072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e 26"/>
            <p:cNvGrpSpPr/>
            <p:nvPr/>
          </p:nvGrpSpPr>
          <p:grpSpPr>
            <a:xfrm>
              <a:off x="8834381" y="3815098"/>
              <a:ext cx="1741117" cy="1581472"/>
              <a:chOff x="4342183" y="4844930"/>
              <a:chExt cx="1719897" cy="1722289"/>
            </a:xfrm>
          </p:grpSpPr>
          <p:pic>
            <p:nvPicPr>
              <p:cNvPr id="28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2183" y="4844930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0241" y="5229200"/>
                <a:ext cx="971654" cy="965776"/>
              </a:xfrm>
              <a:prstGeom prst="rect">
                <a:avLst/>
              </a:prstGeom>
            </p:spPr>
          </p:pic>
        </p:grpSp>
        <p:grpSp>
          <p:nvGrpSpPr>
            <p:cNvPr id="30" name="Groupe 29"/>
            <p:cNvGrpSpPr/>
            <p:nvPr/>
          </p:nvGrpSpPr>
          <p:grpSpPr>
            <a:xfrm>
              <a:off x="1858684" y="4367581"/>
              <a:ext cx="1431082" cy="1283365"/>
              <a:chOff x="756240" y="4047586"/>
              <a:chExt cx="1413641" cy="139763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56240" y="4047586"/>
                <a:ext cx="1413641" cy="139763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8D000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fr-FR" kern="0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6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7620" y="4266404"/>
                <a:ext cx="971654" cy="965776"/>
              </a:xfrm>
              <a:prstGeom prst="rect">
                <a:avLst/>
              </a:prstGeom>
            </p:spPr>
          </p:pic>
        </p:grpSp>
        <p:sp>
          <p:nvSpPr>
            <p:cNvPr id="33" name="ZoneTexte 32"/>
            <p:cNvSpPr txBox="1"/>
            <p:nvPr/>
          </p:nvSpPr>
          <p:spPr>
            <a:xfrm>
              <a:off x="5742717" y="1172633"/>
              <a:ext cx="1517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« G</a:t>
              </a: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rid</a:t>
              </a: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 </a:t>
              </a: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friendly</a:t>
              </a: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 »</a:t>
              </a:r>
            </a:p>
            <a:p>
              <a:pPr algn="ctr">
                <a:defRPr/>
              </a:pP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renewables</a:t>
              </a:r>
              <a:endParaRPr lang="fr-FR" sz="1200" b="1" dirty="0">
                <a:solidFill>
                  <a:srgbClr val="9E0B0F"/>
                </a:solidFill>
                <a:latin typeface="Arial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866661" y="2662910"/>
              <a:ext cx="1272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Flexible </a:t>
              </a: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nuclear</a:t>
              </a: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 power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997531" y="5204301"/>
              <a:ext cx="1271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"</a:t>
              </a: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Vehicle</a:t>
              </a: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 to </a:t>
              </a:r>
              <a:r>
                <a:rPr lang="fr-FR" sz="1200" b="1" dirty="0" err="1">
                  <a:solidFill>
                    <a:srgbClr val="9E0B0F"/>
                  </a:solidFill>
                  <a:latin typeface="Arial"/>
                </a:rPr>
                <a:t>grid</a:t>
              </a:r>
              <a:r>
                <a:rPr lang="fr-FR" sz="1200" b="1" dirty="0">
                  <a:solidFill>
                    <a:srgbClr val="9E0B0F"/>
                  </a:solidFill>
                  <a:latin typeface="Arial"/>
                </a:rPr>
                <a:t>" (V2G)</a:t>
              </a: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7485204" y="2463064"/>
              <a:ext cx="1741117" cy="1581472"/>
              <a:chOff x="6224036" y="986631"/>
              <a:chExt cx="1719897" cy="1722289"/>
            </a:xfrm>
          </p:grpSpPr>
          <p:pic>
            <p:nvPicPr>
              <p:cNvPr id="37" name="Picture 4" descr="Image associÃ©e"/>
              <p:cNvPicPr>
                <a:picLocks noChangeAspect="1" noChangeArrowheads="1"/>
              </p:cNvPicPr>
              <p:nvPr/>
            </p:nvPicPr>
            <p:blipFill>
              <a:blip r:embed="rId2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4036" y="986631"/>
                <a:ext cx="1719897" cy="1722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6" descr="RÃ©sultat de recherche d'images pour &quot;hydrogen icon&quot;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duotone>
                  <a:srgbClr val="9E0B0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85941" y="1627378"/>
                <a:ext cx="986350" cy="659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ZoneTexte 38"/>
            <p:cNvSpPr txBox="1"/>
            <p:nvPr/>
          </p:nvSpPr>
          <p:spPr>
            <a:xfrm>
              <a:off x="1511473" y="5787968"/>
              <a:ext cx="2603395" cy="58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 smtClean="0">
                  <a:solidFill>
                    <a:srgbClr val="008000"/>
                  </a:solidFill>
                  <a:latin typeface="Arial"/>
                </a:rPr>
                <a:t>R &amp; D sur </a:t>
              </a:r>
              <a:r>
                <a:rPr lang="fr-FR" sz="1600" b="1" dirty="0" smtClean="0">
                  <a:solidFill>
                    <a:srgbClr val="008000"/>
                  </a:solidFill>
                  <a:latin typeface="Arial"/>
                </a:rPr>
                <a:t>les nouvelles technologies</a:t>
              </a:r>
              <a:endParaRPr lang="fr-FR" sz="1600" b="1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4015732" y="5798453"/>
              <a:ext cx="1929263" cy="58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600" dirty="0" smtClean="0">
                  <a:solidFill>
                    <a:srgbClr val="008000"/>
                  </a:solidFill>
                  <a:latin typeface="Arial"/>
                </a:rPr>
                <a:t>R &amp; D sur les </a:t>
              </a:r>
              <a:r>
                <a:rPr lang="fr-FR" sz="1600" b="1" dirty="0">
                  <a:solidFill>
                    <a:srgbClr val="008000"/>
                  </a:solidFill>
                  <a:latin typeface="Arial"/>
                </a:rPr>
                <a:t>interactions</a:t>
              </a:r>
              <a:r>
                <a:rPr lang="fr-FR" sz="1600" dirty="0">
                  <a:solidFill>
                    <a:srgbClr val="008000"/>
                  </a:solidFill>
                  <a:latin typeface="Arial"/>
                </a:rPr>
                <a:t> 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260561" y="5665966"/>
              <a:ext cx="3314937" cy="580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78963">
                <a:defRPr/>
              </a:pPr>
              <a:r>
                <a:rPr lang="fr-FR" sz="1600" dirty="0">
                  <a:solidFill>
                    <a:srgbClr val="008000"/>
                  </a:solidFill>
                  <a:latin typeface="Arial"/>
                </a:rPr>
                <a:t>R&amp;D sur les </a:t>
              </a:r>
              <a:r>
                <a:rPr lang="fr-FR" sz="1600" b="1" dirty="0">
                  <a:solidFill>
                    <a:srgbClr val="008000"/>
                  </a:solidFill>
                  <a:latin typeface="Arial"/>
                </a:rPr>
                <a:t>systèmes énergétiques</a:t>
              </a:r>
              <a:r>
                <a:rPr lang="fr-FR" sz="1600" dirty="0">
                  <a:solidFill>
                    <a:srgbClr val="008000"/>
                  </a:solidFill>
                  <a:latin typeface="Arial"/>
                </a:rPr>
                <a:t> </a:t>
              </a:r>
              <a:r>
                <a:rPr lang="fr-FR" sz="1400" dirty="0">
                  <a:solidFill>
                    <a:srgbClr val="008000"/>
                  </a:solidFill>
                  <a:latin typeface="Arial"/>
                </a:rPr>
                <a:t>(</a:t>
              </a:r>
              <a:r>
                <a:rPr lang="fr-FR" sz="1400" dirty="0" err="1">
                  <a:solidFill>
                    <a:srgbClr val="008000"/>
                  </a:solidFill>
                  <a:latin typeface="Arial"/>
                </a:rPr>
                <a:t>y.c</a:t>
              </a:r>
              <a:r>
                <a:rPr lang="fr-FR" sz="1400" dirty="0">
                  <a:solidFill>
                    <a:srgbClr val="008000"/>
                  </a:solidFill>
                  <a:latin typeface="Arial"/>
                </a:rPr>
                <a:t>. </a:t>
              </a:r>
              <a:r>
                <a:rPr lang="fr-FR" sz="1400" dirty="0" err="1">
                  <a:solidFill>
                    <a:srgbClr val="008000"/>
                  </a:solidFill>
                  <a:latin typeface="Arial"/>
                </a:rPr>
                <a:t>tech</a:t>
              </a:r>
              <a:r>
                <a:rPr lang="fr-FR" sz="1400" dirty="0">
                  <a:solidFill>
                    <a:srgbClr val="008000"/>
                  </a:solidFill>
                  <a:latin typeface="Arial"/>
                </a:rPr>
                <a:t>-éco &amp; ACV)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732898" y="4397788"/>
              <a:ext cx="1388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b="1" dirty="0" err="1">
                  <a:solidFill>
                    <a:srgbClr val="800000"/>
                  </a:solidFill>
                  <a:latin typeface="Arial"/>
                </a:rPr>
                <a:t>Heat</a:t>
              </a:r>
              <a:r>
                <a:rPr lang="fr-FR" sz="1200" b="1" dirty="0">
                  <a:solidFill>
                    <a:srgbClr val="800000"/>
                  </a:solidFill>
                  <a:latin typeface="Arial"/>
                </a:rPr>
                <a:t> production, H</a:t>
              </a:r>
              <a:r>
                <a:rPr lang="fr-FR" sz="1200" b="1" baseline="-25000" dirty="0">
                  <a:solidFill>
                    <a:srgbClr val="800000"/>
                  </a:solidFill>
                  <a:latin typeface="Arial"/>
                </a:rPr>
                <a:t>2</a:t>
              </a: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4773342" y="3208580"/>
              <a:ext cx="644354" cy="231615"/>
            </a:xfrm>
            <a:prstGeom prst="straightConnector1">
              <a:avLst/>
            </a:prstGeom>
            <a:noFill/>
            <a:ln w="38100" cap="flat" cmpd="sng" algn="ctr">
              <a:solidFill>
                <a:srgbClr val="9E0B0F"/>
              </a:solidFill>
              <a:prstDash val="solid"/>
              <a:tailEnd type="triangle"/>
            </a:ln>
            <a:effectLst/>
          </p:spPr>
        </p:cxnSp>
        <p:cxnSp>
          <p:nvCxnSpPr>
            <p:cNvPr id="44" name="Connecteur droit avec flèche 43"/>
            <p:cNvCxnSpPr/>
            <p:nvPr/>
          </p:nvCxnSpPr>
          <p:spPr>
            <a:xfrm flipH="1">
              <a:off x="5443212" y="1648809"/>
              <a:ext cx="686243" cy="248271"/>
            </a:xfrm>
            <a:prstGeom prst="straightConnector1">
              <a:avLst/>
            </a:prstGeom>
            <a:noFill/>
            <a:ln w="38100" cap="flat" cmpd="sng" algn="ctr">
              <a:solidFill>
                <a:srgbClr val="9E0B0F"/>
              </a:solidFill>
              <a:prstDash val="solid"/>
              <a:tailEnd type="triangle"/>
            </a:ln>
            <a:effectLst/>
          </p:spPr>
        </p:cxnSp>
        <p:cxnSp>
          <p:nvCxnSpPr>
            <p:cNvPr id="45" name="Connecteur droit avec flèche 44"/>
            <p:cNvCxnSpPr/>
            <p:nvPr/>
          </p:nvCxnSpPr>
          <p:spPr>
            <a:xfrm flipH="1" flipV="1">
              <a:off x="5639563" y="5000185"/>
              <a:ext cx="426639" cy="311827"/>
            </a:xfrm>
            <a:prstGeom prst="straightConnector1">
              <a:avLst/>
            </a:prstGeom>
            <a:noFill/>
            <a:ln w="38100" cap="flat" cmpd="sng" algn="ctr">
              <a:solidFill>
                <a:srgbClr val="9E0B0F"/>
              </a:solidFill>
              <a:prstDash val="solid"/>
              <a:tailEnd type="triangle"/>
            </a:ln>
            <a:effectLst/>
          </p:spPr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6201849" y="3404436"/>
              <a:ext cx="643175" cy="884464"/>
            </a:xfrm>
            <a:prstGeom prst="straightConnector1">
              <a:avLst/>
            </a:prstGeom>
            <a:noFill/>
            <a:ln w="38100" cap="flat" cmpd="sng" algn="ctr">
              <a:solidFill>
                <a:srgbClr val="9E0B0F"/>
              </a:solidFill>
              <a:prstDash val="solid"/>
              <a:tailEnd type="triangle"/>
            </a:ln>
            <a:effectLst/>
          </p:spPr>
        </p:cxnSp>
        <p:grpSp>
          <p:nvGrpSpPr>
            <p:cNvPr id="47" name="Groupe 46"/>
            <p:cNvGrpSpPr/>
            <p:nvPr/>
          </p:nvGrpSpPr>
          <p:grpSpPr>
            <a:xfrm>
              <a:off x="9443381" y="1205029"/>
              <a:ext cx="1002707" cy="948037"/>
              <a:chOff x="8029458" y="1212954"/>
              <a:chExt cx="990487" cy="1032452"/>
            </a:xfrm>
            <a:solidFill>
              <a:srgbClr val="FFFFFF"/>
            </a:solidFill>
          </p:grpSpPr>
          <p:pic>
            <p:nvPicPr>
              <p:cNvPr id="48" name="Picture 8" descr="RÃ©sultat de recherche d'images pour &quot;recyclage icone&quot;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srgbClr val="8D000B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7110" y="1212954"/>
                <a:ext cx="807808" cy="807808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49" name="ZoneTexte 48"/>
              <p:cNvSpPr txBox="1"/>
              <p:nvPr/>
            </p:nvSpPr>
            <p:spPr>
              <a:xfrm>
                <a:off x="8029458" y="1968407"/>
                <a:ext cx="990487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b="1" kern="0" dirty="0" err="1">
                    <a:solidFill>
                      <a:srgbClr val="800000"/>
                    </a:solidFill>
                    <a:latin typeface="Arial"/>
                  </a:rPr>
                  <a:t>Materials</a:t>
                </a:r>
                <a:endParaRPr lang="fr-FR" sz="1200" b="1" kern="0" dirty="0">
                  <a:solidFill>
                    <a:srgbClr val="800000"/>
                  </a:solidFill>
                  <a:latin typeface="Arial"/>
                </a:endParaRPr>
              </a:p>
            </p:txBody>
          </p:sp>
        </p:grpSp>
        <p:sp>
          <p:nvSpPr>
            <p:cNvPr id="50" name="Accolade fermante 49"/>
            <p:cNvSpPr/>
            <p:nvPr/>
          </p:nvSpPr>
          <p:spPr>
            <a:xfrm>
              <a:off x="3483685" y="2135078"/>
              <a:ext cx="331638" cy="2908885"/>
            </a:xfrm>
            <a:prstGeom prst="rightBrace">
              <a:avLst>
                <a:gd name="adj1" fmla="val 107296"/>
                <a:gd name="adj2" fmla="val 50000"/>
              </a:avLst>
            </a:prstGeom>
            <a:noFill/>
            <a:ln w="38100" cap="flat" cmpd="sng" algn="ctr">
              <a:solidFill>
                <a:srgbClr val="9E0B0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Accolade fermante 50"/>
            <p:cNvSpPr/>
            <p:nvPr/>
          </p:nvSpPr>
          <p:spPr>
            <a:xfrm>
              <a:off x="7143883" y="2052357"/>
              <a:ext cx="331638" cy="2908885"/>
            </a:xfrm>
            <a:prstGeom prst="rightBrace">
              <a:avLst>
                <a:gd name="adj1" fmla="val 107296"/>
                <a:gd name="adj2" fmla="val 50000"/>
              </a:avLst>
            </a:prstGeom>
            <a:noFill/>
            <a:ln w="38100" cap="flat" cmpd="sng" algn="ctr">
              <a:solidFill>
                <a:srgbClr val="9E0B0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1986" name="Picture 2" descr="Comment évoluent actuellement les émissions de gaz à effet de serre ? –  Jean-Marc Jancovic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9" y="861789"/>
            <a:ext cx="2461958" cy="239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4" name="Rectangle 41983"/>
          <p:cNvSpPr/>
          <p:nvPr/>
        </p:nvSpPr>
        <p:spPr>
          <a:xfrm>
            <a:off x="261679" y="3097297"/>
            <a:ext cx="243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ts val="300"/>
              </a:spcBef>
              <a:buClr>
                <a:srgbClr val="008000"/>
              </a:buClr>
              <a:buSzPct val="90000"/>
              <a:defRPr/>
            </a:pPr>
            <a:r>
              <a:rPr lang="fr-FR" sz="1500" b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420 Mt/an CO</a:t>
            </a:r>
            <a:r>
              <a:rPr lang="fr-FR" sz="1500" b="1" baseline="-2500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2</a:t>
            </a:r>
            <a:r>
              <a:rPr lang="fr-FR" sz="1500" b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 en France</a:t>
            </a:r>
          </a:p>
          <a:p>
            <a:pPr marL="0" lvl="1" algn="r" fontAlgn="base">
              <a:buClr>
                <a:srgbClr val="008000"/>
              </a:buClr>
              <a:buSzPct val="90000"/>
              <a:defRPr/>
            </a:pPr>
            <a:r>
              <a:rPr lang="fr-FR" sz="1300" i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(2021, JM </a:t>
            </a:r>
            <a:r>
              <a:rPr lang="fr-FR" sz="1300" i="1" dirty="0" err="1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Jancovici</a:t>
            </a:r>
            <a:r>
              <a:rPr lang="fr-FR" sz="1300" i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)</a:t>
            </a:r>
            <a:endParaRPr lang="fr-FR" sz="1300" i="1" dirty="0">
              <a:solidFill>
                <a:srgbClr val="000000"/>
              </a:solidFill>
              <a:latin typeface="Arial"/>
              <a:sym typeface="Wingdings" pitchFamily="2" charset="2"/>
            </a:endParaRPr>
          </a:p>
        </p:txBody>
      </p:sp>
      <p:sp>
        <p:nvSpPr>
          <p:cNvPr id="41985" name="Rectangle à coins arrondis 41984"/>
          <p:cNvSpPr/>
          <p:nvPr/>
        </p:nvSpPr>
        <p:spPr>
          <a:xfrm>
            <a:off x="178374" y="822183"/>
            <a:ext cx="2644168" cy="27983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988" name="Picture 4" descr="Emissions de CO2 mondiales par source d'activité - Réchauffement climatiqu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4255"/>
          <a:stretch/>
        </p:blipFill>
        <p:spPr bwMode="auto">
          <a:xfrm>
            <a:off x="176395" y="3672891"/>
            <a:ext cx="2675601" cy="25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41986"/>
          <p:cNvSpPr/>
          <p:nvPr/>
        </p:nvSpPr>
        <p:spPr>
          <a:xfrm>
            <a:off x="238059" y="5971309"/>
            <a:ext cx="2650334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ts val="300"/>
              </a:spcBef>
              <a:buClr>
                <a:srgbClr val="008000"/>
              </a:buClr>
              <a:buSzPct val="90000"/>
              <a:defRPr/>
            </a:pPr>
            <a:r>
              <a:rPr lang="fr-FR" sz="1500" b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50 Gt/y </a:t>
            </a:r>
            <a:r>
              <a:rPr lang="fr-FR" sz="1500" b="1" dirty="0">
                <a:solidFill>
                  <a:srgbClr val="000000"/>
                </a:solidFill>
                <a:latin typeface="Arial"/>
                <a:sym typeface="Wingdings" pitchFamily="2" charset="2"/>
              </a:rPr>
              <a:t>CO</a:t>
            </a:r>
            <a:r>
              <a:rPr lang="fr-FR" sz="1500" b="1" baseline="-25000" dirty="0">
                <a:solidFill>
                  <a:srgbClr val="000000"/>
                </a:solidFill>
                <a:latin typeface="Arial"/>
                <a:sym typeface="Wingdings" pitchFamily="2" charset="2"/>
              </a:rPr>
              <a:t>2</a:t>
            </a:r>
            <a:r>
              <a:rPr lang="fr-FR" sz="1500" b="1" dirty="0">
                <a:solidFill>
                  <a:srgbClr val="000000"/>
                </a:solidFill>
                <a:latin typeface="Arial"/>
                <a:sym typeface="Wingdings" pitchFamily="2" charset="2"/>
              </a:rPr>
              <a:t> </a:t>
            </a:r>
            <a:r>
              <a:rPr lang="fr-FR" sz="1500" b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dans le monde</a:t>
            </a:r>
          </a:p>
          <a:p>
            <a:pPr marL="0" lvl="1" fontAlgn="base">
              <a:spcBef>
                <a:spcPts val="300"/>
              </a:spcBef>
              <a:buClr>
                <a:srgbClr val="008000"/>
              </a:buClr>
              <a:buSzPct val="90000"/>
              <a:defRPr/>
            </a:pPr>
            <a:r>
              <a:rPr lang="fr-FR" sz="1300" i="1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(2008, econology.com)</a:t>
            </a:r>
            <a:endParaRPr lang="fr-FR" dirty="0"/>
          </a:p>
        </p:txBody>
      </p:sp>
      <p:sp>
        <p:nvSpPr>
          <p:cNvPr id="41989" name="Rectangle à coins arrondis 41988"/>
          <p:cNvSpPr/>
          <p:nvPr/>
        </p:nvSpPr>
        <p:spPr>
          <a:xfrm>
            <a:off x="139998" y="3659088"/>
            <a:ext cx="2711998" cy="28918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96D0EE-5CE8-4394-A4F2-E09E789579CF}" type="slidenum">
              <a:rPr lang="fr-FR" sz="1400" smtClean="0"/>
              <a:pPr/>
              <a:t>7</a:t>
            </a:fld>
            <a:endParaRPr lang="fr-FR" sz="1400" dirty="0"/>
          </a:p>
        </p:txBody>
      </p:sp>
      <p:pic>
        <p:nvPicPr>
          <p:cNvPr id="59" name="Picture 2" descr="CEA logo nouveau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2"/>
            <a:ext cx="858196" cy="7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604750" y="1291739"/>
            <a:ext cx="3386746" cy="4909630"/>
          </a:xfrm>
          <a:prstGeom prst="roundRect">
            <a:avLst/>
          </a:prstGeom>
          <a:solidFill>
            <a:srgbClr val="CC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-25955"/>
            <a:ext cx="12192000" cy="852679"/>
          </a:xfrm>
          <a:effectLst>
            <a:glow rad="127000">
              <a:schemeClr val="accent1">
                <a:alpha val="73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Enjeux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de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l’énergie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nucléaire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br>
              <a:rPr lang="en-US" sz="2800" cap="all" dirty="0" smtClean="0">
                <a:solidFill>
                  <a:srgbClr val="3333CC"/>
                </a:solidFill>
                <a:latin typeface="+mn-lt"/>
              </a:rPr>
            </a:b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pour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contribuer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à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décarboner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l’économie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à </a:t>
            </a:r>
            <a:r>
              <a:rPr lang="en-US" sz="2800" cap="all" dirty="0" err="1" smtClean="0">
                <a:solidFill>
                  <a:srgbClr val="3333CC"/>
                </a:solidFill>
                <a:latin typeface="+mn-lt"/>
              </a:rPr>
              <a:t>l’horizon</a:t>
            </a:r>
            <a:r>
              <a:rPr lang="en-US" sz="2800" cap="all" dirty="0" smtClean="0">
                <a:solidFill>
                  <a:srgbClr val="3333CC"/>
                </a:solidFill>
                <a:latin typeface="+mn-lt"/>
              </a:rPr>
              <a:t> 2050</a:t>
            </a:r>
            <a:endParaRPr lang="en-US" sz="2800" cap="all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5" name="Espace réservé du numéro de diapositive 10"/>
          <p:cNvSpPr>
            <a:spLocks noGrp="1"/>
          </p:cNvSpPr>
          <p:nvPr>
            <p:ph type="sldNum" sz="quarter" idx="13"/>
          </p:nvPr>
        </p:nvSpPr>
        <p:spPr bwMode="gray">
          <a:xfrm>
            <a:off x="9697524" y="6550926"/>
            <a:ext cx="997772" cy="3070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DA7A6BCD-6E85-40A4-8200-EB95A28CA6A0}" type="slidenum">
              <a:rPr lang="fr-FR" sz="1000">
                <a:solidFill>
                  <a:prstClr val="white"/>
                </a:solidFill>
                <a:latin typeface="Arial"/>
              </a:rPr>
              <a:pPr algn="ctr">
                <a:defRPr/>
              </a:pPr>
              <a:t>8</a:t>
            </a:fld>
            <a:endParaRPr lang="fr-FR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36679" y="1291739"/>
            <a:ext cx="3340814" cy="4909629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78963">
              <a:defRPr/>
            </a:pPr>
            <a:endParaRPr lang="fr-FR" sz="1875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018447" y="978894"/>
            <a:ext cx="7445191" cy="5496760"/>
            <a:chOff x="4355634" y="1592266"/>
            <a:chExt cx="6365872" cy="4359442"/>
          </a:xfrm>
        </p:grpSpPr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2982" y="1687981"/>
              <a:ext cx="564373" cy="564373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0549" y="1958721"/>
              <a:ext cx="563867" cy="56386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1602" y="4190128"/>
              <a:ext cx="555923" cy="557894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4339" y="3584385"/>
              <a:ext cx="557664" cy="557664"/>
            </a:xfrm>
            <a:prstGeom prst="rect">
              <a:avLst/>
            </a:prstGeom>
          </p:spPr>
        </p:pic>
        <p:sp>
          <p:nvSpPr>
            <p:cNvPr id="92" name="Espace réservé du numéro de diapositive 1"/>
            <p:cNvSpPr txBox="1">
              <a:spLocks/>
            </p:cNvSpPr>
            <p:nvPr/>
          </p:nvSpPr>
          <p:spPr>
            <a:xfrm>
              <a:off x="10014360" y="5794562"/>
              <a:ext cx="627944" cy="115416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78963">
                <a:defRPr/>
              </a:pPr>
              <a:fld id="{854A34C9-9A4B-6445-85E1-F779B5E87362}" type="slidenum">
                <a:rPr lang="fr-FR" sz="75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pPr algn="ctr" defTabSz="478963">
                  <a:defRPr/>
                </a:pPr>
                <a:t>8</a:t>
              </a:fld>
              <a:endParaRPr lang="fr-FR" sz="7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4563300" y="1592266"/>
              <a:ext cx="6030622" cy="4359442"/>
              <a:chOff x="3011357" y="1553343"/>
              <a:chExt cx="6025896" cy="4508423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5" r="2477"/>
              <a:stretch/>
            </p:blipFill>
            <p:spPr>
              <a:xfrm>
                <a:off x="3011357" y="1553343"/>
                <a:ext cx="6025896" cy="4508423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011357" y="1553343"/>
                <a:ext cx="858747" cy="6604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38617">
                  <a:defRPr/>
                </a:pPr>
                <a:endParaRPr lang="fr-FR" sz="25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5" name="ZoneTexte 34"/>
            <p:cNvSpPr txBox="1"/>
            <p:nvPr/>
          </p:nvSpPr>
          <p:spPr>
            <a:xfrm>
              <a:off x="4740655" y="1770314"/>
              <a:ext cx="1752595" cy="512601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 w="63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59222">
                <a:defRPr/>
              </a:pPr>
              <a:r>
                <a:rPr lang="fr-FR" sz="1200" b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Nucléaire flexible pour s’adapter à des productions solaire et éolienne variables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07131" y="1767345"/>
              <a:ext cx="5147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78963">
                <a:defRPr/>
              </a:pPr>
              <a:r>
                <a:rPr lang="fr-FR" dirty="0">
                  <a:solidFill>
                    <a:srgbClr val="A50119"/>
                  </a:solidFill>
                  <a:latin typeface="Calibri"/>
                  <a:sym typeface="Wingdings 2" panose="05020102010507070707" pitchFamily="18" charset="2"/>
                </a:rPr>
                <a:t></a:t>
              </a:r>
              <a:endParaRPr lang="fr-FR" sz="1875" dirty="0">
                <a:solidFill>
                  <a:srgbClr val="A50119"/>
                </a:solidFill>
                <a:latin typeface="Calibri"/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6757754" y="1767345"/>
              <a:ext cx="1608803" cy="84475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8963">
                <a:defRPr/>
              </a:pPr>
              <a:endParaRPr lang="fr-FR" sz="1875" dirty="0">
                <a:solidFill>
                  <a:srgbClr val="A50119"/>
                </a:solidFill>
                <a:latin typeface="Calibri"/>
              </a:endParaRP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5382" y="1840381"/>
              <a:ext cx="564373" cy="564373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949" y="2111121"/>
              <a:ext cx="563867" cy="563867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6285469" y="3248762"/>
              <a:ext cx="1533005" cy="336852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8963">
                <a:lnSpc>
                  <a:spcPct val="90000"/>
                </a:lnSpc>
                <a:defRPr/>
              </a:pPr>
              <a:r>
                <a:rPr lang="fr-FR" sz="12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Production nucléaire d’hydrogène </a:t>
              </a:r>
              <a:r>
                <a:rPr lang="fr-FR" sz="12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décarboné</a:t>
              </a:r>
              <a:endParaRPr lang="fr-FR" sz="12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176754" y="2994872"/>
              <a:ext cx="1495064" cy="911908"/>
            </a:xfrm>
            <a:prstGeom prst="ellipse">
              <a:avLst/>
            </a:prstGeom>
            <a:noFill/>
            <a:ln w="28575">
              <a:solidFill>
                <a:srgbClr val="A5011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8963">
                <a:defRPr/>
              </a:pPr>
              <a:endParaRPr lang="fr-FR" sz="1875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45" y="3351700"/>
              <a:ext cx="5974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78963">
                <a:defRPr/>
              </a:pPr>
              <a:r>
                <a:rPr lang="fr-FR" dirty="0">
                  <a:solidFill>
                    <a:srgbClr val="A50119"/>
                  </a:solidFill>
                  <a:latin typeface="Calibri"/>
                  <a:sym typeface="Wingdings 2" panose="05020102010507070707" pitchFamily="18" charset="2"/>
                </a:rPr>
                <a:t></a:t>
              </a:r>
              <a:endParaRPr lang="fr-FR" sz="1875" dirty="0">
                <a:solidFill>
                  <a:srgbClr val="A50119"/>
                </a:solidFill>
                <a:latin typeface="Calibri"/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2663" y="3546504"/>
              <a:ext cx="557664" cy="557664"/>
            </a:xfrm>
            <a:prstGeom prst="rect">
              <a:avLst/>
            </a:prstGeom>
          </p:spPr>
        </p:pic>
        <p:sp>
          <p:nvSpPr>
            <p:cNvPr id="44" name="Ellipse 43"/>
            <p:cNvSpPr/>
            <p:nvPr/>
          </p:nvSpPr>
          <p:spPr>
            <a:xfrm>
              <a:off x="7480943" y="2961275"/>
              <a:ext cx="1792785" cy="1006175"/>
            </a:xfrm>
            <a:prstGeom prst="ellipse">
              <a:avLst/>
            </a:prstGeom>
            <a:noFill/>
            <a:ln w="28575">
              <a:solidFill>
                <a:srgbClr val="A5011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8963">
                <a:defRPr/>
              </a:pPr>
              <a:endParaRPr lang="fr-FR" sz="1875">
                <a:solidFill>
                  <a:srgbClr val="A50119"/>
                </a:solidFill>
                <a:latin typeface="Calibri"/>
              </a:endParaRPr>
            </a:p>
          </p:txBody>
        </p: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47632" y="3546765"/>
              <a:ext cx="577636" cy="577636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9094757" y="3967448"/>
              <a:ext cx="1626749" cy="659058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8963">
                <a:defRPr/>
              </a:pPr>
              <a:r>
                <a:rPr lang="fr-FR" sz="1200" b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>Nucléaire </a:t>
              </a:r>
              <a:r>
                <a:rPr lang="fr-FR" sz="1200" b="1" i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(électricité, chaleur, H</a:t>
              </a:r>
              <a:r>
                <a:rPr lang="fr-FR" sz="1200" b="1" i="1" baseline="-25000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2</a:t>
              </a:r>
              <a:r>
                <a:rPr lang="fr-FR" sz="1200" b="1" i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) pour </a:t>
              </a:r>
              <a:r>
                <a:rPr lang="fr-FR" sz="1200" b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l’économie circulaire du carbone </a:t>
              </a:r>
              <a:r>
                <a:rPr lang="fr-FR" sz="1200" b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/>
              </a:r>
              <a:br>
                <a:rPr lang="fr-FR" sz="1200" b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</a:br>
              <a:r>
                <a:rPr lang="fr-FR" sz="1200" b="1" i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>(</a:t>
              </a:r>
              <a:r>
                <a:rPr lang="fr-FR" sz="1200" b="1" i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e-</a:t>
              </a:r>
              <a:r>
                <a:rPr lang="fr-FR" sz="1200" b="1" i="1" dirty="0" err="1">
                  <a:solidFill>
                    <a:srgbClr val="A50119"/>
                  </a:solidFill>
                  <a:latin typeface="Arial Narrow" panose="020B0606020202030204" pitchFamily="34" charset="0"/>
                </a:rPr>
                <a:t>fuels,e</a:t>
              </a:r>
              <a:r>
                <a:rPr lang="fr-FR" sz="1200" b="1" i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-</a:t>
              </a:r>
              <a:r>
                <a:rPr lang="fr-FR" sz="1200" b="1" i="1" dirty="0" err="1">
                  <a:solidFill>
                    <a:srgbClr val="A50119"/>
                  </a:solidFill>
                  <a:latin typeface="Arial Narrow" panose="020B0606020202030204" pitchFamily="34" charset="0"/>
                </a:rPr>
                <a:t>molecules</a:t>
              </a:r>
              <a:r>
                <a:rPr lang="fr-FR" sz="1200" b="1" i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>)</a:t>
              </a:r>
              <a:endParaRPr lang="fr-FR" sz="1200" b="1" dirty="0">
                <a:solidFill>
                  <a:srgbClr val="A50119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708258" y="4142049"/>
              <a:ext cx="4372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78963">
                <a:defRPr/>
              </a:pPr>
              <a:r>
                <a:rPr lang="fr-FR" dirty="0">
                  <a:solidFill>
                    <a:srgbClr val="A50119"/>
                  </a:solidFill>
                  <a:latin typeface="Calibri"/>
                  <a:sym typeface="Wingdings 2" panose="05020102010507070707" pitchFamily="18" charset="2"/>
                </a:rPr>
                <a:t></a:t>
              </a:r>
              <a:endParaRPr lang="fr-FR" sz="1875" dirty="0">
                <a:solidFill>
                  <a:srgbClr val="A50119"/>
                </a:solidFill>
                <a:latin typeface="Calibri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731731" y="4449668"/>
              <a:ext cx="1743772" cy="366143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78963">
                <a:defRPr/>
              </a:pPr>
              <a:r>
                <a:rPr lang="fr-FR" sz="1200" b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>Intégration </a:t>
              </a:r>
              <a:r>
                <a:rPr lang="fr-FR" sz="1200" b="1" dirty="0">
                  <a:solidFill>
                    <a:srgbClr val="A50119"/>
                  </a:solidFill>
                  <a:latin typeface="Arial Narrow" panose="020B0606020202030204" pitchFamily="34" charset="0"/>
                </a:rPr>
                <a:t>du nucléaire (SMR) dans les réseaux régionaux</a:t>
              </a:r>
              <a:r>
                <a:rPr lang="fr-FR" sz="1200" b="1" dirty="0" smtClean="0">
                  <a:solidFill>
                    <a:srgbClr val="A50119"/>
                  </a:solidFill>
                  <a:latin typeface="Arial Narrow" panose="020B0606020202030204" pitchFamily="34" charset="0"/>
                </a:rPr>
                <a:t>)</a:t>
              </a:r>
              <a:endParaRPr lang="fr-FR" sz="1200" b="1" dirty="0">
                <a:solidFill>
                  <a:srgbClr val="A50119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5634" y="4521446"/>
              <a:ext cx="3179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78963">
                <a:defRPr/>
              </a:pPr>
              <a:r>
                <a:rPr lang="fr-FR" dirty="0">
                  <a:solidFill>
                    <a:srgbClr val="A50119"/>
                  </a:solidFill>
                  <a:latin typeface="Calibri"/>
                  <a:sym typeface="Wingdings 2" panose="05020102010507070707" pitchFamily="18" charset="2"/>
                </a:rPr>
                <a:t></a:t>
              </a:r>
              <a:endParaRPr lang="fr-FR" sz="1875" dirty="0">
                <a:solidFill>
                  <a:srgbClr val="A50119"/>
                </a:solidFill>
                <a:latin typeface="Calibri"/>
              </a:endParaRPr>
            </a:p>
          </p:txBody>
        </p:sp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044" y="5002142"/>
              <a:ext cx="562442" cy="564436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504" y="4695887"/>
              <a:ext cx="564373" cy="564373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8068" y="4940373"/>
              <a:ext cx="604335" cy="604335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4002" y="4342528"/>
              <a:ext cx="555923" cy="557894"/>
            </a:xfrm>
            <a:prstGeom prst="rect">
              <a:avLst/>
            </a:prstGeom>
          </p:spPr>
        </p:pic>
        <p:sp>
          <p:nvSpPr>
            <p:cNvPr id="54" name="Ellipse 53"/>
            <p:cNvSpPr/>
            <p:nvPr/>
          </p:nvSpPr>
          <p:spPr>
            <a:xfrm>
              <a:off x="6259317" y="4599094"/>
              <a:ext cx="895025" cy="772681"/>
            </a:xfrm>
            <a:prstGeom prst="ellipse">
              <a:avLst/>
            </a:prstGeom>
            <a:noFill/>
            <a:ln w="28575">
              <a:solidFill>
                <a:srgbClr val="A5011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8963">
                <a:defRPr/>
              </a:pPr>
              <a:endParaRPr lang="fr-FR" sz="1875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6" name="Picture 2" descr="CEA logo nouveau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42"/>
            <a:ext cx="858196" cy="7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space réservé du numéro de diapositive 1"/>
          <p:cNvSpPr txBox="1">
            <a:spLocks/>
          </p:cNvSpPr>
          <p:nvPr/>
        </p:nvSpPr>
        <p:spPr>
          <a:xfrm>
            <a:off x="11769213" y="6502400"/>
            <a:ext cx="422786" cy="355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0025" indent="-200025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96466" marR="0" indent="-128588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0025" indent="300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>
                <a:tab pos="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fld id="{6C96D0EE-5CE8-4394-A4F2-E09E789579CF}" type="slidenum">
              <a:rPr lang="fr-FR" sz="1400" smtClean="0"/>
              <a:pPr>
                <a:buNone/>
              </a:pPr>
              <a:t>8</a:t>
            </a:fld>
            <a:endParaRPr lang="fr-FR" sz="1400" dirty="0"/>
          </a:p>
        </p:txBody>
      </p:sp>
      <p:grpSp>
        <p:nvGrpSpPr>
          <p:cNvPr id="59" name="Groupe 58"/>
          <p:cNvGrpSpPr/>
          <p:nvPr/>
        </p:nvGrpSpPr>
        <p:grpSpPr>
          <a:xfrm>
            <a:off x="636678" y="1633111"/>
            <a:ext cx="3325184" cy="4568258"/>
            <a:chOff x="5622896" y="900273"/>
            <a:chExt cx="2614656" cy="489951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83FA700-7035-E0A3-60CE-5D805A20E795}"/>
                </a:ext>
              </a:extLst>
            </p:cNvPr>
            <p:cNvSpPr/>
            <p:nvPr/>
          </p:nvSpPr>
          <p:spPr>
            <a:xfrm>
              <a:off x="5622896" y="900273"/>
              <a:ext cx="2614656" cy="441009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09">
                <a:defRPr/>
              </a:pPr>
              <a:endParaRPr lang="fr-FR" sz="28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" name="Rounded Rectangle 23">
              <a:extLst>
                <a:ext uri="{FF2B5EF4-FFF2-40B4-BE49-F238E27FC236}">
                  <a16:creationId xmlns:a16="http://schemas.microsoft.com/office/drawing/2014/main" id="{9E20A33D-0FDF-7455-F15F-4F6B97D35BF2}"/>
                </a:ext>
              </a:extLst>
            </p:cNvPr>
            <p:cNvSpPr/>
            <p:nvPr/>
          </p:nvSpPr>
          <p:spPr>
            <a:xfrm>
              <a:off x="5809144" y="1012161"/>
              <a:ext cx="2309138" cy="437369"/>
            </a:xfrm>
            <a:prstGeom prst="roundRect">
              <a:avLst>
                <a:gd name="adj" fmla="val 18182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spcFirstLastPara="0" vert="horz" wrap="square" lIns="0" tIns="48000" rIns="0" bIns="48000" numCol="1" spcCol="1270" anchor="ctr" anchorCtr="0">
              <a:noAutofit/>
            </a:bodyPr>
            <a:lstStyle/>
            <a:p>
              <a:pPr algn="ctr" defTabSz="126426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Système </a:t>
              </a:r>
              <a:r>
                <a:rPr lang="fr-FR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multi-vecteurs </a:t>
              </a: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électricité, chaleur, gaz / hydrogène</a:t>
              </a:r>
            </a:p>
          </p:txBody>
        </p:sp>
        <p:sp>
          <p:nvSpPr>
            <p:cNvPr id="62" name="Rounded Rectangle 23">
              <a:extLst>
                <a:ext uri="{FF2B5EF4-FFF2-40B4-BE49-F238E27FC236}">
                  <a16:creationId xmlns:a16="http://schemas.microsoft.com/office/drawing/2014/main" id="{407C0DC0-410D-A775-BF86-72F4D926E97D}"/>
                </a:ext>
              </a:extLst>
            </p:cNvPr>
            <p:cNvSpPr/>
            <p:nvPr/>
          </p:nvSpPr>
          <p:spPr>
            <a:xfrm>
              <a:off x="5809145" y="1540807"/>
              <a:ext cx="2309138" cy="611814"/>
            </a:xfrm>
            <a:prstGeom prst="roundRect">
              <a:avLst>
                <a:gd name="adj" fmla="val 1818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spcFirstLastPara="0" vert="horz" wrap="square" lIns="0" tIns="48000" rIns="0" bIns="48000" numCol="1" spcCol="1270" anchor="ctr" anchorCtr="0">
              <a:noAutofit/>
            </a:bodyPr>
            <a:lstStyle/>
            <a:p>
              <a:pPr algn="ctr" defTabSz="126426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Système </a:t>
              </a:r>
              <a:r>
                <a:rPr lang="fr-FR" sz="1400" b="1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multi-échelles</a:t>
              </a:r>
              <a:r>
                <a:rPr lang="fr-FR" sz="14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</a:t>
              </a: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et</a:t>
              </a:r>
              <a:b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fr-FR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multi-agents</a:t>
              </a: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 (de la boucle locale</a:t>
              </a:r>
              <a:b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à l’échelle européenne)</a:t>
              </a:r>
            </a:p>
          </p:txBody>
        </p:sp>
        <p:sp>
          <p:nvSpPr>
            <p:cNvPr id="63" name="Rounded Rectangle 23">
              <a:extLst>
                <a:ext uri="{FF2B5EF4-FFF2-40B4-BE49-F238E27FC236}">
                  <a16:creationId xmlns:a16="http://schemas.microsoft.com/office/drawing/2014/main" id="{40037281-ADB3-A0CA-4B8E-E88856ED0780}"/>
                </a:ext>
              </a:extLst>
            </p:cNvPr>
            <p:cNvSpPr/>
            <p:nvPr/>
          </p:nvSpPr>
          <p:spPr>
            <a:xfrm>
              <a:off x="5809144" y="2253334"/>
              <a:ext cx="2309138" cy="652956"/>
            </a:xfrm>
            <a:prstGeom prst="roundRect">
              <a:avLst>
                <a:gd name="adj" fmla="val 18182"/>
              </a:avLst>
            </a:prstGeom>
            <a:solidFill>
              <a:schemeClr val="tx2"/>
            </a:solidFill>
            <a:ln>
              <a:noFill/>
            </a:ln>
            <a:effectLst/>
          </p:spPr>
          <p:txBody>
            <a:bodyPr spcFirstLastPara="0" vert="horz" wrap="square" lIns="0" tIns="48000" rIns="0" bIns="48000" numCol="1" spcCol="1270" anchor="ctr" anchorCtr="0">
              <a:noAutofit/>
            </a:bodyPr>
            <a:lstStyle/>
            <a:p>
              <a:pPr algn="ctr" defTabSz="126426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Réseaux intelligents</a:t>
              </a: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/>
              </a:r>
              <a:b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digitalisation et instrumentation, demande pilotée</a:t>
              </a:r>
            </a:p>
          </p:txBody>
        </p: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3932710E-5456-B41A-198A-EBA3596A9FC1}"/>
                </a:ext>
              </a:extLst>
            </p:cNvPr>
            <p:cNvSpPr/>
            <p:nvPr/>
          </p:nvSpPr>
          <p:spPr>
            <a:xfrm>
              <a:off x="5809145" y="3007003"/>
              <a:ext cx="2309138" cy="515937"/>
            </a:xfrm>
            <a:prstGeom prst="roundRect">
              <a:avLst>
                <a:gd name="adj" fmla="val 18182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spcFirstLastPara="0" vert="horz" wrap="square" lIns="0" tIns="48000" rIns="0" bIns="48000" numCol="1" spcCol="1270" anchor="ctr" anchorCtr="0">
              <a:noAutofit/>
            </a:bodyPr>
            <a:lstStyle/>
            <a:p>
              <a:pPr algn="ctr" defTabSz="126426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Economie circulaire </a:t>
              </a:r>
              <a:r>
                <a:rPr lang="fr-FR" sz="1400" kern="0" dirty="0">
                  <a:solidFill>
                    <a:srgbClr val="FFFFFF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matières, matériaux avancés, carbone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E88D195-3CB1-A4B8-2E24-6BA2A077D39B}"/>
                </a:ext>
              </a:extLst>
            </p:cNvPr>
            <p:cNvSpPr/>
            <p:nvPr/>
          </p:nvSpPr>
          <p:spPr>
            <a:xfrm>
              <a:off x="5622896" y="3556044"/>
              <a:ext cx="2614656" cy="22437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1219109">
                <a:buClr>
                  <a:srgbClr val="EA0038"/>
                </a:buClr>
              </a:pPr>
              <a:r>
                <a:rPr lang="fr-FR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CONDITIONS DE RÉALISATION :</a:t>
              </a:r>
            </a:p>
            <a:p>
              <a:pPr marL="192608" indent="-192608" defTabSz="1219109">
                <a:buClr>
                  <a:srgbClr val="0070C0"/>
                </a:buClr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Une « convergence » nucléaire et NTE </a:t>
              </a:r>
            </a:p>
            <a:p>
              <a:pPr marL="192608" indent="-192608" defTabSz="1219109">
                <a:buClr>
                  <a:srgbClr val="0070C0"/>
                </a:buClr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Des innovations technologiques</a:t>
              </a:r>
            </a:p>
            <a:p>
              <a:pPr marL="192608" indent="-192608" defTabSz="1219109">
                <a:buClr>
                  <a:srgbClr val="0070C0"/>
                </a:buClr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Des modèles industriels</a:t>
              </a:r>
              <a:b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&amp; économiques  / régulation</a:t>
              </a:r>
            </a:p>
            <a:p>
              <a:pPr marL="192608" indent="-192608" defTabSz="1219109">
                <a:buClr>
                  <a:srgbClr val="0070C0"/>
                </a:buClr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Un volet sociétal</a:t>
              </a:r>
              <a:b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fr-FR" sz="1400" dirty="0">
                  <a:solidFill>
                    <a:srgbClr val="39393B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(diffusion, adhésion et appropriation)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57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811" y="1135626"/>
            <a:ext cx="7024115" cy="540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51165" y="1772990"/>
            <a:ext cx="26229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22 TWh/110 TWh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dirty="0">
                <a:solidFill>
                  <a:srgbClr val="000000"/>
                </a:solidFill>
                <a:cs typeface="Arial" charset="0"/>
              </a:rPr>
              <a:t>à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une distance &lt;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100 km </a:t>
            </a:r>
            <a:r>
              <a:rPr lang="fr-FR" altLang="fr-FR" sz="1600" dirty="0" smtClean="0">
                <a:solidFill>
                  <a:srgbClr val="000000"/>
                </a:solidFill>
                <a:cs typeface="Arial" charset="0"/>
              </a:rPr>
              <a:t>d’un Centre de production Nucléaire (CPN)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0155" y="3537284"/>
            <a:ext cx="3498399" cy="19097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 TWh/10 MTOE</a:t>
            </a:r>
          </a:p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Agroalimentaire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28%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Chimie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18%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Papier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Carton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24% </a:t>
            </a:r>
            <a:r>
              <a:rPr lang="fr-FR" sz="1600" dirty="0" smtClean="0">
                <a:solidFill>
                  <a:srgbClr val="000000"/>
                </a:solidFill>
                <a:latin typeface="Arial"/>
              </a:rPr>
              <a:t>Autres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industries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plastique,</a:t>
            </a:r>
            <a:r>
              <a:rPr kumimoji="0" lang="fr-FR" sz="1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matériaux de construction, automobile...)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70156" y="5703847"/>
            <a:ext cx="33183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360363" indent="-3603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8000"/>
              </a:buClr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fr-FR" altLang="fr-FR" sz="1600" dirty="0" smtClean="0">
                <a:solidFill>
                  <a:srgbClr val="000000"/>
                </a:solidFill>
              </a:rPr>
              <a:t>Etudes de viabilité technique et économique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51165" y="1772990"/>
            <a:ext cx="2622977" cy="10772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651165" y="3537286"/>
            <a:ext cx="3546762" cy="190975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51165" y="5703847"/>
            <a:ext cx="3537377" cy="6419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70155" y="749943"/>
            <a:ext cx="1048364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altLang="fr-FR" sz="2000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Etude </a:t>
            </a:r>
            <a:r>
              <a:rPr lang="fr-FR" altLang="fr-FR" sz="2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de l’Alliance Nationale de Coordination de la Recherche pour l’Energie</a:t>
            </a:r>
          </a:p>
          <a:p>
            <a:pPr algn="ctr">
              <a:defRPr/>
            </a:pPr>
            <a:r>
              <a:rPr lang="fr-FR" altLang="fr-FR" sz="20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ANCRE / CVT 2015 : « Potentialités de la cogénération nucléaire en France </a:t>
            </a:r>
            <a:r>
              <a:rPr lang="fr-FR" altLang="fr-FR" sz="2000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»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5281" y="-1"/>
            <a:ext cx="971393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26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Besoins</a:t>
            </a:r>
            <a:r>
              <a:rPr lang="en-US" altLang="fr-FR" sz="26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fr-FR" sz="26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chaleur</a:t>
            </a:r>
            <a:r>
              <a:rPr lang="en-US" altLang="fr-FR" sz="2600" cap="all" dirty="0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fr-FR" sz="2600" cap="all" dirty="0" err="1" smtClean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industrielle</a:t>
            </a:r>
            <a:r>
              <a:rPr kumimoji="0" lang="en-US" altLang="fr-FR" sz="26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fr-FR" sz="2600" b="0" i="0" u="none" strike="noStrike" kern="1200" cap="all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(&lt;250°C)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Localisation</a:t>
            </a:r>
            <a:r>
              <a:rPr kumimoji="0" lang="en-US" altLang="fr-FR" sz="26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des </a:t>
            </a:r>
            <a:r>
              <a:rPr kumimoji="0" lang="en-US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besoins</a:t>
            </a:r>
            <a:r>
              <a:rPr kumimoji="0" lang="en-US" altLang="fr-FR" sz="26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/ </a:t>
            </a:r>
            <a:r>
              <a:rPr kumimoji="0" lang="en-US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Centres</a:t>
            </a:r>
            <a:r>
              <a:rPr kumimoji="0" lang="en-US" altLang="fr-FR" sz="2600" b="0" i="0" u="none" strike="noStrike" kern="1200" cap="all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production </a:t>
            </a:r>
            <a:r>
              <a:rPr kumimoji="0" lang="en-US" altLang="fr-FR" sz="2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nucléaire</a:t>
            </a:r>
            <a:endParaRPr kumimoji="0" lang="en-US" altLang="fr-FR" sz="2600" b="0" i="1" u="none" strike="noStrike" kern="1200" cap="all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9938" name="Picture 2" descr="Alliance Nationale de Coordination de la Recherche pour l'Energie - An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83"/>
            <a:ext cx="2055281" cy="712280"/>
          </a:xfrm>
          <a:prstGeom prst="rect">
            <a:avLst/>
          </a:prstGeom>
          <a:noFill/>
          <a:ln>
            <a:solidFill>
              <a:srgbClr val="33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769213" y="6502400"/>
            <a:ext cx="422786" cy="3556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6D0EE-5CE8-4394-A4F2-E09E789579CF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6380</TotalTime>
  <Words>4344</Words>
  <Application>Microsoft Office PowerPoint</Application>
  <PresentationFormat>Grand écran</PresentationFormat>
  <Paragraphs>733</Paragraphs>
  <Slides>30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9" baseType="lpstr">
      <vt:lpstr>ＭＳ Ｐゴシック</vt:lpstr>
      <vt:lpstr>ＭＳ Ｐゴシック</vt:lpstr>
      <vt:lpstr>游ゴシック</vt:lpstr>
      <vt:lpstr>75 Helvetica Bold</vt:lpstr>
      <vt:lpstr>Arial</vt:lpstr>
      <vt:lpstr>Arial Narrow</vt:lpstr>
      <vt:lpstr>Calibri</vt:lpstr>
      <vt:lpstr>Calibri Light</vt:lpstr>
      <vt:lpstr>Monotype Sorts</vt:lpstr>
      <vt:lpstr>MS Hei</vt:lpstr>
      <vt:lpstr>Open Sans</vt:lpstr>
      <vt:lpstr>Symbol</vt:lpstr>
      <vt:lpstr>Times</vt:lpstr>
      <vt:lpstr>Times New Roman</vt:lpstr>
      <vt:lpstr>Wingdings</vt:lpstr>
      <vt:lpstr>Wingdings 2</vt:lpstr>
      <vt:lpstr>3_Thème Office</vt:lpstr>
      <vt:lpstr>Photo Editor Photo</vt:lpstr>
      <vt:lpstr>Image bitmap</vt:lpstr>
      <vt:lpstr>Présentation PowerPoint</vt:lpstr>
      <vt:lpstr>Un nouveau nucléaire conçu pour un développement durable</vt:lpstr>
      <vt:lpstr>EFFICACITé énergétique, renouvelables et nucléaire : 3 piliers de la transition vers la neutralité carbone</vt:lpstr>
      <vt:lpstr>NET ZERO BY 2050 – GLOBAL ELECTRICITY GENERATION </vt:lpstr>
      <vt:lpstr>NET ZERO BY 2050 – TOTAL ENERGY SUPPLY  </vt:lpstr>
      <vt:lpstr>La France : laboratoire de décarbonation durable avec le nucléaire </vt:lpstr>
      <vt:lpstr>UNE approche intégrée des systèmes énergétiques</vt:lpstr>
      <vt:lpstr>Enjeux de l’énergie nucléaire  pour contribuer à décarboner l’économie à l’horizon 2050</vt:lpstr>
      <vt:lpstr>Présentation PowerPoint</vt:lpstr>
      <vt:lpstr> – PROJET DE SMR FRANçais (170 MWe-540 MWth) </vt:lpstr>
      <vt:lpstr>LOI de transition énergétique pour la croissance verte (17/8/2015) Loi Energie et Climat – Vers la neutralité carbone en 2050 (8/11/2019)</vt:lpstr>
      <vt:lpstr>~390 GWe (70 % PWR, 20 % BWR, 5 % PHWR, 5 % (GCR, RBMK, FBR))</vt:lpstr>
      <vt:lpstr>Présentation PowerPoint</vt:lpstr>
      <vt:lpstr>Présentation PowerPoint</vt:lpstr>
      <vt:lpstr>Présentation PowerPoint</vt:lpstr>
      <vt:lpstr>Generation IV International Forum </vt:lpstr>
      <vt:lpstr>Présentation PowerPoint</vt:lpstr>
      <vt:lpstr>Présentation PowerPoint</vt:lpstr>
      <vt:lpstr>Les réacteurs A Neutrons rapides (Na, Pb, He) dans le monde</vt:lpstr>
      <vt:lpstr>Présentation PowerPoint</vt:lpstr>
      <vt:lpstr>Présentation PowerPoint</vt:lpstr>
      <vt:lpstr>Cogénération &amp; Fourniture de chaleur industrielle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apports des sciences nucléaires  au développement durable (#SDG)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CARRE Frank</dc:creator>
  <cp:lastModifiedBy>CARRE Frank</cp:lastModifiedBy>
  <cp:revision>518</cp:revision>
  <cp:lastPrinted>2023-11-01T10:13:25Z</cp:lastPrinted>
  <dcterms:created xsi:type="dcterms:W3CDTF">2022-08-30T17:18:31Z</dcterms:created>
  <dcterms:modified xsi:type="dcterms:W3CDTF">2023-11-23T22:51:30Z</dcterms:modified>
</cp:coreProperties>
</file>