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7"/>
  </p:notesMasterIdLst>
  <p:handoutMasterIdLst>
    <p:handoutMasterId r:id="rId68"/>
  </p:handoutMasterIdLst>
  <p:sldIdLst>
    <p:sldId id="256" r:id="rId2"/>
    <p:sldId id="540" r:id="rId3"/>
    <p:sldId id="448" r:id="rId4"/>
    <p:sldId id="444" r:id="rId5"/>
    <p:sldId id="450" r:id="rId6"/>
    <p:sldId id="505" r:id="rId7"/>
    <p:sldId id="538" r:id="rId8"/>
    <p:sldId id="539" r:id="rId9"/>
    <p:sldId id="299" r:id="rId10"/>
    <p:sldId id="537" r:id="rId11"/>
    <p:sldId id="509" r:id="rId12"/>
    <p:sldId id="533" r:id="rId13"/>
    <p:sldId id="515" r:id="rId14"/>
    <p:sldId id="459" r:id="rId15"/>
    <p:sldId id="269" r:id="rId16"/>
    <p:sldId id="302" r:id="rId17"/>
    <p:sldId id="525" r:id="rId18"/>
    <p:sldId id="277" r:id="rId19"/>
    <p:sldId id="471" r:id="rId20"/>
    <p:sldId id="524" r:id="rId21"/>
    <p:sldId id="541" r:id="rId22"/>
    <p:sldId id="419" r:id="rId23"/>
    <p:sldId id="534" r:id="rId24"/>
    <p:sldId id="546" r:id="rId25"/>
    <p:sldId id="548" r:id="rId26"/>
    <p:sldId id="522" r:id="rId27"/>
    <p:sldId id="547" r:id="rId28"/>
    <p:sldId id="544" r:id="rId29"/>
    <p:sldId id="545" r:id="rId30"/>
    <p:sldId id="551" r:id="rId31"/>
    <p:sldId id="529" r:id="rId32"/>
    <p:sldId id="495" r:id="rId33"/>
    <p:sldId id="550" r:id="rId34"/>
    <p:sldId id="286" r:id="rId35"/>
    <p:sldId id="535" r:id="rId36"/>
    <p:sldId id="497" r:id="rId37"/>
    <p:sldId id="289" r:id="rId38"/>
    <p:sldId id="364" r:id="rId39"/>
    <p:sldId id="521" r:id="rId40"/>
    <p:sldId id="434" r:id="rId41"/>
    <p:sldId id="418" r:id="rId42"/>
    <p:sldId id="449" r:id="rId43"/>
    <p:sldId id="513" r:id="rId44"/>
    <p:sldId id="502" r:id="rId45"/>
    <p:sldId id="530" r:id="rId46"/>
    <p:sldId id="516" r:id="rId47"/>
    <p:sldId id="262" r:id="rId48"/>
    <p:sldId id="472" r:id="rId49"/>
    <p:sldId id="274" r:id="rId50"/>
    <p:sldId id="318" r:id="rId51"/>
    <p:sldId id="491" r:id="rId52"/>
    <p:sldId id="528" r:id="rId53"/>
    <p:sldId id="498" r:id="rId54"/>
    <p:sldId id="378" r:id="rId55"/>
    <p:sldId id="536" r:id="rId56"/>
    <p:sldId id="315" r:id="rId57"/>
    <p:sldId id="279" r:id="rId58"/>
    <p:sldId id="278" r:id="rId59"/>
    <p:sldId id="517" r:id="rId60"/>
    <p:sldId id="518" r:id="rId61"/>
    <p:sldId id="468" r:id="rId62"/>
    <p:sldId id="469" r:id="rId63"/>
    <p:sldId id="346" r:id="rId64"/>
    <p:sldId id="506" r:id="rId65"/>
    <p:sldId id="355" r:id="rId66"/>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D5FC79"/>
    <a:srgbClr val="FFFD78"/>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6535"/>
    <p:restoredTop sz="94586"/>
  </p:normalViewPr>
  <p:slideViewPr>
    <p:cSldViewPr snapToGrid="0" snapToObjects="1">
      <p:cViewPr>
        <p:scale>
          <a:sx n="160" d="100"/>
          <a:sy n="160" d="100"/>
        </p:scale>
        <p:origin x="320" y="-36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p:scale>
          <a:sx n="294" d="100"/>
          <a:sy n="294" d="100"/>
        </p:scale>
        <p:origin x="-1872" y="-79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372D94E-9592-F043-B2E4-1F0704394D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smtClean="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DC46AED3-0E52-6940-9531-2C053A66CE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70C73F60-EABC-1C46-8244-49AD189E6EEF}" type="datetimeFigureOut">
              <a:rPr lang="fr-FR"/>
              <a:pPr>
                <a:defRPr/>
              </a:pPr>
              <a:t>21/11/2023</a:t>
            </a:fld>
            <a:endParaRPr lang="fr-FR"/>
          </a:p>
        </p:txBody>
      </p:sp>
      <p:sp>
        <p:nvSpPr>
          <p:cNvPr id="4" name="Espace réservé du pied de page 3">
            <a:extLst>
              <a:ext uri="{FF2B5EF4-FFF2-40B4-BE49-F238E27FC236}">
                <a16:creationId xmlns:a16="http://schemas.microsoft.com/office/drawing/2014/main" id="{23741D0B-5296-AC45-B7BE-4CAB9A0746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smtClean="0">
                <a:latin typeface="+mn-lt"/>
              </a:defRPr>
            </a:lvl1pPr>
          </a:lstStyle>
          <a:p>
            <a:pPr>
              <a:defRPr/>
            </a:pPr>
            <a:endParaRPr lang="fr-FR"/>
          </a:p>
        </p:txBody>
      </p:sp>
      <p:sp>
        <p:nvSpPr>
          <p:cNvPr id="5" name="Espace réservé du numéro de diapositive 4">
            <a:extLst>
              <a:ext uri="{FF2B5EF4-FFF2-40B4-BE49-F238E27FC236}">
                <a16:creationId xmlns:a16="http://schemas.microsoft.com/office/drawing/2014/main" id="{2D03D261-538B-4040-A01A-D75A5CBBF4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B96398EF-155A-884B-855F-62FD8DA9223C}"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EB4C533-6069-C349-9965-45BD36F5EC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smtClean="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647E011A-B453-214A-A292-F627C461EDE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A7C4B53C-AFE9-9843-AEF8-5B900CB14213}" type="datetimeFigureOut">
              <a:rPr lang="fr-FR"/>
              <a:pPr>
                <a:defRPr/>
              </a:pPr>
              <a:t>21/11/2023</a:t>
            </a:fld>
            <a:endParaRPr lang="fr-FR"/>
          </a:p>
        </p:txBody>
      </p:sp>
      <p:sp>
        <p:nvSpPr>
          <p:cNvPr id="4" name="Espace réservé de l’image des diapositives 3">
            <a:extLst>
              <a:ext uri="{FF2B5EF4-FFF2-40B4-BE49-F238E27FC236}">
                <a16:creationId xmlns:a16="http://schemas.microsoft.com/office/drawing/2014/main" id="{92F7BBC0-A196-F04A-B4E1-7EF453BF93CA}"/>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419C72CD-D03F-1744-A864-E754DBD1D0C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DA153AB1-66EC-4D42-9AF9-A6DA321E04F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smtClean="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148F9479-9F32-A54E-8E1F-16FBD2D5EAC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B30814AD-9216-244D-92FE-A67A7F25FCDF}"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La fusion thermonucléaire contrôlée est souvent présentée comme le Saint Graal des technologies destinées à mettre des sources d’énergie à la disposition de l’humanité. Alors que le XXIe siècle est déjà bien entamé, des scientifiques sont toujours à sa recherche. Cette forme d’énergie nucléaire aurait bien des avantages. Le combustible est abondant. Il n’y a pas de danger d’emballement. Les déchets radioactifs se limitent à des matériaux activés sous l’effet des neutrons, problème aisément gérable. </a:t>
            </a:r>
          </a:p>
          <a:p>
            <a:r>
              <a:rPr lang="fr-FR" dirty="0"/>
              <a:t>	Mobilisée depuis le milieu du XXe siècle, une vaste communauté internationale n’a pas encore réussi à construire un réacteur à fusion générateur d’électricité. ITER, le projet de confinement magnétique le plus avancé en ce premier quart du XXIe siècle, ne comporte pas de couplage à un alternateur. </a:t>
            </a:r>
          </a:p>
          <a:p>
            <a:r>
              <a:rPr lang="fr-FR" dirty="0"/>
              <a:t>	Plusieurs générations d’acteurs d’une aventure scientifique loin d’être terminée sont passés par des séquences d’exaltation entrecoupées de périodes de doute.</a:t>
            </a:r>
          </a:p>
          <a:p>
            <a:endParaRPr lang="fr-FR" dirty="0"/>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1</a:t>
            </a:fld>
            <a:endParaRPr lang="fr-FR"/>
          </a:p>
        </p:txBody>
      </p:sp>
    </p:spTree>
    <p:extLst>
      <p:ext uri="{BB962C8B-B14F-4D97-AF65-F5344CB8AC3E}">
        <p14:creationId xmlns:p14="http://schemas.microsoft.com/office/powerpoint/2010/main" val="3182564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La partie proprement nucléaire des sciences de la fusion est bien maitrisée depuis longtemps. Le difficile est la mise en œuvre des multiples technologies destinées à produire les conditions nécessaires à une source d’énergie. S’y ajoutent les nombreux problèmes que pose la physique des plasmas chauds. </a:t>
            </a:r>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10</a:t>
            </a:fld>
            <a:endParaRPr lang="fr-FR"/>
          </a:p>
        </p:txBody>
      </p:sp>
    </p:spTree>
    <p:extLst>
      <p:ext uri="{BB962C8B-B14F-4D97-AF65-F5344CB8AC3E}">
        <p14:creationId xmlns:p14="http://schemas.microsoft.com/office/powerpoint/2010/main" val="1123073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La majeure partie de l’univers visible est constituée de plasma.</a:t>
            </a:r>
          </a:p>
          <a:p>
            <a:r>
              <a:rPr lang="fr-FR" dirty="0"/>
              <a:t>	C’est un fluide donc comme tel, sujet à tous les problèmes rencontrés en hydrodynamique : instabilités (Rayleigh-Taylor…), turbulence…</a:t>
            </a:r>
          </a:p>
          <a:p>
            <a:r>
              <a:rPr lang="fr-FR" dirty="0"/>
              <a:t>	Il est ionisé : l’application d’un champ magnétique le rend anisotrope ; les innombrables modes d’oscillation engendrent des formes spécifiques de turbulence. </a:t>
            </a:r>
          </a:p>
          <a:p>
            <a:r>
              <a:rPr lang="fr-FR" dirty="0"/>
              <a:t>	Les premières recherches sur la fusion au cours des années 1950-60 ont mis en évidence que les connaissances sur cet état de la matière, champion dans le domaine de l’infiniment complexe, étaient très insuffisantes. </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11</a:t>
            </a:fld>
            <a:endParaRPr lang="fr-FR"/>
          </a:p>
        </p:txBody>
      </p:sp>
    </p:spTree>
    <p:extLst>
      <p:ext uri="{BB962C8B-B14F-4D97-AF65-F5344CB8AC3E}">
        <p14:creationId xmlns:p14="http://schemas.microsoft.com/office/powerpoint/2010/main" val="1911690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dirty="0"/>
              <a:t>	Pour obtenir un régime quasi stationnaire il convient d’utiliser un confinement magnétique : le plasma doit être extrêmement ténu et isolé de toute paroi par du champ magnétique. De multiples configurations ont été imaginées et testées. </a:t>
            </a:r>
            <a:endParaRPr lang="fr-FR" dirty="0"/>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12</a:t>
            </a:fld>
            <a:endParaRPr lang="fr-FR"/>
          </a:p>
        </p:txBody>
      </p:sp>
    </p:spTree>
    <p:extLst>
      <p:ext uri="{BB962C8B-B14F-4D97-AF65-F5344CB8AC3E}">
        <p14:creationId xmlns:p14="http://schemas.microsoft.com/office/powerpoint/2010/main" val="3347329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3861875"/>
          </a:xfrm>
        </p:spPr>
        <p:txBody>
          <a:bodyPr/>
          <a:lstStyle/>
          <a:p>
            <a:r>
              <a:rPr lang="fr-FR" altLang="fr-FR" dirty="0"/>
              <a:t>	La configuration la mieux étudiée et qui a donné lieu aux développements les plus importants pendant le dernier tiers du XX</a:t>
            </a:r>
            <a:r>
              <a:rPr lang="fr-FR" altLang="fr-FR" baseline="30000" dirty="0"/>
              <a:t>e</a:t>
            </a:r>
            <a:r>
              <a:rPr lang="fr-FR" altLang="fr-FR" dirty="0"/>
              <a:t> siècle et le début du XXI</a:t>
            </a:r>
            <a:r>
              <a:rPr lang="fr-FR" altLang="fr-FR" baseline="30000" dirty="0"/>
              <a:t>e</a:t>
            </a:r>
            <a:r>
              <a:rPr lang="fr-FR" altLang="fr-FR" dirty="0"/>
              <a:t> est appelée « </a:t>
            </a:r>
            <a:r>
              <a:rPr lang="fr-FR" altLang="fr-FR" i="1" dirty="0"/>
              <a:t>Tokamak</a:t>
            </a:r>
            <a:r>
              <a:rPr lang="fr-FR" altLang="fr-FR" dirty="0"/>
              <a:t> » d’après un acronyme forgé en russe pour chambre torique et confinement magnétique. Cette machine fut conçue en Russie — alors l’URSS — et Andrei Sakharov est crédité de l’idée de base, émise en 1952. Dans les années 60, Lev </a:t>
            </a:r>
            <a:r>
              <a:rPr lang="fr-FR" altLang="fr-FR" dirty="0" err="1"/>
              <a:t>Artsimovitch</a:t>
            </a:r>
            <a:r>
              <a:rPr lang="fr-FR" altLang="fr-FR" dirty="0"/>
              <a:t> en a dirigé les premières expérimentations à l’institut </a:t>
            </a:r>
            <a:r>
              <a:rPr lang="fr-FR" altLang="fr-FR" dirty="0" err="1"/>
              <a:t>Kourtchatov</a:t>
            </a:r>
            <a:r>
              <a:rPr lang="fr-FR" altLang="fr-FR" dirty="0"/>
              <a:t> de Moscou.</a:t>
            </a:r>
          </a:p>
          <a:p>
            <a:r>
              <a:rPr lang="fr-FR" altLang="fr-FR" dirty="0"/>
              <a:t>	Il s’agit d’un anneau de plasma assez ventru parcouru par un courant de forte intensité. Le champ magnétique de ce courant combiné à celui d’un solénoïde replié assure une bonne stabilité du confinement. En contrepartie, la densité d’énergie matérielle est très inférieure à celle du champ. Le courant est créé par induction, l’anneau de plasma jouant le rôle du secondaire à un tour d’un transformateur. Cela implique a priori un fonctionnement pulsé.</a:t>
            </a:r>
          </a:p>
          <a:p>
            <a:r>
              <a:rPr lang="fr-FR" altLang="fr-FR" dirty="0"/>
              <a:t>	Il existe bien d’autres possibilités de confinement magnétique qui ont pour la plupart fait l’objet d’expérimentations à petite échelle. Vers 1970 les performances obtenues étaient insuffisantes par rapport à celles des Tokamaks qui ont donné lieu au développement d’une véritable filière : au cours du dernier tiers du XX</a:t>
            </a:r>
            <a:r>
              <a:rPr lang="fr-FR" altLang="fr-FR" baseline="30000" dirty="0"/>
              <a:t>e</a:t>
            </a:r>
            <a:r>
              <a:rPr lang="fr-FR" altLang="fr-FR" dirty="0"/>
              <a:t> siècle, des tokamaks de plus en plus gros ont été construits dont TFTR à Princeton (USA) et le JET (Européen) à </a:t>
            </a:r>
            <a:r>
              <a:rPr lang="fr-FR" altLang="fr-FR" dirty="0" err="1"/>
              <a:t>Culham</a:t>
            </a:r>
            <a:r>
              <a:rPr lang="fr-FR" altLang="fr-FR" dirty="0"/>
              <a:t> en Grande Bretagne.</a:t>
            </a:r>
          </a:p>
          <a:p>
            <a:endParaRPr lang="fr-FR" dirty="0"/>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13</a:t>
            </a:fld>
            <a:endParaRPr lang="fr-FR"/>
          </a:p>
        </p:txBody>
      </p:sp>
    </p:spTree>
    <p:extLst>
      <p:ext uri="{BB962C8B-B14F-4D97-AF65-F5344CB8AC3E}">
        <p14:creationId xmlns:p14="http://schemas.microsoft.com/office/powerpoint/2010/main" val="896931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D76E0C-1202-5B4C-88A1-52FB5AB3D081}"/>
              </a:ext>
            </a:extLst>
          </p:cNvPr>
          <p:cNvSpPr>
            <a:spLocks noGrp="1" noChangeArrowheads="1"/>
          </p:cNvSpPr>
          <p:nvPr>
            <p:ph type="sldNum" sz="quarter" idx="5"/>
          </p:nvPr>
        </p:nvSpPr>
        <p:spPr>
          <a:ln/>
        </p:spPr>
        <p:txBody>
          <a:bodyPr/>
          <a:lstStyle/>
          <a:p>
            <a:fld id="{A9C18121-63E3-4242-A91A-93E71ADEF7A9}" type="slidenum">
              <a:rPr lang="fr-FR" altLang="fr-FR"/>
              <a:pPr/>
              <a:t>14</a:t>
            </a:fld>
            <a:endParaRPr lang="fr-FR" altLang="fr-FR"/>
          </a:p>
        </p:txBody>
      </p:sp>
      <p:sp>
        <p:nvSpPr>
          <p:cNvPr id="723970" name="Rectangle 2">
            <a:extLst>
              <a:ext uri="{FF2B5EF4-FFF2-40B4-BE49-F238E27FC236}">
                <a16:creationId xmlns:a16="http://schemas.microsoft.com/office/drawing/2014/main" id="{E2ABEE52-A429-EE43-98E5-3BCE870B71CF}"/>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3971" name="Rectangle 3">
            <a:extLst>
              <a:ext uri="{FF2B5EF4-FFF2-40B4-BE49-F238E27FC236}">
                <a16:creationId xmlns:a16="http://schemas.microsoft.com/office/drawing/2014/main" id="{B1A0AF73-8393-634C-8DD0-0E083F033457}"/>
              </a:ext>
            </a:extLst>
          </p:cNvPr>
          <p:cNvSpPr>
            <a:spLocks noGrp="1" noChangeArrowheads="1"/>
          </p:cNvSpPr>
          <p:nvPr>
            <p:ph type="body" idx="1"/>
          </p:nvPr>
        </p:nvSpPr>
        <p:spPr bwMode="auto">
          <a:xfrm>
            <a:off x="914400" y="4343400"/>
            <a:ext cx="5029200" cy="4114800"/>
          </a:xfrm>
          <a:prstGeom prst="rect">
            <a:avLst/>
          </a:prstGeom>
          <a:solidFill>
            <a:srgbClr val="FFFFFF"/>
          </a:solidFill>
          <a:ln>
            <a:noFill/>
            <a:miter lim="800000"/>
            <a:headEnd/>
            <a:tailEnd/>
          </a:ln>
        </p:spPr>
        <p:txBody>
          <a:bodyPr/>
          <a:lstStyle/>
          <a:p>
            <a:r>
              <a:rPr lang="fr-FR" dirty="0"/>
              <a:t>	Pendant la montée linéaire du courant, le plasma qui ne subit pas de compression s’échauffe progressivement par effet Joule. Il devient de plus en plus conducteur au point que dans toutes les machines exploitées à ce jour, lorsque la température électronique atteint environ 2 </a:t>
            </a:r>
            <a:r>
              <a:rPr lang="fr-FR" dirty="0" err="1"/>
              <a:t>keV</a:t>
            </a:r>
            <a:r>
              <a:rPr lang="fr-FR" dirty="0"/>
              <a:t>, la résistivité du plasma, excessivement faible, se compare à celle des supraconducteurs. L’effet Joule est alors inopérant. Pour atteindre des températures plus élevées, il convient d’injecter de l’énergie dans le plasma.</a:t>
            </a:r>
          </a:p>
          <a:p>
            <a:r>
              <a:rPr lang="fr-FR" dirty="0"/>
              <a:t>	Trois techniques de chauffage ont rapidement fait partie intégrante du développement de la filière. On a utilisé avec succès : la compression adiabatique (rapidement abandonnée car moins efficace), l’injection de neutres et l’irradiation par des radiofréquences.</a:t>
            </a:r>
          </a:p>
          <a:p>
            <a:r>
              <a:rPr lang="fr-FR" dirty="0"/>
              <a:t>	Ces dernières, à condition d’être judicieusement appliquées, peuvent induire un courant toroïdal susceptible de maintenir la configuration magnétique au delà de la durée de l’impulsion fournie par le transformateur (« </a:t>
            </a:r>
            <a:r>
              <a:rPr lang="fr-FR" i="1" dirty="0" err="1"/>
              <a:t>current</a:t>
            </a:r>
            <a:r>
              <a:rPr lang="fr-FR" i="1" dirty="0"/>
              <a:t> drive</a:t>
            </a:r>
            <a:r>
              <a:rPr lang="fr-FR" dirty="0"/>
              <a:t> »). </a:t>
            </a:r>
          </a:p>
          <a:p>
            <a:endParaRPr lang="fr-FR" altLang="fr-FR" dirty="0"/>
          </a:p>
        </p:txBody>
      </p:sp>
    </p:spTree>
    <p:extLst>
      <p:ext uri="{BB962C8B-B14F-4D97-AF65-F5344CB8AC3E}">
        <p14:creationId xmlns:p14="http://schemas.microsoft.com/office/powerpoint/2010/main" val="2368475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BBAF4BD-CA04-6241-990C-54A38251811A}"/>
              </a:ext>
            </a:extLst>
          </p:cNvPr>
          <p:cNvSpPr>
            <a:spLocks noGrp="1" noChangeArrowheads="1"/>
          </p:cNvSpPr>
          <p:nvPr>
            <p:ph type="sldNum" sz="quarter" idx="5"/>
          </p:nvPr>
        </p:nvSpPr>
        <p:spPr>
          <a:ln/>
        </p:spPr>
        <p:txBody>
          <a:bodyPr/>
          <a:lstStyle/>
          <a:p>
            <a:fld id="{AD2DF18F-01FB-3142-B58F-A61F05CF48E8}" type="slidenum">
              <a:rPr lang="fr-FR" altLang="fr-FR"/>
              <a:pPr/>
              <a:t>15</a:t>
            </a:fld>
            <a:endParaRPr lang="fr-FR" altLang="fr-FR"/>
          </a:p>
        </p:txBody>
      </p:sp>
      <p:sp>
        <p:nvSpPr>
          <p:cNvPr id="29698" name="Rectangle 2">
            <a:extLst>
              <a:ext uri="{FF2B5EF4-FFF2-40B4-BE49-F238E27FC236}">
                <a16:creationId xmlns:a16="http://schemas.microsoft.com/office/drawing/2014/main" id="{CF873317-F502-B343-922B-CD6517251692}"/>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9" name="Rectangle 3">
            <a:extLst>
              <a:ext uri="{FF2B5EF4-FFF2-40B4-BE49-F238E27FC236}">
                <a16:creationId xmlns:a16="http://schemas.microsoft.com/office/drawing/2014/main" id="{A5F20039-B23C-DD4B-9DD3-3711A9B42F89}"/>
              </a:ext>
            </a:extLst>
          </p:cNvPr>
          <p:cNvSpPr>
            <a:spLocks noGrp="1" noChangeArrowheads="1"/>
          </p:cNvSpPr>
          <p:nvPr>
            <p:ph type="body" idx="1"/>
          </p:nvPr>
        </p:nvSpPr>
        <p:spPr bwMode="auto">
          <a:xfrm>
            <a:off x="914400" y="4343400"/>
            <a:ext cx="5029200" cy="4114800"/>
          </a:xfrm>
          <a:prstGeom prst="rect">
            <a:avLst/>
          </a:prstGeom>
          <a:solidFill>
            <a:srgbClr val="FFFFFF"/>
          </a:solidFill>
          <a:ln>
            <a:noFill/>
            <a:miter lim="800000"/>
            <a:headEnd/>
            <a:tailEnd/>
          </a:ln>
        </p:spPr>
        <p:txBody>
          <a:bodyPr/>
          <a:lstStyle/>
          <a:p>
            <a:r>
              <a:rPr lang="fr-FR" altLang="fr-FR" dirty="0"/>
              <a:t>	Le critère de Lawson résulte d’un raisonnement d’ingénieur sur la boucle : </a:t>
            </a:r>
          </a:p>
          <a:p>
            <a:r>
              <a:rPr lang="fr-FR" altLang="fr-FR" dirty="0"/>
              <a:t>réaction de fusion —&gt; machine thermique —&gt; alternateur —&gt; réseau</a:t>
            </a:r>
          </a:p>
          <a:p>
            <a:r>
              <a:rPr lang="fr-FR" altLang="fr-FR" dirty="0"/>
              <a:t>	</a:t>
            </a:r>
          </a:p>
          <a:p>
            <a:r>
              <a:rPr lang="fr-FR" altLang="fr-FR" dirty="0"/>
              <a:t>	    mise en condition du combustible.</a:t>
            </a:r>
          </a:p>
          <a:p>
            <a:r>
              <a:rPr lang="fr-FR" altLang="fr-FR" dirty="0"/>
              <a:t>Le triple produit implique le temps de confinement de l’énergie, constante de temps de refroidissement observée lorsqu’on coupe toutes les sources d’énergie susceptibles de chauffer le plasma.</a:t>
            </a:r>
          </a:p>
        </p:txBody>
      </p:sp>
      <p:cxnSp>
        <p:nvCxnSpPr>
          <p:cNvPr id="6" name="Connecteur droit avec flèche 5">
            <a:extLst>
              <a:ext uri="{FF2B5EF4-FFF2-40B4-BE49-F238E27FC236}">
                <a16:creationId xmlns:a16="http://schemas.microsoft.com/office/drawing/2014/main" id="{728ACEE9-684B-A448-A497-5A8A7A092B3D}"/>
              </a:ext>
            </a:extLst>
          </p:cNvPr>
          <p:cNvCxnSpPr>
            <a:cxnSpLocks/>
          </p:cNvCxnSpPr>
          <p:nvPr/>
        </p:nvCxnSpPr>
        <p:spPr>
          <a:xfrm flipV="1">
            <a:off x="1959429" y="4999055"/>
            <a:ext cx="0" cy="3868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389EC0E0-2848-7D4A-B1BE-24EA1215B5E3}"/>
              </a:ext>
            </a:extLst>
          </p:cNvPr>
          <p:cNvCxnSpPr>
            <a:cxnSpLocks/>
          </p:cNvCxnSpPr>
          <p:nvPr/>
        </p:nvCxnSpPr>
        <p:spPr>
          <a:xfrm>
            <a:off x="4252128" y="4999055"/>
            <a:ext cx="0" cy="3868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833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80AB53-C21E-994F-B53A-7CCAD66A3A20}"/>
              </a:ext>
            </a:extLst>
          </p:cNvPr>
          <p:cNvSpPr>
            <a:spLocks noGrp="1" noChangeArrowheads="1"/>
          </p:cNvSpPr>
          <p:nvPr>
            <p:ph type="sldNum" sz="quarter" idx="5"/>
          </p:nvPr>
        </p:nvSpPr>
        <p:spPr>
          <a:ln/>
        </p:spPr>
        <p:txBody>
          <a:bodyPr/>
          <a:lstStyle/>
          <a:p>
            <a:fld id="{FF182C69-75E9-EA40-A441-3FFD73F15A3A}" type="slidenum">
              <a:rPr lang="fr-FR" altLang="fr-FR"/>
              <a:pPr/>
              <a:t>16</a:t>
            </a:fld>
            <a:endParaRPr lang="fr-FR" altLang="fr-FR"/>
          </a:p>
        </p:txBody>
      </p:sp>
      <p:sp>
        <p:nvSpPr>
          <p:cNvPr id="125954" name="Rectangle 2">
            <a:extLst>
              <a:ext uri="{FF2B5EF4-FFF2-40B4-BE49-F238E27FC236}">
                <a16:creationId xmlns:a16="http://schemas.microsoft.com/office/drawing/2014/main" id="{A3A8F887-7CD8-2F4D-A47C-B58112B91ED1}"/>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F3B4F5D8-246E-B84F-BC79-77E6E351857A}"/>
              </a:ext>
            </a:extLst>
          </p:cNvPr>
          <p:cNvSpPr>
            <a:spLocks noGrp="1" noChangeArrowheads="1"/>
          </p:cNvSpPr>
          <p:nvPr>
            <p:ph type="body" idx="1"/>
          </p:nvPr>
        </p:nvSpPr>
        <p:spPr/>
        <p:txBody>
          <a:bodyPr/>
          <a:lstStyle/>
          <a:p>
            <a:r>
              <a:rPr lang="fr-FR" dirty="0"/>
              <a:t>	ITER est au départ un projet politique.</a:t>
            </a:r>
          </a:p>
          <a:p>
            <a:r>
              <a:rPr lang="fr-FR" dirty="0"/>
              <a:t>	En 1985 et 1986 eurent lieu des rencontres au sommet entre le président des Etats Unis, Ronald Reagan et le premier secrétaire du parti communiste de l’Union Soviétique Mikhaïl Gorbatchev qui tenaient à concrétiser une ère nouvelle des relations entre l’Est et l’Ouest au moyen d’une entreprise commune de longue haleine sur un objectif ambitieux sans être vital à court terme mais impliquant une réelle et permanente coopération. De part et d’autre les conseillers scientifiques (o</a:t>
            </a:r>
            <a:r>
              <a:rPr lang="fr-FR" altLang="fr-FR" dirty="0"/>
              <a:t>n les voit en bas à droite sur cette photo),</a:t>
            </a:r>
            <a:r>
              <a:rPr lang="fr-FR" dirty="0"/>
              <a:t> Alvin </a:t>
            </a:r>
            <a:r>
              <a:rPr lang="fr-FR" dirty="0" err="1"/>
              <a:t>Trivelpiece</a:t>
            </a:r>
            <a:r>
              <a:rPr lang="fr-FR" dirty="0"/>
              <a:t> pour les Etats Unis, </a:t>
            </a:r>
            <a:r>
              <a:rPr lang="fr-FR" dirty="0" err="1"/>
              <a:t>Evgenyi</a:t>
            </a:r>
            <a:r>
              <a:rPr lang="fr-FR" dirty="0"/>
              <a:t> </a:t>
            </a:r>
            <a:r>
              <a:rPr lang="fr-FR" dirty="0" err="1"/>
              <a:t>Velikhov</a:t>
            </a:r>
            <a:r>
              <a:rPr lang="fr-FR" dirty="0"/>
              <a:t> pour l’Union Soviétique, étaient issus de la physique des plasmas. La fusion magnétique offrait une opportunité idéale. Il fut donc décidé d’institutionnaliser la collaboration sur un unique projet entre des équipes travaillant depuis une dizaine d’années aux Etats-Unis, en Europe, en Russie et au Japon sur une nouvelle génération de tokamaks au-delà du JET et de TFTR. L’implosion de l’URSS en 1991 ne remit pas en cause cette entreprise.</a:t>
            </a:r>
          </a:p>
          <a:p>
            <a:r>
              <a:rPr lang="fr-FR" altLang="fr-FR" dirty="0"/>
              <a:t>	Cette prise de décision au plus haut niveau s’inscrivait dans la nécessité d’une coopération internationale pour les étapes futures sur le chemin (ITER, voie royale?) de la fusion nucléaire.</a:t>
            </a:r>
          </a:p>
          <a:p>
            <a:endParaRPr lang="fr-FR" altLang="fr-FR" dirty="0"/>
          </a:p>
        </p:txBody>
      </p:sp>
    </p:spTree>
    <p:extLst>
      <p:ext uri="{BB962C8B-B14F-4D97-AF65-F5344CB8AC3E}">
        <p14:creationId xmlns:p14="http://schemas.microsoft.com/office/powerpoint/2010/main" val="3745105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E2D858B-8098-384D-91E2-C11997C7445D}"/>
              </a:ext>
            </a:extLst>
          </p:cNvPr>
          <p:cNvSpPr>
            <a:spLocks noGrp="1" noChangeArrowheads="1"/>
          </p:cNvSpPr>
          <p:nvPr>
            <p:ph type="sldNum" sz="quarter" idx="5"/>
          </p:nvPr>
        </p:nvSpPr>
        <p:spPr>
          <a:ln/>
        </p:spPr>
        <p:txBody>
          <a:bodyPr/>
          <a:lstStyle/>
          <a:p>
            <a:fld id="{EA6909B2-B5F9-F643-9EFE-1514669FCF55}" type="slidenum">
              <a:rPr lang="fr-FR" altLang="fr-FR"/>
              <a:pPr/>
              <a:t>17</a:t>
            </a:fld>
            <a:endParaRPr lang="fr-FR" altLang="fr-FR"/>
          </a:p>
        </p:txBody>
      </p:sp>
      <p:sp>
        <p:nvSpPr>
          <p:cNvPr id="803842" name="Rectangle 2">
            <a:extLst>
              <a:ext uri="{FF2B5EF4-FFF2-40B4-BE49-F238E27FC236}">
                <a16:creationId xmlns:a16="http://schemas.microsoft.com/office/drawing/2014/main" id="{86CF8FF1-A493-AC4B-BA20-3EE10E4DD8FE}"/>
              </a:ext>
            </a:extLst>
          </p:cNvPr>
          <p:cNvSpPr>
            <a:spLocks noGrp="1" noRot="1" noChangeAspect="1" noChangeArrowheads="1" noTextEdit="1"/>
          </p:cNvSpPr>
          <p:nvPr>
            <p:ph type="sldImg"/>
          </p:nvPr>
        </p:nvSpPr>
        <p:spPr>
          <a:ln/>
        </p:spPr>
      </p:sp>
      <p:sp>
        <p:nvSpPr>
          <p:cNvPr id="803843" name="Rectangle 3">
            <a:extLst>
              <a:ext uri="{FF2B5EF4-FFF2-40B4-BE49-F238E27FC236}">
                <a16:creationId xmlns:a16="http://schemas.microsoft.com/office/drawing/2014/main" id="{A3289826-D6FD-BD46-9853-C1A32AECC071}"/>
              </a:ext>
            </a:extLst>
          </p:cNvPr>
          <p:cNvSpPr>
            <a:spLocks noGrp="1" noChangeArrowheads="1"/>
          </p:cNvSpPr>
          <p:nvPr>
            <p:ph type="body" idx="1"/>
          </p:nvPr>
        </p:nvSpPr>
        <p:spPr/>
        <p:txBody>
          <a:bodyPr/>
          <a:lstStyle/>
          <a:p>
            <a:r>
              <a:rPr lang="fr-FR" dirty="0"/>
              <a:t>	Dans ses ambitions premières, ITER visait explicitement, à échéance 2010-2020, la démonstration de l’allumage de la réaction thermonucléaire confinée. Cela aurait constitué l’équivalent de ce que fut pour la fission la divergence de la réaction en chaîne obtenue à Chicago le 2 Décembre 1942.</a:t>
            </a:r>
          </a:p>
          <a:p>
            <a:r>
              <a:rPr lang="fr-FR" dirty="0"/>
              <a:t>	En juillet 1998, dans les délais, un projet détaillé de réacteur prototype (ITER-EDA pour Engineering Design </a:t>
            </a:r>
            <a:r>
              <a:rPr lang="fr-FR" dirty="0" err="1"/>
              <a:t>Activities</a:t>
            </a:r>
            <a:r>
              <a:rPr lang="fr-FR" dirty="0"/>
              <a:t>) était présenté à l’instance de décision. Le coût de construction était estimé à environ 7 milliards de dollars, sans garantie de non-dépassement, pour un allumage incertain. Jugé trop coûteux, ce projet n’a pas été approuvé et les responsables se virent confier la mission de définir un tokamak d’objectifs, de taille et de prix plus modestes. </a:t>
            </a:r>
          </a:p>
          <a:p>
            <a:r>
              <a:rPr lang="fr-FR" dirty="0"/>
              <a:t>	Le nouveau projet, soumis en 2001, renonce à l’allumage. Dans la mesure où des systèmes de chauffage du plasma et de génération de courant non-inductive doivent être mis en place, l’allumage perd de son intérêt. </a:t>
            </a:r>
          </a:p>
          <a:p>
            <a:r>
              <a:rPr lang="fr-FR" dirty="0"/>
              <a:t>	Le programme vise maintenant un gain en puissance de l’ordre de 10 au niveau de 400 MW de fusion D-T pendant 400s. Le tableau présente, dans une comparaison avec le projet de 1998, le dimensionnement de cette machine dont la construction a été décidée en 2003.</a:t>
            </a:r>
          </a:p>
          <a:p>
            <a:endParaRPr lang="fr-FR" altLang="fr-FR" dirty="0"/>
          </a:p>
        </p:txBody>
      </p:sp>
    </p:spTree>
    <p:extLst>
      <p:ext uri="{BB962C8B-B14F-4D97-AF65-F5344CB8AC3E}">
        <p14:creationId xmlns:p14="http://schemas.microsoft.com/office/powerpoint/2010/main" val="259443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E5A3ED2-B3E0-7842-A0E2-FDF1CF2F4594}"/>
              </a:ext>
            </a:extLst>
          </p:cNvPr>
          <p:cNvSpPr>
            <a:spLocks noGrp="1" noChangeArrowheads="1"/>
          </p:cNvSpPr>
          <p:nvPr>
            <p:ph type="sldNum" sz="quarter" idx="5"/>
          </p:nvPr>
        </p:nvSpPr>
        <p:spPr>
          <a:ln/>
        </p:spPr>
        <p:txBody>
          <a:bodyPr/>
          <a:lstStyle/>
          <a:p>
            <a:fld id="{D9CBE0BC-2AEB-EC49-8322-7AB0443E89BC}" type="slidenum">
              <a:rPr lang="fr-FR" altLang="fr-FR"/>
              <a:pPr/>
              <a:t>18</a:t>
            </a:fld>
            <a:endParaRPr lang="fr-FR" altLang="fr-FR"/>
          </a:p>
        </p:txBody>
      </p:sp>
      <p:sp>
        <p:nvSpPr>
          <p:cNvPr id="46082" name="Rectangle 2">
            <a:extLst>
              <a:ext uri="{FF2B5EF4-FFF2-40B4-BE49-F238E27FC236}">
                <a16:creationId xmlns:a16="http://schemas.microsoft.com/office/drawing/2014/main" id="{D514C1F8-688A-F741-9DEE-09E431877E1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3" name="Rectangle 3">
            <a:extLst>
              <a:ext uri="{FF2B5EF4-FFF2-40B4-BE49-F238E27FC236}">
                <a16:creationId xmlns:a16="http://schemas.microsoft.com/office/drawing/2014/main" id="{B76E4849-FC18-3E47-83E0-7BE77A8C7BD6}"/>
              </a:ext>
            </a:extLst>
          </p:cNvPr>
          <p:cNvSpPr>
            <a:spLocks noGrp="1" noChangeArrowheads="1"/>
          </p:cNvSpPr>
          <p:nvPr>
            <p:ph type="body" idx="1"/>
          </p:nvPr>
        </p:nvSpPr>
        <p:spPr bwMode="auto">
          <a:xfrm>
            <a:off x="914400" y="4343400"/>
            <a:ext cx="5029200" cy="4114800"/>
          </a:xfrm>
          <a:prstGeom prst="rect">
            <a:avLst/>
          </a:prstGeom>
          <a:solidFill>
            <a:srgbClr val="FFFFFF"/>
          </a:solidFill>
          <a:ln>
            <a:noFill/>
            <a:miter lim="800000"/>
            <a:headEnd/>
            <a:tailEnd/>
          </a:ln>
        </p:spPr>
        <p:txBody>
          <a:bodyPr/>
          <a:lstStyle/>
          <a:p>
            <a:r>
              <a:rPr lang="fr-FR" dirty="0"/>
              <a:t>	Le dessin d’ITER adopte une section méridienne en forme de D, comme le JET et intègre trois éléments majeurs : un solénoïde supraconducteur, un </a:t>
            </a:r>
            <a:r>
              <a:rPr lang="fr-FR" dirty="0" err="1"/>
              <a:t>divertor</a:t>
            </a:r>
            <a:r>
              <a:rPr lang="fr-FR" dirty="0"/>
              <a:t> et un dispositif de récupération de l’énergie de fusion, la </a:t>
            </a:r>
            <a:r>
              <a:rPr lang="fr-FR" i="1" dirty="0"/>
              <a:t>couverture</a:t>
            </a:r>
            <a:r>
              <a:rPr lang="fr-FR" dirty="0"/>
              <a:t>. Les deux premiers ont déjà été expérimentés. Le voisinage a priori insolite de supraconducteurs à la température de l’hélium liquide et d’un plasma à 10</a:t>
            </a:r>
            <a:r>
              <a:rPr lang="fr-FR" baseline="30000" dirty="0"/>
              <a:t>8</a:t>
            </a:r>
            <a:r>
              <a:rPr lang="fr-FR" dirty="0"/>
              <a:t> K a fait ses preuves à Tore Supra. Le </a:t>
            </a:r>
            <a:r>
              <a:rPr lang="fr-FR" dirty="0" err="1"/>
              <a:t>divertor</a:t>
            </a:r>
            <a:r>
              <a:rPr lang="fr-FR" dirty="0"/>
              <a:t> a été un succès sur le JET et JT-60, après des essais réussis sur de petits tokamaks. </a:t>
            </a:r>
          </a:p>
          <a:p>
            <a:r>
              <a:rPr lang="fr-FR" dirty="0"/>
              <a:t>	La couverture sera mise en œuvre pour la première fois. Elle est composée de modules dont l’épaisseur sera de 450 mm, facilement démontables et qui incorporent la première paroi face au plasma. Celle-ci, subissant un flux d’énergie de 200 à 500 kilowatts par mètre carré, doit satisfaire de multiples exigences : transparence aux neutrons, résistance aux contraintes thermiques et aux interactions plasma parois, bonne rigidité mécanique dans les conditions d’exploitation de la machine. Le reste du module doit absorber un flux de neutrons de 14 MeV représentant une puissance de 600 à 800 kilowatts par mètre carré. L’énergie de ces neutrons est transformée en chaleur transférée vers l’extérieur par l’intermédiaire d’un fluide de refroidissement : de l’eau dont la température ne devra pas dépasser 200 °C sous 30 bars, ce qui est insuffisant pour faire tourner dans de bonnes conditions une turbine couplée à un générateur électrique. </a:t>
            </a:r>
            <a:endParaRPr lang="fr-FR" altLang="fr-FR" dirty="0"/>
          </a:p>
        </p:txBody>
      </p:sp>
    </p:spTree>
    <p:extLst>
      <p:ext uri="{BB962C8B-B14F-4D97-AF65-F5344CB8AC3E}">
        <p14:creationId xmlns:p14="http://schemas.microsoft.com/office/powerpoint/2010/main" val="88944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3B60671-A548-D645-B7C9-0A22089568FE}"/>
              </a:ext>
            </a:extLst>
          </p:cNvPr>
          <p:cNvSpPr>
            <a:spLocks noGrp="1" noChangeArrowheads="1"/>
          </p:cNvSpPr>
          <p:nvPr>
            <p:ph type="sldNum" sz="quarter" idx="5"/>
          </p:nvPr>
        </p:nvSpPr>
        <p:spPr>
          <a:ln/>
        </p:spPr>
        <p:txBody>
          <a:bodyPr/>
          <a:lstStyle/>
          <a:p>
            <a:fld id="{DF715CC0-6F8B-8C43-B05B-6A8006C7F423}" type="slidenum">
              <a:rPr lang="fr-FR" altLang="fr-FR"/>
              <a:pPr/>
              <a:t>19</a:t>
            </a:fld>
            <a:endParaRPr lang="fr-FR" altLang="fr-FR"/>
          </a:p>
        </p:txBody>
      </p:sp>
      <p:sp>
        <p:nvSpPr>
          <p:cNvPr id="748546" name="Rectangle 2">
            <a:extLst>
              <a:ext uri="{FF2B5EF4-FFF2-40B4-BE49-F238E27FC236}">
                <a16:creationId xmlns:a16="http://schemas.microsoft.com/office/drawing/2014/main" id="{A5287455-3E44-3C4E-A37D-03B0886B7ED1}"/>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48547" name="Rectangle 3">
            <a:extLst>
              <a:ext uri="{FF2B5EF4-FFF2-40B4-BE49-F238E27FC236}">
                <a16:creationId xmlns:a16="http://schemas.microsoft.com/office/drawing/2014/main" id="{42B0C966-164B-FE46-B6D4-7A29CE58D345}"/>
              </a:ext>
            </a:extLst>
          </p:cNvPr>
          <p:cNvSpPr>
            <a:spLocks noGrp="1" noChangeArrowheads="1"/>
          </p:cNvSpPr>
          <p:nvPr>
            <p:ph type="body" idx="1"/>
          </p:nvPr>
        </p:nvSpPr>
        <p:spPr bwMode="auto">
          <a:xfrm>
            <a:off x="914400" y="4343400"/>
            <a:ext cx="5029200" cy="4114800"/>
          </a:xfrm>
          <a:prstGeom prst="rect">
            <a:avLst/>
          </a:prstGeom>
          <a:solidFill>
            <a:srgbClr val="FFFFFF"/>
          </a:solidFill>
          <a:ln>
            <a:noFill/>
            <a:miter lim="800000"/>
            <a:headEnd/>
            <a:tailEnd/>
          </a:ln>
        </p:spPr>
        <p:txBody>
          <a:bodyPr/>
          <a:lstStyle/>
          <a:p>
            <a:r>
              <a:rPr lang="fr-FR" altLang="fr-FR" dirty="0"/>
              <a:t>	L’histoire d’ITER est parsemée de péripéties sur les plans financier, juridico-administratif, technique… dont l’effet principal a été de ralentir le programme et d’en augmenter le coût. </a:t>
            </a:r>
          </a:p>
          <a:p>
            <a:r>
              <a:rPr lang="fr-FR" altLang="fr-FR" dirty="0"/>
              <a:t>	Contribuent également aux malheurs d’ITER, la maladie, la démission et le décès de Bernard Bigot, directeur du projet de 2015 à 2022 avec pour mission de tenir les budgets malgré les possibilités de dépassement incontrôlable ouvertes par les traités organisant ce programme. Le nouveau directeur est </a:t>
            </a:r>
            <a:r>
              <a:rPr lang="fr-FR" dirty="0"/>
              <a:t>Pietro </a:t>
            </a:r>
            <a:r>
              <a:rPr lang="fr-FR" dirty="0" err="1"/>
              <a:t>Barabaschi</a:t>
            </a:r>
            <a:r>
              <a:rPr lang="fr-FR" dirty="0"/>
              <a:t>, un vétéran de la filière Tokamak (JET) et du projet ITER.</a:t>
            </a:r>
          </a:p>
          <a:p>
            <a:r>
              <a:rPr lang="fr-FR" altLang="fr-FR" dirty="0"/>
              <a:t>	La délai entre la remise du projet en 2001 et la décision prise en 2003 de construire le réacteur à Cadarache est normal pour le choix d’un site dans le cadre d’une coopération internationale (« concours de beauté » en 2002 à Lyon au cours d’une conférence de l’AIEA sur la fusion).</a:t>
            </a:r>
          </a:p>
        </p:txBody>
      </p:sp>
    </p:spTree>
    <p:extLst>
      <p:ext uri="{BB962C8B-B14F-4D97-AF65-F5344CB8AC3E}">
        <p14:creationId xmlns:p14="http://schemas.microsoft.com/office/powerpoint/2010/main" val="19800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Des événements récents dont on reparlera ont provoqué pour la fusion un regain d’intérêt assorti d’un certain emballement médiatique. Est-ce pour autant une technologie susceptible de contribuer à la transition énergétique vers la </a:t>
            </a:r>
            <a:r>
              <a:rPr lang="fr-FR" dirty="0" err="1"/>
              <a:t>décarbonation</a:t>
            </a:r>
            <a:r>
              <a:rPr lang="fr-FR" dirty="0"/>
              <a:t> ? On peut en douter si l’on s’en réfère aux chiffres. Aussi prometteuses soient-elles des performances annoncées sont encore très loin des conditions à respecter pour donner naissance à une filière industrielle. Il est douteux dans ces conditions que la fusion nucléaire puisse contribuer à une proche transition énergétique. Mais la vitalité du secteur peut réserver des surprises. </a:t>
            </a:r>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2</a:t>
            </a:fld>
            <a:endParaRPr lang="fr-FR"/>
          </a:p>
        </p:txBody>
      </p:sp>
    </p:spTree>
    <p:extLst>
      <p:ext uri="{BB962C8B-B14F-4D97-AF65-F5344CB8AC3E}">
        <p14:creationId xmlns:p14="http://schemas.microsoft.com/office/powerpoint/2010/main" val="3844850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r>
              <a:rPr lang="fr-FR" dirty="0"/>
              <a:t>Bad news !</a:t>
            </a:r>
          </a:p>
          <a:p>
            <a:endParaRPr lang="fr-FR" dirty="0"/>
          </a:p>
          <a:p>
            <a:r>
              <a:rPr lang="fr-FR" dirty="0"/>
              <a:t>Une mauvaise nouvelle:</a:t>
            </a:r>
          </a:p>
          <a:p>
            <a:r>
              <a:rPr lang="fr-FR" dirty="0"/>
              <a:t>	Un nouveau malheur d’ITER qui va entrainer des retards et très probablement des surcoûts. Les opposants trouvent là une nouvelle raison de protester contre sa construction.  </a:t>
            </a:r>
          </a:p>
          <a:p>
            <a:endParaRPr lang="fr-FR" dirty="0"/>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20</a:t>
            </a:fld>
            <a:endParaRPr lang="fr-FR" dirty="0"/>
          </a:p>
        </p:txBody>
      </p:sp>
    </p:spTree>
    <p:extLst>
      <p:ext uri="{BB962C8B-B14F-4D97-AF65-F5344CB8AC3E}">
        <p14:creationId xmlns:p14="http://schemas.microsoft.com/office/powerpoint/2010/main" val="218282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Il a été décidé de ne pas renvoyer au constructeur coréen les éléments défectueux et de réparer sur place.</a:t>
            </a:r>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21</a:t>
            </a:fld>
            <a:endParaRPr lang="fr-FR"/>
          </a:p>
        </p:txBody>
      </p:sp>
    </p:spTree>
    <p:extLst>
      <p:ext uri="{BB962C8B-B14F-4D97-AF65-F5344CB8AC3E}">
        <p14:creationId xmlns:p14="http://schemas.microsoft.com/office/powerpoint/2010/main" val="1173617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E588982-4A95-4B4D-AF9F-D386965A347D}"/>
              </a:ext>
            </a:extLst>
          </p:cNvPr>
          <p:cNvSpPr>
            <a:spLocks noGrp="1" noChangeArrowheads="1"/>
          </p:cNvSpPr>
          <p:nvPr>
            <p:ph type="sldNum" sz="quarter" idx="5"/>
          </p:nvPr>
        </p:nvSpPr>
        <p:spPr>
          <a:ln/>
        </p:spPr>
        <p:txBody>
          <a:bodyPr/>
          <a:lstStyle/>
          <a:p>
            <a:fld id="{F4084A4C-7600-1C40-A9D8-9AF40C11BF9B}" type="slidenum">
              <a:rPr lang="fr-FR" altLang="fr-FR"/>
              <a:pPr/>
              <a:t>22</a:t>
            </a:fld>
            <a:endParaRPr lang="fr-FR" altLang="fr-FR"/>
          </a:p>
        </p:txBody>
      </p:sp>
      <p:sp>
        <p:nvSpPr>
          <p:cNvPr id="578562" name="Rectangle 2">
            <a:extLst>
              <a:ext uri="{FF2B5EF4-FFF2-40B4-BE49-F238E27FC236}">
                <a16:creationId xmlns:a16="http://schemas.microsoft.com/office/drawing/2014/main" id="{29352031-B393-DF4C-B2D2-D34102C4F179}"/>
              </a:ext>
            </a:extLst>
          </p:cNvPr>
          <p:cNvSpPr>
            <a:spLocks noGrp="1" noRot="1" noChangeAspect="1" noChangeArrowheads="1" noTextEdit="1"/>
          </p:cNvSpPr>
          <p:nvPr>
            <p:ph type="sldImg"/>
          </p:nvPr>
        </p:nvSpPr>
        <p:spPr>
          <a:ln/>
        </p:spPr>
      </p:sp>
      <p:sp>
        <p:nvSpPr>
          <p:cNvPr id="578563" name="Rectangle 3">
            <a:extLst>
              <a:ext uri="{FF2B5EF4-FFF2-40B4-BE49-F238E27FC236}">
                <a16:creationId xmlns:a16="http://schemas.microsoft.com/office/drawing/2014/main" id="{40B8062F-5895-A04D-BF55-21F5F624F82F}"/>
              </a:ext>
            </a:extLst>
          </p:cNvPr>
          <p:cNvSpPr>
            <a:spLocks noGrp="1" noChangeArrowheads="1"/>
          </p:cNvSpPr>
          <p:nvPr>
            <p:ph type="body" idx="1"/>
          </p:nvPr>
        </p:nvSpPr>
        <p:spPr/>
        <p:txBody>
          <a:bodyPr/>
          <a:lstStyle/>
          <a:p>
            <a:r>
              <a:rPr lang="fr-FR" altLang="fr-FR" dirty="0"/>
              <a:t>	Dans mon ouvrage « </a:t>
            </a:r>
            <a:r>
              <a:rPr lang="fr-FR" altLang="fr-FR" i="1" dirty="0"/>
              <a:t>Introduction à la fusion thermonucléaire contrôlée </a:t>
            </a:r>
            <a:r>
              <a:rPr lang="fr-FR" altLang="fr-FR" dirty="0"/>
              <a:t>», j’avais présenté une vision de l’avenir de la filière tokamak. L’échéancier correspondant est maintenant caduc. Les dates clé sont repoussées de plusieurs années dans l’avenir (sans garantie quant aux dates).</a:t>
            </a:r>
          </a:p>
        </p:txBody>
      </p:sp>
    </p:spTree>
    <p:extLst>
      <p:ext uri="{BB962C8B-B14F-4D97-AF65-F5344CB8AC3E}">
        <p14:creationId xmlns:p14="http://schemas.microsoft.com/office/powerpoint/2010/main" val="1859193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r>
              <a:rPr lang="fr-FR" dirty="0"/>
              <a:t>L’autre voie de recherches importante et le confinement inertiel. </a:t>
            </a:r>
          </a:p>
          <a:p>
            <a:pPr algn="ctr"/>
            <a:r>
              <a:rPr lang="fr-FR" dirty="0"/>
              <a:t>Good news !</a:t>
            </a:r>
          </a:p>
          <a:p>
            <a:r>
              <a:rPr lang="fr-FR" dirty="0"/>
              <a:t>Une bonne nouvelle :</a:t>
            </a:r>
          </a:p>
          <a:p>
            <a:r>
              <a:rPr lang="fr-FR" dirty="0"/>
              <a:t>	Le franchissement d’un seuil de parité énergétique dans une expérience de fusion par laser (« </a:t>
            </a:r>
            <a:r>
              <a:rPr lang="fr-FR" i="1" dirty="0" err="1"/>
              <a:t>scientific</a:t>
            </a:r>
            <a:r>
              <a:rPr lang="fr-FR" i="1" dirty="0"/>
              <a:t> </a:t>
            </a:r>
            <a:r>
              <a:rPr lang="fr-FR" i="1" dirty="0" err="1"/>
              <a:t>breakeven</a:t>
            </a:r>
            <a:r>
              <a:rPr lang="fr-FR" dirty="0"/>
              <a:t> ») a fait l’objet d’une communication en grande pompe.</a:t>
            </a:r>
          </a:p>
          <a:p>
            <a:pPr algn="ctr"/>
            <a:endParaRPr lang="fr-FR" dirty="0"/>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23</a:t>
            </a:fld>
            <a:endParaRPr lang="fr-FR"/>
          </a:p>
        </p:txBody>
      </p:sp>
    </p:spTree>
    <p:extLst>
      <p:ext uri="{BB962C8B-B14F-4D97-AF65-F5344CB8AC3E}">
        <p14:creationId xmlns:p14="http://schemas.microsoft.com/office/powerpoint/2010/main" val="2737549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Une petite sphère contenant du combustible thermonucléaire à comprimer est entourée d’un </a:t>
            </a:r>
            <a:r>
              <a:rPr lang="fr-FR" dirty="0" err="1"/>
              <a:t>ablateur</a:t>
            </a:r>
            <a:r>
              <a:rPr lang="fr-FR" dirty="0"/>
              <a:t> soumis à du rayonnement laser (mode direct) ou à du rayonnement thermique secondaire généré par l’impact des faisceaux lasers sur la paroi interne d’une cavité (mode indirect).</a:t>
            </a:r>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24</a:t>
            </a:fld>
            <a:endParaRPr lang="fr-FR"/>
          </a:p>
        </p:txBody>
      </p:sp>
    </p:spTree>
    <p:extLst>
      <p:ext uri="{BB962C8B-B14F-4D97-AF65-F5344CB8AC3E}">
        <p14:creationId xmlns:p14="http://schemas.microsoft.com/office/powerpoint/2010/main" val="2937332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 mode indirect garantit une une meilleure uniformité de l’éclairement de la surface de l’</a:t>
            </a:r>
            <a:r>
              <a:rPr lang="fr-FR" dirty="0" err="1"/>
              <a:t>ablateur</a:t>
            </a:r>
            <a:r>
              <a:rPr lang="fr-FR" dirty="0"/>
              <a:t> au prix d’une perte de rendement. La cible doit être refroidie à la température de l’hydrogène solide.</a:t>
            </a:r>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25</a:t>
            </a:fld>
            <a:endParaRPr lang="fr-FR"/>
          </a:p>
        </p:txBody>
      </p:sp>
    </p:spTree>
    <p:extLst>
      <p:ext uri="{BB962C8B-B14F-4D97-AF65-F5344CB8AC3E}">
        <p14:creationId xmlns:p14="http://schemas.microsoft.com/office/powerpoint/2010/main" val="2893353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Comme pour le confinement magnétique, on n’a pas échappé à la course au gigantisme ni à l’insolite. Les lasers de la classe mégajoule, NIF à </a:t>
            </a:r>
            <a:r>
              <a:rPr lang="fr-FR" dirty="0" err="1"/>
              <a:t>Livermore</a:t>
            </a:r>
            <a:r>
              <a:rPr lang="fr-FR" dirty="0"/>
              <a:t> et LMJ près de Bordeaux sont de très grands instruments. On notera le contraste entre la taille de l’installation LMJ qui occupe un bâtiment de 300m de long et celle de la cible à irradier.</a:t>
            </a:r>
          </a:p>
          <a:p>
            <a:r>
              <a:rPr lang="fr-FR" dirty="0"/>
              <a:t>	Afin de garantir l’ignition, la vitesse en fin d’implosion de la cible doit être de quelques centaine de kilomètres par seconde. Cela implique de fournir l’énergie en moins de 10 nanosecondes en calibrant judicieusement la forme temporelle des impulsions laser.</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26</a:t>
            </a:fld>
            <a:endParaRPr lang="fr-FR"/>
          </a:p>
        </p:txBody>
      </p:sp>
    </p:spTree>
    <p:extLst>
      <p:ext uri="{BB962C8B-B14F-4D97-AF65-F5344CB8AC3E}">
        <p14:creationId xmlns:p14="http://schemas.microsoft.com/office/powerpoint/2010/main" val="2053730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La communication a été faite le 13 décembre 2022 au niveau du D.O.E. (</a:t>
            </a:r>
            <a:r>
              <a:rPr lang="fr-FR" dirty="0" err="1"/>
              <a:t>Department</a:t>
            </a:r>
            <a:r>
              <a:rPr lang="fr-FR" dirty="0"/>
              <a:t> of </a:t>
            </a:r>
            <a:r>
              <a:rPr lang="fr-FR" dirty="0" err="1"/>
              <a:t>Energy</a:t>
            </a:r>
            <a:r>
              <a:rPr lang="fr-FR" dirty="0"/>
              <a:t>) par la ministre en personne flanquée de quelques hiérarques de la haute administration. La directrice du centre de </a:t>
            </a:r>
            <a:r>
              <a:rPr lang="fr-FR" dirty="0" err="1"/>
              <a:t>Livermore</a:t>
            </a:r>
            <a:r>
              <a:rPr lang="fr-FR" dirty="0"/>
              <a:t> représentait les chercheurs qui eurent la parole (soigneusement contrôlée) dans une réunion séparée.</a:t>
            </a:r>
          </a:p>
          <a:p>
            <a:r>
              <a:rPr lang="fr-FR" dirty="0"/>
              <a:t>	Le résultat important n’est pas tant le franchissement longtemps espéré d’un seuil de parité énergétique au caractère assez artificiel que la preuve apportée de l‘inflammation d’une partie de la cible comprimée. </a:t>
            </a:r>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27</a:t>
            </a:fld>
            <a:endParaRPr lang="fr-FR"/>
          </a:p>
        </p:txBody>
      </p:sp>
    </p:spTree>
    <p:extLst>
      <p:ext uri="{BB962C8B-B14F-4D97-AF65-F5344CB8AC3E}">
        <p14:creationId xmlns:p14="http://schemas.microsoft.com/office/powerpoint/2010/main" val="3602597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Dans la presse scientifique :</a:t>
            </a:r>
          </a:p>
          <a:p>
            <a:endParaRPr lang="fr-FR" dirty="0"/>
          </a:p>
          <a:p>
            <a:r>
              <a:rPr lang="fr-FR" dirty="0"/>
              <a:t>	Un enthousiasme peut-être prématuré.</a:t>
            </a:r>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28</a:t>
            </a:fld>
            <a:endParaRPr lang="fr-FR"/>
          </a:p>
        </p:txBody>
      </p:sp>
    </p:spTree>
    <p:extLst>
      <p:ext uri="{BB962C8B-B14F-4D97-AF65-F5344CB8AC3E}">
        <p14:creationId xmlns:p14="http://schemas.microsoft.com/office/powerpoint/2010/main" val="3480963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Pour obtenir le saut quantitatif amorcé en 2021, le travail d’optimisation a porté d’une part sur la forme temporelle des impulsions laser et d’autre part sur le dessin des cibles. La structure complexe et le choix des matériaux de ces dernières doivent favoriser le transfert d’énergie vers la poussée qui produira la compression tout en minimisant les causes d’instabilités nuisant à cette même compression. Le triplement, obtenu entre 2021 et 2022, de l’énergie libérée montre toute l’importance de l’optimisation de l’architecture des cibles.</a:t>
            </a:r>
          </a:p>
          <a:p>
            <a:r>
              <a:rPr lang="fr-FR" dirty="0"/>
              <a:t>	</a:t>
            </a:r>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29</a:t>
            </a:fld>
            <a:endParaRPr lang="fr-FR"/>
          </a:p>
        </p:txBody>
      </p:sp>
    </p:spTree>
    <p:extLst>
      <p:ext uri="{BB962C8B-B14F-4D97-AF65-F5344CB8AC3E}">
        <p14:creationId xmlns:p14="http://schemas.microsoft.com/office/powerpoint/2010/main" val="2147062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79CD061-DAA6-434D-B953-B1819BB12D54}"/>
              </a:ext>
            </a:extLst>
          </p:cNvPr>
          <p:cNvSpPr>
            <a:spLocks noGrp="1" noChangeArrowheads="1"/>
          </p:cNvSpPr>
          <p:nvPr>
            <p:ph type="sldNum" sz="quarter" idx="5"/>
          </p:nvPr>
        </p:nvSpPr>
        <p:spPr>
          <a:ln/>
        </p:spPr>
        <p:txBody>
          <a:bodyPr/>
          <a:lstStyle/>
          <a:p>
            <a:fld id="{BE8940FC-10CD-1044-8DF0-070278300FC4}" type="slidenum">
              <a:rPr lang="fr-FR" altLang="fr-FR"/>
              <a:pPr/>
              <a:t>3</a:t>
            </a:fld>
            <a:endParaRPr lang="fr-FR" altLang="fr-FR"/>
          </a:p>
        </p:txBody>
      </p:sp>
      <p:sp>
        <p:nvSpPr>
          <p:cNvPr id="701442" name="Rectangle 2">
            <a:extLst>
              <a:ext uri="{FF2B5EF4-FFF2-40B4-BE49-F238E27FC236}">
                <a16:creationId xmlns:a16="http://schemas.microsoft.com/office/drawing/2014/main" id="{E3A79CFA-DB92-C34B-BE66-A7088AB108A1}"/>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1443" name="Rectangle 3">
            <a:extLst>
              <a:ext uri="{FF2B5EF4-FFF2-40B4-BE49-F238E27FC236}">
                <a16:creationId xmlns:a16="http://schemas.microsoft.com/office/drawing/2014/main" id="{13F40798-7643-0846-964A-BE4491DC3ED3}"/>
              </a:ext>
            </a:extLst>
          </p:cNvPr>
          <p:cNvSpPr>
            <a:spLocks noGrp="1" noChangeArrowheads="1"/>
          </p:cNvSpPr>
          <p:nvPr>
            <p:ph type="body" idx="1"/>
          </p:nvPr>
        </p:nvSpPr>
        <p:spPr bwMode="auto">
          <a:xfrm>
            <a:off x="914400" y="4343400"/>
            <a:ext cx="5029200" cy="4114800"/>
          </a:xfrm>
          <a:prstGeom prst="rect">
            <a:avLst/>
          </a:prstGeom>
          <a:solidFill>
            <a:srgbClr val="FFFFFF"/>
          </a:solidFill>
          <a:ln>
            <a:noFill/>
            <a:miter lim="800000"/>
            <a:headEnd/>
            <a:tailEnd/>
          </a:ln>
        </p:spPr>
        <p:txBody>
          <a:bodyPr/>
          <a:lstStyle/>
          <a:p>
            <a:r>
              <a:rPr lang="fr-FR" dirty="0"/>
              <a:t>	L’actualité de la fin de 2022 a refocalisé l’attention sur la fusion nucléaire avec des bonnes et des mauvaises nouvelles.</a:t>
            </a:r>
          </a:p>
          <a:p>
            <a:r>
              <a:rPr lang="fr-FR" dirty="0"/>
              <a:t>	Pour appréhender l’origine et les implications de celles-ci, il convient de rappeler quelques bases à partir desquelles se sont développées deux approches principales : une configuration particulière de confinement magnétique, le TOKAMAK qui conduit au projet international ITER ; le confinement inertiel avec l’utilisation des lasers de puissance. </a:t>
            </a:r>
          </a:p>
          <a:p>
            <a:r>
              <a:rPr lang="fr-FR" dirty="0"/>
              <a:t>	Lancés depuis plus d’un demi-siècle, les programmes correspondants ont produit un grand nombre de résultats. Les avancées sont significatives malgré une apparente lenteur. Des voies d’avenir se dessinent. Des entrepreneurs fondent des start-ups qui pourraient accélérer la marche vers de nouvelles sources d’énergie </a:t>
            </a:r>
            <a:r>
              <a:rPr lang="fr-FR" dirty="0" err="1"/>
              <a:t>décarbonées</a:t>
            </a:r>
            <a:r>
              <a:rPr lang="fr-FR" dirty="0"/>
              <a:t>.</a:t>
            </a:r>
          </a:p>
        </p:txBody>
      </p:sp>
    </p:spTree>
    <p:extLst>
      <p:ext uri="{BB962C8B-B14F-4D97-AF65-F5344CB8AC3E}">
        <p14:creationId xmlns:p14="http://schemas.microsoft.com/office/powerpoint/2010/main" val="3830072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Les résultats obtenus le 5 décembre 2022 et en 2023, le 20 juillet le 8 puis le 20 octobre, confortent et amplifient celui du 8 août 2021. L’étape suivante est que cet allumage de point chaud, que l’on pourrait qualifier de « proto ignition », se propage à une fraction importante du combustible ce qui, toutes choses égales par ailleurs, décuplerait au moins l’énergie libérée par la fusion et validerait définitivement le principe du confinement inertiel. </a:t>
            </a:r>
          </a:p>
          <a:p>
            <a:r>
              <a:rPr lang="fr-FR" dirty="0"/>
              <a:t>	Le défi à plus long terme </a:t>
            </a:r>
            <a:r>
              <a:rPr lang="fr-FR"/>
              <a:t>est de </a:t>
            </a:r>
            <a:r>
              <a:rPr lang="fr-FR" dirty="0"/>
              <a:t>passer de quelques tirs par an à 10 par seconde avec un « driver » à haut rendement radiatif.</a:t>
            </a:r>
          </a:p>
          <a:p>
            <a:endParaRPr lang="fr-FR" dirty="0"/>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30</a:t>
            </a:fld>
            <a:endParaRPr lang="fr-FR"/>
          </a:p>
        </p:txBody>
      </p:sp>
    </p:spTree>
    <p:extLst>
      <p:ext uri="{BB962C8B-B14F-4D97-AF65-F5344CB8AC3E}">
        <p14:creationId xmlns:p14="http://schemas.microsoft.com/office/powerpoint/2010/main" val="3350118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Dans la perspective d’un éventuelle industrialisation, le gains devra dépasser largement une simple parité énergétique. Il convient donc de relativiser les gains espérés ou obtenus dans les expériences de fusion thermonucléaire en cours ou à venir dans un futur proche. Ces résultats n’en correspondent pas moins à des points d’étape significatifs.</a:t>
            </a:r>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31</a:t>
            </a:fld>
            <a:endParaRPr lang="fr-FR"/>
          </a:p>
        </p:txBody>
      </p:sp>
    </p:spTree>
    <p:extLst>
      <p:ext uri="{BB962C8B-B14F-4D97-AF65-F5344CB8AC3E}">
        <p14:creationId xmlns:p14="http://schemas.microsoft.com/office/powerpoint/2010/main" val="668291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968440"/>
          </a:xfrm>
        </p:spPr>
        <p:txBody>
          <a:bodyPr/>
          <a:lstStyle/>
          <a:p>
            <a:r>
              <a:rPr lang="fr-FR" dirty="0"/>
              <a:t>	En marge de la renaissance annoncée de l’électronucléaire, on assiste depuis quelques années à une floraison d’initiatives dans le domaine de la fusion. Cette vitalité est plutôt bon signe en vue de la quête du Graal. Les projets sont de taille assez modestes et ne s’inscrivent pas tous dans la filière Tokamak. Bill Gates ou le MIT soutiennent de telles entreprises. Il en existe même une en France : "renaissance fusion" (liseré bleu) à Grenoble sur une variété de confinement magnétique appelée « </a:t>
            </a:r>
            <a:r>
              <a:rPr lang="fr-FR" dirty="0" err="1"/>
              <a:t>stellarator</a:t>
            </a:r>
            <a:r>
              <a:rPr lang="fr-FR" dirty="0"/>
              <a:t> ». Elles ont a priori l'agilité qui fait défaut au programme ITER et pourraient être rentabilisées par des brevets relatifs à des avancées sur des élément clés de la science et de la technologie de la fusion nucléaire.</a:t>
            </a:r>
          </a:p>
          <a:p>
            <a:r>
              <a:rPr lang="fr-FR" dirty="0"/>
              <a:t>	Certaines de ces sociétés se lancent dans des projets très futuristes comme la mise en œuvre de la réaction proton-Bore 11 (liseré rouge) : </a:t>
            </a:r>
            <a:r>
              <a:rPr lang="fr-FR" dirty="0" err="1"/>
              <a:t>tae</a:t>
            </a:r>
            <a:r>
              <a:rPr lang="fr-FR" dirty="0"/>
              <a:t> pour tri-alpha-</a:t>
            </a:r>
            <a:r>
              <a:rPr lang="fr-FR" dirty="0" err="1"/>
              <a:t>energy</a:t>
            </a:r>
            <a:r>
              <a:rPr lang="fr-FR" dirty="0"/>
              <a:t> (San Diego à l’initiative d’un représentant de la première génération de chercheurs ayant  travaillé sur la fusion, Norman </a:t>
            </a:r>
            <a:r>
              <a:rPr lang="fr-FR" dirty="0" err="1"/>
              <a:t>Rostoker</a:t>
            </a:r>
            <a:r>
              <a:rPr lang="fr-FR" dirty="0"/>
              <a:t> —1925-2014) ; HB11 en Australie (avec H. Hora).</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32</a:t>
            </a:fld>
            <a:endParaRPr lang="fr-FR"/>
          </a:p>
        </p:txBody>
      </p:sp>
    </p:spTree>
    <p:extLst>
      <p:ext uri="{BB962C8B-B14F-4D97-AF65-F5344CB8AC3E}">
        <p14:creationId xmlns:p14="http://schemas.microsoft.com/office/powerpoint/2010/main" val="1251047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Les objectifs affichés de plusieurs start-ups s’inscrivent en marge des grand projets en cours. Ainsi, Commonwealth Fusion </a:t>
            </a:r>
            <a:r>
              <a:rPr lang="fr-FR" dirty="0" err="1"/>
              <a:t>Systems</a:t>
            </a:r>
            <a:r>
              <a:rPr lang="fr-FR" dirty="0"/>
              <a:t>, entreprise liée au MIT développe des circuits supraconducteurs à « haute température » (celle de l’azote liquide) afin de créer des champs magnétiques supérieurs à 20 teslas dans le but de rendre les tokamaks plus compacts à performances égales. Id en UK, Tokamak </a:t>
            </a:r>
            <a:r>
              <a:rPr lang="fr-FR" dirty="0" err="1"/>
              <a:t>energy</a:t>
            </a:r>
            <a:r>
              <a:rPr lang="fr-FR" dirty="0"/>
              <a:t>.</a:t>
            </a:r>
          </a:p>
          <a:p>
            <a:r>
              <a:rPr lang="fr-FR" dirty="0"/>
              <a:t>	Renaissance fusion, à Grenoble, recherche également la compacité pour le </a:t>
            </a:r>
            <a:r>
              <a:rPr lang="fr-FR" dirty="0" err="1"/>
              <a:t>stellarator</a:t>
            </a:r>
            <a:r>
              <a:rPr lang="fr-FR" dirty="0"/>
              <a:t> machine développée en Allemagne sur une idée de </a:t>
            </a:r>
            <a:r>
              <a:rPr lang="fr-FR" dirty="0" err="1"/>
              <a:t>Spitzer</a:t>
            </a:r>
            <a:r>
              <a:rPr lang="fr-FR" dirty="0"/>
              <a:t> (Princeton) datant des années 1950. Les Australiens de HB11 se proposent d’appliquer les implosions induites par laser à cette réaction </a:t>
            </a:r>
            <a:r>
              <a:rPr lang="fr-FR" dirty="0" err="1"/>
              <a:t>aneutronique</a:t>
            </a:r>
            <a:r>
              <a:rPr lang="fr-FR" dirty="0"/>
              <a:t>.</a:t>
            </a:r>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33</a:t>
            </a:fld>
            <a:endParaRPr lang="fr-FR"/>
          </a:p>
        </p:txBody>
      </p:sp>
    </p:spTree>
    <p:extLst>
      <p:ext uri="{BB962C8B-B14F-4D97-AF65-F5344CB8AC3E}">
        <p14:creationId xmlns:p14="http://schemas.microsoft.com/office/powerpoint/2010/main" val="1053062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48EFD4-DE3F-AF42-ABBE-B6F19858664B}"/>
              </a:ext>
            </a:extLst>
          </p:cNvPr>
          <p:cNvSpPr>
            <a:spLocks noGrp="1" noChangeArrowheads="1"/>
          </p:cNvSpPr>
          <p:nvPr>
            <p:ph type="sldNum" sz="quarter" idx="5"/>
          </p:nvPr>
        </p:nvSpPr>
        <p:spPr>
          <a:ln/>
        </p:spPr>
        <p:txBody>
          <a:bodyPr/>
          <a:lstStyle/>
          <a:p>
            <a:fld id="{5505C758-5EF1-774D-A48B-A386706EB6D6}" type="slidenum">
              <a:rPr lang="fr-FR" altLang="fr-FR"/>
              <a:pPr/>
              <a:t>34</a:t>
            </a:fld>
            <a:endParaRPr lang="fr-FR" altLang="fr-FR"/>
          </a:p>
        </p:txBody>
      </p:sp>
      <p:sp>
        <p:nvSpPr>
          <p:cNvPr id="64514" name="Rectangle 2">
            <a:extLst>
              <a:ext uri="{FF2B5EF4-FFF2-40B4-BE49-F238E27FC236}">
                <a16:creationId xmlns:a16="http://schemas.microsoft.com/office/drawing/2014/main" id="{80ECAEE3-5718-4B4B-B8FE-A1B78696754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4515" name="Rectangle 3">
            <a:extLst>
              <a:ext uri="{FF2B5EF4-FFF2-40B4-BE49-F238E27FC236}">
                <a16:creationId xmlns:a16="http://schemas.microsoft.com/office/drawing/2014/main" id="{621CB6AD-1BB0-7D4F-90D8-6DDAFDD9BFA4}"/>
              </a:ext>
            </a:extLst>
          </p:cNvPr>
          <p:cNvSpPr>
            <a:spLocks noGrp="1" noChangeArrowheads="1"/>
          </p:cNvSpPr>
          <p:nvPr>
            <p:ph type="body" idx="1"/>
          </p:nvPr>
        </p:nvSpPr>
        <p:spPr bwMode="auto">
          <a:xfrm>
            <a:off x="914400" y="4343400"/>
            <a:ext cx="5029200" cy="4114800"/>
          </a:xfrm>
          <a:prstGeom prst="rect">
            <a:avLst/>
          </a:prstGeom>
          <a:solidFill>
            <a:srgbClr val="FFFFFF"/>
          </a:solidFill>
          <a:ln>
            <a:noFill/>
            <a:miter lim="800000"/>
            <a:headEnd/>
            <a:tailEnd/>
          </a:ln>
        </p:spPr>
        <p:txBody>
          <a:bodyPr/>
          <a:lstStyle/>
          <a:p>
            <a:r>
              <a:rPr lang="fr-FR" altLang="fr-FR" dirty="0"/>
              <a:t>	Réduire à faire bouillir de l’eau le rôle des neutrons produits par des machines d’aussi haute technologie que les réacteurs de fusion n’est pas franchement très satisfaisant pour l’esprit. Il y a mieux à faire avec une telle « pierre philosophale » capable de changer un élément en un autre.</a:t>
            </a:r>
          </a:p>
        </p:txBody>
      </p:sp>
    </p:spTree>
    <p:extLst>
      <p:ext uri="{BB962C8B-B14F-4D97-AF65-F5344CB8AC3E}">
        <p14:creationId xmlns:p14="http://schemas.microsoft.com/office/powerpoint/2010/main" val="602382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r>
              <a:rPr lang="fr-FR" dirty="0"/>
              <a:t>Peut-on accélérer l’évolution vers l’industrialisation de la fusion contrôlée?</a:t>
            </a:r>
          </a:p>
          <a:p>
            <a:pPr algn="ctr"/>
            <a:endParaRPr lang="fr-FR" dirty="0"/>
          </a:p>
          <a:p>
            <a:r>
              <a:rPr lang="fr-FR" dirty="0"/>
              <a:t>Première réponse : les hybrides fusion fission</a:t>
            </a:r>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35</a:t>
            </a:fld>
            <a:endParaRPr lang="fr-FR"/>
          </a:p>
        </p:txBody>
      </p:sp>
    </p:spTree>
    <p:extLst>
      <p:ext uri="{BB962C8B-B14F-4D97-AF65-F5344CB8AC3E}">
        <p14:creationId xmlns:p14="http://schemas.microsoft.com/office/powerpoint/2010/main" val="538341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AC1B02-51D2-B041-BAF9-11D0997B0179}"/>
              </a:ext>
            </a:extLst>
          </p:cNvPr>
          <p:cNvSpPr>
            <a:spLocks noGrp="1" noChangeArrowheads="1"/>
          </p:cNvSpPr>
          <p:nvPr>
            <p:ph type="sldNum" sz="quarter" idx="5"/>
          </p:nvPr>
        </p:nvSpPr>
        <p:spPr>
          <a:ln/>
        </p:spPr>
        <p:txBody>
          <a:bodyPr/>
          <a:lstStyle/>
          <a:p>
            <a:fld id="{96A7069D-BAE9-E343-9085-AB466A643DA8}" type="slidenum">
              <a:rPr lang="fr-FR" altLang="fr-FR"/>
              <a:pPr/>
              <a:t>36</a:t>
            </a:fld>
            <a:endParaRPr lang="fr-FR" altLang="fr-FR"/>
          </a:p>
        </p:txBody>
      </p:sp>
      <p:sp>
        <p:nvSpPr>
          <p:cNvPr id="62466" name="Rectangle 2">
            <a:extLst>
              <a:ext uri="{FF2B5EF4-FFF2-40B4-BE49-F238E27FC236}">
                <a16:creationId xmlns:a16="http://schemas.microsoft.com/office/drawing/2014/main" id="{1CADB5E2-71B4-BC4D-8E45-97DD7E656E5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2467" name="Rectangle 3">
            <a:extLst>
              <a:ext uri="{FF2B5EF4-FFF2-40B4-BE49-F238E27FC236}">
                <a16:creationId xmlns:a16="http://schemas.microsoft.com/office/drawing/2014/main" id="{4C9088F5-7D50-CC42-9576-8982F83224DF}"/>
              </a:ext>
            </a:extLst>
          </p:cNvPr>
          <p:cNvSpPr>
            <a:spLocks noGrp="1" noChangeArrowheads="1"/>
          </p:cNvSpPr>
          <p:nvPr>
            <p:ph type="body" idx="1"/>
          </p:nvPr>
        </p:nvSpPr>
        <p:spPr bwMode="auto">
          <a:xfrm>
            <a:off x="914400" y="4343400"/>
            <a:ext cx="5029200" cy="4114800"/>
          </a:xfrm>
          <a:prstGeom prst="rect">
            <a:avLst/>
          </a:prstGeom>
          <a:solidFill>
            <a:srgbClr val="FFFFFF"/>
          </a:solidFill>
          <a:ln>
            <a:noFill/>
            <a:miter lim="800000"/>
            <a:headEnd/>
            <a:tailEnd/>
          </a:ln>
        </p:spPr>
        <p:txBody>
          <a:bodyPr/>
          <a:lstStyle/>
          <a:p>
            <a:r>
              <a:rPr lang="fr-FR" altLang="fr-FR" dirty="0"/>
              <a:t>	Pour accélérer le passage au stade industriel, une vieille idée remontant à 1976 (Hans Bethe) consiste à utiliser les neutrons pour fissionner de l’uranium appauvri dans un réacteur hybride fusion-fission. Un facteur d’amplification de l’ordre de 10 est ainsi attendu par rapport à la fusion pure. Des études détaillées en ce sens ont été menées en particulier par Paul Henri Rebut (premier responsable du projet ITER dans sa phase préparatoire) avec le concours de scientifiques du centre d’études russe de </a:t>
            </a:r>
            <a:r>
              <a:rPr lang="fr-FR" altLang="fr-FR" dirty="0" err="1"/>
              <a:t>Sarov</a:t>
            </a:r>
            <a:r>
              <a:rPr lang="fr-FR" altLang="fr-FR" dirty="0"/>
              <a:t> (Arzamas 16) pour la partie calculs.</a:t>
            </a:r>
          </a:p>
        </p:txBody>
      </p:sp>
    </p:spTree>
    <p:extLst>
      <p:ext uri="{BB962C8B-B14F-4D97-AF65-F5344CB8AC3E}">
        <p14:creationId xmlns:p14="http://schemas.microsoft.com/office/powerpoint/2010/main" val="3127929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CF0AA6-109E-0F44-AAE5-241A5D3B970F}"/>
              </a:ext>
            </a:extLst>
          </p:cNvPr>
          <p:cNvSpPr>
            <a:spLocks noGrp="1" noChangeArrowheads="1"/>
          </p:cNvSpPr>
          <p:nvPr>
            <p:ph type="sldNum" sz="quarter" idx="5"/>
          </p:nvPr>
        </p:nvSpPr>
        <p:spPr>
          <a:ln/>
        </p:spPr>
        <p:txBody>
          <a:bodyPr/>
          <a:lstStyle/>
          <a:p>
            <a:fld id="{54EE630C-64F0-6B4C-BDC7-2FE6756D2D44}" type="slidenum">
              <a:rPr lang="fr-FR" altLang="fr-FR"/>
              <a:pPr/>
              <a:t>37</a:t>
            </a:fld>
            <a:endParaRPr lang="fr-FR" altLang="fr-FR"/>
          </a:p>
        </p:txBody>
      </p:sp>
      <p:sp>
        <p:nvSpPr>
          <p:cNvPr id="70658" name="Rectangle 2">
            <a:extLst>
              <a:ext uri="{FF2B5EF4-FFF2-40B4-BE49-F238E27FC236}">
                <a16:creationId xmlns:a16="http://schemas.microsoft.com/office/drawing/2014/main" id="{2BCE15A7-5D7C-B442-B7D1-A29EEA60D5DB}"/>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659" name="Rectangle 3">
            <a:extLst>
              <a:ext uri="{FF2B5EF4-FFF2-40B4-BE49-F238E27FC236}">
                <a16:creationId xmlns:a16="http://schemas.microsoft.com/office/drawing/2014/main" id="{A5137B7D-630E-DB4A-907E-C99ED7DCADA9}"/>
              </a:ext>
            </a:extLst>
          </p:cNvPr>
          <p:cNvSpPr>
            <a:spLocks noGrp="1" noChangeArrowheads="1"/>
          </p:cNvSpPr>
          <p:nvPr>
            <p:ph type="body" idx="1"/>
          </p:nvPr>
        </p:nvSpPr>
        <p:spPr bwMode="auto">
          <a:xfrm>
            <a:off x="914400" y="4343400"/>
            <a:ext cx="5029200" cy="4114800"/>
          </a:xfrm>
          <a:prstGeom prst="rect">
            <a:avLst/>
          </a:prstGeom>
          <a:solidFill>
            <a:srgbClr val="FFFFFF"/>
          </a:solidFill>
          <a:ln>
            <a:noFill/>
            <a:miter lim="800000"/>
            <a:headEnd/>
            <a:tailEnd/>
          </a:ln>
        </p:spPr>
        <p:txBody>
          <a:bodyPr/>
          <a:lstStyle/>
          <a:p>
            <a:r>
              <a:rPr lang="fr-FR" altLang="fr-FR" dirty="0"/>
              <a:t>	Les hybrides peuvent se concevoir aussi bien à partir du confinement inertiel (LIFE à </a:t>
            </a:r>
            <a:r>
              <a:rPr lang="fr-FR" altLang="fr-FR" dirty="0" err="1"/>
              <a:t>Livermore</a:t>
            </a:r>
            <a:r>
              <a:rPr lang="fr-FR" altLang="fr-FR" dirty="0"/>
              <a:t> avec des lasers, </a:t>
            </a:r>
            <a:r>
              <a:rPr lang="fr-FR" altLang="fr-FR" dirty="0" err="1"/>
              <a:t>InZinerator</a:t>
            </a:r>
            <a:r>
              <a:rPr lang="fr-FR" altLang="fr-FR" dirty="0"/>
              <a:t> à </a:t>
            </a:r>
            <a:r>
              <a:rPr lang="fr-FR" altLang="fr-FR" dirty="0" err="1"/>
              <a:t>Sandia</a:t>
            </a:r>
            <a:r>
              <a:rPr lang="fr-FR" altLang="fr-FR" dirty="0"/>
              <a:t> avec la machine électromagnétique Z) que du confinement magnétique (nombreuses études en particulier celles de Wallace </a:t>
            </a:r>
            <a:r>
              <a:rPr lang="fr-FR" altLang="fr-FR" dirty="0" err="1"/>
              <a:t>Mannheimer</a:t>
            </a:r>
            <a:r>
              <a:rPr lang="fr-FR" altLang="fr-FR" dirty="0"/>
              <a:t>, retraité du NRL).</a:t>
            </a:r>
          </a:p>
        </p:txBody>
      </p:sp>
    </p:spTree>
    <p:extLst>
      <p:ext uri="{BB962C8B-B14F-4D97-AF65-F5344CB8AC3E}">
        <p14:creationId xmlns:p14="http://schemas.microsoft.com/office/powerpoint/2010/main" val="2900555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Un exemple d’intégration d’un tokamak compact dans un complexe électronucléaire autonome sur une idée de </a:t>
            </a:r>
            <a:r>
              <a:rPr lang="fr-FR" dirty="0" err="1"/>
              <a:t>Mannheimer</a:t>
            </a:r>
            <a:r>
              <a:rPr lang="fr-FR" dirty="0"/>
              <a:t> que j’ai adaptée avec le concours de Daniel </a:t>
            </a:r>
            <a:r>
              <a:rPr lang="fr-FR" dirty="0" err="1"/>
              <a:t>Heuer</a:t>
            </a:r>
            <a:r>
              <a:rPr lang="fr-FR" dirty="0"/>
              <a:t> (LPSC, Grenoble).</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38</a:t>
            </a:fld>
            <a:endParaRPr lang="fr-FR"/>
          </a:p>
        </p:txBody>
      </p:sp>
    </p:spTree>
    <p:extLst>
      <p:ext uri="{BB962C8B-B14F-4D97-AF65-F5344CB8AC3E}">
        <p14:creationId xmlns:p14="http://schemas.microsoft.com/office/powerpoint/2010/main" val="38661490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r>
              <a:rPr lang="fr-FR" dirty="0"/>
              <a:t>Mythologie</a:t>
            </a:r>
          </a:p>
          <a:p>
            <a:r>
              <a:rPr lang="fr-FR" dirty="0"/>
              <a:t>	Lev </a:t>
            </a:r>
            <a:r>
              <a:rPr lang="fr-FR" dirty="0" err="1"/>
              <a:t>Artsimovitch</a:t>
            </a:r>
            <a:r>
              <a:rPr lang="fr-FR" dirty="0"/>
              <a:t>, un pionnier de la fusion nucléaire dans les années 1960, a dit quelque chose comme : « </a:t>
            </a:r>
            <a:r>
              <a:rPr lang="fr-FR" i="1" dirty="0"/>
              <a:t>la fusion sera prête quand la société en aura besoin </a:t>
            </a:r>
            <a:r>
              <a:rPr lang="fr-FR" dirty="0"/>
              <a:t>». Dans l’état présent de la demande d’énergie et des ressources, on n’en est pas encore là. Que sera l’avenir ?</a:t>
            </a:r>
          </a:p>
          <a:p>
            <a:r>
              <a:rPr lang="fr-FR" dirty="0"/>
              <a:t>	La fusion nucléaire est-elle un mythe comme voudraient le faire croire ses détracteurs, ou est-elle le Saint Graal des énergies du futur ? Quelle que soit la réponse à cette question, deux mythes très anciens lui sont reliés : Prométhée pour reproduire sur Terre le feu du Soleil et la quête du Graal. Celle-ci continue mais  l’avenir est encore bien flou.</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39</a:t>
            </a:fld>
            <a:endParaRPr lang="fr-FR"/>
          </a:p>
        </p:txBody>
      </p:sp>
    </p:spTree>
    <p:extLst>
      <p:ext uri="{BB962C8B-B14F-4D97-AF65-F5344CB8AC3E}">
        <p14:creationId xmlns:p14="http://schemas.microsoft.com/office/powerpoint/2010/main" val="1385680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F369EA-D526-264A-9520-91ECE4E1D01F}"/>
              </a:ext>
            </a:extLst>
          </p:cNvPr>
          <p:cNvSpPr>
            <a:spLocks noGrp="1" noChangeArrowheads="1"/>
          </p:cNvSpPr>
          <p:nvPr>
            <p:ph type="sldNum" sz="quarter" idx="5"/>
          </p:nvPr>
        </p:nvSpPr>
        <p:spPr>
          <a:ln/>
        </p:spPr>
        <p:txBody>
          <a:bodyPr/>
          <a:lstStyle/>
          <a:p>
            <a:fld id="{50459B21-E25C-7645-B89B-979594F88990}" type="slidenum">
              <a:rPr lang="fr-FR" altLang="fr-FR"/>
              <a:pPr/>
              <a:t>4</a:t>
            </a:fld>
            <a:endParaRPr lang="fr-FR" altLang="fr-FR"/>
          </a:p>
        </p:txBody>
      </p:sp>
      <p:sp>
        <p:nvSpPr>
          <p:cNvPr id="693250" name="Rectangle 1026">
            <a:extLst>
              <a:ext uri="{FF2B5EF4-FFF2-40B4-BE49-F238E27FC236}">
                <a16:creationId xmlns:a16="http://schemas.microsoft.com/office/drawing/2014/main" id="{7503A040-3224-A04E-80CD-7A7E14CEB15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3251" name="Rectangle 1027">
            <a:extLst>
              <a:ext uri="{FF2B5EF4-FFF2-40B4-BE49-F238E27FC236}">
                <a16:creationId xmlns:a16="http://schemas.microsoft.com/office/drawing/2014/main" id="{08EF5F24-53FD-BE43-857C-703CF7A6A59B}"/>
              </a:ext>
            </a:extLst>
          </p:cNvPr>
          <p:cNvSpPr>
            <a:spLocks noGrp="1" noChangeArrowheads="1"/>
          </p:cNvSpPr>
          <p:nvPr>
            <p:ph type="body" idx="1"/>
          </p:nvPr>
        </p:nvSpPr>
        <p:spPr bwMode="auto">
          <a:xfrm>
            <a:off x="914400" y="4348290"/>
            <a:ext cx="5029200" cy="4114800"/>
          </a:xfrm>
          <a:prstGeom prst="rect">
            <a:avLst/>
          </a:prstGeom>
          <a:solidFill>
            <a:srgbClr val="FFFFFF"/>
          </a:solidFill>
          <a:ln>
            <a:noFill/>
            <a:miter lim="800000"/>
            <a:headEnd/>
            <a:tailEnd/>
          </a:ln>
        </p:spPr>
        <p:txBody>
          <a:bodyPr/>
          <a:lstStyle/>
          <a:p>
            <a:r>
              <a:rPr lang="fr-FR" altLang="fr-FR" dirty="0"/>
              <a:t>	Les réactions nucléaires sont susceptibles de libérer de l’énergie en quantités bien plus importantes que les réactions chimiques qui concernent des atomes ou des molécules. Au niveau microscopique, on a affaire à des MeV comparés à quelques eV, un facteur de l’ordre de 10</a:t>
            </a:r>
            <a:r>
              <a:rPr lang="fr-FR" altLang="fr-FR" baseline="30000" dirty="0"/>
              <a:t>6</a:t>
            </a:r>
            <a:r>
              <a:rPr lang="fr-FR" altLang="fr-FR" dirty="0"/>
              <a:t>. Rapporté au niveau macroscopique, on obtient les chiffres du tableau qui montrent par unité de masse un facteur de 6 10</a:t>
            </a:r>
            <a:r>
              <a:rPr lang="fr-FR" altLang="fr-FR" baseline="30000" dirty="0"/>
              <a:t>4</a:t>
            </a:r>
            <a:r>
              <a:rPr lang="fr-FR" altLang="fr-FR" dirty="0"/>
              <a:t> entre la fission de l’uranium et la combustion du charbon (et encore on n’a pas compté la masse de l’oxygène !). La fusion est de ce point de vue encore meilleure: un facteur supplémentaire proche de 200, par unité de masse, par rapport à la fission.</a:t>
            </a:r>
          </a:p>
        </p:txBody>
      </p:sp>
    </p:spTree>
    <p:extLst>
      <p:ext uri="{BB962C8B-B14F-4D97-AF65-F5344CB8AC3E}">
        <p14:creationId xmlns:p14="http://schemas.microsoft.com/office/powerpoint/2010/main" val="4037933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5803D7-8C3D-8C43-98B8-A23A3C9EC6C5}"/>
              </a:ext>
            </a:extLst>
          </p:cNvPr>
          <p:cNvSpPr>
            <a:spLocks noGrp="1" noChangeArrowheads="1"/>
          </p:cNvSpPr>
          <p:nvPr>
            <p:ph type="sldNum" sz="quarter" idx="5"/>
          </p:nvPr>
        </p:nvSpPr>
        <p:spPr>
          <a:ln/>
        </p:spPr>
        <p:txBody>
          <a:bodyPr/>
          <a:lstStyle/>
          <a:p>
            <a:fld id="{CC64AF7E-8EE9-AE4A-B512-6CB5CAD66DA6}" type="slidenum">
              <a:rPr lang="fr-FR" altLang="fr-FR"/>
              <a:pPr/>
              <a:t>40</a:t>
            </a:fld>
            <a:endParaRPr lang="fr-FR" altLang="fr-FR"/>
          </a:p>
        </p:txBody>
      </p:sp>
      <p:sp>
        <p:nvSpPr>
          <p:cNvPr id="670722" name="Rectangle 1026">
            <a:extLst>
              <a:ext uri="{FF2B5EF4-FFF2-40B4-BE49-F238E27FC236}">
                <a16:creationId xmlns:a16="http://schemas.microsoft.com/office/drawing/2014/main" id="{5AF53CD1-91D9-9249-AABF-651CE5B10112}"/>
              </a:ext>
            </a:extLst>
          </p:cNvPr>
          <p:cNvSpPr>
            <a:spLocks noGrp="1" noRot="1" noChangeAspect="1" noChangeArrowheads="1" noTextEdit="1"/>
          </p:cNvSpPr>
          <p:nvPr>
            <p:ph type="sldImg"/>
          </p:nvPr>
        </p:nvSpPr>
        <p:spPr>
          <a:ln/>
        </p:spPr>
      </p:sp>
      <p:sp>
        <p:nvSpPr>
          <p:cNvPr id="670723" name="Rectangle 1027">
            <a:extLst>
              <a:ext uri="{FF2B5EF4-FFF2-40B4-BE49-F238E27FC236}">
                <a16:creationId xmlns:a16="http://schemas.microsoft.com/office/drawing/2014/main" id="{0314D61A-E963-224C-843F-49766EDB0FB0}"/>
              </a:ext>
            </a:extLst>
          </p:cNvPr>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3599198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ABABA0-F432-3547-90FD-E8BA8B05B78B}"/>
              </a:ext>
            </a:extLst>
          </p:cNvPr>
          <p:cNvSpPr>
            <a:spLocks noGrp="1" noChangeArrowheads="1"/>
          </p:cNvSpPr>
          <p:nvPr>
            <p:ph type="sldNum" sz="quarter" idx="5"/>
          </p:nvPr>
        </p:nvSpPr>
        <p:spPr>
          <a:ln/>
        </p:spPr>
        <p:txBody>
          <a:bodyPr/>
          <a:lstStyle/>
          <a:p>
            <a:fld id="{142B08BA-727B-6A49-9753-F80A935F5434}" type="slidenum">
              <a:rPr lang="fr-FR" altLang="fr-FR"/>
              <a:pPr/>
              <a:t>41</a:t>
            </a:fld>
            <a:endParaRPr lang="fr-FR" altLang="fr-FR"/>
          </a:p>
        </p:txBody>
      </p:sp>
      <p:sp>
        <p:nvSpPr>
          <p:cNvPr id="580610" name="Rectangle 2">
            <a:extLst>
              <a:ext uri="{FF2B5EF4-FFF2-40B4-BE49-F238E27FC236}">
                <a16:creationId xmlns:a16="http://schemas.microsoft.com/office/drawing/2014/main" id="{E52A855C-B67C-DE42-885A-3C491CF4FC02}"/>
              </a:ext>
            </a:extLst>
          </p:cNvPr>
          <p:cNvSpPr>
            <a:spLocks noGrp="1" noRot="1" noChangeAspect="1" noChangeArrowheads="1" noTextEdit="1"/>
          </p:cNvSpPr>
          <p:nvPr>
            <p:ph type="sldImg"/>
          </p:nvPr>
        </p:nvSpPr>
        <p:spPr>
          <a:ln/>
        </p:spPr>
      </p:sp>
      <p:sp>
        <p:nvSpPr>
          <p:cNvPr id="580611" name="Rectangle 3">
            <a:extLst>
              <a:ext uri="{FF2B5EF4-FFF2-40B4-BE49-F238E27FC236}">
                <a16:creationId xmlns:a16="http://schemas.microsoft.com/office/drawing/2014/main" id="{1D23DE30-1EF9-9143-B592-DC5EDB976EF4}"/>
              </a:ext>
            </a:extLst>
          </p:cNvPr>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2039553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Parmi les raisons qui expliquent les succès fulgurants de la fission, il en est une fondamentale qui tient à la physique. En effet cette réaction libérant de l’énergie est provoquée par des neutrons qui ne sont pas affectés par la barrière de potentiel électrostatique protégeant les noyaux des atomes contre d’éventuelles incursions de projectiles chargés positivement. A contrario les réactions de fusion ont lieu entre particules chargées dont l’énergie doit être suffisante pour avoir une bonne probabilité de franchir la barrière par effet tunnel. Pour qu’il en soit ainsi, la température du milieu réactif se compte, comme au centre des étoiles, en dizaines si ce n’est en centaines de millions de degrés. On conçoit aisément que maitriser dans ces conditions la fusion, appelée alors thermonucléaire, soit une entreprise d’une rare difficulté. </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42</a:t>
            </a:fld>
            <a:endParaRPr lang="fr-FR"/>
          </a:p>
        </p:txBody>
      </p:sp>
    </p:spTree>
    <p:extLst>
      <p:ext uri="{BB962C8B-B14F-4D97-AF65-F5344CB8AC3E}">
        <p14:creationId xmlns:p14="http://schemas.microsoft.com/office/powerpoint/2010/main" val="3705634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Quelques raisons pour expliquer la lenteur des avancées de la fusion par rapport à la fission :</a:t>
            </a:r>
          </a:p>
          <a:p>
            <a:pPr marL="171450" indent="-171450">
              <a:buFont typeface="Arial" panose="020B0604020202020204" pitchFamily="34" charset="0"/>
              <a:buChar char="•"/>
            </a:pPr>
            <a:r>
              <a:rPr lang="fr-FR" dirty="0"/>
              <a:t>Caractère exceptionnel de la mise en œuvre de la fission :  rôle accélérateur de la seconde guerre mondiale. </a:t>
            </a:r>
          </a:p>
          <a:p>
            <a:pPr marL="171450" indent="-171450">
              <a:buFont typeface="Arial" panose="020B0604020202020204" pitchFamily="34" charset="0"/>
              <a:buChar char="•"/>
            </a:pPr>
            <a:r>
              <a:rPr lang="fr-FR" dirty="0"/>
              <a:t>Difficultés inhérentes à la maitrise de l’état de plasma. Dans les années 1950 on savait en réalité peu de choses sur cet état de la matière. </a:t>
            </a:r>
          </a:p>
          <a:p>
            <a:pPr marL="171450" indent="-171450">
              <a:buFont typeface="Arial" panose="020B0604020202020204" pitchFamily="34" charset="0"/>
              <a:buChar char="•"/>
            </a:pPr>
            <a:r>
              <a:rPr lang="fr-FR" dirty="0"/>
              <a:t>Evolution inexorable vers le gigantisme.</a:t>
            </a:r>
          </a:p>
          <a:p>
            <a:pPr marL="171450" indent="-171450">
              <a:buFont typeface="Arial" panose="020B0604020202020204" pitchFamily="34" charset="0"/>
              <a:buChar char="•"/>
            </a:pPr>
            <a:r>
              <a:rPr lang="fr-FR" dirty="0"/>
              <a:t>Excès de triomphalisme pour des résultats périssables.</a:t>
            </a:r>
          </a:p>
          <a:p>
            <a:pPr marL="171450" indent="-171450">
              <a:buFont typeface="Arial" panose="020B0604020202020204" pitchFamily="34" charset="0"/>
              <a:buChar char="•"/>
            </a:pPr>
            <a:r>
              <a:rPr lang="fr-FR" dirty="0"/>
              <a:t>Perte de confiance chez les politiques et dans l’opinion.</a:t>
            </a:r>
          </a:p>
          <a:p>
            <a:pPr marL="171450" indent="-171450">
              <a:buFont typeface="Arial" panose="020B0604020202020204" pitchFamily="34" charset="0"/>
              <a:buChar char="•"/>
            </a:pPr>
            <a:r>
              <a:rPr lang="fr-FR" dirty="0"/>
              <a:t>Effort budgétaire limité de la part des états.</a:t>
            </a:r>
          </a:p>
          <a:p>
            <a:pPr marL="171450" indent="-171450">
              <a:buFont typeface="Arial" panose="020B0604020202020204" pitchFamily="34" charset="0"/>
              <a:buChar char="•"/>
            </a:pPr>
            <a:r>
              <a:rPr lang="fr-FR" dirty="0"/>
              <a:t>Lourdeur bureaucratique inhérente à toute construction d’envergure et à gros budget</a:t>
            </a:r>
          </a:p>
          <a:p>
            <a:pPr marL="171450" indent="-171450">
              <a:buFont typeface="Arial" panose="020B0604020202020204" pitchFamily="34" charset="0"/>
              <a:buChar char="•"/>
            </a:pPr>
            <a:r>
              <a:rPr lang="fr-FR" dirty="0"/>
              <a:t>…</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43</a:t>
            </a:fld>
            <a:endParaRPr lang="fr-FR"/>
          </a:p>
        </p:txBody>
      </p:sp>
    </p:spTree>
    <p:extLst>
      <p:ext uri="{BB962C8B-B14F-4D97-AF65-F5344CB8AC3E}">
        <p14:creationId xmlns:p14="http://schemas.microsoft.com/office/powerpoint/2010/main" val="1963222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Et pourtant…</a:t>
            </a:r>
          </a:p>
          <a:p>
            <a:r>
              <a:rPr lang="fr-FR" dirty="0"/>
              <a:t>	Revenant sur l’historique de la filière tokamak, il existe un indicateur de performance, le triple produit, dont on peut suivre l’évolution au cours du temps et la comparer à celle d’autres technologies à croissance rapide. Sur trente ans, jusqu’à la fin du XXe siècle, les tokamaks ont fait aussi bien sinon mieux que la célèbre loi de Moore qui illustre les progrès de l’informatique. Au XXIe siècle la situation est tout à fait différente, dominée par l’avancée plus ou moins cahoteuse de la construction d’ITER. </a:t>
            </a:r>
          </a:p>
          <a:p>
            <a:endParaRPr lang="fr-FR" dirty="0"/>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44</a:t>
            </a:fld>
            <a:endParaRPr lang="fr-FR"/>
          </a:p>
        </p:txBody>
      </p:sp>
    </p:spTree>
    <p:extLst>
      <p:ext uri="{BB962C8B-B14F-4D97-AF65-F5344CB8AC3E}">
        <p14:creationId xmlns:p14="http://schemas.microsoft.com/office/powerpoint/2010/main" val="2511622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dirty="0"/>
              <a:t>	Jeunes immigrés aux USA Gamow (russe) et Teller (hongrois) analysent le régime thermonucléaire et montrent qu’il est bien adapté à une abondante production d’énergie. </a:t>
            </a:r>
            <a:r>
              <a:rPr lang="fr-FR" dirty="0"/>
              <a:t>Dans le régime thermonucléaire, les noyaux qui réagissent ont une énergie utile notablement supérieure à l'énergie thermique : typiquement 6 à 10 fois. Dans un milieu gazeux à l'équilibre thermodynamique les ions de cette tranche de la queue de distribution aux grandes énergies (constamment renouvelée) sont les seuls qui contribuent efficacement à la réaction, quelle que soit celle-ci.</a:t>
            </a:r>
          </a:p>
          <a:p>
            <a:endParaRPr lang="fr-FR" dirty="0"/>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45</a:t>
            </a:fld>
            <a:endParaRPr lang="fr-FR"/>
          </a:p>
        </p:txBody>
      </p:sp>
    </p:spTree>
    <p:extLst>
      <p:ext uri="{BB962C8B-B14F-4D97-AF65-F5344CB8AC3E}">
        <p14:creationId xmlns:p14="http://schemas.microsoft.com/office/powerpoint/2010/main" val="18624828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039603"/>
          </a:xfrm>
        </p:spPr>
        <p:txBody>
          <a:bodyPr/>
          <a:lstStyle/>
          <a:p>
            <a:r>
              <a:rPr lang="fr-FR" dirty="0"/>
              <a:t>	Les gains par récupération de l’énergie des produits de réaction chargés sont plus élevés que les pertes inévitables par « </a:t>
            </a:r>
            <a:r>
              <a:rPr lang="fr-FR" dirty="0" err="1"/>
              <a:t>bremsstrahlung</a:t>
            </a:r>
            <a:r>
              <a:rPr lang="fr-FR" dirty="0"/>
              <a:t> » (ligne noire) quand la température dépasse un certain seuil, différent pour chaque réaction. Lors d’une excursion de température au-delà du seuil la puissance de chauffage l'emporte et la réaction s'emballe (</a:t>
            </a:r>
            <a:r>
              <a:rPr lang="fr-FR" i="1" dirty="0"/>
              <a:t>instabilité thermique</a:t>
            </a:r>
            <a:r>
              <a:rPr lang="fr-FR" dirty="0"/>
              <a:t>). Mais les pertes sont en général supérieures au « </a:t>
            </a:r>
            <a:r>
              <a:rPr lang="fr-FR" dirty="0" err="1"/>
              <a:t>bremsstrahlung</a:t>
            </a:r>
            <a:r>
              <a:rPr lang="fr-FR" dirty="0"/>
              <a:t> », courbe en </a:t>
            </a:r>
            <a:r>
              <a:rPr lang="fr-FR" dirty="0" err="1"/>
              <a:t>tireté</a:t>
            </a:r>
            <a:r>
              <a:rPr lang="fr-FR" dirty="0"/>
              <a:t> rouge. Il apparaît alors un deuxième point de croisement qui correspond à un équilibre stable : pour une excursion vers des températures encore plus élevées, les pertes l’emportent sur les gains, ce qui entraîne un retour à l’équilibre tandis que pour un refroidissement c’est l’inverse, les gains l’emportent et restaurent l’équilibre. La réaction est alors contrôlable. </a:t>
            </a:r>
          </a:p>
          <a:p>
            <a:r>
              <a:rPr lang="fr-FR" dirty="0"/>
              <a:t>	Le point clé de l’équilibre est la </a:t>
            </a:r>
            <a:r>
              <a:rPr lang="fr-FR" i="1" dirty="0"/>
              <a:t>maîtrise des pertes</a:t>
            </a:r>
            <a:r>
              <a:rPr lang="fr-FR" dirty="0"/>
              <a:t>. Dans ces conditions de température et de densité, le plasma est transparent à son propre rayonnement : tout photon émis en son sein s’échappe. Ces pertes radiatives dépendent des impuretés (ions plus chargés que le noyau d’hydrogène) dont il est impératif de contrôler les proportions. D’autres pertes viennent des fuites de particules, proportionnelles à la surface extérieure du milieu combustible. Pour les minimiser, il convient d'augmenter le rapport volume/surface donc, à géométrie donnée, d'accroître les dimensions. C'est une des raisons pour lesquelles les progrès dans le domaine du confinement magnétique sont obtenus au fil des ans avec des machines de plus en plus volumineuses. </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46</a:t>
            </a:fld>
            <a:endParaRPr lang="fr-FR"/>
          </a:p>
        </p:txBody>
      </p:sp>
    </p:spTree>
    <p:extLst>
      <p:ext uri="{BB962C8B-B14F-4D97-AF65-F5344CB8AC3E}">
        <p14:creationId xmlns:p14="http://schemas.microsoft.com/office/powerpoint/2010/main" val="8203258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7816D6E-D9F6-BA45-BECB-EFF0F4B3937C}"/>
              </a:ext>
            </a:extLst>
          </p:cNvPr>
          <p:cNvSpPr>
            <a:spLocks noGrp="1" noChangeArrowheads="1"/>
          </p:cNvSpPr>
          <p:nvPr>
            <p:ph type="body" idx="1"/>
          </p:nvPr>
        </p:nvSpPr>
        <p:spPr>
          <a:noFill/>
          <a:ln/>
        </p:spPr>
        <p:txBody>
          <a:bodyPr/>
          <a:lstStyle/>
          <a:p>
            <a:pPr algn="ctr"/>
            <a:r>
              <a:rPr lang="fr-FR" altLang="fr-FR" u="sng" dirty="0"/>
              <a:t>Dérivation simple de critères à partir du libre parcours de réaction </a:t>
            </a:r>
            <a:r>
              <a:rPr lang="fr-FR" altLang="fr-FR" u="sng" dirty="0">
                <a:latin typeface="Symbol" pitchFamily="2" charset="2"/>
              </a:rPr>
              <a:t>l</a:t>
            </a:r>
            <a:r>
              <a:rPr lang="fr-FR" altLang="fr-FR" u="sng" dirty="0"/>
              <a:t>.</a:t>
            </a:r>
            <a:r>
              <a:rPr lang="fr-FR" altLang="fr-FR" dirty="0"/>
              <a:t> </a:t>
            </a:r>
          </a:p>
          <a:p>
            <a:r>
              <a:rPr lang="fr-FR" altLang="fr-FR" dirty="0"/>
              <a:t>	En régime explosif (inertiel) la fraction f de </a:t>
            </a:r>
            <a:r>
              <a:rPr lang="fr-FR" altLang="fr-FR" dirty="0" err="1"/>
              <a:t>T</a:t>
            </a:r>
            <a:r>
              <a:rPr lang="fr-FR" altLang="fr-FR" dirty="0"/>
              <a:t> brulée doit être supérieure à 30 %. Elle est proportionnelle au rapport du libre parcours au rayon R de la zone de réaction. D’où une condition sur le produit </a:t>
            </a:r>
            <a:r>
              <a:rPr lang="fr-FR" altLang="fr-FR" dirty="0" err="1">
                <a:latin typeface="Symbol" pitchFamily="2" charset="2"/>
              </a:rPr>
              <a:t>r</a:t>
            </a:r>
            <a:r>
              <a:rPr lang="fr-FR" altLang="fr-FR" dirty="0" err="1"/>
              <a:t>R</a:t>
            </a:r>
            <a:r>
              <a:rPr lang="fr-FR" altLang="fr-FR" dirty="0"/>
              <a:t> de la masse volumique par le rayon.</a:t>
            </a:r>
          </a:p>
          <a:p>
            <a:r>
              <a:rPr lang="fr-FR" altLang="fr-FR" dirty="0"/>
              <a:t>	En régime stationnaire avec confinement magnétique, f ne dépasse pas quelques pour cent. Elle est proportionnelle au rapport entre le temps </a:t>
            </a:r>
            <a:r>
              <a:rPr lang="fr-FR" altLang="fr-FR" dirty="0" err="1">
                <a:latin typeface="Symbol" pitchFamily="2" charset="2"/>
              </a:rPr>
              <a:t>t</a:t>
            </a:r>
            <a:r>
              <a:rPr lang="fr-FR" altLang="fr-FR" dirty="0"/>
              <a:t> de confinement de l’énergie et le temps de réaction. La condition porte maintenant sur le produit n</a:t>
            </a:r>
            <a:r>
              <a:rPr lang="fr-FR" altLang="fr-FR" dirty="0">
                <a:latin typeface="Symbol" pitchFamily="2" charset="2"/>
              </a:rPr>
              <a:t>t</a:t>
            </a:r>
            <a:r>
              <a:rPr lang="fr-FR" altLang="fr-FR" dirty="0"/>
              <a:t> de la densité particulaire par le temps de confinement.</a:t>
            </a:r>
          </a:p>
          <a:p>
            <a:r>
              <a:rPr lang="fr-FR" altLang="fr-FR" dirty="0"/>
              <a:t>	 En raison de la différence entre les rendements impliqués dans l’un et l’autre cas, la condition sur </a:t>
            </a:r>
            <a:r>
              <a:rPr lang="fr-FR" altLang="fr-FR" dirty="0" err="1">
                <a:latin typeface="Symbol" pitchFamily="2" charset="2"/>
              </a:rPr>
              <a:t>r</a:t>
            </a:r>
            <a:r>
              <a:rPr lang="fr-FR" altLang="fr-FR" dirty="0" err="1"/>
              <a:t>R</a:t>
            </a:r>
            <a:r>
              <a:rPr lang="fr-FR" altLang="fr-FR" dirty="0"/>
              <a:t> est environ 10 fois plus contraignante que celle de Lawson sur n</a:t>
            </a:r>
            <a:r>
              <a:rPr lang="fr-FR" altLang="fr-FR" dirty="0">
                <a:latin typeface="Symbol" pitchFamily="2" charset="2"/>
              </a:rPr>
              <a:t>t</a:t>
            </a:r>
            <a:r>
              <a:rPr lang="fr-FR" altLang="fr-FR" dirty="0"/>
              <a:t>.</a:t>
            </a:r>
          </a:p>
          <a:p>
            <a:r>
              <a:rPr lang="fr-FR" altLang="fr-FR" dirty="0"/>
              <a:t>	Calculs de coin de table : </a:t>
            </a:r>
          </a:p>
          <a:p>
            <a:r>
              <a:rPr lang="fr-FR" altLang="fr-FR" dirty="0"/>
              <a:t>Inertiel	1 mg DT —&gt; 340 MJ ( ≈ 25 kilos de TNT avec un rendement de 30%)</a:t>
            </a:r>
          </a:p>
          <a:p>
            <a:r>
              <a:rPr lang="fr-FR" altLang="fr-FR" dirty="0"/>
              <a:t>Magnétique 	1 GW de fusion consomme 3 mg de DT par seconde. </a:t>
            </a:r>
          </a:p>
        </p:txBody>
      </p:sp>
      <p:sp>
        <p:nvSpPr>
          <p:cNvPr id="17411" name="Rectangle 3">
            <a:extLst>
              <a:ext uri="{FF2B5EF4-FFF2-40B4-BE49-F238E27FC236}">
                <a16:creationId xmlns:a16="http://schemas.microsoft.com/office/drawing/2014/main" id="{74A6B149-FE59-D449-9F27-616746983646}"/>
              </a:ext>
            </a:extLst>
          </p:cNvPr>
          <p:cNvSpPr>
            <a:spLocks noGrp="1" noRot="1" noChangeAspect="1" noChangeArrowheads="1" noTextEdit="1"/>
          </p:cNvSpPr>
          <p:nvPr>
            <p:ph type="sldImg"/>
          </p:nvPr>
        </p:nvSpPr>
        <p:spPr>
          <a:xfrm>
            <a:off x="1027113" y="846138"/>
            <a:ext cx="4587875" cy="3441700"/>
          </a:xfrm>
          <a:ln cap="flat"/>
        </p:spPr>
      </p:sp>
    </p:spTree>
    <p:extLst>
      <p:ext uri="{BB962C8B-B14F-4D97-AF65-F5344CB8AC3E}">
        <p14:creationId xmlns:p14="http://schemas.microsoft.com/office/powerpoint/2010/main" val="26455312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4217257-CD33-FF4A-8BED-ECDC9A561D7D}"/>
              </a:ext>
            </a:extLst>
          </p:cNvPr>
          <p:cNvSpPr>
            <a:spLocks noGrp="1" noChangeArrowheads="1"/>
          </p:cNvSpPr>
          <p:nvPr>
            <p:ph type="sldNum" sz="quarter" idx="5"/>
          </p:nvPr>
        </p:nvSpPr>
        <p:spPr>
          <a:ln/>
        </p:spPr>
        <p:txBody>
          <a:bodyPr/>
          <a:lstStyle/>
          <a:p>
            <a:fld id="{3DD5E381-CC14-E64D-BFD6-0AA419B999D3}" type="slidenum">
              <a:rPr lang="fr-FR" altLang="fr-FR"/>
              <a:pPr/>
              <a:t>48</a:t>
            </a:fld>
            <a:endParaRPr lang="fr-FR" altLang="fr-FR"/>
          </a:p>
        </p:txBody>
      </p:sp>
      <p:sp>
        <p:nvSpPr>
          <p:cNvPr id="750594" name="Rectangle 2">
            <a:extLst>
              <a:ext uri="{FF2B5EF4-FFF2-40B4-BE49-F238E27FC236}">
                <a16:creationId xmlns:a16="http://schemas.microsoft.com/office/drawing/2014/main" id="{A07F3DE5-4D25-3647-AC7B-D5A19A7A8D6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50595" name="Rectangle 3">
            <a:extLst>
              <a:ext uri="{FF2B5EF4-FFF2-40B4-BE49-F238E27FC236}">
                <a16:creationId xmlns:a16="http://schemas.microsoft.com/office/drawing/2014/main" id="{4FFEA8EC-D0A6-734A-BA89-150B3A2CCC2B}"/>
              </a:ext>
            </a:extLst>
          </p:cNvPr>
          <p:cNvSpPr>
            <a:spLocks noGrp="1" noChangeArrowheads="1"/>
          </p:cNvSpPr>
          <p:nvPr>
            <p:ph type="body" idx="1"/>
          </p:nvPr>
        </p:nvSpPr>
        <p:spPr bwMode="auto">
          <a:xfrm>
            <a:off x="914400" y="4343400"/>
            <a:ext cx="5029200" cy="4114800"/>
          </a:xfrm>
          <a:prstGeom prst="rect">
            <a:avLst/>
          </a:prstGeom>
          <a:solidFill>
            <a:srgbClr val="FFFFFF"/>
          </a:solidFill>
          <a:ln>
            <a:noFill/>
            <a:miter lim="800000"/>
            <a:headEnd/>
            <a:tailEnd/>
          </a:ln>
        </p:spPr>
        <p:txBody>
          <a:bodyPr/>
          <a:lstStyle/>
          <a:p>
            <a:endParaRPr lang="fr-FR" altLang="fr-FR" dirty="0"/>
          </a:p>
        </p:txBody>
      </p:sp>
    </p:spTree>
    <p:extLst>
      <p:ext uri="{BB962C8B-B14F-4D97-AF65-F5344CB8AC3E}">
        <p14:creationId xmlns:p14="http://schemas.microsoft.com/office/powerpoint/2010/main" val="18593425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8ECBFF-6E4A-E044-BAB8-F7634EEE4973}"/>
              </a:ext>
            </a:extLst>
          </p:cNvPr>
          <p:cNvSpPr>
            <a:spLocks noGrp="1" noChangeArrowheads="1"/>
          </p:cNvSpPr>
          <p:nvPr>
            <p:ph type="sldNum" sz="quarter" idx="5"/>
          </p:nvPr>
        </p:nvSpPr>
        <p:spPr>
          <a:ln/>
        </p:spPr>
        <p:txBody>
          <a:bodyPr/>
          <a:lstStyle/>
          <a:p>
            <a:fld id="{2ADEF43C-FC8B-824E-9D2C-282AC69D7669}" type="slidenum">
              <a:rPr lang="fr-FR" altLang="fr-FR"/>
              <a:pPr/>
              <a:t>49</a:t>
            </a:fld>
            <a:endParaRPr lang="fr-FR" altLang="fr-FR"/>
          </a:p>
        </p:txBody>
      </p:sp>
      <p:sp>
        <p:nvSpPr>
          <p:cNvPr id="39938" name="Rectangle 2">
            <a:extLst>
              <a:ext uri="{FF2B5EF4-FFF2-40B4-BE49-F238E27FC236}">
                <a16:creationId xmlns:a16="http://schemas.microsoft.com/office/drawing/2014/main" id="{1F01AEFE-2818-B84D-9B82-E64AD38F65EA}"/>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r>
              <a:rPr lang="fr-FR" dirty="0"/>
              <a:t>	Ronald Reagan et Mikhaïl Gorbatchev tenaient à concrétiser une ère nouvelle des relations entre l’Est et l’Ouest au moyen d’une entreprise commune de longue haleine sur un objectif ambitieux sans être vital à court terme mais impliquant une réelle et permanente coopération. De part et d’autre les conseillers scientifiques, Alvin </a:t>
            </a:r>
            <a:r>
              <a:rPr lang="fr-FR" dirty="0" err="1"/>
              <a:t>Trivelpiece</a:t>
            </a:r>
            <a:r>
              <a:rPr lang="fr-FR" dirty="0"/>
              <a:t> pour les Etats Unis, </a:t>
            </a:r>
            <a:r>
              <a:rPr lang="fr-FR" dirty="0" err="1"/>
              <a:t>Evgenyi</a:t>
            </a:r>
            <a:r>
              <a:rPr lang="fr-FR" dirty="0"/>
              <a:t> </a:t>
            </a:r>
            <a:r>
              <a:rPr lang="fr-FR" dirty="0" err="1"/>
              <a:t>Velikhov</a:t>
            </a:r>
            <a:r>
              <a:rPr lang="fr-FR" dirty="0"/>
              <a:t> pour l’Union Soviétique, étaient issus de la physique des plasmas. La fusion magnétique offrait une opportunité idéale. Il fut donc décidé d’institutionnaliser la collaboration sur un unique projet entre des équipes travaillant depuis une dizaine d’années aux Etats-Unis, en Europe, en Russie et au Japon sur une nouvelle génération de tokamaks au-delà du JET et de TFTR. L’implosion de l’URSS en 1991 ne remit pas en cause cette entreprise.</a:t>
            </a:r>
          </a:p>
          <a:p>
            <a:r>
              <a:rPr lang="fr-FR" altLang="fr-FR" dirty="0"/>
              <a:t>	Cette prise de décision au plus haut niveau s’inscrivait dans la nécessité d’une coopération internationale pour les étapes futures sur le chemin (ITER, voie royale?) de la fusion nucléaire.</a:t>
            </a:r>
          </a:p>
          <a:p>
            <a:endParaRPr lang="fr-FR" altLang="fr-FR" dirty="0"/>
          </a:p>
          <a:p>
            <a:r>
              <a:rPr lang="fr-FR" altLang="fr-FR" dirty="0"/>
              <a:t>	</a:t>
            </a:r>
          </a:p>
        </p:txBody>
      </p:sp>
      <p:sp>
        <p:nvSpPr>
          <p:cNvPr id="39939" name="Rectangle 3">
            <a:extLst>
              <a:ext uri="{FF2B5EF4-FFF2-40B4-BE49-F238E27FC236}">
                <a16:creationId xmlns:a16="http://schemas.microsoft.com/office/drawing/2014/main" id="{1C4E88DF-E425-F644-BDF4-1D28B58FCA6A}"/>
              </a:ext>
            </a:extLst>
          </p:cNvPr>
          <p:cNvSpPr>
            <a:spLocks noGrp="1" noRot="1" noChangeAspect="1" noChangeArrowheads="1"/>
          </p:cNvSpPr>
          <p:nvPr>
            <p:ph type="sldImg"/>
          </p:nvPr>
        </p:nvSpPr>
        <p:spPr bwMode="auto">
          <a:xfrm>
            <a:off x="1282700" y="790575"/>
            <a:ext cx="4292600" cy="321945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Tree>
    <p:extLst>
      <p:ext uri="{BB962C8B-B14F-4D97-AF65-F5344CB8AC3E}">
        <p14:creationId xmlns:p14="http://schemas.microsoft.com/office/powerpoint/2010/main" val="3376445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 deutérium (D) est le premier isotope lourd de l’hydrogène. Son noyau, stable mais peu lié, se compose d’un proton et d’un neutron. Il réagit avec une probabilité intéressante sur lui-même pour donner soit un proton et un noyau de tritium comportant un proton et deux neutrons, soit un neutron et un noyau d’hélium 3, deux protons et un neutron. Aucune des deux branches de la réaction DD ne l’emporte sur l’autre. </a:t>
            </a:r>
          </a:p>
          <a:p>
            <a:r>
              <a:rPr lang="fr-FR" dirty="0"/>
              <a:t>	Du point de vue de la fusion, deux autres réactions du deutérium sont encore meilleures. La réaction deutérium tritium (DT) qui produit un neutron et un noyau d’hélium 4 libère plus d’énergie. Elle est en même temps plus vigoureuse que toutes les autres réactions du deutérium. La réaction deutérium hélium-3 libère autant d’énergie que la précédente mais elle a une probabilité moindre. Produisant un proton et un hélium-4, elle est a-neutronique ce qui limite fortement la radioactivité induite, d’où son intérêt.</a:t>
            </a:r>
          </a:p>
          <a:p>
            <a:r>
              <a:rPr lang="fr-FR" dirty="0"/>
              <a:t>	La réaction proton Bore 11 est également a-neutronique et s’ajoute aux précédentes dans le cadre des recherches sur la fusion.</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5</a:t>
            </a:fld>
            <a:endParaRPr lang="fr-FR"/>
          </a:p>
        </p:txBody>
      </p:sp>
    </p:spTree>
    <p:extLst>
      <p:ext uri="{BB962C8B-B14F-4D97-AF65-F5344CB8AC3E}">
        <p14:creationId xmlns:p14="http://schemas.microsoft.com/office/powerpoint/2010/main" val="1903309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2BA071-70B4-3A43-8748-65B453AABB4E}"/>
              </a:ext>
            </a:extLst>
          </p:cNvPr>
          <p:cNvSpPr>
            <a:spLocks noGrp="1" noChangeArrowheads="1"/>
          </p:cNvSpPr>
          <p:nvPr>
            <p:ph type="sldNum" sz="quarter" idx="5"/>
          </p:nvPr>
        </p:nvSpPr>
        <p:spPr>
          <a:ln/>
        </p:spPr>
        <p:txBody>
          <a:bodyPr/>
          <a:lstStyle/>
          <a:p>
            <a:fld id="{2DB611D7-E63B-4E41-B959-C633C8759BC1}" type="slidenum">
              <a:rPr lang="fr-FR" altLang="fr-FR"/>
              <a:pPr/>
              <a:t>50</a:t>
            </a:fld>
            <a:endParaRPr lang="fr-FR" altLang="fr-FR"/>
          </a:p>
        </p:txBody>
      </p:sp>
      <p:sp>
        <p:nvSpPr>
          <p:cNvPr id="152578" name="Rectangle 1026">
            <a:extLst>
              <a:ext uri="{FF2B5EF4-FFF2-40B4-BE49-F238E27FC236}">
                <a16:creationId xmlns:a16="http://schemas.microsoft.com/office/drawing/2014/main" id="{6714AE2D-AEB8-7641-B6D1-081A9D7BD9E1}"/>
              </a:ext>
            </a:extLst>
          </p:cNvPr>
          <p:cNvSpPr>
            <a:spLocks noGrp="1" noRot="1" noChangeAspect="1" noChangeArrowheads="1" noTextEdit="1"/>
          </p:cNvSpPr>
          <p:nvPr>
            <p:ph type="sldImg"/>
          </p:nvPr>
        </p:nvSpPr>
        <p:spPr>
          <a:ln/>
        </p:spPr>
      </p:sp>
      <p:sp>
        <p:nvSpPr>
          <p:cNvPr id="152579" name="Rectangle 1027">
            <a:extLst>
              <a:ext uri="{FF2B5EF4-FFF2-40B4-BE49-F238E27FC236}">
                <a16:creationId xmlns:a16="http://schemas.microsoft.com/office/drawing/2014/main" id="{2E29583B-46C7-B942-A325-EFEDF47B02E4}"/>
              </a:ext>
            </a:extLst>
          </p:cNvPr>
          <p:cNvSpPr>
            <a:spLocks noGrp="1" noChangeArrowheads="1"/>
          </p:cNvSpPr>
          <p:nvPr>
            <p:ph type="body" idx="1"/>
          </p:nvPr>
        </p:nvSpPr>
        <p:spPr>
          <a:xfrm>
            <a:off x="685800" y="4400549"/>
            <a:ext cx="5486400" cy="3908767"/>
          </a:xfrm>
        </p:spPr>
        <p:txBody>
          <a:bodyPr/>
          <a:lstStyle/>
          <a:p>
            <a:r>
              <a:rPr lang="fr-FR" dirty="0"/>
              <a:t>	ITER est une organisation internationale à 7 partenaires : l’Europe, via Euratom, la Chine, la Corée (du sud), les Etats-Unis, l’Inde, le Japon et la Russie. L’Europe contribue pour 40 % au budget total de l’entreprise (construction du tokamak puis au moins 25 années d’exploitation) chacun des autres partenaires pour 10 %. La France intervient pour un cinquième des dépenses de l’Europe. Pour la réalisation de la machine, les travaux ont été répartis en sous ensemble homogènes, la responsabilité totale de chacun d’eux étant confiée à un seul des partenaires.  </a:t>
            </a:r>
          </a:p>
          <a:p>
            <a:r>
              <a:rPr lang="fr-FR" dirty="0"/>
              <a:t>	 La machine ITER ne sera qu’un élément, le principal, dans un ensemble d’expériences visant à la réalisation d’un réacteur électronucléaire à confinement magnétique. En parallèle, on poursuivra l’exploitation de JET et de WEST (ex TORE SUPRA) tandis qu’un complément de programme, étudié depuis 2006 par une association entre le Japon et l’Union Européenne, a enclenché la modernisation du tokamak japonais JT-60 en JT-60SA (pour Super Advanced) qui comportera un solénoïde supraconducteur. </a:t>
            </a:r>
          </a:p>
          <a:p>
            <a:r>
              <a:rPr lang="fr-FR" dirty="0"/>
              <a:t>	D’ici à 2030 aucun tokamak ne soumettra les matériaux qui le constituent à des flux de neutrons représentatifs des conditions d’un futur réacteur. Or, il est nécessaire de mener des recherches sur le comportement des matériaux exposés à de telles contraintes. Pour cette raison, une installation spécifique, IFMIF (pour International Fusion </a:t>
            </a:r>
            <a:r>
              <a:rPr lang="fr-FR" dirty="0" err="1"/>
              <a:t>Material</a:t>
            </a:r>
            <a:r>
              <a:rPr lang="fr-FR" dirty="0"/>
              <a:t> Irradiation Facility) doit être construite au Japon en complément du programme ITER.</a:t>
            </a:r>
            <a:endParaRPr lang="fr-FR" altLang="fr-FR" dirty="0"/>
          </a:p>
        </p:txBody>
      </p:sp>
    </p:spTree>
    <p:extLst>
      <p:ext uri="{BB962C8B-B14F-4D97-AF65-F5344CB8AC3E}">
        <p14:creationId xmlns:p14="http://schemas.microsoft.com/office/powerpoint/2010/main" val="17465737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D8C3A7-C6E2-6B44-BBB7-AAA2573093EF}"/>
              </a:ext>
            </a:extLst>
          </p:cNvPr>
          <p:cNvSpPr>
            <a:spLocks noGrp="1" noChangeArrowheads="1"/>
          </p:cNvSpPr>
          <p:nvPr>
            <p:ph type="sldNum" sz="quarter" idx="5"/>
          </p:nvPr>
        </p:nvSpPr>
        <p:spPr>
          <a:ln/>
        </p:spPr>
        <p:txBody>
          <a:bodyPr/>
          <a:lstStyle/>
          <a:p>
            <a:fld id="{8D54DC15-2F1A-5A43-9F6E-DC59F627082C}" type="slidenum">
              <a:rPr lang="fr-FR" altLang="fr-FR"/>
              <a:pPr/>
              <a:t>51</a:t>
            </a:fld>
            <a:endParaRPr lang="fr-FR" altLang="fr-FR"/>
          </a:p>
        </p:txBody>
      </p:sp>
      <p:sp>
        <p:nvSpPr>
          <p:cNvPr id="797698" name="Rectangle 2">
            <a:extLst>
              <a:ext uri="{FF2B5EF4-FFF2-40B4-BE49-F238E27FC236}">
                <a16:creationId xmlns:a16="http://schemas.microsoft.com/office/drawing/2014/main" id="{89E1EF5F-A44B-C14D-A320-F63E882E81C2}"/>
              </a:ext>
            </a:extLst>
          </p:cNvPr>
          <p:cNvSpPr>
            <a:spLocks noGrp="1" noRot="1" noChangeAspect="1" noChangeArrowheads="1" noTextEdit="1"/>
          </p:cNvSpPr>
          <p:nvPr>
            <p:ph type="sldImg"/>
          </p:nvPr>
        </p:nvSpPr>
        <p:spPr>
          <a:ln/>
        </p:spPr>
      </p:sp>
      <p:sp>
        <p:nvSpPr>
          <p:cNvPr id="797699" name="Rectangle 3">
            <a:extLst>
              <a:ext uri="{FF2B5EF4-FFF2-40B4-BE49-F238E27FC236}">
                <a16:creationId xmlns:a16="http://schemas.microsoft.com/office/drawing/2014/main" id="{45F013AA-BAFD-954B-B5A9-3D43D63CDD22}"/>
              </a:ext>
            </a:extLst>
          </p:cNvPr>
          <p:cNvSpPr>
            <a:spLocks noGrp="1" noChangeArrowheads="1"/>
          </p:cNvSpPr>
          <p:nvPr>
            <p:ph type="body" idx="1"/>
          </p:nvPr>
        </p:nvSpPr>
        <p:spPr/>
        <p:txBody>
          <a:bodyPr/>
          <a:lstStyle/>
          <a:p>
            <a:r>
              <a:rPr lang="fr-FR" dirty="0"/>
              <a:t>	Le choix du site s’est porté en 2005 sur un terrain contigu au Centre d’Etudes Nucléaires de Cadarache situé au sud de la France dans la basse vallée de la Durance. La région PACA a beaucoup œuvré pour qu’ITER s’installe sur son territoire en affectant au projet un budget de 467 millions d’euros. Cette participation financière a été confirmée après les élections régionales de 2010 mais la région ne contribuera pas aux augmentations de coût. Le chantier a été lancé en 2007. La plateforme de 40 ha était finie de niveler à l’été 2009.</a:t>
            </a:r>
          </a:p>
          <a:p>
            <a:r>
              <a:rPr lang="fr-FR" altLang="fr-FR" dirty="0"/>
              <a:t>	Le site est situé sur la faille de la moyenne Durance. Cette particularité entraine la nécessité d’un dispositif parasismique. La dalle supportant la machine repose elle même sur un système de plots permettant d’encaisser des secousses jusqu’au niveau 5.8 sur l’échelle de Richter.  </a:t>
            </a:r>
          </a:p>
        </p:txBody>
      </p:sp>
    </p:spTree>
    <p:extLst>
      <p:ext uri="{BB962C8B-B14F-4D97-AF65-F5344CB8AC3E}">
        <p14:creationId xmlns:p14="http://schemas.microsoft.com/office/powerpoint/2010/main" val="13585317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Les quarante hectares de la plateforme sont maintenant construits avec au centre le bâtiment réacteur. Tout est prêt pour le montage de la machine dont les composants arrivent par convois exceptionnels circulant le long d’un itinéraire routier aménagé pour cela depuis l’étang de Berre.</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52</a:t>
            </a:fld>
            <a:endParaRPr lang="fr-FR"/>
          </a:p>
        </p:txBody>
      </p:sp>
    </p:spTree>
    <p:extLst>
      <p:ext uri="{BB962C8B-B14F-4D97-AF65-F5344CB8AC3E}">
        <p14:creationId xmlns:p14="http://schemas.microsoft.com/office/powerpoint/2010/main" val="3675236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Les détracteurs d’ITER sont d’abord des opposants par principe à tout ce qui relève de près ou de loin de l’énergie nucléaire. Leurs arguments reflètent les fantasmes habituels des écologistes autoproclamés. Depuis l’apparition des fissures, ils n’ont pas manqué de faire le rapprochement avec l’EPR de Flamanville ce qui renforce leurs convictions quant à une aventure technologique maléfique et menée par des nuls.</a:t>
            </a:r>
          </a:p>
          <a:p>
            <a:r>
              <a:rPr lang="fr-FR" dirty="0"/>
              <a:t>	Mais on en trouve aussi parmi les scientifiques dont des physiciens : de Gennes qui de toute façon n’aimait pas les grands projets, Sébastien </a:t>
            </a:r>
            <a:r>
              <a:rPr lang="fr-FR" dirty="0" err="1"/>
              <a:t>Balibar</a:t>
            </a:r>
            <a:r>
              <a:rPr lang="fr-FR" dirty="0"/>
              <a:t> et d’autres. Leurs arguments ressemblent à ceux qui à la fin du siècle dernier avaient convaincu le congrès des Etats Unis d’interrompre définitivement la construction de l’accélérateur de particules SSC.</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53</a:t>
            </a:fld>
            <a:endParaRPr lang="fr-FR"/>
          </a:p>
        </p:txBody>
      </p:sp>
    </p:spTree>
    <p:extLst>
      <p:ext uri="{BB962C8B-B14F-4D97-AF65-F5344CB8AC3E}">
        <p14:creationId xmlns:p14="http://schemas.microsoft.com/office/powerpoint/2010/main" val="28114366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6D68CEE-A47F-0942-BC67-610A6F1A5410}"/>
              </a:ext>
            </a:extLst>
          </p:cNvPr>
          <p:cNvSpPr>
            <a:spLocks noGrp="1" noChangeArrowheads="1"/>
          </p:cNvSpPr>
          <p:nvPr>
            <p:ph type="sldNum" sz="quarter" idx="5"/>
          </p:nvPr>
        </p:nvSpPr>
        <p:spPr>
          <a:ln/>
        </p:spPr>
        <p:txBody>
          <a:bodyPr/>
          <a:lstStyle/>
          <a:p>
            <a:fld id="{9EDBC72A-3536-464E-9324-821CDDCA620C}" type="slidenum">
              <a:rPr lang="fr-FR" altLang="fr-FR"/>
              <a:pPr/>
              <a:t>54</a:t>
            </a:fld>
            <a:endParaRPr lang="fr-FR" altLang="fr-FR"/>
          </a:p>
        </p:txBody>
      </p:sp>
      <p:sp>
        <p:nvSpPr>
          <p:cNvPr id="262146" name="Rectangle 2">
            <a:extLst>
              <a:ext uri="{FF2B5EF4-FFF2-40B4-BE49-F238E27FC236}">
                <a16:creationId xmlns:a16="http://schemas.microsoft.com/office/drawing/2014/main" id="{4DBFED29-A4E2-134D-887F-F4CB78E12AB0}"/>
              </a:ext>
            </a:extLst>
          </p:cNvPr>
          <p:cNvSpPr>
            <a:spLocks noGrp="1" noRot="1" noChangeAspect="1" noChangeArrowheads="1"/>
          </p:cNvSpPr>
          <p:nvPr>
            <p:ph type="sldImg"/>
          </p:nvPr>
        </p:nvSpPr>
        <p:spPr bwMode="auto">
          <a:xfrm>
            <a:off x="1300163" y="693738"/>
            <a:ext cx="4257675" cy="3194050"/>
          </a:xfrm>
          <a:prstGeom prst="rect">
            <a:avLst/>
          </a:prstGeom>
          <a:solidFill>
            <a:srgbClr val="FFFFFF"/>
          </a:solidFill>
          <a:ln>
            <a:solidFill>
              <a:srgbClr val="000000"/>
            </a:solidFill>
            <a:miter lim="800000"/>
            <a:headEnd/>
            <a:tailEnd/>
          </a:ln>
        </p:spPr>
      </p:sp>
      <p:sp>
        <p:nvSpPr>
          <p:cNvPr id="262147" name="Rectangle 3">
            <a:extLst>
              <a:ext uri="{FF2B5EF4-FFF2-40B4-BE49-F238E27FC236}">
                <a16:creationId xmlns:a16="http://schemas.microsoft.com/office/drawing/2014/main" id="{40FF3B0F-B744-7345-B3D2-CCDC5AFF4D0E}"/>
              </a:ext>
            </a:extLst>
          </p:cNvPr>
          <p:cNvSpPr>
            <a:spLocks noGrp="1" noChangeArrowheads="1"/>
          </p:cNvSpPr>
          <p:nvPr>
            <p:ph type="body" idx="1"/>
          </p:nvPr>
        </p:nvSpPr>
        <p:spPr bwMode="auto">
          <a:xfrm>
            <a:off x="976861" y="4379855"/>
            <a:ext cx="4930717" cy="89205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7045" tIns="48522" rIns="97045" bIns="48522">
            <a:spAutoFit/>
          </a:bodyPr>
          <a:lstStyle/>
          <a:p>
            <a:r>
              <a:rPr lang="fr-FR" altLang="fr-FR" dirty="0"/>
              <a:t>	L’opposition militante à ITER se concrétise par des manifs, des tracts et des pamphlets. Elle s’intègre dans la grande mobilisation antinucléaire permanente.</a:t>
            </a:r>
          </a:p>
          <a:p>
            <a:pPr algn="ctr"/>
            <a:r>
              <a:rPr lang="fr-FR" altLang="fr-FR" dirty="0"/>
              <a:t>:</a:t>
            </a:r>
          </a:p>
        </p:txBody>
      </p:sp>
    </p:spTree>
    <p:extLst>
      <p:ext uri="{BB962C8B-B14F-4D97-AF65-F5344CB8AC3E}">
        <p14:creationId xmlns:p14="http://schemas.microsoft.com/office/powerpoint/2010/main" val="3656827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55</a:t>
            </a:fld>
            <a:endParaRPr lang="fr-FR"/>
          </a:p>
        </p:txBody>
      </p:sp>
    </p:spTree>
    <p:extLst>
      <p:ext uri="{BB962C8B-B14F-4D97-AF65-F5344CB8AC3E}">
        <p14:creationId xmlns:p14="http://schemas.microsoft.com/office/powerpoint/2010/main" val="31019836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CE91BA-61D3-444D-9AAD-E3376191B36B}"/>
              </a:ext>
            </a:extLst>
          </p:cNvPr>
          <p:cNvSpPr>
            <a:spLocks noGrp="1" noChangeArrowheads="1"/>
          </p:cNvSpPr>
          <p:nvPr>
            <p:ph type="sldNum" sz="quarter" idx="5"/>
          </p:nvPr>
        </p:nvSpPr>
        <p:spPr>
          <a:ln/>
        </p:spPr>
        <p:txBody>
          <a:bodyPr/>
          <a:lstStyle/>
          <a:p>
            <a:fld id="{C9365ED9-CCFD-324E-88DF-6FAC6ABF69FB}" type="slidenum">
              <a:rPr lang="fr-FR" altLang="fr-FR"/>
              <a:pPr/>
              <a:t>56</a:t>
            </a:fld>
            <a:endParaRPr lang="fr-FR" altLang="fr-FR"/>
          </a:p>
        </p:txBody>
      </p:sp>
      <p:sp>
        <p:nvSpPr>
          <p:cNvPr id="142338" name="Rectangle 2">
            <a:extLst>
              <a:ext uri="{FF2B5EF4-FFF2-40B4-BE49-F238E27FC236}">
                <a16:creationId xmlns:a16="http://schemas.microsoft.com/office/drawing/2014/main" id="{957204DE-56A6-494F-960B-BDFEDF146A0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2339" name="Rectangle 3">
            <a:extLst>
              <a:ext uri="{FF2B5EF4-FFF2-40B4-BE49-F238E27FC236}">
                <a16:creationId xmlns:a16="http://schemas.microsoft.com/office/drawing/2014/main" id="{BCE386E5-8DE8-7245-A03E-3C089A7D241A}"/>
              </a:ext>
            </a:extLst>
          </p:cNvPr>
          <p:cNvSpPr>
            <a:spLocks noGrp="1" noChangeArrowheads="1"/>
          </p:cNvSpPr>
          <p:nvPr>
            <p:ph type="body" idx="1"/>
          </p:nvPr>
        </p:nvSpPr>
        <p:spPr bwMode="auto">
          <a:xfrm>
            <a:off x="914400" y="4343400"/>
            <a:ext cx="5029200" cy="4114800"/>
          </a:xfrm>
          <a:prstGeom prst="rect">
            <a:avLst/>
          </a:prstGeom>
          <a:solidFill>
            <a:srgbClr val="FFFFFF"/>
          </a:solidFill>
          <a:ln>
            <a:noFill/>
            <a:miter lim="800000"/>
            <a:headEnd/>
            <a:tailEnd/>
          </a:ln>
        </p:spPr>
        <p:txBody>
          <a:bodyPr/>
          <a:lstStyle/>
          <a:p>
            <a:r>
              <a:rPr lang="fr-FR" altLang="fr-FR" dirty="0"/>
              <a:t>	Le principe de la fusion par confinement inertiel s’apparente à celui des moteurs à combustion interne. Mais la compression s’effectue suivant les trois directions de l’espace au lieu d’une seule. En conséquence un rayon réduit d’un facteur 25 augmente la densité du milieu par un facteur supérieur à 10000, mais la réaction explosive est suffisamment rapide pour produire toute son énergie avant la dislocation du système.</a:t>
            </a:r>
          </a:p>
          <a:p>
            <a:r>
              <a:rPr lang="fr-FR" altLang="fr-FR" dirty="0"/>
              <a:t>	Les premières simulations numériques effectuées, autour de 1970, par John </a:t>
            </a:r>
            <a:r>
              <a:rPr lang="fr-FR" altLang="fr-FR" dirty="0" err="1"/>
              <a:t>Nuckolls</a:t>
            </a:r>
            <a:r>
              <a:rPr lang="fr-FR" altLang="fr-FR" dirty="0"/>
              <a:t> à </a:t>
            </a:r>
            <a:r>
              <a:rPr lang="fr-FR" altLang="fr-FR" dirty="0" err="1"/>
              <a:t>Livemore</a:t>
            </a:r>
            <a:r>
              <a:rPr lang="fr-FR" altLang="fr-FR" dirty="0"/>
              <a:t> et Keith </a:t>
            </a:r>
            <a:r>
              <a:rPr lang="fr-FR" altLang="fr-FR" dirty="0" err="1"/>
              <a:t>Brueckner</a:t>
            </a:r>
            <a:r>
              <a:rPr lang="fr-FR" altLang="fr-FR" dirty="0"/>
              <a:t> pour KMS-Industries, étaient très encourageantes 2.5 mégajoules d’énergie de fusion pour 50 kilojoules de rayonnement laser.</a:t>
            </a:r>
          </a:p>
        </p:txBody>
      </p:sp>
    </p:spTree>
    <p:extLst>
      <p:ext uri="{BB962C8B-B14F-4D97-AF65-F5344CB8AC3E}">
        <p14:creationId xmlns:p14="http://schemas.microsoft.com/office/powerpoint/2010/main" val="17504211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La meilleure façon de mettre en œuvre la fusion par confinement inertiel (FCI) à partir de faisceaux laser est de faire interagir ceux-ci avec la paroi interne d’une cavité contenant la cible à comprimer par l’action du rayonnement secondaire (rayons X). </a:t>
            </a:r>
          </a:p>
          <a:p>
            <a:r>
              <a:rPr lang="fr-FR" dirty="0"/>
              <a:t>	Cette façon de procéder ouvre la voie pour la mise en œuvre d’autre sources de rayonnement : impacts de faisceaux d’ions lourds ou implosion électromagnétique de nappes de fils.</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57</a:t>
            </a:fld>
            <a:endParaRPr lang="fr-FR"/>
          </a:p>
        </p:txBody>
      </p:sp>
    </p:spTree>
    <p:extLst>
      <p:ext uri="{BB962C8B-B14F-4D97-AF65-F5344CB8AC3E}">
        <p14:creationId xmlns:p14="http://schemas.microsoft.com/office/powerpoint/2010/main" val="14456713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B45BE0A-29F1-DF4E-8AD2-E51F993AAD18}"/>
              </a:ext>
            </a:extLst>
          </p:cNvPr>
          <p:cNvSpPr>
            <a:spLocks noGrp="1" noChangeArrowheads="1"/>
          </p:cNvSpPr>
          <p:nvPr>
            <p:ph type="body" idx="1"/>
          </p:nvPr>
        </p:nvSpPr>
        <p:spPr>
          <a:ln/>
        </p:spPr>
        <p:txBody>
          <a:bodyPr/>
          <a:lstStyle/>
          <a:p>
            <a:r>
              <a:rPr lang="fr-FR" altLang="fr-FR" dirty="0"/>
              <a:t>	A gauche : capsule métallique pour implosion indirecte.</a:t>
            </a:r>
          </a:p>
          <a:p>
            <a:r>
              <a:rPr lang="fr-FR" altLang="fr-FR" dirty="0"/>
              <a:t>	A droite : visualisation en fausses couleurs de l’impact des 10 faisceaux du laser Nova sur la face interne de la capsule. </a:t>
            </a:r>
          </a:p>
        </p:txBody>
      </p:sp>
      <p:sp>
        <p:nvSpPr>
          <p:cNvPr id="50179" name="Rectangle 3">
            <a:extLst>
              <a:ext uri="{FF2B5EF4-FFF2-40B4-BE49-F238E27FC236}">
                <a16:creationId xmlns:a16="http://schemas.microsoft.com/office/drawing/2014/main" id="{ED74F17B-1235-5940-8C53-D3EBE11E2375}"/>
              </a:ext>
            </a:extLst>
          </p:cNvPr>
          <p:cNvSpPr>
            <a:spLocks noGrp="1" noRot="1" noChangeAspect="1" noChangeArrowheads="1" noTextEdit="1"/>
          </p:cNvSpPr>
          <p:nvPr>
            <p:ph type="sldImg"/>
          </p:nvPr>
        </p:nvSpPr>
        <p:spPr>
          <a:xfrm>
            <a:off x="1027113" y="846138"/>
            <a:ext cx="4587875" cy="3441700"/>
          </a:xfrm>
          <a:ln cap="flat"/>
        </p:spPr>
      </p:sp>
    </p:spTree>
    <p:extLst>
      <p:ext uri="{BB962C8B-B14F-4D97-AF65-F5344CB8AC3E}">
        <p14:creationId xmlns:p14="http://schemas.microsoft.com/office/powerpoint/2010/main" val="1700238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 tir du 8 août 2021 s’approche de la parité énergétique grâce à l’optimisation de l’impulsion laser et du dessin des cibles. </a:t>
            </a:r>
          </a:p>
          <a:p>
            <a:r>
              <a:rPr lang="fr-FR" dirty="0"/>
              <a:t>	Les images de la zone émettrice des neutrons, chaque carré mesure 100 microns de côté, ont été prises suivant des axes différents afin de pouvoir reconstituer la source en trois dimensions. C’est une aide à la caractérisation des processus thermonucléaires en jeu : allumage de la réaction dans une petite partie de la cible (point chaud). </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59</a:t>
            </a:fld>
            <a:endParaRPr lang="fr-FR"/>
          </a:p>
        </p:txBody>
      </p:sp>
    </p:spTree>
    <p:extLst>
      <p:ext uri="{BB962C8B-B14F-4D97-AF65-F5344CB8AC3E}">
        <p14:creationId xmlns:p14="http://schemas.microsoft.com/office/powerpoint/2010/main" val="59036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Grâce à un pic de la section efficace aux environs de 100 </a:t>
            </a:r>
            <a:r>
              <a:rPr lang="fr-FR" dirty="0" err="1"/>
              <a:t>keV</a:t>
            </a:r>
            <a:r>
              <a:rPr lang="fr-FR" dirty="0"/>
              <a:t>, le taux de la réaction DT surpasse largement tous les autres. Pour la réaction DD, les taux calculés cumulent les deux branches. Dans tous les cas, des températures de l’ordre de 10</a:t>
            </a:r>
            <a:r>
              <a:rPr lang="fr-FR" baseline="30000" dirty="0"/>
              <a:t>7</a:t>
            </a:r>
            <a:r>
              <a:rPr lang="fr-FR" dirty="0"/>
              <a:t> K au moins sont nécessaires. </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6</a:t>
            </a:fld>
            <a:endParaRPr lang="fr-FR"/>
          </a:p>
        </p:txBody>
      </p:sp>
    </p:spTree>
    <p:extLst>
      <p:ext uri="{BB962C8B-B14F-4D97-AF65-F5344CB8AC3E}">
        <p14:creationId xmlns:p14="http://schemas.microsoft.com/office/powerpoint/2010/main" val="29901898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L’exploitation des diagnostics du tir du 8 août 2021 a permis de mettre en évidence un allumage au sens de Lawson de la réaction thermonucléaire mais seulement dans une petite partie de la masse de DT comprimée (point chaud). 	L’analyse correspondante a été publiée dans les </a:t>
            </a:r>
            <a:r>
              <a:rPr lang="fr-FR" i="1" dirty="0"/>
              <a:t>Physical </a:t>
            </a:r>
            <a:r>
              <a:rPr lang="fr-FR" i="1" dirty="0" err="1"/>
              <a:t>Review</a:t>
            </a:r>
            <a:r>
              <a:rPr lang="fr-FR" i="1" dirty="0"/>
              <a:t> </a:t>
            </a:r>
            <a:r>
              <a:rPr lang="fr-FR" i="1" dirty="0" err="1"/>
              <a:t>Letters</a:t>
            </a:r>
            <a:r>
              <a:rPr lang="fr-FR" i="1" dirty="0"/>
              <a:t> </a:t>
            </a:r>
            <a:r>
              <a:rPr lang="fr-FR" dirty="0"/>
              <a:t>(article paru en 2022). Avec ce premier tir couronné de succès, on a commencé de détecter des effets qui jusque-là avaient été observés uniquement dans les simulations numériques. </a:t>
            </a:r>
          </a:p>
          <a:p>
            <a:r>
              <a:rPr lang="fr-FR" dirty="0"/>
              <a:t>	Les expériences se sont poursuivies jusqu’au 5 décembre 2022 quand a été atteinte la parié énergétique avec les faisceaux laser. On attend les publications qui en révèleront les détails.</a:t>
            </a: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60</a:t>
            </a:fld>
            <a:endParaRPr lang="fr-FR"/>
          </a:p>
        </p:txBody>
      </p:sp>
    </p:spTree>
    <p:extLst>
      <p:ext uri="{BB962C8B-B14F-4D97-AF65-F5344CB8AC3E}">
        <p14:creationId xmlns:p14="http://schemas.microsoft.com/office/powerpoint/2010/main" val="10577742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009242D-9BA1-974C-AD61-75803BC0AA1E}"/>
              </a:ext>
            </a:extLst>
          </p:cNvPr>
          <p:cNvSpPr>
            <a:spLocks noGrp="1" noChangeArrowheads="1"/>
          </p:cNvSpPr>
          <p:nvPr>
            <p:ph type="sldNum" sz="quarter" idx="5"/>
          </p:nvPr>
        </p:nvSpPr>
        <p:spPr>
          <a:ln/>
        </p:spPr>
        <p:txBody>
          <a:bodyPr/>
          <a:lstStyle/>
          <a:p>
            <a:fld id="{CEBB003E-566F-C744-A14A-2BD8F8C41559}" type="slidenum">
              <a:rPr lang="fr-FR" altLang="fr-FR"/>
              <a:pPr/>
              <a:t>61</a:t>
            </a:fld>
            <a:endParaRPr lang="fr-FR" altLang="fr-FR"/>
          </a:p>
        </p:txBody>
      </p:sp>
      <p:sp>
        <p:nvSpPr>
          <p:cNvPr id="742402" name="Rectangle 2">
            <a:extLst>
              <a:ext uri="{FF2B5EF4-FFF2-40B4-BE49-F238E27FC236}">
                <a16:creationId xmlns:a16="http://schemas.microsoft.com/office/drawing/2014/main" id="{D9C5FB71-35F3-A745-91AB-E8B75A4082F9}"/>
              </a:ext>
            </a:extLst>
          </p:cNvPr>
          <p:cNvSpPr>
            <a:spLocks noGrp="1" noRot="1" noChangeAspect="1" noChangeArrowheads="1"/>
          </p:cNvSpPr>
          <p:nvPr>
            <p:ph type="sldImg"/>
          </p:nvPr>
        </p:nvSpPr>
        <p:spPr bwMode="auto">
          <a:xfrm>
            <a:off x="1300163" y="693738"/>
            <a:ext cx="4257675" cy="3194050"/>
          </a:xfrm>
          <a:prstGeom prst="rect">
            <a:avLst/>
          </a:prstGeom>
          <a:solidFill>
            <a:srgbClr val="FFFFFF"/>
          </a:solidFill>
          <a:ln>
            <a:solidFill>
              <a:srgbClr val="000000"/>
            </a:solidFill>
            <a:miter lim="800000"/>
            <a:headEnd/>
            <a:tailEnd/>
          </a:ln>
        </p:spPr>
      </p:sp>
      <p:sp>
        <p:nvSpPr>
          <p:cNvPr id="742403" name="Rectangle 3">
            <a:extLst>
              <a:ext uri="{FF2B5EF4-FFF2-40B4-BE49-F238E27FC236}">
                <a16:creationId xmlns:a16="http://schemas.microsoft.com/office/drawing/2014/main" id="{8881EDD8-AA5A-5240-B379-BEED70429513}"/>
              </a:ext>
            </a:extLst>
          </p:cNvPr>
          <p:cNvSpPr>
            <a:spLocks noGrp="1" noChangeArrowheads="1"/>
          </p:cNvSpPr>
          <p:nvPr>
            <p:ph type="body" idx="1"/>
          </p:nvPr>
        </p:nvSpPr>
        <p:spPr bwMode="auto">
          <a:xfrm>
            <a:off x="882650" y="4357688"/>
            <a:ext cx="5080000" cy="408463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045" tIns="48522" rIns="97045" bIns="48522">
            <a:spAutoFit/>
          </a:bodyPr>
          <a:lstStyle/>
          <a:p>
            <a:endParaRPr lang="fr-FR" altLang="fr-FR"/>
          </a:p>
        </p:txBody>
      </p:sp>
    </p:spTree>
    <p:extLst>
      <p:ext uri="{BB962C8B-B14F-4D97-AF65-F5344CB8AC3E}">
        <p14:creationId xmlns:p14="http://schemas.microsoft.com/office/powerpoint/2010/main" val="35457403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C03C98-E47C-7F4A-9AE6-178F2CE43F94}"/>
              </a:ext>
            </a:extLst>
          </p:cNvPr>
          <p:cNvSpPr>
            <a:spLocks noGrp="1" noChangeArrowheads="1"/>
          </p:cNvSpPr>
          <p:nvPr>
            <p:ph type="sldNum" sz="quarter" idx="5"/>
          </p:nvPr>
        </p:nvSpPr>
        <p:spPr>
          <a:ln/>
        </p:spPr>
        <p:txBody>
          <a:bodyPr/>
          <a:lstStyle/>
          <a:p>
            <a:fld id="{99F230ED-D8FC-CA49-8844-40B8F173086C}" type="slidenum">
              <a:rPr lang="fr-FR" altLang="fr-FR"/>
              <a:pPr/>
              <a:t>62</a:t>
            </a:fld>
            <a:endParaRPr lang="fr-FR" altLang="fr-FR"/>
          </a:p>
        </p:txBody>
      </p:sp>
      <p:sp>
        <p:nvSpPr>
          <p:cNvPr id="744450" name="Rectangle 2">
            <a:extLst>
              <a:ext uri="{FF2B5EF4-FFF2-40B4-BE49-F238E27FC236}">
                <a16:creationId xmlns:a16="http://schemas.microsoft.com/office/drawing/2014/main" id="{C971FA4A-BD71-C644-A3E9-160B223B5A94}"/>
              </a:ext>
            </a:extLst>
          </p:cNvPr>
          <p:cNvSpPr>
            <a:spLocks noGrp="1" noRot="1" noChangeAspect="1" noChangeArrowheads="1"/>
          </p:cNvSpPr>
          <p:nvPr>
            <p:ph type="sldImg"/>
          </p:nvPr>
        </p:nvSpPr>
        <p:spPr bwMode="auto">
          <a:xfrm>
            <a:off x="1300163" y="693738"/>
            <a:ext cx="4257675" cy="3194050"/>
          </a:xfrm>
          <a:prstGeom prst="rect">
            <a:avLst/>
          </a:prstGeom>
          <a:solidFill>
            <a:srgbClr val="FFFFFF"/>
          </a:solidFill>
          <a:ln>
            <a:solidFill>
              <a:srgbClr val="000000"/>
            </a:solidFill>
            <a:miter lim="800000"/>
            <a:headEnd/>
            <a:tailEnd/>
          </a:ln>
        </p:spPr>
      </p:sp>
      <p:sp>
        <p:nvSpPr>
          <p:cNvPr id="744451" name="Rectangle 3">
            <a:extLst>
              <a:ext uri="{FF2B5EF4-FFF2-40B4-BE49-F238E27FC236}">
                <a16:creationId xmlns:a16="http://schemas.microsoft.com/office/drawing/2014/main" id="{A3E253A5-5E78-7F4B-9704-28574BFC8938}"/>
              </a:ext>
            </a:extLst>
          </p:cNvPr>
          <p:cNvSpPr>
            <a:spLocks noGrp="1" noChangeArrowheads="1"/>
          </p:cNvSpPr>
          <p:nvPr>
            <p:ph type="body" idx="1"/>
          </p:nvPr>
        </p:nvSpPr>
        <p:spPr bwMode="auto">
          <a:xfrm>
            <a:off x="882650" y="4357688"/>
            <a:ext cx="5080000" cy="408463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045" tIns="48522" rIns="97045" bIns="48522">
            <a:spAutoFit/>
          </a:bodyPr>
          <a:lstStyle/>
          <a:p>
            <a:endParaRPr lang="fr-FR" altLang="fr-FR"/>
          </a:p>
        </p:txBody>
      </p:sp>
    </p:spTree>
    <p:extLst>
      <p:ext uri="{BB962C8B-B14F-4D97-AF65-F5344CB8AC3E}">
        <p14:creationId xmlns:p14="http://schemas.microsoft.com/office/powerpoint/2010/main" val="24302619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CF713F-110A-ED4E-96D3-05637D96E5E1}"/>
              </a:ext>
            </a:extLst>
          </p:cNvPr>
          <p:cNvSpPr>
            <a:spLocks noGrp="1" noChangeArrowheads="1"/>
          </p:cNvSpPr>
          <p:nvPr>
            <p:ph type="sldNum" sz="quarter" idx="5"/>
          </p:nvPr>
        </p:nvSpPr>
        <p:spPr>
          <a:ln/>
        </p:spPr>
        <p:txBody>
          <a:bodyPr/>
          <a:lstStyle/>
          <a:p>
            <a:fld id="{4BF103DC-D3FC-0140-BCF4-C80CB749B681}" type="slidenum">
              <a:rPr lang="fr-FR" altLang="fr-FR"/>
              <a:pPr/>
              <a:t>63</a:t>
            </a:fld>
            <a:endParaRPr lang="fr-FR" altLang="fr-FR"/>
          </a:p>
        </p:txBody>
      </p:sp>
      <p:sp>
        <p:nvSpPr>
          <p:cNvPr id="148482" name="Rectangle 2">
            <a:extLst>
              <a:ext uri="{FF2B5EF4-FFF2-40B4-BE49-F238E27FC236}">
                <a16:creationId xmlns:a16="http://schemas.microsoft.com/office/drawing/2014/main" id="{8DB17561-4844-9441-AC90-08BD382A6C26}"/>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8483" name="Rectangle 3">
            <a:extLst>
              <a:ext uri="{FF2B5EF4-FFF2-40B4-BE49-F238E27FC236}">
                <a16:creationId xmlns:a16="http://schemas.microsoft.com/office/drawing/2014/main" id="{54D7F853-F7C3-C944-9B93-060BEF51661A}"/>
              </a:ext>
            </a:extLst>
          </p:cNvPr>
          <p:cNvSpPr>
            <a:spLocks noGrp="1" noChangeArrowheads="1"/>
          </p:cNvSpPr>
          <p:nvPr>
            <p:ph type="body" idx="1"/>
          </p:nvPr>
        </p:nvSpPr>
        <p:spPr bwMode="auto">
          <a:xfrm>
            <a:off x="914400" y="4343400"/>
            <a:ext cx="5029200" cy="4114800"/>
          </a:xfrm>
          <a:prstGeom prst="rect">
            <a:avLst/>
          </a:prstGeom>
          <a:noFill/>
          <a:ln>
            <a:noFill/>
            <a:miter lim="800000"/>
            <a:headEnd/>
            <a:tailEnd/>
          </a:ln>
        </p:spPr>
        <p:txBody>
          <a:bodyPr/>
          <a:lstStyle/>
          <a:p>
            <a:endParaRPr lang="fr-FR" altLang="fr-FR" dirty="0"/>
          </a:p>
        </p:txBody>
      </p:sp>
    </p:spTree>
    <p:extLst>
      <p:ext uri="{BB962C8B-B14F-4D97-AF65-F5344CB8AC3E}">
        <p14:creationId xmlns:p14="http://schemas.microsoft.com/office/powerpoint/2010/main" val="1719955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6A8CDD4A-F086-C94E-A2DA-A7113EF2489C}" type="slidenum">
              <a:rPr lang="fr-FR" smtClean="0"/>
              <a:pPr>
                <a:defRPr/>
              </a:pPr>
              <a:t>64</a:t>
            </a:fld>
            <a:endParaRPr lang="fr-FR"/>
          </a:p>
        </p:txBody>
      </p:sp>
    </p:spTree>
    <p:extLst>
      <p:ext uri="{BB962C8B-B14F-4D97-AF65-F5344CB8AC3E}">
        <p14:creationId xmlns:p14="http://schemas.microsoft.com/office/powerpoint/2010/main" val="24962734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3BBC6AC0-D604-9D46-8E5A-D4BD2CF6CD69}"/>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142475E-7E41-6946-8ACF-0B2A11E96975}" type="slidenum">
              <a:rPr lang="fr-FR" altLang="fr-FR" sz="1200" smtClean="0"/>
              <a:pPr/>
              <a:t>65</a:t>
            </a:fld>
            <a:endParaRPr lang="fr-FR" altLang="fr-FR" sz="1200"/>
          </a:p>
        </p:txBody>
      </p:sp>
      <p:sp>
        <p:nvSpPr>
          <p:cNvPr id="147458" name="Rectangle 2">
            <a:extLst>
              <a:ext uri="{FF2B5EF4-FFF2-40B4-BE49-F238E27FC236}">
                <a16:creationId xmlns:a16="http://schemas.microsoft.com/office/drawing/2014/main" id="{D14442E8-CD55-BB4E-8417-033D753122B2}"/>
              </a:ext>
            </a:extLst>
          </p:cNvPr>
          <p:cNvSpPr>
            <a:spLocks noGrp="1" noRot="1" noChangeAspect="1" noChangeArrowheads="1" noTextEdit="1"/>
          </p:cNvSpPr>
          <p:nvPr>
            <p:ph type="sldImg"/>
          </p:nvPr>
        </p:nvSpPr>
        <p:spPr>
          <a:xfrm>
            <a:off x="1300163" y="693738"/>
            <a:ext cx="4257675" cy="3194050"/>
          </a:xfrm>
          <a:solidFill>
            <a:srgbClr val="FFFFFF"/>
          </a:solidFill>
          <a:ln/>
        </p:spPr>
      </p:sp>
      <p:sp>
        <p:nvSpPr>
          <p:cNvPr id="147459" name="Rectangle 3">
            <a:extLst>
              <a:ext uri="{FF2B5EF4-FFF2-40B4-BE49-F238E27FC236}">
                <a16:creationId xmlns:a16="http://schemas.microsoft.com/office/drawing/2014/main" id="{0DA1D8F2-2D1E-444F-A8E7-FA913572411D}"/>
              </a:ext>
            </a:extLst>
          </p:cNvPr>
          <p:cNvSpPr>
            <a:spLocks noGrp="1" noChangeArrowheads="1"/>
          </p:cNvSpPr>
          <p:nvPr>
            <p:ph type="body" idx="1"/>
          </p:nvPr>
        </p:nvSpPr>
        <p:spPr>
          <a:xfrm>
            <a:off x="882650" y="4495800"/>
            <a:ext cx="5060950" cy="46355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7045" tIns="48522" rIns="97045" bIns="48522">
            <a:spAutoFit/>
          </a:bodyPr>
          <a:lstStyle/>
          <a:p>
            <a:pPr eaLnBrk="1" hangingPunct="1"/>
            <a:r>
              <a:rPr lang="fr-FR" altLang="fr-FR">
                <a:latin typeface="Times New Roman" panose="02020603050405020304" pitchFamily="18" charset="0"/>
              </a:rPr>
              <a:t>	Les quantit</a:t>
            </a:r>
            <a:r>
              <a:rPr lang="LID9264" altLang="fr-FR"/>
              <a:t>é</a:t>
            </a:r>
            <a:r>
              <a:rPr lang="LID9264" altLang="fr-FR">
                <a:latin typeface="Times New Roman" panose="02020603050405020304" pitchFamily="18" charset="0"/>
              </a:rPr>
              <a:t>s </a:t>
            </a:r>
            <a:r>
              <a:rPr lang="fr-FR" altLang="fr-FR">
                <a:latin typeface="Times New Roman" panose="02020603050405020304" pitchFamily="18" charset="0"/>
              </a:rPr>
              <a:t>de deut</a:t>
            </a:r>
            <a:r>
              <a:rPr lang="LID9264" altLang="fr-FR"/>
              <a:t>é</a:t>
            </a:r>
            <a:r>
              <a:rPr lang="LID9264" altLang="fr-FR">
                <a:latin typeface="Times New Roman" panose="02020603050405020304" pitchFamily="18" charset="0"/>
              </a:rPr>
              <a:t>ri</a:t>
            </a:r>
            <a:r>
              <a:rPr lang="fr-FR" altLang="fr-FR">
                <a:latin typeface="Times New Roman" panose="02020603050405020304" pitchFamily="18" charset="0"/>
              </a:rPr>
              <a:t>um et m</a:t>
            </a:r>
            <a:r>
              <a:rPr lang="fr-FR" altLang="ja-JP">
                <a:latin typeface="Times New Roman" panose="02020603050405020304" pitchFamily="18" charset="0"/>
              </a:rPr>
              <a:t>êm</a:t>
            </a:r>
            <a:r>
              <a:rPr lang="LID9264" altLang="fr-FR">
                <a:latin typeface="Times New Roman" panose="02020603050405020304" pitchFamily="18" charset="0"/>
              </a:rPr>
              <a:t>e</a:t>
            </a:r>
            <a:r>
              <a:rPr lang="fr-FR" altLang="fr-FR">
                <a:latin typeface="Times New Roman" panose="02020603050405020304" pitchFamily="18" charset="0"/>
              </a:rPr>
              <a:t> de lithium contenues dans l</a:t>
            </a:r>
            <a:r>
              <a:rPr lang="fr-FR" altLang="fr-FR"/>
              <a:t>’</a:t>
            </a:r>
            <a:r>
              <a:rPr lang="fr-FR" altLang="fr-FR">
                <a:latin typeface="Times New Roman" panose="02020603050405020304" pitchFamily="18" charset="0"/>
              </a:rPr>
              <a:t>eau de mer apparaissent in</a:t>
            </a:r>
            <a:r>
              <a:rPr lang="LID9264" altLang="fr-FR"/>
              <a:t>é</a:t>
            </a:r>
            <a:r>
              <a:rPr lang="LID9264" altLang="fr-FR">
                <a:latin typeface="Times New Roman" panose="02020603050405020304" pitchFamily="18" charset="0"/>
              </a:rPr>
              <a:t>pu</a:t>
            </a:r>
            <a:r>
              <a:rPr lang="fr-FR" altLang="fr-FR">
                <a:latin typeface="Times New Roman" panose="02020603050405020304" pitchFamily="18" charset="0"/>
              </a:rPr>
              <a:t>isables.</a:t>
            </a:r>
          </a:p>
        </p:txBody>
      </p:sp>
    </p:spTree>
    <p:extLst>
      <p:ext uri="{BB962C8B-B14F-4D97-AF65-F5344CB8AC3E}">
        <p14:creationId xmlns:p14="http://schemas.microsoft.com/office/powerpoint/2010/main" val="887624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Puisqu’il faut de l’énergie pour mettre le combustible thermonucléaire en condition de réagir, le réacteur apparaît comme un amplificateur dans une boucle de rétroaction. Un raisonnement d’ingénieur (Lawson 1957) permet d’établir les conditions à respecter pour que ladite boucle soit capable d’envoyer de l’énergie électrique sur le réseau. </a:t>
            </a:r>
          </a:p>
        </p:txBody>
      </p:sp>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7</a:t>
            </a:fld>
            <a:endParaRPr lang="fr-FR"/>
          </a:p>
        </p:txBody>
      </p:sp>
    </p:spTree>
    <p:extLst>
      <p:ext uri="{BB962C8B-B14F-4D97-AF65-F5344CB8AC3E}">
        <p14:creationId xmlns:p14="http://schemas.microsoft.com/office/powerpoint/2010/main" val="2432258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r>
                  <a:rPr lang="fr-FR" dirty="0"/>
                  <a:t>	Le raisonnement de Lawson est basé sur un fonctionnement pulsé. Il permet de définir dans le plan (n</a:t>
                </a:r>
                <a:r>
                  <a:rPr lang="fr-FR" dirty="0">
                    <a:latin typeface="Symbol" pitchFamily="2" charset="2"/>
                  </a:rPr>
                  <a:t>t-</a:t>
                </a:r>
                <a:r>
                  <a:rPr lang="fr-FR" dirty="0" err="1"/>
                  <a:t>T</a:t>
                </a:r>
                <a:r>
                  <a:rPr lang="fr-FR" dirty="0"/>
                  <a:t>) un domaine pour lequel la boucle produit de l’énergie. Les conditions :</a:t>
                </a:r>
              </a:p>
              <a:p>
                <a:pPr marL="0" indent="0" algn="ctr">
                  <a:buNone/>
                </a:pPr>
                <a14:m>
                  <m:oMath xmlns:m="http://schemas.openxmlformats.org/officeDocument/2006/math">
                    <m:r>
                      <a:rPr lang="fr-FR" b="1" i="1">
                        <a:latin typeface="Cambria Math" panose="02040503050406030204" pitchFamily="18" charset="0"/>
                      </a:rPr>
                      <m:t>𝒏</m:t>
                    </m:r>
                    <m:r>
                      <a:rPr lang="fr-FR" b="1" i="1">
                        <a:latin typeface="Cambria Math" panose="02040503050406030204" pitchFamily="18" charset="0"/>
                        <a:ea typeface="Cambria Math" panose="02040503050406030204" pitchFamily="18" charset="0"/>
                      </a:rPr>
                      <m:t>𝝉</m:t>
                    </m:r>
                    <m:r>
                      <a:rPr lang="fr-FR" b="1" i="1">
                        <a:latin typeface="Cambria Math" panose="02040503050406030204" pitchFamily="18" charset="0"/>
                        <a:ea typeface="Cambria Math" panose="02040503050406030204" pitchFamily="18" charset="0"/>
                      </a:rPr>
                      <m:t>≥ </m:t>
                    </m:r>
                    <m:sSup>
                      <m:sSupPr>
                        <m:ctrlPr>
                          <a:rPr lang="fr-FR" b="1" i="1">
                            <a:latin typeface="Cambria Math" panose="02040503050406030204" pitchFamily="18" charset="0"/>
                            <a:ea typeface="Cambria Math" panose="02040503050406030204" pitchFamily="18" charset="0"/>
                          </a:rPr>
                        </m:ctrlPr>
                      </m:sSupPr>
                      <m:e>
                        <m:r>
                          <a:rPr lang="fr-FR" b="1" i="1">
                            <a:latin typeface="Cambria Math" panose="02040503050406030204" pitchFamily="18" charset="0"/>
                            <a:ea typeface="Cambria Math" panose="02040503050406030204" pitchFamily="18" charset="0"/>
                          </a:rPr>
                          <m:t>𝟏𝟎</m:t>
                        </m:r>
                      </m:e>
                      <m:sup>
                        <m:r>
                          <a:rPr lang="fr-FR" b="1" i="1">
                            <a:latin typeface="Cambria Math" panose="02040503050406030204" pitchFamily="18" charset="0"/>
                            <a:ea typeface="Cambria Math" panose="02040503050406030204" pitchFamily="18" charset="0"/>
                          </a:rPr>
                          <m:t>𝟐𝟎</m:t>
                        </m:r>
                      </m:sup>
                    </m:sSup>
                  </m:oMath>
                </a14:m>
                <a:r>
                  <a:rPr lang="fr-FR" b="1" dirty="0"/>
                  <a:t> m</a:t>
                </a:r>
                <a:r>
                  <a:rPr lang="fr-FR" b="1" baseline="30000" dirty="0"/>
                  <a:t>-3</a:t>
                </a:r>
                <a:r>
                  <a:rPr lang="fr-FR" b="1" dirty="0"/>
                  <a:t>s</a:t>
                </a:r>
              </a:p>
              <a:p>
                <a:pPr marL="0" indent="0" algn="ctr">
                  <a:buNone/>
                </a:pPr>
                <a:r>
                  <a:rPr lang="fr-FR" b="1" dirty="0" err="1"/>
                  <a:t>T</a:t>
                </a:r>
                <a:r>
                  <a:rPr lang="fr-FR" b="1" dirty="0"/>
                  <a:t> ≈ 10</a:t>
                </a:r>
                <a:r>
                  <a:rPr lang="fr-FR" b="1" baseline="30000" dirty="0"/>
                  <a:t>8</a:t>
                </a:r>
                <a:r>
                  <a:rPr lang="fr-FR" b="1" dirty="0"/>
                  <a:t> K</a:t>
                </a:r>
                <a:r>
                  <a:rPr lang="fr-FR" dirty="0"/>
                  <a:t> </a:t>
                </a:r>
              </a:p>
              <a:p>
                <a:pPr marL="0" indent="0">
                  <a:buNone/>
                </a:pPr>
                <a:r>
                  <a:rPr lang="fr-FR" dirty="0"/>
                  <a:t>sont une condensation aisément mémorisable de ce résultat.</a:t>
                </a:r>
              </a:p>
            </p:txBody>
          </p:sp>
        </mc:Choice>
        <mc:Fallback xmlns="">
          <p:sp>
            <p:nvSpPr>
              <p:cNvPr id="3" name="Espace réservé des notes 2"/>
              <p:cNvSpPr>
                <a:spLocks noGrp="1"/>
              </p:cNvSpPr>
              <p:nvPr>
                <p:ph type="body" idx="1"/>
              </p:nvPr>
            </p:nvSpPr>
            <p:spPr/>
            <p:txBody>
              <a:bodyPr/>
              <a:lstStyle/>
              <a:p>
                <a:r>
                  <a:rPr lang="fr-FR" dirty="0"/>
                  <a:t>	Le raisonnement de Lawson est basé sur un fonctionnement pulsé. Il permet de définir dans le plan (n</a:t>
                </a:r>
                <a:r>
                  <a:rPr lang="fr-FR" dirty="0">
                    <a:latin typeface="Symbol" pitchFamily="2" charset="2"/>
                  </a:rPr>
                  <a:t>t-</a:t>
                </a:r>
                <a:r>
                  <a:rPr lang="fr-FR" dirty="0" err="1"/>
                  <a:t>T</a:t>
                </a:r>
                <a:r>
                  <a:rPr lang="fr-FR" dirty="0"/>
                  <a:t>) un domaine pour lequel la boucle produit de l’énergie. Les conditions :</a:t>
                </a:r>
              </a:p>
              <a:p>
                <a:pPr marL="0" indent="0" algn="ctr">
                  <a:buNone/>
                </a:pPr>
                <a:r>
                  <a:rPr lang="fr-FR" b="1" i="0">
                    <a:latin typeface="Cambria Math" panose="02040503050406030204" pitchFamily="18" charset="0"/>
                  </a:rPr>
                  <a:t>𝒏</a:t>
                </a:r>
                <a:r>
                  <a:rPr lang="fr-FR" b="1" i="0">
                    <a:latin typeface="Cambria Math" panose="02040503050406030204" pitchFamily="18" charset="0"/>
                    <a:ea typeface="Cambria Math" panose="02040503050406030204" pitchFamily="18" charset="0"/>
                  </a:rPr>
                  <a:t>𝝉≥ 〖𝟏𝟎〗^𝟐𝟎</a:t>
                </a:r>
                <a:r>
                  <a:rPr lang="fr-FR" b="1" dirty="0"/>
                  <a:t> m</a:t>
                </a:r>
                <a:r>
                  <a:rPr lang="fr-FR" b="1" baseline="30000" dirty="0"/>
                  <a:t>-3</a:t>
                </a:r>
                <a:r>
                  <a:rPr lang="fr-FR" b="1" dirty="0"/>
                  <a:t>s</a:t>
                </a:r>
              </a:p>
              <a:p>
                <a:pPr marL="0" indent="0" algn="ctr">
                  <a:buNone/>
                </a:pPr>
                <a:r>
                  <a:rPr lang="fr-FR" b="1" dirty="0" err="1"/>
                  <a:t>T</a:t>
                </a:r>
                <a:r>
                  <a:rPr lang="fr-FR" b="1" dirty="0"/>
                  <a:t> ≈ 10</a:t>
                </a:r>
                <a:r>
                  <a:rPr lang="fr-FR" b="1" baseline="30000" dirty="0"/>
                  <a:t>8</a:t>
                </a:r>
                <a:r>
                  <a:rPr lang="fr-FR" b="1" dirty="0"/>
                  <a:t> K</a:t>
                </a:r>
                <a:r>
                  <a:rPr lang="fr-FR" dirty="0"/>
                  <a:t> </a:t>
                </a:r>
              </a:p>
              <a:p>
                <a:pPr marL="0" indent="0">
                  <a:buNone/>
                </a:pPr>
                <a:r>
                  <a:rPr lang="fr-FR" dirty="0"/>
                  <a:t>sont une réduction aisément mémorisable de ce résultat.</a:t>
                </a:r>
              </a:p>
            </p:txBody>
          </p:sp>
        </mc:Fallback>
      </mc:AlternateContent>
      <p:sp>
        <p:nvSpPr>
          <p:cNvPr id="4" name="Espace réservé du numéro de diapositive 3"/>
          <p:cNvSpPr>
            <a:spLocks noGrp="1"/>
          </p:cNvSpPr>
          <p:nvPr>
            <p:ph type="sldNum" sz="quarter" idx="5"/>
          </p:nvPr>
        </p:nvSpPr>
        <p:spPr/>
        <p:txBody>
          <a:bodyPr/>
          <a:lstStyle/>
          <a:p>
            <a:pPr>
              <a:defRPr/>
            </a:pPr>
            <a:fld id="{B30814AD-9216-244D-92FE-A67A7F25FCDF}" type="slidenum">
              <a:rPr lang="fr-FR" smtClean="0"/>
              <a:pPr>
                <a:defRPr/>
              </a:pPr>
              <a:t>8</a:t>
            </a:fld>
            <a:endParaRPr lang="fr-FR"/>
          </a:p>
        </p:txBody>
      </p:sp>
    </p:spTree>
    <p:extLst>
      <p:ext uri="{BB962C8B-B14F-4D97-AF65-F5344CB8AC3E}">
        <p14:creationId xmlns:p14="http://schemas.microsoft.com/office/powerpoint/2010/main" val="76517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F5B4660-7F12-0746-9D75-2F9FFA7CAC2E}"/>
              </a:ext>
            </a:extLst>
          </p:cNvPr>
          <p:cNvSpPr>
            <a:spLocks noGrp="1" noChangeArrowheads="1"/>
          </p:cNvSpPr>
          <p:nvPr>
            <p:ph type="sldNum" sz="quarter" idx="5"/>
          </p:nvPr>
        </p:nvSpPr>
        <p:spPr>
          <a:ln/>
        </p:spPr>
        <p:txBody>
          <a:bodyPr/>
          <a:lstStyle/>
          <a:p>
            <a:fld id="{2FF1D26E-06B6-7F44-8303-CDBD17E8CC1E}" type="slidenum">
              <a:rPr lang="fr-FR" altLang="fr-FR"/>
              <a:pPr/>
              <a:t>9</a:t>
            </a:fld>
            <a:endParaRPr lang="fr-FR" altLang="fr-FR"/>
          </a:p>
        </p:txBody>
      </p:sp>
      <p:sp>
        <p:nvSpPr>
          <p:cNvPr id="103426" name="Rectangle 1026">
            <a:extLst>
              <a:ext uri="{FF2B5EF4-FFF2-40B4-BE49-F238E27FC236}">
                <a16:creationId xmlns:a16="http://schemas.microsoft.com/office/drawing/2014/main" id="{416BE35C-78FF-8042-870D-82611190B4E6}"/>
              </a:ext>
            </a:extLst>
          </p:cNvPr>
          <p:cNvSpPr>
            <a:spLocks noGrp="1" noRot="1" noChangeAspect="1" noChangeArrowheads="1" noTextEdit="1"/>
          </p:cNvSpPr>
          <p:nvPr>
            <p:ph type="sldImg"/>
          </p:nvPr>
        </p:nvSpPr>
        <p:spPr>
          <a:ln/>
        </p:spPr>
      </p:sp>
      <p:sp>
        <p:nvSpPr>
          <p:cNvPr id="103427" name="Rectangle 1027">
            <a:extLst>
              <a:ext uri="{FF2B5EF4-FFF2-40B4-BE49-F238E27FC236}">
                <a16:creationId xmlns:a16="http://schemas.microsoft.com/office/drawing/2014/main" id="{78C38A82-4574-F842-A9D0-2301CBCEBA3A}"/>
              </a:ext>
            </a:extLst>
          </p:cNvPr>
          <p:cNvSpPr>
            <a:spLocks noGrp="1" noChangeArrowheads="1"/>
          </p:cNvSpPr>
          <p:nvPr>
            <p:ph type="body" idx="1"/>
          </p:nvPr>
        </p:nvSpPr>
        <p:spPr>
          <a:xfrm>
            <a:off x="685800" y="4400549"/>
            <a:ext cx="5486400" cy="3940563"/>
          </a:xfrm>
        </p:spPr>
        <p:txBody>
          <a:bodyPr/>
          <a:lstStyle/>
          <a:p>
            <a:r>
              <a:rPr lang="fr-FR" dirty="0"/>
              <a:t>Il existe deux façons principales d’aboutir au contrôle des réactions de fusion :</a:t>
            </a:r>
          </a:p>
          <a:p>
            <a:pPr marL="171450" indent="-171450">
              <a:buFont typeface="Arial" panose="020B0604020202020204" pitchFamily="34" charset="0"/>
              <a:buChar char="•"/>
            </a:pPr>
            <a:r>
              <a:rPr lang="fr-FR" dirty="0"/>
              <a:t>ou bien les pertes sont telles qu'il existe un point d'équilibre stable que l'on s'efforcera de maintenir le plus longtemps possible en isolant le plasma de toute paroi matérielle qui le refroidirait. C'est la voie du </a:t>
            </a:r>
            <a:r>
              <a:rPr lang="fr-FR" i="1" dirty="0"/>
              <a:t>confinement magnétique </a:t>
            </a:r>
            <a:r>
              <a:rPr lang="fr-FR" dirty="0"/>
              <a:t>: l’interposition d’un champ magnétique isole de toute paroi le plasma chaud pour éviter d’inacceptables pertes par conduction. La densité du plasma doit être inférieure ou égale à 10</a:t>
            </a:r>
            <a:r>
              <a:rPr lang="fr-FR" baseline="30000" dirty="0"/>
              <a:t>20</a:t>
            </a:r>
            <a:r>
              <a:rPr lang="fr-FR" dirty="0"/>
              <a:t> ions par m</a:t>
            </a:r>
            <a:r>
              <a:rPr lang="fr-FR" baseline="30000" dirty="0"/>
              <a:t>3</a:t>
            </a:r>
            <a:r>
              <a:rPr lang="fr-FR" dirty="0"/>
              <a:t> pour limiter la densité d’énergie à une valeur compatible avec les champs magnétiques réalisables dans de grands volumes. </a:t>
            </a:r>
          </a:p>
          <a:p>
            <a:pPr marL="171450" indent="-171450">
              <a:buFont typeface="Arial" panose="020B0604020202020204" pitchFamily="34" charset="0"/>
              <a:buChar char="•"/>
            </a:pPr>
            <a:r>
              <a:rPr lang="fr-FR" dirty="0"/>
              <a:t>ou bien, en l'absence d'un point de fonctionnement stable, on laisse le système s’emballer en faisant en sorte que l'énergie produite à la fin du processus, après extinction par épuisement partiel du combustible, soit très supérieure à l'énergie investie tout en restant suffisamment basse pour ne pas détruire l’installation. C'est la voie dite du </a:t>
            </a:r>
            <a:r>
              <a:rPr lang="fr-FR" i="1" dirty="0"/>
              <a:t>confinement inertiel</a:t>
            </a:r>
            <a:r>
              <a:rPr lang="fr-FR" dirty="0"/>
              <a:t> qui est plutôt l'absence de confinement. Les lasers de grande puissance y ont trouvé une application importante </a:t>
            </a:r>
            <a:endParaRPr lang="fr-FR" altLang="fr-FR" dirty="0"/>
          </a:p>
          <a:p>
            <a:r>
              <a:rPr lang="fr-FR" altLang="fr-FR" dirty="0"/>
              <a:t>Calculs de coin de table : </a:t>
            </a:r>
          </a:p>
          <a:p>
            <a:r>
              <a:rPr lang="fr-FR" altLang="fr-FR" dirty="0"/>
              <a:t>Magnétique 	1 GW de fusion consomme 3 mg de DT par seconde</a:t>
            </a:r>
          </a:p>
          <a:p>
            <a:r>
              <a:rPr lang="fr-FR" altLang="fr-FR" dirty="0"/>
              <a:t>Inertiel	1 mg DT —&gt; 340 MJ (</a:t>
            </a:r>
            <a:r>
              <a:rPr lang="fr-FR" altLang="fr-FR" sz="1100" dirty="0"/>
              <a:t>si le rendement est 30%, 100 MJ ≈ 25 kilos de TNT </a:t>
            </a:r>
            <a:r>
              <a:rPr lang="fr-FR" altLang="fr-FR" dirty="0"/>
              <a:t>)</a:t>
            </a:r>
          </a:p>
          <a:p>
            <a:r>
              <a:rPr lang="fr-FR" altLang="fr-FR" dirty="0"/>
              <a:t>	Dans le cœur des étoiles, la nature s’y prend autrement : confinement gravitationnel de masses considérables d’hydrogène.</a:t>
            </a:r>
          </a:p>
        </p:txBody>
      </p:sp>
    </p:spTree>
    <p:extLst>
      <p:ext uri="{BB962C8B-B14F-4D97-AF65-F5344CB8AC3E}">
        <p14:creationId xmlns:p14="http://schemas.microsoft.com/office/powerpoint/2010/main" val="397427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a:extLst>
              <a:ext uri="{FF2B5EF4-FFF2-40B4-BE49-F238E27FC236}">
                <a16:creationId xmlns:a16="http://schemas.microsoft.com/office/drawing/2014/main" id="{6D2B137F-DB90-724D-ACC3-D627CF098AA5}"/>
              </a:ext>
            </a:extLst>
          </p:cNvPr>
          <p:cNvSpPr>
            <a:spLocks noGrp="1"/>
          </p:cNvSpPr>
          <p:nvPr>
            <p:ph type="dt" sz="half" idx="10"/>
          </p:nvPr>
        </p:nvSpPr>
        <p:spPr/>
        <p:txBody>
          <a:bodyPr/>
          <a:lstStyle>
            <a:lvl1pPr>
              <a:defRPr/>
            </a:lvl1pPr>
          </a:lstStyle>
          <a:p>
            <a:pPr>
              <a:defRPr/>
            </a:pPr>
            <a:fld id="{87B57BC3-49F0-FF42-8BA1-A00860E55C98}" type="datetime1">
              <a:rPr lang="fr-FR" smtClean="0"/>
              <a:t>21/11/2023</a:t>
            </a:fld>
            <a:endParaRPr lang="fr-FR"/>
          </a:p>
        </p:txBody>
      </p:sp>
      <p:sp>
        <p:nvSpPr>
          <p:cNvPr id="5" name="Footer Placeholder 4">
            <a:extLst>
              <a:ext uri="{FF2B5EF4-FFF2-40B4-BE49-F238E27FC236}">
                <a16:creationId xmlns:a16="http://schemas.microsoft.com/office/drawing/2014/main" id="{4D151FE4-4A53-5E41-8B0A-634E1415B03C}"/>
              </a:ext>
            </a:extLst>
          </p:cNvPr>
          <p:cNvSpPr>
            <a:spLocks noGrp="1"/>
          </p:cNvSpPr>
          <p:nvPr>
            <p:ph type="ftr" sz="quarter" idx="11"/>
          </p:nvPr>
        </p:nvSpPr>
        <p:spPr/>
        <p:txBody>
          <a:bodyPr/>
          <a:lstStyle>
            <a:lvl1pPr>
              <a:defRPr/>
            </a:lvl1pPr>
          </a:lstStyle>
          <a:p>
            <a:pPr>
              <a:defRPr/>
            </a:pPr>
            <a:r>
              <a:rPr lang="fr-FR"/>
              <a:t>AEIS 24-11-23</a:t>
            </a:r>
          </a:p>
        </p:txBody>
      </p:sp>
      <p:sp>
        <p:nvSpPr>
          <p:cNvPr id="6" name="Slide Number Placeholder 5">
            <a:extLst>
              <a:ext uri="{FF2B5EF4-FFF2-40B4-BE49-F238E27FC236}">
                <a16:creationId xmlns:a16="http://schemas.microsoft.com/office/drawing/2014/main" id="{75345C5B-4C11-474C-8889-9926D7BE0515}"/>
              </a:ext>
            </a:extLst>
          </p:cNvPr>
          <p:cNvSpPr>
            <a:spLocks noGrp="1"/>
          </p:cNvSpPr>
          <p:nvPr>
            <p:ph type="sldNum" sz="quarter" idx="12"/>
          </p:nvPr>
        </p:nvSpPr>
        <p:spPr/>
        <p:txBody>
          <a:bodyPr/>
          <a:lstStyle>
            <a:lvl1pPr>
              <a:defRPr/>
            </a:lvl1pPr>
          </a:lstStyle>
          <a:p>
            <a:pPr>
              <a:defRPr/>
            </a:pPr>
            <a:fld id="{DEF288D5-06A3-A647-97EF-2A13BD024059}" type="slidenum">
              <a:rPr lang="fr-FR"/>
              <a:pPr>
                <a:defRPr/>
              </a:pPr>
              <a:t>‹N°›</a:t>
            </a:fld>
            <a:endParaRPr lang="fr-FR"/>
          </a:p>
        </p:txBody>
      </p:sp>
    </p:spTree>
    <p:extLst>
      <p:ext uri="{BB962C8B-B14F-4D97-AF65-F5344CB8AC3E}">
        <p14:creationId xmlns:p14="http://schemas.microsoft.com/office/powerpoint/2010/main" val="1223228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a:extLst>
              <a:ext uri="{FF2B5EF4-FFF2-40B4-BE49-F238E27FC236}">
                <a16:creationId xmlns:a16="http://schemas.microsoft.com/office/drawing/2014/main" id="{94D3C4AE-7528-3142-A844-11DE15131C21}"/>
              </a:ext>
            </a:extLst>
          </p:cNvPr>
          <p:cNvSpPr>
            <a:spLocks noGrp="1"/>
          </p:cNvSpPr>
          <p:nvPr>
            <p:ph type="dt" sz="half" idx="10"/>
          </p:nvPr>
        </p:nvSpPr>
        <p:spPr/>
        <p:txBody>
          <a:bodyPr/>
          <a:lstStyle>
            <a:lvl1pPr>
              <a:defRPr/>
            </a:lvl1pPr>
          </a:lstStyle>
          <a:p>
            <a:pPr>
              <a:defRPr/>
            </a:pPr>
            <a:fld id="{22970220-A1C5-8449-98D1-49DE5DFA239A}" type="datetime1">
              <a:rPr lang="fr-FR" smtClean="0"/>
              <a:t>21/11/2023</a:t>
            </a:fld>
            <a:endParaRPr lang="fr-FR"/>
          </a:p>
        </p:txBody>
      </p:sp>
      <p:sp>
        <p:nvSpPr>
          <p:cNvPr id="5" name="Footer Placeholder 4">
            <a:extLst>
              <a:ext uri="{FF2B5EF4-FFF2-40B4-BE49-F238E27FC236}">
                <a16:creationId xmlns:a16="http://schemas.microsoft.com/office/drawing/2014/main" id="{80AABEB7-DBCA-F14B-A8FC-F726E245F6C4}"/>
              </a:ext>
            </a:extLst>
          </p:cNvPr>
          <p:cNvSpPr>
            <a:spLocks noGrp="1"/>
          </p:cNvSpPr>
          <p:nvPr>
            <p:ph type="ftr" sz="quarter" idx="11"/>
          </p:nvPr>
        </p:nvSpPr>
        <p:spPr/>
        <p:txBody>
          <a:bodyPr/>
          <a:lstStyle>
            <a:lvl1pPr>
              <a:defRPr/>
            </a:lvl1pPr>
          </a:lstStyle>
          <a:p>
            <a:pPr>
              <a:defRPr/>
            </a:pPr>
            <a:r>
              <a:rPr lang="fr-FR"/>
              <a:t>AEIS 24-11-23</a:t>
            </a:r>
          </a:p>
        </p:txBody>
      </p:sp>
      <p:sp>
        <p:nvSpPr>
          <p:cNvPr id="6" name="Slide Number Placeholder 5">
            <a:extLst>
              <a:ext uri="{FF2B5EF4-FFF2-40B4-BE49-F238E27FC236}">
                <a16:creationId xmlns:a16="http://schemas.microsoft.com/office/drawing/2014/main" id="{51D28C38-CCCA-A243-A2B6-85BC274F9B0C}"/>
              </a:ext>
            </a:extLst>
          </p:cNvPr>
          <p:cNvSpPr>
            <a:spLocks noGrp="1"/>
          </p:cNvSpPr>
          <p:nvPr>
            <p:ph type="sldNum" sz="quarter" idx="12"/>
          </p:nvPr>
        </p:nvSpPr>
        <p:spPr/>
        <p:txBody>
          <a:bodyPr/>
          <a:lstStyle>
            <a:lvl1pPr>
              <a:defRPr/>
            </a:lvl1pPr>
          </a:lstStyle>
          <a:p>
            <a:pPr>
              <a:defRPr/>
            </a:pPr>
            <a:fld id="{A42FDC71-9164-4143-BD0E-CC7F67E4628A}" type="slidenum">
              <a:rPr lang="fr-FR"/>
              <a:pPr>
                <a:defRPr/>
              </a:pPr>
              <a:t>‹N°›</a:t>
            </a:fld>
            <a:endParaRPr lang="fr-FR"/>
          </a:p>
        </p:txBody>
      </p:sp>
    </p:spTree>
    <p:extLst>
      <p:ext uri="{BB962C8B-B14F-4D97-AF65-F5344CB8AC3E}">
        <p14:creationId xmlns:p14="http://schemas.microsoft.com/office/powerpoint/2010/main" val="1582478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a:extLst>
              <a:ext uri="{FF2B5EF4-FFF2-40B4-BE49-F238E27FC236}">
                <a16:creationId xmlns:a16="http://schemas.microsoft.com/office/drawing/2014/main" id="{B58DC196-BFD8-7D47-B54E-87358C7431C5}"/>
              </a:ext>
            </a:extLst>
          </p:cNvPr>
          <p:cNvSpPr>
            <a:spLocks noGrp="1"/>
          </p:cNvSpPr>
          <p:nvPr>
            <p:ph type="dt" sz="half" idx="10"/>
          </p:nvPr>
        </p:nvSpPr>
        <p:spPr/>
        <p:txBody>
          <a:bodyPr/>
          <a:lstStyle>
            <a:lvl1pPr>
              <a:defRPr/>
            </a:lvl1pPr>
          </a:lstStyle>
          <a:p>
            <a:pPr>
              <a:defRPr/>
            </a:pPr>
            <a:fld id="{0B0B275F-B0F1-7249-B32C-31DE1A7F119D}" type="datetime1">
              <a:rPr lang="fr-FR" smtClean="0"/>
              <a:t>21/11/2023</a:t>
            </a:fld>
            <a:endParaRPr lang="fr-FR"/>
          </a:p>
        </p:txBody>
      </p:sp>
      <p:sp>
        <p:nvSpPr>
          <p:cNvPr id="5" name="Footer Placeholder 4">
            <a:extLst>
              <a:ext uri="{FF2B5EF4-FFF2-40B4-BE49-F238E27FC236}">
                <a16:creationId xmlns:a16="http://schemas.microsoft.com/office/drawing/2014/main" id="{DC799F6B-764C-5240-ACAB-0EDFAEE2246C}"/>
              </a:ext>
            </a:extLst>
          </p:cNvPr>
          <p:cNvSpPr>
            <a:spLocks noGrp="1"/>
          </p:cNvSpPr>
          <p:nvPr>
            <p:ph type="ftr" sz="quarter" idx="11"/>
          </p:nvPr>
        </p:nvSpPr>
        <p:spPr/>
        <p:txBody>
          <a:bodyPr/>
          <a:lstStyle>
            <a:lvl1pPr>
              <a:defRPr/>
            </a:lvl1pPr>
          </a:lstStyle>
          <a:p>
            <a:pPr>
              <a:defRPr/>
            </a:pPr>
            <a:r>
              <a:rPr lang="fr-FR"/>
              <a:t>AEIS 24-11-23</a:t>
            </a:r>
          </a:p>
        </p:txBody>
      </p:sp>
      <p:sp>
        <p:nvSpPr>
          <p:cNvPr id="6" name="Slide Number Placeholder 5">
            <a:extLst>
              <a:ext uri="{FF2B5EF4-FFF2-40B4-BE49-F238E27FC236}">
                <a16:creationId xmlns:a16="http://schemas.microsoft.com/office/drawing/2014/main" id="{1FD8078A-AFD6-BE4F-9405-3F79C1517F1F}"/>
              </a:ext>
            </a:extLst>
          </p:cNvPr>
          <p:cNvSpPr>
            <a:spLocks noGrp="1"/>
          </p:cNvSpPr>
          <p:nvPr>
            <p:ph type="sldNum" sz="quarter" idx="12"/>
          </p:nvPr>
        </p:nvSpPr>
        <p:spPr/>
        <p:txBody>
          <a:bodyPr/>
          <a:lstStyle>
            <a:lvl1pPr>
              <a:defRPr/>
            </a:lvl1pPr>
          </a:lstStyle>
          <a:p>
            <a:pPr>
              <a:defRPr/>
            </a:pPr>
            <a:fld id="{0A68568B-142B-8149-BDC9-B993A5E08729}" type="slidenum">
              <a:rPr lang="fr-FR"/>
              <a:pPr>
                <a:defRPr/>
              </a:pPr>
              <a:t>‹N°›</a:t>
            </a:fld>
            <a:endParaRPr lang="fr-FR"/>
          </a:p>
        </p:txBody>
      </p:sp>
    </p:spTree>
    <p:extLst>
      <p:ext uri="{BB962C8B-B14F-4D97-AF65-F5344CB8AC3E}">
        <p14:creationId xmlns:p14="http://schemas.microsoft.com/office/powerpoint/2010/main" val="3977924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653627-76CC-6D49-A7E4-976FA531EC17}"/>
              </a:ext>
            </a:extLst>
          </p:cNvPr>
          <p:cNvSpPr>
            <a:spLocks noGrp="1"/>
          </p:cNvSpPr>
          <p:nvPr>
            <p:ph type="title"/>
          </p:nvPr>
        </p:nvSpPr>
        <p:spPr>
          <a:xfrm>
            <a:off x="685800" y="609600"/>
            <a:ext cx="7772400" cy="11430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33DF581-0270-704C-BB4C-F370317E6AA6}"/>
              </a:ext>
            </a:extLst>
          </p:cNvPr>
          <p:cNvSpPr>
            <a:spLocks noGrp="1"/>
          </p:cNvSpPr>
          <p:nvPr>
            <p:ph type="body" sz="half" idx="1"/>
          </p:nvPr>
        </p:nvSpPr>
        <p:spPr>
          <a:xfrm>
            <a:off x="685800" y="1981200"/>
            <a:ext cx="3810000" cy="4114800"/>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21606CEF-699E-7D40-8D3F-5F302BD6A760}"/>
              </a:ext>
            </a:extLst>
          </p:cNvPr>
          <p:cNvSpPr>
            <a:spLocks noGrp="1"/>
          </p:cNvSpPr>
          <p:nvPr>
            <p:ph sz="half" idx="2"/>
          </p:nvPr>
        </p:nvSpPr>
        <p:spPr>
          <a:xfrm>
            <a:off x="4648200" y="1981200"/>
            <a:ext cx="3810000" cy="4114800"/>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3B5A8D57-8372-3F48-9D38-4A9CBCFC3A1D}"/>
              </a:ext>
            </a:extLst>
          </p:cNvPr>
          <p:cNvSpPr>
            <a:spLocks noGrp="1"/>
          </p:cNvSpPr>
          <p:nvPr>
            <p:ph type="dt" sz="half" idx="10"/>
          </p:nvPr>
        </p:nvSpPr>
        <p:spPr>
          <a:xfrm>
            <a:off x="685800" y="6248400"/>
            <a:ext cx="1905000" cy="457200"/>
          </a:xfrm>
        </p:spPr>
        <p:txBody>
          <a:bodyPr/>
          <a:lstStyle>
            <a:lvl1pPr>
              <a:defRPr/>
            </a:lvl1pPr>
          </a:lstStyle>
          <a:p>
            <a:fld id="{F8CA6F86-21C7-3644-9055-31BAD1C980E2}" type="datetime1">
              <a:rPr lang="fr-FR" altLang="fr-FR" smtClean="0"/>
              <a:t>21/11/2023</a:t>
            </a:fld>
            <a:endParaRPr lang="fr-FR" altLang="fr-FR"/>
          </a:p>
        </p:txBody>
      </p:sp>
      <p:sp>
        <p:nvSpPr>
          <p:cNvPr id="6" name="Espace réservé du pied de page 5">
            <a:extLst>
              <a:ext uri="{FF2B5EF4-FFF2-40B4-BE49-F238E27FC236}">
                <a16:creationId xmlns:a16="http://schemas.microsoft.com/office/drawing/2014/main" id="{F951E94A-B472-1F40-9BD7-31B21C99AE41}"/>
              </a:ext>
            </a:extLst>
          </p:cNvPr>
          <p:cNvSpPr>
            <a:spLocks noGrp="1"/>
          </p:cNvSpPr>
          <p:nvPr>
            <p:ph type="ftr" sz="quarter" idx="11"/>
          </p:nvPr>
        </p:nvSpPr>
        <p:spPr>
          <a:xfrm>
            <a:off x="3124200" y="6248400"/>
            <a:ext cx="2895600" cy="457200"/>
          </a:xfrm>
        </p:spPr>
        <p:txBody>
          <a:bodyPr/>
          <a:lstStyle>
            <a:lvl1pPr>
              <a:defRPr/>
            </a:lvl1pPr>
          </a:lstStyle>
          <a:p>
            <a:r>
              <a:rPr lang="fr-FR" altLang="fr-FR"/>
              <a:t>AEIS 24-11-23</a:t>
            </a:r>
          </a:p>
        </p:txBody>
      </p:sp>
      <p:sp>
        <p:nvSpPr>
          <p:cNvPr id="7" name="Espace réservé du numéro de diapositive 6">
            <a:extLst>
              <a:ext uri="{FF2B5EF4-FFF2-40B4-BE49-F238E27FC236}">
                <a16:creationId xmlns:a16="http://schemas.microsoft.com/office/drawing/2014/main" id="{956A67F3-9954-B542-91EE-891BED04D64D}"/>
              </a:ext>
            </a:extLst>
          </p:cNvPr>
          <p:cNvSpPr>
            <a:spLocks noGrp="1"/>
          </p:cNvSpPr>
          <p:nvPr>
            <p:ph type="sldNum" sz="quarter" idx="12"/>
          </p:nvPr>
        </p:nvSpPr>
        <p:spPr>
          <a:xfrm>
            <a:off x="6553200" y="6248400"/>
            <a:ext cx="1905000" cy="457200"/>
          </a:xfrm>
        </p:spPr>
        <p:txBody>
          <a:bodyPr/>
          <a:lstStyle>
            <a:lvl1pPr>
              <a:defRPr/>
            </a:lvl1pPr>
          </a:lstStyle>
          <a:p>
            <a:fld id="{8CF0FE8B-8B1E-1543-AF14-0D9B878AAB1A}" type="slidenum">
              <a:rPr lang="fr-FR" altLang="fr-FR"/>
              <a:pPr/>
              <a:t>‹N°›</a:t>
            </a:fld>
            <a:endParaRPr lang="fr-FR" altLang="fr-FR"/>
          </a:p>
        </p:txBody>
      </p:sp>
    </p:spTree>
    <p:extLst>
      <p:ext uri="{BB962C8B-B14F-4D97-AF65-F5344CB8AC3E}">
        <p14:creationId xmlns:p14="http://schemas.microsoft.com/office/powerpoint/2010/main" val="2219318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re et contenu sur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596B1-0A79-FA42-963B-570894146C8F}"/>
              </a:ext>
            </a:extLst>
          </p:cNvPr>
          <p:cNvSpPr>
            <a:spLocks noGrp="1"/>
          </p:cNvSpPr>
          <p:nvPr>
            <p:ph type="title"/>
          </p:nvPr>
        </p:nvSpPr>
        <p:spPr>
          <a:xfrm>
            <a:off x="685800" y="609600"/>
            <a:ext cx="7772400" cy="1143000"/>
          </a:xfrm>
        </p:spPr>
        <p:txBody>
          <a:bodyPr/>
          <a:lstStyle/>
          <a:p>
            <a:r>
              <a:rPr lang="fr-FR"/>
              <a:t>Modifiez le style du titre</a:t>
            </a:r>
          </a:p>
        </p:txBody>
      </p:sp>
      <p:sp>
        <p:nvSpPr>
          <p:cNvPr id="3" name="Espace réservé du contenu 2">
            <a:extLst>
              <a:ext uri="{FF2B5EF4-FFF2-40B4-BE49-F238E27FC236}">
                <a16:creationId xmlns:a16="http://schemas.microsoft.com/office/drawing/2014/main" id="{6A70A5E9-0E45-5740-90E3-3DC9E4C15923}"/>
              </a:ext>
            </a:extLst>
          </p:cNvPr>
          <p:cNvSpPr>
            <a:spLocks noGrp="1"/>
          </p:cNvSpPr>
          <p:nvPr>
            <p:ph sz="half" idx="1"/>
          </p:nvPr>
        </p:nvSpPr>
        <p:spPr>
          <a:xfrm>
            <a:off x="685800" y="1981200"/>
            <a:ext cx="7772400" cy="1981200"/>
          </a:xfrm>
        </p:spPr>
        <p:txBody>
          <a:body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EAAD567C-6817-8740-A626-0AB2C0D7D789}"/>
              </a:ext>
            </a:extLst>
          </p:cNvPr>
          <p:cNvSpPr>
            <a:spLocks noGrp="1"/>
          </p:cNvSpPr>
          <p:nvPr>
            <p:ph type="body" sz="half" idx="2"/>
          </p:nvPr>
        </p:nvSpPr>
        <p:spPr>
          <a:xfrm>
            <a:off x="685800" y="4114800"/>
            <a:ext cx="7772400" cy="1981200"/>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7804A5A0-4CCA-0A47-85D1-C1F9E7A16FC1}"/>
              </a:ext>
            </a:extLst>
          </p:cNvPr>
          <p:cNvSpPr>
            <a:spLocks noGrp="1"/>
          </p:cNvSpPr>
          <p:nvPr>
            <p:ph type="dt" sz="half" idx="10"/>
          </p:nvPr>
        </p:nvSpPr>
        <p:spPr>
          <a:xfrm>
            <a:off x="685800" y="6248400"/>
            <a:ext cx="1905000" cy="457200"/>
          </a:xfrm>
        </p:spPr>
        <p:txBody>
          <a:bodyPr/>
          <a:lstStyle>
            <a:lvl1pPr>
              <a:defRPr/>
            </a:lvl1pPr>
          </a:lstStyle>
          <a:p>
            <a:fld id="{6B9A8F7A-70E2-4A40-98BE-70925617EDF0}" type="datetime1">
              <a:rPr lang="fr-FR" altLang="fr-FR" smtClean="0"/>
              <a:t>21/11/2023</a:t>
            </a:fld>
            <a:endParaRPr lang="fr-FR" altLang="fr-FR"/>
          </a:p>
        </p:txBody>
      </p:sp>
      <p:sp>
        <p:nvSpPr>
          <p:cNvPr id="6" name="Espace réservé du pied de page 5">
            <a:extLst>
              <a:ext uri="{FF2B5EF4-FFF2-40B4-BE49-F238E27FC236}">
                <a16:creationId xmlns:a16="http://schemas.microsoft.com/office/drawing/2014/main" id="{D99BE967-50A5-B343-8C86-F33D03D58755}"/>
              </a:ext>
            </a:extLst>
          </p:cNvPr>
          <p:cNvSpPr>
            <a:spLocks noGrp="1"/>
          </p:cNvSpPr>
          <p:nvPr>
            <p:ph type="ftr" sz="quarter" idx="11"/>
          </p:nvPr>
        </p:nvSpPr>
        <p:spPr>
          <a:xfrm>
            <a:off x="3124200" y="6248400"/>
            <a:ext cx="2895600" cy="457200"/>
          </a:xfrm>
        </p:spPr>
        <p:txBody>
          <a:bodyPr/>
          <a:lstStyle>
            <a:lvl1pPr>
              <a:defRPr/>
            </a:lvl1pPr>
          </a:lstStyle>
          <a:p>
            <a:r>
              <a:rPr lang="fr-FR" altLang="fr-FR"/>
              <a:t>AEIS 24-11-23</a:t>
            </a:r>
          </a:p>
        </p:txBody>
      </p:sp>
      <p:sp>
        <p:nvSpPr>
          <p:cNvPr id="7" name="Espace réservé du numéro de diapositive 6">
            <a:extLst>
              <a:ext uri="{FF2B5EF4-FFF2-40B4-BE49-F238E27FC236}">
                <a16:creationId xmlns:a16="http://schemas.microsoft.com/office/drawing/2014/main" id="{3125368F-FFE4-404C-B8D0-212F879C92F8}"/>
              </a:ext>
            </a:extLst>
          </p:cNvPr>
          <p:cNvSpPr>
            <a:spLocks noGrp="1"/>
          </p:cNvSpPr>
          <p:nvPr>
            <p:ph type="sldNum" sz="quarter" idx="12"/>
          </p:nvPr>
        </p:nvSpPr>
        <p:spPr>
          <a:xfrm>
            <a:off x="6553200" y="6248400"/>
            <a:ext cx="1905000" cy="457200"/>
          </a:xfrm>
        </p:spPr>
        <p:txBody>
          <a:bodyPr/>
          <a:lstStyle>
            <a:lvl1pPr>
              <a:defRPr/>
            </a:lvl1pPr>
          </a:lstStyle>
          <a:p>
            <a:fld id="{E0004B1B-7278-0C47-B66A-4EB5CF1CDCFD}" type="slidenum">
              <a:rPr lang="fr-FR" altLang="fr-FR"/>
              <a:pPr/>
              <a:t>‹N°›</a:t>
            </a:fld>
            <a:endParaRPr lang="fr-FR" altLang="fr-FR"/>
          </a:p>
        </p:txBody>
      </p:sp>
    </p:spTree>
    <p:extLst>
      <p:ext uri="{BB962C8B-B14F-4D97-AF65-F5344CB8AC3E}">
        <p14:creationId xmlns:p14="http://schemas.microsoft.com/office/powerpoint/2010/main" val="2362403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895A9D-DEBD-094F-AAB4-F03D97ABA71F}"/>
              </a:ext>
            </a:extLst>
          </p:cNvPr>
          <p:cNvSpPr>
            <a:spLocks noGrp="1"/>
          </p:cNvSpPr>
          <p:nvPr>
            <p:ph type="title"/>
          </p:nvPr>
        </p:nvSpPr>
        <p:spPr>
          <a:xfrm>
            <a:off x="685800" y="609600"/>
            <a:ext cx="7772400" cy="11430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1A2AB71-6121-C349-9193-2BB524503407}"/>
              </a:ext>
            </a:extLst>
          </p:cNvPr>
          <p:cNvSpPr>
            <a:spLocks noGrp="1"/>
          </p:cNvSpPr>
          <p:nvPr>
            <p:ph type="body" sz="half" idx="1"/>
          </p:nvPr>
        </p:nvSpPr>
        <p:spPr>
          <a:xfrm>
            <a:off x="685800" y="1981200"/>
            <a:ext cx="3810000" cy="4114800"/>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F7FC527-99C7-1E4D-A368-A29E8E502A73}"/>
              </a:ext>
            </a:extLst>
          </p:cNvPr>
          <p:cNvSpPr>
            <a:spLocks noGrp="1"/>
          </p:cNvSpPr>
          <p:nvPr>
            <p:ph sz="quarter" idx="2"/>
          </p:nvPr>
        </p:nvSpPr>
        <p:spPr>
          <a:xfrm>
            <a:off x="4648200" y="1981200"/>
            <a:ext cx="3810000" cy="1981200"/>
          </a:xfrm>
        </p:spPr>
        <p:txBody>
          <a:bodyPr/>
          <a:lstStyle/>
          <a:p>
            <a:r>
              <a:rPr lang="fr-FR"/>
              <a:t>Modifier les styles du texte du masque
Deuxième niveau
Troisième niveau
Quatrième niveau
Cinquième niveau</a:t>
            </a:r>
          </a:p>
        </p:txBody>
      </p:sp>
      <p:sp>
        <p:nvSpPr>
          <p:cNvPr id="5" name="Espace réservé du contenu 4">
            <a:extLst>
              <a:ext uri="{FF2B5EF4-FFF2-40B4-BE49-F238E27FC236}">
                <a16:creationId xmlns:a16="http://schemas.microsoft.com/office/drawing/2014/main" id="{346F0BF6-F7DD-BA49-AF78-EC7E969F3438}"/>
              </a:ext>
            </a:extLst>
          </p:cNvPr>
          <p:cNvSpPr>
            <a:spLocks noGrp="1"/>
          </p:cNvSpPr>
          <p:nvPr>
            <p:ph sz="quarter" idx="3"/>
          </p:nvPr>
        </p:nvSpPr>
        <p:spPr>
          <a:xfrm>
            <a:off x="4648200" y="4114800"/>
            <a:ext cx="3810000" cy="1981200"/>
          </a:xfrm>
        </p:spPr>
        <p:txBody>
          <a:bodyPr/>
          <a:lstStyle/>
          <a:p>
            <a:r>
              <a:rPr lang="fr-FR"/>
              <a:t>Modifier les styles du texte du masque
Deuxième niveau
Troisième niveau
Quatrième niveau
Cinquième niveau</a:t>
            </a:r>
          </a:p>
        </p:txBody>
      </p:sp>
      <p:sp>
        <p:nvSpPr>
          <p:cNvPr id="6" name="Espace réservé de la date 5">
            <a:extLst>
              <a:ext uri="{FF2B5EF4-FFF2-40B4-BE49-F238E27FC236}">
                <a16:creationId xmlns:a16="http://schemas.microsoft.com/office/drawing/2014/main" id="{F8B7F109-9497-7741-B6F0-C631D4E15D9A}"/>
              </a:ext>
            </a:extLst>
          </p:cNvPr>
          <p:cNvSpPr>
            <a:spLocks noGrp="1"/>
          </p:cNvSpPr>
          <p:nvPr>
            <p:ph type="dt" sz="half" idx="10"/>
          </p:nvPr>
        </p:nvSpPr>
        <p:spPr>
          <a:xfrm>
            <a:off x="685800" y="6248400"/>
            <a:ext cx="1905000" cy="457200"/>
          </a:xfrm>
        </p:spPr>
        <p:txBody>
          <a:bodyPr/>
          <a:lstStyle>
            <a:lvl1pPr>
              <a:defRPr/>
            </a:lvl1pPr>
          </a:lstStyle>
          <a:p>
            <a:fld id="{6BDDDBAB-0ECB-2A4C-B8EC-8F60A95D6CC5}" type="datetime1">
              <a:rPr lang="fr-FR" altLang="fr-FR" smtClean="0"/>
              <a:t>21/11/2023</a:t>
            </a:fld>
            <a:endParaRPr lang="fr-FR" altLang="fr-FR"/>
          </a:p>
        </p:txBody>
      </p:sp>
      <p:sp>
        <p:nvSpPr>
          <p:cNvPr id="7" name="Espace réservé du pied de page 6">
            <a:extLst>
              <a:ext uri="{FF2B5EF4-FFF2-40B4-BE49-F238E27FC236}">
                <a16:creationId xmlns:a16="http://schemas.microsoft.com/office/drawing/2014/main" id="{E43A038A-A870-2549-A549-98EFABB8A26F}"/>
              </a:ext>
            </a:extLst>
          </p:cNvPr>
          <p:cNvSpPr>
            <a:spLocks noGrp="1"/>
          </p:cNvSpPr>
          <p:nvPr>
            <p:ph type="ftr" sz="quarter" idx="11"/>
          </p:nvPr>
        </p:nvSpPr>
        <p:spPr>
          <a:xfrm>
            <a:off x="3124200" y="6248400"/>
            <a:ext cx="2895600" cy="457200"/>
          </a:xfrm>
        </p:spPr>
        <p:txBody>
          <a:bodyPr/>
          <a:lstStyle>
            <a:lvl1pPr>
              <a:defRPr/>
            </a:lvl1pPr>
          </a:lstStyle>
          <a:p>
            <a:r>
              <a:rPr lang="fr-FR" altLang="fr-FR"/>
              <a:t>AEIS 24-11-23</a:t>
            </a:r>
          </a:p>
        </p:txBody>
      </p:sp>
      <p:sp>
        <p:nvSpPr>
          <p:cNvPr id="8" name="Espace réservé du numéro de diapositive 7">
            <a:extLst>
              <a:ext uri="{FF2B5EF4-FFF2-40B4-BE49-F238E27FC236}">
                <a16:creationId xmlns:a16="http://schemas.microsoft.com/office/drawing/2014/main" id="{9A3B9C3B-F408-FB4F-89C8-D5CDBAD70B7A}"/>
              </a:ext>
            </a:extLst>
          </p:cNvPr>
          <p:cNvSpPr>
            <a:spLocks noGrp="1"/>
          </p:cNvSpPr>
          <p:nvPr>
            <p:ph type="sldNum" sz="quarter" idx="12"/>
          </p:nvPr>
        </p:nvSpPr>
        <p:spPr>
          <a:xfrm>
            <a:off x="6553200" y="6248400"/>
            <a:ext cx="1905000" cy="457200"/>
          </a:xfrm>
        </p:spPr>
        <p:txBody>
          <a:bodyPr/>
          <a:lstStyle>
            <a:lvl1pPr>
              <a:defRPr/>
            </a:lvl1pPr>
          </a:lstStyle>
          <a:p>
            <a:fld id="{770E9A7F-5B8B-144F-BE9C-B3BD9757CAC2}" type="slidenum">
              <a:rPr lang="fr-FR" altLang="fr-FR"/>
              <a:pPr/>
              <a:t>‹N°›</a:t>
            </a:fld>
            <a:endParaRPr lang="fr-FR" altLang="fr-FR"/>
          </a:p>
        </p:txBody>
      </p:sp>
    </p:spTree>
    <p:extLst>
      <p:ext uri="{BB962C8B-B14F-4D97-AF65-F5344CB8AC3E}">
        <p14:creationId xmlns:p14="http://schemas.microsoft.com/office/powerpoint/2010/main" val="155249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9988DB-74B8-BF4D-A895-D52F8A84ABD9}"/>
              </a:ext>
            </a:extLst>
          </p:cNvPr>
          <p:cNvSpPr>
            <a:spLocks noGrp="1"/>
          </p:cNvSpPr>
          <p:nvPr>
            <p:ph type="title" sz="quarter"/>
          </p:nvPr>
        </p:nvSpPr>
        <p:spPr>
          <a:xfrm>
            <a:off x="685800" y="609600"/>
            <a:ext cx="7772400" cy="1143000"/>
          </a:xfrm>
        </p:spPr>
        <p:txBody>
          <a:bodyPr/>
          <a:lstStyle/>
          <a:p>
            <a:r>
              <a:rPr lang="fr-FR"/>
              <a:t>Modifiez le style du titre</a:t>
            </a:r>
          </a:p>
        </p:txBody>
      </p:sp>
      <p:sp>
        <p:nvSpPr>
          <p:cNvPr id="3" name="Espace réservé du contenu 2">
            <a:extLst>
              <a:ext uri="{FF2B5EF4-FFF2-40B4-BE49-F238E27FC236}">
                <a16:creationId xmlns:a16="http://schemas.microsoft.com/office/drawing/2014/main" id="{A37227E0-CB9B-5744-B2D8-A1981F91872C}"/>
              </a:ext>
            </a:extLst>
          </p:cNvPr>
          <p:cNvSpPr>
            <a:spLocks noGrp="1"/>
          </p:cNvSpPr>
          <p:nvPr>
            <p:ph sz="quarter" idx="1"/>
          </p:nvPr>
        </p:nvSpPr>
        <p:spPr>
          <a:xfrm>
            <a:off x="685800" y="1981200"/>
            <a:ext cx="3810000" cy="1981200"/>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4EBA230D-105B-B443-95ED-EB389078EAF3}"/>
              </a:ext>
            </a:extLst>
          </p:cNvPr>
          <p:cNvSpPr>
            <a:spLocks noGrp="1"/>
          </p:cNvSpPr>
          <p:nvPr>
            <p:ph sz="quarter" idx="2"/>
          </p:nvPr>
        </p:nvSpPr>
        <p:spPr>
          <a:xfrm>
            <a:off x="4648200" y="1981200"/>
            <a:ext cx="3810000" cy="1981200"/>
          </a:xfrm>
        </p:spPr>
        <p:txBody>
          <a:bodyPr/>
          <a:lstStyle/>
          <a:p>
            <a:r>
              <a:rPr lang="fr-FR"/>
              <a:t>Modifier les styles du texte du masque
Deuxième niveau
Troisième niveau
Quatrième niveau
Cinquième niveau</a:t>
            </a:r>
          </a:p>
        </p:txBody>
      </p:sp>
      <p:sp>
        <p:nvSpPr>
          <p:cNvPr id="5" name="Espace réservé du contenu 4">
            <a:extLst>
              <a:ext uri="{FF2B5EF4-FFF2-40B4-BE49-F238E27FC236}">
                <a16:creationId xmlns:a16="http://schemas.microsoft.com/office/drawing/2014/main" id="{F02D1091-C6C0-334C-93D9-F4554284FBD7}"/>
              </a:ext>
            </a:extLst>
          </p:cNvPr>
          <p:cNvSpPr>
            <a:spLocks noGrp="1"/>
          </p:cNvSpPr>
          <p:nvPr>
            <p:ph sz="quarter" idx="3"/>
          </p:nvPr>
        </p:nvSpPr>
        <p:spPr>
          <a:xfrm>
            <a:off x="685800" y="4114800"/>
            <a:ext cx="3810000" cy="1981200"/>
          </a:xfrm>
        </p:spPr>
        <p:txBody>
          <a:body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D64FC766-C9E9-3540-9697-11BE9846B1B2}"/>
              </a:ext>
            </a:extLst>
          </p:cNvPr>
          <p:cNvSpPr>
            <a:spLocks noGrp="1"/>
          </p:cNvSpPr>
          <p:nvPr>
            <p:ph sz="quarter" idx="4"/>
          </p:nvPr>
        </p:nvSpPr>
        <p:spPr>
          <a:xfrm>
            <a:off x="4648200" y="4114800"/>
            <a:ext cx="3810000" cy="1981200"/>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547A685B-34FF-B14E-AABD-CEFF3AF41058}"/>
              </a:ext>
            </a:extLst>
          </p:cNvPr>
          <p:cNvSpPr>
            <a:spLocks noGrp="1"/>
          </p:cNvSpPr>
          <p:nvPr>
            <p:ph type="dt" sz="half" idx="10"/>
          </p:nvPr>
        </p:nvSpPr>
        <p:spPr>
          <a:xfrm>
            <a:off x="685800" y="6248400"/>
            <a:ext cx="1905000" cy="457200"/>
          </a:xfrm>
        </p:spPr>
        <p:txBody>
          <a:bodyPr/>
          <a:lstStyle>
            <a:lvl1pPr>
              <a:defRPr/>
            </a:lvl1pPr>
          </a:lstStyle>
          <a:p>
            <a:fld id="{309B2361-6ADA-0E43-AD69-F3C601F90417}" type="datetime1">
              <a:rPr lang="fr-FR" altLang="fr-FR" smtClean="0"/>
              <a:t>21/11/2023</a:t>
            </a:fld>
            <a:endParaRPr lang="fr-FR" altLang="fr-FR"/>
          </a:p>
        </p:txBody>
      </p:sp>
      <p:sp>
        <p:nvSpPr>
          <p:cNvPr id="8" name="Espace réservé du pied de page 7">
            <a:extLst>
              <a:ext uri="{FF2B5EF4-FFF2-40B4-BE49-F238E27FC236}">
                <a16:creationId xmlns:a16="http://schemas.microsoft.com/office/drawing/2014/main" id="{22876D59-8A8C-2C44-85A6-D1E80F000726}"/>
              </a:ext>
            </a:extLst>
          </p:cNvPr>
          <p:cNvSpPr>
            <a:spLocks noGrp="1"/>
          </p:cNvSpPr>
          <p:nvPr>
            <p:ph type="ftr" sz="quarter" idx="11"/>
          </p:nvPr>
        </p:nvSpPr>
        <p:spPr>
          <a:xfrm>
            <a:off x="3124200" y="6248400"/>
            <a:ext cx="2895600" cy="457200"/>
          </a:xfrm>
        </p:spPr>
        <p:txBody>
          <a:bodyPr/>
          <a:lstStyle>
            <a:lvl1pPr>
              <a:defRPr/>
            </a:lvl1pPr>
          </a:lstStyle>
          <a:p>
            <a:r>
              <a:rPr lang="fr-FR" altLang="fr-FR"/>
              <a:t>AEIS 24-11-23</a:t>
            </a:r>
          </a:p>
        </p:txBody>
      </p:sp>
      <p:sp>
        <p:nvSpPr>
          <p:cNvPr id="9" name="Espace réservé du numéro de diapositive 8">
            <a:extLst>
              <a:ext uri="{FF2B5EF4-FFF2-40B4-BE49-F238E27FC236}">
                <a16:creationId xmlns:a16="http://schemas.microsoft.com/office/drawing/2014/main" id="{395260A3-DCD0-8248-A499-5E68B467F762}"/>
              </a:ext>
            </a:extLst>
          </p:cNvPr>
          <p:cNvSpPr>
            <a:spLocks noGrp="1"/>
          </p:cNvSpPr>
          <p:nvPr>
            <p:ph type="sldNum" sz="quarter" idx="12"/>
          </p:nvPr>
        </p:nvSpPr>
        <p:spPr>
          <a:xfrm>
            <a:off x="6553200" y="6248400"/>
            <a:ext cx="1905000" cy="457200"/>
          </a:xfrm>
        </p:spPr>
        <p:txBody>
          <a:bodyPr/>
          <a:lstStyle>
            <a:lvl1pPr>
              <a:defRPr/>
            </a:lvl1pPr>
          </a:lstStyle>
          <a:p>
            <a:fld id="{93B3810C-6034-024C-BD5C-DBED496D3089}" type="slidenum">
              <a:rPr lang="fr-FR" altLang="fr-FR"/>
              <a:pPr/>
              <a:t>‹N°›</a:t>
            </a:fld>
            <a:endParaRPr lang="fr-FR" altLang="fr-FR"/>
          </a:p>
        </p:txBody>
      </p:sp>
    </p:spTree>
    <p:extLst>
      <p:ext uri="{BB962C8B-B14F-4D97-AF65-F5344CB8AC3E}">
        <p14:creationId xmlns:p14="http://schemas.microsoft.com/office/powerpoint/2010/main" val="502988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CAECFA-9AA2-2A4F-ACAE-EB2ABB95C903}"/>
              </a:ext>
            </a:extLst>
          </p:cNvPr>
          <p:cNvSpPr>
            <a:spLocks noGrp="1"/>
          </p:cNvSpPr>
          <p:nvPr>
            <p:ph type="title"/>
          </p:nvPr>
        </p:nvSpPr>
        <p:spPr>
          <a:xfrm>
            <a:off x="685800" y="609600"/>
            <a:ext cx="7772400" cy="1143000"/>
          </a:xfrm>
        </p:spPr>
        <p:txBody>
          <a:bodyPr/>
          <a:lstStyle/>
          <a:p>
            <a:r>
              <a:rPr lang="fr-FR"/>
              <a:t>Modifiez le style du titre</a:t>
            </a:r>
          </a:p>
        </p:txBody>
      </p:sp>
      <p:sp>
        <p:nvSpPr>
          <p:cNvPr id="3" name="Espace réservé du tableau 2">
            <a:extLst>
              <a:ext uri="{FF2B5EF4-FFF2-40B4-BE49-F238E27FC236}">
                <a16:creationId xmlns:a16="http://schemas.microsoft.com/office/drawing/2014/main" id="{C4754340-6CE9-F147-A5AA-B81180C408C0}"/>
              </a:ext>
            </a:extLst>
          </p:cNvPr>
          <p:cNvSpPr>
            <a:spLocks noGrp="1"/>
          </p:cNvSpPr>
          <p:nvPr>
            <p:ph type="tbl" idx="1"/>
          </p:nvPr>
        </p:nvSpPr>
        <p:spPr>
          <a:xfrm>
            <a:off x="685800" y="1981200"/>
            <a:ext cx="7772400" cy="4114800"/>
          </a:xfrm>
        </p:spPr>
        <p:txBody>
          <a:bodyPr/>
          <a:lstStyle/>
          <a:p>
            <a:endParaRPr lang="fr-FR"/>
          </a:p>
        </p:txBody>
      </p:sp>
      <p:sp>
        <p:nvSpPr>
          <p:cNvPr id="4" name="Espace réservé de la date 3">
            <a:extLst>
              <a:ext uri="{FF2B5EF4-FFF2-40B4-BE49-F238E27FC236}">
                <a16:creationId xmlns:a16="http://schemas.microsoft.com/office/drawing/2014/main" id="{C214A06E-E4A2-0247-8374-532B6043B046}"/>
              </a:ext>
            </a:extLst>
          </p:cNvPr>
          <p:cNvSpPr>
            <a:spLocks noGrp="1"/>
          </p:cNvSpPr>
          <p:nvPr>
            <p:ph type="dt" sz="half" idx="10"/>
          </p:nvPr>
        </p:nvSpPr>
        <p:spPr>
          <a:xfrm>
            <a:off x="685800" y="6248400"/>
            <a:ext cx="1905000" cy="457200"/>
          </a:xfrm>
        </p:spPr>
        <p:txBody>
          <a:bodyPr/>
          <a:lstStyle>
            <a:lvl1pPr>
              <a:defRPr/>
            </a:lvl1pPr>
          </a:lstStyle>
          <a:p>
            <a:fld id="{74427077-C05A-8D47-9313-C9F8B60894AE}" type="datetime1">
              <a:rPr lang="fr-FR" altLang="fr-FR" smtClean="0"/>
              <a:t>21/11/2023</a:t>
            </a:fld>
            <a:endParaRPr lang="fr-FR" altLang="fr-FR"/>
          </a:p>
        </p:txBody>
      </p:sp>
      <p:sp>
        <p:nvSpPr>
          <p:cNvPr id="5" name="Espace réservé du pied de page 4">
            <a:extLst>
              <a:ext uri="{FF2B5EF4-FFF2-40B4-BE49-F238E27FC236}">
                <a16:creationId xmlns:a16="http://schemas.microsoft.com/office/drawing/2014/main" id="{40BB9BB2-7C90-3C4F-B309-0A9B121DFBEB}"/>
              </a:ext>
            </a:extLst>
          </p:cNvPr>
          <p:cNvSpPr>
            <a:spLocks noGrp="1"/>
          </p:cNvSpPr>
          <p:nvPr>
            <p:ph type="ftr" sz="quarter" idx="11"/>
          </p:nvPr>
        </p:nvSpPr>
        <p:spPr>
          <a:xfrm>
            <a:off x="3124200" y="6248400"/>
            <a:ext cx="2895600" cy="457200"/>
          </a:xfrm>
        </p:spPr>
        <p:txBody>
          <a:bodyPr/>
          <a:lstStyle>
            <a:lvl1pPr>
              <a:defRPr/>
            </a:lvl1pPr>
          </a:lstStyle>
          <a:p>
            <a:r>
              <a:rPr lang="fr-FR" altLang="fr-FR"/>
              <a:t>AEIS 24-11-23</a:t>
            </a:r>
          </a:p>
        </p:txBody>
      </p:sp>
      <p:sp>
        <p:nvSpPr>
          <p:cNvPr id="6" name="Espace réservé du numéro de diapositive 5">
            <a:extLst>
              <a:ext uri="{FF2B5EF4-FFF2-40B4-BE49-F238E27FC236}">
                <a16:creationId xmlns:a16="http://schemas.microsoft.com/office/drawing/2014/main" id="{26195DD4-E5FD-3C41-9037-E540341D14C9}"/>
              </a:ext>
            </a:extLst>
          </p:cNvPr>
          <p:cNvSpPr>
            <a:spLocks noGrp="1"/>
          </p:cNvSpPr>
          <p:nvPr>
            <p:ph type="sldNum" sz="quarter" idx="12"/>
          </p:nvPr>
        </p:nvSpPr>
        <p:spPr>
          <a:xfrm>
            <a:off x="6553200" y="6248400"/>
            <a:ext cx="1905000" cy="457200"/>
          </a:xfrm>
        </p:spPr>
        <p:txBody>
          <a:bodyPr/>
          <a:lstStyle>
            <a:lvl1pPr>
              <a:defRPr/>
            </a:lvl1pPr>
          </a:lstStyle>
          <a:p>
            <a:fld id="{102FED7E-8AC6-9142-99AC-3CDB45155C7E}" type="slidenum">
              <a:rPr lang="fr-FR" altLang="fr-FR"/>
              <a:pPr/>
              <a:t>‹N°›</a:t>
            </a:fld>
            <a:endParaRPr lang="fr-FR" altLang="fr-FR">
              <a:latin typeface="Arial" panose="020B0604020202020204" pitchFamily="34" charset="0"/>
            </a:endParaRPr>
          </a:p>
        </p:txBody>
      </p:sp>
    </p:spTree>
    <p:extLst>
      <p:ext uri="{BB962C8B-B14F-4D97-AF65-F5344CB8AC3E}">
        <p14:creationId xmlns:p14="http://schemas.microsoft.com/office/powerpoint/2010/main" val="1427092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cSld name="Titre et 2 contenus sur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FCD56C-5E7A-E94E-B04E-2184F6D17187}"/>
              </a:ext>
            </a:extLst>
          </p:cNvPr>
          <p:cNvSpPr>
            <a:spLocks noGrp="1"/>
          </p:cNvSpPr>
          <p:nvPr>
            <p:ph type="title"/>
          </p:nvPr>
        </p:nvSpPr>
        <p:spPr>
          <a:xfrm>
            <a:off x="685800" y="609600"/>
            <a:ext cx="7772400" cy="1143000"/>
          </a:xfrm>
        </p:spPr>
        <p:txBody>
          <a:bodyPr/>
          <a:lstStyle/>
          <a:p>
            <a:r>
              <a:rPr lang="fr-FR"/>
              <a:t>Modifiez le style du titre</a:t>
            </a:r>
          </a:p>
        </p:txBody>
      </p:sp>
      <p:sp>
        <p:nvSpPr>
          <p:cNvPr id="3" name="Espace réservé du contenu 2">
            <a:extLst>
              <a:ext uri="{FF2B5EF4-FFF2-40B4-BE49-F238E27FC236}">
                <a16:creationId xmlns:a16="http://schemas.microsoft.com/office/drawing/2014/main" id="{B4ED7104-2217-DE46-8960-BD0C14071F79}"/>
              </a:ext>
            </a:extLst>
          </p:cNvPr>
          <p:cNvSpPr>
            <a:spLocks noGrp="1"/>
          </p:cNvSpPr>
          <p:nvPr>
            <p:ph sz="quarter" idx="1"/>
          </p:nvPr>
        </p:nvSpPr>
        <p:spPr>
          <a:xfrm>
            <a:off x="685800" y="1981200"/>
            <a:ext cx="3810000" cy="1981200"/>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4D2205E1-2315-A547-858D-149A61139CAA}"/>
              </a:ext>
            </a:extLst>
          </p:cNvPr>
          <p:cNvSpPr>
            <a:spLocks noGrp="1"/>
          </p:cNvSpPr>
          <p:nvPr>
            <p:ph sz="quarter" idx="2"/>
          </p:nvPr>
        </p:nvSpPr>
        <p:spPr>
          <a:xfrm>
            <a:off x="4648200" y="1981200"/>
            <a:ext cx="3810000" cy="1981200"/>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F3E7EBE4-1EC6-FC4E-ACF7-480E295E244B}"/>
              </a:ext>
            </a:extLst>
          </p:cNvPr>
          <p:cNvSpPr>
            <a:spLocks noGrp="1"/>
          </p:cNvSpPr>
          <p:nvPr>
            <p:ph type="body" sz="half" idx="3"/>
          </p:nvPr>
        </p:nvSpPr>
        <p:spPr>
          <a:xfrm>
            <a:off x="685800" y="4114800"/>
            <a:ext cx="7772400" cy="1981200"/>
          </a:xfrm>
        </p:spPr>
        <p:txBody>
          <a:bodyPr/>
          <a:lstStyle/>
          <a:p>
            <a:r>
              <a:rPr lang="fr-FR"/>
              <a:t>Modifier les styles du texte du masque
Deuxième niveau
Troisième niveau
Quatrième niveau
Cinquième niveau</a:t>
            </a:r>
          </a:p>
        </p:txBody>
      </p:sp>
      <p:sp>
        <p:nvSpPr>
          <p:cNvPr id="6" name="Espace réservé de la date 5">
            <a:extLst>
              <a:ext uri="{FF2B5EF4-FFF2-40B4-BE49-F238E27FC236}">
                <a16:creationId xmlns:a16="http://schemas.microsoft.com/office/drawing/2014/main" id="{9BA7D1B8-4AC7-CE4F-AE8A-66D46DA97430}"/>
              </a:ext>
            </a:extLst>
          </p:cNvPr>
          <p:cNvSpPr>
            <a:spLocks noGrp="1"/>
          </p:cNvSpPr>
          <p:nvPr>
            <p:ph type="dt" sz="half" idx="10"/>
          </p:nvPr>
        </p:nvSpPr>
        <p:spPr>
          <a:xfrm>
            <a:off x="685800" y="6248400"/>
            <a:ext cx="1905000" cy="457200"/>
          </a:xfrm>
        </p:spPr>
        <p:txBody>
          <a:bodyPr/>
          <a:lstStyle>
            <a:lvl1pPr>
              <a:defRPr/>
            </a:lvl1pPr>
          </a:lstStyle>
          <a:p>
            <a:fld id="{093DEA88-4B3A-D040-BA18-306092EE6BF5}" type="datetime1">
              <a:rPr lang="fr-FR" altLang="fr-FR" smtClean="0"/>
              <a:t>21/11/2023</a:t>
            </a:fld>
            <a:endParaRPr lang="fr-FR" altLang="fr-FR"/>
          </a:p>
        </p:txBody>
      </p:sp>
      <p:sp>
        <p:nvSpPr>
          <p:cNvPr id="7" name="Espace réservé du pied de page 6">
            <a:extLst>
              <a:ext uri="{FF2B5EF4-FFF2-40B4-BE49-F238E27FC236}">
                <a16:creationId xmlns:a16="http://schemas.microsoft.com/office/drawing/2014/main" id="{187F7328-5C46-FE4E-8258-A6E9BFFC8284}"/>
              </a:ext>
            </a:extLst>
          </p:cNvPr>
          <p:cNvSpPr>
            <a:spLocks noGrp="1"/>
          </p:cNvSpPr>
          <p:nvPr>
            <p:ph type="ftr" sz="quarter" idx="11"/>
          </p:nvPr>
        </p:nvSpPr>
        <p:spPr>
          <a:xfrm>
            <a:off x="3124200" y="6248400"/>
            <a:ext cx="2895600" cy="457200"/>
          </a:xfrm>
        </p:spPr>
        <p:txBody>
          <a:bodyPr/>
          <a:lstStyle>
            <a:lvl1pPr>
              <a:defRPr/>
            </a:lvl1pPr>
          </a:lstStyle>
          <a:p>
            <a:r>
              <a:rPr lang="fr-FR" altLang="fr-FR"/>
              <a:t>AEIS 24-11-23</a:t>
            </a:r>
          </a:p>
        </p:txBody>
      </p:sp>
      <p:sp>
        <p:nvSpPr>
          <p:cNvPr id="8" name="Espace réservé du numéro de diapositive 7">
            <a:extLst>
              <a:ext uri="{FF2B5EF4-FFF2-40B4-BE49-F238E27FC236}">
                <a16:creationId xmlns:a16="http://schemas.microsoft.com/office/drawing/2014/main" id="{EDA6B60F-ADBA-D643-B0B6-40439DAA5283}"/>
              </a:ext>
            </a:extLst>
          </p:cNvPr>
          <p:cNvSpPr>
            <a:spLocks noGrp="1"/>
          </p:cNvSpPr>
          <p:nvPr>
            <p:ph type="sldNum" sz="quarter" idx="12"/>
          </p:nvPr>
        </p:nvSpPr>
        <p:spPr>
          <a:xfrm>
            <a:off x="6553200" y="6248400"/>
            <a:ext cx="1905000" cy="457200"/>
          </a:xfrm>
        </p:spPr>
        <p:txBody>
          <a:bodyPr/>
          <a:lstStyle>
            <a:lvl1pPr>
              <a:defRPr/>
            </a:lvl1pPr>
          </a:lstStyle>
          <a:p>
            <a:fld id="{A0F810C6-FE25-DF4D-AA33-41205321B638}" type="slidenum">
              <a:rPr lang="fr-FR" altLang="fr-FR"/>
              <a:pPr/>
              <a:t>‹N°›</a:t>
            </a:fld>
            <a:endParaRPr lang="fr-FR" altLang="fr-FR">
              <a:latin typeface="Arial" panose="020B0604020202020204" pitchFamily="34" charset="0"/>
            </a:endParaRPr>
          </a:p>
        </p:txBody>
      </p:sp>
    </p:spTree>
    <p:extLst>
      <p:ext uri="{BB962C8B-B14F-4D97-AF65-F5344CB8AC3E}">
        <p14:creationId xmlns:p14="http://schemas.microsoft.com/office/powerpoint/2010/main" val="1355484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7158772-0960-5E4F-A0D0-13C74213F432}"/>
              </a:ext>
            </a:extLst>
          </p:cNvPr>
          <p:cNvSpPr>
            <a:spLocks noGrp="1"/>
          </p:cNvSpPr>
          <p:nvPr>
            <p:ph/>
          </p:nvPr>
        </p:nvSpPr>
        <p:spPr>
          <a:xfrm>
            <a:off x="685800" y="609600"/>
            <a:ext cx="7772400" cy="5486400"/>
          </a:xfrm>
        </p:spPr>
        <p:txBody>
          <a:bodyPr/>
          <a:lstStyle/>
          <a:p>
            <a:r>
              <a:rPr lang="fr-FR"/>
              <a:t>Modifier les styles du texte du masque
Deuxième niveau
Troisième niveau
Quatrième niveau
Cinquième niveau</a:t>
            </a:r>
          </a:p>
        </p:txBody>
      </p:sp>
      <p:sp>
        <p:nvSpPr>
          <p:cNvPr id="3" name="Espace réservé de la date 2">
            <a:extLst>
              <a:ext uri="{FF2B5EF4-FFF2-40B4-BE49-F238E27FC236}">
                <a16:creationId xmlns:a16="http://schemas.microsoft.com/office/drawing/2014/main" id="{09C7148B-9EBF-3246-831B-F0BAE255EF88}"/>
              </a:ext>
            </a:extLst>
          </p:cNvPr>
          <p:cNvSpPr>
            <a:spLocks noGrp="1"/>
          </p:cNvSpPr>
          <p:nvPr>
            <p:ph type="dt" sz="half" idx="10"/>
          </p:nvPr>
        </p:nvSpPr>
        <p:spPr>
          <a:xfrm>
            <a:off x="685800" y="6248400"/>
            <a:ext cx="1905000" cy="457200"/>
          </a:xfrm>
        </p:spPr>
        <p:txBody>
          <a:bodyPr/>
          <a:lstStyle>
            <a:lvl1pPr>
              <a:defRPr/>
            </a:lvl1pPr>
          </a:lstStyle>
          <a:p>
            <a:fld id="{EFFA18F7-BC93-9246-A882-44A72F0D2F71}" type="datetime1">
              <a:rPr lang="fr-FR" altLang="fr-FR" smtClean="0"/>
              <a:t>21/11/2023</a:t>
            </a:fld>
            <a:endParaRPr lang="fr-FR" altLang="fr-FR"/>
          </a:p>
        </p:txBody>
      </p:sp>
      <p:sp>
        <p:nvSpPr>
          <p:cNvPr id="4" name="Espace réservé du pied de page 3">
            <a:extLst>
              <a:ext uri="{FF2B5EF4-FFF2-40B4-BE49-F238E27FC236}">
                <a16:creationId xmlns:a16="http://schemas.microsoft.com/office/drawing/2014/main" id="{DD0EC746-F558-6B41-8294-28B48453098A}"/>
              </a:ext>
            </a:extLst>
          </p:cNvPr>
          <p:cNvSpPr>
            <a:spLocks noGrp="1"/>
          </p:cNvSpPr>
          <p:nvPr>
            <p:ph type="ftr" sz="quarter" idx="11"/>
          </p:nvPr>
        </p:nvSpPr>
        <p:spPr>
          <a:xfrm>
            <a:off x="3124200" y="6248400"/>
            <a:ext cx="2895600" cy="457200"/>
          </a:xfrm>
        </p:spPr>
        <p:txBody>
          <a:bodyPr/>
          <a:lstStyle>
            <a:lvl1pPr>
              <a:defRPr/>
            </a:lvl1pPr>
          </a:lstStyle>
          <a:p>
            <a:r>
              <a:rPr lang="fr-FR" altLang="fr-FR"/>
              <a:t>AEIS 24-11-23</a:t>
            </a:r>
          </a:p>
        </p:txBody>
      </p:sp>
      <p:sp>
        <p:nvSpPr>
          <p:cNvPr id="5" name="Espace réservé du numéro de diapositive 4">
            <a:extLst>
              <a:ext uri="{FF2B5EF4-FFF2-40B4-BE49-F238E27FC236}">
                <a16:creationId xmlns:a16="http://schemas.microsoft.com/office/drawing/2014/main" id="{D35DE61D-F12E-E84D-84B5-EBFCDE40B95E}"/>
              </a:ext>
            </a:extLst>
          </p:cNvPr>
          <p:cNvSpPr>
            <a:spLocks noGrp="1"/>
          </p:cNvSpPr>
          <p:nvPr>
            <p:ph type="sldNum" sz="quarter" idx="12"/>
          </p:nvPr>
        </p:nvSpPr>
        <p:spPr>
          <a:xfrm>
            <a:off x="6553200" y="6248400"/>
            <a:ext cx="1905000" cy="457200"/>
          </a:xfrm>
        </p:spPr>
        <p:txBody>
          <a:bodyPr/>
          <a:lstStyle>
            <a:lvl1pPr>
              <a:defRPr/>
            </a:lvl1pPr>
          </a:lstStyle>
          <a:p>
            <a:fld id="{B1DD0E7F-CD3F-BF47-820E-C8EC515EB71E}" type="slidenum">
              <a:rPr lang="fr-FR" altLang="fr-FR"/>
              <a:pPr/>
              <a:t>‹N°›</a:t>
            </a:fld>
            <a:endParaRPr lang="fr-FR" altLang="fr-FR"/>
          </a:p>
        </p:txBody>
      </p:sp>
    </p:spTree>
    <p:extLst>
      <p:ext uri="{BB962C8B-B14F-4D97-AF65-F5344CB8AC3E}">
        <p14:creationId xmlns:p14="http://schemas.microsoft.com/office/powerpoint/2010/main" val="1654168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a:extLst>
              <a:ext uri="{FF2B5EF4-FFF2-40B4-BE49-F238E27FC236}">
                <a16:creationId xmlns:a16="http://schemas.microsoft.com/office/drawing/2014/main" id="{9D63BD83-91B4-D04A-AF7D-62CC97183E28}"/>
              </a:ext>
            </a:extLst>
          </p:cNvPr>
          <p:cNvSpPr>
            <a:spLocks noGrp="1"/>
          </p:cNvSpPr>
          <p:nvPr>
            <p:ph type="dt" sz="half" idx="10"/>
          </p:nvPr>
        </p:nvSpPr>
        <p:spPr/>
        <p:txBody>
          <a:bodyPr/>
          <a:lstStyle>
            <a:lvl1pPr>
              <a:defRPr/>
            </a:lvl1pPr>
          </a:lstStyle>
          <a:p>
            <a:pPr>
              <a:defRPr/>
            </a:pPr>
            <a:fld id="{43A550B4-8FB3-1C47-93D7-278908238542}" type="datetime1">
              <a:rPr lang="fr-FR" smtClean="0"/>
              <a:t>21/11/2023</a:t>
            </a:fld>
            <a:endParaRPr lang="fr-FR"/>
          </a:p>
        </p:txBody>
      </p:sp>
      <p:sp>
        <p:nvSpPr>
          <p:cNvPr id="5" name="Footer Placeholder 4">
            <a:extLst>
              <a:ext uri="{FF2B5EF4-FFF2-40B4-BE49-F238E27FC236}">
                <a16:creationId xmlns:a16="http://schemas.microsoft.com/office/drawing/2014/main" id="{2B04BA1F-D0AA-7C43-AADE-A2154DD26831}"/>
              </a:ext>
            </a:extLst>
          </p:cNvPr>
          <p:cNvSpPr>
            <a:spLocks noGrp="1"/>
          </p:cNvSpPr>
          <p:nvPr>
            <p:ph type="ftr" sz="quarter" idx="11"/>
          </p:nvPr>
        </p:nvSpPr>
        <p:spPr/>
        <p:txBody>
          <a:bodyPr/>
          <a:lstStyle>
            <a:lvl1pPr>
              <a:defRPr/>
            </a:lvl1pPr>
          </a:lstStyle>
          <a:p>
            <a:pPr>
              <a:defRPr/>
            </a:pPr>
            <a:r>
              <a:rPr lang="fr-FR"/>
              <a:t>AEIS 24-11-23</a:t>
            </a:r>
          </a:p>
        </p:txBody>
      </p:sp>
      <p:sp>
        <p:nvSpPr>
          <p:cNvPr id="6" name="Slide Number Placeholder 5">
            <a:extLst>
              <a:ext uri="{FF2B5EF4-FFF2-40B4-BE49-F238E27FC236}">
                <a16:creationId xmlns:a16="http://schemas.microsoft.com/office/drawing/2014/main" id="{45569CDF-24B4-B449-A212-0F4F704D09B0}"/>
              </a:ext>
            </a:extLst>
          </p:cNvPr>
          <p:cNvSpPr>
            <a:spLocks noGrp="1"/>
          </p:cNvSpPr>
          <p:nvPr>
            <p:ph type="sldNum" sz="quarter" idx="12"/>
          </p:nvPr>
        </p:nvSpPr>
        <p:spPr/>
        <p:txBody>
          <a:bodyPr/>
          <a:lstStyle>
            <a:lvl1pPr>
              <a:defRPr/>
            </a:lvl1pPr>
          </a:lstStyle>
          <a:p>
            <a:pPr>
              <a:defRPr/>
            </a:pPr>
            <a:fld id="{8D592896-978D-164D-A755-F4AAF19D0BF9}" type="slidenum">
              <a:rPr lang="fr-FR"/>
              <a:pPr>
                <a:defRPr/>
              </a:pPr>
              <a:t>‹N°›</a:t>
            </a:fld>
            <a:endParaRPr lang="fr-FR"/>
          </a:p>
        </p:txBody>
      </p:sp>
    </p:spTree>
    <p:extLst>
      <p:ext uri="{BB962C8B-B14F-4D97-AF65-F5344CB8AC3E}">
        <p14:creationId xmlns:p14="http://schemas.microsoft.com/office/powerpoint/2010/main" val="180411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p>
        </p:txBody>
      </p:sp>
      <p:sp>
        <p:nvSpPr>
          <p:cNvPr id="4" name="Date Placeholder 3">
            <a:extLst>
              <a:ext uri="{FF2B5EF4-FFF2-40B4-BE49-F238E27FC236}">
                <a16:creationId xmlns:a16="http://schemas.microsoft.com/office/drawing/2014/main" id="{D0381720-C66D-AA4A-849F-8A6110F54794}"/>
              </a:ext>
            </a:extLst>
          </p:cNvPr>
          <p:cNvSpPr>
            <a:spLocks noGrp="1"/>
          </p:cNvSpPr>
          <p:nvPr>
            <p:ph type="dt" sz="half" idx="10"/>
          </p:nvPr>
        </p:nvSpPr>
        <p:spPr/>
        <p:txBody>
          <a:bodyPr/>
          <a:lstStyle>
            <a:lvl1pPr>
              <a:defRPr/>
            </a:lvl1pPr>
          </a:lstStyle>
          <a:p>
            <a:pPr>
              <a:defRPr/>
            </a:pPr>
            <a:fld id="{A4B2D894-C74D-1248-8335-43D6244F23AB}" type="datetime1">
              <a:rPr lang="fr-FR" smtClean="0"/>
              <a:t>21/11/2023</a:t>
            </a:fld>
            <a:endParaRPr lang="fr-FR"/>
          </a:p>
        </p:txBody>
      </p:sp>
      <p:sp>
        <p:nvSpPr>
          <p:cNvPr id="5" name="Footer Placeholder 4">
            <a:extLst>
              <a:ext uri="{FF2B5EF4-FFF2-40B4-BE49-F238E27FC236}">
                <a16:creationId xmlns:a16="http://schemas.microsoft.com/office/drawing/2014/main" id="{7F45A452-4AFF-B141-8D45-2EDA77D49D57}"/>
              </a:ext>
            </a:extLst>
          </p:cNvPr>
          <p:cNvSpPr>
            <a:spLocks noGrp="1"/>
          </p:cNvSpPr>
          <p:nvPr>
            <p:ph type="ftr" sz="quarter" idx="11"/>
          </p:nvPr>
        </p:nvSpPr>
        <p:spPr/>
        <p:txBody>
          <a:bodyPr/>
          <a:lstStyle>
            <a:lvl1pPr>
              <a:defRPr/>
            </a:lvl1pPr>
          </a:lstStyle>
          <a:p>
            <a:pPr>
              <a:defRPr/>
            </a:pPr>
            <a:r>
              <a:rPr lang="fr-FR"/>
              <a:t>AEIS 24-11-23</a:t>
            </a:r>
          </a:p>
        </p:txBody>
      </p:sp>
      <p:sp>
        <p:nvSpPr>
          <p:cNvPr id="6" name="Slide Number Placeholder 5">
            <a:extLst>
              <a:ext uri="{FF2B5EF4-FFF2-40B4-BE49-F238E27FC236}">
                <a16:creationId xmlns:a16="http://schemas.microsoft.com/office/drawing/2014/main" id="{D3D25422-19D2-1542-85D7-1C858DB6506E}"/>
              </a:ext>
            </a:extLst>
          </p:cNvPr>
          <p:cNvSpPr>
            <a:spLocks noGrp="1"/>
          </p:cNvSpPr>
          <p:nvPr>
            <p:ph type="sldNum" sz="quarter" idx="12"/>
          </p:nvPr>
        </p:nvSpPr>
        <p:spPr/>
        <p:txBody>
          <a:bodyPr/>
          <a:lstStyle>
            <a:lvl1pPr>
              <a:defRPr/>
            </a:lvl1pPr>
          </a:lstStyle>
          <a:p>
            <a:pPr>
              <a:defRPr/>
            </a:pPr>
            <a:fld id="{D9339351-8422-9544-9EF6-92D3BACA331F}" type="slidenum">
              <a:rPr lang="fr-FR"/>
              <a:pPr>
                <a:defRPr/>
              </a:pPr>
              <a:t>‹N°›</a:t>
            </a:fld>
            <a:endParaRPr lang="fr-FR"/>
          </a:p>
        </p:txBody>
      </p:sp>
    </p:spTree>
    <p:extLst>
      <p:ext uri="{BB962C8B-B14F-4D97-AF65-F5344CB8AC3E}">
        <p14:creationId xmlns:p14="http://schemas.microsoft.com/office/powerpoint/2010/main" val="648981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5" name="Date Placeholder 3">
            <a:extLst>
              <a:ext uri="{FF2B5EF4-FFF2-40B4-BE49-F238E27FC236}">
                <a16:creationId xmlns:a16="http://schemas.microsoft.com/office/drawing/2014/main" id="{D69DF137-60AE-C940-A529-EBD56B8A8BBA}"/>
              </a:ext>
            </a:extLst>
          </p:cNvPr>
          <p:cNvSpPr>
            <a:spLocks noGrp="1"/>
          </p:cNvSpPr>
          <p:nvPr>
            <p:ph type="dt" sz="half" idx="10"/>
          </p:nvPr>
        </p:nvSpPr>
        <p:spPr/>
        <p:txBody>
          <a:bodyPr/>
          <a:lstStyle>
            <a:lvl1pPr>
              <a:defRPr/>
            </a:lvl1pPr>
          </a:lstStyle>
          <a:p>
            <a:pPr>
              <a:defRPr/>
            </a:pPr>
            <a:fld id="{F416241A-FFBC-FF4D-961E-88EB26342D91}" type="datetime1">
              <a:rPr lang="fr-FR" smtClean="0"/>
              <a:t>21/11/2023</a:t>
            </a:fld>
            <a:endParaRPr lang="fr-FR"/>
          </a:p>
        </p:txBody>
      </p:sp>
      <p:sp>
        <p:nvSpPr>
          <p:cNvPr id="6" name="Footer Placeholder 4">
            <a:extLst>
              <a:ext uri="{FF2B5EF4-FFF2-40B4-BE49-F238E27FC236}">
                <a16:creationId xmlns:a16="http://schemas.microsoft.com/office/drawing/2014/main" id="{EC6A83BD-4A3D-2E42-9AB3-501F558DE512}"/>
              </a:ext>
            </a:extLst>
          </p:cNvPr>
          <p:cNvSpPr>
            <a:spLocks noGrp="1"/>
          </p:cNvSpPr>
          <p:nvPr>
            <p:ph type="ftr" sz="quarter" idx="11"/>
          </p:nvPr>
        </p:nvSpPr>
        <p:spPr/>
        <p:txBody>
          <a:bodyPr/>
          <a:lstStyle>
            <a:lvl1pPr>
              <a:defRPr/>
            </a:lvl1pPr>
          </a:lstStyle>
          <a:p>
            <a:pPr>
              <a:defRPr/>
            </a:pPr>
            <a:r>
              <a:rPr lang="fr-FR"/>
              <a:t>AEIS 24-11-23</a:t>
            </a:r>
          </a:p>
        </p:txBody>
      </p:sp>
      <p:sp>
        <p:nvSpPr>
          <p:cNvPr id="7" name="Slide Number Placeholder 5">
            <a:extLst>
              <a:ext uri="{FF2B5EF4-FFF2-40B4-BE49-F238E27FC236}">
                <a16:creationId xmlns:a16="http://schemas.microsoft.com/office/drawing/2014/main" id="{6E7F9911-9B4B-EE46-993A-A9A6B4D0886C}"/>
              </a:ext>
            </a:extLst>
          </p:cNvPr>
          <p:cNvSpPr>
            <a:spLocks noGrp="1"/>
          </p:cNvSpPr>
          <p:nvPr>
            <p:ph type="sldNum" sz="quarter" idx="12"/>
          </p:nvPr>
        </p:nvSpPr>
        <p:spPr/>
        <p:txBody>
          <a:bodyPr/>
          <a:lstStyle>
            <a:lvl1pPr>
              <a:defRPr/>
            </a:lvl1pPr>
          </a:lstStyle>
          <a:p>
            <a:pPr>
              <a:defRPr/>
            </a:pPr>
            <a:fld id="{F435DE2A-08D5-7C42-B801-913535710F89}" type="slidenum">
              <a:rPr lang="fr-FR"/>
              <a:pPr>
                <a:defRPr/>
              </a:pPr>
              <a:t>‹N°›</a:t>
            </a:fld>
            <a:endParaRPr lang="fr-FR"/>
          </a:p>
        </p:txBody>
      </p:sp>
    </p:spTree>
    <p:extLst>
      <p:ext uri="{BB962C8B-B14F-4D97-AF65-F5344CB8AC3E}">
        <p14:creationId xmlns:p14="http://schemas.microsoft.com/office/powerpoint/2010/main" val="428414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
Deuxième niveau
Troisième niveau
Quatrième niveau
Cinquième niveau</a:t>
            </a:r>
            <a:endParaRPr lang="en-US" dirty="0"/>
          </a:p>
        </p:txBody>
      </p:sp>
      <p:sp>
        <p:nvSpPr>
          <p:cNvPr id="7" name="Date Placeholder 3">
            <a:extLst>
              <a:ext uri="{FF2B5EF4-FFF2-40B4-BE49-F238E27FC236}">
                <a16:creationId xmlns:a16="http://schemas.microsoft.com/office/drawing/2014/main" id="{9EF81EFD-4CC2-2741-B06C-BD445B1F67A0}"/>
              </a:ext>
            </a:extLst>
          </p:cNvPr>
          <p:cNvSpPr>
            <a:spLocks noGrp="1"/>
          </p:cNvSpPr>
          <p:nvPr>
            <p:ph type="dt" sz="half" idx="10"/>
          </p:nvPr>
        </p:nvSpPr>
        <p:spPr/>
        <p:txBody>
          <a:bodyPr/>
          <a:lstStyle>
            <a:lvl1pPr>
              <a:defRPr/>
            </a:lvl1pPr>
          </a:lstStyle>
          <a:p>
            <a:pPr>
              <a:defRPr/>
            </a:pPr>
            <a:fld id="{CB400EE1-868D-8B45-8970-B37381EE22B1}" type="datetime1">
              <a:rPr lang="fr-FR" smtClean="0"/>
              <a:t>21/11/2023</a:t>
            </a:fld>
            <a:endParaRPr lang="fr-FR"/>
          </a:p>
        </p:txBody>
      </p:sp>
      <p:sp>
        <p:nvSpPr>
          <p:cNvPr id="8" name="Footer Placeholder 4">
            <a:extLst>
              <a:ext uri="{FF2B5EF4-FFF2-40B4-BE49-F238E27FC236}">
                <a16:creationId xmlns:a16="http://schemas.microsoft.com/office/drawing/2014/main" id="{FF42C559-32AF-BF4F-A427-518680294907}"/>
              </a:ext>
            </a:extLst>
          </p:cNvPr>
          <p:cNvSpPr>
            <a:spLocks noGrp="1"/>
          </p:cNvSpPr>
          <p:nvPr>
            <p:ph type="ftr" sz="quarter" idx="11"/>
          </p:nvPr>
        </p:nvSpPr>
        <p:spPr/>
        <p:txBody>
          <a:bodyPr/>
          <a:lstStyle>
            <a:lvl1pPr>
              <a:defRPr/>
            </a:lvl1pPr>
          </a:lstStyle>
          <a:p>
            <a:pPr>
              <a:defRPr/>
            </a:pPr>
            <a:r>
              <a:rPr lang="fr-FR"/>
              <a:t>AEIS 24-11-23</a:t>
            </a:r>
          </a:p>
        </p:txBody>
      </p:sp>
      <p:sp>
        <p:nvSpPr>
          <p:cNvPr id="9" name="Slide Number Placeholder 5">
            <a:extLst>
              <a:ext uri="{FF2B5EF4-FFF2-40B4-BE49-F238E27FC236}">
                <a16:creationId xmlns:a16="http://schemas.microsoft.com/office/drawing/2014/main" id="{AAED96D9-961D-074B-93B8-B84A757CA67D}"/>
              </a:ext>
            </a:extLst>
          </p:cNvPr>
          <p:cNvSpPr>
            <a:spLocks noGrp="1"/>
          </p:cNvSpPr>
          <p:nvPr>
            <p:ph type="sldNum" sz="quarter" idx="12"/>
          </p:nvPr>
        </p:nvSpPr>
        <p:spPr/>
        <p:txBody>
          <a:bodyPr/>
          <a:lstStyle>
            <a:lvl1pPr>
              <a:defRPr/>
            </a:lvl1pPr>
          </a:lstStyle>
          <a:p>
            <a:pPr>
              <a:defRPr/>
            </a:pPr>
            <a:fld id="{F168D052-FC01-5A4A-B884-C63E6668E7C7}" type="slidenum">
              <a:rPr lang="fr-FR"/>
              <a:pPr>
                <a:defRPr/>
              </a:pPr>
              <a:t>‹N°›</a:t>
            </a:fld>
            <a:endParaRPr lang="fr-FR"/>
          </a:p>
        </p:txBody>
      </p:sp>
    </p:spTree>
    <p:extLst>
      <p:ext uri="{BB962C8B-B14F-4D97-AF65-F5344CB8AC3E}">
        <p14:creationId xmlns:p14="http://schemas.microsoft.com/office/powerpoint/2010/main" val="2536557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3">
            <a:extLst>
              <a:ext uri="{FF2B5EF4-FFF2-40B4-BE49-F238E27FC236}">
                <a16:creationId xmlns:a16="http://schemas.microsoft.com/office/drawing/2014/main" id="{481A635D-CF6C-7E4C-B403-7C76A44C360E}"/>
              </a:ext>
            </a:extLst>
          </p:cNvPr>
          <p:cNvSpPr>
            <a:spLocks noGrp="1"/>
          </p:cNvSpPr>
          <p:nvPr>
            <p:ph type="dt" sz="half" idx="10"/>
          </p:nvPr>
        </p:nvSpPr>
        <p:spPr/>
        <p:txBody>
          <a:bodyPr/>
          <a:lstStyle>
            <a:lvl1pPr>
              <a:defRPr/>
            </a:lvl1pPr>
          </a:lstStyle>
          <a:p>
            <a:pPr>
              <a:defRPr/>
            </a:pPr>
            <a:fld id="{FBBE8338-5877-1146-8B39-E2A45CC95F9C}" type="datetime1">
              <a:rPr lang="fr-FR" smtClean="0"/>
              <a:t>21/11/2023</a:t>
            </a:fld>
            <a:endParaRPr lang="fr-FR"/>
          </a:p>
        </p:txBody>
      </p:sp>
      <p:sp>
        <p:nvSpPr>
          <p:cNvPr id="4" name="Footer Placeholder 4">
            <a:extLst>
              <a:ext uri="{FF2B5EF4-FFF2-40B4-BE49-F238E27FC236}">
                <a16:creationId xmlns:a16="http://schemas.microsoft.com/office/drawing/2014/main" id="{718A5000-22CD-004C-94A2-FC6849C2041B}"/>
              </a:ext>
            </a:extLst>
          </p:cNvPr>
          <p:cNvSpPr>
            <a:spLocks noGrp="1"/>
          </p:cNvSpPr>
          <p:nvPr>
            <p:ph type="ftr" sz="quarter" idx="11"/>
          </p:nvPr>
        </p:nvSpPr>
        <p:spPr/>
        <p:txBody>
          <a:bodyPr/>
          <a:lstStyle>
            <a:lvl1pPr>
              <a:defRPr/>
            </a:lvl1pPr>
          </a:lstStyle>
          <a:p>
            <a:pPr>
              <a:defRPr/>
            </a:pPr>
            <a:r>
              <a:rPr lang="fr-FR"/>
              <a:t>AEIS 24-11-23</a:t>
            </a:r>
          </a:p>
        </p:txBody>
      </p:sp>
      <p:sp>
        <p:nvSpPr>
          <p:cNvPr id="5" name="Slide Number Placeholder 5">
            <a:extLst>
              <a:ext uri="{FF2B5EF4-FFF2-40B4-BE49-F238E27FC236}">
                <a16:creationId xmlns:a16="http://schemas.microsoft.com/office/drawing/2014/main" id="{2CBE5887-B1CE-5844-98D5-77C8A7AAA09D}"/>
              </a:ext>
            </a:extLst>
          </p:cNvPr>
          <p:cNvSpPr>
            <a:spLocks noGrp="1"/>
          </p:cNvSpPr>
          <p:nvPr>
            <p:ph type="sldNum" sz="quarter" idx="12"/>
          </p:nvPr>
        </p:nvSpPr>
        <p:spPr/>
        <p:txBody>
          <a:bodyPr/>
          <a:lstStyle>
            <a:lvl1pPr>
              <a:defRPr/>
            </a:lvl1pPr>
          </a:lstStyle>
          <a:p>
            <a:pPr>
              <a:defRPr/>
            </a:pPr>
            <a:fld id="{F46D6E16-C38D-1042-AF50-A72B4F884663}" type="slidenum">
              <a:rPr lang="fr-FR"/>
              <a:pPr>
                <a:defRPr/>
              </a:pPr>
              <a:t>‹N°›</a:t>
            </a:fld>
            <a:endParaRPr lang="fr-FR"/>
          </a:p>
        </p:txBody>
      </p:sp>
    </p:spTree>
    <p:extLst>
      <p:ext uri="{BB962C8B-B14F-4D97-AF65-F5344CB8AC3E}">
        <p14:creationId xmlns:p14="http://schemas.microsoft.com/office/powerpoint/2010/main" val="1560118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66C9EF4-9B0C-114D-A50D-B32DE59F1DF6}"/>
              </a:ext>
            </a:extLst>
          </p:cNvPr>
          <p:cNvSpPr>
            <a:spLocks noGrp="1"/>
          </p:cNvSpPr>
          <p:nvPr>
            <p:ph type="dt" sz="half" idx="10"/>
          </p:nvPr>
        </p:nvSpPr>
        <p:spPr/>
        <p:txBody>
          <a:bodyPr/>
          <a:lstStyle>
            <a:lvl1pPr>
              <a:defRPr/>
            </a:lvl1pPr>
          </a:lstStyle>
          <a:p>
            <a:pPr>
              <a:defRPr/>
            </a:pPr>
            <a:fld id="{1D6B8C91-CDA4-C54F-8458-F0D18E275AE3}" type="datetime1">
              <a:rPr lang="fr-FR" smtClean="0"/>
              <a:t>21/11/2023</a:t>
            </a:fld>
            <a:endParaRPr lang="fr-FR"/>
          </a:p>
        </p:txBody>
      </p:sp>
      <p:sp>
        <p:nvSpPr>
          <p:cNvPr id="3" name="Footer Placeholder 4">
            <a:extLst>
              <a:ext uri="{FF2B5EF4-FFF2-40B4-BE49-F238E27FC236}">
                <a16:creationId xmlns:a16="http://schemas.microsoft.com/office/drawing/2014/main" id="{202FA7A9-B5E3-FB4A-9853-F2B86D3963C9}"/>
              </a:ext>
            </a:extLst>
          </p:cNvPr>
          <p:cNvSpPr>
            <a:spLocks noGrp="1"/>
          </p:cNvSpPr>
          <p:nvPr>
            <p:ph type="ftr" sz="quarter" idx="11"/>
          </p:nvPr>
        </p:nvSpPr>
        <p:spPr/>
        <p:txBody>
          <a:bodyPr/>
          <a:lstStyle>
            <a:lvl1pPr>
              <a:defRPr/>
            </a:lvl1pPr>
          </a:lstStyle>
          <a:p>
            <a:pPr>
              <a:defRPr/>
            </a:pPr>
            <a:r>
              <a:rPr lang="fr-FR"/>
              <a:t>AEIS 24-11-23</a:t>
            </a:r>
          </a:p>
        </p:txBody>
      </p:sp>
      <p:sp>
        <p:nvSpPr>
          <p:cNvPr id="4" name="Slide Number Placeholder 5">
            <a:extLst>
              <a:ext uri="{FF2B5EF4-FFF2-40B4-BE49-F238E27FC236}">
                <a16:creationId xmlns:a16="http://schemas.microsoft.com/office/drawing/2014/main" id="{F63AE601-8251-3E49-B3EF-649D29BE85FF}"/>
              </a:ext>
            </a:extLst>
          </p:cNvPr>
          <p:cNvSpPr>
            <a:spLocks noGrp="1"/>
          </p:cNvSpPr>
          <p:nvPr>
            <p:ph type="sldNum" sz="quarter" idx="12"/>
          </p:nvPr>
        </p:nvSpPr>
        <p:spPr/>
        <p:txBody>
          <a:bodyPr/>
          <a:lstStyle>
            <a:lvl1pPr>
              <a:defRPr/>
            </a:lvl1pPr>
          </a:lstStyle>
          <a:p>
            <a:pPr>
              <a:defRPr/>
            </a:pPr>
            <a:fld id="{26307C2C-1311-8C4C-BE02-24CB0D412166}" type="slidenum">
              <a:rPr lang="fr-FR"/>
              <a:pPr>
                <a:defRPr/>
              </a:pPr>
              <a:t>‹N°›</a:t>
            </a:fld>
            <a:endParaRPr lang="fr-FR"/>
          </a:p>
        </p:txBody>
      </p:sp>
    </p:spTree>
    <p:extLst>
      <p:ext uri="{BB962C8B-B14F-4D97-AF65-F5344CB8AC3E}">
        <p14:creationId xmlns:p14="http://schemas.microsoft.com/office/powerpoint/2010/main" val="4029294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p>
        </p:txBody>
      </p:sp>
      <p:sp>
        <p:nvSpPr>
          <p:cNvPr id="5" name="Date Placeholder 3">
            <a:extLst>
              <a:ext uri="{FF2B5EF4-FFF2-40B4-BE49-F238E27FC236}">
                <a16:creationId xmlns:a16="http://schemas.microsoft.com/office/drawing/2014/main" id="{90778BE0-E8D2-4B4A-AA8D-7F9BFBBD550D}"/>
              </a:ext>
            </a:extLst>
          </p:cNvPr>
          <p:cNvSpPr>
            <a:spLocks noGrp="1"/>
          </p:cNvSpPr>
          <p:nvPr>
            <p:ph type="dt" sz="half" idx="10"/>
          </p:nvPr>
        </p:nvSpPr>
        <p:spPr/>
        <p:txBody>
          <a:bodyPr/>
          <a:lstStyle>
            <a:lvl1pPr>
              <a:defRPr/>
            </a:lvl1pPr>
          </a:lstStyle>
          <a:p>
            <a:pPr>
              <a:defRPr/>
            </a:pPr>
            <a:fld id="{CCF461D6-7489-DA47-AEEF-103DB039591B}" type="datetime1">
              <a:rPr lang="fr-FR" smtClean="0"/>
              <a:t>21/11/2023</a:t>
            </a:fld>
            <a:endParaRPr lang="fr-FR"/>
          </a:p>
        </p:txBody>
      </p:sp>
      <p:sp>
        <p:nvSpPr>
          <p:cNvPr id="6" name="Footer Placeholder 4">
            <a:extLst>
              <a:ext uri="{FF2B5EF4-FFF2-40B4-BE49-F238E27FC236}">
                <a16:creationId xmlns:a16="http://schemas.microsoft.com/office/drawing/2014/main" id="{3DF15AB6-119A-4943-A848-06A8FCFA70D3}"/>
              </a:ext>
            </a:extLst>
          </p:cNvPr>
          <p:cNvSpPr>
            <a:spLocks noGrp="1"/>
          </p:cNvSpPr>
          <p:nvPr>
            <p:ph type="ftr" sz="quarter" idx="11"/>
          </p:nvPr>
        </p:nvSpPr>
        <p:spPr/>
        <p:txBody>
          <a:bodyPr/>
          <a:lstStyle>
            <a:lvl1pPr>
              <a:defRPr/>
            </a:lvl1pPr>
          </a:lstStyle>
          <a:p>
            <a:pPr>
              <a:defRPr/>
            </a:pPr>
            <a:r>
              <a:rPr lang="fr-FR"/>
              <a:t>AEIS 24-11-23</a:t>
            </a:r>
          </a:p>
        </p:txBody>
      </p:sp>
      <p:sp>
        <p:nvSpPr>
          <p:cNvPr id="7" name="Slide Number Placeholder 5">
            <a:extLst>
              <a:ext uri="{FF2B5EF4-FFF2-40B4-BE49-F238E27FC236}">
                <a16:creationId xmlns:a16="http://schemas.microsoft.com/office/drawing/2014/main" id="{64B5771B-DEF0-924F-9E89-BC54A0319DC8}"/>
              </a:ext>
            </a:extLst>
          </p:cNvPr>
          <p:cNvSpPr>
            <a:spLocks noGrp="1"/>
          </p:cNvSpPr>
          <p:nvPr>
            <p:ph type="sldNum" sz="quarter" idx="12"/>
          </p:nvPr>
        </p:nvSpPr>
        <p:spPr/>
        <p:txBody>
          <a:bodyPr/>
          <a:lstStyle>
            <a:lvl1pPr>
              <a:defRPr/>
            </a:lvl1pPr>
          </a:lstStyle>
          <a:p>
            <a:pPr>
              <a:defRPr/>
            </a:pPr>
            <a:fld id="{E235B6B3-F86E-CD43-AD8E-504F8C39A47C}" type="slidenum">
              <a:rPr lang="fr-FR"/>
              <a:pPr>
                <a:defRPr/>
              </a:pPr>
              <a:t>‹N°›</a:t>
            </a:fld>
            <a:endParaRPr lang="fr-FR"/>
          </a:p>
        </p:txBody>
      </p:sp>
    </p:spTree>
    <p:extLst>
      <p:ext uri="{BB962C8B-B14F-4D97-AF65-F5344CB8AC3E}">
        <p14:creationId xmlns:p14="http://schemas.microsoft.com/office/powerpoint/2010/main" val="16574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p>
        </p:txBody>
      </p:sp>
      <p:sp>
        <p:nvSpPr>
          <p:cNvPr id="5" name="Date Placeholder 3">
            <a:extLst>
              <a:ext uri="{FF2B5EF4-FFF2-40B4-BE49-F238E27FC236}">
                <a16:creationId xmlns:a16="http://schemas.microsoft.com/office/drawing/2014/main" id="{2454D0AC-4C0B-7F43-ACCF-7456DAB02FFF}"/>
              </a:ext>
            </a:extLst>
          </p:cNvPr>
          <p:cNvSpPr>
            <a:spLocks noGrp="1"/>
          </p:cNvSpPr>
          <p:nvPr>
            <p:ph type="dt" sz="half" idx="10"/>
          </p:nvPr>
        </p:nvSpPr>
        <p:spPr/>
        <p:txBody>
          <a:bodyPr/>
          <a:lstStyle>
            <a:lvl1pPr>
              <a:defRPr/>
            </a:lvl1pPr>
          </a:lstStyle>
          <a:p>
            <a:pPr>
              <a:defRPr/>
            </a:pPr>
            <a:fld id="{3DE2C74E-6FB1-344F-9F66-6DAFE5EB9167}" type="datetime1">
              <a:rPr lang="fr-FR" smtClean="0"/>
              <a:t>21/11/2023</a:t>
            </a:fld>
            <a:endParaRPr lang="fr-FR"/>
          </a:p>
        </p:txBody>
      </p:sp>
      <p:sp>
        <p:nvSpPr>
          <p:cNvPr id="6" name="Footer Placeholder 4">
            <a:extLst>
              <a:ext uri="{FF2B5EF4-FFF2-40B4-BE49-F238E27FC236}">
                <a16:creationId xmlns:a16="http://schemas.microsoft.com/office/drawing/2014/main" id="{BC73E282-3F41-3541-8D9B-B572A1AB50AA}"/>
              </a:ext>
            </a:extLst>
          </p:cNvPr>
          <p:cNvSpPr>
            <a:spLocks noGrp="1"/>
          </p:cNvSpPr>
          <p:nvPr>
            <p:ph type="ftr" sz="quarter" idx="11"/>
          </p:nvPr>
        </p:nvSpPr>
        <p:spPr/>
        <p:txBody>
          <a:bodyPr/>
          <a:lstStyle>
            <a:lvl1pPr>
              <a:defRPr/>
            </a:lvl1pPr>
          </a:lstStyle>
          <a:p>
            <a:pPr>
              <a:defRPr/>
            </a:pPr>
            <a:r>
              <a:rPr lang="fr-FR"/>
              <a:t>AEIS 24-11-23</a:t>
            </a:r>
          </a:p>
        </p:txBody>
      </p:sp>
      <p:sp>
        <p:nvSpPr>
          <p:cNvPr id="7" name="Slide Number Placeholder 5">
            <a:extLst>
              <a:ext uri="{FF2B5EF4-FFF2-40B4-BE49-F238E27FC236}">
                <a16:creationId xmlns:a16="http://schemas.microsoft.com/office/drawing/2014/main" id="{E9766F97-D28C-D744-B09B-3CFA7025A7D2}"/>
              </a:ext>
            </a:extLst>
          </p:cNvPr>
          <p:cNvSpPr>
            <a:spLocks noGrp="1"/>
          </p:cNvSpPr>
          <p:nvPr>
            <p:ph type="sldNum" sz="quarter" idx="12"/>
          </p:nvPr>
        </p:nvSpPr>
        <p:spPr/>
        <p:txBody>
          <a:bodyPr/>
          <a:lstStyle>
            <a:lvl1pPr>
              <a:defRPr/>
            </a:lvl1pPr>
          </a:lstStyle>
          <a:p>
            <a:pPr>
              <a:defRPr/>
            </a:pPr>
            <a:fld id="{6CC7EB51-07C9-4B4F-8853-EFAF635775D1}" type="slidenum">
              <a:rPr lang="fr-FR"/>
              <a:pPr>
                <a:defRPr/>
              </a:pPr>
              <a:t>‹N°›</a:t>
            </a:fld>
            <a:endParaRPr lang="fr-FR"/>
          </a:p>
        </p:txBody>
      </p:sp>
    </p:spTree>
    <p:extLst>
      <p:ext uri="{BB962C8B-B14F-4D97-AF65-F5344CB8AC3E}">
        <p14:creationId xmlns:p14="http://schemas.microsoft.com/office/powerpoint/2010/main" val="3942236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006721D-848C-C14D-BC00-4B0705D3E136}"/>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endParaRPr lang="en-US" altLang="fr-FR"/>
          </a:p>
        </p:txBody>
      </p:sp>
      <p:sp>
        <p:nvSpPr>
          <p:cNvPr id="1027" name="Text Placeholder 2">
            <a:extLst>
              <a:ext uri="{FF2B5EF4-FFF2-40B4-BE49-F238E27FC236}">
                <a16:creationId xmlns:a16="http://schemas.microsoft.com/office/drawing/2014/main" id="{0BD77D5C-166A-804E-BA25-BAB8071457D9}"/>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B0D8F1A5-3FA7-7242-9268-BD2AAB54995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6C568547-6FC7-A64B-AC2A-042E8C0254A0}" type="datetime1">
              <a:rPr lang="fr-FR" smtClean="0"/>
              <a:t>21/11/2023</a:t>
            </a:fld>
            <a:endParaRPr lang="fr-FR"/>
          </a:p>
        </p:txBody>
      </p:sp>
      <p:sp>
        <p:nvSpPr>
          <p:cNvPr id="5" name="Footer Placeholder 4">
            <a:extLst>
              <a:ext uri="{FF2B5EF4-FFF2-40B4-BE49-F238E27FC236}">
                <a16:creationId xmlns:a16="http://schemas.microsoft.com/office/drawing/2014/main" id="{7F16579F-AC7C-0C4D-A845-458006F5FEE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fr-FR"/>
              <a:t>AEIS 24-11-23</a:t>
            </a:r>
          </a:p>
        </p:txBody>
      </p:sp>
      <p:sp>
        <p:nvSpPr>
          <p:cNvPr id="6" name="Slide Number Placeholder 5">
            <a:extLst>
              <a:ext uri="{FF2B5EF4-FFF2-40B4-BE49-F238E27FC236}">
                <a16:creationId xmlns:a16="http://schemas.microsoft.com/office/drawing/2014/main" id="{2238C6BF-C346-0346-A6AA-5EEA0AF9BCE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CA42431C-D97A-5745-9253-7A87A49C234B}"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file:////var/folders/hn/wk638s7x3_z4h0nnmxr_3nmm0000gn/T/com.microsoft.Word/WebArchiveCopyPasteTempFiles/figure2-3.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32.xml"/><Relationship Id="rId16"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jp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oleObject" Target="../embeddings/oleObject1.bin"/><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56.pn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8.png"/><Relationship Id="rId4" Type="http://schemas.openxmlformats.org/officeDocument/2006/relationships/image" Target="../media/image57.jp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0.png"/><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63.png"/><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577621D-9166-0D4A-9000-8F85BCDEC5FE}"/>
              </a:ext>
            </a:extLst>
          </p:cNvPr>
          <p:cNvSpPr txBox="1"/>
          <p:nvPr/>
        </p:nvSpPr>
        <p:spPr>
          <a:xfrm>
            <a:off x="0" y="0"/>
            <a:ext cx="9144000" cy="6858000"/>
          </a:xfrm>
          <a:prstGeom prst="rect">
            <a:avLst/>
          </a:prstGeom>
          <a:solidFill>
            <a:schemeClr val="tx1"/>
          </a:solidFill>
          <a:ln>
            <a:solidFill>
              <a:schemeClr val="tx1"/>
            </a:solidFill>
          </a:ln>
        </p:spPr>
        <p:txBody>
          <a:bodyPr wrap="square" rtlCol="0">
            <a:spAutoFit/>
          </a:bodyPr>
          <a:lstStyle/>
          <a:p>
            <a:endParaRPr lang="fr-FR" dirty="0"/>
          </a:p>
        </p:txBody>
      </p:sp>
      <p:pic>
        <p:nvPicPr>
          <p:cNvPr id="7" name="Image 6">
            <a:extLst>
              <a:ext uri="{FF2B5EF4-FFF2-40B4-BE49-F238E27FC236}">
                <a16:creationId xmlns:a16="http://schemas.microsoft.com/office/drawing/2014/main" id="{CE015B13-0FAC-774B-913E-542109CA70FC}"/>
              </a:ext>
            </a:extLst>
          </p:cNvPr>
          <p:cNvPicPr>
            <a:picLocks noChangeAspect="1"/>
          </p:cNvPicPr>
          <p:nvPr/>
        </p:nvPicPr>
        <p:blipFill>
          <a:blip r:embed="rId3"/>
          <a:stretch>
            <a:fillRect/>
          </a:stretch>
        </p:blipFill>
        <p:spPr>
          <a:xfrm>
            <a:off x="747032" y="1041400"/>
            <a:ext cx="7790090" cy="5816600"/>
          </a:xfrm>
          <a:prstGeom prst="rect">
            <a:avLst/>
          </a:prstGeom>
        </p:spPr>
      </p:pic>
      <p:sp>
        <p:nvSpPr>
          <p:cNvPr id="4097" name="Titre 1">
            <a:extLst>
              <a:ext uri="{FF2B5EF4-FFF2-40B4-BE49-F238E27FC236}">
                <a16:creationId xmlns:a16="http://schemas.microsoft.com/office/drawing/2014/main" id="{7B881B62-A670-3D41-B296-FF82EBC595AB}"/>
              </a:ext>
            </a:extLst>
          </p:cNvPr>
          <p:cNvSpPr>
            <a:spLocks noGrp="1"/>
          </p:cNvSpPr>
          <p:nvPr>
            <p:ph type="ctrTitle"/>
          </p:nvPr>
        </p:nvSpPr>
        <p:spPr>
          <a:xfrm>
            <a:off x="685800" y="963789"/>
            <a:ext cx="7772400" cy="2387600"/>
          </a:xfrm>
        </p:spPr>
        <p:txBody>
          <a:bodyPr/>
          <a:lstStyle/>
          <a:p>
            <a:r>
              <a:rPr lang="fr-FR" altLang="fr-FR" sz="5400" b="1" dirty="0">
                <a:solidFill>
                  <a:schemeClr val="bg1"/>
                </a:solidFill>
                <a:latin typeface="Comic Sans MS" panose="030F0902030302020204" pitchFamily="66" charset="0"/>
                <a:ea typeface="Comic Sans MS" panose="030F0902030302020204" pitchFamily="66" charset="0"/>
                <a:cs typeface="Comic Sans MS" panose="030F0902030302020204" pitchFamily="66" charset="0"/>
              </a:rPr>
              <a:t>Fusion nucléaire : déconvenues et succès</a:t>
            </a:r>
            <a:br>
              <a:rPr lang="fr-FR" altLang="fr-FR" sz="5400" dirty="0">
                <a:solidFill>
                  <a:schemeClr val="bg1"/>
                </a:solidFill>
                <a:latin typeface="Comic Sans MS" panose="030F0902030302020204" pitchFamily="66" charset="0"/>
                <a:ea typeface="Comic Sans MS" panose="030F0902030302020204" pitchFamily="66" charset="0"/>
                <a:cs typeface="Comic Sans MS" panose="030F0902030302020204" pitchFamily="66" charset="0"/>
              </a:rPr>
            </a:br>
            <a:endParaRPr lang="fr-FR" altLang="fr-FR" sz="5400" dirty="0">
              <a:solidFill>
                <a:schemeClr val="bg1"/>
              </a:solidFill>
              <a:latin typeface="Comic Sans MS" panose="030F0902030302020204" pitchFamily="66" charset="0"/>
              <a:ea typeface="Comic Sans MS" panose="030F0902030302020204" pitchFamily="66" charset="0"/>
              <a:cs typeface="Comic Sans MS" panose="030F0902030302020204" pitchFamily="66" charset="0"/>
            </a:endParaRPr>
          </a:p>
        </p:txBody>
      </p:sp>
      <p:sp>
        <p:nvSpPr>
          <p:cNvPr id="4098" name="Sous-titre 2">
            <a:extLst>
              <a:ext uri="{FF2B5EF4-FFF2-40B4-BE49-F238E27FC236}">
                <a16:creationId xmlns:a16="http://schemas.microsoft.com/office/drawing/2014/main" id="{AE2190CD-A8A7-7D46-A8D0-92CBEA4FEA54}"/>
              </a:ext>
            </a:extLst>
          </p:cNvPr>
          <p:cNvSpPr>
            <a:spLocks noGrp="1"/>
          </p:cNvSpPr>
          <p:nvPr>
            <p:ph type="subTitle" idx="1"/>
          </p:nvPr>
        </p:nvSpPr>
        <p:spPr>
          <a:xfrm>
            <a:off x="1143000" y="4365812"/>
            <a:ext cx="6858000" cy="1954306"/>
          </a:xfrm>
        </p:spPr>
        <p:txBody>
          <a:bodyPr/>
          <a:lstStyle/>
          <a:p>
            <a:r>
              <a:rPr lang="fr-FR" altLang="fr-FR" dirty="0">
                <a:solidFill>
                  <a:schemeClr val="bg1"/>
                </a:solidFill>
                <a:latin typeface="Comic Sans MS" panose="030F0902030302020204" pitchFamily="66" charset="0"/>
              </a:rPr>
              <a:t>Jean Louis </a:t>
            </a:r>
            <a:r>
              <a:rPr lang="fr-FR" altLang="fr-FR" dirty="0" err="1">
                <a:solidFill>
                  <a:schemeClr val="bg1"/>
                </a:solidFill>
                <a:latin typeface="Comic Sans MS" panose="030F0902030302020204" pitchFamily="66" charset="0"/>
              </a:rPr>
              <a:t>Bobin</a:t>
            </a:r>
            <a:endParaRPr lang="fr-FR" altLang="fr-FR" dirty="0">
              <a:solidFill>
                <a:schemeClr val="bg1"/>
              </a:solidFill>
              <a:latin typeface="Comic Sans MS" panose="030F0902030302020204" pitchFamily="66" charset="0"/>
            </a:endParaRPr>
          </a:p>
          <a:p>
            <a:r>
              <a:rPr lang="fr-FR" altLang="fr-FR" dirty="0">
                <a:solidFill>
                  <a:schemeClr val="bg1"/>
                </a:solidFill>
                <a:latin typeface="Comic Sans MS" panose="030F0902030302020204" pitchFamily="66" charset="0"/>
              </a:rPr>
              <a:t>Sorbonne-Universités</a:t>
            </a:r>
          </a:p>
          <a:p>
            <a:endParaRPr lang="fr-FR" altLang="fr-FR" dirty="0">
              <a:solidFill>
                <a:schemeClr val="bg1"/>
              </a:solidFill>
              <a:latin typeface="Comic Sans MS" panose="030F0902030302020204" pitchFamily="66" charset="0"/>
            </a:endParaRPr>
          </a:p>
          <a:p>
            <a:r>
              <a:rPr lang="fr-FR" altLang="fr-FR" dirty="0">
                <a:solidFill>
                  <a:schemeClr val="bg1"/>
                </a:solidFill>
                <a:latin typeface="Comic Sans MS" panose="030F0902030302020204" pitchFamily="66" charset="0"/>
              </a:rPr>
              <a:t>AEIS</a:t>
            </a:r>
          </a:p>
        </p:txBody>
      </p:sp>
      <p:sp>
        <p:nvSpPr>
          <p:cNvPr id="3" name="Espace réservé du pied de page 2">
            <a:extLst>
              <a:ext uri="{FF2B5EF4-FFF2-40B4-BE49-F238E27FC236}">
                <a16:creationId xmlns:a16="http://schemas.microsoft.com/office/drawing/2014/main" id="{4B6A9E04-A148-D649-A47A-5773DF6A1D37}"/>
              </a:ext>
            </a:extLst>
          </p:cNvPr>
          <p:cNvSpPr>
            <a:spLocks noGrp="1"/>
          </p:cNvSpPr>
          <p:nvPr>
            <p:ph type="ftr" sz="quarter" idx="11"/>
          </p:nvPr>
        </p:nvSpPr>
        <p:spPr/>
        <p:txBody>
          <a:bodyPr/>
          <a:lstStyle/>
          <a:p>
            <a:pPr>
              <a:defRPr/>
            </a:pPr>
            <a:r>
              <a:rPr lang="fr-FR"/>
              <a:t>AEIS 24-11-23</a:t>
            </a:r>
          </a:p>
        </p:txBody>
      </p:sp>
      <p:sp>
        <p:nvSpPr>
          <p:cNvPr id="4" name="Espace réservé du numéro de diapositive 3">
            <a:extLst>
              <a:ext uri="{FF2B5EF4-FFF2-40B4-BE49-F238E27FC236}">
                <a16:creationId xmlns:a16="http://schemas.microsoft.com/office/drawing/2014/main" id="{9B2EBAE6-D748-4744-A5BB-5E4D27EB8F32}"/>
              </a:ext>
            </a:extLst>
          </p:cNvPr>
          <p:cNvSpPr>
            <a:spLocks noGrp="1"/>
          </p:cNvSpPr>
          <p:nvPr>
            <p:ph type="sldNum" sz="quarter" idx="12"/>
          </p:nvPr>
        </p:nvSpPr>
        <p:spPr/>
        <p:txBody>
          <a:bodyPr/>
          <a:lstStyle/>
          <a:p>
            <a:pPr>
              <a:defRPr/>
            </a:pPr>
            <a:fld id="{DEF288D5-06A3-A647-97EF-2A13BD024059}" type="slidenum">
              <a:rPr lang="fr-FR" smtClean="0"/>
              <a:pPr>
                <a:defRPr/>
              </a:pPr>
              <a:t>1</a:t>
            </a:fld>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3E8345C-422B-1747-AA2F-F9B8F76F4516}"/>
              </a:ext>
            </a:extLst>
          </p:cNvPr>
          <p:cNvSpPr>
            <a:spLocks noGrp="1"/>
          </p:cNvSpPr>
          <p:nvPr>
            <p:ph type="title"/>
          </p:nvPr>
        </p:nvSpPr>
        <p:spPr/>
        <p:txBody>
          <a:bodyPr/>
          <a:lstStyle/>
          <a:p>
            <a:pPr algn="ctr"/>
            <a:r>
              <a:rPr lang="fr-FR" sz="3600" dirty="0">
                <a:latin typeface="Comic Sans MS" panose="030F0902030302020204" pitchFamily="66" charset="0"/>
              </a:rPr>
              <a:t>Eléments pour une feuille de route</a:t>
            </a:r>
          </a:p>
        </p:txBody>
      </p:sp>
      <p:sp>
        <p:nvSpPr>
          <p:cNvPr id="6" name="Espace réservé du contenu 5">
            <a:extLst>
              <a:ext uri="{FF2B5EF4-FFF2-40B4-BE49-F238E27FC236}">
                <a16:creationId xmlns:a16="http://schemas.microsoft.com/office/drawing/2014/main" id="{6ECFA668-76F4-D74C-9F98-56DA64364BE7}"/>
              </a:ext>
            </a:extLst>
          </p:cNvPr>
          <p:cNvSpPr>
            <a:spLocks noGrp="1"/>
          </p:cNvSpPr>
          <p:nvPr>
            <p:ph sz="half" idx="1"/>
          </p:nvPr>
        </p:nvSpPr>
        <p:spPr/>
        <p:txBody>
          <a:bodyPr/>
          <a:lstStyle/>
          <a:p>
            <a:pPr marL="0" indent="0" algn="ctr">
              <a:buNone/>
            </a:pPr>
            <a:r>
              <a:rPr lang="fr-FR" dirty="0"/>
              <a:t>Sciences de la fusion</a:t>
            </a:r>
          </a:p>
          <a:p>
            <a:endParaRPr lang="fr-FR" dirty="0"/>
          </a:p>
          <a:p>
            <a:r>
              <a:rPr lang="fr-FR" sz="2400" dirty="0"/>
              <a:t>Réactions nucléaires</a:t>
            </a:r>
          </a:p>
          <a:p>
            <a:r>
              <a:rPr lang="fr-FR" sz="2400" dirty="0"/>
              <a:t>Régime thermonucléaire </a:t>
            </a:r>
          </a:p>
          <a:p>
            <a:r>
              <a:rPr lang="fr-FR" sz="2400" dirty="0"/>
              <a:t>Configurations magnétiques</a:t>
            </a:r>
          </a:p>
          <a:p>
            <a:r>
              <a:rPr lang="fr-FR" sz="2400" dirty="0"/>
              <a:t>Physique des plasmas</a:t>
            </a:r>
          </a:p>
          <a:p>
            <a:r>
              <a:rPr lang="fr-FR" sz="2400" dirty="0"/>
              <a:t>Matière dense et chaude</a:t>
            </a:r>
          </a:p>
          <a:p>
            <a:r>
              <a:rPr lang="fr-FR" sz="2400" dirty="0"/>
              <a:t>Instabilités </a:t>
            </a:r>
          </a:p>
          <a:p>
            <a:endParaRPr lang="fr-FR" dirty="0"/>
          </a:p>
        </p:txBody>
      </p:sp>
      <p:sp>
        <p:nvSpPr>
          <p:cNvPr id="7" name="Espace réservé du contenu 6">
            <a:extLst>
              <a:ext uri="{FF2B5EF4-FFF2-40B4-BE49-F238E27FC236}">
                <a16:creationId xmlns:a16="http://schemas.microsoft.com/office/drawing/2014/main" id="{51B4873D-F7DC-E844-BCF2-022DCFBF0791}"/>
              </a:ext>
            </a:extLst>
          </p:cNvPr>
          <p:cNvSpPr>
            <a:spLocks noGrp="1"/>
          </p:cNvSpPr>
          <p:nvPr>
            <p:ph sz="half" idx="2"/>
          </p:nvPr>
        </p:nvSpPr>
        <p:spPr/>
        <p:txBody>
          <a:bodyPr/>
          <a:lstStyle/>
          <a:p>
            <a:pPr marL="0" indent="0" algn="ctr">
              <a:buNone/>
            </a:pPr>
            <a:r>
              <a:rPr lang="fr-FR" dirty="0"/>
              <a:t>Technologies de la fusion</a:t>
            </a:r>
          </a:p>
          <a:p>
            <a:endParaRPr lang="fr-FR" dirty="0"/>
          </a:p>
          <a:p>
            <a:r>
              <a:rPr lang="fr-FR" sz="2400" dirty="0"/>
              <a:t>Génération de champs magnétiques </a:t>
            </a:r>
          </a:p>
          <a:p>
            <a:r>
              <a:rPr lang="fr-FR" sz="2400" dirty="0"/>
              <a:t>Supraconducteurs </a:t>
            </a:r>
          </a:p>
          <a:p>
            <a:r>
              <a:rPr lang="fr-FR" sz="2400" dirty="0"/>
              <a:t>Radiofréquences </a:t>
            </a:r>
          </a:p>
          <a:p>
            <a:r>
              <a:rPr lang="fr-FR" sz="2400" dirty="0"/>
              <a:t>Lasers et autres « drivers »</a:t>
            </a:r>
          </a:p>
          <a:p>
            <a:r>
              <a:rPr lang="fr-FR" sz="2400" dirty="0"/>
              <a:t>Hautes puissance pulsées</a:t>
            </a:r>
          </a:p>
          <a:p>
            <a:r>
              <a:rPr lang="fr-FR" sz="2400" dirty="0"/>
              <a:t>Méthodes numériques adaptées </a:t>
            </a:r>
          </a:p>
        </p:txBody>
      </p:sp>
      <p:sp>
        <p:nvSpPr>
          <p:cNvPr id="2" name="Espace réservé du pied de page 1">
            <a:extLst>
              <a:ext uri="{FF2B5EF4-FFF2-40B4-BE49-F238E27FC236}">
                <a16:creationId xmlns:a16="http://schemas.microsoft.com/office/drawing/2014/main" id="{08B5ECF4-0F5A-0E48-885F-51653BF1E914}"/>
              </a:ext>
            </a:extLst>
          </p:cNvPr>
          <p:cNvSpPr>
            <a:spLocks noGrp="1"/>
          </p:cNvSpPr>
          <p:nvPr>
            <p:ph type="ftr" sz="quarter" idx="11"/>
          </p:nvPr>
        </p:nvSpPr>
        <p:spPr/>
        <p:txBody>
          <a:bodyPr/>
          <a:lstStyle/>
          <a:p>
            <a:pPr>
              <a:defRPr/>
            </a:pPr>
            <a:r>
              <a:rPr lang="fr-FR"/>
              <a:t>AEIS 24-11-23</a:t>
            </a:r>
          </a:p>
        </p:txBody>
      </p:sp>
      <p:sp>
        <p:nvSpPr>
          <p:cNvPr id="3" name="Espace réservé du numéro de diapositive 2">
            <a:extLst>
              <a:ext uri="{FF2B5EF4-FFF2-40B4-BE49-F238E27FC236}">
                <a16:creationId xmlns:a16="http://schemas.microsoft.com/office/drawing/2014/main" id="{9F88438A-FF9A-6342-88AF-3C7B9C2D2F87}"/>
              </a:ext>
            </a:extLst>
          </p:cNvPr>
          <p:cNvSpPr>
            <a:spLocks noGrp="1"/>
          </p:cNvSpPr>
          <p:nvPr>
            <p:ph type="sldNum" sz="quarter" idx="12"/>
          </p:nvPr>
        </p:nvSpPr>
        <p:spPr/>
        <p:txBody>
          <a:bodyPr/>
          <a:lstStyle/>
          <a:p>
            <a:pPr>
              <a:defRPr/>
            </a:pPr>
            <a:fld id="{F435DE2A-08D5-7C42-B801-913535710F89}" type="slidenum">
              <a:rPr lang="fr-FR" smtClean="0"/>
              <a:pPr>
                <a:defRPr/>
              </a:pPr>
              <a:t>10</a:t>
            </a:fld>
            <a:endParaRPr lang="fr-FR"/>
          </a:p>
        </p:txBody>
      </p:sp>
      <p:sp>
        <p:nvSpPr>
          <p:cNvPr id="4" name="Cadre 3">
            <a:extLst>
              <a:ext uri="{FF2B5EF4-FFF2-40B4-BE49-F238E27FC236}">
                <a16:creationId xmlns:a16="http://schemas.microsoft.com/office/drawing/2014/main" id="{1E6B3A4B-2E5C-4A4A-A627-67F4A833EC16}"/>
              </a:ext>
            </a:extLst>
          </p:cNvPr>
          <p:cNvSpPr/>
          <p:nvPr/>
        </p:nvSpPr>
        <p:spPr>
          <a:xfrm>
            <a:off x="514350" y="2743201"/>
            <a:ext cx="3951432" cy="1847273"/>
          </a:xfrm>
          <a:prstGeom prst="frame">
            <a:avLst>
              <a:gd name="adj1" fmla="val 480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ZoneTexte 7">
            <a:extLst>
              <a:ext uri="{FF2B5EF4-FFF2-40B4-BE49-F238E27FC236}">
                <a16:creationId xmlns:a16="http://schemas.microsoft.com/office/drawing/2014/main" id="{6DD10C7D-7A77-574A-A274-7915794B6D6D}"/>
              </a:ext>
            </a:extLst>
          </p:cNvPr>
          <p:cNvSpPr txBox="1"/>
          <p:nvPr/>
        </p:nvSpPr>
        <p:spPr>
          <a:xfrm>
            <a:off x="3241955" y="3973586"/>
            <a:ext cx="1128835" cy="523220"/>
          </a:xfrm>
          <a:prstGeom prst="rect">
            <a:avLst/>
          </a:prstGeom>
          <a:noFill/>
        </p:spPr>
        <p:txBody>
          <a:bodyPr wrap="none" rtlCol="0">
            <a:spAutoFit/>
          </a:bodyPr>
          <a:lstStyle/>
          <a:p>
            <a:r>
              <a:rPr lang="fr-FR" sz="2800" b="1" dirty="0">
                <a:solidFill>
                  <a:srgbClr val="FF0000"/>
                </a:solidFill>
              </a:rPr>
              <a:t>acquis</a:t>
            </a:r>
          </a:p>
        </p:txBody>
      </p:sp>
    </p:spTree>
    <p:extLst>
      <p:ext uri="{BB962C8B-B14F-4D97-AF65-F5344CB8AC3E}">
        <p14:creationId xmlns:p14="http://schemas.microsoft.com/office/powerpoint/2010/main" val="102874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635333-1107-A748-805C-971EB407A68F}"/>
              </a:ext>
            </a:extLst>
          </p:cNvPr>
          <p:cNvSpPr>
            <a:spLocks noGrp="1"/>
          </p:cNvSpPr>
          <p:nvPr>
            <p:ph type="title"/>
          </p:nvPr>
        </p:nvSpPr>
        <p:spPr>
          <a:xfrm>
            <a:off x="685800" y="609600"/>
            <a:ext cx="7772400" cy="862149"/>
          </a:xfrm>
        </p:spPr>
        <p:txBody>
          <a:bodyPr/>
          <a:lstStyle/>
          <a:p>
            <a:pPr algn="ctr"/>
            <a:r>
              <a:rPr lang="fr-FR" sz="3600" b="1" dirty="0">
                <a:latin typeface="Comic Sans MS" panose="030F0902030302020204" pitchFamily="66" charset="0"/>
              </a:rPr>
              <a:t>Un milieu fantasque: le plasma</a:t>
            </a:r>
          </a:p>
        </p:txBody>
      </p:sp>
      <p:sp>
        <p:nvSpPr>
          <p:cNvPr id="6" name="Espace réservé du texte 5">
            <a:extLst>
              <a:ext uri="{FF2B5EF4-FFF2-40B4-BE49-F238E27FC236}">
                <a16:creationId xmlns:a16="http://schemas.microsoft.com/office/drawing/2014/main" id="{3A17D58A-5600-544A-A1A4-B396B72F1617}"/>
              </a:ext>
            </a:extLst>
          </p:cNvPr>
          <p:cNvSpPr>
            <a:spLocks noGrp="1"/>
          </p:cNvSpPr>
          <p:nvPr>
            <p:ph type="body" sz="half" idx="1"/>
          </p:nvPr>
        </p:nvSpPr>
        <p:spPr>
          <a:xfrm>
            <a:off x="685799" y="2007327"/>
            <a:ext cx="5044441" cy="4114800"/>
          </a:xfrm>
        </p:spPr>
        <p:txBody>
          <a:bodyPr/>
          <a:lstStyle/>
          <a:p>
            <a:r>
              <a:rPr lang="fr-FR" sz="2200" dirty="0"/>
              <a:t>Quatrième état (fluide ionisé) de la matière</a:t>
            </a:r>
          </a:p>
          <a:p>
            <a:r>
              <a:rPr lang="fr-FR" sz="2200" dirty="0"/>
              <a:t>Extrême sensibilité, à toutes les échelles, aux champs électromagnétiques internes ou externes</a:t>
            </a:r>
          </a:p>
          <a:p>
            <a:r>
              <a:rPr lang="fr-FR" sz="2200" dirty="0"/>
              <a:t>Excellent conducteur à haute température (comparable aux supra)</a:t>
            </a:r>
          </a:p>
          <a:p>
            <a:r>
              <a:rPr lang="fr-FR" sz="2200" dirty="0"/>
              <a:t>Siège de multiples modes d’oscillation</a:t>
            </a:r>
          </a:p>
          <a:p>
            <a:r>
              <a:rPr lang="fr-FR" sz="2200" dirty="0"/>
              <a:t>Instable </a:t>
            </a:r>
          </a:p>
          <a:p>
            <a:r>
              <a:rPr lang="fr-FR" sz="2200" dirty="0"/>
              <a:t>Turbulent </a:t>
            </a:r>
          </a:p>
          <a:p>
            <a:r>
              <a:rPr lang="fr-FR" sz="2200" dirty="0"/>
              <a:t>…</a:t>
            </a:r>
          </a:p>
        </p:txBody>
      </p:sp>
      <p:pic>
        <p:nvPicPr>
          <p:cNvPr id="11" name="Espace réservé du contenu 10">
            <a:extLst>
              <a:ext uri="{FF2B5EF4-FFF2-40B4-BE49-F238E27FC236}">
                <a16:creationId xmlns:a16="http://schemas.microsoft.com/office/drawing/2014/main" id="{7FB7A7FD-2B76-1742-8B07-C365A049D734}"/>
              </a:ext>
            </a:extLst>
          </p:cNvPr>
          <p:cNvPicPr>
            <a:picLocks noGrp="1" noChangeAspect="1"/>
          </p:cNvPicPr>
          <p:nvPr>
            <p:ph sz="quarter" idx="3"/>
          </p:nvPr>
        </p:nvPicPr>
        <p:blipFill>
          <a:blip r:embed="rId3"/>
          <a:stretch>
            <a:fillRect/>
          </a:stretch>
        </p:blipFill>
        <p:spPr>
          <a:xfrm>
            <a:off x="6258119" y="3962400"/>
            <a:ext cx="1983601" cy="2154848"/>
          </a:xfrm>
        </p:spPr>
      </p:pic>
      <p:sp>
        <p:nvSpPr>
          <p:cNvPr id="4" name="Espace réservé du pied de page 3">
            <a:extLst>
              <a:ext uri="{FF2B5EF4-FFF2-40B4-BE49-F238E27FC236}">
                <a16:creationId xmlns:a16="http://schemas.microsoft.com/office/drawing/2014/main" id="{4471825C-67D9-1043-B7D2-2C960EF91B3B}"/>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525FC323-5384-1244-BCDC-7D9F55A5C0B9}"/>
              </a:ext>
            </a:extLst>
          </p:cNvPr>
          <p:cNvSpPr>
            <a:spLocks noGrp="1"/>
          </p:cNvSpPr>
          <p:nvPr>
            <p:ph type="sldNum" sz="quarter" idx="12"/>
          </p:nvPr>
        </p:nvSpPr>
        <p:spPr/>
        <p:txBody>
          <a:bodyPr/>
          <a:lstStyle/>
          <a:p>
            <a:pPr>
              <a:defRPr/>
            </a:pPr>
            <a:fld id="{4D008A55-B35F-B349-8DF8-973CE703BF57}" type="slidenum">
              <a:rPr lang="fr-FR" smtClean="0"/>
              <a:pPr>
                <a:defRPr/>
              </a:pPr>
              <a:t>11</a:t>
            </a:fld>
            <a:endParaRPr lang="fr-FR"/>
          </a:p>
        </p:txBody>
      </p:sp>
      <p:pic>
        <p:nvPicPr>
          <p:cNvPr id="10" name="Espace réservé du contenu 9">
            <a:extLst>
              <a:ext uri="{FF2B5EF4-FFF2-40B4-BE49-F238E27FC236}">
                <a16:creationId xmlns:a16="http://schemas.microsoft.com/office/drawing/2014/main" id="{65F5D54C-93D2-8F40-B2A5-8CD163630F13}"/>
              </a:ext>
            </a:extLst>
          </p:cNvPr>
          <p:cNvPicPr>
            <a:picLocks noGrp="1" noChangeAspect="1"/>
          </p:cNvPicPr>
          <p:nvPr>
            <p:ph sz="quarter" idx="2"/>
          </p:nvPr>
        </p:nvPicPr>
        <p:blipFill>
          <a:blip r:embed="rId4"/>
          <a:stretch>
            <a:fillRect/>
          </a:stretch>
        </p:blipFill>
        <p:spPr>
          <a:xfrm>
            <a:off x="6255131" y="2007326"/>
            <a:ext cx="1989006" cy="1955073"/>
          </a:xfrm>
        </p:spPr>
      </p:pic>
    </p:spTree>
    <p:extLst>
      <p:ext uri="{BB962C8B-B14F-4D97-AF65-F5344CB8AC3E}">
        <p14:creationId xmlns:p14="http://schemas.microsoft.com/office/powerpoint/2010/main" val="4270913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E59507E-8F3A-424B-B30D-1061105A88D2}"/>
              </a:ext>
            </a:extLst>
          </p:cNvPr>
          <p:cNvSpPr>
            <a:spLocks noGrp="1"/>
          </p:cNvSpPr>
          <p:nvPr>
            <p:ph type="title"/>
          </p:nvPr>
        </p:nvSpPr>
        <p:spPr/>
        <p:txBody>
          <a:bodyPr/>
          <a:lstStyle/>
          <a:p>
            <a:pPr algn="ctr"/>
            <a:r>
              <a:rPr lang="fr-FR" sz="3600" b="1" dirty="0"/>
              <a:t>Confinement magnétique :</a:t>
            </a:r>
            <a:br>
              <a:rPr lang="fr-FR" sz="3600" b="1" dirty="0"/>
            </a:br>
            <a:r>
              <a:rPr lang="fr-FR" sz="3600" dirty="0"/>
              <a:t>Tokamaks, ITER et ses malheurs</a:t>
            </a:r>
          </a:p>
        </p:txBody>
      </p:sp>
      <p:sp>
        <p:nvSpPr>
          <p:cNvPr id="2" name="Espace réservé du pied de page 1">
            <a:extLst>
              <a:ext uri="{FF2B5EF4-FFF2-40B4-BE49-F238E27FC236}">
                <a16:creationId xmlns:a16="http://schemas.microsoft.com/office/drawing/2014/main" id="{06ECA2FF-DC74-D047-B557-26246DCED7D0}"/>
              </a:ext>
            </a:extLst>
          </p:cNvPr>
          <p:cNvSpPr>
            <a:spLocks noGrp="1"/>
          </p:cNvSpPr>
          <p:nvPr>
            <p:ph type="ftr" sz="quarter" idx="11"/>
          </p:nvPr>
        </p:nvSpPr>
        <p:spPr/>
        <p:txBody>
          <a:bodyPr/>
          <a:lstStyle/>
          <a:p>
            <a:pPr>
              <a:defRPr/>
            </a:pPr>
            <a:r>
              <a:rPr lang="fr-FR"/>
              <a:t>AEIS 24-11-23</a:t>
            </a:r>
          </a:p>
        </p:txBody>
      </p:sp>
      <p:sp>
        <p:nvSpPr>
          <p:cNvPr id="3" name="Espace réservé du numéro de diapositive 2">
            <a:extLst>
              <a:ext uri="{FF2B5EF4-FFF2-40B4-BE49-F238E27FC236}">
                <a16:creationId xmlns:a16="http://schemas.microsoft.com/office/drawing/2014/main" id="{C25A7540-438C-1942-A28D-8C159ADBDFF6}"/>
              </a:ext>
            </a:extLst>
          </p:cNvPr>
          <p:cNvSpPr>
            <a:spLocks noGrp="1"/>
          </p:cNvSpPr>
          <p:nvPr>
            <p:ph type="sldNum" sz="quarter" idx="12"/>
          </p:nvPr>
        </p:nvSpPr>
        <p:spPr/>
        <p:txBody>
          <a:bodyPr/>
          <a:lstStyle/>
          <a:p>
            <a:pPr>
              <a:defRPr/>
            </a:pPr>
            <a:fld id="{F46D6E16-C38D-1042-AF50-A72B4F884663}" type="slidenum">
              <a:rPr lang="fr-FR" smtClean="0"/>
              <a:pPr>
                <a:defRPr/>
              </a:pPr>
              <a:t>12</a:t>
            </a:fld>
            <a:endParaRPr lang="fr-FR"/>
          </a:p>
        </p:txBody>
      </p:sp>
    </p:spTree>
    <p:extLst>
      <p:ext uri="{BB962C8B-B14F-4D97-AF65-F5344CB8AC3E}">
        <p14:creationId xmlns:p14="http://schemas.microsoft.com/office/powerpoint/2010/main" val="3956222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6A9A7317-2C97-6D4A-BE9B-52DAA45C1B69}"/>
              </a:ext>
            </a:extLst>
          </p:cNvPr>
          <p:cNvPicPr>
            <a:picLocks noGrp="1" noChangeAspect="1"/>
          </p:cNvPicPr>
          <p:nvPr>
            <p:ph sz="half" idx="1"/>
          </p:nvPr>
        </p:nvPicPr>
        <p:blipFill>
          <a:blip r:embed="rId3"/>
          <a:stretch>
            <a:fillRect/>
          </a:stretch>
        </p:blipFill>
        <p:spPr>
          <a:xfrm>
            <a:off x="1117600" y="1598843"/>
            <a:ext cx="2908300" cy="1981200"/>
          </a:xfrm>
        </p:spPr>
      </p:pic>
      <p:sp>
        <p:nvSpPr>
          <p:cNvPr id="2" name="Titre 1">
            <a:extLst>
              <a:ext uri="{FF2B5EF4-FFF2-40B4-BE49-F238E27FC236}">
                <a16:creationId xmlns:a16="http://schemas.microsoft.com/office/drawing/2014/main" id="{32414E7D-8BFA-634A-B4AC-709BFA8E9A47}"/>
              </a:ext>
            </a:extLst>
          </p:cNvPr>
          <p:cNvSpPr>
            <a:spLocks noGrp="1"/>
          </p:cNvSpPr>
          <p:nvPr>
            <p:ph type="title"/>
          </p:nvPr>
        </p:nvSpPr>
        <p:spPr>
          <a:xfrm>
            <a:off x="628650" y="365126"/>
            <a:ext cx="7886700" cy="958578"/>
          </a:xfrm>
        </p:spPr>
        <p:txBody>
          <a:bodyPr/>
          <a:lstStyle/>
          <a:p>
            <a:pPr algn="ctr"/>
            <a:r>
              <a:rPr lang="fr-FR" sz="3200" b="1" dirty="0"/>
              <a:t>Le Tokamak </a:t>
            </a:r>
          </a:p>
        </p:txBody>
      </p:sp>
      <p:pic>
        <p:nvPicPr>
          <p:cNvPr id="10" name="Espace réservé du contenu 9">
            <a:extLst>
              <a:ext uri="{FF2B5EF4-FFF2-40B4-BE49-F238E27FC236}">
                <a16:creationId xmlns:a16="http://schemas.microsoft.com/office/drawing/2014/main" id="{9677558F-1607-064A-ACA0-EC607CB0C1D1}"/>
              </a:ext>
            </a:extLst>
          </p:cNvPr>
          <p:cNvPicPr>
            <a:picLocks noGrp="1" noChangeAspect="1"/>
          </p:cNvPicPr>
          <p:nvPr>
            <p:ph sz="half" idx="2"/>
          </p:nvPr>
        </p:nvPicPr>
        <p:blipFill>
          <a:blip r:embed="rId4"/>
          <a:stretch>
            <a:fillRect/>
          </a:stretch>
        </p:blipFill>
        <p:spPr>
          <a:xfrm>
            <a:off x="4629150" y="1598843"/>
            <a:ext cx="3886200" cy="3115437"/>
          </a:xfrm>
        </p:spPr>
      </p:pic>
      <p:sp>
        <p:nvSpPr>
          <p:cNvPr id="5" name="Espace réservé du pied de page 4">
            <a:extLst>
              <a:ext uri="{FF2B5EF4-FFF2-40B4-BE49-F238E27FC236}">
                <a16:creationId xmlns:a16="http://schemas.microsoft.com/office/drawing/2014/main" id="{100BFB3F-F45A-3840-82BE-B98E2E036BCE}"/>
              </a:ext>
            </a:extLst>
          </p:cNvPr>
          <p:cNvSpPr>
            <a:spLocks noGrp="1"/>
          </p:cNvSpPr>
          <p:nvPr>
            <p:ph type="ftr" sz="quarter" idx="11"/>
          </p:nvPr>
        </p:nvSpPr>
        <p:spPr/>
        <p:txBody>
          <a:bodyPr/>
          <a:lstStyle/>
          <a:p>
            <a:pPr>
              <a:defRPr/>
            </a:pPr>
            <a:r>
              <a:rPr lang="fr-FR"/>
              <a:t>AEIS 24-11-23</a:t>
            </a:r>
          </a:p>
        </p:txBody>
      </p:sp>
      <p:sp>
        <p:nvSpPr>
          <p:cNvPr id="6" name="Espace réservé du numéro de diapositive 5">
            <a:extLst>
              <a:ext uri="{FF2B5EF4-FFF2-40B4-BE49-F238E27FC236}">
                <a16:creationId xmlns:a16="http://schemas.microsoft.com/office/drawing/2014/main" id="{8FE6824E-9F5F-B443-A3AB-083586800F14}"/>
              </a:ext>
            </a:extLst>
          </p:cNvPr>
          <p:cNvSpPr>
            <a:spLocks noGrp="1"/>
          </p:cNvSpPr>
          <p:nvPr>
            <p:ph type="sldNum" sz="quarter" idx="12"/>
          </p:nvPr>
        </p:nvSpPr>
        <p:spPr/>
        <p:txBody>
          <a:bodyPr/>
          <a:lstStyle/>
          <a:p>
            <a:pPr>
              <a:defRPr/>
            </a:pPr>
            <a:fld id="{4DEBBF41-7930-0B4C-9F41-7D466D3966FF}" type="slidenum">
              <a:rPr lang="fr-FR" smtClean="0"/>
              <a:pPr>
                <a:defRPr/>
              </a:pPr>
              <a:t>13</a:t>
            </a:fld>
            <a:endParaRPr lang="fr-FR"/>
          </a:p>
        </p:txBody>
      </p:sp>
      <p:cxnSp>
        <p:nvCxnSpPr>
          <p:cNvPr id="16" name="Connecteur droit 15">
            <a:extLst>
              <a:ext uri="{FF2B5EF4-FFF2-40B4-BE49-F238E27FC236}">
                <a16:creationId xmlns:a16="http://schemas.microsoft.com/office/drawing/2014/main" id="{70098379-259F-EC44-B941-DA8135BD134E}"/>
              </a:ext>
            </a:extLst>
          </p:cNvPr>
          <p:cNvCxnSpPr>
            <a:cxnSpLocks/>
          </p:cNvCxnSpPr>
          <p:nvPr/>
        </p:nvCxnSpPr>
        <p:spPr>
          <a:xfrm>
            <a:off x="1348936" y="2680677"/>
            <a:ext cx="0" cy="13570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F482469B-9554-074C-BEF2-6F62A52E9645}"/>
              </a:ext>
            </a:extLst>
          </p:cNvPr>
          <p:cNvCxnSpPr>
            <a:cxnSpLocks/>
          </p:cNvCxnSpPr>
          <p:nvPr/>
        </p:nvCxnSpPr>
        <p:spPr>
          <a:xfrm>
            <a:off x="1797504" y="3157415"/>
            <a:ext cx="0" cy="87547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B3E94A5F-5DF4-724E-A318-5B3EC373ECA1}"/>
              </a:ext>
            </a:extLst>
          </p:cNvPr>
          <p:cNvCxnSpPr>
            <a:cxnSpLocks/>
          </p:cNvCxnSpPr>
          <p:nvPr/>
        </p:nvCxnSpPr>
        <p:spPr>
          <a:xfrm>
            <a:off x="3338649" y="3270738"/>
            <a:ext cx="0" cy="76215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81F38FB-3D73-644F-89C7-E02A3F612441}"/>
              </a:ext>
            </a:extLst>
          </p:cNvPr>
          <p:cNvCxnSpPr/>
          <p:nvPr/>
        </p:nvCxnSpPr>
        <p:spPr>
          <a:xfrm>
            <a:off x="3792583" y="2735311"/>
            <a:ext cx="0" cy="130628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CB1FEF73-7A23-4243-AF83-15E06D7A02F4}"/>
              </a:ext>
            </a:extLst>
          </p:cNvPr>
          <p:cNvCxnSpPr>
            <a:cxnSpLocks/>
          </p:cNvCxnSpPr>
          <p:nvPr/>
        </p:nvCxnSpPr>
        <p:spPr>
          <a:xfrm>
            <a:off x="1027611" y="4032888"/>
            <a:ext cx="29982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Forme libre 24">
            <a:extLst>
              <a:ext uri="{FF2B5EF4-FFF2-40B4-BE49-F238E27FC236}">
                <a16:creationId xmlns:a16="http://schemas.microsoft.com/office/drawing/2014/main" id="{90882F64-BE41-234B-BB87-0539D1E9F61C}"/>
              </a:ext>
            </a:extLst>
          </p:cNvPr>
          <p:cNvSpPr/>
          <p:nvPr/>
        </p:nvSpPr>
        <p:spPr>
          <a:xfrm flipH="1">
            <a:off x="1353771" y="4024923"/>
            <a:ext cx="449385" cy="191477"/>
          </a:xfrm>
          <a:custGeom>
            <a:avLst/>
            <a:gdLst>
              <a:gd name="connsiteX0" fmla="*/ 0 w 449385"/>
              <a:gd name="connsiteY0" fmla="*/ 0 h 191477"/>
              <a:gd name="connsiteX1" fmla="*/ 238369 w 449385"/>
              <a:gd name="connsiteY1" fmla="*/ 191477 h 191477"/>
              <a:gd name="connsiteX2" fmla="*/ 449385 w 449385"/>
              <a:gd name="connsiteY2" fmla="*/ 15631 h 191477"/>
              <a:gd name="connsiteX0" fmla="*/ 0 w 449385"/>
              <a:gd name="connsiteY0" fmla="*/ 0 h 191477"/>
              <a:gd name="connsiteX1" fmla="*/ 109904 w 449385"/>
              <a:gd name="connsiteY1" fmla="*/ 147027 h 191477"/>
              <a:gd name="connsiteX2" fmla="*/ 238369 w 449385"/>
              <a:gd name="connsiteY2" fmla="*/ 191477 h 191477"/>
              <a:gd name="connsiteX3" fmla="*/ 449385 w 449385"/>
              <a:gd name="connsiteY3" fmla="*/ 15631 h 191477"/>
              <a:gd name="connsiteX0" fmla="*/ 0 w 449385"/>
              <a:gd name="connsiteY0" fmla="*/ 0 h 191477"/>
              <a:gd name="connsiteX1" fmla="*/ 109904 w 449385"/>
              <a:gd name="connsiteY1" fmla="*/ 147027 h 191477"/>
              <a:gd name="connsiteX2" fmla="*/ 238369 w 449385"/>
              <a:gd name="connsiteY2" fmla="*/ 191477 h 191477"/>
              <a:gd name="connsiteX3" fmla="*/ 373429 w 449385"/>
              <a:gd name="connsiteY3" fmla="*/ 127977 h 191477"/>
              <a:gd name="connsiteX4" fmla="*/ 449385 w 449385"/>
              <a:gd name="connsiteY4" fmla="*/ 15631 h 191477"/>
              <a:gd name="connsiteX0" fmla="*/ 0 w 449385"/>
              <a:gd name="connsiteY0" fmla="*/ 0 h 191477"/>
              <a:gd name="connsiteX1" fmla="*/ 109904 w 449385"/>
              <a:gd name="connsiteY1" fmla="*/ 147027 h 191477"/>
              <a:gd name="connsiteX2" fmla="*/ 238369 w 449385"/>
              <a:gd name="connsiteY2" fmla="*/ 191477 h 191477"/>
              <a:gd name="connsiteX3" fmla="*/ 363904 w 449385"/>
              <a:gd name="connsiteY3" fmla="*/ 143852 h 191477"/>
              <a:gd name="connsiteX4" fmla="*/ 449385 w 449385"/>
              <a:gd name="connsiteY4" fmla="*/ 15631 h 191477"/>
              <a:gd name="connsiteX0" fmla="*/ 0 w 449385"/>
              <a:gd name="connsiteY0" fmla="*/ 0 h 191477"/>
              <a:gd name="connsiteX1" fmla="*/ 36879 w 449385"/>
              <a:gd name="connsiteY1" fmla="*/ 83527 h 191477"/>
              <a:gd name="connsiteX2" fmla="*/ 109904 w 449385"/>
              <a:gd name="connsiteY2" fmla="*/ 147027 h 191477"/>
              <a:gd name="connsiteX3" fmla="*/ 238369 w 449385"/>
              <a:gd name="connsiteY3" fmla="*/ 191477 h 191477"/>
              <a:gd name="connsiteX4" fmla="*/ 363904 w 449385"/>
              <a:gd name="connsiteY4" fmla="*/ 143852 h 191477"/>
              <a:gd name="connsiteX5" fmla="*/ 449385 w 449385"/>
              <a:gd name="connsiteY5" fmla="*/ 15631 h 191477"/>
              <a:gd name="connsiteX0" fmla="*/ 0 w 449385"/>
              <a:gd name="connsiteY0" fmla="*/ 0 h 191477"/>
              <a:gd name="connsiteX1" fmla="*/ 36879 w 449385"/>
              <a:gd name="connsiteY1" fmla="*/ 83527 h 191477"/>
              <a:gd name="connsiteX2" fmla="*/ 109904 w 449385"/>
              <a:gd name="connsiteY2" fmla="*/ 147027 h 191477"/>
              <a:gd name="connsiteX3" fmla="*/ 170229 w 449385"/>
              <a:gd name="connsiteY3" fmla="*/ 178777 h 191477"/>
              <a:gd name="connsiteX4" fmla="*/ 238369 w 449385"/>
              <a:gd name="connsiteY4" fmla="*/ 191477 h 191477"/>
              <a:gd name="connsiteX5" fmla="*/ 363904 w 449385"/>
              <a:gd name="connsiteY5" fmla="*/ 143852 h 191477"/>
              <a:gd name="connsiteX6" fmla="*/ 449385 w 449385"/>
              <a:gd name="connsiteY6" fmla="*/ 15631 h 191477"/>
              <a:gd name="connsiteX0" fmla="*/ 0 w 449385"/>
              <a:gd name="connsiteY0" fmla="*/ 0 h 191477"/>
              <a:gd name="connsiteX1" fmla="*/ 36879 w 449385"/>
              <a:gd name="connsiteY1" fmla="*/ 83527 h 191477"/>
              <a:gd name="connsiteX2" fmla="*/ 109904 w 449385"/>
              <a:gd name="connsiteY2" fmla="*/ 147027 h 191477"/>
              <a:gd name="connsiteX3" fmla="*/ 170229 w 449385"/>
              <a:gd name="connsiteY3" fmla="*/ 178777 h 191477"/>
              <a:gd name="connsiteX4" fmla="*/ 238369 w 449385"/>
              <a:gd name="connsiteY4" fmla="*/ 191477 h 191477"/>
              <a:gd name="connsiteX5" fmla="*/ 328979 w 449385"/>
              <a:gd name="connsiteY5" fmla="*/ 169252 h 191477"/>
              <a:gd name="connsiteX6" fmla="*/ 363904 w 449385"/>
              <a:gd name="connsiteY6" fmla="*/ 143852 h 191477"/>
              <a:gd name="connsiteX7" fmla="*/ 449385 w 449385"/>
              <a:gd name="connsiteY7" fmla="*/ 15631 h 191477"/>
              <a:gd name="connsiteX0" fmla="*/ 0 w 449385"/>
              <a:gd name="connsiteY0" fmla="*/ 0 h 191477"/>
              <a:gd name="connsiteX1" fmla="*/ 36879 w 449385"/>
              <a:gd name="connsiteY1" fmla="*/ 83527 h 191477"/>
              <a:gd name="connsiteX2" fmla="*/ 109904 w 449385"/>
              <a:gd name="connsiteY2" fmla="*/ 147027 h 191477"/>
              <a:gd name="connsiteX3" fmla="*/ 170229 w 449385"/>
              <a:gd name="connsiteY3" fmla="*/ 178777 h 191477"/>
              <a:gd name="connsiteX4" fmla="*/ 238369 w 449385"/>
              <a:gd name="connsiteY4" fmla="*/ 191477 h 191477"/>
              <a:gd name="connsiteX5" fmla="*/ 328979 w 449385"/>
              <a:gd name="connsiteY5" fmla="*/ 169252 h 191477"/>
              <a:gd name="connsiteX6" fmla="*/ 363904 w 449385"/>
              <a:gd name="connsiteY6" fmla="*/ 143852 h 191477"/>
              <a:gd name="connsiteX7" fmla="*/ 424229 w 449385"/>
              <a:gd name="connsiteY7" fmla="*/ 93052 h 191477"/>
              <a:gd name="connsiteX8" fmla="*/ 449385 w 449385"/>
              <a:gd name="connsiteY8" fmla="*/ 15631 h 191477"/>
              <a:gd name="connsiteX0" fmla="*/ 0 w 449385"/>
              <a:gd name="connsiteY0" fmla="*/ 0 h 191477"/>
              <a:gd name="connsiteX1" fmla="*/ 36879 w 449385"/>
              <a:gd name="connsiteY1" fmla="*/ 83527 h 191477"/>
              <a:gd name="connsiteX2" fmla="*/ 109904 w 449385"/>
              <a:gd name="connsiteY2" fmla="*/ 147027 h 191477"/>
              <a:gd name="connsiteX3" fmla="*/ 170229 w 449385"/>
              <a:gd name="connsiteY3" fmla="*/ 178777 h 191477"/>
              <a:gd name="connsiteX4" fmla="*/ 238369 w 449385"/>
              <a:gd name="connsiteY4" fmla="*/ 191477 h 191477"/>
              <a:gd name="connsiteX5" fmla="*/ 328979 w 449385"/>
              <a:gd name="connsiteY5" fmla="*/ 169252 h 191477"/>
              <a:gd name="connsiteX6" fmla="*/ 386129 w 449385"/>
              <a:gd name="connsiteY6" fmla="*/ 143852 h 191477"/>
              <a:gd name="connsiteX7" fmla="*/ 424229 w 449385"/>
              <a:gd name="connsiteY7" fmla="*/ 93052 h 191477"/>
              <a:gd name="connsiteX8" fmla="*/ 449385 w 449385"/>
              <a:gd name="connsiteY8" fmla="*/ 15631 h 191477"/>
              <a:gd name="connsiteX0" fmla="*/ 0 w 449385"/>
              <a:gd name="connsiteY0" fmla="*/ 0 h 191477"/>
              <a:gd name="connsiteX1" fmla="*/ 36879 w 449385"/>
              <a:gd name="connsiteY1" fmla="*/ 83527 h 191477"/>
              <a:gd name="connsiteX2" fmla="*/ 109904 w 449385"/>
              <a:gd name="connsiteY2" fmla="*/ 147027 h 191477"/>
              <a:gd name="connsiteX3" fmla="*/ 170229 w 449385"/>
              <a:gd name="connsiteY3" fmla="*/ 178777 h 191477"/>
              <a:gd name="connsiteX4" fmla="*/ 238369 w 449385"/>
              <a:gd name="connsiteY4" fmla="*/ 191477 h 191477"/>
              <a:gd name="connsiteX5" fmla="*/ 328979 w 449385"/>
              <a:gd name="connsiteY5" fmla="*/ 169252 h 191477"/>
              <a:gd name="connsiteX6" fmla="*/ 386129 w 449385"/>
              <a:gd name="connsiteY6" fmla="*/ 143852 h 191477"/>
              <a:gd name="connsiteX7" fmla="*/ 424229 w 449385"/>
              <a:gd name="connsiteY7" fmla="*/ 93052 h 191477"/>
              <a:gd name="connsiteX8" fmla="*/ 449385 w 449385"/>
              <a:gd name="connsiteY8" fmla="*/ 2931 h 1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385" h="191477">
                <a:moveTo>
                  <a:pt x="0" y="0"/>
                </a:moveTo>
                <a:cubicBezTo>
                  <a:pt x="7205" y="10746"/>
                  <a:pt x="18562" y="59023"/>
                  <a:pt x="36879" y="83527"/>
                </a:cubicBezTo>
                <a:cubicBezTo>
                  <a:pt x="55196" y="108031"/>
                  <a:pt x="87679" y="134327"/>
                  <a:pt x="109904" y="147027"/>
                </a:cubicBezTo>
                <a:cubicBezTo>
                  <a:pt x="130012" y="151260"/>
                  <a:pt x="150121" y="174544"/>
                  <a:pt x="170229" y="178777"/>
                </a:cubicBezTo>
                <a:lnTo>
                  <a:pt x="238369" y="191477"/>
                </a:lnTo>
                <a:cubicBezTo>
                  <a:pt x="260594" y="188831"/>
                  <a:pt x="308057" y="177189"/>
                  <a:pt x="328979" y="169252"/>
                </a:cubicBezTo>
                <a:cubicBezTo>
                  <a:pt x="349901" y="161315"/>
                  <a:pt x="374487" y="157081"/>
                  <a:pt x="386129" y="143852"/>
                </a:cubicBezTo>
                <a:cubicBezTo>
                  <a:pt x="397771" y="125860"/>
                  <a:pt x="412587" y="111044"/>
                  <a:pt x="424229" y="93052"/>
                </a:cubicBezTo>
                <a:lnTo>
                  <a:pt x="449385" y="2931"/>
                </a:lnTo>
              </a:path>
            </a:pathLst>
          </a:custGeom>
          <a:solidFill>
            <a:srgbClr val="FF8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25">
            <a:extLst>
              <a:ext uri="{FF2B5EF4-FFF2-40B4-BE49-F238E27FC236}">
                <a16:creationId xmlns:a16="http://schemas.microsoft.com/office/drawing/2014/main" id="{DC39D538-09C6-2841-8026-0673CDD6270A}"/>
              </a:ext>
            </a:extLst>
          </p:cNvPr>
          <p:cNvSpPr/>
          <p:nvPr/>
        </p:nvSpPr>
        <p:spPr>
          <a:xfrm>
            <a:off x="3343198" y="4024179"/>
            <a:ext cx="449385" cy="191477"/>
          </a:xfrm>
          <a:custGeom>
            <a:avLst/>
            <a:gdLst>
              <a:gd name="connsiteX0" fmla="*/ 0 w 449385"/>
              <a:gd name="connsiteY0" fmla="*/ 0 h 191477"/>
              <a:gd name="connsiteX1" fmla="*/ 238369 w 449385"/>
              <a:gd name="connsiteY1" fmla="*/ 191477 h 191477"/>
              <a:gd name="connsiteX2" fmla="*/ 449385 w 449385"/>
              <a:gd name="connsiteY2" fmla="*/ 15631 h 191477"/>
              <a:gd name="connsiteX0" fmla="*/ 0 w 449385"/>
              <a:gd name="connsiteY0" fmla="*/ 0 h 191477"/>
              <a:gd name="connsiteX1" fmla="*/ 109904 w 449385"/>
              <a:gd name="connsiteY1" fmla="*/ 147027 h 191477"/>
              <a:gd name="connsiteX2" fmla="*/ 238369 w 449385"/>
              <a:gd name="connsiteY2" fmla="*/ 191477 h 191477"/>
              <a:gd name="connsiteX3" fmla="*/ 449385 w 449385"/>
              <a:gd name="connsiteY3" fmla="*/ 15631 h 191477"/>
              <a:gd name="connsiteX0" fmla="*/ 0 w 449385"/>
              <a:gd name="connsiteY0" fmla="*/ 0 h 191477"/>
              <a:gd name="connsiteX1" fmla="*/ 109904 w 449385"/>
              <a:gd name="connsiteY1" fmla="*/ 147027 h 191477"/>
              <a:gd name="connsiteX2" fmla="*/ 238369 w 449385"/>
              <a:gd name="connsiteY2" fmla="*/ 191477 h 191477"/>
              <a:gd name="connsiteX3" fmla="*/ 373429 w 449385"/>
              <a:gd name="connsiteY3" fmla="*/ 127977 h 191477"/>
              <a:gd name="connsiteX4" fmla="*/ 449385 w 449385"/>
              <a:gd name="connsiteY4" fmla="*/ 15631 h 191477"/>
              <a:gd name="connsiteX0" fmla="*/ 0 w 449385"/>
              <a:gd name="connsiteY0" fmla="*/ 0 h 191477"/>
              <a:gd name="connsiteX1" fmla="*/ 109904 w 449385"/>
              <a:gd name="connsiteY1" fmla="*/ 147027 h 191477"/>
              <a:gd name="connsiteX2" fmla="*/ 238369 w 449385"/>
              <a:gd name="connsiteY2" fmla="*/ 191477 h 191477"/>
              <a:gd name="connsiteX3" fmla="*/ 363904 w 449385"/>
              <a:gd name="connsiteY3" fmla="*/ 143852 h 191477"/>
              <a:gd name="connsiteX4" fmla="*/ 449385 w 449385"/>
              <a:gd name="connsiteY4" fmla="*/ 15631 h 191477"/>
              <a:gd name="connsiteX0" fmla="*/ 0 w 449385"/>
              <a:gd name="connsiteY0" fmla="*/ 0 h 191477"/>
              <a:gd name="connsiteX1" fmla="*/ 36879 w 449385"/>
              <a:gd name="connsiteY1" fmla="*/ 83527 h 191477"/>
              <a:gd name="connsiteX2" fmla="*/ 109904 w 449385"/>
              <a:gd name="connsiteY2" fmla="*/ 147027 h 191477"/>
              <a:gd name="connsiteX3" fmla="*/ 238369 w 449385"/>
              <a:gd name="connsiteY3" fmla="*/ 191477 h 191477"/>
              <a:gd name="connsiteX4" fmla="*/ 363904 w 449385"/>
              <a:gd name="connsiteY4" fmla="*/ 143852 h 191477"/>
              <a:gd name="connsiteX5" fmla="*/ 449385 w 449385"/>
              <a:gd name="connsiteY5" fmla="*/ 15631 h 191477"/>
              <a:gd name="connsiteX0" fmla="*/ 0 w 449385"/>
              <a:gd name="connsiteY0" fmla="*/ 0 h 191477"/>
              <a:gd name="connsiteX1" fmla="*/ 36879 w 449385"/>
              <a:gd name="connsiteY1" fmla="*/ 83527 h 191477"/>
              <a:gd name="connsiteX2" fmla="*/ 109904 w 449385"/>
              <a:gd name="connsiteY2" fmla="*/ 147027 h 191477"/>
              <a:gd name="connsiteX3" fmla="*/ 170229 w 449385"/>
              <a:gd name="connsiteY3" fmla="*/ 178777 h 191477"/>
              <a:gd name="connsiteX4" fmla="*/ 238369 w 449385"/>
              <a:gd name="connsiteY4" fmla="*/ 191477 h 191477"/>
              <a:gd name="connsiteX5" fmla="*/ 363904 w 449385"/>
              <a:gd name="connsiteY5" fmla="*/ 143852 h 191477"/>
              <a:gd name="connsiteX6" fmla="*/ 449385 w 449385"/>
              <a:gd name="connsiteY6" fmla="*/ 15631 h 191477"/>
              <a:gd name="connsiteX0" fmla="*/ 0 w 449385"/>
              <a:gd name="connsiteY0" fmla="*/ 0 h 191477"/>
              <a:gd name="connsiteX1" fmla="*/ 36879 w 449385"/>
              <a:gd name="connsiteY1" fmla="*/ 83527 h 191477"/>
              <a:gd name="connsiteX2" fmla="*/ 109904 w 449385"/>
              <a:gd name="connsiteY2" fmla="*/ 147027 h 191477"/>
              <a:gd name="connsiteX3" fmla="*/ 170229 w 449385"/>
              <a:gd name="connsiteY3" fmla="*/ 178777 h 191477"/>
              <a:gd name="connsiteX4" fmla="*/ 238369 w 449385"/>
              <a:gd name="connsiteY4" fmla="*/ 191477 h 191477"/>
              <a:gd name="connsiteX5" fmla="*/ 328979 w 449385"/>
              <a:gd name="connsiteY5" fmla="*/ 169252 h 191477"/>
              <a:gd name="connsiteX6" fmla="*/ 363904 w 449385"/>
              <a:gd name="connsiteY6" fmla="*/ 143852 h 191477"/>
              <a:gd name="connsiteX7" fmla="*/ 449385 w 449385"/>
              <a:gd name="connsiteY7" fmla="*/ 15631 h 191477"/>
              <a:gd name="connsiteX0" fmla="*/ 0 w 449385"/>
              <a:gd name="connsiteY0" fmla="*/ 0 h 191477"/>
              <a:gd name="connsiteX1" fmla="*/ 36879 w 449385"/>
              <a:gd name="connsiteY1" fmla="*/ 83527 h 191477"/>
              <a:gd name="connsiteX2" fmla="*/ 109904 w 449385"/>
              <a:gd name="connsiteY2" fmla="*/ 147027 h 191477"/>
              <a:gd name="connsiteX3" fmla="*/ 170229 w 449385"/>
              <a:gd name="connsiteY3" fmla="*/ 178777 h 191477"/>
              <a:gd name="connsiteX4" fmla="*/ 238369 w 449385"/>
              <a:gd name="connsiteY4" fmla="*/ 191477 h 191477"/>
              <a:gd name="connsiteX5" fmla="*/ 328979 w 449385"/>
              <a:gd name="connsiteY5" fmla="*/ 169252 h 191477"/>
              <a:gd name="connsiteX6" fmla="*/ 363904 w 449385"/>
              <a:gd name="connsiteY6" fmla="*/ 143852 h 191477"/>
              <a:gd name="connsiteX7" fmla="*/ 424229 w 449385"/>
              <a:gd name="connsiteY7" fmla="*/ 93052 h 191477"/>
              <a:gd name="connsiteX8" fmla="*/ 449385 w 449385"/>
              <a:gd name="connsiteY8" fmla="*/ 15631 h 191477"/>
              <a:gd name="connsiteX0" fmla="*/ 0 w 449385"/>
              <a:gd name="connsiteY0" fmla="*/ 0 h 191477"/>
              <a:gd name="connsiteX1" fmla="*/ 36879 w 449385"/>
              <a:gd name="connsiteY1" fmla="*/ 83527 h 191477"/>
              <a:gd name="connsiteX2" fmla="*/ 109904 w 449385"/>
              <a:gd name="connsiteY2" fmla="*/ 147027 h 191477"/>
              <a:gd name="connsiteX3" fmla="*/ 170229 w 449385"/>
              <a:gd name="connsiteY3" fmla="*/ 178777 h 191477"/>
              <a:gd name="connsiteX4" fmla="*/ 238369 w 449385"/>
              <a:gd name="connsiteY4" fmla="*/ 191477 h 191477"/>
              <a:gd name="connsiteX5" fmla="*/ 328979 w 449385"/>
              <a:gd name="connsiteY5" fmla="*/ 169252 h 191477"/>
              <a:gd name="connsiteX6" fmla="*/ 386129 w 449385"/>
              <a:gd name="connsiteY6" fmla="*/ 143852 h 191477"/>
              <a:gd name="connsiteX7" fmla="*/ 424229 w 449385"/>
              <a:gd name="connsiteY7" fmla="*/ 93052 h 191477"/>
              <a:gd name="connsiteX8" fmla="*/ 449385 w 449385"/>
              <a:gd name="connsiteY8" fmla="*/ 15631 h 191477"/>
              <a:gd name="connsiteX0" fmla="*/ 0 w 449385"/>
              <a:gd name="connsiteY0" fmla="*/ 0 h 191477"/>
              <a:gd name="connsiteX1" fmla="*/ 36879 w 449385"/>
              <a:gd name="connsiteY1" fmla="*/ 83527 h 191477"/>
              <a:gd name="connsiteX2" fmla="*/ 109904 w 449385"/>
              <a:gd name="connsiteY2" fmla="*/ 147027 h 191477"/>
              <a:gd name="connsiteX3" fmla="*/ 170229 w 449385"/>
              <a:gd name="connsiteY3" fmla="*/ 178777 h 191477"/>
              <a:gd name="connsiteX4" fmla="*/ 238369 w 449385"/>
              <a:gd name="connsiteY4" fmla="*/ 191477 h 191477"/>
              <a:gd name="connsiteX5" fmla="*/ 328979 w 449385"/>
              <a:gd name="connsiteY5" fmla="*/ 169252 h 191477"/>
              <a:gd name="connsiteX6" fmla="*/ 386129 w 449385"/>
              <a:gd name="connsiteY6" fmla="*/ 143852 h 191477"/>
              <a:gd name="connsiteX7" fmla="*/ 424229 w 449385"/>
              <a:gd name="connsiteY7" fmla="*/ 93052 h 191477"/>
              <a:gd name="connsiteX8" fmla="*/ 449385 w 449385"/>
              <a:gd name="connsiteY8" fmla="*/ 2931 h 1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385" h="191477">
                <a:moveTo>
                  <a:pt x="0" y="0"/>
                </a:moveTo>
                <a:cubicBezTo>
                  <a:pt x="7205" y="10746"/>
                  <a:pt x="18562" y="59023"/>
                  <a:pt x="36879" y="83527"/>
                </a:cubicBezTo>
                <a:cubicBezTo>
                  <a:pt x="55196" y="108031"/>
                  <a:pt x="87679" y="134327"/>
                  <a:pt x="109904" y="147027"/>
                </a:cubicBezTo>
                <a:cubicBezTo>
                  <a:pt x="130012" y="151260"/>
                  <a:pt x="150121" y="174544"/>
                  <a:pt x="170229" y="178777"/>
                </a:cubicBezTo>
                <a:lnTo>
                  <a:pt x="238369" y="191477"/>
                </a:lnTo>
                <a:cubicBezTo>
                  <a:pt x="260594" y="188831"/>
                  <a:pt x="308057" y="177189"/>
                  <a:pt x="328979" y="169252"/>
                </a:cubicBezTo>
                <a:cubicBezTo>
                  <a:pt x="349901" y="161315"/>
                  <a:pt x="374487" y="157081"/>
                  <a:pt x="386129" y="143852"/>
                </a:cubicBezTo>
                <a:cubicBezTo>
                  <a:pt x="397771" y="125860"/>
                  <a:pt x="412587" y="111044"/>
                  <a:pt x="424229" y="93052"/>
                </a:cubicBezTo>
                <a:lnTo>
                  <a:pt x="449385" y="2931"/>
                </a:lnTo>
              </a:path>
            </a:pathLst>
          </a:custGeom>
          <a:solidFill>
            <a:srgbClr val="FF8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50F66011-DF4D-E645-B265-C4F2F95B06D4}"/>
              </a:ext>
            </a:extLst>
          </p:cNvPr>
          <p:cNvCxnSpPr/>
          <p:nvPr/>
        </p:nvCxnSpPr>
        <p:spPr>
          <a:xfrm>
            <a:off x="1027611" y="5134523"/>
            <a:ext cx="33353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E3C611C2-2D87-8945-91D2-41BA6757727B}"/>
              </a:ext>
            </a:extLst>
          </p:cNvPr>
          <p:cNvCxnSpPr/>
          <p:nvPr/>
        </p:nvCxnSpPr>
        <p:spPr>
          <a:xfrm>
            <a:off x="1027611" y="3215322"/>
            <a:ext cx="0" cy="19150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0672099F-084E-D44A-BEFC-0883BDFF65D2}"/>
              </a:ext>
            </a:extLst>
          </p:cNvPr>
          <p:cNvSpPr txBox="1"/>
          <p:nvPr/>
        </p:nvSpPr>
        <p:spPr>
          <a:xfrm>
            <a:off x="1512503" y="4519597"/>
            <a:ext cx="2028504" cy="369332"/>
          </a:xfrm>
          <a:prstGeom prst="rect">
            <a:avLst/>
          </a:prstGeom>
          <a:noFill/>
        </p:spPr>
        <p:txBody>
          <a:bodyPr wrap="none" rtlCol="0">
            <a:spAutoFit/>
          </a:bodyPr>
          <a:lstStyle/>
          <a:p>
            <a:r>
              <a:rPr lang="fr-FR" dirty="0"/>
              <a:t>Champ magnétique</a:t>
            </a:r>
          </a:p>
        </p:txBody>
      </p:sp>
      <p:sp>
        <p:nvSpPr>
          <p:cNvPr id="35" name="ZoneTexte 34">
            <a:extLst>
              <a:ext uri="{FF2B5EF4-FFF2-40B4-BE49-F238E27FC236}">
                <a16:creationId xmlns:a16="http://schemas.microsoft.com/office/drawing/2014/main" id="{BC64AE75-97F9-3F4C-8717-43645A9F8B36}"/>
              </a:ext>
            </a:extLst>
          </p:cNvPr>
          <p:cNvSpPr txBox="1"/>
          <p:nvPr/>
        </p:nvSpPr>
        <p:spPr>
          <a:xfrm>
            <a:off x="2072944" y="4039194"/>
            <a:ext cx="907621" cy="369332"/>
          </a:xfrm>
          <a:prstGeom prst="rect">
            <a:avLst/>
          </a:prstGeom>
          <a:noFill/>
        </p:spPr>
        <p:txBody>
          <a:bodyPr wrap="none" rtlCol="0">
            <a:spAutoFit/>
          </a:bodyPr>
          <a:lstStyle/>
          <a:p>
            <a:r>
              <a:rPr lang="fr-FR" dirty="0"/>
              <a:t>Plasma </a:t>
            </a:r>
          </a:p>
        </p:txBody>
      </p:sp>
      <p:cxnSp>
        <p:nvCxnSpPr>
          <p:cNvPr id="37" name="Connecteur droit avec flèche 36">
            <a:extLst>
              <a:ext uri="{FF2B5EF4-FFF2-40B4-BE49-F238E27FC236}">
                <a16:creationId xmlns:a16="http://schemas.microsoft.com/office/drawing/2014/main" id="{F1123F58-F5F5-9E4D-AAF9-65860DCC53B9}"/>
              </a:ext>
            </a:extLst>
          </p:cNvPr>
          <p:cNvCxnSpPr/>
          <p:nvPr/>
        </p:nvCxnSpPr>
        <p:spPr>
          <a:xfrm flipV="1">
            <a:off x="2905277" y="4122198"/>
            <a:ext cx="710721" cy="1189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E28F2E91-8707-0541-895F-BD8173C03145}"/>
              </a:ext>
            </a:extLst>
          </p:cNvPr>
          <p:cNvCxnSpPr>
            <a:cxnSpLocks/>
          </p:cNvCxnSpPr>
          <p:nvPr/>
        </p:nvCxnSpPr>
        <p:spPr>
          <a:xfrm flipH="1" flipV="1">
            <a:off x="1581316" y="4121119"/>
            <a:ext cx="432376" cy="1072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C3E9128C-06BE-C94D-B38F-0AFC5277E66B}"/>
              </a:ext>
            </a:extLst>
          </p:cNvPr>
          <p:cNvSpPr txBox="1"/>
          <p:nvPr/>
        </p:nvSpPr>
        <p:spPr>
          <a:xfrm>
            <a:off x="185280" y="3170340"/>
            <a:ext cx="862031" cy="523220"/>
          </a:xfrm>
          <a:prstGeom prst="rect">
            <a:avLst/>
          </a:prstGeom>
          <a:noFill/>
        </p:spPr>
        <p:txBody>
          <a:bodyPr wrap="none" rtlCol="0">
            <a:spAutoFit/>
          </a:bodyPr>
          <a:lstStyle/>
          <a:p>
            <a:pPr algn="r"/>
            <a:r>
              <a:rPr lang="fr-FR" sz="1400" dirty="0"/>
              <a:t>Densité</a:t>
            </a:r>
          </a:p>
          <a:p>
            <a:pPr algn="r"/>
            <a:r>
              <a:rPr lang="fr-FR" sz="1400" dirty="0"/>
              <a:t>d’énergie</a:t>
            </a:r>
          </a:p>
        </p:txBody>
      </p:sp>
      <p:sp>
        <p:nvSpPr>
          <p:cNvPr id="42" name="ZoneTexte 41">
            <a:extLst>
              <a:ext uri="{FF2B5EF4-FFF2-40B4-BE49-F238E27FC236}">
                <a16:creationId xmlns:a16="http://schemas.microsoft.com/office/drawing/2014/main" id="{91B9F68F-01F5-1544-8959-AD08CB5F4357}"/>
              </a:ext>
            </a:extLst>
          </p:cNvPr>
          <p:cNvSpPr txBox="1"/>
          <p:nvPr/>
        </p:nvSpPr>
        <p:spPr>
          <a:xfrm>
            <a:off x="4319031" y="1240347"/>
            <a:ext cx="2138919" cy="523220"/>
          </a:xfrm>
          <a:prstGeom prst="rect">
            <a:avLst/>
          </a:prstGeom>
          <a:noFill/>
        </p:spPr>
        <p:txBody>
          <a:bodyPr wrap="none" rtlCol="0">
            <a:spAutoFit/>
          </a:bodyPr>
          <a:lstStyle/>
          <a:p>
            <a:r>
              <a:rPr lang="fr-FR" sz="1400" dirty="0"/>
              <a:t>Bobines de champ toroïdal</a:t>
            </a:r>
          </a:p>
          <a:p>
            <a:r>
              <a:rPr lang="fr-FR" sz="1400" dirty="0"/>
              <a:t>(solénoïde replié)</a:t>
            </a:r>
          </a:p>
        </p:txBody>
      </p:sp>
      <p:cxnSp>
        <p:nvCxnSpPr>
          <p:cNvPr id="44" name="Connecteur droit avec flèche 43">
            <a:extLst>
              <a:ext uri="{FF2B5EF4-FFF2-40B4-BE49-F238E27FC236}">
                <a16:creationId xmlns:a16="http://schemas.microsoft.com/office/drawing/2014/main" id="{DD442D8D-66D7-C64D-9B44-9F2CC7374D5A}"/>
              </a:ext>
            </a:extLst>
          </p:cNvPr>
          <p:cNvCxnSpPr/>
          <p:nvPr/>
        </p:nvCxnSpPr>
        <p:spPr>
          <a:xfrm>
            <a:off x="5779491" y="1639526"/>
            <a:ext cx="335559" cy="66869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6CE77DEB-02E9-7E4B-BA83-34DB4EC899FE}"/>
              </a:ext>
            </a:extLst>
          </p:cNvPr>
          <p:cNvSpPr txBox="1"/>
          <p:nvPr/>
        </p:nvSpPr>
        <p:spPr>
          <a:xfrm>
            <a:off x="4946311" y="4525917"/>
            <a:ext cx="1432315" cy="523220"/>
          </a:xfrm>
          <a:prstGeom prst="rect">
            <a:avLst/>
          </a:prstGeom>
          <a:noFill/>
        </p:spPr>
        <p:txBody>
          <a:bodyPr wrap="none" rtlCol="0">
            <a:spAutoFit/>
          </a:bodyPr>
          <a:lstStyle/>
          <a:p>
            <a:pPr algn="ctr"/>
            <a:r>
              <a:rPr lang="fr-FR" sz="1400" dirty="0"/>
              <a:t>Courant azimutal</a:t>
            </a:r>
          </a:p>
          <a:p>
            <a:pPr algn="ctr"/>
            <a:r>
              <a:rPr lang="fr-FR" sz="1400" dirty="0"/>
              <a:t>(champ </a:t>
            </a:r>
            <a:r>
              <a:rPr lang="fr-FR" sz="1400" dirty="0" err="1"/>
              <a:t>poloïdal</a:t>
            </a:r>
            <a:r>
              <a:rPr lang="fr-FR" sz="1400" dirty="0"/>
              <a:t>)</a:t>
            </a:r>
          </a:p>
        </p:txBody>
      </p:sp>
      <p:cxnSp>
        <p:nvCxnSpPr>
          <p:cNvPr id="47" name="Connecteur droit avec flèche 46">
            <a:extLst>
              <a:ext uri="{FF2B5EF4-FFF2-40B4-BE49-F238E27FC236}">
                <a16:creationId xmlns:a16="http://schemas.microsoft.com/office/drawing/2014/main" id="{9B44056B-098B-864F-937B-37BC418BF75F}"/>
              </a:ext>
            </a:extLst>
          </p:cNvPr>
          <p:cNvCxnSpPr/>
          <p:nvPr/>
        </p:nvCxnSpPr>
        <p:spPr>
          <a:xfrm flipV="1">
            <a:off x="6115050" y="3626676"/>
            <a:ext cx="408068" cy="8325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B936E521-346B-CC46-8D03-044C932F1AE9}"/>
              </a:ext>
            </a:extLst>
          </p:cNvPr>
          <p:cNvSpPr txBox="1"/>
          <p:nvPr/>
        </p:nvSpPr>
        <p:spPr>
          <a:xfrm>
            <a:off x="1117600" y="5510160"/>
            <a:ext cx="7182672" cy="369332"/>
          </a:xfrm>
          <a:prstGeom prst="rect">
            <a:avLst/>
          </a:prstGeom>
          <a:noFill/>
        </p:spPr>
        <p:txBody>
          <a:bodyPr wrap="none" rtlCol="0">
            <a:spAutoFit/>
          </a:bodyPr>
          <a:lstStyle/>
          <a:p>
            <a:r>
              <a:rPr lang="fr-FR" dirty="0"/>
              <a:t>L’anneau de plasma constitue le secondaire à un tour d’un transformateur</a:t>
            </a:r>
          </a:p>
        </p:txBody>
      </p:sp>
      <p:sp>
        <p:nvSpPr>
          <p:cNvPr id="49" name="ZoneTexte 48">
            <a:extLst>
              <a:ext uri="{FF2B5EF4-FFF2-40B4-BE49-F238E27FC236}">
                <a16:creationId xmlns:a16="http://schemas.microsoft.com/office/drawing/2014/main" id="{2BE0AD39-8846-0C44-8766-84FE51DB1CE7}"/>
              </a:ext>
            </a:extLst>
          </p:cNvPr>
          <p:cNvSpPr txBox="1"/>
          <p:nvPr/>
        </p:nvSpPr>
        <p:spPr>
          <a:xfrm>
            <a:off x="6781975" y="4734356"/>
            <a:ext cx="1829283" cy="307777"/>
          </a:xfrm>
          <a:prstGeom prst="rect">
            <a:avLst/>
          </a:prstGeom>
          <a:noFill/>
        </p:spPr>
        <p:txBody>
          <a:bodyPr wrap="none" rtlCol="0">
            <a:spAutoFit/>
          </a:bodyPr>
          <a:lstStyle/>
          <a:p>
            <a:r>
              <a:rPr lang="fr-FR" sz="1400" dirty="0"/>
              <a:t>Bobine de champ axial</a:t>
            </a:r>
          </a:p>
        </p:txBody>
      </p:sp>
      <p:cxnSp>
        <p:nvCxnSpPr>
          <p:cNvPr id="51" name="Connecteur droit avec flèche 50">
            <a:extLst>
              <a:ext uri="{FF2B5EF4-FFF2-40B4-BE49-F238E27FC236}">
                <a16:creationId xmlns:a16="http://schemas.microsoft.com/office/drawing/2014/main" id="{F3BADB6C-A500-F94F-A4E5-AD6A0A11774E}"/>
              </a:ext>
            </a:extLst>
          </p:cNvPr>
          <p:cNvCxnSpPr>
            <a:cxnSpLocks/>
          </p:cNvCxnSpPr>
          <p:nvPr/>
        </p:nvCxnSpPr>
        <p:spPr>
          <a:xfrm flipH="1" flipV="1">
            <a:off x="7522652" y="4462231"/>
            <a:ext cx="88609" cy="2873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605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5579E76-75CA-6A41-890D-DC4456EC069D}"/>
              </a:ext>
            </a:extLst>
          </p:cNvPr>
          <p:cNvSpPr>
            <a:spLocks noGrp="1"/>
          </p:cNvSpPr>
          <p:nvPr>
            <p:ph type="title"/>
          </p:nvPr>
        </p:nvSpPr>
        <p:spPr/>
        <p:txBody>
          <a:bodyPr/>
          <a:lstStyle/>
          <a:p>
            <a:pPr algn="ctr"/>
            <a:r>
              <a:rPr lang="fr-FR" sz="3200" b="1" dirty="0"/>
              <a:t>Apports d’énergie</a:t>
            </a:r>
          </a:p>
        </p:txBody>
      </p:sp>
      <p:sp>
        <p:nvSpPr>
          <p:cNvPr id="2" name="Espace réservé du pied de page 1">
            <a:extLst>
              <a:ext uri="{FF2B5EF4-FFF2-40B4-BE49-F238E27FC236}">
                <a16:creationId xmlns:a16="http://schemas.microsoft.com/office/drawing/2014/main" id="{509E147E-1599-5747-BEC1-4299D9DCC555}"/>
              </a:ext>
            </a:extLst>
          </p:cNvPr>
          <p:cNvSpPr>
            <a:spLocks noGrp="1"/>
          </p:cNvSpPr>
          <p:nvPr>
            <p:ph type="ftr" sz="quarter" idx="11"/>
          </p:nvPr>
        </p:nvSpPr>
        <p:spPr>
          <a:xfrm>
            <a:off x="3028950" y="6230230"/>
            <a:ext cx="3086100" cy="365125"/>
          </a:xfrm>
        </p:spPr>
        <p:txBody>
          <a:bodyPr/>
          <a:lstStyle/>
          <a:p>
            <a:pPr>
              <a:defRPr/>
            </a:pPr>
            <a:r>
              <a:rPr lang="fr-FR"/>
              <a:t>AEIS 24-11-23</a:t>
            </a:r>
          </a:p>
        </p:txBody>
      </p:sp>
      <p:sp>
        <p:nvSpPr>
          <p:cNvPr id="47" name="Espace réservé du numéro de diapositive 3">
            <a:extLst>
              <a:ext uri="{FF2B5EF4-FFF2-40B4-BE49-F238E27FC236}">
                <a16:creationId xmlns:a16="http://schemas.microsoft.com/office/drawing/2014/main" id="{A64BE34D-57F2-DF4C-B477-658BD239E31A}"/>
              </a:ext>
            </a:extLst>
          </p:cNvPr>
          <p:cNvSpPr>
            <a:spLocks noGrp="1"/>
          </p:cNvSpPr>
          <p:nvPr>
            <p:ph type="sldNum" sz="quarter" idx="12"/>
          </p:nvPr>
        </p:nvSpPr>
        <p:spPr>
          <a:xfrm>
            <a:off x="6457950" y="6230230"/>
            <a:ext cx="2057400" cy="365125"/>
          </a:xfrm>
        </p:spPr>
        <p:txBody>
          <a:bodyPr/>
          <a:lstStyle/>
          <a:p>
            <a:fld id="{3FE5C929-8610-1649-9A9D-7E79135BADE2}" type="slidenum">
              <a:rPr lang="fr-FR" altLang="fr-FR"/>
              <a:pPr/>
              <a:t>14</a:t>
            </a:fld>
            <a:endParaRPr lang="fr-FR" altLang="fr-FR"/>
          </a:p>
        </p:txBody>
      </p:sp>
      <p:grpSp>
        <p:nvGrpSpPr>
          <p:cNvPr id="722946" name="Group 2">
            <a:extLst>
              <a:ext uri="{FF2B5EF4-FFF2-40B4-BE49-F238E27FC236}">
                <a16:creationId xmlns:a16="http://schemas.microsoft.com/office/drawing/2014/main" id="{46FDEEF2-BE30-E949-8C86-067B2051A46C}"/>
              </a:ext>
            </a:extLst>
          </p:cNvPr>
          <p:cNvGrpSpPr>
            <a:grpSpLocks noChangeAspect="1"/>
          </p:cNvGrpSpPr>
          <p:nvPr/>
        </p:nvGrpSpPr>
        <p:grpSpPr bwMode="auto">
          <a:xfrm flipH="1">
            <a:off x="961690" y="2236080"/>
            <a:ext cx="3836988" cy="2879725"/>
            <a:chOff x="750" y="491"/>
            <a:chExt cx="4456" cy="2869"/>
          </a:xfrm>
        </p:grpSpPr>
        <p:pic>
          <p:nvPicPr>
            <p:cNvPr id="722947" name="Picture 3" descr="tore">
              <a:extLst>
                <a:ext uri="{FF2B5EF4-FFF2-40B4-BE49-F238E27FC236}">
                  <a16:creationId xmlns:a16="http://schemas.microsoft.com/office/drawing/2014/main" id="{9B1BFA08-8E28-BE47-85FD-9D82833B6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 y="491"/>
              <a:ext cx="3653" cy="2027"/>
            </a:xfrm>
            <a:prstGeom prst="rect">
              <a:avLst/>
            </a:prstGeom>
            <a:noFill/>
            <a:extLst>
              <a:ext uri="{909E8E84-426E-40DD-AFC4-6F175D3DCCD1}">
                <a14:hiddenFill xmlns:a14="http://schemas.microsoft.com/office/drawing/2010/main">
                  <a:solidFill>
                    <a:srgbClr val="FFFFFF"/>
                  </a:solidFill>
                </a14:hiddenFill>
              </a:ext>
            </a:extLst>
          </p:spPr>
        </p:pic>
        <p:sp>
          <p:nvSpPr>
            <p:cNvPr id="722948" name="Arc 4">
              <a:extLst>
                <a:ext uri="{FF2B5EF4-FFF2-40B4-BE49-F238E27FC236}">
                  <a16:creationId xmlns:a16="http://schemas.microsoft.com/office/drawing/2014/main" id="{C1BCDE34-684D-AC4D-83C1-EB543FC3F17D}"/>
                </a:ext>
              </a:extLst>
            </p:cNvPr>
            <p:cNvSpPr>
              <a:spLocks noChangeAspect="1"/>
            </p:cNvSpPr>
            <p:nvPr/>
          </p:nvSpPr>
          <p:spPr bwMode="auto">
            <a:xfrm>
              <a:off x="1697" y="529"/>
              <a:ext cx="3392" cy="1910"/>
            </a:xfrm>
            <a:custGeom>
              <a:avLst/>
              <a:gdLst>
                <a:gd name="G0" fmla="+- 21600 0 0"/>
                <a:gd name="G1" fmla="+- 21600 0 0"/>
                <a:gd name="G2" fmla="+- 21600 0 0"/>
                <a:gd name="T0" fmla="*/ 4932 w 43200"/>
                <a:gd name="T1" fmla="*/ 35337 h 43200"/>
                <a:gd name="T2" fmla="*/ 10498 w 43200"/>
                <a:gd name="T3" fmla="*/ 40127 h 43200"/>
                <a:gd name="T4" fmla="*/ 21600 w 43200"/>
                <a:gd name="T5" fmla="*/ 21600 h 43200"/>
              </a:gdLst>
              <a:ahLst/>
              <a:cxnLst>
                <a:cxn ang="0">
                  <a:pos x="T0" y="T1"/>
                </a:cxn>
                <a:cxn ang="0">
                  <a:pos x="T2" y="T3"/>
                </a:cxn>
                <a:cxn ang="0">
                  <a:pos x="T4" y="T5"/>
                </a:cxn>
              </a:cxnLst>
              <a:rect l="0" t="0" r="r" b="b"/>
              <a:pathLst>
                <a:path w="43200" h="43200" fill="none" extrusionOk="0">
                  <a:moveTo>
                    <a:pt x="4931" y="35337"/>
                  </a:moveTo>
                  <a:cubicBezTo>
                    <a:pt x="1743" y="31469"/>
                    <a:pt x="0" y="26612"/>
                    <a:pt x="0" y="21600"/>
                  </a:cubicBezTo>
                  <a:cubicBezTo>
                    <a:pt x="0" y="9670"/>
                    <a:pt x="9670" y="0"/>
                    <a:pt x="21600" y="0"/>
                  </a:cubicBezTo>
                  <a:cubicBezTo>
                    <a:pt x="33529" y="0"/>
                    <a:pt x="43200" y="9670"/>
                    <a:pt x="43200" y="21600"/>
                  </a:cubicBezTo>
                  <a:cubicBezTo>
                    <a:pt x="43200" y="33529"/>
                    <a:pt x="33529" y="43200"/>
                    <a:pt x="21600" y="43200"/>
                  </a:cubicBezTo>
                  <a:cubicBezTo>
                    <a:pt x="17689" y="43200"/>
                    <a:pt x="13851" y="42138"/>
                    <a:pt x="10497" y="40128"/>
                  </a:cubicBezTo>
                </a:path>
                <a:path w="43200" h="43200" stroke="0" extrusionOk="0">
                  <a:moveTo>
                    <a:pt x="4931" y="35337"/>
                  </a:moveTo>
                  <a:cubicBezTo>
                    <a:pt x="1743" y="31469"/>
                    <a:pt x="0" y="26612"/>
                    <a:pt x="0" y="21600"/>
                  </a:cubicBezTo>
                  <a:cubicBezTo>
                    <a:pt x="0" y="9670"/>
                    <a:pt x="9670" y="0"/>
                    <a:pt x="21600" y="0"/>
                  </a:cubicBezTo>
                  <a:cubicBezTo>
                    <a:pt x="33529" y="0"/>
                    <a:pt x="43200" y="9670"/>
                    <a:pt x="43200" y="21600"/>
                  </a:cubicBezTo>
                  <a:cubicBezTo>
                    <a:pt x="43200" y="33529"/>
                    <a:pt x="33529" y="43200"/>
                    <a:pt x="21600" y="43200"/>
                  </a:cubicBezTo>
                  <a:cubicBezTo>
                    <a:pt x="17689" y="43200"/>
                    <a:pt x="13851" y="42138"/>
                    <a:pt x="10497" y="40128"/>
                  </a:cubicBezTo>
                  <a:lnTo>
                    <a:pt x="21600" y="21600"/>
                  </a:lnTo>
                  <a:close/>
                </a:path>
              </a:pathLst>
            </a:custGeom>
            <a:noFill/>
            <a:ln w="76200">
              <a:solidFill>
                <a:srgbClr val="B3B3B3"/>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722949" name="Line 5">
              <a:extLst>
                <a:ext uri="{FF2B5EF4-FFF2-40B4-BE49-F238E27FC236}">
                  <a16:creationId xmlns:a16="http://schemas.microsoft.com/office/drawing/2014/main" id="{84B32355-355A-7148-85CC-F10F79601AC7}"/>
                </a:ext>
              </a:extLst>
            </p:cNvPr>
            <p:cNvSpPr>
              <a:spLocks noChangeAspect="1" noChangeShapeType="1"/>
            </p:cNvSpPr>
            <p:nvPr/>
          </p:nvSpPr>
          <p:spPr bwMode="auto">
            <a:xfrm flipH="1">
              <a:off x="1160" y="2090"/>
              <a:ext cx="952" cy="668"/>
            </a:xfrm>
            <a:prstGeom prst="line">
              <a:avLst/>
            </a:prstGeom>
            <a:noFill/>
            <a:ln w="76200">
              <a:solidFill>
                <a:srgbClr val="B3B3B3"/>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22950" name="Line 6">
              <a:extLst>
                <a:ext uri="{FF2B5EF4-FFF2-40B4-BE49-F238E27FC236}">
                  <a16:creationId xmlns:a16="http://schemas.microsoft.com/office/drawing/2014/main" id="{0B6D8C5B-7452-F745-8D66-174655B15CDB}"/>
                </a:ext>
              </a:extLst>
            </p:cNvPr>
            <p:cNvSpPr>
              <a:spLocks noChangeAspect="1" noChangeShapeType="1"/>
            </p:cNvSpPr>
            <p:nvPr/>
          </p:nvSpPr>
          <p:spPr bwMode="auto">
            <a:xfrm flipH="1">
              <a:off x="1776" y="2304"/>
              <a:ext cx="753" cy="864"/>
            </a:xfrm>
            <a:prstGeom prst="line">
              <a:avLst/>
            </a:prstGeom>
            <a:noFill/>
            <a:ln w="76200">
              <a:solidFill>
                <a:srgbClr val="B3B3B3"/>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22951" name="Oval 7">
              <a:extLst>
                <a:ext uri="{FF2B5EF4-FFF2-40B4-BE49-F238E27FC236}">
                  <a16:creationId xmlns:a16="http://schemas.microsoft.com/office/drawing/2014/main" id="{79154B8E-9DE0-684C-9B17-7CE3C99A8491}"/>
                </a:ext>
              </a:extLst>
            </p:cNvPr>
            <p:cNvSpPr>
              <a:spLocks noChangeAspect="1" noChangeArrowheads="1"/>
            </p:cNvSpPr>
            <p:nvPr/>
          </p:nvSpPr>
          <p:spPr bwMode="auto">
            <a:xfrm rot="1979468">
              <a:off x="750" y="2918"/>
              <a:ext cx="1146" cy="442"/>
            </a:xfrm>
            <a:prstGeom prst="ellipse">
              <a:avLst/>
            </a:prstGeom>
            <a:gradFill rotWithShape="0">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fr-FR"/>
            </a:p>
          </p:txBody>
        </p:sp>
        <p:sp>
          <p:nvSpPr>
            <p:cNvPr id="722952" name="Oval 8">
              <a:extLst>
                <a:ext uri="{FF2B5EF4-FFF2-40B4-BE49-F238E27FC236}">
                  <a16:creationId xmlns:a16="http://schemas.microsoft.com/office/drawing/2014/main" id="{AC7D0046-88D5-734B-881E-A123F0BEC63A}"/>
                </a:ext>
              </a:extLst>
            </p:cNvPr>
            <p:cNvSpPr>
              <a:spLocks noChangeAspect="1" noChangeArrowheads="1"/>
            </p:cNvSpPr>
            <p:nvPr/>
          </p:nvSpPr>
          <p:spPr bwMode="auto">
            <a:xfrm rot="-2426801">
              <a:off x="1488" y="2400"/>
              <a:ext cx="736" cy="442"/>
            </a:xfrm>
            <a:prstGeom prst="ellipse">
              <a:avLst/>
            </a:prstGeom>
            <a:gradFill rotWithShape="0">
              <a:gsLst>
                <a:gs pos="0">
                  <a:srgbClr val="008040"/>
                </a:gs>
                <a:gs pos="100000">
                  <a:schemeClr val="bg1"/>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fr-FR"/>
            </a:p>
          </p:txBody>
        </p:sp>
        <p:sp>
          <p:nvSpPr>
            <p:cNvPr id="722953" name="Line 9">
              <a:extLst>
                <a:ext uri="{FF2B5EF4-FFF2-40B4-BE49-F238E27FC236}">
                  <a16:creationId xmlns:a16="http://schemas.microsoft.com/office/drawing/2014/main" id="{795D052F-8568-B44F-8D9E-718B75FA3277}"/>
                </a:ext>
              </a:extLst>
            </p:cNvPr>
            <p:cNvSpPr>
              <a:spLocks noChangeAspect="1" noChangeShapeType="1"/>
            </p:cNvSpPr>
            <p:nvPr/>
          </p:nvSpPr>
          <p:spPr bwMode="auto">
            <a:xfrm flipV="1">
              <a:off x="1280" y="2656"/>
              <a:ext cx="352" cy="216"/>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22954" name="Line 10">
              <a:extLst>
                <a:ext uri="{FF2B5EF4-FFF2-40B4-BE49-F238E27FC236}">
                  <a16:creationId xmlns:a16="http://schemas.microsoft.com/office/drawing/2014/main" id="{4F956225-4A9E-3444-9E67-85DD86AA2BE4}"/>
                </a:ext>
              </a:extLst>
            </p:cNvPr>
            <p:cNvSpPr>
              <a:spLocks noChangeAspect="1" noChangeShapeType="1"/>
            </p:cNvSpPr>
            <p:nvPr/>
          </p:nvSpPr>
          <p:spPr bwMode="auto">
            <a:xfrm flipV="1">
              <a:off x="1544" y="2848"/>
              <a:ext cx="288" cy="288"/>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22955" name="Line 11">
              <a:extLst>
                <a:ext uri="{FF2B5EF4-FFF2-40B4-BE49-F238E27FC236}">
                  <a16:creationId xmlns:a16="http://schemas.microsoft.com/office/drawing/2014/main" id="{F4018F21-A9FD-8F46-882B-377EF106534A}"/>
                </a:ext>
              </a:extLst>
            </p:cNvPr>
            <p:cNvSpPr>
              <a:spLocks noChangeAspect="1" noChangeShapeType="1"/>
            </p:cNvSpPr>
            <p:nvPr/>
          </p:nvSpPr>
          <p:spPr bwMode="auto">
            <a:xfrm flipV="1">
              <a:off x="1400" y="2752"/>
              <a:ext cx="328" cy="24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22956" name="AutoShape 12">
              <a:extLst>
                <a:ext uri="{FF2B5EF4-FFF2-40B4-BE49-F238E27FC236}">
                  <a16:creationId xmlns:a16="http://schemas.microsoft.com/office/drawing/2014/main" id="{A21B9296-F641-E243-B19A-65D9B6925EE1}"/>
                </a:ext>
              </a:extLst>
            </p:cNvPr>
            <p:cNvSpPr>
              <a:spLocks noChangeAspect="1" noChangeArrowheads="1"/>
            </p:cNvSpPr>
            <p:nvPr/>
          </p:nvSpPr>
          <p:spPr bwMode="auto">
            <a:xfrm rot="-2539275">
              <a:off x="1884" y="2000"/>
              <a:ext cx="960" cy="3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8040"/>
                </a:gs>
                <a:gs pos="100000">
                  <a:srgbClr val="FF8000"/>
                </a:gs>
              </a:gsLst>
              <a:lin ang="0" scaled="1"/>
            </a:gradFill>
            <a:ln>
              <a:noFill/>
            </a:ln>
            <a:extLst>
              <a:ext uri="{91240B29-F687-4F45-9708-019B960494DF}">
                <a14:hiddenLine xmlns:a14="http://schemas.microsoft.com/office/drawing/2010/main" w="9525">
                  <a:solidFill>
                    <a:srgbClr val="008040"/>
                  </a:solidFill>
                  <a:miter lim="800000"/>
                  <a:headEnd/>
                  <a:tailEnd/>
                </a14:hiddenLine>
              </a:ext>
            </a:extLst>
          </p:spPr>
          <p:txBody>
            <a:bodyPr wrap="none" anchor="ctr"/>
            <a:lstStyle/>
            <a:p>
              <a:endParaRPr lang="fr-FR"/>
            </a:p>
          </p:txBody>
        </p:sp>
      </p:grpSp>
      <p:grpSp>
        <p:nvGrpSpPr>
          <p:cNvPr id="722957" name="Group 13">
            <a:extLst>
              <a:ext uri="{FF2B5EF4-FFF2-40B4-BE49-F238E27FC236}">
                <a16:creationId xmlns:a16="http://schemas.microsoft.com/office/drawing/2014/main" id="{42761DC0-2840-364A-BA86-6598DDC93919}"/>
              </a:ext>
            </a:extLst>
          </p:cNvPr>
          <p:cNvGrpSpPr>
            <a:grpSpLocks noChangeAspect="1"/>
          </p:cNvGrpSpPr>
          <p:nvPr/>
        </p:nvGrpSpPr>
        <p:grpSpPr bwMode="auto">
          <a:xfrm>
            <a:off x="4916153" y="2223380"/>
            <a:ext cx="3303587" cy="2879725"/>
            <a:chOff x="1553" y="491"/>
            <a:chExt cx="3653" cy="3207"/>
          </a:xfrm>
        </p:grpSpPr>
        <p:pic>
          <p:nvPicPr>
            <p:cNvPr id="722958" name="Picture 14" descr="tore">
              <a:extLst>
                <a:ext uri="{FF2B5EF4-FFF2-40B4-BE49-F238E27FC236}">
                  <a16:creationId xmlns:a16="http://schemas.microsoft.com/office/drawing/2014/main" id="{94FFEA21-0732-6949-BC59-FF54D8E20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 y="491"/>
              <a:ext cx="3653" cy="2027"/>
            </a:xfrm>
            <a:prstGeom prst="rect">
              <a:avLst/>
            </a:prstGeom>
            <a:noFill/>
            <a:extLst>
              <a:ext uri="{909E8E84-426E-40DD-AFC4-6F175D3DCCD1}">
                <a14:hiddenFill xmlns:a14="http://schemas.microsoft.com/office/drawing/2010/main">
                  <a:solidFill>
                    <a:srgbClr val="FFFFFF"/>
                  </a:solidFill>
                </a14:hiddenFill>
              </a:ext>
            </a:extLst>
          </p:spPr>
        </p:pic>
        <p:sp>
          <p:nvSpPr>
            <p:cNvPr id="722959" name="Arc 15">
              <a:extLst>
                <a:ext uri="{FF2B5EF4-FFF2-40B4-BE49-F238E27FC236}">
                  <a16:creationId xmlns:a16="http://schemas.microsoft.com/office/drawing/2014/main" id="{DCD1C8D2-A4C3-8C44-8C89-F922D97FD829}"/>
                </a:ext>
              </a:extLst>
            </p:cNvPr>
            <p:cNvSpPr>
              <a:spLocks noChangeAspect="1"/>
            </p:cNvSpPr>
            <p:nvPr/>
          </p:nvSpPr>
          <p:spPr bwMode="auto">
            <a:xfrm>
              <a:off x="1701" y="531"/>
              <a:ext cx="3392" cy="1910"/>
            </a:xfrm>
            <a:custGeom>
              <a:avLst/>
              <a:gdLst>
                <a:gd name="G0" fmla="+- 21600 0 0"/>
                <a:gd name="G1" fmla="+- 21600 0 0"/>
                <a:gd name="G2" fmla="+- 21600 0 0"/>
                <a:gd name="T0" fmla="*/ 26210 w 43200"/>
                <a:gd name="T1" fmla="*/ 42702 h 43200"/>
                <a:gd name="T2" fmla="*/ 35843 w 43200"/>
                <a:gd name="T3" fmla="*/ 37838 h 43200"/>
                <a:gd name="T4" fmla="*/ 21600 w 43200"/>
                <a:gd name="T5" fmla="*/ 21600 h 43200"/>
              </a:gdLst>
              <a:ahLst/>
              <a:cxnLst>
                <a:cxn ang="0">
                  <a:pos x="T0" y="T1"/>
                </a:cxn>
                <a:cxn ang="0">
                  <a:pos x="T2" y="T3"/>
                </a:cxn>
                <a:cxn ang="0">
                  <a:pos x="T4" y="T5"/>
                </a:cxn>
              </a:cxnLst>
              <a:rect l="0" t="0" r="r" b="b"/>
              <a:pathLst>
                <a:path w="43200" h="43200" fill="none" extrusionOk="0">
                  <a:moveTo>
                    <a:pt x="26210" y="42702"/>
                  </a:moveTo>
                  <a:cubicBezTo>
                    <a:pt x="24695" y="43033"/>
                    <a:pt x="23150" y="43200"/>
                    <a:pt x="21600" y="43200"/>
                  </a:cubicBezTo>
                  <a:cubicBezTo>
                    <a:pt x="9670" y="43200"/>
                    <a:pt x="0" y="33529"/>
                    <a:pt x="0" y="21600"/>
                  </a:cubicBezTo>
                  <a:cubicBezTo>
                    <a:pt x="0" y="9670"/>
                    <a:pt x="9670" y="0"/>
                    <a:pt x="21600" y="0"/>
                  </a:cubicBezTo>
                  <a:cubicBezTo>
                    <a:pt x="33529" y="0"/>
                    <a:pt x="43200" y="9670"/>
                    <a:pt x="43200" y="21600"/>
                  </a:cubicBezTo>
                  <a:cubicBezTo>
                    <a:pt x="43200" y="27819"/>
                    <a:pt x="40519" y="33737"/>
                    <a:pt x="35843" y="37838"/>
                  </a:cubicBezTo>
                </a:path>
                <a:path w="43200" h="43200" stroke="0" extrusionOk="0">
                  <a:moveTo>
                    <a:pt x="26210" y="42702"/>
                  </a:moveTo>
                  <a:cubicBezTo>
                    <a:pt x="24695" y="43033"/>
                    <a:pt x="23150" y="43200"/>
                    <a:pt x="21600" y="43200"/>
                  </a:cubicBezTo>
                  <a:cubicBezTo>
                    <a:pt x="9670" y="43200"/>
                    <a:pt x="0" y="33529"/>
                    <a:pt x="0" y="21600"/>
                  </a:cubicBezTo>
                  <a:cubicBezTo>
                    <a:pt x="0" y="9670"/>
                    <a:pt x="9670" y="0"/>
                    <a:pt x="21600" y="0"/>
                  </a:cubicBezTo>
                  <a:cubicBezTo>
                    <a:pt x="33529" y="0"/>
                    <a:pt x="43200" y="9670"/>
                    <a:pt x="43200" y="21600"/>
                  </a:cubicBezTo>
                  <a:cubicBezTo>
                    <a:pt x="43200" y="27819"/>
                    <a:pt x="40519" y="33737"/>
                    <a:pt x="35843" y="37838"/>
                  </a:cubicBezTo>
                  <a:lnTo>
                    <a:pt x="21600" y="21600"/>
                  </a:lnTo>
                  <a:close/>
                </a:path>
              </a:pathLst>
            </a:custGeom>
            <a:noFill/>
            <a:ln w="76200">
              <a:solidFill>
                <a:srgbClr val="B3B3B3"/>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722960" name="Line 16">
              <a:extLst>
                <a:ext uri="{FF2B5EF4-FFF2-40B4-BE49-F238E27FC236}">
                  <a16:creationId xmlns:a16="http://schemas.microsoft.com/office/drawing/2014/main" id="{418F8B3B-F514-1B4B-BF75-7131425D88E7}"/>
                </a:ext>
              </a:extLst>
            </p:cNvPr>
            <p:cNvSpPr>
              <a:spLocks noChangeAspect="1" noChangeShapeType="1"/>
            </p:cNvSpPr>
            <p:nvPr/>
          </p:nvSpPr>
          <p:spPr bwMode="auto">
            <a:xfrm flipH="1">
              <a:off x="2784" y="2408"/>
              <a:ext cx="952" cy="668"/>
            </a:xfrm>
            <a:prstGeom prst="line">
              <a:avLst/>
            </a:prstGeom>
            <a:noFill/>
            <a:ln w="76200">
              <a:solidFill>
                <a:srgbClr val="B3B3B3"/>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22961" name="Line 17">
              <a:extLst>
                <a:ext uri="{FF2B5EF4-FFF2-40B4-BE49-F238E27FC236}">
                  <a16:creationId xmlns:a16="http://schemas.microsoft.com/office/drawing/2014/main" id="{E0B72F8B-C2C7-3947-82D3-DDFDF2B73719}"/>
                </a:ext>
              </a:extLst>
            </p:cNvPr>
            <p:cNvSpPr>
              <a:spLocks noChangeAspect="1" noChangeShapeType="1"/>
            </p:cNvSpPr>
            <p:nvPr/>
          </p:nvSpPr>
          <p:spPr bwMode="auto">
            <a:xfrm flipH="1">
              <a:off x="3408" y="2176"/>
              <a:ext cx="1137" cy="1424"/>
            </a:xfrm>
            <a:prstGeom prst="line">
              <a:avLst/>
            </a:prstGeom>
            <a:noFill/>
            <a:ln w="76200">
              <a:solidFill>
                <a:srgbClr val="B3B3B3"/>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22962" name="Oval 18">
              <a:extLst>
                <a:ext uri="{FF2B5EF4-FFF2-40B4-BE49-F238E27FC236}">
                  <a16:creationId xmlns:a16="http://schemas.microsoft.com/office/drawing/2014/main" id="{38FA20DE-032C-B04C-820F-B5CF22B22537}"/>
                </a:ext>
              </a:extLst>
            </p:cNvPr>
            <p:cNvSpPr>
              <a:spLocks noChangeAspect="1" noChangeArrowheads="1"/>
            </p:cNvSpPr>
            <p:nvPr/>
          </p:nvSpPr>
          <p:spPr bwMode="auto">
            <a:xfrm rot="2380558">
              <a:off x="2384" y="3256"/>
              <a:ext cx="1146" cy="442"/>
            </a:xfrm>
            <a:prstGeom prst="ellipse">
              <a:avLst/>
            </a:prstGeom>
            <a:gradFill rotWithShape="0">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fr-FR"/>
            </a:p>
          </p:txBody>
        </p:sp>
        <p:sp>
          <p:nvSpPr>
            <p:cNvPr id="722963" name="Oval 19">
              <a:extLst>
                <a:ext uri="{FF2B5EF4-FFF2-40B4-BE49-F238E27FC236}">
                  <a16:creationId xmlns:a16="http://schemas.microsoft.com/office/drawing/2014/main" id="{227E4E75-E7EB-954F-AF75-56F175040DBF}"/>
                </a:ext>
              </a:extLst>
            </p:cNvPr>
            <p:cNvSpPr>
              <a:spLocks noChangeAspect="1" noChangeArrowheads="1"/>
            </p:cNvSpPr>
            <p:nvPr/>
          </p:nvSpPr>
          <p:spPr bwMode="auto">
            <a:xfrm rot="-2426801">
              <a:off x="3152" y="2720"/>
              <a:ext cx="736" cy="442"/>
            </a:xfrm>
            <a:prstGeom prst="ellipse">
              <a:avLst/>
            </a:prstGeom>
            <a:gradFill rotWithShape="0">
              <a:gsLst>
                <a:gs pos="0">
                  <a:srgbClr val="008040"/>
                </a:gs>
                <a:gs pos="100000">
                  <a:schemeClr val="bg1"/>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fr-FR"/>
            </a:p>
          </p:txBody>
        </p:sp>
        <p:sp>
          <p:nvSpPr>
            <p:cNvPr id="722964" name="Line 20">
              <a:extLst>
                <a:ext uri="{FF2B5EF4-FFF2-40B4-BE49-F238E27FC236}">
                  <a16:creationId xmlns:a16="http://schemas.microsoft.com/office/drawing/2014/main" id="{D488B273-263A-5344-93BA-7226FA95B4C4}"/>
                </a:ext>
              </a:extLst>
            </p:cNvPr>
            <p:cNvSpPr>
              <a:spLocks noChangeAspect="1" noChangeShapeType="1"/>
            </p:cNvSpPr>
            <p:nvPr/>
          </p:nvSpPr>
          <p:spPr bwMode="auto">
            <a:xfrm rot="21299862" flipV="1">
              <a:off x="2880" y="2976"/>
              <a:ext cx="352" cy="216"/>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22965" name="Line 21">
              <a:extLst>
                <a:ext uri="{FF2B5EF4-FFF2-40B4-BE49-F238E27FC236}">
                  <a16:creationId xmlns:a16="http://schemas.microsoft.com/office/drawing/2014/main" id="{D380546C-5899-FE47-BAD9-4D742761D6E7}"/>
                </a:ext>
              </a:extLst>
            </p:cNvPr>
            <p:cNvSpPr>
              <a:spLocks noChangeAspect="1" noChangeShapeType="1"/>
            </p:cNvSpPr>
            <p:nvPr/>
          </p:nvSpPr>
          <p:spPr bwMode="auto">
            <a:xfrm rot="47556" flipV="1">
              <a:off x="3224" y="3200"/>
              <a:ext cx="288" cy="288"/>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22966" name="Line 22">
              <a:extLst>
                <a:ext uri="{FF2B5EF4-FFF2-40B4-BE49-F238E27FC236}">
                  <a16:creationId xmlns:a16="http://schemas.microsoft.com/office/drawing/2014/main" id="{D6356B37-F4C9-DE44-8B7E-B95375441612}"/>
                </a:ext>
              </a:extLst>
            </p:cNvPr>
            <p:cNvSpPr>
              <a:spLocks noChangeAspect="1" noChangeShapeType="1"/>
            </p:cNvSpPr>
            <p:nvPr/>
          </p:nvSpPr>
          <p:spPr bwMode="auto">
            <a:xfrm rot="21329762" flipV="1">
              <a:off x="3048" y="3104"/>
              <a:ext cx="328" cy="24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22967" name="AutoShape 23">
              <a:extLst>
                <a:ext uri="{FF2B5EF4-FFF2-40B4-BE49-F238E27FC236}">
                  <a16:creationId xmlns:a16="http://schemas.microsoft.com/office/drawing/2014/main" id="{491C11AF-F51F-454F-A31B-0F9B6CF51982}"/>
                </a:ext>
              </a:extLst>
            </p:cNvPr>
            <p:cNvSpPr>
              <a:spLocks noChangeAspect="1" noChangeArrowheads="1"/>
            </p:cNvSpPr>
            <p:nvPr/>
          </p:nvSpPr>
          <p:spPr bwMode="auto">
            <a:xfrm rot="-2863553">
              <a:off x="3476" y="2049"/>
              <a:ext cx="1420" cy="3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8040"/>
                </a:gs>
                <a:gs pos="100000">
                  <a:srgbClr val="FF8000"/>
                </a:gs>
              </a:gsLst>
              <a:lin ang="0" scaled="1"/>
            </a:gradFill>
            <a:ln>
              <a:noFill/>
            </a:ln>
            <a:extLst>
              <a:ext uri="{91240B29-F687-4F45-9708-019B960494DF}">
                <a14:hiddenLine xmlns:a14="http://schemas.microsoft.com/office/drawing/2010/main" w="9525">
                  <a:solidFill>
                    <a:srgbClr val="008040"/>
                  </a:solidFill>
                  <a:miter lim="800000"/>
                  <a:headEnd/>
                  <a:tailEnd/>
                </a14:hiddenLine>
              </a:ext>
            </a:extLst>
          </p:spPr>
          <p:txBody>
            <a:bodyPr wrap="none" anchor="ctr"/>
            <a:lstStyle/>
            <a:p>
              <a:endParaRPr lang="fr-FR"/>
            </a:p>
          </p:txBody>
        </p:sp>
        <p:sp>
          <p:nvSpPr>
            <p:cNvPr id="722968" name="AutoShape 24">
              <a:extLst>
                <a:ext uri="{FF2B5EF4-FFF2-40B4-BE49-F238E27FC236}">
                  <a16:creationId xmlns:a16="http://schemas.microsoft.com/office/drawing/2014/main" id="{3D4AE7C6-78D1-2A4B-A2D3-02E76486FD30}"/>
                </a:ext>
              </a:extLst>
            </p:cNvPr>
            <p:cNvSpPr>
              <a:spLocks noChangeAspect="1" noChangeArrowheads="1"/>
            </p:cNvSpPr>
            <p:nvPr/>
          </p:nvSpPr>
          <p:spPr bwMode="auto">
            <a:xfrm>
              <a:off x="2160" y="1032"/>
              <a:ext cx="336" cy="768"/>
            </a:xfrm>
            <a:prstGeom prst="curvedRightArrow">
              <a:avLst>
                <a:gd name="adj1" fmla="val 45714"/>
                <a:gd name="adj2" fmla="val 91429"/>
                <a:gd name="adj3" fmla="val 33333"/>
              </a:avLst>
            </a:prstGeom>
            <a:solidFill>
              <a:schemeClr val="tx1"/>
            </a:solidFill>
            <a:ln w="9525">
              <a:solidFill>
                <a:schemeClr val="tx1"/>
              </a:solidFill>
              <a:miter lim="800000"/>
              <a:headEnd/>
              <a:tailEnd/>
            </a:ln>
          </p:spPr>
          <p:txBody>
            <a:bodyPr wrap="none" anchor="ctr"/>
            <a:lstStyle/>
            <a:p>
              <a:endParaRPr lang="fr-FR"/>
            </a:p>
          </p:txBody>
        </p:sp>
      </p:grpSp>
      <p:sp>
        <p:nvSpPr>
          <p:cNvPr id="722969" name="Text Box 25">
            <a:extLst>
              <a:ext uri="{FF2B5EF4-FFF2-40B4-BE49-F238E27FC236}">
                <a16:creationId xmlns:a16="http://schemas.microsoft.com/office/drawing/2014/main" id="{63ED5DD5-DF41-7B4B-88CC-393232FD7605}"/>
              </a:ext>
            </a:extLst>
          </p:cNvPr>
          <p:cNvSpPr txBox="1">
            <a:spLocks noChangeArrowheads="1"/>
          </p:cNvSpPr>
          <p:nvPr/>
        </p:nvSpPr>
        <p:spPr bwMode="auto">
          <a:xfrm>
            <a:off x="1439918" y="4427213"/>
            <a:ext cx="12574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fr-FR" sz="2000" b="1" dirty="0">
                <a:latin typeface="+mn-lt"/>
              </a:rPr>
              <a:t>Chauffage</a:t>
            </a:r>
            <a:endParaRPr lang="fr-FR" altLang="fr-FR" sz="2000" b="1" dirty="0">
              <a:latin typeface="Times New Roman" panose="02020603050405020304" pitchFamily="18" charset="0"/>
            </a:endParaRPr>
          </a:p>
        </p:txBody>
      </p:sp>
      <p:sp>
        <p:nvSpPr>
          <p:cNvPr id="722970" name="Line 26">
            <a:extLst>
              <a:ext uri="{FF2B5EF4-FFF2-40B4-BE49-F238E27FC236}">
                <a16:creationId xmlns:a16="http://schemas.microsoft.com/office/drawing/2014/main" id="{7AF93800-DCA0-3F4E-9D7A-2AA8E4FF366F}"/>
              </a:ext>
            </a:extLst>
          </p:cNvPr>
          <p:cNvSpPr>
            <a:spLocks noChangeShapeType="1"/>
          </p:cNvSpPr>
          <p:nvPr/>
        </p:nvSpPr>
        <p:spPr bwMode="auto">
          <a:xfrm flipH="1" flipV="1">
            <a:off x="2207878" y="4843873"/>
            <a:ext cx="460327" cy="43004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2971" name="Line 27">
            <a:extLst>
              <a:ext uri="{FF2B5EF4-FFF2-40B4-BE49-F238E27FC236}">
                <a16:creationId xmlns:a16="http://schemas.microsoft.com/office/drawing/2014/main" id="{73AC14DC-873C-3E4C-8122-F86A58E5F26C}"/>
              </a:ext>
            </a:extLst>
          </p:cNvPr>
          <p:cNvSpPr>
            <a:spLocks noChangeShapeType="1"/>
          </p:cNvSpPr>
          <p:nvPr/>
        </p:nvSpPr>
        <p:spPr bwMode="auto">
          <a:xfrm flipV="1">
            <a:off x="6756024" y="5067202"/>
            <a:ext cx="891712" cy="7229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2972" name="Text Box 28">
            <a:extLst>
              <a:ext uri="{FF2B5EF4-FFF2-40B4-BE49-F238E27FC236}">
                <a16:creationId xmlns:a16="http://schemas.microsoft.com/office/drawing/2014/main" id="{041F9CDF-B6E4-7142-B738-E20A18B9F6A9}"/>
              </a:ext>
            </a:extLst>
          </p:cNvPr>
          <p:cNvSpPr txBox="1">
            <a:spLocks noChangeArrowheads="1"/>
          </p:cNvSpPr>
          <p:nvPr/>
        </p:nvSpPr>
        <p:spPr bwMode="auto">
          <a:xfrm>
            <a:off x="2668206" y="5097366"/>
            <a:ext cx="4343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dirty="0">
                <a:latin typeface="+mn-lt"/>
              </a:rPr>
              <a:t>Injection de neutres de haute énergie</a:t>
            </a:r>
          </a:p>
          <a:p>
            <a:pPr>
              <a:spcBef>
                <a:spcPct val="50000"/>
              </a:spcBef>
            </a:pPr>
            <a:r>
              <a:rPr lang="fr-FR" altLang="fr-FR" sz="2000" dirty="0">
                <a:latin typeface="+mn-lt"/>
              </a:rPr>
              <a:t>Injection d’ondes électromagnétiques</a:t>
            </a:r>
            <a:endParaRPr lang="fr-FR" altLang="fr-FR" dirty="0">
              <a:latin typeface="+mn-lt"/>
            </a:endParaRPr>
          </a:p>
        </p:txBody>
      </p:sp>
      <p:sp>
        <p:nvSpPr>
          <p:cNvPr id="3" name="ZoneTexte 2">
            <a:extLst>
              <a:ext uri="{FF2B5EF4-FFF2-40B4-BE49-F238E27FC236}">
                <a16:creationId xmlns:a16="http://schemas.microsoft.com/office/drawing/2014/main" id="{6C681B23-3C46-BF4C-BBA3-5A39EF1FAE07}"/>
              </a:ext>
            </a:extLst>
          </p:cNvPr>
          <p:cNvSpPr txBox="1"/>
          <p:nvPr/>
        </p:nvSpPr>
        <p:spPr>
          <a:xfrm>
            <a:off x="7147612" y="4367989"/>
            <a:ext cx="1382110" cy="707886"/>
          </a:xfrm>
          <a:prstGeom prst="rect">
            <a:avLst/>
          </a:prstGeom>
          <a:noFill/>
        </p:spPr>
        <p:txBody>
          <a:bodyPr wrap="none" rtlCol="0">
            <a:spAutoFit/>
          </a:bodyPr>
          <a:lstStyle/>
          <a:p>
            <a:pPr algn="ctr"/>
            <a:r>
              <a:rPr lang="fr-FR" altLang="fr-FR" sz="2000" b="1" dirty="0">
                <a:latin typeface="+mn-lt"/>
              </a:rPr>
              <a:t>Génération</a:t>
            </a:r>
          </a:p>
          <a:p>
            <a:pPr algn="ctr"/>
            <a:r>
              <a:rPr lang="fr-FR" altLang="fr-FR" sz="2000" b="1" dirty="0">
                <a:latin typeface="+mn-lt"/>
              </a:rPr>
              <a:t>de courant</a:t>
            </a:r>
            <a:endParaRPr lang="fr-FR" sz="2000" b="1" dirty="0">
              <a:latin typeface="+mn-lt"/>
            </a:endParaRPr>
          </a:p>
        </p:txBody>
      </p:sp>
      <p:sp>
        <p:nvSpPr>
          <p:cNvPr id="50" name="Line 26">
            <a:extLst>
              <a:ext uri="{FF2B5EF4-FFF2-40B4-BE49-F238E27FC236}">
                <a16:creationId xmlns:a16="http://schemas.microsoft.com/office/drawing/2014/main" id="{7A336F22-93F2-8749-8195-534E72350152}"/>
              </a:ext>
            </a:extLst>
          </p:cNvPr>
          <p:cNvSpPr>
            <a:spLocks noChangeShapeType="1"/>
          </p:cNvSpPr>
          <p:nvPr/>
        </p:nvSpPr>
        <p:spPr bwMode="auto">
          <a:xfrm flipH="1" flipV="1">
            <a:off x="1895895" y="4845898"/>
            <a:ext cx="750467" cy="9442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423536550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DB4A0693-B103-D64C-B266-435DF427FDB4}"/>
              </a:ext>
            </a:extLst>
          </p:cNvPr>
          <p:cNvSpPr>
            <a:spLocks noGrp="1"/>
          </p:cNvSpPr>
          <p:nvPr>
            <p:ph type="sldNum" sz="quarter" idx="12"/>
          </p:nvPr>
        </p:nvSpPr>
        <p:spPr/>
        <p:txBody>
          <a:bodyPr/>
          <a:lstStyle/>
          <a:p>
            <a:fld id="{0A827DC8-0C31-CC46-AA48-8C9488FE509A}" type="slidenum">
              <a:rPr lang="fr-FR" altLang="fr-FR"/>
              <a:pPr/>
              <a:t>15</a:t>
            </a:fld>
            <a:endParaRPr lang="fr-FR" altLang="fr-FR">
              <a:latin typeface="Arial" panose="020B0604020202020204" pitchFamily="34" charset="0"/>
            </a:endParaRPr>
          </a:p>
        </p:txBody>
      </p:sp>
      <p:sp>
        <p:nvSpPr>
          <p:cNvPr id="28674" name="Rectangle 2">
            <a:extLst>
              <a:ext uri="{FF2B5EF4-FFF2-40B4-BE49-F238E27FC236}">
                <a16:creationId xmlns:a16="http://schemas.microsoft.com/office/drawing/2014/main" id="{0CEB6D8F-DE5F-764B-8870-9FEA7B7E953D}"/>
              </a:ext>
            </a:extLst>
          </p:cNvPr>
          <p:cNvSpPr>
            <a:spLocks noGrp="1" noChangeArrowheads="1"/>
          </p:cNvSpPr>
          <p:nvPr>
            <p:ph type="title"/>
          </p:nvPr>
        </p:nvSpPr>
        <p:spPr>
          <a:xfrm>
            <a:off x="685800" y="609600"/>
            <a:ext cx="7772400" cy="838200"/>
          </a:xfrm>
        </p:spPr>
        <p:txBody>
          <a:bodyPr/>
          <a:lstStyle/>
          <a:p>
            <a:pPr algn="ctr"/>
            <a:r>
              <a:rPr lang="fr-FR" altLang="fr-FR" sz="3200" b="1" dirty="0"/>
              <a:t>Conditions à satisfaire</a:t>
            </a:r>
          </a:p>
        </p:txBody>
      </p:sp>
      <p:sp>
        <p:nvSpPr>
          <p:cNvPr id="28675" name="Rectangle 3">
            <a:extLst>
              <a:ext uri="{FF2B5EF4-FFF2-40B4-BE49-F238E27FC236}">
                <a16:creationId xmlns:a16="http://schemas.microsoft.com/office/drawing/2014/main" id="{C1D11092-F402-A646-8687-C9D7397E964C}"/>
              </a:ext>
            </a:extLst>
          </p:cNvPr>
          <p:cNvSpPr>
            <a:spLocks noGrp="1" noChangeArrowheads="1"/>
          </p:cNvSpPr>
          <p:nvPr>
            <p:ph type="body" idx="1"/>
          </p:nvPr>
        </p:nvSpPr>
        <p:spPr>
          <a:xfrm>
            <a:off x="685800" y="1656800"/>
            <a:ext cx="7772400" cy="4587245"/>
          </a:xfrm>
        </p:spPr>
        <p:txBody>
          <a:bodyPr/>
          <a:lstStyle/>
          <a:p>
            <a:pPr>
              <a:lnSpc>
                <a:spcPct val="90000"/>
              </a:lnSpc>
            </a:pPr>
            <a:r>
              <a:rPr lang="fr-FR" altLang="fr-FR" sz="2400" dirty="0"/>
              <a:t>Critères généraux pour toute machine à fusion :</a:t>
            </a:r>
          </a:p>
          <a:p>
            <a:pPr lvl="1"/>
            <a:endParaRPr lang="fr-FR" altLang="fr-FR" sz="1200" dirty="0"/>
          </a:p>
          <a:p>
            <a:pPr lvl="1"/>
            <a:r>
              <a:rPr lang="fr-FR" altLang="fr-FR" sz="1800" dirty="0"/>
              <a:t>Lawson (1957)</a:t>
            </a:r>
          </a:p>
          <a:p>
            <a:pPr>
              <a:lnSpc>
                <a:spcPct val="90000"/>
              </a:lnSpc>
              <a:buFontTx/>
              <a:buNone/>
            </a:pPr>
            <a:r>
              <a:rPr lang="fr-FR" altLang="fr-FR" sz="1800" dirty="0"/>
              <a:t> 			</a:t>
            </a:r>
            <a:r>
              <a:rPr lang="fr-FR" altLang="fr-FR" sz="1800" dirty="0" err="1"/>
              <a:t>n</a:t>
            </a:r>
            <a:r>
              <a:rPr lang="fr-FR" altLang="fr-FR" sz="1800" dirty="0" err="1">
                <a:latin typeface="Symbol" pitchFamily="2" charset="2"/>
                <a:sym typeface="Symbol" pitchFamily="2" charset="2"/>
              </a:rPr>
              <a:t></a:t>
            </a:r>
            <a:r>
              <a:rPr lang="fr-FR" altLang="fr-FR" sz="1800" baseline="-25000" dirty="0" err="1"/>
              <a:t>c</a:t>
            </a:r>
            <a:r>
              <a:rPr lang="fr-FR" altLang="fr-FR" sz="1800" dirty="0"/>
              <a:t> &gt; 10</a:t>
            </a:r>
            <a:r>
              <a:rPr lang="fr-FR" altLang="fr-FR" sz="1800" baseline="30000" dirty="0"/>
              <a:t>14 </a:t>
            </a:r>
            <a:r>
              <a:rPr lang="fr-FR" altLang="fr-FR" sz="1800" dirty="0"/>
              <a:t>cm</a:t>
            </a:r>
            <a:r>
              <a:rPr lang="fr-FR" altLang="fr-FR" sz="1800" baseline="60000" dirty="0"/>
              <a:t>-3</a:t>
            </a:r>
            <a:r>
              <a:rPr lang="fr-FR" altLang="fr-FR" sz="1800" dirty="0"/>
              <a:t> s,	</a:t>
            </a:r>
            <a:r>
              <a:rPr lang="fr-FR" altLang="fr-FR" sz="1800" dirty="0" err="1"/>
              <a:t>T</a:t>
            </a:r>
            <a:r>
              <a:rPr lang="fr-FR" altLang="fr-FR" sz="1800" dirty="0"/>
              <a:t> ≈ 10</a:t>
            </a:r>
            <a:r>
              <a:rPr lang="fr-FR" altLang="fr-FR" sz="1800" baseline="30000" dirty="0"/>
              <a:t>8</a:t>
            </a:r>
            <a:r>
              <a:rPr lang="fr-FR" altLang="fr-FR" sz="1800" dirty="0"/>
              <a:t> °K</a:t>
            </a:r>
          </a:p>
          <a:p>
            <a:pPr>
              <a:lnSpc>
                <a:spcPct val="90000"/>
              </a:lnSpc>
              <a:buFontTx/>
              <a:buNone/>
            </a:pPr>
            <a:r>
              <a:rPr lang="fr-FR" altLang="fr-FR" sz="1800" dirty="0"/>
              <a:t>			</a:t>
            </a:r>
            <a:r>
              <a:rPr lang="fr-FR" altLang="fr-FR" sz="1800" dirty="0">
                <a:latin typeface="Symbol" pitchFamily="2" charset="2"/>
                <a:sym typeface="Symbol" pitchFamily="2" charset="2"/>
              </a:rPr>
              <a:t></a:t>
            </a:r>
            <a:r>
              <a:rPr lang="fr-FR" altLang="fr-FR" sz="1800" baseline="-25000" dirty="0"/>
              <a:t>c</a:t>
            </a:r>
            <a:r>
              <a:rPr lang="fr-FR" altLang="fr-FR" sz="1800" dirty="0"/>
              <a:t> = temps de confinement du plasma</a:t>
            </a:r>
          </a:p>
          <a:p>
            <a:pPr>
              <a:lnSpc>
                <a:spcPct val="90000"/>
              </a:lnSpc>
              <a:buFontTx/>
              <a:buNone/>
            </a:pPr>
            <a:endParaRPr lang="fr-FR" altLang="fr-FR" sz="1200" dirty="0"/>
          </a:p>
          <a:p>
            <a:pPr lvl="1"/>
            <a:r>
              <a:rPr lang="fr-FR" altLang="fr-FR" sz="1800" dirty="0"/>
              <a:t>Triple produit</a:t>
            </a:r>
          </a:p>
          <a:p>
            <a:pPr eaLnBrk="0" hangingPunct="0">
              <a:lnSpc>
                <a:spcPct val="90000"/>
              </a:lnSpc>
              <a:spcBef>
                <a:spcPct val="0"/>
              </a:spcBef>
              <a:buFontTx/>
              <a:buNone/>
            </a:pPr>
            <a:r>
              <a:rPr lang="fr-FR" altLang="fr-FR" sz="1800" dirty="0"/>
              <a:t>			</a:t>
            </a:r>
            <a:r>
              <a:rPr lang="fr-FR" altLang="fr-FR" sz="1800" dirty="0" err="1"/>
              <a:t>nT</a:t>
            </a:r>
            <a:r>
              <a:rPr lang="fr-FR" altLang="fr-FR" sz="1800" dirty="0" err="1">
                <a:latin typeface="Symbol" pitchFamily="2" charset="2"/>
              </a:rPr>
              <a:t>t</a:t>
            </a:r>
            <a:r>
              <a:rPr lang="fr-FR" altLang="fr-FR" sz="1800" baseline="-25000" dirty="0" err="1"/>
              <a:t>E</a:t>
            </a:r>
            <a:r>
              <a:rPr lang="fr-FR" altLang="fr-FR" sz="1800" dirty="0"/>
              <a:t> ≥ 3 10</a:t>
            </a:r>
            <a:r>
              <a:rPr lang="fr-FR" altLang="fr-FR" sz="1800" baseline="60000" dirty="0"/>
              <a:t>22</a:t>
            </a:r>
            <a:r>
              <a:rPr lang="fr-FR" altLang="fr-FR" sz="1800" dirty="0"/>
              <a:t> cm</a:t>
            </a:r>
            <a:r>
              <a:rPr lang="fr-FR" altLang="fr-FR" sz="1800" baseline="60000" dirty="0"/>
              <a:t>-3</a:t>
            </a:r>
            <a:r>
              <a:rPr lang="fr-FR" altLang="fr-FR" sz="1800" dirty="0"/>
              <a:t> °K s</a:t>
            </a:r>
          </a:p>
          <a:p>
            <a:pPr>
              <a:lnSpc>
                <a:spcPct val="90000"/>
              </a:lnSpc>
              <a:buFontTx/>
              <a:buNone/>
            </a:pPr>
            <a:r>
              <a:rPr lang="fr-FR" altLang="fr-FR" sz="1800" dirty="0"/>
              <a:t>			</a:t>
            </a:r>
            <a:r>
              <a:rPr lang="fr-FR" altLang="fr-FR" sz="1800" dirty="0" err="1">
                <a:latin typeface="Symbol" pitchFamily="2" charset="2"/>
              </a:rPr>
              <a:t>t</a:t>
            </a:r>
            <a:r>
              <a:rPr lang="fr-FR" altLang="fr-FR" sz="1800" baseline="-25000" dirty="0" err="1"/>
              <a:t>E</a:t>
            </a:r>
            <a:r>
              <a:rPr lang="fr-FR" altLang="fr-FR" sz="1800" dirty="0"/>
              <a:t> = temps de confinement de l’énergie</a:t>
            </a:r>
          </a:p>
          <a:p>
            <a:pPr>
              <a:lnSpc>
                <a:spcPct val="90000"/>
              </a:lnSpc>
              <a:buFontTx/>
              <a:buNone/>
            </a:pPr>
            <a:endParaRPr lang="fr-FR" altLang="fr-FR" sz="1200" dirty="0"/>
          </a:p>
          <a:p>
            <a:pPr>
              <a:lnSpc>
                <a:spcPct val="90000"/>
              </a:lnSpc>
            </a:pPr>
            <a:r>
              <a:rPr lang="fr-FR" altLang="fr-FR" sz="2400" dirty="0"/>
              <a:t>Critère spécifique au Tokamak:</a:t>
            </a:r>
          </a:p>
          <a:p>
            <a:pPr lvl="1"/>
            <a:endParaRPr lang="fr-FR" altLang="fr-FR" sz="1200" dirty="0"/>
          </a:p>
          <a:p>
            <a:pPr lvl="1"/>
            <a:r>
              <a:rPr lang="fr-FR" altLang="fr-FR" sz="1800" dirty="0" err="1"/>
              <a:t>Goldston</a:t>
            </a:r>
            <a:r>
              <a:rPr lang="fr-FR" altLang="fr-FR" sz="1800" dirty="0"/>
              <a:t> (1984) pour dimensionner la machine</a:t>
            </a:r>
          </a:p>
          <a:p>
            <a:pPr>
              <a:lnSpc>
                <a:spcPct val="90000"/>
              </a:lnSpc>
              <a:buFontTx/>
              <a:buNone/>
            </a:pPr>
            <a:r>
              <a:rPr lang="fr-FR" altLang="fr-FR" sz="1800" dirty="0"/>
              <a:t>			 I</a:t>
            </a:r>
            <a:r>
              <a:rPr lang="fr-FR" altLang="fr-FR" sz="1800" baseline="60000" dirty="0"/>
              <a:t>2</a:t>
            </a:r>
            <a:r>
              <a:rPr lang="fr-FR" altLang="fr-FR" sz="1800" dirty="0"/>
              <a:t> (MA) = 1.4 10</a:t>
            </a:r>
            <a:r>
              <a:rPr lang="fr-FR" altLang="fr-FR" sz="1800" baseline="60000" dirty="0"/>
              <a:t>-20</a:t>
            </a:r>
            <a:r>
              <a:rPr lang="fr-FR" altLang="fr-FR" sz="1800" dirty="0"/>
              <a:t> </a:t>
            </a:r>
            <a:r>
              <a:rPr lang="fr-FR" altLang="fr-FR" sz="1800" dirty="0" err="1"/>
              <a:t>nT</a:t>
            </a:r>
            <a:r>
              <a:rPr lang="fr-FR" altLang="fr-FR" sz="1800" dirty="0" err="1">
                <a:latin typeface="Symbol" pitchFamily="2" charset="2"/>
              </a:rPr>
              <a:t>t</a:t>
            </a:r>
            <a:r>
              <a:rPr lang="fr-FR" altLang="fr-FR" sz="1800" dirty="0"/>
              <a:t> </a:t>
            </a:r>
            <a:r>
              <a:rPr lang="fr-FR" altLang="fr-FR" sz="1600" dirty="0"/>
              <a:t>	</a:t>
            </a:r>
          </a:p>
        </p:txBody>
      </p:sp>
      <p:sp>
        <p:nvSpPr>
          <p:cNvPr id="2" name="Espace réservé du pied de page 1">
            <a:extLst>
              <a:ext uri="{FF2B5EF4-FFF2-40B4-BE49-F238E27FC236}">
                <a16:creationId xmlns:a16="http://schemas.microsoft.com/office/drawing/2014/main" id="{C1742D9A-B866-1445-935C-8A0DC6CD1034}"/>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1950556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B20E9DC-CFB3-A143-A2F9-EC8D160C0200}"/>
              </a:ext>
            </a:extLst>
          </p:cNvPr>
          <p:cNvSpPr>
            <a:spLocks noGrp="1"/>
          </p:cNvSpPr>
          <p:nvPr>
            <p:ph type="title"/>
          </p:nvPr>
        </p:nvSpPr>
        <p:spPr/>
        <p:txBody>
          <a:bodyPr/>
          <a:lstStyle/>
          <a:p>
            <a:pPr algn="ctr"/>
            <a:r>
              <a:rPr lang="fr-FR" sz="3200" b="1" dirty="0"/>
              <a:t>Ils ont donné en 1985 le coup d’envoi d’un </a:t>
            </a:r>
            <a:br>
              <a:rPr lang="fr-FR" sz="3200" b="1" dirty="0"/>
            </a:br>
            <a:r>
              <a:rPr lang="fr-FR" sz="3200" b="1" dirty="0"/>
              <a:t>grand programme</a:t>
            </a:r>
          </a:p>
        </p:txBody>
      </p:sp>
      <p:pic>
        <p:nvPicPr>
          <p:cNvPr id="107525" name="Picture 5" descr="Reagan-Gorby-Genève-1995">
            <a:extLst>
              <a:ext uri="{FF2B5EF4-FFF2-40B4-BE49-F238E27FC236}">
                <a16:creationId xmlns:a16="http://schemas.microsoft.com/office/drawing/2014/main" id="{53A4480C-ACA3-8041-B793-E44D2914B5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267775" y="1825625"/>
            <a:ext cx="6608449" cy="4351338"/>
          </a:xfrm>
        </p:spPr>
      </p:pic>
      <p:sp>
        <p:nvSpPr>
          <p:cNvPr id="5" name="Espace réservé du numéro de diapositive 4">
            <a:extLst>
              <a:ext uri="{FF2B5EF4-FFF2-40B4-BE49-F238E27FC236}">
                <a16:creationId xmlns:a16="http://schemas.microsoft.com/office/drawing/2014/main" id="{D56BFD49-93EC-1D4B-BEA4-14055E598D60}"/>
              </a:ext>
            </a:extLst>
          </p:cNvPr>
          <p:cNvSpPr>
            <a:spLocks noGrp="1"/>
          </p:cNvSpPr>
          <p:nvPr>
            <p:ph type="sldNum" sz="quarter" idx="12"/>
          </p:nvPr>
        </p:nvSpPr>
        <p:spPr/>
        <p:txBody>
          <a:bodyPr/>
          <a:lstStyle/>
          <a:p>
            <a:fld id="{715B0B9D-8F6E-6443-AE3A-52A7C011A4F1}" type="slidenum">
              <a:rPr lang="fr-FR" altLang="fr-FR"/>
              <a:pPr/>
              <a:t>16</a:t>
            </a:fld>
            <a:endParaRPr lang="fr-FR" altLang="fr-FR">
              <a:latin typeface="Arial" panose="020B0604020202020204" pitchFamily="34" charset="0"/>
            </a:endParaRPr>
          </a:p>
        </p:txBody>
      </p:sp>
      <p:sp>
        <p:nvSpPr>
          <p:cNvPr id="2" name="Espace réservé du pied de page 1">
            <a:extLst>
              <a:ext uri="{FF2B5EF4-FFF2-40B4-BE49-F238E27FC236}">
                <a16:creationId xmlns:a16="http://schemas.microsoft.com/office/drawing/2014/main" id="{B1D378BE-6852-8F45-A256-AC550B24CB64}"/>
              </a:ext>
            </a:extLst>
          </p:cNvPr>
          <p:cNvSpPr>
            <a:spLocks noGrp="1"/>
          </p:cNvSpPr>
          <p:nvPr>
            <p:ph type="ftr" sz="quarter" idx="11"/>
          </p:nvPr>
        </p:nvSpPr>
        <p:spPr/>
        <p:txBody>
          <a:bodyPr/>
          <a:lstStyle/>
          <a:p>
            <a:pPr>
              <a:defRPr/>
            </a:pPr>
            <a:r>
              <a:rPr lang="fr-FR"/>
              <a:t>AEIS 24-11-23</a:t>
            </a:r>
          </a:p>
        </p:txBody>
      </p:sp>
      <p:sp>
        <p:nvSpPr>
          <p:cNvPr id="4" name="Ellipse 3">
            <a:extLst>
              <a:ext uri="{FF2B5EF4-FFF2-40B4-BE49-F238E27FC236}">
                <a16:creationId xmlns:a16="http://schemas.microsoft.com/office/drawing/2014/main" id="{B123C84A-1714-9B42-A2CC-BCB7194EF80C}"/>
              </a:ext>
            </a:extLst>
          </p:cNvPr>
          <p:cNvSpPr/>
          <p:nvPr/>
        </p:nvSpPr>
        <p:spPr>
          <a:xfrm>
            <a:off x="5900055" y="3265715"/>
            <a:ext cx="2104074" cy="29112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4816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numéro de diapositive 5">
            <a:extLst>
              <a:ext uri="{FF2B5EF4-FFF2-40B4-BE49-F238E27FC236}">
                <a16:creationId xmlns:a16="http://schemas.microsoft.com/office/drawing/2014/main" id="{145A9AFD-8F47-A143-A155-231D9554FF79}"/>
              </a:ext>
            </a:extLst>
          </p:cNvPr>
          <p:cNvSpPr>
            <a:spLocks noGrp="1"/>
          </p:cNvSpPr>
          <p:nvPr>
            <p:ph type="sldNum" sz="quarter" idx="12"/>
          </p:nvPr>
        </p:nvSpPr>
        <p:spPr/>
        <p:txBody>
          <a:bodyPr/>
          <a:lstStyle/>
          <a:p>
            <a:fld id="{C05F0275-1FA2-C341-B9EE-2E7BFA2311E8}" type="slidenum">
              <a:rPr lang="fr-FR" altLang="fr-FR"/>
              <a:pPr/>
              <a:t>17</a:t>
            </a:fld>
            <a:endParaRPr lang="fr-FR" altLang="fr-FR"/>
          </a:p>
        </p:txBody>
      </p:sp>
      <p:sp>
        <p:nvSpPr>
          <p:cNvPr id="801794" name="Rectangle 2">
            <a:extLst>
              <a:ext uri="{FF2B5EF4-FFF2-40B4-BE49-F238E27FC236}">
                <a16:creationId xmlns:a16="http://schemas.microsoft.com/office/drawing/2014/main" id="{82297695-CFA4-064F-829F-687E21F2BCD3}"/>
              </a:ext>
            </a:extLst>
          </p:cNvPr>
          <p:cNvSpPr>
            <a:spLocks noGrp="1" noChangeArrowheads="1"/>
          </p:cNvSpPr>
          <p:nvPr>
            <p:ph type="title"/>
          </p:nvPr>
        </p:nvSpPr>
        <p:spPr>
          <a:xfrm>
            <a:off x="685800" y="609600"/>
            <a:ext cx="7772400" cy="1143000"/>
          </a:xfrm>
        </p:spPr>
        <p:txBody>
          <a:bodyPr/>
          <a:lstStyle/>
          <a:p>
            <a:pPr algn="ctr"/>
            <a:r>
              <a:rPr lang="fr-FR" altLang="fr-FR" sz="3200" b="1" dirty="0"/>
              <a:t>I.T.E.R. 	1998</a:t>
            </a:r>
            <a:r>
              <a:rPr lang="fr-FR" altLang="fr-FR" sz="3200" b="1" dirty="0">
                <a:solidFill>
                  <a:srgbClr val="FF0000"/>
                </a:solidFill>
              </a:rPr>
              <a:t>/2001</a:t>
            </a:r>
            <a:endParaRPr lang="fr-FR" altLang="fr-FR" sz="3200" b="1" dirty="0"/>
          </a:p>
        </p:txBody>
      </p:sp>
      <p:sp>
        <p:nvSpPr>
          <p:cNvPr id="2" name="Espace réservé du pied de page 1">
            <a:extLst>
              <a:ext uri="{FF2B5EF4-FFF2-40B4-BE49-F238E27FC236}">
                <a16:creationId xmlns:a16="http://schemas.microsoft.com/office/drawing/2014/main" id="{A4D9BEA3-B192-CA48-8368-B48A93D7D846}"/>
              </a:ext>
            </a:extLst>
          </p:cNvPr>
          <p:cNvSpPr>
            <a:spLocks noGrp="1"/>
          </p:cNvSpPr>
          <p:nvPr>
            <p:ph type="ftr" sz="quarter" idx="11"/>
          </p:nvPr>
        </p:nvSpPr>
        <p:spPr/>
        <p:txBody>
          <a:bodyPr/>
          <a:lstStyle/>
          <a:p>
            <a:r>
              <a:rPr lang="fr-FR" altLang="fr-FR"/>
              <a:t>AEIS 24-11-23</a:t>
            </a:r>
          </a:p>
        </p:txBody>
      </p:sp>
      <p:graphicFrame>
        <p:nvGraphicFramePr>
          <p:cNvPr id="5" name="Espace réservé du tableau 4">
            <a:extLst>
              <a:ext uri="{FF2B5EF4-FFF2-40B4-BE49-F238E27FC236}">
                <a16:creationId xmlns:a16="http://schemas.microsoft.com/office/drawing/2014/main" id="{D7616373-EA52-D24C-8130-C018B31A286A}"/>
              </a:ext>
            </a:extLst>
          </p:cNvPr>
          <p:cNvGraphicFramePr>
            <a:graphicFrameLocks noGrp="1"/>
          </p:cNvGraphicFramePr>
          <p:nvPr>
            <p:ph type="tbl" idx="1"/>
            <p:extLst/>
          </p:nvPr>
        </p:nvGraphicFramePr>
        <p:xfrm>
          <a:off x="685800" y="1981200"/>
          <a:ext cx="7772400" cy="4067348"/>
        </p:xfrm>
        <a:graphic>
          <a:graphicData uri="http://schemas.openxmlformats.org/drawingml/2006/table">
            <a:tbl>
              <a:tblPr firstRow="1" bandRow="1">
                <a:tableStyleId>{5C22544A-7EE6-4342-B048-85BDC9FD1C3A}</a:tableStyleId>
              </a:tblPr>
              <a:tblGrid>
                <a:gridCol w="1788459">
                  <a:extLst>
                    <a:ext uri="{9D8B030D-6E8A-4147-A177-3AD203B41FA5}">
                      <a16:colId xmlns:a16="http://schemas.microsoft.com/office/drawing/2014/main" val="1620907208"/>
                    </a:ext>
                  </a:extLst>
                </a:gridCol>
                <a:gridCol w="2734235">
                  <a:extLst>
                    <a:ext uri="{9D8B030D-6E8A-4147-A177-3AD203B41FA5}">
                      <a16:colId xmlns:a16="http://schemas.microsoft.com/office/drawing/2014/main" val="3611119330"/>
                    </a:ext>
                  </a:extLst>
                </a:gridCol>
                <a:gridCol w="1918447">
                  <a:extLst>
                    <a:ext uri="{9D8B030D-6E8A-4147-A177-3AD203B41FA5}">
                      <a16:colId xmlns:a16="http://schemas.microsoft.com/office/drawing/2014/main" val="1514191208"/>
                    </a:ext>
                  </a:extLst>
                </a:gridCol>
                <a:gridCol w="1331259">
                  <a:extLst>
                    <a:ext uri="{9D8B030D-6E8A-4147-A177-3AD203B41FA5}">
                      <a16:colId xmlns:a16="http://schemas.microsoft.com/office/drawing/2014/main" val="688085402"/>
                    </a:ext>
                  </a:extLst>
                </a:gridCol>
              </a:tblGrid>
              <a:tr h="669365">
                <a:tc>
                  <a:txBody>
                    <a:bodyPr/>
                    <a:lstStyle/>
                    <a:p>
                      <a:endParaRPr lang="fr-FR" dirty="0"/>
                    </a:p>
                  </a:txBody>
                  <a:tcPr/>
                </a:tc>
                <a:tc>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800" b="1" i="0" u="none" strike="noStrike" cap="none" normalizeH="0" baseline="0" dirty="0">
                          <a:ln>
                            <a:noFill/>
                          </a:ln>
                          <a:solidFill>
                            <a:schemeClr val="bg1"/>
                          </a:solidFill>
                          <a:effectLst/>
                          <a:latin typeface="Arial" panose="020B0604020202020204" pitchFamily="34" charset="0"/>
                        </a:rPr>
                        <a:t>Réacteur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800" b="1" i="0" u="none" strike="noStrike" cap="none" normalizeH="0" baseline="0" dirty="0">
                          <a:ln>
                            <a:noFill/>
                          </a:ln>
                          <a:solidFill>
                            <a:schemeClr val="bg1"/>
                          </a:solidFill>
                          <a:effectLst/>
                          <a:latin typeface="Arial" panose="020B0604020202020204" pitchFamily="34" charset="0"/>
                        </a:rPr>
                        <a:t>ITER 1998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1" i="0" u="none" strike="noStrike" cap="none" normalizeH="0" baseline="0" dirty="0">
                          <a:ln>
                            <a:noFill/>
                          </a:ln>
                          <a:solidFill>
                            <a:srgbClr val="FF0000"/>
                          </a:solidFill>
                          <a:effectLst/>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800" b="1" i="0" u="none" strike="noStrike" cap="none" normalizeH="0" baseline="0" dirty="0">
                          <a:ln>
                            <a:noFill/>
                          </a:ln>
                          <a:solidFill>
                            <a:srgbClr val="FF0000"/>
                          </a:solidFill>
                          <a:effectLst/>
                          <a:latin typeface="Arial" panose="020B0604020202020204" pitchFamily="34" charset="0"/>
                        </a:rPr>
                        <a:t>ITER</a:t>
                      </a:r>
                    </a:p>
                  </a:txBody>
                  <a:tcPr/>
                </a:tc>
                <a:extLst>
                  <a:ext uri="{0D108BD9-81ED-4DB2-BD59-A6C34878D82A}">
                    <a16:rowId xmlns:a16="http://schemas.microsoft.com/office/drawing/2014/main" val="1192683316"/>
                  </a:ext>
                </a:extLst>
              </a:tr>
              <a:tr h="669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800" b="0" i="0" u="none" strike="noStrike" cap="none" normalizeH="0" baseline="0" dirty="0">
                          <a:ln>
                            <a:noFill/>
                          </a:ln>
                          <a:solidFill>
                            <a:schemeClr val="tx1"/>
                          </a:solidFill>
                          <a:effectLst/>
                          <a:latin typeface="Arial" panose="020B0604020202020204" pitchFamily="34" charset="0"/>
                        </a:rPr>
                        <a:t>Critère sur le triple produit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cap="none" normalizeH="0" baseline="0" dirty="0">
                          <a:ln>
                            <a:noFill/>
                          </a:ln>
                          <a:solidFill>
                            <a:schemeClr val="tx1"/>
                          </a:solidFill>
                          <a:effectLst/>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800" b="0" i="0" u="none" strike="noStrike" cap="none" normalizeH="0" baseline="0" dirty="0" err="1">
                          <a:ln>
                            <a:noFill/>
                          </a:ln>
                          <a:solidFill>
                            <a:schemeClr val="tx1"/>
                          </a:solidFill>
                          <a:effectLst/>
                          <a:latin typeface="Arial" panose="020B0604020202020204" pitchFamily="34" charset="0"/>
                        </a:rPr>
                        <a:t>nT</a:t>
                      </a:r>
                      <a:r>
                        <a:rPr kumimoji="0" lang="fr-FR" altLang="fr-FR" sz="1800" b="0" i="0" u="none" strike="noStrike" cap="none" normalizeH="0" baseline="0" dirty="0">
                          <a:ln>
                            <a:noFill/>
                          </a:ln>
                          <a:solidFill>
                            <a:schemeClr val="tx1"/>
                          </a:solidFill>
                          <a:effectLst/>
                          <a:latin typeface="Symbol" pitchFamily="2" charset="2"/>
                          <a:sym typeface="Symbol" pitchFamily="2" charset="2"/>
                        </a:rPr>
                        <a:t></a:t>
                      </a:r>
                      <a:r>
                        <a:rPr kumimoji="0" lang="fr-FR" altLang="fr-FR" sz="1800" b="0" i="0" u="none" strike="noStrike" cap="none" normalizeH="0" baseline="0" dirty="0">
                          <a:ln>
                            <a:noFill/>
                          </a:ln>
                          <a:solidFill>
                            <a:schemeClr val="tx1"/>
                          </a:solidFill>
                          <a:effectLst/>
                          <a:latin typeface="Arial" panose="020B0604020202020204" pitchFamily="34" charset="0"/>
                        </a:rPr>
                        <a:t> ≥ 3 10</a:t>
                      </a:r>
                      <a:r>
                        <a:rPr kumimoji="0" lang="fr-FR" altLang="fr-FR" sz="1800" b="0" i="0" u="none" strike="noStrike" cap="none" normalizeH="0" baseline="60000" dirty="0">
                          <a:ln>
                            <a:noFill/>
                          </a:ln>
                          <a:solidFill>
                            <a:schemeClr val="tx1"/>
                          </a:solidFill>
                          <a:effectLst/>
                          <a:latin typeface="Arial" panose="020B0604020202020204" pitchFamily="34" charset="0"/>
                        </a:rPr>
                        <a:t>22</a:t>
                      </a:r>
                      <a:r>
                        <a:rPr kumimoji="0" lang="fr-FR" altLang="fr-FR" sz="1800" b="0" i="0" u="none" strike="noStrike" cap="none" normalizeH="0" baseline="0" dirty="0">
                          <a:ln>
                            <a:noFill/>
                          </a:ln>
                          <a:solidFill>
                            <a:schemeClr val="tx1"/>
                          </a:solidFill>
                          <a:effectLst/>
                          <a:latin typeface="Arial" panose="020B0604020202020204" pitchFamily="34" charset="0"/>
                        </a:rPr>
                        <a:t> cm</a:t>
                      </a:r>
                      <a:r>
                        <a:rPr kumimoji="0" lang="fr-FR" altLang="fr-FR" sz="1800" b="0" i="0" u="none" strike="noStrike" cap="none" normalizeH="0" baseline="60000" dirty="0">
                          <a:ln>
                            <a:noFill/>
                          </a:ln>
                          <a:solidFill>
                            <a:schemeClr val="tx1"/>
                          </a:solidFill>
                          <a:effectLst/>
                          <a:latin typeface="Arial" panose="020B0604020202020204" pitchFamily="34" charset="0"/>
                        </a:rPr>
                        <a:t>-3</a:t>
                      </a:r>
                      <a:r>
                        <a:rPr kumimoji="0" lang="fr-FR" altLang="fr-FR" sz="1800" b="0" i="0" u="none" strike="noStrike" cap="none" normalizeH="0" baseline="0" dirty="0">
                          <a:ln>
                            <a:noFill/>
                          </a:ln>
                          <a:solidFill>
                            <a:schemeClr val="tx1"/>
                          </a:solidFill>
                          <a:effectLst/>
                          <a:latin typeface="Arial" panose="020B0604020202020204" pitchFamily="34" charset="0"/>
                        </a:rPr>
                        <a:t> °K s.</a:t>
                      </a: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2486302104"/>
                  </a:ext>
                </a:extLst>
              </a:tr>
              <a:tr h="669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800" b="0" i="0" u="none" strike="noStrike" cap="none" normalizeH="0" baseline="0" dirty="0">
                          <a:ln>
                            <a:noFill/>
                          </a:ln>
                          <a:solidFill>
                            <a:schemeClr val="tx1"/>
                          </a:solidFill>
                          <a:effectLst/>
                          <a:latin typeface="Arial" panose="020B0604020202020204" pitchFamily="34" charset="0"/>
                        </a:rPr>
                        <a:t>Loi d’échelle de </a:t>
                      </a:r>
                      <a:r>
                        <a:rPr kumimoji="0" lang="fr-FR" altLang="fr-FR" sz="1800" b="0" i="0" u="none" strike="noStrike" cap="none" normalizeH="0" baseline="0" dirty="0" err="1">
                          <a:ln>
                            <a:noFill/>
                          </a:ln>
                          <a:solidFill>
                            <a:schemeClr val="tx1"/>
                          </a:solidFill>
                          <a:effectLst/>
                          <a:latin typeface="Arial" panose="020B0604020202020204" pitchFamily="34" charset="0"/>
                        </a:rPr>
                        <a:t>Goldston</a:t>
                      </a:r>
                      <a:endParaRPr kumimoji="0" lang="fr-FR" altLang="fr-FR" sz="1800" b="0" i="0" u="none" strike="noStrike" cap="none" normalizeH="0" baseline="0" dirty="0">
                        <a:ln>
                          <a:noFill/>
                        </a:ln>
                        <a:solidFill>
                          <a:schemeClr val="tx1"/>
                        </a:solidFill>
                        <a:effectLst/>
                        <a:latin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cap="none" normalizeH="0" baseline="0" dirty="0">
                          <a:ln>
                            <a:noFill/>
                          </a:ln>
                          <a:solidFill>
                            <a:schemeClr val="tx1"/>
                          </a:solidFill>
                          <a:effectLst/>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800" b="0" i="0" u="none" strike="noStrike" cap="none" normalizeH="0" baseline="0" dirty="0">
                          <a:ln>
                            <a:noFill/>
                          </a:ln>
                          <a:solidFill>
                            <a:schemeClr val="tx1"/>
                          </a:solidFill>
                          <a:effectLst/>
                          <a:latin typeface="Arial" panose="020B0604020202020204" pitchFamily="34" charset="0"/>
                        </a:rPr>
                        <a:t>I</a:t>
                      </a:r>
                      <a:r>
                        <a:rPr kumimoji="0" lang="fr-FR" altLang="fr-FR" sz="1800" b="0" i="0" u="none" strike="noStrike" cap="none" normalizeH="0" baseline="60000" dirty="0">
                          <a:ln>
                            <a:noFill/>
                          </a:ln>
                          <a:solidFill>
                            <a:schemeClr val="tx1"/>
                          </a:solidFill>
                          <a:effectLst/>
                          <a:latin typeface="Arial" panose="020B0604020202020204" pitchFamily="34" charset="0"/>
                        </a:rPr>
                        <a:t>2</a:t>
                      </a:r>
                      <a:r>
                        <a:rPr kumimoji="0" lang="fr-FR" altLang="fr-FR" sz="1800" b="0" i="0" u="none" strike="noStrike" cap="none" normalizeH="0" baseline="0" dirty="0">
                          <a:ln>
                            <a:noFill/>
                          </a:ln>
                          <a:solidFill>
                            <a:schemeClr val="tx1"/>
                          </a:solidFill>
                          <a:effectLst/>
                          <a:latin typeface="Arial" panose="020B0604020202020204" pitchFamily="34" charset="0"/>
                        </a:rPr>
                        <a:t> (MA) = 1.4 10</a:t>
                      </a:r>
                      <a:r>
                        <a:rPr kumimoji="0" lang="fr-FR" altLang="fr-FR" sz="1800" b="0" i="0" u="none" strike="noStrike" cap="none" normalizeH="0" baseline="60000" dirty="0">
                          <a:ln>
                            <a:noFill/>
                          </a:ln>
                          <a:solidFill>
                            <a:schemeClr val="tx1"/>
                          </a:solidFill>
                          <a:effectLst/>
                          <a:latin typeface="Arial" panose="020B0604020202020204" pitchFamily="34" charset="0"/>
                        </a:rPr>
                        <a:t>-20</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nT</a:t>
                      </a:r>
                      <a:r>
                        <a:rPr kumimoji="0" lang="fr-FR" altLang="fr-FR" sz="1800" b="0" i="0" u="none" strike="noStrike" cap="none" normalizeH="0" baseline="0" dirty="0">
                          <a:ln>
                            <a:noFill/>
                          </a:ln>
                          <a:solidFill>
                            <a:schemeClr val="tx1"/>
                          </a:solidFill>
                          <a:effectLst/>
                          <a:latin typeface="Symbol" pitchFamily="2" charset="2"/>
                          <a:sym typeface="Symbol" pitchFamily="2" charset="2"/>
                        </a:rPr>
                        <a:t></a:t>
                      </a:r>
                      <a:r>
                        <a:rPr kumimoji="0" lang="fr-FR" altLang="fr-FR" sz="1800" b="0" i="0" u="none" strike="noStrike" cap="none" normalizeH="0" baseline="0" dirty="0">
                          <a:ln>
                            <a:noFill/>
                          </a:ln>
                          <a:solidFill>
                            <a:schemeClr val="tx1"/>
                          </a:solidFill>
                          <a:effectLst/>
                          <a:latin typeface="Arial" panose="020B0604020202020204" pitchFamily="34" charset="0"/>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cap="none" normalizeH="0" baseline="0" dirty="0">
                          <a:ln>
                            <a:noFill/>
                          </a:ln>
                          <a:solidFill>
                            <a:schemeClr val="tx1"/>
                          </a:solidFill>
                          <a:effectLst/>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800" b="0" i="0" u="none" strike="noStrike" cap="none" normalizeH="0" baseline="0" dirty="0">
                          <a:ln>
                            <a:noFill/>
                          </a:ln>
                          <a:solidFill>
                            <a:schemeClr val="tx1"/>
                          </a:solidFill>
                          <a:effectLst/>
                          <a:latin typeface="Arial" panose="020B0604020202020204" pitchFamily="34" charset="0"/>
                        </a:rPr>
                        <a:t>I ≥ 20 MA</a:t>
                      </a:r>
                    </a:p>
                  </a:txBody>
                  <a:tcPr/>
                </a:tc>
                <a:tc>
                  <a:txBody>
                    <a:bodyPr/>
                    <a:lstStyle/>
                    <a:p>
                      <a:pPr algn="ctr"/>
                      <a:r>
                        <a:rPr lang="fr-FR" sz="1000" dirty="0"/>
                        <a:t> </a:t>
                      </a:r>
                    </a:p>
                    <a:p>
                      <a:pPr algn="ctr"/>
                      <a:r>
                        <a:rPr lang="fr-FR" b="1" dirty="0">
                          <a:solidFill>
                            <a:srgbClr val="FF0000"/>
                          </a:solidFill>
                        </a:rPr>
                        <a:t>15 MA</a:t>
                      </a:r>
                    </a:p>
                  </a:txBody>
                  <a:tcPr/>
                </a:tc>
                <a:extLst>
                  <a:ext uri="{0D108BD9-81ED-4DB2-BD59-A6C34878D82A}">
                    <a16:rowId xmlns:a16="http://schemas.microsoft.com/office/drawing/2014/main" val="3331336839"/>
                  </a:ext>
                </a:extLst>
              </a:tr>
              <a:tr h="669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800" b="0" i="0" u="none" strike="noStrike" cap="none" normalizeH="0" baseline="0" dirty="0">
                          <a:ln>
                            <a:noFill/>
                          </a:ln>
                          <a:solidFill>
                            <a:schemeClr val="tx1"/>
                          </a:solidFill>
                          <a:effectLst/>
                          <a:latin typeface="Arial" panose="020B0604020202020204" pitchFamily="34" charset="0"/>
                        </a:rPr>
                        <a:t>Dimensions de l’anneau</a:t>
                      </a:r>
                    </a:p>
                  </a:txBody>
                  <a:tcPr/>
                </a:tc>
                <a:tc>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R ≈ 9</a:t>
                      </a:r>
                      <a:r>
                        <a:rPr kumimoji="0" lang="fr-FR" altLang="fr-FR" sz="1800" b="0" i="0" u="none" strike="noStrike" cap="none" normalizeH="0" baseline="0" dirty="0">
                          <a:ln>
                            <a:noFill/>
                          </a:ln>
                          <a:solidFill>
                            <a:srgbClr val="FF0000"/>
                          </a:solidFill>
                          <a:effectLst/>
                          <a:latin typeface="Arial" panose="020B0604020202020204" pitchFamily="34" charset="0"/>
                        </a:rPr>
                        <a:t> </a:t>
                      </a:r>
                      <a:r>
                        <a:rPr kumimoji="0" lang="fr-FR" altLang="fr-FR" sz="1800" b="0" i="0" u="none" strike="noStrike" cap="none" normalizeH="0" baseline="0" dirty="0">
                          <a:ln>
                            <a:noFill/>
                          </a:ln>
                          <a:solidFill>
                            <a:schemeClr val="tx1"/>
                          </a:solidFill>
                          <a:effectLst/>
                          <a:latin typeface="Arial" panose="020B0604020202020204" pitchFamily="34" charset="0"/>
                        </a:rPr>
                        <a:t>m, a ≈ 3</a:t>
                      </a:r>
                      <a:r>
                        <a:rPr kumimoji="0" lang="fr-FR" altLang="fr-FR" sz="1800" b="0" i="0" u="none" strike="noStrike" cap="none" normalizeH="0" baseline="0" dirty="0">
                          <a:ln>
                            <a:noFill/>
                          </a:ln>
                          <a:solidFill>
                            <a:srgbClr val="FF0000"/>
                          </a:solidFill>
                          <a:effectLst/>
                          <a:latin typeface="Arial" panose="020B0604020202020204" pitchFamily="34" charset="0"/>
                        </a:rPr>
                        <a:t> </a:t>
                      </a:r>
                      <a:r>
                        <a:rPr kumimoji="0" lang="fr-FR" altLang="fr-FR" sz="1800" b="0" i="0" u="none" strike="noStrike" cap="none" normalizeH="0" baseline="0" dirty="0">
                          <a:ln>
                            <a:noFill/>
                          </a:ln>
                          <a:solidFill>
                            <a:schemeClr val="tx1"/>
                          </a:solidFill>
                          <a:effectLst/>
                          <a:latin typeface="Arial" panose="020B0604020202020204" pitchFamily="34" charset="0"/>
                        </a:rPr>
                        <a:t>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V ≈ 2 000 m</a:t>
                      </a:r>
                      <a:r>
                        <a:rPr kumimoji="0" lang="fr-FR" altLang="fr-FR" sz="1800" b="0" i="0" u="none" strike="noStrike" cap="none" normalizeH="0" baseline="60000" dirty="0">
                          <a:ln>
                            <a:noFill/>
                          </a:ln>
                          <a:solidFill>
                            <a:schemeClr val="tx1"/>
                          </a:solidFill>
                          <a:effectLst/>
                          <a:latin typeface="Arial" panose="020B0604020202020204" pitchFamily="34" charset="0"/>
                        </a:rPr>
                        <a:t>3</a:t>
                      </a: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800" b="1" i="0" u="none" strike="noStrike" cap="none" normalizeH="0" baseline="0" dirty="0">
                          <a:ln>
                            <a:noFill/>
                          </a:ln>
                          <a:solidFill>
                            <a:srgbClr val="FF0000"/>
                          </a:solidFill>
                          <a:effectLst/>
                          <a:latin typeface="Arial" panose="020B0604020202020204" pitchFamily="34" charset="0"/>
                        </a:rPr>
                        <a:t>6m, 2m</a:t>
                      </a:r>
                      <a:endParaRPr kumimoji="0" lang="fr-FR" altLang="fr-FR" sz="1800" b="1" i="0" u="none" strike="noStrike" cap="none" normalizeH="0" baseline="0" dirty="0">
                        <a:ln>
                          <a:noFill/>
                        </a:ln>
                        <a:solidFill>
                          <a:srgbClr val="F51115"/>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800" b="1" i="0" u="none" strike="noStrike" cap="none" normalizeH="0" baseline="0" dirty="0">
                          <a:ln>
                            <a:noFill/>
                          </a:ln>
                          <a:solidFill>
                            <a:srgbClr val="F51115"/>
                          </a:solidFill>
                          <a:effectLst/>
                          <a:latin typeface="Arial" panose="020B0604020202020204" pitchFamily="34" charset="0"/>
                        </a:rPr>
                        <a:t>800 m</a:t>
                      </a:r>
                      <a:r>
                        <a:rPr kumimoji="0" lang="fr-FR" altLang="fr-FR" sz="1800" b="1" i="0" u="none" strike="noStrike" cap="none" normalizeH="0" baseline="30000" dirty="0">
                          <a:ln>
                            <a:noFill/>
                          </a:ln>
                          <a:solidFill>
                            <a:srgbClr val="F51115"/>
                          </a:solidFill>
                          <a:effectLst/>
                          <a:latin typeface="Arial" panose="020B0604020202020204" pitchFamily="34" charset="0"/>
                        </a:rPr>
                        <a:t>3</a:t>
                      </a:r>
                    </a:p>
                  </a:txBody>
                  <a:tcPr/>
                </a:tc>
                <a:extLst>
                  <a:ext uri="{0D108BD9-81ED-4DB2-BD59-A6C34878D82A}">
                    <a16:rowId xmlns:a16="http://schemas.microsoft.com/office/drawing/2014/main" val="1417644856"/>
                  </a:ext>
                </a:extLst>
              </a:tr>
              <a:tr h="669365">
                <a:tc>
                  <a:txBody>
                    <a:bodyPr/>
                    <a:lstStyle/>
                    <a:p>
                      <a:r>
                        <a:rPr lang="fr-FR" dirty="0"/>
                        <a:t>Masse de DT dans le plasma</a:t>
                      </a:r>
                    </a:p>
                  </a:txBody>
                  <a:tcPr/>
                </a:tc>
                <a:tc>
                  <a:txBody>
                    <a:bodyPr/>
                    <a:lstStyle/>
                    <a:p>
                      <a:endParaRPr lang="fr-FR"/>
                    </a:p>
                  </a:txBody>
                  <a:tcPr/>
                </a:tc>
                <a:tc>
                  <a:txBody>
                    <a:bodyPr/>
                    <a:lstStyle/>
                    <a:p>
                      <a:pPr algn="ctr"/>
                      <a:endParaRPr lang="fr-FR" sz="1000" dirty="0"/>
                    </a:p>
                    <a:p>
                      <a:pPr algn="ctr"/>
                      <a:r>
                        <a:rPr lang="fr-FR" dirty="0"/>
                        <a:t>2 g</a:t>
                      </a:r>
                    </a:p>
                  </a:txBody>
                  <a:tcPr/>
                </a:tc>
                <a:tc>
                  <a:txBody>
                    <a:bodyPr/>
                    <a:lstStyle/>
                    <a:p>
                      <a:pPr algn="ctr"/>
                      <a:endParaRPr lang="fr-FR" sz="1000" dirty="0"/>
                    </a:p>
                    <a:p>
                      <a:pPr algn="ctr"/>
                      <a:r>
                        <a:rPr lang="fr-FR" b="1" dirty="0">
                          <a:solidFill>
                            <a:srgbClr val="FF0000"/>
                          </a:solidFill>
                        </a:rPr>
                        <a:t>≤ 1 g</a:t>
                      </a:r>
                    </a:p>
                  </a:txBody>
                  <a:tcPr/>
                </a:tc>
                <a:extLst>
                  <a:ext uri="{0D108BD9-81ED-4DB2-BD59-A6C34878D82A}">
                    <a16:rowId xmlns:a16="http://schemas.microsoft.com/office/drawing/2014/main" val="1473904845"/>
                  </a:ext>
                </a:extLst>
              </a:tr>
              <a:tr h="669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800" b="0" i="0" u="none" strike="noStrike" cap="none" normalizeH="0" baseline="0" dirty="0">
                          <a:ln>
                            <a:noFill/>
                          </a:ln>
                          <a:solidFill>
                            <a:schemeClr val="tx1"/>
                          </a:solidFill>
                          <a:effectLst/>
                          <a:latin typeface="Arial" panose="020B0604020202020204" pitchFamily="34" charset="0"/>
                        </a:rPr>
                        <a:t>Puissance de fusion</a:t>
                      </a:r>
                    </a:p>
                  </a:txBody>
                  <a:tcPr/>
                </a:tc>
                <a:tc>
                  <a:txBody>
                    <a:bodyPr/>
                    <a:lstStyle/>
                    <a:p>
                      <a:endParaRPr lang="fr-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fr-FR" sz="10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800" b="0" i="0" u="none" strike="noStrike" cap="none" normalizeH="0" baseline="0" dirty="0">
                          <a:ln>
                            <a:noFill/>
                          </a:ln>
                          <a:solidFill>
                            <a:schemeClr val="tx1"/>
                          </a:solidFill>
                          <a:effectLst/>
                          <a:latin typeface="Arial" panose="020B0604020202020204" pitchFamily="34" charset="0"/>
                        </a:rPr>
                        <a:t>≥ 1 GW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fr-FR" sz="1000" b="0" i="0" u="none" strike="noStrike" cap="none" normalizeH="0" baseline="0" dirty="0">
                        <a:ln>
                          <a:noFill/>
                        </a:ln>
                        <a:solidFill>
                          <a:srgbClr val="F51115"/>
                        </a:solidFill>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800" b="1" i="0" u="none" strike="noStrike" cap="none" normalizeH="0" baseline="0" dirty="0">
                          <a:ln>
                            <a:noFill/>
                          </a:ln>
                          <a:solidFill>
                            <a:srgbClr val="F51115"/>
                          </a:solidFill>
                          <a:effectLst/>
                          <a:latin typeface="Arial" panose="020B0604020202020204" pitchFamily="34" charset="0"/>
                        </a:rPr>
                        <a:t>400 MW</a:t>
                      </a:r>
                    </a:p>
                  </a:txBody>
                  <a:tcPr/>
                </a:tc>
                <a:extLst>
                  <a:ext uri="{0D108BD9-81ED-4DB2-BD59-A6C34878D82A}">
                    <a16:rowId xmlns:a16="http://schemas.microsoft.com/office/drawing/2014/main" val="2123306948"/>
                  </a:ext>
                </a:extLst>
              </a:tr>
            </a:tbl>
          </a:graphicData>
        </a:graphic>
      </p:graphicFrame>
    </p:spTree>
    <p:extLst>
      <p:ext uri="{BB962C8B-B14F-4D97-AF65-F5344CB8AC3E}">
        <p14:creationId xmlns:p14="http://schemas.microsoft.com/office/powerpoint/2010/main" val="1855721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0453F2-C457-8048-BEA9-73A4795DD7BA}"/>
              </a:ext>
            </a:extLst>
          </p:cNvPr>
          <p:cNvSpPr>
            <a:spLocks noGrp="1"/>
          </p:cNvSpPr>
          <p:nvPr>
            <p:ph type="title"/>
          </p:nvPr>
        </p:nvSpPr>
        <p:spPr/>
        <p:txBody>
          <a:bodyPr/>
          <a:lstStyle/>
          <a:p>
            <a:pPr algn="ctr"/>
            <a:r>
              <a:rPr lang="fr-FR" sz="3200" b="1" dirty="0"/>
              <a:t>Eclaté et coupe méridienne</a:t>
            </a:r>
          </a:p>
        </p:txBody>
      </p:sp>
      <p:pic>
        <p:nvPicPr>
          <p:cNvPr id="45061" name="Picture 1029" descr="ITER-éclaté">
            <a:extLst>
              <a:ext uri="{FF2B5EF4-FFF2-40B4-BE49-F238E27FC236}">
                <a16:creationId xmlns:a16="http://schemas.microsoft.com/office/drawing/2014/main" id="{6481FD2A-C504-7545-AD41-24E1641E591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343701" y="1965047"/>
            <a:ext cx="5193708" cy="3706712"/>
          </a:xfrm>
        </p:spPr>
      </p:pic>
      <p:pic>
        <p:nvPicPr>
          <p:cNvPr id="7" name="Espace réservé du contenu 6">
            <a:extLst>
              <a:ext uri="{FF2B5EF4-FFF2-40B4-BE49-F238E27FC236}">
                <a16:creationId xmlns:a16="http://schemas.microsoft.com/office/drawing/2014/main" id="{96C0E353-0C0C-3E42-89B1-2903BCB55B9B}"/>
              </a:ext>
            </a:extLst>
          </p:cNvPr>
          <p:cNvPicPr>
            <a:picLocks noGrp="1" noChangeAspect="1"/>
          </p:cNvPicPr>
          <p:nvPr>
            <p:ph sz="half" idx="2"/>
          </p:nvPr>
        </p:nvPicPr>
        <p:blipFill>
          <a:blip r:embed="rId4"/>
          <a:stretch>
            <a:fillRect/>
          </a:stretch>
        </p:blipFill>
        <p:spPr>
          <a:xfrm>
            <a:off x="5516956" y="1965047"/>
            <a:ext cx="3208458" cy="3706712"/>
          </a:xfrm>
        </p:spPr>
      </p:pic>
      <p:sp>
        <p:nvSpPr>
          <p:cNvPr id="3" name="Espace réservé du pied de page 2">
            <a:extLst>
              <a:ext uri="{FF2B5EF4-FFF2-40B4-BE49-F238E27FC236}">
                <a16:creationId xmlns:a16="http://schemas.microsoft.com/office/drawing/2014/main" id="{9F3DC649-8FD3-5149-89D1-D1879B619C6D}"/>
              </a:ext>
            </a:extLst>
          </p:cNvPr>
          <p:cNvSpPr>
            <a:spLocks noGrp="1"/>
          </p:cNvSpPr>
          <p:nvPr>
            <p:ph type="ftr" sz="quarter" idx="11"/>
          </p:nvPr>
        </p:nvSpPr>
        <p:spPr/>
        <p:txBody>
          <a:bodyPr/>
          <a:lstStyle/>
          <a:p>
            <a:pPr>
              <a:defRPr/>
            </a:pPr>
            <a:r>
              <a:rPr lang="fr-FR"/>
              <a:t>AEIS 24-11-23</a:t>
            </a:r>
          </a:p>
        </p:txBody>
      </p:sp>
      <p:sp>
        <p:nvSpPr>
          <p:cNvPr id="6" name="Espace réservé du numéro de diapositive 5">
            <a:extLst>
              <a:ext uri="{FF2B5EF4-FFF2-40B4-BE49-F238E27FC236}">
                <a16:creationId xmlns:a16="http://schemas.microsoft.com/office/drawing/2014/main" id="{8EB812B7-C9A0-8E45-A087-4D860BF518BF}"/>
              </a:ext>
            </a:extLst>
          </p:cNvPr>
          <p:cNvSpPr>
            <a:spLocks noGrp="1"/>
          </p:cNvSpPr>
          <p:nvPr>
            <p:ph type="sldNum" sz="quarter" idx="12"/>
          </p:nvPr>
        </p:nvSpPr>
        <p:spPr/>
        <p:txBody>
          <a:bodyPr/>
          <a:lstStyle/>
          <a:p>
            <a:fld id="{52A92BAB-AD0C-6448-AFC0-8C5072C3A4B8}" type="slidenum">
              <a:rPr lang="fr-FR" altLang="fr-FR"/>
              <a:pPr/>
              <a:t>18</a:t>
            </a:fld>
            <a:endParaRPr lang="fr-FR" altLang="fr-FR">
              <a:latin typeface="Arial" panose="020B0604020202020204" pitchFamily="34" charset="0"/>
            </a:endParaRPr>
          </a:p>
        </p:txBody>
      </p:sp>
      <p:sp>
        <p:nvSpPr>
          <p:cNvPr id="4" name="Ellipse 3">
            <a:extLst>
              <a:ext uri="{FF2B5EF4-FFF2-40B4-BE49-F238E27FC236}">
                <a16:creationId xmlns:a16="http://schemas.microsoft.com/office/drawing/2014/main" id="{1C52C362-7AC8-E74A-AD1F-DC564B390C1F}"/>
              </a:ext>
            </a:extLst>
          </p:cNvPr>
          <p:cNvSpPr/>
          <p:nvPr/>
        </p:nvSpPr>
        <p:spPr>
          <a:xfrm>
            <a:off x="343701" y="3056965"/>
            <a:ext cx="1314770" cy="5737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E62D9868-1D41-9F43-B14A-91773CA6E1AB}"/>
              </a:ext>
            </a:extLst>
          </p:cNvPr>
          <p:cNvSpPr/>
          <p:nvPr/>
        </p:nvSpPr>
        <p:spPr>
          <a:xfrm>
            <a:off x="200265" y="4148883"/>
            <a:ext cx="1458205" cy="5737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E6954758-A67C-794D-AE6A-8DDC2C14218C}"/>
              </a:ext>
            </a:extLst>
          </p:cNvPr>
          <p:cNvSpPr txBox="1"/>
          <p:nvPr/>
        </p:nvSpPr>
        <p:spPr>
          <a:xfrm>
            <a:off x="343701" y="1690688"/>
            <a:ext cx="1955343" cy="369332"/>
          </a:xfrm>
          <a:prstGeom prst="rect">
            <a:avLst/>
          </a:prstGeom>
          <a:noFill/>
        </p:spPr>
        <p:txBody>
          <a:bodyPr wrap="square" rtlCol="0">
            <a:spAutoFit/>
          </a:bodyPr>
          <a:lstStyle/>
          <a:p>
            <a:r>
              <a:rPr lang="fr-FR" b="1" dirty="0">
                <a:solidFill>
                  <a:srgbClr val="FF0000"/>
                </a:solidFill>
              </a:rPr>
              <a:t>Supraconducteurs</a:t>
            </a:r>
            <a:r>
              <a:rPr lang="fr-FR" dirty="0">
                <a:solidFill>
                  <a:srgbClr val="FF0000"/>
                </a:solidFill>
              </a:rPr>
              <a:t> </a:t>
            </a:r>
          </a:p>
        </p:txBody>
      </p:sp>
      <p:sp>
        <p:nvSpPr>
          <p:cNvPr id="9" name="ZoneTexte 8">
            <a:extLst>
              <a:ext uri="{FF2B5EF4-FFF2-40B4-BE49-F238E27FC236}">
                <a16:creationId xmlns:a16="http://schemas.microsoft.com/office/drawing/2014/main" id="{8D4D7868-5A24-524A-8F83-31418BF38DBC}"/>
              </a:ext>
            </a:extLst>
          </p:cNvPr>
          <p:cNvSpPr txBox="1"/>
          <p:nvPr/>
        </p:nvSpPr>
        <p:spPr>
          <a:xfrm>
            <a:off x="430306" y="2269274"/>
            <a:ext cx="692818" cy="369332"/>
          </a:xfrm>
          <a:prstGeom prst="rect">
            <a:avLst/>
          </a:prstGeom>
          <a:noFill/>
        </p:spPr>
        <p:txBody>
          <a:bodyPr wrap="square" rtlCol="0">
            <a:spAutoFit/>
          </a:bodyPr>
          <a:lstStyle/>
          <a:p>
            <a:r>
              <a:rPr lang="fr-FR" b="1" dirty="0" err="1">
                <a:solidFill>
                  <a:srgbClr val="FF0000"/>
                </a:solidFill>
              </a:rPr>
              <a:t>NbSn</a:t>
            </a:r>
            <a:endParaRPr lang="fr-FR" b="1" dirty="0">
              <a:solidFill>
                <a:srgbClr val="FF0000"/>
              </a:solidFill>
            </a:endParaRPr>
          </a:p>
        </p:txBody>
      </p:sp>
      <p:sp>
        <p:nvSpPr>
          <p:cNvPr id="10" name="ZoneTexte 9">
            <a:extLst>
              <a:ext uri="{FF2B5EF4-FFF2-40B4-BE49-F238E27FC236}">
                <a16:creationId xmlns:a16="http://schemas.microsoft.com/office/drawing/2014/main" id="{93640CA0-195E-C64F-827A-F1AB0BEF27FB}"/>
              </a:ext>
            </a:extLst>
          </p:cNvPr>
          <p:cNvSpPr txBox="1"/>
          <p:nvPr/>
        </p:nvSpPr>
        <p:spPr>
          <a:xfrm>
            <a:off x="430306" y="5145785"/>
            <a:ext cx="630301" cy="369332"/>
          </a:xfrm>
          <a:prstGeom prst="rect">
            <a:avLst/>
          </a:prstGeom>
          <a:noFill/>
        </p:spPr>
        <p:txBody>
          <a:bodyPr wrap="square" rtlCol="0">
            <a:spAutoFit/>
          </a:bodyPr>
          <a:lstStyle/>
          <a:p>
            <a:r>
              <a:rPr lang="fr-FR" b="1" dirty="0" err="1">
                <a:solidFill>
                  <a:srgbClr val="FF0000"/>
                </a:solidFill>
              </a:rPr>
              <a:t>NbTi</a:t>
            </a:r>
            <a:endParaRPr lang="fr-FR" b="1" dirty="0">
              <a:solidFill>
                <a:srgbClr val="FF0000"/>
              </a:solidFill>
            </a:endParaRPr>
          </a:p>
        </p:txBody>
      </p:sp>
      <p:cxnSp>
        <p:nvCxnSpPr>
          <p:cNvPr id="12" name="Connecteur droit avec flèche 11">
            <a:extLst>
              <a:ext uri="{FF2B5EF4-FFF2-40B4-BE49-F238E27FC236}">
                <a16:creationId xmlns:a16="http://schemas.microsoft.com/office/drawing/2014/main" id="{7B4522E4-1496-5B4C-A111-64988DF5FA22}"/>
              </a:ext>
            </a:extLst>
          </p:cNvPr>
          <p:cNvCxnSpPr>
            <a:cxnSpLocks/>
          </p:cNvCxnSpPr>
          <p:nvPr/>
        </p:nvCxnSpPr>
        <p:spPr>
          <a:xfrm>
            <a:off x="776715" y="2658963"/>
            <a:ext cx="0" cy="3572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AC3A9077-A579-DB4E-8E6F-0521FB60F9DB}"/>
              </a:ext>
            </a:extLst>
          </p:cNvPr>
          <p:cNvCxnSpPr>
            <a:cxnSpLocks/>
          </p:cNvCxnSpPr>
          <p:nvPr/>
        </p:nvCxnSpPr>
        <p:spPr>
          <a:xfrm flipV="1">
            <a:off x="733277" y="4810492"/>
            <a:ext cx="0" cy="3572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D03EAF2A-F1EE-FB4E-BC3F-49B161F70017}"/>
              </a:ext>
            </a:extLst>
          </p:cNvPr>
          <p:cNvSpPr/>
          <p:nvPr/>
        </p:nvSpPr>
        <p:spPr>
          <a:xfrm>
            <a:off x="2423154" y="1875354"/>
            <a:ext cx="1403927" cy="5841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C5A3938C-2469-B44E-A658-2E53080F29F3}"/>
              </a:ext>
            </a:extLst>
          </p:cNvPr>
          <p:cNvCxnSpPr>
            <a:cxnSpLocks/>
          </p:cNvCxnSpPr>
          <p:nvPr/>
        </p:nvCxnSpPr>
        <p:spPr>
          <a:xfrm flipV="1">
            <a:off x="1060607" y="2025982"/>
            <a:ext cx="1381873" cy="3436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2290308-5A83-6B44-8BF5-3E9EDD33D9F2}"/>
              </a:ext>
            </a:extLst>
          </p:cNvPr>
          <p:cNvSpPr/>
          <p:nvPr/>
        </p:nvSpPr>
        <p:spPr>
          <a:xfrm>
            <a:off x="4604657" y="3414486"/>
            <a:ext cx="580572" cy="216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1596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2"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2"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0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3"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3"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3"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grpId="4"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8" grpId="0" animBg="1"/>
      <p:bldP spid="8" grpId="1" animBg="1"/>
      <p:bldP spid="8" grpId="2" animBg="1"/>
      <p:bldP spid="8" grpId="3" animBg="1"/>
      <p:bldP spid="5" grpId="0"/>
      <p:bldP spid="9" grpId="0"/>
      <p:bldP spid="9" grpId="1"/>
      <p:bldP spid="9" grpId="2"/>
      <p:bldP spid="9" grpId="3"/>
      <p:bldP spid="10" grpId="0"/>
      <p:bldP spid="10" grpId="1"/>
      <p:bldP spid="10" grpId="2"/>
      <p:bldP spid="11" grpId="0" animBg="1"/>
      <p:bldP spid="11" grpId="1" animBg="1"/>
      <p:bldP spid="11"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1ACE67F-F2A5-4B40-A89C-2709E0BA4A3D}"/>
              </a:ext>
            </a:extLst>
          </p:cNvPr>
          <p:cNvSpPr>
            <a:spLocks noGrp="1"/>
          </p:cNvSpPr>
          <p:nvPr>
            <p:ph type="sldNum" sz="quarter" idx="12"/>
          </p:nvPr>
        </p:nvSpPr>
        <p:spPr/>
        <p:txBody>
          <a:bodyPr/>
          <a:lstStyle/>
          <a:p>
            <a:fld id="{3D8C87ED-63E6-FD4F-B3A9-7F58DE296AA0}" type="slidenum">
              <a:rPr lang="fr-FR" altLang="fr-FR"/>
              <a:pPr/>
              <a:t>19</a:t>
            </a:fld>
            <a:endParaRPr lang="fr-FR" altLang="fr-FR"/>
          </a:p>
        </p:txBody>
      </p:sp>
      <p:sp>
        <p:nvSpPr>
          <p:cNvPr id="747523" name="Rectangle 3">
            <a:extLst>
              <a:ext uri="{FF2B5EF4-FFF2-40B4-BE49-F238E27FC236}">
                <a16:creationId xmlns:a16="http://schemas.microsoft.com/office/drawing/2014/main" id="{9345DE6E-1B86-5147-A15C-E8C36D1353A7}"/>
              </a:ext>
            </a:extLst>
          </p:cNvPr>
          <p:cNvSpPr>
            <a:spLocks noGrp="1" noChangeArrowheads="1"/>
          </p:cNvSpPr>
          <p:nvPr>
            <p:ph type="title"/>
          </p:nvPr>
        </p:nvSpPr>
        <p:spPr>
          <a:xfrm>
            <a:off x="628650" y="365126"/>
            <a:ext cx="7886700" cy="824966"/>
          </a:xfrm>
        </p:spPr>
        <p:txBody>
          <a:bodyPr/>
          <a:lstStyle/>
          <a:p>
            <a:pPr algn="ctr"/>
            <a:r>
              <a:rPr lang="fr-FR" altLang="fr-FR" sz="3200" b="1" dirty="0">
                <a:solidFill>
                  <a:sysClr val="windowText" lastClr="000000"/>
                </a:solidFill>
                <a:effectLst>
                  <a:outerShdw blurRad="50800" dir="5400000" sx="1000" sy="1000" algn="ctr" rotWithShape="0">
                    <a:schemeClr val="bg1">
                      <a:lumMod val="95000"/>
                    </a:schemeClr>
                  </a:outerShdw>
                </a:effectLst>
              </a:rPr>
              <a:t>Les malheurs d’ITER</a:t>
            </a:r>
          </a:p>
        </p:txBody>
      </p:sp>
      <p:sp>
        <p:nvSpPr>
          <p:cNvPr id="4" name="Espace réservé du contenu 3">
            <a:extLst>
              <a:ext uri="{FF2B5EF4-FFF2-40B4-BE49-F238E27FC236}">
                <a16:creationId xmlns:a16="http://schemas.microsoft.com/office/drawing/2014/main" id="{1FBA2C61-1AC3-E549-9B26-FB0BCC4337CB}"/>
              </a:ext>
            </a:extLst>
          </p:cNvPr>
          <p:cNvSpPr>
            <a:spLocks noGrp="1"/>
          </p:cNvSpPr>
          <p:nvPr>
            <p:ph idx="1"/>
          </p:nvPr>
        </p:nvSpPr>
        <p:spPr>
          <a:xfrm>
            <a:off x="474137" y="1431646"/>
            <a:ext cx="8142817" cy="4801134"/>
          </a:xfrm>
        </p:spPr>
        <p:txBody>
          <a:bodyPr/>
          <a:lstStyle/>
          <a:p>
            <a:pPr marL="0" indent="0">
              <a:buNone/>
            </a:pPr>
            <a:r>
              <a:rPr lang="fr-FR" sz="2000" dirty="0"/>
              <a:t>1998	Projet refusé : trop coûteux pour un résultat incertain.</a:t>
            </a:r>
          </a:p>
          <a:p>
            <a:pPr marL="0" indent="0">
              <a:buNone/>
            </a:pPr>
            <a:r>
              <a:rPr lang="fr-FR" sz="2000" dirty="0"/>
              <a:t>2003-07 Manifestations anti ITER à l’occasion du débat public en région PACA</a:t>
            </a:r>
          </a:p>
          <a:p>
            <a:pPr marL="0" indent="0">
              <a:buNone/>
            </a:pPr>
            <a:r>
              <a:rPr lang="fr-FR" sz="2000" dirty="0"/>
              <a:t>2010	Troisième report de la date du premier plasma. Nouvelle 	échéance (contraignante) : décembre 2019.</a:t>
            </a:r>
          </a:p>
          <a:p>
            <a:pPr marL="0" indent="0">
              <a:buNone/>
            </a:pPr>
            <a:r>
              <a:rPr lang="fr-FR" sz="2000" dirty="0"/>
              <a:t>2010	L’administration Obama propose de réduire de 30% la contribution 	des Etats Unis.</a:t>
            </a:r>
          </a:p>
          <a:p>
            <a:pPr marL="0" indent="0">
              <a:buNone/>
            </a:pPr>
            <a:r>
              <a:rPr lang="fr-FR" sz="2000" dirty="0"/>
              <a:t>2010	Europe Ecologie obtient l’arrêt du financement par la région PACA 	au-delà des 70 M€ déjà engagés.</a:t>
            </a:r>
          </a:p>
          <a:p>
            <a:pPr marL="0" indent="0">
              <a:buNone/>
            </a:pPr>
            <a:r>
              <a:rPr lang="fr-FR" sz="2000" dirty="0"/>
              <a:t>2010	Nouveau recul d’échéances: fonctionnement DT reporté à 2026.</a:t>
            </a:r>
          </a:p>
          <a:p>
            <a:pPr marL="0" indent="0">
              <a:buNone/>
            </a:pPr>
            <a:r>
              <a:rPr lang="fr-FR" sz="2000" dirty="0"/>
              <a:t>2010-15	Dérapages budgétaires provoquant la destitution de deux 	directeurs généraux (japonais) du projet.</a:t>
            </a:r>
          </a:p>
          <a:p>
            <a:pPr marL="0" indent="0">
              <a:buNone/>
            </a:pPr>
            <a:r>
              <a:rPr lang="fr-FR" sz="2000" dirty="0"/>
              <a:t>2021 	Détection de fissures dans des éléments déjà livrés</a:t>
            </a:r>
          </a:p>
          <a:p>
            <a:pPr marL="0" indent="0">
              <a:buNone/>
            </a:pPr>
            <a:r>
              <a:rPr lang="fr-FR" sz="2000" dirty="0"/>
              <a:t>2022	L’ASN s’en mêle et fait suspendre le montage pour vérifications</a:t>
            </a:r>
          </a:p>
          <a:p>
            <a:pPr marL="0" indent="0">
              <a:buNone/>
            </a:pPr>
            <a:r>
              <a:rPr lang="fr-FR" sz="2000" dirty="0"/>
              <a:t> 	</a:t>
            </a:r>
          </a:p>
          <a:p>
            <a:pPr marL="0" indent="0">
              <a:buNone/>
            </a:pPr>
            <a:r>
              <a:rPr lang="fr-FR" sz="2000" dirty="0"/>
              <a:t>	…</a:t>
            </a:r>
          </a:p>
          <a:p>
            <a:pPr marL="0" indent="0">
              <a:buNone/>
            </a:pPr>
            <a:endParaRPr lang="fr-FR" dirty="0"/>
          </a:p>
        </p:txBody>
      </p:sp>
      <p:sp>
        <p:nvSpPr>
          <p:cNvPr id="2" name="Espace réservé du pied de page 1">
            <a:extLst>
              <a:ext uri="{FF2B5EF4-FFF2-40B4-BE49-F238E27FC236}">
                <a16:creationId xmlns:a16="http://schemas.microsoft.com/office/drawing/2014/main" id="{2F8866B2-E466-1E4D-ACF0-C1AAE58E69B5}"/>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450948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269261-1D3E-224F-B1A0-5E381B2649ED}"/>
              </a:ext>
            </a:extLst>
          </p:cNvPr>
          <p:cNvSpPr>
            <a:spLocks noGrp="1"/>
          </p:cNvSpPr>
          <p:nvPr>
            <p:ph type="title"/>
          </p:nvPr>
        </p:nvSpPr>
        <p:spPr>
          <a:xfrm>
            <a:off x="628650" y="965200"/>
            <a:ext cx="7886700" cy="1325563"/>
          </a:xfrm>
        </p:spPr>
        <p:txBody>
          <a:bodyPr/>
          <a:lstStyle/>
          <a:p>
            <a:pPr algn="ctr"/>
            <a:r>
              <a:rPr lang="fr-FR" sz="3600" b="1" dirty="0"/>
              <a:t>La fusion nucléaire peut elle contribuer à la transition énergétique ?</a:t>
            </a:r>
          </a:p>
        </p:txBody>
      </p:sp>
      <p:sp>
        <p:nvSpPr>
          <p:cNvPr id="3" name="Espace réservé du contenu 2">
            <a:extLst>
              <a:ext uri="{FF2B5EF4-FFF2-40B4-BE49-F238E27FC236}">
                <a16:creationId xmlns:a16="http://schemas.microsoft.com/office/drawing/2014/main" id="{276F7B4F-B04E-8D44-93E3-3D66AA20BE94}"/>
              </a:ext>
            </a:extLst>
          </p:cNvPr>
          <p:cNvSpPr>
            <a:spLocks noGrp="1"/>
          </p:cNvSpPr>
          <p:nvPr>
            <p:ph idx="1"/>
          </p:nvPr>
        </p:nvSpPr>
        <p:spPr>
          <a:xfrm>
            <a:off x="628650" y="2914649"/>
            <a:ext cx="7886700" cy="3262313"/>
          </a:xfrm>
        </p:spPr>
        <p:txBody>
          <a:bodyPr/>
          <a:lstStyle/>
          <a:p>
            <a:pPr algn="ctr"/>
            <a:r>
              <a:rPr lang="fr-FR" sz="4800" b="1" dirty="0">
                <a:solidFill>
                  <a:srgbClr val="FF0000"/>
                </a:solidFill>
              </a:rPr>
              <a:t>NON</a:t>
            </a:r>
          </a:p>
          <a:p>
            <a:pPr algn="ctr"/>
            <a:r>
              <a:rPr lang="fr-FR" b="1" dirty="0">
                <a:solidFill>
                  <a:srgbClr val="00B050"/>
                </a:solidFill>
              </a:rPr>
              <a:t>mais…</a:t>
            </a:r>
          </a:p>
        </p:txBody>
      </p:sp>
      <p:sp>
        <p:nvSpPr>
          <p:cNvPr id="4" name="Espace réservé du pied de page 3">
            <a:extLst>
              <a:ext uri="{FF2B5EF4-FFF2-40B4-BE49-F238E27FC236}">
                <a16:creationId xmlns:a16="http://schemas.microsoft.com/office/drawing/2014/main" id="{04B8BD69-CE59-1C48-B018-2A6088D6BF5A}"/>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4556FA9E-66F2-844A-9B65-764A071DB596}"/>
              </a:ext>
            </a:extLst>
          </p:cNvPr>
          <p:cNvSpPr>
            <a:spLocks noGrp="1"/>
          </p:cNvSpPr>
          <p:nvPr>
            <p:ph type="sldNum" sz="quarter" idx="12"/>
          </p:nvPr>
        </p:nvSpPr>
        <p:spPr/>
        <p:txBody>
          <a:bodyPr/>
          <a:lstStyle/>
          <a:p>
            <a:pPr>
              <a:defRPr/>
            </a:pPr>
            <a:fld id="{8D592896-978D-164D-A755-F4AAF19D0BF9}" type="slidenum">
              <a:rPr lang="fr-FR" smtClean="0"/>
              <a:pPr>
                <a:defRPr/>
              </a:pPr>
              <a:t>2</a:t>
            </a:fld>
            <a:endParaRPr lang="fr-FR"/>
          </a:p>
        </p:txBody>
      </p:sp>
    </p:spTree>
    <p:extLst>
      <p:ext uri="{BB962C8B-B14F-4D97-AF65-F5344CB8AC3E}">
        <p14:creationId xmlns:p14="http://schemas.microsoft.com/office/powerpoint/2010/main" val="279180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8998D4AC-9AF9-B446-B50E-13EE154289A5}"/>
              </a:ext>
            </a:extLst>
          </p:cNvPr>
          <p:cNvSpPr>
            <a:spLocks noGrp="1"/>
          </p:cNvSpPr>
          <p:nvPr>
            <p:ph type="title" sz="quarter"/>
          </p:nvPr>
        </p:nvSpPr>
        <p:spPr>
          <a:xfrm>
            <a:off x="685800" y="732810"/>
            <a:ext cx="7772400" cy="821724"/>
          </a:xfrm>
        </p:spPr>
        <p:txBody>
          <a:bodyPr/>
          <a:lstStyle/>
          <a:p>
            <a:pPr algn="ctr"/>
            <a:r>
              <a:rPr lang="fr-FR" sz="3600" b="1" dirty="0"/>
              <a:t>Actualité d’ITER </a:t>
            </a:r>
          </a:p>
        </p:txBody>
      </p:sp>
      <p:pic>
        <p:nvPicPr>
          <p:cNvPr id="19" name="Espace réservé du contenu 18">
            <a:extLst>
              <a:ext uri="{FF2B5EF4-FFF2-40B4-BE49-F238E27FC236}">
                <a16:creationId xmlns:a16="http://schemas.microsoft.com/office/drawing/2014/main" id="{E17E1EE4-1987-AB46-8DBB-5588228218DA}"/>
              </a:ext>
            </a:extLst>
          </p:cNvPr>
          <p:cNvPicPr>
            <a:picLocks noGrp="1" noChangeAspect="1"/>
          </p:cNvPicPr>
          <p:nvPr>
            <p:ph sz="quarter" idx="1"/>
          </p:nvPr>
        </p:nvPicPr>
        <p:blipFill>
          <a:blip r:embed="rId3"/>
          <a:stretch>
            <a:fillRect/>
          </a:stretch>
        </p:blipFill>
        <p:spPr>
          <a:xfrm>
            <a:off x="633248" y="1858900"/>
            <a:ext cx="4098513" cy="2393092"/>
          </a:xfrm>
        </p:spPr>
      </p:pic>
      <p:pic>
        <p:nvPicPr>
          <p:cNvPr id="13" name="Espace réservé du contenu 12">
            <a:extLst>
              <a:ext uri="{FF2B5EF4-FFF2-40B4-BE49-F238E27FC236}">
                <a16:creationId xmlns:a16="http://schemas.microsoft.com/office/drawing/2014/main" id="{999C26BB-14E6-3D49-8090-EDE8DB05B6CE}"/>
              </a:ext>
            </a:extLst>
          </p:cNvPr>
          <p:cNvPicPr>
            <a:picLocks noGrp="1" noChangeAspect="1"/>
          </p:cNvPicPr>
          <p:nvPr>
            <p:ph sz="quarter" idx="3"/>
          </p:nvPr>
        </p:nvPicPr>
        <p:blipFill>
          <a:blip r:embed="rId4"/>
          <a:stretch>
            <a:fillRect/>
          </a:stretch>
        </p:blipFill>
        <p:spPr>
          <a:xfrm>
            <a:off x="685800" y="4171667"/>
            <a:ext cx="3810000" cy="1764962"/>
          </a:xfrm>
        </p:spPr>
      </p:pic>
      <p:pic>
        <p:nvPicPr>
          <p:cNvPr id="15" name="Espace réservé du contenu 14">
            <a:extLst>
              <a:ext uri="{FF2B5EF4-FFF2-40B4-BE49-F238E27FC236}">
                <a16:creationId xmlns:a16="http://schemas.microsoft.com/office/drawing/2014/main" id="{56974F08-CFDB-0F4E-B45D-5544031469EE}"/>
              </a:ext>
            </a:extLst>
          </p:cNvPr>
          <p:cNvPicPr>
            <a:picLocks noGrp="1" noChangeAspect="1"/>
          </p:cNvPicPr>
          <p:nvPr>
            <p:ph sz="quarter" idx="4"/>
          </p:nvPr>
        </p:nvPicPr>
        <p:blipFill>
          <a:blip r:embed="rId5"/>
          <a:stretch>
            <a:fillRect/>
          </a:stretch>
        </p:blipFill>
        <p:spPr>
          <a:xfrm>
            <a:off x="5091433" y="3868930"/>
            <a:ext cx="2923534" cy="1981200"/>
          </a:xfrm>
        </p:spPr>
      </p:pic>
      <p:pic>
        <p:nvPicPr>
          <p:cNvPr id="21" name="Image 20">
            <a:extLst>
              <a:ext uri="{FF2B5EF4-FFF2-40B4-BE49-F238E27FC236}">
                <a16:creationId xmlns:a16="http://schemas.microsoft.com/office/drawing/2014/main" id="{BE60F5F2-43D7-7C40-9812-BC00A0688223}"/>
              </a:ext>
            </a:extLst>
          </p:cNvPr>
          <p:cNvPicPr>
            <a:picLocks noChangeAspect="1"/>
          </p:cNvPicPr>
          <p:nvPr/>
        </p:nvPicPr>
        <p:blipFill>
          <a:blip r:embed="rId6"/>
          <a:stretch>
            <a:fillRect/>
          </a:stretch>
        </p:blipFill>
        <p:spPr>
          <a:xfrm>
            <a:off x="4824953" y="2302227"/>
            <a:ext cx="3190014" cy="964093"/>
          </a:xfrm>
          <a:prstGeom prst="rect">
            <a:avLst/>
          </a:prstGeom>
        </p:spPr>
      </p:pic>
      <p:sp>
        <p:nvSpPr>
          <p:cNvPr id="2" name="Espace réservé du pied de page 1">
            <a:extLst>
              <a:ext uri="{FF2B5EF4-FFF2-40B4-BE49-F238E27FC236}">
                <a16:creationId xmlns:a16="http://schemas.microsoft.com/office/drawing/2014/main" id="{359E2A0E-6F28-C44E-B20A-B2515DBF155E}"/>
              </a:ext>
            </a:extLst>
          </p:cNvPr>
          <p:cNvSpPr>
            <a:spLocks noGrp="1"/>
          </p:cNvSpPr>
          <p:nvPr>
            <p:ph type="ftr" sz="quarter" idx="11"/>
          </p:nvPr>
        </p:nvSpPr>
        <p:spPr/>
        <p:txBody>
          <a:bodyPr/>
          <a:lstStyle/>
          <a:p>
            <a:r>
              <a:rPr lang="fr-FR" altLang="fr-FR"/>
              <a:t>AEIS 24-11-23</a:t>
            </a:r>
          </a:p>
        </p:txBody>
      </p:sp>
      <p:sp>
        <p:nvSpPr>
          <p:cNvPr id="3" name="Espace réservé du numéro de diapositive 2">
            <a:extLst>
              <a:ext uri="{FF2B5EF4-FFF2-40B4-BE49-F238E27FC236}">
                <a16:creationId xmlns:a16="http://schemas.microsoft.com/office/drawing/2014/main" id="{FBAF9BC9-A6E0-8046-84E5-A005E93D8878}"/>
              </a:ext>
            </a:extLst>
          </p:cNvPr>
          <p:cNvSpPr>
            <a:spLocks noGrp="1"/>
          </p:cNvSpPr>
          <p:nvPr>
            <p:ph type="sldNum" sz="quarter" idx="12"/>
          </p:nvPr>
        </p:nvSpPr>
        <p:spPr/>
        <p:txBody>
          <a:bodyPr/>
          <a:lstStyle/>
          <a:p>
            <a:fld id="{93B3810C-6034-024C-BD5C-DBED496D3089}" type="slidenum">
              <a:rPr lang="fr-FR" altLang="fr-FR" smtClean="0"/>
              <a:pPr/>
              <a:t>20</a:t>
            </a:fld>
            <a:endParaRPr lang="fr-FR" altLang="fr-FR"/>
          </a:p>
        </p:txBody>
      </p:sp>
    </p:spTree>
    <p:extLst>
      <p:ext uri="{BB962C8B-B14F-4D97-AF65-F5344CB8AC3E}">
        <p14:creationId xmlns:p14="http://schemas.microsoft.com/office/powerpoint/2010/main" val="4165111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C46B30-E372-E54B-B7C3-FF9812BA4350}"/>
              </a:ext>
            </a:extLst>
          </p:cNvPr>
          <p:cNvSpPr>
            <a:spLocks noGrp="1"/>
          </p:cNvSpPr>
          <p:nvPr>
            <p:ph type="title"/>
          </p:nvPr>
        </p:nvSpPr>
        <p:spPr/>
        <p:txBody>
          <a:bodyPr/>
          <a:lstStyle/>
          <a:p>
            <a:pPr algn="ctr"/>
            <a:r>
              <a:rPr lang="fr-FR" sz="3600" b="1" dirty="0"/>
              <a:t>Prêt pour le colmatage des fissures</a:t>
            </a:r>
          </a:p>
        </p:txBody>
      </p:sp>
      <p:pic>
        <p:nvPicPr>
          <p:cNvPr id="5" name="Espace réservé du contenu 4">
            <a:extLst>
              <a:ext uri="{FF2B5EF4-FFF2-40B4-BE49-F238E27FC236}">
                <a16:creationId xmlns:a16="http://schemas.microsoft.com/office/drawing/2014/main" id="{8B655218-3310-9544-AC45-B273692298A3}"/>
              </a:ext>
            </a:extLst>
          </p:cNvPr>
          <p:cNvPicPr>
            <a:picLocks noGrp="1" noChangeAspect="1"/>
          </p:cNvPicPr>
          <p:nvPr>
            <p:ph idx="1"/>
          </p:nvPr>
        </p:nvPicPr>
        <p:blipFill>
          <a:blip r:embed="rId3"/>
          <a:stretch>
            <a:fillRect/>
          </a:stretch>
        </p:blipFill>
        <p:spPr>
          <a:xfrm>
            <a:off x="1252540" y="1825625"/>
            <a:ext cx="6638920" cy="4351338"/>
          </a:xfrm>
        </p:spPr>
      </p:pic>
      <p:sp>
        <p:nvSpPr>
          <p:cNvPr id="3" name="Espace réservé du pied de page 2">
            <a:extLst>
              <a:ext uri="{FF2B5EF4-FFF2-40B4-BE49-F238E27FC236}">
                <a16:creationId xmlns:a16="http://schemas.microsoft.com/office/drawing/2014/main" id="{452AFD8D-6B4B-014E-A97D-07761EEBADD2}"/>
              </a:ext>
            </a:extLst>
          </p:cNvPr>
          <p:cNvSpPr>
            <a:spLocks noGrp="1"/>
          </p:cNvSpPr>
          <p:nvPr>
            <p:ph type="ftr" sz="quarter" idx="11"/>
          </p:nvPr>
        </p:nvSpPr>
        <p:spPr/>
        <p:txBody>
          <a:bodyPr/>
          <a:lstStyle/>
          <a:p>
            <a:pPr>
              <a:defRPr/>
            </a:pPr>
            <a:r>
              <a:rPr lang="fr-FR"/>
              <a:t>AEIS 24-11-23</a:t>
            </a:r>
          </a:p>
        </p:txBody>
      </p:sp>
      <p:sp>
        <p:nvSpPr>
          <p:cNvPr id="4" name="Espace réservé du numéro de diapositive 3">
            <a:extLst>
              <a:ext uri="{FF2B5EF4-FFF2-40B4-BE49-F238E27FC236}">
                <a16:creationId xmlns:a16="http://schemas.microsoft.com/office/drawing/2014/main" id="{06E90516-B770-5242-9A97-E7CFD24FEC2D}"/>
              </a:ext>
            </a:extLst>
          </p:cNvPr>
          <p:cNvSpPr>
            <a:spLocks noGrp="1"/>
          </p:cNvSpPr>
          <p:nvPr>
            <p:ph type="sldNum" sz="quarter" idx="12"/>
          </p:nvPr>
        </p:nvSpPr>
        <p:spPr/>
        <p:txBody>
          <a:bodyPr/>
          <a:lstStyle/>
          <a:p>
            <a:pPr>
              <a:defRPr/>
            </a:pPr>
            <a:fld id="{8D592896-978D-164D-A755-F4AAF19D0BF9}" type="slidenum">
              <a:rPr lang="fr-FR" smtClean="0"/>
              <a:pPr>
                <a:defRPr/>
              </a:pPr>
              <a:t>21</a:t>
            </a:fld>
            <a:endParaRPr lang="fr-FR"/>
          </a:p>
        </p:txBody>
      </p:sp>
    </p:spTree>
    <p:extLst>
      <p:ext uri="{BB962C8B-B14F-4D97-AF65-F5344CB8AC3E}">
        <p14:creationId xmlns:p14="http://schemas.microsoft.com/office/powerpoint/2010/main" val="367493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a:extLst>
              <a:ext uri="{FF2B5EF4-FFF2-40B4-BE49-F238E27FC236}">
                <a16:creationId xmlns:a16="http://schemas.microsoft.com/office/drawing/2014/main" id="{13CB623E-E3DC-9047-81ED-121F8887D10E}"/>
              </a:ext>
            </a:extLst>
          </p:cNvPr>
          <p:cNvSpPr>
            <a:spLocks noGrp="1"/>
          </p:cNvSpPr>
          <p:nvPr>
            <p:ph type="sldNum" sz="quarter" idx="12"/>
          </p:nvPr>
        </p:nvSpPr>
        <p:spPr/>
        <p:txBody>
          <a:bodyPr/>
          <a:lstStyle/>
          <a:p>
            <a:fld id="{42D551BF-1104-DB4A-B139-B640F6E5D649}" type="slidenum">
              <a:rPr lang="fr-FR" altLang="fr-FR"/>
              <a:pPr/>
              <a:t>22</a:t>
            </a:fld>
            <a:endParaRPr lang="fr-FR" altLang="fr-FR" dirty="0"/>
          </a:p>
        </p:txBody>
      </p:sp>
      <p:sp>
        <p:nvSpPr>
          <p:cNvPr id="571394" name="Rectangle 2">
            <a:extLst>
              <a:ext uri="{FF2B5EF4-FFF2-40B4-BE49-F238E27FC236}">
                <a16:creationId xmlns:a16="http://schemas.microsoft.com/office/drawing/2014/main" id="{8D08FBBE-EB5C-6D42-8F9C-0CBDC614C257}"/>
              </a:ext>
            </a:extLst>
          </p:cNvPr>
          <p:cNvSpPr>
            <a:spLocks noGrp="1" noChangeArrowheads="1"/>
          </p:cNvSpPr>
          <p:nvPr>
            <p:ph type="title"/>
          </p:nvPr>
        </p:nvSpPr>
        <p:spPr>
          <a:xfrm>
            <a:off x="685800" y="304800"/>
            <a:ext cx="7772400" cy="838200"/>
          </a:xfrm>
        </p:spPr>
        <p:txBody>
          <a:bodyPr/>
          <a:lstStyle/>
          <a:p>
            <a:pPr algn="ctr"/>
            <a:r>
              <a:rPr lang="fr-FR" altLang="fr-FR" sz="3200" b="1" dirty="0"/>
              <a:t>Un long fleuve tranquille ?</a:t>
            </a:r>
            <a:endParaRPr lang="fr-FR" altLang="fr-FR" b="1" dirty="0"/>
          </a:p>
        </p:txBody>
      </p:sp>
      <p:pic>
        <p:nvPicPr>
          <p:cNvPr id="571397" name="Picture 5" descr="ITER-DEMO-Reac">
            <a:extLst>
              <a:ext uri="{FF2B5EF4-FFF2-40B4-BE49-F238E27FC236}">
                <a16:creationId xmlns:a16="http://schemas.microsoft.com/office/drawing/2014/main" id="{2655CB4F-D09E-1945-892D-875AA0CFC6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295400"/>
            <a:ext cx="8382000" cy="4549775"/>
          </a:xfrm>
        </p:spPr>
      </p:pic>
      <p:sp>
        <p:nvSpPr>
          <p:cNvPr id="2" name="ZoneTexte 1">
            <a:extLst>
              <a:ext uri="{FF2B5EF4-FFF2-40B4-BE49-F238E27FC236}">
                <a16:creationId xmlns:a16="http://schemas.microsoft.com/office/drawing/2014/main" id="{1942360F-71CF-6542-B4BE-4512CD1224F8}"/>
              </a:ext>
            </a:extLst>
          </p:cNvPr>
          <p:cNvSpPr txBox="1"/>
          <p:nvPr/>
        </p:nvSpPr>
        <p:spPr>
          <a:xfrm>
            <a:off x="1543792" y="1261093"/>
            <a:ext cx="6510115" cy="369332"/>
          </a:xfrm>
          <a:prstGeom prst="rect">
            <a:avLst/>
          </a:prstGeom>
          <a:solidFill>
            <a:schemeClr val="bg1"/>
          </a:solidFill>
        </p:spPr>
        <p:txBody>
          <a:bodyPr wrap="none" rtlCol="0">
            <a:spAutoFit/>
          </a:bodyPr>
          <a:lstStyle/>
          <a:p>
            <a:r>
              <a:rPr lang="fr-FR" dirty="0"/>
              <a:t>2020	    2030		              2050		      2070</a:t>
            </a:r>
          </a:p>
        </p:txBody>
      </p:sp>
      <p:sp>
        <p:nvSpPr>
          <p:cNvPr id="3" name="Espace réservé du pied de page 2">
            <a:extLst>
              <a:ext uri="{FF2B5EF4-FFF2-40B4-BE49-F238E27FC236}">
                <a16:creationId xmlns:a16="http://schemas.microsoft.com/office/drawing/2014/main" id="{2352655B-6AC3-4741-BED0-3E5B9A879388}"/>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358420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B0C5112-5808-5D44-BF2B-9C021365FE17}"/>
              </a:ext>
            </a:extLst>
          </p:cNvPr>
          <p:cNvSpPr>
            <a:spLocks noGrp="1"/>
          </p:cNvSpPr>
          <p:nvPr>
            <p:ph type="title"/>
          </p:nvPr>
        </p:nvSpPr>
        <p:spPr/>
        <p:txBody>
          <a:bodyPr/>
          <a:lstStyle/>
          <a:p>
            <a:pPr algn="ctr"/>
            <a:r>
              <a:rPr lang="fr-FR" sz="3600" b="1" dirty="0"/>
              <a:t>Confinement inertiel :</a:t>
            </a:r>
            <a:br>
              <a:rPr lang="fr-FR" sz="3600" b="1" dirty="0"/>
            </a:br>
            <a:r>
              <a:rPr lang="fr-FR" sz="3600" b="1" dirty="0"/>
              <a:t>lasers de la classe MEGAJOULE</a:t>
            </a:r>
          </a:p>
        </p:txBody>
      </p:sp>
      <p:sp>
        <p:nvSpPr>
          <p:cNvPr id="5" name="Espace réservé du contenu 4">
            <a:extLst>
              <a:ext uri="{FF2B5EF4-FFF2-40B4-BE49-F238E27FC236}">
                <a16:creationId xmlns:a16="http://schemas.microsoft.com/office/drawing/2014/main" id="{B095CC89-9BD0-6D4B-9D4F-76E1F4510DE5}"/>
              </a:ext>
            </a:extLst>
          </p:cNvPr>
          <p:cNvSpPr>
            <a:spLocks noGrp="1"/>
          </p:cNvSpPr>
          <p:nvPr>
            <p:ph idx="1"/>
          </p:nvPr>
        </p:nvSpPr>
        <p:spPr/>
        <p:txBody>
          <a:bodyPr/>
          <a:lstStyle/>
          <a:p>
            <a:pPr marL="0" indent="0" algn="ctr">
              <a:buNone/>
            </a:pPr>
            <a:r>
              <a:rPr lang="fr-FR" dirty="0"/>
              <a:t>En décembre 2022, </a:t>
            </a:r>
          </a:p>
          <a:p>
            <a:pPr marL="0" indent="0" algn="ctr">
              <a:buNone/>
            </a:pPr>
            <a:r>
              <a:rPr lang="fr-FR" dirty="0"/>
              <a:t>un seuil de parité énergétique a été franchi, </a:t>
            </a:r>
          </a:p>
          <a:p>
            <a:pPr marL="0" indent="0" algn="ctr">
              <a:buNone/>
            </a:pPr>
            <a:r>
              <a:rPr lang="fr-FR" dirty="0"/>
              <a:t>enfin ! au bout de 50 ans.</a:t>
            </a:r>
          </a:p>
        </p:txBody>
      </p:sp>
      <p:sp>
        <p:nvSpPr>
          <p:cNvPr id="2" name="Espace réservé du pied de page 1">
            <a:extLst>
              <a:ext uri="{FF2B5EF4-FFF2-40B4-BE49-F238E27FC236}">
                <a16:creationId xmlns:a16="http://schemas.microsoft.com/office/drawing/2014/main" id="{80CD1A82-C6EB-5143-AFE7-EC2F43D0782C}"/>
              </a:ext>
            </a:extLst>
          </p:cNvPr>
          <p:cNvSpPr>
            <a:spLocks noGrp="1"/>
          </p:cNvSpPr>
          <p:nvPr>
            <p:ph type="ftr" sz="quarter" idx="11"/>
          </p:nvPr>
        </p:nvSpPr>
        <p:spPr/>
        <p:txBody>
          <a:bodyPr/>
          <a:lstStyle/>
          <a:p>
            <a:pPr>
              <a:defRPr/>
            </a:pPr>
            <a:r>
              <a:rPr lang="fr-FR"/>
              <a:t>AEIS 24-11-23</a:t>
            </a:r>
          </a:p>
        </p:txBody>
      </p:sp>
      <p:sp>
        <p:nvSpPr>
          <p:cNvPr id="3" name="Espace réservé du numéro de diapositive 2">
            <a:extLst>
              <a:ext uri="{FF2B5EF4-FFF2-40B4-BE49-F238E27FC236}">
                <a16:creationId xmlns:a16="http://schemas.microsoft.com/office/drawing/2014/main" id="{EA218C3C-DAE6-AE4B-9D87-3E4F3D1CD545}"/>
              </a:ext>
            </a:extLst>
          </p:cNvPr>
          <p:cNvSpPr>
            <a:spLocks noGrp="1"/>
          </p:cNvSpPr>
          <p:nvPr>
            <p:ph type="sldNum" sz="quarter" idx="12"/>
          </p:nvPr>
        </p:nvSpPr>
        <p:spPr/>
        <p:txBody>
          <a:bodyPr/>
          <a:lstStyle/>
          <a:p>
            <a:pPr>
              <a:defRPr/>
            </a:pPr>
            <a:fld id="{F46D6E16-C38D-1042-AF50-A72B4F884663}" type="slidenum">
              <a:rPr lang="fr-FR" smtClean="0"/>
              <a:pPr>
                <a:defRPr/>
              </a:pPr>
              <a:t>23</a:t>
            </a:fld>
            <a:endParaRPr lang="fr-FR"/>
          </a:p>
        </p:txBody>
      </p:sp>
    </p:spTree>
    <p:extLst>
      <p:ext uri="{BB962C8B-B14F-4D97-AF65-F5344CB8AC3E}">
        <p14:creationId xmlns:p14="http://schemas.microsoft.com/office/powerpoint/2010/main" val="1068081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5264BB-EFCD-1542-BEC8-E7610F3A3328}"/>
              </a:ext>
            </a:extLst>
          </p:cNvPr>
          <p:cNvSpPr>
            <a:spLocks noGrp="1"/>
          </p:cNvSpPr>
          <p:nvPr>
            <p:ph type="title"/>
          </p:nvPr>
        </p:nvSpPr>
        <p:spPr/>
        <p:txBody>
          <a:bodyPr/>
          <a:lstStyle/>
          <a:p>
            <a:pPr algn="ctr"/>
            <a:r>
              <a:rPr lang="fr-FR" sz="3600" b="1" dirty="0"/>
              <a:t>Le principe</a:t>
            </a:r>
          </a:p>
        </p:txBody>
      </p:sp>
      <p:sp>
        <p:nvSpPr>
          <p:cNvPr id="4" name="Espace réservé du pied de page 3">
            <a:extLst>
              <a:ext uri="{FF2B5EF4-FFF2-40B4-BE49-F238E27FC236}">
                <a16:creationId xmlns:a16="http://schemas.microsoft.com/office/drawing/2014/main" id="{A69B6C97-42CF-C84C-9EFA-EC3F8208C06F}"/>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16FE012C-229F-9147-867C-7E626E242FCA}"/>
              </a:ext>
            </a:extLst>
          </p:cNvPr>
          <p:cNvSpPr>
            <a:spLocks noGrp="1"/>
          </p:cNvSpPr>
          <p:nvPr>
            <p:ph type="sldNum" sz="quarter" idx="12"/>
          </p:nvPr>
        </p:nvSpPr>
        <p:spPr/>
        <p:txBody>
          <a:bodyPr/>
          <a:lstStyle/>
          <a:p>
            <a:pPr>
              <a:defRPr/>
            </a:pPr>
            <a:fld id="{8D592896-978D-164D-A755-F4AAF19D0BF9}" type="slidenum">
              <a:rPr lang="fr-FR" smtClean="0"/>
              <a:pPr>
                <a:defRPr/>
              </a:pPr>
              <a:t>24</a:t>
            </a:fld>
            <a:endParaRPr lang="fr-FR"/>
          </a:p>
        </p:txBody>
      </p:sp>
      <p:grpSp>
        <p:nvGrpSpPr>
          <p:cNvPr id="10" name="Groupe 9">
            <a:extLst>
              <a:ext uri="{FF2B5EF4-FFF2-40B4-BE49-F238E27FC236}">
                <a16:creationId xmlns:a16="http://schemas.microsoft.com/office/drawing/2014/main" id="{7E7EAC73-3D7D-764D-974E-84B3C0BFA763}"/>
              </a:ext>
            </a:extLst>
          </p:cNvPr>
          <p:cNvGrpSpPr/>
          <p:nvPr/>
        </p:nvGrpSpPr>
        <p:grpSpPr>
          <a:xfrm>
            <a:off x="1481572" y="1844201"/>
            <a:ext cx="6028776" cy="3179908"/>
            <a:chOff x="1481572" y="1844201"/>
            <a:chExt cx="6028776" cy="3179908"/>
          </a:xfrm>
        </p:grpSpPr>
        <p:sp>
          <p:nvSpPr>
            <p:cNvPr id="6" name="Bouée 5">
              <a:extLst>
                <a:ext uri="{FF2B5EF4-FFF2-40B4-BE49-F238E27FC236}">
                  <a16:creationId xmlns:a16="http://schemas.microsoft.com/office/drawing/2014/main" id="{B6C09A67-D4EF-7541-A9C8-D47A4E06159E}"/>
                </a:ext>
              </a:extLst>
            </p:cNvPr>
            <p:cNvSpPr/>
            <p:nvPr/>
          </p:nvSpPr>
          <p:spPr>
            <a:xfrm>
              <a:off x="1481572" y="2253330"/>
              <a:ext cx="2363638" cy="2363638"/>
            </a:xfrm>
            <a:prstGeom prst="donu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Bouée 6">
              <a:extLst>
                <a:ext uri="{FF2B5EF4-FFF2-40B4-BE49-F238E27FC236}">
                  <a16:creationId xmlns:a16="http://schemas.microsoft.com/office/drawing/2014/main" id="{4C5283EA-1CEB-F64E-A1B2-336EF141A7E1}"/>
                </a:ext>
              </a:extLst>
            </p:cNvPr>
            <p:cNvSpPr/>
            <p:nvPr/>
          </p:nvSpPr>
          <p:spPr>
            <a:xfrm>
              <a:off x="2076796" y="2822673"/>
              <a:ext cx="1216325" cy="1216325"/>
            </a:xfrm>
            <a:prstGeom prst="donut">
              <a:avLst>
                <a:gd name="adj" fmla="val 7175"/>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Bouée 8">
              <a:extLst>
                <a:ext uri="{FF2B5EF4-FFF2-40B4-BE49-F238E27FC236}">
                  <a16:creationId xmlns:a16="http://schemas.microsoft.com/office/drawing/2014/main" id="{D7D4CA78-B971-1F4E-A4F9-914730AFB598}"/>
                </a:ext>
              </a:extLst>
            </p:cNvPr>
            <p:cNvSpPr/>
            <p:nvPr/>
          </p:nvSpPr>
          <p:spPr>
            <a:xfrm>
              <a:off x="4330440" y="1844201"/>
              <a:ext cx="3179908" cy="3179908"/>
            </a:xfrm>
            <a:prstGeom prst="donut">
              <a:avLst>
                <a:gd name="adj" fmla="val 47031"/>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Bouée 7">
              <a:extLst>
                <a:ext uri="{FF2B5EF4-FFF2-40B4-BE49-F238E27FC236}">
                  <a16:creationId xmlns:a16="http://schemas.microsoft.com/office/drawing/2014/main" id="{86815F71-D404-3C49-A1FD-3E1838B713F1}"/>
                </a:ext>
              </a:extLst>
            </p:cNvPr>
            <p:cNvSpPr/>
            <p:nvPr/>
          </p:nvSpPr>
          <p:spPr>
            <a:xfrm>
              <a:off x="5713151" y="3262957"/>
              <a:ext cx="332214" cy="332214"/>
            </a:xfrm>
            <a:prstGeom prst="donut">
              <a:avLst>
                <a:gd name="adj" fmla="val 37729"/>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11" name="ZoneTexte 10">
            <a:extLst>
              <a:ext uri="{FF2B5EF4-FFF2-40B4-BE49-F238E27FC236}">
                <a16:creationId xmlns:a16="http://schemas.microsoft.com/office/drawing/2014/main" id="{52FCD8B1-681F-AC46-93C3-16D4FD53843F}"/>
              </a:ext>
            </a:extLst>
          </p:cNvPr>
          <p:cNvSpPr txBox="1"/>
          <p:nvPr/>
        </p:nvSpPr>
        <p:spPr>
          <a:xfrm>
            <a:off x="889799" y="4377778"/>
            <a:ext cx="1221488" cy="646331"/>
          </a:xfrm>
          <a:prstGeom prst="rect">
            <a:avLst/>
          </a:prstGeom>
          <a:noFill/>
        </p:spPr>
        <p:txBody>
          <a:bodyPr wrap="none" rtlCol="0">
            <a:spAutoFit/>
          </a:bodyPr>
          <a:lstStyle/>
          <a:p>
            <a:pPr algn="ctr"/>
            <a:r>
              <a:rPr lang="fr-FR" dirty="0"/>
              <a:t>DT à</a:t>
            </a:r>
          </a:p>
          <a:p>
            <a:pPr algn="ctr"/>
            <a:r>
              <a:rPr lang="fr-FR" dirty="0"/>
              <a:t>comprimer</a:t>
            </a:r>
          </a:p>
        </p:txBody>
      </p:sp>
      <p:cxnSp>
        <p:nvCxnSpPr>
          <p:cNvPr id="13" name="Connecteur droit avec flèche 12">
            <a:extLst>
              <a:ext uri="{FF2B5EF4-FFF2-40B4-BE49-F238E27FC236}">
                <a16:creationId xmlns:a16="http://schemas.microsoft.com/office/drawing/2014/main" id="{E915FB11-FD5B-2742-A21F-DE5A639AA12B}"/>
              </a:ext>
            </a:extLst>
          </p:cNvPr>
          <p:cNvCxnSpPr>
            <a:cxnSpLocks/>
          </p:cNvCxnSpPr>
          <p:nvPr/>
        </p:nvCxnSpPr>
        <p:spPr>
          <a:xfrm flipV="1">
            <a:off x="1649183" y="3466560"/>
            <a:ext cx="987453" cy="9112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3ED5CB9C-FA4C-364F-B346-A6D2B2CB5F82}"/>
              </a:ext>
            </a:extLst>
          </p:cNvPr>
          <p:cNvSpPr txBox="1"/>
          <p:nvPr/>
        </p:nvSpPr>
        <p:spPr>
          <a:xfrm>
            <a:off x="2962971" y="5025879"/>
            <a:ext cx="2105739" cy="923330"/>
          </a:xfrm>
          <a:prstGeom prst="rect">
            <a:avLst/>
          </a:prstGeom>
          <a:noFill/>
        </p:spPr>
        <p:txBody>
          <a:bodyPr wrap="square" rtlCol="0">
            <a:spAutoFit/>
          </a:bodyPr>
          <a:lstStyle/>
          <a:p>
            <a:pPr algn="ctr"/>
            <a:r>
              <a:rPr lang="fr-FR" dirty="0" err="1"/>
              <a:t>Ablateur</a:t>
            </a:r>
            <a:r>
              <a:rPr lang="fr-FR" dirty="0"/>
              <a:t> soumis  à du rayonnement (laser ou thermique)</a:t>
            </a:r>
          </a:p>
        </p:txBody>
      </p:sp>
      <p:cxnSp>
        <p:nvCxnSpPr>
          <p:cNvPr id="16" name="Connecteur droit avec flèche 15">
            <a:extLst>
              <a:ext uri="{FF2B5EF4-FFF2-40B4-BE49-F238E27FC236}">
                <a16:creationId xmlns:a16="http://schemas.microsoft.com/office/drawing/2014/main" id="{DECA6283-64F9-3646-A6CA-C04F740EEDDC}"/>
              </a:ext>
            </a:extLst>
          </p:cNvPr>
          <p:cNvCxnSpPr>
            <a:cxnSpLocks/>
          </p:cNvCxnSpPr>
          <p:nvPr/>
        </p:nvCxnSpPr>
        <p:spPr>
          <a:xfrm flipH="1" flipV="1">
            <a:off x="5882694" y="3430834"/>
            <a:ext cx="1150511" cy="15766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534F8326-431D-304C-BBC3-5F951D981737}"/>
              </a:ext>
            </a:extLst>
          </p:cNvPr>
          <p:cNvSpPr txBox="1"/>
          <p:nvPr/>
        </p:nvSpPr>
        <p:spPr>
          <a:xfrm>
            <a:off x="6115050" y="5024109"/>
            <a:ext cx="2099802" cy="1200329"/>
          </a:xfrm>
          <a:prstGeom prst="rect">
            <a:avLst/>
          </a:prstGeom>
          <a:noFill/>
        </p:spPr>
        <p:txBody>
          <a:bodyPr wrap="square" rtlCol="0">
            <a:spAutoFit/>
          </a:bodyPr>
          <a:lstStyle/>
          <a:p>
            <a:r>
              <a:rPr lang="fr-FR" dirty="0"/>
              <a:t>DT comprimé jusqu’à l’amorçage de la réaction explosive</a:t>
            </a:r>
          </a:p>
        </p:txBody>
      </p:sp>
      <p:cxnSp>
        <p:nvCxnSpPr>
          <p:cNvPr id="21" name="Connecteur droit avec flèche 20">
            <a:extLst>
              <a:ext uri="{FF2B5EF4-FFF2-40B4-BE49-F238E27FC236}">
                <a16:creationId xmlns:a16="http://schemas.microsoft.com/office/drawing/2014/main" id="{2DFFF161-115D-3A45-8208-EC5DDABD26A5}"/>
              </a:ext>
            </a:extLst>
          </p:cNvPr>
          <p:cNvCxnSpPr>
            <a:cxnSpLocks/>
          </p:cNvCxnSpPr>
          <p:nvPr/>
        </p:nvCxnSpPr>
        <p:spPr>
          <a:xfrm flipH="1" flipV="1">
            <a:off x="3002802" y="4328481"/>
            <a:ext cx="1137128" cy="7449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046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1BB1F1-AD3D-A547-BE5E-16ED75AC7796}"/>
              </a:ext>
            </a:extLst>
          </p:cNvPr>
          <p:cNvSpPr>
            <a:spLocks noGrp="1"/>
          </p:cNvSpPr>
          <p:nvPr>
            <p:ph type="title" sz="quarter"/>
          </p:nvPr>
        </p:nvSpPr>
        <p:spPr/>
        <p:txBody>
          <a:bodyPr/>
          <a:lstStyle/>
          <a:p>
            <a:pPr algn="ctr"/>
            <a:r>
              <a:rPr lang="fr-FR" sz="3600" b="1" dirty="0"/>
              <a:t>Modes direct et indirect</a:t>
            </a:r>
          </a:p>
        </p:txBody>
      </p:sp>
      <p:pic>
        <p:nvPicPr>
          <p:cNvPr id="12" name="Espace réservé du contenu 11">
            <a:extLst>
              <a:ext uri="{FF2B5EF4-FFF2-40B4-BE49-F238E27FC236}">
                <a16:creationId xmlns:a16="http://schemas.microsoft.com/office/drawing/2014/main" id="{9CB8EDCB-A666-8041-A5F6-332780742C86}"/>
              </a:ext>
            </a:extLst>
          </p:cNvPr>
          <p:cNvPicPr>
            <a:picLocks noGrp="1" noChangeAspect="1"/>
          </p:cNvPicPr>
          <p:nvPr>
            <p:ph sz="quarter" idx="2"/>
          </p:nvPr>
        </p:nvPicPr>
        <p:blipFill>
          <a:blip r:embed="rId3"/>
          <a:stretch>
            <a:fillRect/>
          </a:stretch>
        </p:blipFill>
        <p:spPr>
          <a:xfrm>
            <a:off x="4461172" y="1755319"/>
            <a:ext cx="2633461" cy="1749866"/>
          </a:xfrm>
        </p:spPr>
      </p:pic>
      <p:pic>
        <p:nvPicPr>
          <p:cNvPr id="14" name="Espace réservé du contenu 13">
            <a:extLst>
              <a:ext uri="{FF2B5EF4-FFF2-40B4-BE49-F238E27FC236}">
                <a16:creationId xmlns:a16="http://schemas.microsoft.com/office/drawing/2014/main" id="{74A62C81-3388-0E4B-B283-1F0FFE83523C}"/>
              </a:ext>
            </a:extLst>
          </p:cNvPr>
          <p:cNvPicPr>
            <a:picLocks noGrp="1" noChangeAspect="1"/>
          </p:cNvPicPr>
          <p:nvPr>
            <p:ph sz="quarter" idx="3"/>
          </p:nvPr>
        </p:nvPicPr>
        <p:blipFill>
          <a:blip r:embed="rId4"/>
          <a:stretch>
            <a:fillRect/>
          </a:stretch>
        </p:blipFill>
        <p:spPr>
          <a:xfrm>
            <a:off x="2008920" y="3900060"/>
            <a:ext cx="1905000" cy="1905000"/>
          </a:xfrm>
        </p:spPr>
      </p:pic>
      <p:sp>
        <p:nvSpPr>
          <p:cNvPr id="7" name="Espace réservé du pied de page 6">
            <a:extLst>
              <a:ext uri="{FF2B5EF4-FFF2-40B4-BE49-F238E27FC236}">
                <a16:creationId xmlns:a16="http://schemas.microsoft.com/office/drawing/2014/main" id="{C1DCFE67-1735-B341-A718-407F0ADAD553}"/>
              </a:ext>
            </a:extLst>
          </p:cNvPr>
          <p:cNvSpPr>
            <a:spLocks noGrp="1"/>
          </p:cNvSpPr>
          <p:nvPr>
            <p:ph type="ftr" sz="quarter" idx="11"/>
          </p:nvPr>
        </p:nvSpPr>
        <p:spPr/>
        <p:txBody>
          <a:bodyPr/>
          <a:lstStyle/>
          <a:p>
            <a:r>
              <a:rPr lang="fr-FR" altLang="fr-FR"/>
              <a:t>AEIS 24-11-23</a:t>
            </a:r>
          </a:p>
        </p:txBody>
      </p:sp>
      <p:sp>
        <p:nvSpPr>
          <p:cNvPr id="8" name="Espace réservé du numéro de diapositive 7">
            <a:extLst>
              <a:ext uri="{FF2B5EF4-FFF2-40B4-BE49-F238E27FC236}">
                <a16:creationId xmlns:a16="http://schemas.microsoft.com/office/drawing/2014/main" id="{DB99A59B-1F2D-A74C-A13B-0D04CAFF71D5}"/>
              </a:ext>
            </a:extLst>
          </p:cNvPr>
          <p:cNvSpPr>
            <a:spLocks noGrp="1"/>
          </p:cNvSpPr>
          <p:nvPr>
            <p:ph type="sldNum" sz="quarter" idx="12"/>
          </p:nvPr>
        </p:nvSpPr>
        <p:spPr/>
        <p:txBody>
          <a:bodyPr/>
          <a:lstStyle/>
          <a:p>
            <a:fld id="{93B3810C-6034-024C-BD5C-DBED496D3089}" type="slidenum">
              <a:rPr lang="fr-FR" altLang="fr-FR" smtClean="0"/>
              <a:pPr/>
              <a:t>25</a:t>
            </a:fld>
            <a:endParaRPr lang="fr-FR" altLang="fr-FR" dirty="0"/>
          </a:p>
        </p:txBody>
      </p:sp>
      <p:pic>
        <p:nvPicPr>
          <p:cNvPr id="28" name="Espace réservé du contenu 27">
            <a:extLst>
              <a:ext uri="{FF2B5EF4-FFF2-40B4-BE49-F238E27FC236}">
                <a16:creationId xmlns:a16="http://schemas.microsoft.com/office/drawing/2014/main" id="{1483A173-27AB-0644-8135-8DE54CAF874A}"/>
              </a:ext>
            </a:extLst>
          </p:cNvPr>
          <p:cNvPicPr>
            <a:picLocks noGrp="1" noChangeAspect="1"/>
          </p:cNvPicPr>
          <p:nvPr>
            <p:ph sz="quarter" idx="4"/>
          </p:nvPr>
        </p:nvPicPr>
        <p:blipFill>
          <a:blip r:embed="rId5"/>
          <a:stretch>
            <a:fillRect/>
          </a:stretch>
        </p:blipFill>
        <p:spPr>
          <a:xfrm>
            <a:off x="4475540" y="3865425"/>
            <a:ext cx="2619093" cy="1981200"/>
          </a:xfrm>
        </p:spPr>
      </p:pic>
      <p:pic>
        <p:nvPicPr>
          <p:cNvPr id="32" name="Espace réservé du contenu 31">
            <a:extLst>
              <a:ext uri="{FF2B5EF4-FFF2-40B4-BE49-F238E27FC236}">
                <a16:creationId xmlns:a16="http://schemas.microsoft.com/office/drawing/2014/main" id="{696CA038-3BC0-4C47-9924-224291702B2E}"/>
              </a:ext>
            </a:extLst>
          </p:cNvPr>
          <p:cNvPicPr>
            <a:picLocks noGrp="1" noChangeAspect="1"/>
          </p:cNvPicPr>
          <p:nvPr>
            <p:ph sz="quarter" idx="1"/>
          </p:nvPr>
        </p:nvPicPr>
        <p:blipFill>
          <a:blip r:embed="rId6"/>
          <a:stretch>
            <a:fillRect/>
          </a:stretch>
        </p:blipFill>
        <p:spPr>
          <a:xfrm>
            <a:off x="2092044" y="1753661"/>
            <a:ext cx="1754001" cy="1751524"/>
          </a:xfrm>
        </p:spPr>
      </p:pic>
      <p:sp>
        <p:nvSpPr>
          <p:cNvPr id="33" name="ZoneTexte 32">
            <a:extLst>
              <a:ext uri="{FF2B5EF4-FFF2-40B4-BE49-F238E27FC236}">
                <a16:creationId xmlns:a16="http://schemas.microsoft.com/office/drawing/2014/main" id="{0EFDF269-2AE2-2B41-8FED-BF8795EE6E1E}"/>
              </a:ext>
            </a:extLst>
          </p:cNvPr>
          <p:cNvSpPr txBox="1"/>
          <p:nvPr/>
        </p:nvSpPr>
        <p:spPr>
          <a:xfrm>
            <a:off x="2590576" y="3500639"/>
            <a:ext cx="3599255" cy="369332"/>
          </a:xfrm>
          <a:prstGeom prst="rect">
            <a:avLst/>
          </a:prstGeom>
          <a:noFill/>
        </p:spPr>
        <p:txBody>
          <a:bodyPr wrap="none" rtlCol="0">
            <a:spAutoFit/>
          </a:bodyPr>
          <a:lstStyle/>
          <a:p>
            <a:r>
              <a:rPr lang="fr-FR" dirty="0"/>
              <a:t>Direct		                Indirect</a:t>
            </a:r>
          </a:p>
        </p:txBody>
      </p:sp>
      <p:sp>
        <p:nvSpPr>
          <p:cNvPr id="34" name="Rectangle 5">
            <a:extLst>
              <a:ext uri="{FF2B5EF4-FFF2-40B4-BE49-F238E27FC236}">
                <a16:creationId xmlns:a16="http://schemas.microsoft.com/office/drawing/2014/main" id="{67BFFC3D-7E20-704B-8970-DF4F47118DCF}"/>
              </a:ext>
            </a:extLst>
          </p:cNvPr>
          <p:cNvSpPr>
            <a:spLocks noChangeArrowheads="1"/>
          </p:cNvSpPr>
          <p:nvPr/>
        </p:nvSpPr>
        <p:spPr bwMode="auto">
          <a:xfrm>
            <a:off x="2529101" y="5285878"/>
            <a:ext cx="838372" cy="36676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fr-FR" altLang="fr-FR" dirty="0">
                <a:solidFill>
                  <a:schemeClr val="bg1"/>
                </a:solidFill>
              </a:rPr>
              <a:t>10 mm</a:t>
            </a:r>
          </a:p>
        </p:txBody>
      </p:sp>
      <p:sp>
        <p:nvSpPr>
          <p:cNvPr id="35" name="Line 6">
            <a:extLst>
              <a:ext uri="{FF2B5EF4-FFF2-40B4-BE49-F238E27FC236}">
                <a16:creationId xmlns:a16="http://schemas.microsoft.com/office/drawing/2014/main" id="{5315F610-9A73-E448-ACB7-245D917E9ABB}"/>
              </a:ext>
            </a:extLst>
          </p:cNvPr>
          <p:cNvSpPr>
            <a:spLocks noChangeShapeType="1"/>
          </p:cNvSpPr>
          <p:nvPr/>
        </p:nvSpPr>
        <p:spPr bwMode="auto">
          <a:xfrm>
            <a:off x="2389909" y="5681165"/>
            <a:ext cx="1115291" cy="0"/>
          </a:xfrm>
          <a:prstGeom prst="line">
            <a:avLst/>
          </a:prstGeom>
          <a:noFill/>
          <a:ln w="127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 name="ZoneTexte 35">
            <a:extLst>
              <a:ext uri="{FF2B5EF4-FFF2-40B4-BE49-F238E27FC236}">
                <a16:creationId xmlns:a16="http://schemas.microsoft.com/office/drawing/2014/main" id="{D98364AE-AD2D-BE41-A3B6-BA66E72520A2}"/>
              </a:ext>
            </a:extLst>
          </p:cNvPr>
          <p:cNvSpPr txBox="1"/>
          <p:nvPr/>
        </p:nvSpPr>
        <p:spPr>
          <a:xfrm>
            <a:off x="2008920" y="5939840"/>
            <a:ext cx="4738541" cy="369332"/>
          </a:xfrm>
          <a:prstGeom prst="rect">
            <a:avLst/>
          </a:prstGeom>
          <a:noFill/>
        </p:spPr>
        <p:txBody>
          <a:bodyPr wrap="none" rtlCol="0">
            <a:spAutoFit/>
          </a:bodyPr>
          <a:lstStyle/>
          <a:p>
            <a:r>
              <a:rPr lang="fr-FR" dirty="0"/>
              <a:t>Image publicitaire		  Cible cryogénique</a:t>
            </a:r>
          </a:p>
        </p:txBody>
      </p:sp>
    </p:spTree>
    <p:extLst>
      <p:ext uri="{BB962C8B-B14F-4D97-AF65-F5344CB8AC3E}">
        <p14:creationId xmlns:p14="http://schemas.microsoft.com/office/powerpoint/2010/main" val="1038182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C5A51F72-4E9D-7841-9B96-FB8C70917CA6}"/>
              </a:ext>
            </a:extLst>
          </p:cNvPr>
          <p:cNvSpPr>
            <a:spLocks noGrp="1"/>
          </p:cNvSpPr>
          <p:nvPr>
            <p:ph type="title"/>
          </p:nvPr>
        </p:nvSpPr>
        <p:spPr/>
        <p:txBody>
          <a:bodyPr/>
          <a:lstStyle/>
          <a:p>
            <a:pPr algn="ctr"/>
            <a:r>
              <a:rPr lang="fr-FR" b="1" dirty="0"/>
              <a:t>Contraste</a:t>
            </a:r>
          </a:p>
        </p:txBody>
      </p:sp>
      <p:pic>
        <p:nvPicPr>
          <p:cNvPr id="9" name="Espace réservé du contenu 8">
            <a:extLst>
              <a:ext uri="{FF2B5EF4-FFF2-40B4-BE49-F238E27FC236}">
                <a16:creationId xmlns:a16="http://schemas.microsoft.com/office/drawing/2014/main" id="{CE0BFDE1-DE9A-E64D-97CC-BD9F1C9CBB5C}"/>
              </a:ext>
            </a:extLst>
          </p:cNvPr>
          <p:cNvPicPr>
            <a:picLocks noGrp="1" noChangeAspect="1"/>
          </p:cNvPicPr>
          <p:nvPr>
            <p:ph sz="half" idx="1"/>
          </p:nvPr>
        </p:nvPicPr>
        <p:blipFill>
          <a:blip r:embed="rId3"/>
          <a:stretch>
            <a:fillRect/>
          </a:stretch>
        </p:blipFill>
        <p:spPr>
          <a:xfrm>
            <a:off x="628650" y="2236564"/>
            <a:ext cx="4244548" cy="2829698"/>
          </a:xfrm>
        </p:spPr>
      </p:pic>
      <p:pic>
        <p:nvPicPr>
          <p:cNvPr id="11" name="Espace réservé du contenu 10">
            <a:extLst>
              <a:ext uri="{FF2B5EF4-FFF2-40B4-BE49-F238E27FC236}">
                <a16:creationId xmlns:a16="http://schemas.microsoft.com/office/drawing/2014/main" id="{AFD35424-EE32-9C41-9063-49B90D6A95DA}"/>
              </a:ext>
            </a:extLst>
          </p:cNvPr>
          <p:cNvPicPr>
            <a:picLocks noGrp="1" noChangeAspect="1"/>
          </p:cNvPicPr>
          <p:nvPr>
            <p:ph sz="half" idx="2"/>
          </p:nvPr>
        </p:nvPicPr>
        <p:blipFill>
          <a:blip r:embed="rId4"/>
          <a:stretch>
            <a:fillRect/>
          </a:stretch>
        </p:blipFill>
        <p:spPr>
          <a:xfrm>
            <a:off x="4873198" y="2236564"/>
            <a:ext cx="3655516" cy="2829698"/>
          </a:xfrm>
        </p:spPr>
      </p:pic>
      <p:sp>
        <p:nvSpPr>
          <p:cNvPr id="3" name="Espace réservé du pied de page 2">
            <a:extLst>
              <a:ext uri="{FF2B5EF4-FFF2-40B4-BE49-F238E27FC236}">
                <a16:creationId xmlns:a16="http://schemas.microsoft.com/office/drawing/2014/main" id="{7F9D635B-96BE-5E46-A4EC-B05204F8DDAB}"/>
              </a:ext>
            </a:extLst>
          </p:cNvPr>
          <p:cNvSpPr>
            <a:spLocks noGrp="1"/>
          </p:cNvSpPr>
          <p:nvPr>
            <p:ph type="ftr" sz="quarter" idx="11"/>
          </p:nvPr>
        </p:nvSpPr>
        <p:spPr/>
        <p:txBody>
          <a:bodyPr/>
          <a:lstStyle/>
          <a:p>
            <a:pPr>
              <a:defRPr/>
            </a:pPr>
            <a:r>
              <a:rPr lang="fr-FR"/>
              <a:t>AEIS 24-11-23</a:t>
            </a:r>
          </a:p>
        </p:txBody>
      </p:sp>
      <p:sp>
        <p:nvSpPr>
          <p:cNvPr id="4" name="Espace réservé du numéro de diapositive 3">
            <a:extLst>
              <a:ext uri="{FF2B5EF4-FFF2-40B4-BE49-F238E27FC236}">
                <a16:creationId xmlns:a16="http://schemas.microsoft.com/office/drawing/2014/main" id="{AC8C5E8D-B63B-3D4B-BADB-51FC4D65A1AA}"/>
              </a:ext>
            </a:extLst>
          </p:cNvPr>
          <p:cNvSpPr>
            <a:spLocks noGrp="1"/>
          </p:cNvSpPr>
          <p:nvPr>
            <p:ph type="sldNum" sz="quarter" idx="12"/>
          </p:nvPr>
        </p:nvSpPr>
        <p:spPr/>
        <p:txBody>
          <a:bodyPr/>
          <a:lstStyle/>
          <a:p>
            <a:pPr>
              <a:defRPr/>
            </a:pPr>
            <a:fld id="{87D1AD67-34A9-A84D-A971-FDC9454FD493}" type="slidenum">
              <a:rPr lang="fr-FR" smtClean="0"/>
              <a:pPr>
                <a:defRPr/>
              </a:pPr>
              <a:t>26</a:t>
            </a:fld>
            <a:endParaRPr lang="fr-FR"/>
          </a:p>
        </p:txBody>
      </p:sp>
      <p:cxnSp>
        <p:nvCxnSpPr>
          <p:cNvPr id="13" name="Connecteur droit avec flèche 12">
            <a:extLst>
              <a:ext uri="{FF2B5EF4-FFF2-40B4-BE49-F238E27FC236}">
                <a16:creationId xmlns:a16="http://schemas.microsoft.com/office/drawing/2014/main" id="{B4F2046C-42CF-484F-B341-74BCB226D05C}"/>
              </a:ext>
            </a:extLst>
          </p:cNvPr>
          <p:cNvCxnSpPr>
            <a:cxnSpLocks/>
          </p:cNvCxnSpPr>
          <p:nvPr/>
        </p:nvCxnSpPr>
        <p:spPr>
          <a:xfrm>
            <a:off x="961229" y="3320949"/>
            <a:ext cx="2659301" cy="1053343"/>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0DC5620E-1CEE-9441-816C-4DECA60A48D3}"/>
              </a:ext>
            </a:extLst>
          </p:cNvPr>
          <p:cNvSpPr txBox="1"/>
          <p:nvPr/>
        </p:nvSpPr>
        <p:spPr>
          <a:xfrm>
            <a:off x="1721169" y="3847620"/>
            <a:ext cx="825867" cy="369332"/>
          </a:xfrm>
          <a:prstGeom prst="rect">
            <a:avLst/>
          </a:prstGeom>
          <a:noFill/>
        </p:spPr>
        <p:txBody>
          <a:bodyPr wrap="none" rtlCol="0">
            <a:spAutoFit/>
          </a:bodyPr>
          <a:lstStyle/>
          <a:p>
            <a:r>
              <a:rPr lang="fr-FR" b="1" dirty="0">
                <a:solidFill>
                  <a:schemeClr val="bg1"/>
                </a:solidFill>
              </a:rPr>
              <a:t>300 m</a:t>
            </a:r>
            <a:r>
              <a:rPr lang="fr-FR" dirty="0">
                <a:solidFill>
                  <a:schemeClr val="bg1"/>
                </a:solidFill>
              </a:rPr>
              <a:t> </a:t>
            </a:r>
          </a:p>
        </p:txBody>
      </p:sp>
      <p:sp>
        <p:nvSpPr>
          <p:cNvPr id="22" name="ZoneTexte 21">
            <a:extLst>
              <a:ext uri="{FF2B5EF4-FFF2-40B4-BE49-F238E27FC236}">
                <a16:creationId xmlns:a16="http://schemas.microsoft.com/office/drawing/2014/main" id="{51831EA1-9499-2D4C-B24A-2BA41FE89AD7}"/>
              </a:ext>
            </a:extLst>
          </p:cNvPr>
          <p:cNvSpPr txBox="1"/>
          <p:nvPr/>
        </p:nvSpPr>
        <p:spPr>
          <a:xfrm>
            <a:off x="6175294" y="3947845"/>
            <a:ext cx="939681" cy="369332"/>
          </a:xfrm>
          <a:prstGeom prst="rect">
            <a:avLst/>
          </a:prstGeom>
          <a:noFill/>
        </p:spPr>
        <p:txBody>
          <a:bodyPr wrap="none" rtlCol="0">
            <a:spAutoFit/>
          </a:bodyPr>
          <a:lstStyle/>
          <a:p>
            <a:r>
              <a:rPr lang="fr-FR" b="1" dirty="0" err="1">
                <a:solidFill>
                  <a:schemeClr val="bg1"/>
                </a:solidFill>
              </a:rPr>
              <a:t>Ø</a:t>
            </a:r>
            <a:r>
              <a:rPr lang="fr-FR" b="1" dirty="0">
                <a:solidFill>
                  <a:schemeClr val="bg1"/>
                </a:solidFill>
              </a:rPr>
              <a:t> 2 mm</a:t>
            </a:r>
          </a:p>
        </p:txBody>
      </p:sp>
      <p:sp>
        <p:nvSpPr>
          <p:cNvPr id="23" name="ZoneTexte 22">
            <a:extLst>
              <a:ext uri="{FF2B5EF4-FFF2-40B4-BE49-F238E27FC236}">
                <a16:creationId xmlns:a16="http://schemas.microsoft.com/office/drawing/2014/main" id="{253B14B2-584D-734E-A75E-9E7742FEE2AA}"/>
              </a:ext>
            </a:extLst>
          </p:cNvPr>
          <p:cNvSpPr txBox="1"/>
          <p:nvPr/>
        </p:nvSpPr>
        <p:spPr>
          <a:xfrm>
            <a:off x="1914612" y="5341974"/>
            <a:ext cx="5756384" cy="369332"/>
          </a:xfrm>
          <a:prstGeom prst="rect">
            <a:avLst/>
          </a:prstGeom>
          <a:noFill/>
        </p:spPr>
        <p:txBody>
          <a:bodyPr wrap="none" rtlCol="0">
            <a:spAutoFit/>
          </a:bodyPr>
          <a:lstStyle/>
          <a:p>
            <a:r>
              <a:rPr lang="fr-FR" dirty="0"/>
              <a:t>Laser mégajoule			   Cible à comprimer</a:t>
            </a:r>
          </a:p>
        </p:txBody>
      </p:sp>
    </p:spTree>
    <p:extLst>
      <p:ext uri="{BB962C8B-B14F-4D97-AF65-F5344CB8AC3E}">
        <p14:creationId xmlns:p14="http://schemas.microsoft.com/office/powerpoint/2010/main" val="2921715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3368D50C-0FB1-8545-8535-7D4BBFD34F4F}"/>
              </a:ext>
            </a:extLst>
          </p:cNvPr>
          <p:cNvSpPr>
            <a:spLocks noGrp="1"/>
          </p:cNvSpPr>
          <p:nvPr>
            <p:ph type="title"/>
          </p:nvPr>
        </p:nvSpPr>
        <p:spPr>
          <a:xfrm>
            <a:off x="685800" y="609600"/>
            <a:ext cx="7772400" cy="928244"/>
          </a:xfrm>
        </p:spPr>
        <p:txBody>
          <a:bodyPr/>
          <a:lstStyle/>
          <a:p>
            <a:pPr algn="ctr"/>
            <a:r>
              <a:rPr lang="fr-FR" sz="3600" b="1" dirty="0"/>
              <a:t>Actualité de NIF</a:t>
            </a:r>
          </a:p>
        </p:txBody>
      </p:sp>
      <p:pic>
        <p:nvPicPr>
          <p:cNvPr id="17" name="Espace réservé du contenu 11">
            <a:extLst>
              <a:ext uri="{FF2B5EF4-FFF2-40B4-BE49-F238E27FC236}">
                <a16:creationId xmlns:a16="http://schemas.microsoft.com/office/drawing/2014/main" id="{2C48A457-3F00-9A45-82FB-3AD9F61CFDC0}"/>
              </a:ext>
            </a:extLst>
          </p:cNvPr>
          <p:cNvPicPr>
            <a:picLocks noGrp="1" noChangeAspect="1"/>
          </p:cNvPicPr>
          <p:nvPr>
            <p:ph sz="quarter" idx="1"/>
          </p:nvPr>
        </p:nvPicPr>
        <p:blipFill>
          <a:blip r:embed="rId3"/>
          <a:stretch>
            <a:fillRect/>
          </a:stretch>
        </p:blipFill>
        <p:spPr>
          <a:xfrm>
            <a:off x="685800" y="2156624"/>
            <a:ext cx="3810000" cy="1048442"/>
          </a:xfrm>
          <a:prstGeom prst="rect">
            <a:avLst/>
          </a:prstGeom>
        </p:spPr>
      </p:pic>
      <p:sp>
        <p:nvSpPr>
          <p:cNvPr id="20" name="Espace réservé du texte 19">
            <a:extLst>
              <a:ext uri="{FF2B5EF4-FFF2-40B4-BE49-F238E27FC236}">
                <a16:creationId xmlns:a16="http://schemas.microsoft.com/office/drawing/2014/main" id="{D2A16D49-BA8D-F34A-AF24-45D16FB70F73}"/>
              </a:ext>
            </a:extLst>
          </p:cNvPr>
          <p:cNvSpPr>
            <a:spLocks noGrp="1"/>
          </p:cNvSpPr>
          <p:nvPr>
            <p:ph type="body" sz="half" idx="3"/>
          </p:nvPr>
        </p:nvSpPr>
        <p:spPr>
          <a:xfrm>
            <a:off x="685800" y="3823845"/>
            <a:ext cx="7772400" cy="1981200"/>
          </a:xfrm>
        </p:spPr>
        <p:txBody>
          <a:bodyPr/>
          <a:lstStyle/>
          <a:p>
            <a:pPr marL="0" indent="0">
              <a:buNone/>
            </a:pPr>
            <a:r>
              <a:rPr lang="fr-FR" sz="2000" dirty="0"/>
              <a:t>13 décembre 2022 :</a:t>
            </a:r>
          </a:p>
          <a:p>
            <a:pPr marL="0" indent="0">
              <a:buNone/>
            </a:pPr>
            <a:r>
              <a:rPr lang="fr-FR" sz="2000" dirty="0"/>
              <a:t>Annonce, au cours d’une conférence de presse organisée par les autorités du DOE, du franchissement d’un seuil de parité énergétique : </a:t>
            </a:r>
          </a:p>
          <a:p>
            <a:pPr marL="0" indent="0" algn="ctr">
              <a:buNone/>
            </a:pPr>
            <a:r>
              <a:rPr lang="fr-FR" dirty="0"/>
              <a:t>énergie de fusion ≥ énergie laser irradiant la cible </a:t>
            </a:r>
          </a:p>
          <a:p>
            <a:pPr marL="0" indent="0">
              <a:buNone/>
            </a:pPr>
            <a:r>
              <a:rPr lang="fr-FR" sz="2000" dirty="0"/>
              <a:t>Expérience reproduite en 2023. </a:t>
            </a:r>
            <a:r>
              <a:rPr lang="fr-FR" sz="2000" b="1" dirty="0"/>
              <a:t>Ignition prouvée</a:t>
            </a:r>
            <a:r>
              <a:rPr lang="fr-FR" sz="2000" dirty="0"/>
              <a:t>.</a:t>
            </a:r>
          </a:p>
        </p:txBody>
      </p:sp>
      <p:sp>
        <p:nvSpPr>
          <p:cNvPr id="7" name="Espace réservé du pied de page 6">
            <a:extLst>
              <a:ext uri="{FF2B5EF4-FFF2-40B4-BE49-F238E27FC236}">
                <a16:creationId xmlns:a16="http://schemas.microsoft.com/office/drawing/2014/main" id="{421BA2BE-3890-5C4F-80DA-6E58627B0FCF}"/>
              </a:ext>
            </a:extLst>
          </p:cNvPr>
          <p:cNvSpPr>
            <a:spLocks noGrp="1"/>
          </p:cNvSpPr>
          <p:nvPr>
            <p:ph type="ftr" sz="quarter" idx="11"/>
          </p:nvPr>
        </p:nvSpPr>
        <p:spPr>
          <a:xfrm>
            <a:off x="3124200" y="6248400"/>
            <a:ext cx="2895600" cy="457200"/>
          </a:xfrm>
        </p:spPr>
        <p:txBody>
          <a:bodyPr/>
          <a:lstStyle/>
          <a:p>
            <a:r>
              <a:rPr lang="fr-FR" altLang="fr-FR"/>
              <a:t>AEIS 24-11-23</a:t>
            </a:r>
          </a:p>
        </p:txBody>
      </p:sp>
      <p:sp>
        <p:nvSpPr>
          <p:cNvPr id="8" name="Espace réservé du numéro de diapositive 7">
            <a:extLst>
              <a:ext uri="{FF2B5EF4-FFF2-40B4-BE49-F238E27FC236}">
                <a16:creationId xmlns:a16="http://schemas.microsoft.com/office/drawing/2014/main" id="{BD7154A2-71B1-514D-9179-69B61B0B4DC6}"/>
              </a:ext>
            </a:extLst>
          </p:cNvPr>
          <p:cNvSpPr>
            <a:spLocks noGrp="1"/>
          </p:cNvSpPr>
          <p:nvPr>
            <p:ph type="sldNum" sz="quarter" idx="12"/>
          </p:nvPr>
        </p:nvSpPr>
        <p:spPr>
          <a:xfrm>
            <a:off x="6553200" y="6248400"/>
            <a:ext cx="1905000" cy="457200"/>
          </a:xfrm>
        </p:spPr>
        <p:txBody>
          <a:bodyPr/>
          <a:lstStyle/>
          <a:p>
            <a:fld id="{93B3810C-6034-024C-BD5C-DBED496D3089}" type="slidenum">
              <a:rPr lang="fr-FR" altLang="fr-FR" smtClean="0"/>
              <a:pPr/>
              <a:t>27</a:t>
            </a:fld>
            <a:endParaRPr lang="fr-FR" altLang="fr-FR" dirty="0"/>
          </a:p>
        </p:txBody>
      </p:sp>
      <p:pic>
        <p:nvPicPr>
          <p:cNvPr id="24" name="Espace réservé du contenu 23">
            <a:extLst>
              <a:ext uri="{FF2B5EF4-FFF2-40B4-BE49-F238E27FC236}">
                <a16:creationId xmlns:a16="http://schemas.microsoft.com/office/drawing/2014/main" id="{9CB349B3-7650-FC4B-9C3B-521235A57B0E}"/>
              </a:ext>
            </a:extLst>
          </p:cNvPr>
          <p:cNvPicPr>
            <a:picLocks noGrp="1" noChangeAspect="1"/>
          </p:cNvPicPr>
          <p:nvPr>
            <p:ph sz="quarter" idx="2"/>
          </p:nvPr>
        </p:nvPicPr>
        <p:blipFill>
          <a:blip r:embed="rId4"/>
          <a:stretch>
            <a:fillRect/>
          </a:stretch>
        </p:blipFill>
        <p:spPr>
          <a:xfrm>
            <a:off x="4648200" y="1770678"/>
            <a:ext cx="3810000" cy="1820333"/>
          </a:xfrm>
        </p:spPr>
      </p:pic>
    </p:spTree>
    <p:extLst>
      <p:ext uri="{BB962C8B-B14F-4D97-AF65-F5344CB8AC3E}">
        <p14:creationId xmlns:p14="http://schemas.microsoft.com/office/powerpoint/2010/main" val="2286885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8998D4AC-9AF9-B446-B50E-13EE154289A5}"/>
              </a:ext>
            </a:extLst>
          </p:cNvPr>
          <p:cNvSpPr>
            <a:spLocks noGrp="1"/>
          </p:cNvSpPr>
          <p:nvPr>
            <p:ph type="title" sz="quarter"/>
          </p:nvPr>
        </p:nvSpPr>
        <p:spPr>
          <a:xfrm>
            <a:off x="685800" y="732810"/>
            <a:ext cx="7772400" cy="821724"/>
          </a:xfrm>
        </p:spPr>
        <p:txBody>
          <a:bodyPr/>
          <a:lstStyle/>
          <a:p>
            <a:pPr algn="ctr"/>
            <a:r>
              <a:rPr lang="fr-FR" sz="3600" b="1" dirty="0"/>
              <a:t>Actualité de NIF dans la presse </a:t>
            </a:r>
            <a:r>
              <a:rPr lang="fr-FR" sz="3600" dirty="0"/>
              <a:t>(exemple)</a:t>
            </a:r>
          </a:p>
        </p:txBody>
      </p:sp>
      <p:pic>
        <p:nvPicPr>
          <p:cNvPr id="17" name="Espace réservé du contenu 16">
            <a:extLst>
              <a:ext uri="{FF2B5EF4-FFF2-40B4-BE49-F238E27FC236}">
                <a16:creationId xmlns:a16="http://schemas.microsoft.com/office/drawing/2014/main" id="{2DDDAD53-E51F-9947-B2AD-FFD1ABAE02AB}"/>
              </a:ext>
            </a:extLst>
          </p:cNvPr>
          <p:cNvPicPr>
            <a:picLocks noGrp="1" noChangeAspect="1"/>
          </p:cNvPicPr>
          <p:nvPr>
            <p:ph sz="quarter" idx="2"/>
          </p:nvPr>
        </p:nvPicPr>
        <p:blipFill>
          <a:blip r:embed="rId3"/>
          <a:stretch>
            <a:fillRect/>
          </a:stretch>
        </p:blipFill>
        <p:spPr>
          <a:xfrm>
            <a:off x="1533068" y="2073150"/>
            <a:ext cx="6090109" cy="3173103"/>
          </a:xfrm>
        </p:spPr>
      </p:pic>
      <p:sp>
        <p:nvSpPr>
          <p:cNvPr id="2" name="Espace réservé du pied de page 1">
            <a:extLst>
              <a:ext uri="{FF2B5EF4-FFF2-40B4-BE49-F238E27FC236}">
                <a16:creationId xmlns:a16="http://schemas.microsoft.com/office/drawing/2014/main" id="{359E2A0E-6F28-C44E-B20A-B2515DBF155E}"/>
              </a:ext>
            </a:extLst>
          </p:cNvPr>
          <p:cNvSpPr>
            <a:spLocks noGrp="1"/>
          </p:cNvSpPr>
          <p:nvPr>
            <p:ph type="ftr" sz="quarter" idx="11"/>
          </p:nvPr>
        </p:nvSpPr>
        <p:spPr/>
        <p:txBody>
          <a:bodyPr/>
          <a:lstStyle/>
          <a:p>
            <a:r>
              <a:rPr lang="fr-FR" altLang="fr-FR"/>
              <a:t>AEIS 24-11-23</a:t>
            </a:r>
          </a:p>
        </p:txBody>
      </p:sp>
      <p:sp>
        <p:nvSpPr>
          <p:cNvPr id="3" name="Espace réservé du numéro de diapositive 2">
            <a:extLst>
              <a:ext uri="{FF2B5EF4-FFF2-40B4-BE49-F238E27FC236}">
                <a16:creationId xmlns:a16="http://schemas.microsoft.com/office/drawing/2014/main" id="{FBAF9BC9-A6E0-8046-84E5-A005E93D8878}"/>
              </a:ext>
            </a:extLst>
          </p:cNvPr>
          <p:cNvSpPr>
            <a:spLocks noGrp="1"/>
          </p:cNvSpPr>
          <p:nvPr>
            <p:ph type="sldNum" sz="quarter" idx="12"/>
          </p:nvPr>
        </p:nvSpPr>
        <p:spPr/>
        <p:txBody>
          <a:bodyPr/>
          <a:lstStyle/>
          <a:p>
            <a:fld id="{93B3810C-6034-024C-BD5C-DBED496D3089}" type="slidenum">
              <a:rPr lang="fr-FR" altLang="fr-FR" smtClean="0"/>
              <a:pPr/>
              <a:t>28</a:t>
            </a:fld>
            <a:endParaRPr lang="fr-FR" altLang="fr-FR"/>
          </a:p>
        </p:txBody>
      </p:sp>
    </p:spTree>
    <p:extLst>
      <p:ext uri="{BB962C8B-B14F-4D97-AF65-F5344CB8AC3E}">
        <p14:creationId xmlns:p14="http://schemas.microsoft.com/office/powerpoint/2010/main" val="2216552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F0CA7B-EE7F-804E-BF3D-60378C99929C}"/>
              </a:ext>
            </a:extLst>
          </p:cNvPr>
          <p:cNvSpPr>
            <a:spLocks noGrp="1"/>
          </p:cNvSpPr>
          <p:nvPr>
            <p:ph type="title"/>
          </p:nvPr>
        </p:nvSpPr>
        <p:spPr>
          <a:xfrm>
            <a:off x="628650" y="591153"/>
            <a:ext cx="7886700" cy="1325563"/>
          </a:xfrm>
        </p:spPr>
        <p:txBody>
          <a:bodyPr/>
          <a:lstStyle/>
          <a:p>
            <a:pPr algn="ctr"/>
            <a:r>
              <a:rPr lang="fr-FR" sz="2400" b="1" dirty="0"/>
              <a:t>Historique des expériences de fusion inertielle menées auprès de NIF. </a:t>
            </a:r>
            <a:br>
              <a:rPr lang="fr-FR" sz="2400" b="1" dirty="0"/>
            </a:br>
            <a:r>
              <a:rPr lang="fr-FR" sz="2000" dirty="0"/>
              <a:t>Les couleurs des barres d’histogramme correspondent à différentes architectures de cible.  </a:t>
            </a:r>
            <a:r>
              <a:rPr lang="fr-FR" sz="2000" i="1" dirty="0"/>
              <a:t>D’après Mark </a:t>
            </a:r>
            <a:r>
              <a:rPr lang="fr-FR" sz="2000" i="1" dirty="0" err="1"/>
              <a:t>Herrmann</a:t>
            </a:r>
            <a:r>
              <a:rPr lang="fr-FR" sz="2000" i="1" dirty="0"/>
              <a:t> (LLNL), et </a:t>
            </a:r>
            <a:r>
              <a:rPr lang="fr-FR" sz="2000" i="1" dirty="0" err="1"/>
              <a:t>Physics</a:t>
            </a:r>
            <a:r>
              <a:rPr lang="fr-FR" sz="2000" i="1" dirty="0"/>
              <a:t> </a:t>
            </a:r>
            <a:r>
              <a:rPr lang="fr-FR" sz="2000" i="1" dirty="0" err="1"/>
              <a:t>Today</a:t>
            </a:r>
            <a:r>
              <a:rPr lang="fr-FR" sz="2000" i="1" dirty="0"/>
              <a:t>.</a:t>
            </a:r>
          </a:p>
        </p:txBody>
      </p:sp>
      <p:sp>
        <p:nvSpPr>
          <p:cNvPr id="3" name="Espace réservé du pied de page 2">
            <a:extLst>
              <a:ext uri="{FF2B5EF4-FFF2-40B4-BE49-F238E27FC236}">
                <a16:creationId xmlns:a16="http://schemas.microsoft.com/office/drawing/2014/main" id="{303D9BAA-28A9-EA4D-9761-82F268952BFE}"/>
              </a:ext>
            </a:extLst>
          </p:cNvPr>
          <p:cNvSpPr>
            <a:spLocks noGrp="1"/>
          </p:cNvSpPr>
          <p:nvPr>
            <p:ph type="ftr" sz="quarter" idx="11"/>
          </p:nvPr>
        </p:nvSpPr>
        <p:spPr/>
        <p:txBody>
          <a:bodyPr/>
          <a:lstStyle/>
          <a:p>
            <a:pPr>
              <a:defRPr/>
            </a:pPr>
            <a:r>
              <a:rPr lang="fr-FR"/>
              <a:t>AEIS 24-11-23</a:t>
            </a:r>
          </a:p>
        </p:txBody>
      </p:sp>
      <p:sp>
        <p:nvSpPr>
          <p:cNvPr id="4" name="Espace réservé du numéro de diapositive 3">
            <a:extLst>
              <a:ext uri="{FF2B5EF4-FFF2-40B4-BE49-F238E27FC236}">
                <a16:creationId xmlns:a16="http://schemas.microsoft.com/office/drawing/2014/main" id="{95D9E0F3-E9AF-7A4A-B2E2-872B5ED5DC5A}"/>
              </a:ext>
            </a:extLst>
          </p:cNvPr>
          <p:cNvSpPr>
            <a:spLocks noGrp="1"/>
          </p:cNvSpPr>
          <p:nvPr>
            <p:ph type="sldNum" sz="quarter" idx="12"/>
          </p:nvPr>
        </p:nvSpPr>
        <p:spPr/>
        <p:txBody>
          <a:bodyPr/>
          <a:lstStyle/>
          <a:p>
            <a:pPr>
              <a:defRPr/>
            </a:pPr>
            <a:fld id="{8D592896-978D-164D-A755-F4AAF19D0BF9}" type="slidenum">
              <a:rPr lang="fr-FR" smtClean="0"/>
              <a:pPr>
                <a:defRPr/>
              </a:pPr>
              <a:t>29</a:t>
            </a:fld>
            <a:endParaRPr lang="fr-FR"/>
          </a:p>
        </p:txBody>
      </p:sp>
      <p:sp>
        <p:nvSpPr>
          <p:cNvPr id="10" name="Rectangle 2">
            <a:extLst>
              <a:ext uri="{FF2B5EF4-FFF2-40B4-BE49-F238E27FC236}">
                <a16:creationId xmlns:a16="http://schemas.microsoft.com/office/drawing/2014/main" id="{6BD81513-E440-0B49-B35F-3A63ADFE389F}"/>
              </a:ext>
            </a:extLst>
          </p:cNvPr>
          <p:cNvSpPr>
            <a:spLocks noChangeArrowheads="1"/>
          </p:cNvSpPr>
          <p:nvPr/>
        </p:nvSpPr>
        <p:spPr bwMode="auto">
          <a:xfrm>
            <a:off x="5304208" y="-919909"/>
            <a:ext cx="20330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pSp>
        <p:nvGrpSpPr>
          <p:cNvPr id="32" name="Groupe 31">
            <a:extLst>
              <a:ext uri="{FF2B5EF4-FFF2-40B4-BE49-F238E27FC236}">
                <a16:creationId xmlns:a16="http://schemas.microsoft.com/office/drawing/2014/main" id="{FD14B909-2F64-D644-85E2-B780AAC1E160}"/>
              </a:ext>
            </a:extLst>
          </p:cNvPr>
          <p:cNvGrpSpPr/>
          <p:nvPr/>
        </p:nvGrpSpPr>
        <p:grpSpPr>
          <a:xfrm>
            <a:off x="1292259" y="2127453"/>
            <a:ext cx="6559482" cy="4025472"/>
            <a:chOff x="983224" y="2112352"/>
            <a:chExt cx="6559482" cy="4025472"/>
          </a:xfrm>
        </p:grpSpPr>
        <p:cxnSp>
          <p:nvCxnSpPr>
            <p:cNvPr id="26" name="Connecteur droit 25">
              <a:extLst>
                <a:ext uri="{FF2B5EF4-FFF2-40B4-BE49-F238E27FC236}">
                  <a16:creationId xmlns:a16="http://schemas.microsoft.com/office/drawing/2014/main" id="{DED781B2-ECF2-E84E-AEBC-B7C3EEA0832B}"/>
                </a:ext>
              </a:extLst>
            </p:cNvPr>
            <p:cNvCxnSpPr>
              <a:cxnSpLocks/>
            </p:cNvCxnSpPr>
            <p:nvPr/>
          </p:nvCxnSpPr>
          <p:spPr>
            <a:xfrm>
              <a:off x="4563729" y="4103784"/>
              <a:ext cx="22584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28673" name="Image 3" descr="NIF fusion yields versus time.">
              <a:extLst>
                <a:ext uri="{FF2B5EF4-FFF2-40B4-BE49-F238E27FC236}">
                  <a16:creationId xmlns:a16="http://schemas.microsoft.com/office/drawing/2014/main" id="{95F99208-DF00-A848-A617-C256F57AB3D3}"/>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733181" y="3072922"/>
              <a:ext cx="3002541" cy="289011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eur droit 6">
              <a:extLst>
                <a:ext uri="{FF2B5EF4-FFF2-40B4-BE49-F238E27FC236}">
                  <a16:creationId xmlns:a16="http://schemas.microsoft.com/office/drawing/2014/main" id="{D5D84CAF-8831-CF4E-8F60-529F3398D112}"/>
                </a:ext>
              </a:extLst>
            </p:cNvPr>
            <p:cNvCxnSpPr/>
            <p:nvPr/>
          </p:nvCxnSpPr>
          <p:spPr>
            <a:xfrm>
              <a:off x="2902944" y="5734280"/>
              <a:ext cx="3151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7B62760C-F7B7-7240-BE6F-5299E92577C2}"/>
                </a:ext>
              </a:extLst>
            </p:cNvPr>
            <p:cNvCxnSpPr/>
            <p:nvPr/>
          </p:nvCxnSpPr>
          <p:spPr>
            <a:xfrm>
              <a:off x="2065663" y="2599980"/>
              <a:ext cx="0" cy="782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C35D748-FF51-7644-A843-271377AA4DF6}"/>
                </a:ext>
              </a:extLst>
            </p:cNvPr>
            <p:cNvSpPr/>
            <p:nvPr/>
          </p:nvSpPr>
          <p:spPr>
            <a:xfrm>
              <a:off x="2082190" y="3112265"/>
              <a:ext cx="2625992" cy="187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a:extLst>
                <a:ext uri="{FF2B5EF4-FFF2-40B4-BE49-F238E27FC236}">
                  <a16:creationId xmlns:a16="http://schemas.microsoft.com/office/drawing/2014/main" id="{7A9F298D-0C61-D941-99C1-3AE3FC369EE1}"/>
                </a:ext>
              </a:extLst>
            </p:cNvPr>
            <p:cNvCxnSpPr>
              <a:cxnSpLocks/>
            </p:cNvCxnSpPr>
            <p:nvPr/>
          </p:nvCxnSpPr>
          <p:spPr>
            <a:xfrm>
              <a:off x="2060155" y="2588960"/>
              <a:ext cx="605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57A481B8-1670-E348-AE7E-D185E9CA57D9}"/>
                </a:ext>
              </a:extLst>
            </p:cNvPr>
            <p:cNvCxnSpPr>
              <a:cxnSpLocks/>
            </p:cNvCxnSpPr>
            <p:nvPr/>
          </p:nvCxnSpPr>
          <p:spPr>
            <a:xfrm>
              <a:off x="2065667" y="3371162"/>
              <a:ext cx="605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03FCEB26-65F6-2749-9857-6161FEFA991F}"/>
                </a:ext>
              </a:extLst>
            </p:cNvPr>
            <p:cNvCxnSpPr>
              <a:cxnSpLocks/>
            </p:cNvCxnSpPr>
            <p:nvPr/>
          </p:nvCxnSpPr>
          <p:spPr>
            <a:xfrm>
              <a:off x="2063843" y="4151474"/>
              <a:ext cx="605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8EB41B1F-E11D-F34F-8FF5-285DC6BDF7BC}"/>
                </a:ext>
              </a:extLst>
            </p:cNvPr>
            <p:cNvCxnSpPr>
              <a:cxnSpLocks/>
            </p:cNvCxnSpPr>
            <p:nvPr/>
          </p:nvCxnSpPr>
          <p:spPr>
            <a:xfrm>
              <a:off x="2062019" y="4948310"/>
              <a:ext cx="605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A2791B58-1CC9-634B-B773-60595FAD68F3}"/>
                </a:ext>
              </a:extLst>
            </p:cNvPr>
            <p:cNvSpPr txBox="1"/>
            <p:nvPr/>
          </p:nvSpPr>
          <p:spPr>
            <a:xfrm>
              <a:off x="1762243" y="2424677"/>
              <a:ext cx="288925" cy="3477875"/>
            </a:xfrm>
            <a:prstGeom prst="rect">
              <a:avLst/>
            </a:prstGeom>
            <a:solidFill>
              <a:schemeClr val="bg1"/>
            </a:solidFill>
          </p:spPr>
          <p:txBody>
            <a:bodyPr wrap="none" rtlCol="0">
              <a:spAutoFit/>
            </a:bodyPr>
            <a:lstStyle/>
            <a:p>
              <a:pPr algn="r"/>
              <a:r>
                <a:rPr lang="fr-FR" sz="1600" dirty="0"/>
                <a:t>4</a:t>
              </a:r>
            </a:p>
            <a:p>
              <a:pPr algn="r"/>
              <a:r>
                <a:rPr lang="fr-FR" dirty="0"/>
                <a:t> </a:t>
              </a:r>
            </a:p>
            <a:p>
              <a:pPr algn="r"/>
              <a:r>
                <a:rPr lang="fr-FR" dirty="0"/>
                <a:t> </a:t>
              </a:r>
            </a:p>
            <a:p>
              <a:pPr algn="r"/>
              <a:r>
                <a:rPr lang="fr-FR" sz="1600" dirty="0"/>
                <a:t>3</a:t>
              </a:r>
            </a:p>
            <a:p>
              <a:pPr algn="r"/>
              <a:r>
                <a:rPr lang="fr-FR" dirty="0"/>
                <a:t> </a:t>
              </a:r>
            </a:p>
            <a:p>
              <a:pPr algn="r"/>
              <a:r>
                <a:rPr lang="fr-FR" dirty="0"/>
                <a:t> </a:t>
              </a:r>
            </a:p>
            <a:p>
              <a:pPr algn="r"/>
              <a:r>
                <a:rPr lang="fr-FR" sz="1600" dirty="0"/>
                <a:t>2</a:t>
              </a:r>
            </a:p>
            <a:p>
              <a:pPr algn="r"/>
              <a:r>
                <a:rPr lang="fr-FR" dirty="0"/>
                <a:t> </a:t>
              </a:r>
            </a:p>
            <a:p>
              <a:pPr algn="r"/>
              <a:r>
                <a:rPr lang="fr-FR" dirty="0"/>
                <a:t> </a:t>
              </a:r>
            </a:p>
            <a:p>
              <a:pPr algn="r"/>
              <a:r>
                <a:rPr lang="fr-FR" sz="1600" dirty="0"/>
                <a:t>1</a:t>
              </a:r>
            </a:p>
            <a:p>
              <a:pPr algn="r"/>
              <a:endParaRPr lang="fr-FR" sz="1600" dirty="0"/>
            </a:p>
            <a:p>
              <a:pPr algn="r"/>
              <a:endParaRPr lang="fr-FR" sz="1600" dirty="0"/>
            </a:p>
            <a:p>
              <a:pPr algn="r"/>
              <a:r>
                <a:rPr lang="fr-FR" sz="1600" dirty="0"/>
                <a:t>0</a:t>
              </a:r>
            </a:p>
          </p:txBody>
        </p:sp>
        <p:cxnSp>
          <p:nvCxnSpPr>
            <p:cNvPr id="22" name="Connecteur droit 21">
              <a:extLst>
                <a:ext uri="{FF2B5EF4-FFF2-40B4-BE49-F238E27FC236}">
                  <a16:creationId xmlns:a16="http://schemas.microsoft.com/office/drawing/2014/main" id="{649F67DA-3E8A-E749-AAB2-0FF4375BE06D}"/>
                </a:ext>
              </a:extLst>
            </p:cNvPr>
            <p:cNvCxnSpPr/>
            <p:nvPr/>
          </p:nvCxnSpPr>
          <p:spPr>
            <a:xfrm>
              <a:off x="4713692" y="2886419"/>
              <a:ext cx="0" cy="284786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BF614BE-7781-A941-B166-DD57BDD65F18}"/>
                </a:ext>
              </a:extLst>
            </p:cNvPr>
            <p:cNvSpPr/>
            <p:nvPr/>
          </p:nvSpPr>
          <p:spPr>
            <a:xfrm>
              <a:off x="4627080" y="3106751"/>
              <a:ext cx="45719" cy="2622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4BF39AE6-A067-BA4E-A478-B8B44FCD4E96}"/>
                </a:ext>
              </a:extLst>
            </p:cNvPr>
            <p:cNvSpPr txBox="1"/>
            <p:nvPr/>
          </p:nvSpPr>
          <p:spPr>
            <a:xfrm>
              <a:off x="4423982" y="5799270"/>
              <a:ext cx="601447" cy="338554"/>
            </a:xfrm>
            <a:prstGeom prst="rect">
              <a:avLst/>
            </a:prstGeom>
            <a:noFill/>
          </p:spPr>
          <p:txBody>
            <a:bodyPr wrap="none" rtlCol="0">
              <a:spAutoFit/>
            </a:bodyPr>
            <a:lstStyle/>
            <a:p>
              <a:r>
                <a:rPr lang="fr-FR" sz="1600" dirty="0"/>
                <a:t>2023</a:t>
              </a:r>
            </a:p>
          </p:txBody>
        </p:sp>
        <p:sp>
          <p:nvSpPr>
            <p:cNvPr id="28" name="ZoneTexte 27">
              <a:extLst>
                <a:ext uri="{FF2B5EF4-FFF2-40B4-BE49-F238E27FC236}">
                  <a16:creationId xmlns:a16="http://schemas.microsoft.com/office/drawing/2014/main" id="{AA2BE7D3-6935-2B42-B55F-F98241238E8D}"/>
                </a:ext>
              </a:extLst>
            </p:cNvPr>
            <p:cNvSpPr txBox="1"/>
            <p:nvPr/>
          </p:nvSpPr>
          <p:spPr>
            <a:xfrm>
              <a:off x="983224" y="2112352"/>
              <a:ext cx="2275046" cy="369332"/>
            </a:xfrm>
            <a:prstGeom prst="rect">
              <a:avLst/>
            </a:prstGeom>
            <a:noFill/>
          </p:spPr>
          <p:txBody>
            <a:bodyPr wrap="none" rtlCol="0">
              <a:spAutoFit/>
            </a:bodyPr>
            <a:lstStyle/>
            <a:p>
              <a:r>
                <a:rPr lang="fr-FR" dirty="0"/>
                <a:t>Energie de fusion (MJ)</a:t>
              </a:r>
            </a:p>
          </p:txBody>
        </p:sp>
        <p:sp>
          <p:nvSpPr>
            <p:cNvPr id="29" name="ZoneTexte 28">
              <a:extLst>
                <a:ext uri="{FF2B5EF4-FFF2-40B4-BE49-F238E27FC236}">
                  <a16:creationId xmlns:a16="http://schemas.microsoft.com/office/drawing/2014/main" id="{D2F70767-85CB-AF4B-A9D3-441AAF77355B}"/>
                </a:ext>
              </a:extLst>
            </p:cNvPr>
            <p:cNvSpPr txBox="1"/>
            <p:nvPr/>
          </p:nvSpPr>
          <p:spPr>
            <a:xfrm>
              <a:off x="5304208" y="3780618"/>
              <a:ext cx="2238498" cy="646331"/>
            </a:xfrm>
            <a:prstGeom prst="rect">
              <a:avLst/>
            </a:prstGeom>
            <a:noFill/>
          </p:spPr>
          <p:txBody>
            <a:bodyPr wrap="none" rtlCol="0">
              <a:spAutoFit/>
            </a:bodyPr>
            <a:lstStyle/>
            <a:p>
              <a:r>
                <a:rPr lang="fr-FR" dirty="0"/>
                <a:t>Energie des faisceaux </a:t>
              </a:r>
            </a:p>
            <a:p>
              <a:r>
                <a:rPr lang="fr-FR" dirty="0"/>
                <a:t>laser incidents</a:t>
              </a:r>
            </a:p>
          </p:txBody>
        </p:sp>
        <p:cxnSp>
          <p:nvCxnSpPr>
            <p:cNvPr id="31" name="Connecteur droit avec flèche 30">
              <a:extLst>
                <a:ext uri="{FF2B5EF4-FFF2-40B4-BE49-F238E27FC236}">
                  <a16:creationId xmlns:a16="http://schemas.microsoft.com/office/drawing/2014/main" id="{583B930C-72B7-6B46-B6F8-D142E0C89D44}"/>
                </a:ext>
              </a:extLst>
            </p:cNvPr>
            <p:cNvCxnSpPr/>
            <p:nvPr/>
          </p:nvCxnSpPr>
          <p:spPr>
            <a:xfrm flipH="1">
              <a:off x="4924037" y="4109979"/>
              <a:ext cx="42050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0330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a:extLst>
              <a:ext uri="{FF2B5EF4-FFF2-40B4-BE49-F238E27FC236}">
                <a16:creationId xmlns:a16="http://schemas.microsoft.com/office/drawing/2014/main" id="{142648C3-B80E-BF42-BE68-0D7C3CFAE121}"/>
              </a:ext>
            </a:extLst>
          </p:cNvPr>
          <p:cNvSpPr>
            <a:spLocks noGrp="1" noChangeArrowheads="1"/>
          </p:cNvSpPr>
          <p:nvPr>
            <p:ph type="title"/>
          </p:nvPr>
        </p:nvSpPr>
        <p:spPr>
          <a:xfrm>
            <a:off x="685800" y="609600"/>
            <a:ext cx="7772400" cy="924690"/>
          </a:xfrm>
        </p:spPr>
        <p:txBody>
          <a:bodyPr/>
          <a:lstStyle/>
          <a:p>
            <a:pPr algn="ctr"/>
            <a:r>
              <a:rPr lang="fr-FR" altLang="fr-FR" sz="3200" b="1" dirty="0"/>
              <a:t>Une entreprise prométhéenne</a:t>
            </a:r>
            <a:br>
              <a:rPr lang="fr-FR" altLang="fr-FR" sz="3200" b="1" dirty="0"/>
            </a:br>
            <a:r>
              <a:rPr lang="fr-FR" altLang="fr-FR" sz="3200" b="1" dirty="0"/>
              <a:t>et de long terme (1953-20??)</a:t>
            </a:r>
          </a:p>
        </p:txBody>
      </p:sp>
      <p:sp>
        <p:nvSpPr>
          <p:cNvPr id="700419" name="Rectangle 3">
            <a:extLst>
              <a:ext uri="{FF2B5EF4-FFF2-40B4-BE49-F238E27FC236}">
                <a16:creationId xmlns:a16="http://schemas.microsoft.com/office/drawing/2014/main" id="{EEE7A0E2-450C-164A-B85F-B56209AC6E6A}"/>
              </a:ext>
            </a:extLst>
          </p:cNvPr>
          <p:cNvSpPr>
            <a:spLocks noGrp="1" noChangeArrowheads="1"/>
          </p:cNvSpPr>
          <p:nvPr>
            <p:ph type="body" sz="half" idx="1"/>
          </p:nvPr>
        </p:nvSpPr>
        <p:spPr>
          <a:xfrm>
            <a:off x="616701" y="1785546"/>
            <a:ext cx="4812247" cy="4114800"/>
          </a:xfrm>
        </p:spPr>
        <p:txBody>
          <a:bodyPr/>
          <a:lstStyle/>
          <a:p>
            <a:r>
              <a:rPr lang="fr-FR" altLang="fr-FR" sz="2300" dirty="0">
                <a:latin typeface="Arial" panose="020B0604020202020204" pitchFamily="34" charset="0"/>
              </a:rPr>
              <a:t>Quelques rappels </a:t>
            </a:r>
          </a:p>
          <a:p>
            <a:pPr lvl="1"/>
            <a:r>
              <a:rPr lang="fr-FR" altLang="fr-FR" sz="1900" dirty="0">
                <a:latin typeface="Arial" panose="020B0604020202020204" pitchFamily="34" charset="0"/>
              </a:rPr>
              <a:t>Feu doux (confinement magnétique, ITER), </a:t>
            </a:r>
          </a:p>
          <a:p>
            <a:pPr lvl="1"/>
            <a:r>
              <a:rPr lang="fr-FR" altLang="fr-FR" sz="1900" dirty="0">
                <a:latin typeface="Arial" panose="020B0604020202020204" pitchFamily="34" charset="0"/>
              </a:rPr>
              <a:t>Feu explosif (confinement inertiel, NIF, LMJ)</a:t>
            </a:r>
          </a:p>
          <a:p>
            <a:r>
              <a:rPr lang="fr-FR" altLang="fr-FR" sz="2300" dirty="0">
                <a:latin typeface="Arial" panose="020B0604020202020204" pitchFamily="34" charset="0"/>
              </a:rPr>
              <a:t>Actualités de la fusion nucléaire</a:t>
            </a:r>
          </a:p>
          <a:p>
            <a:pPr lvl="1"/>
            <a:r>
              <a:rPr lang="fr-FR" altLang="fr-FR" sz="1900" dirty="0">
                <a:latin typeface="Arial" panose="020B0604020202020204" pitchFamily="34" charset="0"/>
              </a:rPr>
              <a:t>Les malheurs d’ITER</a:t>
            </a:r>
          </a:p>
          <a:p>
            <a:pPr lvl="1"/>
            <a:r>
              <a:rPr lang="fr-FR" altLang="fr-FR" sz="1900" dirty="0">
                <a:latin typeface="Arial" panose="020B0604020202020204" pitchFamily="34" charset="0"/>
              </a:rPr>
              <a:t>Les succès de National Ignition Facility (</a:t>
            </a:r>
            <a:r>
              <a:rPr lang="fr-FR" altLang="fr-FR" sz="1900" dirty="0" err="1">
                <a:latin typeface="Arial" panose="020B0604020202020204" pitchFamily="34" charset="0"/>
              </a:rPr>
              <a:t>Livermore</a:t>
            </a:r>
            <a:r>
              <a:rPr lang="fr-FR" altLang="fr-FR" sz="1900" dirty="0">
                <a:latin typeface="Arial" panose="020B0604020202020204" pitchFamily="34" charset="0"/>
              </a:rPr>
              <a:t>)</a:t>
            </a:r>
          </a:p>
          <a:p>
            <a:pPr lvl="1"/>
            <a:r>
              <a:rPr lang="fr-FR" altLang="fr-FR" sz="1900" dirty="0">
                <a:latin typeface="Arial" panose="020B0604020202020204" pitchFamily="34" charset="0"/>
              </a:rPr>
              <a:t>Les « start-ups »</a:t>
            </a:r>
          </a:p>
          <a:p>
            <a:r>
              <a:rPr lang="fr-FR" altLang="fr-FR" sz="2300" dirty="0">
                <a:latin typeface="Arial" panose="020B0604020202020204" pitchFamily="34" charset="0"/>
              </a:rPr>
              <a:t>Quel avenir ?</a:t>
            </a:r>
          </a:p>
        </p:txBody>
      </p:sp>
      <p:pic>
        <p:nvPicPr>
          <p:cNvPr id="6" name="Espace réservé du contenu 5">
            <a:extLst>
              <a:ext uri="{FF2B5EF4-FFF2-40B4-BE49-F238E27FC236}">
                <a16:creationId xmlns:a16="http://schemas.microsoft.com/office/drawing/2014/main" id="{D88ABB1E-C143-7144-82A3-84BFAD981DDD}"/>
              </a:ext>
            </a:extLst>
          </p:cNvPr>
          <p:cNvPicPr>
            <a:picLocks noGrp="1" noChangeAspect="1"/>
          </p:cNvPicPr>
          <p:nvPr>
            <p:ph sz="half" idx="2"/>
          </p:nvPr>
        </p:nvPicPr>
        <p:blipFill>
          <a:blip r:embed="rId3"/>
          <a:stretch>
            <a:fillRect/>
          </a:stretch>
        </p:blipFill>
        <p:spPr>
          <a:xfrm>
            <a:off x="5428948" y="1783488"/>
            <a:ext cx="2891067" cy="4114800"/>
          </a:xfrm>
          <a:ln w="3175">
            <a:solidFill>
              <a:schemeClr val="tx1"/>
            </a:solidFill>
          </a:ln>
        </p:spPr>
      </p:pic>
      <p:sp>
        <p:nvSpPr>
          <p:cNvPr id="2" name="Espace réservé du pied de page 1">
            <a:extLst>
              <a:ext uri="{FF2B5EF4-FFF2-40B4-BE49-F238E27FC236}">
                <a16:creationId xmlns:a16="http://schemas.microsoft.com/office/drawing/2014/main" id="{4C44C07B-464A-B340-B775-1D2567B9D63E}"/>
              </a:ext>
            </a:extLst>
          </p:cNvPr>
          <p:cNvSpPr>
            <a:spLocks noGrp="1"/>
          </p:cNvSpPr>
          <p:nvPr>
            <p:ph type="ftr" sz="quarter" idx="11"/>
          </p:nvPr>
        </p:nvSpPr>
        <p:spPr/>
        <p:txBody>
          <a:bodyPr/>
          <a:lstStyle/>
          <a:p>
            <a:pPr>
              <a:defRPr/>
            </a:pPr>
            <a:r>
              <a:rPr lang="fr-FR" dirty="0"/>
              <a:t>AEIS 24-11-23</a:t>
            </a:r>
          </a:p>
        </p:txBody>
      </p:sp>
      <p:sp>
        <p:nvSpPr>
          <p:cNvPr id="5" name="Espace réservé du numéro de diapositive 5">
            <a:extLst>
              <a:ext uri="{FF2B5EF4-FFF2-40B4-BE49-F238E27FC236}">
                <a16:creationId xmlns:a16="http://schemas.microsoft.com/office/drawing/2014/main" id="{C4D1A285-1732-E443-B7B6-F52251086D75}"/>
              </a:ext>
            </a:extLst>
          </p:cNvPr>
          <p:cNvSpPr>
            <a:spLocks noGrp="1"/>
          </p:cNvSpPr>
          <p:nvPr>
            <p:ph type="sldNum" sz="quarter" idx="12"/>
          </p:nvPr>
        </p:nvSpPr>
        <p:spPr/>
        <p:txBody>
          <a:bodyPr/>
          <a:lstStyle/>
          <a:p>
            <a:fld id="{4D99F8B9-FE4F-A442-B407-870FCE2AA3EC}" type="slidenum">
              <a:rPr lang="fr-FR" altLang="fr-FR"/>
              <a:pPr/>
              <a:t>3</a:t>
            </a:fld>
            <a:endParaRPr lang="fr-FR" altLang="fr-FR" dirty="0"/>
          </a:p>
        </p:txBody>
      </p:sp>
    </p:spTree>
    <p:extLst>
      <p:ext uri="{BB962C8B-B14F-4D97-AF65-F5344CB8AC3E}">
        <p14:creationId xmlns:p14="http://schemas.microsoft.com/office/powerpoint/2010/main" val="74142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4B8964-031A-C24E-BB99-C644818DD1F8}"/>
              </a:ext>
            </a:extLst>
          </p:cNvPr>
          <p:cNvSpPr>
            <a:spLocks noGrp="1"/>
          </p:cNvSpPr>
          <p:nvPr>
            <p:ph type="title"/>
          </p:nvPr>
        </p:nvSpPr>
        <p:spPr/>
        <p:txBody>
          <a:bodyPr/>
          <a:lstStyle/>
          <a:p>
            <a:pPr algn="ctr"/>
            <a:r>
              <a:rPr lang="fr-FR" sz="3600" b="1" dirty="0"/>
              <a:t>Dernières nouvelles de NIF</a:t>
            </a:r>
          </a:p>
        </p:txBody>
      </p:sp>
      <p:pic>
        <p:nvPicPr>
          <p:cNvPr id="7" name="Espace réservé du contenu 6">
            <a:extLst>
              <a:ext uri="{FF2B5EF4-FFF2-40B4-BE49-F238E27FC236}">
                <a16:creationId xmlns:a16="http://schemas.microsoft.com/office/drawing/2014/main" id="{CAE95104-AD54-D240-83A4-CF55E6FE0241}"/>
              </a:ext>
            </a:extLst>
          </p:cNvPr>
          <p:cNvPicPr>
            <a:picLocks noGrp="1" noChangeAspect="1"/>
          </p:cNvPicPr>
          <p:nvPr>
            <p:ph idx="1"/>
          </p:nvPr>
        </p:nvPicPr>
        <p:blipFill>
          <a:blip r:embed="rId3"/>
          <a:stretch>
            <a:fillRect/>
          </a:stretch>
        </p:blipFill>
        <p:spPr>
          <a:xfrm>
            <a:off x="764579" y="1825625"/>
            <a:ext cx="7614841" cy="4351338"/>
          </a:xfrm>
        </p:spPr>
      </p:pic>
      <p:sp>
        <p:nvSpPr>
          <p:cNvPr id="4" name="Espace réservé du pied de page 3">
            <a:extLst>
              <a:ext uri="{FF2B5EF4-FFF2-40B4-BE49-F238E27FC236}">
                <a16:creationId xmlns:a16="http://schemas.microsoft.com/office/drawing/2014/main" id="{9864E53C-15FF-CC47-8F03-1DA64CF330FF}"/>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13731C5B-3056-4849-A91A-3035DFE4650D}"/>
              </a:ext>
            </a:extLst>
          </p:cNvPr>
          <p:cNvSpPr>
            <a:spLocks noGrp="1"/>
          </p:cNvSpPr>
          <p:nvPr>
            <p:ph type="sldNum" sz="quarter" idx="12"/>
          </p:nvPr>
        </p:nvSpPr>
        <p:spPr/>
        <p:txBody>
          <a:bodyPr/>
          <a:lstStyle/>
          <a:p>
            <a:pPr>
              <a:defRPr/>
            </a:pPr>
            <a:fld id="{8D592896-978D-164D-A755-F4AAF19D0BF9}" type="slidenum">
              <a:rPr lang="fr-FR" smtClean="0"/>
              <a:pPr>
                <a:defRPr/>
              </a:pPr>
              <a:t>30</a:t>
            </a:fld>
            <a:endParaRPr lang="fr-FR"/>
          </a:p>
        </p:txBody>
      </p:sp>
    </p:spTree>
    <p:extLst>
      <p:ext uri="{BB962C8B-B14F-4D97-AF65-F5344CB8AC3E}">
        <p14:creationId xmlns:p14="http://schemas.microsoft.com/office/powerpoint/2010/main" val="413582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E5A18-9838-B547-9D73-61BE7C7729E5}"/>
              </a:ext>
            </a:extLst>
          </p:cNvPr>
          <p:cNvSpPr>
            <a:spLocks noGrp="1"/>
          </p:cNvSpPr>
          <p:nvPr>
            <p:ph type="title"/>
          </p:nvPr>
        </p:nvSpPr>
        <p:spPr/>
        <p:txBody>
          <a:bodyPr/>
          <a:lstStyle/>
          <a:p>
            <a:pPr algn="ctr"/>
            <a:r>
              <a:rPr lang="fr-FR" sz="3600" b="1" dirty="0"/>
              <a:t>Gains </a:t>
            </a:r>
          </a:p>
        </p:txBody>
      </p:sp>
      <p:graphicFrame>
        <p:nvGraphicFramePr>
          <p:cNvPr id="4" name="Espace réservé du contenu 3">
            <a:extLst>
              <a:ext uri="{FF2B5EF4-FFF2-40B4-BE49-F238E27FC236}">
                <a16:creationId xmlns:a16="http://schemas.microsoft.com/office/drawing/2014/main" id="{56F1435C-9C7A-2448-876A-946FB16BA2C8}"/>
              </a:ext>
            </a:extLst>
          </p:cNvPr>
          <p:cNvGraphicFramePr>
            <a:graphicFrameLocks noGrp="1"/>
          </p:cNvGraphicFramePr>
          <p:nvPr>
            <p:ph idx="1"/>
            <p:extLst>
              <p:ext uri="{D42A27DB-BD31-4B8C-83A1-F6EECF244321}">
                <p14:modId xmlns:p14="http://schemas.microsoft.com/office/powerpoint/2010/main" val="3097684170"/>
              </p:ext>
            </p:extLst>
          </p:nvPr>
        </p:nvGraphicFramePr>
        <p:xfrm>
          <a:off x="628650" y="1825625"/>
          <a:ext cx="7886700" cy="329692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013555272"/>
                    </a:ext>
                  </a:extLst>
                </a:gridCol>
                <a:gridCol w="2628900">
                  <a:extLst>
                    <a:ext uri="{9D8B030D-6E8A-4147-A177-3AD203B41FA5}">
                      <a16:colId xmlns:a16="http://schemas.microsoft.com/office/drawing/2014/main" val="1867238173"/>
                    </a:ext>
                  </a:extLst>
                </a:gridCol>
                <a:gridCol w="2628900">
                  <a:extLst>
                    <a:ext uri="{9D8B030D-6E8A-4147-A177-3AD203B41FA5}">
                      <a16:colId xmlns:a16="http://schemas.microsoft.com/office/drawing/2014/main" val="3729732249"/>
                    </a:ext>
                  </a:extLst>
                </a:gridCol>
              </a:tblGrid>
              <a:tr h="370840">
                <a:tc>
                  <a:txBody>
                    <a:bodyPr/>
                    <a:lstStyle/>
                    <a:p>
                      <a:endParaRPr lang="fr-FR" dirty="0"/>
                    </a:p>
                  </a:txBody>
                  <a:tcPr/>
                </a:tc>
                <a:tc>
                  <a:txBody>
                    <a:bodyPr/>
                    <a:lstStyle/>
                    <a:p>
                      <a:pPr algn="ctr"/>
                      <a:r>
                        <a:rPr lang="fr-FR" dirty="0"/>
                        <a:t>Gain « scientifique »</a:t>
                      </a:r>
                    </a:p>
                  </a:txBody>
                  <a:tcPr/>
                </a:tc>
                <a:tc>
                  <a:txBody>
                    <a:bodyPr/>
                    <a:lstStyle/>
                    <a:p>
                      <a:pPr algn="ctr"/>
                      <a:r>
                        <a:rPr lang="fr-FR" dirty="0"/>
                        <a:t>Gain électrique</a:t>
                      </a:r>
                    </a:p>
                  </a:txBody>
                  <a:tcPr/>
                </a:tc>
                <a:extLst>
                  <a:ext uri="{0D108BD9-81ED-4DB2-BD59-A6C34878D82A}">
                    <a16:rowId xmlns:a16="http://schemas.microsoft.com/office/drawing/2014/main" val="813651490"/>
                  </a:ext>
                </a:extLst>
              </a:tr>
              <a:tr h="370840">
                <a:tc>
                  <a:txBody>
                    <a:bodyPr/>
                    <a:lstStyle/>
                    <a:p>
                      <a:r>
                        <a:rPr lang="fr-FR" dirty="0"/>
                        <a:t>Confinement magnétique ITER</a:t>
                      </a:r>
                    </a:p>
                  </a:txBody>
                  <a:tcPr/>
                </a:tc>
                <a:tc>
                  <a:txBody>
                    <a:bodyPr/>
                    <a:lstStyle/>
                    <a:p>
                      <a:r>
                        <a:rPr lang="fr-FR" dirty="0"/>
                        <a:t>Attendu       10</a:t>
                      </a:r>
                    </a:p>
                    <a:p>
                      <a:r>
                        <a:rPr lang="fr-FR" dirty="0"/>
                        <a:t>En puissance par rapport  aux sources servant au chauffage et au « </a:t>
                      </a:r>
                      <a:r>
                        <a:rPr lang="fr-FR" i="1" dirty="0" err="1"/>
                        <a:t>current</a:t>
                      </a:r>
                      <a:r>
                        <a:rPr lang="fr-FR" i="1" dirty="0"/>
                        <a:t> drive</a:t>
                      </a:r>
                      <a:r>
                        <a:rPr lang="fr-FR" dirty="0"/>
                        <a:t> »</a:t>
                      </a:r>
                    </a:p>
                  </a:txBody>
                  <a:tcPr/>
                </a:tc>
                <a:tc>
                  <a:txBody>
                    <a:bodyPr/>
                    <a:lstStyle/>
                    <a:p>
                      <a:pPr algn="ctr"/>
                      <a:r>
                        <a:rPr lang="fr-FR" dirty="0"/>
                        <a:t>1</a:t>
                      </a:r>
                    </a:p>
                    <a:p>
                      <a:r>
                        <a:rPr lang="fr-FR" dirty="0"/>
                        <a:t>Par rapport à la puissance consommée sur le site</a:t>
                      </a:r>
                    </a:p>
                  </a:txBody>
                  <a:tcPr/>
                </a:tc>
                <a:extLst>
                  <a:ext uri="{0D108BD9-81ED-4DB2-BD59-A6C34878D82A}">
                    <a16:rowId xmlns:a16="http://schemas.microsoft.com/office/drawing/2014/main" val="2820398373"/>
                  </a:ext>
                </a:extLst>
              </a:tr>
              <a:tr h="370840">
                <a:tc>
                  <a:txBody>
                    <a:bodyPr/>
                    <a:lstStyle/>
                    <a:p>
                      <a:r>
                        <a:rPr lang="fr-FR" dirty="0"/>
                        <a:t>Confinement inertiel</a:t>
                      </a:r>
                    </a:p>
                    <a:p>
                      <a:r>
                        <a:rPr lang="fr-FR" dirty="0"/>
                        <a:t>NIF</a:t>
                      </a:r>
                    </a:p>
                  </a:txBody>
                  <a:tcPr/>
                </a:tc>
                <a:tc>
                  <a:txBody>
                    <a:bodyPr/>
                    <a:lstStyle/>
                    <a:p>
                      <a:r>
                        <a:rPr lang="fr-FR" dirty="0"/>
                        <a:t>Obtenu          1.8</a:t>
                      </a:r>
                    </a:p>
                    <a:p>
                      <a:r>
                        <a:rPr lang="fr-FR" dirty="0"/>
                        <a:t>Espéré        10 à 100</a:t>
                      </a:r>
                    </a:p>
                    <a:p>
                      <a:r>
                        <a:rPr lang="fr-FR" dirty="0"/>
                        <a:t>en énergie par rapport aux faisceaux laser impactant la cible</a:t>
                      </a:r>
                    </a:p>
                  </a:txBody>
                  <a:tcPr/>
                </a:tc>
                <a:tc>
                  <a:txBody>
                    <a:bodyPr/>
                    <a:lstStyle/>
                    <a:p>
                      <a:pPr algn="ctr"/>
                      <a:r>
                        <a:rPr lang="fr-FR" dirty="0"/>
                        <a:t>0.02</a:t>
                      </a:r>
                    </a:p>
                    <a:p>
                      <a:r>
                        <a:rPr lang="fr-FR" dirty="0"/>
                        <a:t>Par rapport à l’énergie nécessaire au fonctionnement du laser</a:t>
                      </a:r>
                    </a:p>
                  </a:txBody>
                  <a:tcPr/>
                </a:tc>
                <a:extLst>
                  <a:ext uri="{0D108BD9-81ED-4DB2-BD59-A6C34878D82A}">
                    <a16:rowId xmlns:a16="http://schemas.microsoft.com/office/drawing/2014/main" val="4190139616"/>
                  </a:ext>
                </a:extLst>
              </a:tr>
            </a:tbl>
          </a:graphicData>
        </a:graphic>
      </p:graphicFrame>
      <p:sp>
        <p:nvSpPr>
          <p:cNvPr id="3" name="Espace réservé du pied de page 2">
            <a:extLst>
              <a:ext uri="{FF2B5EF4-FFF2-40B4-BE49-F238E27FC236}">
                <a16:creationId xmlns:a16="http://schemas.microsoft.com/office/drawing/2014/main" id="{25E2E65A-B9C3-6948-89CC-44472F8D627A}"/>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9C6742A2-5A2C-D14D-8A90-4FC3CBF5C7EF}"/>
              </a:ext>
            </a:extLst>
          </p:cNvPr>
          <p:cNvSpPr>
            <a:spLocks noGrp="1"/>
          </p:cNvSpPr>
          <p:nvPr>
            <p:ph type="sldNum" sz="quarter" idx="12"/>
          </p:nvPr>
        </p:nvSpPr>
        <p:spPr/>
        <p:txBody>
          <a:bodyPr/>
          <a:lstStyle/>
          <a:p>
            <a:pPr>
              <a:defRPr/>
            </a:pPr>
            <a:fld id="{8D592896-978D-164D-A755-F4AAF19D0BF9}" type="slidenum">
              <a:rPr lang="fr-FR" smtClean="0"/>
              <a:pPr>
                <a:defRPr/>
              </a:pPr>
              <a:t>31</a:t>
            </a:fld>
            <a:endParaRPr lang="fr-FR"/>
          </a:p>
        </p:txBody>
      </p:sp>
    </p:spTree>
    <p:extLst>
      <p:ext uri="{BB962C8B-B14F-4D97-AF65-F5344CB8AC3E}">
        <p14:creationId xmlns:p14="http://schemas.microsoft.com/office/powerpoint/2010/main" val="1365984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AA1FB2CF-164B-EF4D-B6CC-FC5C3FA2B407}"/>
              </a:ext>
            </a:extLst>
          </p:cNvPr>
          <p:cNvSpPr>
            <a:spLocks noGrp="1"/>
          </p:cNvSpPr>
          <p:nvPr>
            <p:ph type="title"/>
          </p:nvPr>
        </p:nvSpPr>
        <p:spPr/>
        <p:txBody>
          <a:bodyPr/>
          <a:lstStyle/>
          <a:p>
            <a:pPr algn="ctr"/>
            <a:r>
              <a:rPr lang="fr-FR" sz="3600" b="1" dirty="0"/>
              <a:t>Quelques start-ups</a:t>
            </a:r>
          </a:p>
        </p:txBody>
      </p:sp>
      <p:sp>
        <p:nvSpPr>
          <p:cNvPr id="4" name="Espace réservé du pied de page 3">
            <a:extLst>
              <a:ext uri="{FF2B5EF4-FFF2-40B4-BE49-F238E27FC236}">
                <a16:creationId xmlns:a16="http://schemas.microsoft.com/office/drawing/2014/main" id="{3EAFA1F7-21CF-614C-834C-7B23FEA7320F}"/>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935B870D-4773-4E4E-9964-EAF9668A7E9D}"/>
              </a:ext>
            </a:extLst>
          </p:cNvPr>
          <p:cNvSpPr>
            <a:spLocks noGrp="1"/>
          </p:cNvSpPr>
          <p:nvPr>
            <p:ph type="sldNum" sz="quarter" idx="12"/>
          </p:nvPr>
        </p:nvSpPr>
        <p:spPr/>
        <p:txBody>
          <a:bodyPr/>
          <a:lstStyle/>
          <a:p>
            <a:pPr>
              <a:defRPr/>
            </a:pPr>
            <a:fld id="{4D008A55-B35F-B349-8DF8-973CE703BF57}" type="slidenum">
              <a:rPr lang="fr-FR" smtClean="0"/>
              <a:pPr>
                <a:defRPr/>
              </a:pPr>
              <a:t>32</a:t>
            </a:fld>
            <a:endParaRPr lang="fr-FR"/>
          </a:p>
        </p:txBody>
      </p:sp>
      <p:pic>
        <p:nvPicPr>
          <p:cNvPr id="8" name="Image 7">
            <a:extLst>
              <a:ext uri="{FF2B5EF4-FFF2-40B4-BE49-F238E27FC236}">
                <a16:creationId xmlns:a16="http://schemas.microsoft.com/office/drawing/2014/main" id="{98E0EA40-9DBF-9D41-BCEC-B50616C88A3E}"/>
              </a:ext>
            </a:extLst>
          </p:cNvPr>
          <p:cNvPicPr>
            <a:picLocks noChangeAspect="1"/>
          </p:cNvPicPr>
          <p:nvPr/>
        </p:nvPicPr>
        <p:blipFill>
          <a:blip r:embed="rId3"/>
          <a:stretch>
            <a:fillRect/>
          </a:stretch>
        </p:blipFill>
        <p:spPr>
          <a:xfrm>
            <a:off x="4981401" y="2268865"/>
            <a:ext cx="2089983" cy="962659"/>
          </a:xfrm>
          <a:prstGeom prst="rect">
            <a:avLst/>
          </a:prstGeom>
        </p:spPr>
      </p:pic>
      <p:pic>
        <p:nvPicPr>
          <p:cNvPr id="10" name="Image 9">
            <a:extLst>
              <a:ext uri="{FF2B5EF4-FFF2-40B4-BE49-F238E27FC236}">
                <a16:creationId xmlns:a16="http://schemas.microsoft.com/office/drawing/2014/main" id="{3B75CCD2-0339-6349-BE90-F25D67D2F8D1}"/>
              </a:ext>
            </a:extLst>
          </p:cNvPr>
          <p:cNvPicPr>
            <a:picLocks noChangeAspect="1"/>
          </p:cNvPicPr>
          <p:nvPr/>
        </p:nvPicPr>
        <p:blipFill>
          <a:blip r:embed="rId4"/>
          <a:stretch>
            <a:fillRect/>
          </a:stretch>
        </p:blipFill>
        <p:spPr>
          <a:xfrm>
            <a:off x="2892545" y="2237737"/>
            <a:ext cx="2008953" cy="1007645"/>
          </a:xfrm>
          <a:prstGeom prst="rect">
            <a:avLst/>
          </a:prstGeom>
        </p:spPr>
      </p:pic>
      <p:pic>
        <p:nvPicPr>
          <p:cNvPr id="12" name="Image 11">
            <a:extLst>
              <a:ext uri="{FF2B5EF4-FFF2-40B4-BE49-F238E27FC236}">
                <a16:creationId xmlns:a16="http://schemas.microsoft.com/office/drawing/2014/main" id="{F3E5EF8C-3003-5245-8201-7AC63B93BDF5}"/>
              </a:ext>
            </a:extLst>
          </p:cNvPr>
          <p:cNvPicPr>
            <a:picLocks noChangeAspect="1"/>
          </p:cNvPicPr>
          <p:nvPr/>
        </p:nvPicPr>
        <p:blipFill>
          <a:blip r:embed="rId5"/>
          <a:stretch>
            <a:fillRect/>
          </a:stretch>
        </p:blipFill>
        <p:spPr>
          <a:xfrm>
            <a:off x="6193563" y="4008828"/>
            <a:ext cx="2321787" cy="644637"/>
          </a:xfrm>
          <a:prstGeom prst="rect">
            <a:avLst/>
          </a:prstGeom>
        </p:spPr>
      </p:pic>
      <p:pic>
        <p:nvPicPr>
          <p:cNvPr id="14" name="Image 13">
            <a:extLst>
              <a:ext uri="{FF2B5EF4-FFF2-40B4-BE49-F238E27FC236}">
                <a16:creationId xmlns:a16="http://schemas.microsoft.com/office/drawing/2014/main" id="{583E73F5-BFC3-7941-9A9C-945C84654F52}"/>
              </a:ext>
            </a:extLst>
          </p:cNvPr>
          <p:cNvPicPr>
            <a:picLocks noChangeAspect="1"/>
          </p:cNvPicPr>
          <p:nvPr/>
        </p:nvPicPr>
        <p:blipFill>
          <a:blip r:embed="rId6"/>
          <a:stretch>
            <a:fillRect/>
          </a:stretch>
        </p:blipFill>
        <p:spPr>
          <a:xfrm>
            <a:off x="3685107" y="3299273"/>
            <a:ext cx="1986473" cy="919664"/>
          </a:xfrm>
          <a:prstGeom prst="rect">
            <a:avLst/>
          </a:prstGeom>
        </p:spPr>
      </p:pic>
      <p:pic>
        <p:nvPicPr>
          <p:cNvPr id="16" name="Image 15">
            <a:extLst>
              <a:ext uri="{FF2B5EF4-FFF2-40B4-BE49-F238E27FC236}">
                <a16:creationId xmlns:a16="http://schemas.microsoft.com/office/drawing/2014/main" id="{E578C3D4-A057-124C-A301-DEBA45CB06D3}"/>
              </a:ext>
            </a:extLst>
          </p:cNvPr>
          <p:cNvPicPr>
            <a:picLocks noChangeAspect="1"/>
          </p:cNvPicPr>
          <p:nvPr/>
        </p:nvPicPr>
        <p:blipFill>
          <a:blip r:embed="rId7"/>
          <a:stretch>
            <a:fillRect/>
          </a:stretch>
        </p:blipFill>
        <p:spPr>
          <a:xfrm>
            <a:off x="924566" y="2282250"/>
            <a:ext cx="1596634" cy="989681"/>
          </a:xfrm>
          <a:prstGeom prst="rect">
            <a:avLst/>
          </a:prstGeom>
        </p:spPr>
      </p:pic>
      <p:pic>
        <p:nvPicPr>
          <p:cNvPr id="18" name="Image 17">
            <a:extLst>
              <a:ext uri="{FF2B5EF4-FFF2-40B4-BE49-F238E27FC236}">
                <a16:creationId xmlns:a16="http://schemas.microsoft.com/office/drawing/2014/main" id="{BA46BA32-49BC-8E44-A467-3991748EB4B9}"/>
              </a:ext>
            </a:extLst>
          </p:cNvPr>
          <p:cNvPicPr>
            <a:picLocks noChangeAspect="1"/>
          </p:cNvPicPr>
          <p:nvPr/>
        </p:nvPicPr>
        <p:blipFill>
          <a:blip r:embed="rId8"/>
          <a:stretch>
            <a:fillRect/>
          </a:stretch>
        </p:blipFill>
        <p:spPr>
          <a:xfrm>
            <a:off x="1086273" y="5136240"/>
            <a:ext cx="1114107" cy="1114107"/>
          </a:xfrm>
          <a:prstGeom prst="rect">
            <a:avLst/>
          </a:prstGeom>
        </p:spPr>
      </p:pic>
      <p:pic>
        <p:nvPicPr>
          <p:cNvPr id="20" name="Image 19">
            <a:extLst>
              <a:ext uri="{FF2B5EF4-FFF2-40B4-BE49-F238E27FC236}">
                <a16:creationId xmlns:a16="http://schemas.microsoft.com/office/drawing/2014/main" id="{6DF52EF4-43A5-4A46-9667-07C4AC1A50A4}"/>
              </a:ext>
            </a:extLst>
          </p:cNvPr>
          <p:cNvPicPr>
            <a:picLocks noChangeAspect="1"/>
          </p:cNvPicPr>
          <p:nvPr/>
        </p:nvPicPr>
        <p:blipFill>
          <a:blip r:embed="rId9"/>
          <a:stretch>
            <a:fillRect/>
          </a:stretch>
        </p:blipFill>
        <p:spPr>
          <a:xfrm>
            <a:off x="972997" y="4348517"/>
            <a:ext cx="1919548" cy="538741"/>
          </a:xfrm>
          <a:prstGeom prst="rect">
            <a:avLst/>
          </a:prstGeom>
        </p:spPr>
      </p:pic>
      <p:pic>
        <p:nvPicPr>
          <p:cNvPr id="22" name="Image 21">
            <a:extLst>
              <a:ext uri="{FF2B5EF4-FFF2-40B4-BE49-F238E27FC236}">
                <a16:creationId xmlns:a16="http://schemas.microsoft.com/office/drawing/2014/main" id="{16DDA846-A717-2244-8DBC-11BD1B093639}"/>
              </a:ext>
            </a:extLst>
          </p:cNvPr>
          <p:cNvPicPr>
            <a:picLocks noChangeAspect="1"/>
          </p:cNvPicPr>
          <p:nvPr/>
        </p:nvPicPr>
        <p:blipFill>
          <a:blip r:embed="rId10"/>
          <a:stretch>
            <a:fillRect/>
          </a:stretch>
        </p:blipFill>
        <p:spPr>
          <a:xfrm>
            <a:off x="6165736" y="3164912"/>
            <a:ext cx="2328696" cy="743889"/>
          </a:xfrm>
          <a:prstGeom prst="rect">
            <a:avLst/>
          </a:prstGeom>
          <a:ln w="38100">
            <a:solidFill>
              <a:srgbClr val="00B050"/>
            </a:solidFill>
          </a:ln>
        </p:spPr>
      </p:pic>
      <p:pic>
        <p:nvPicPr>
          <p:cNvPr id="24" name="Image 23">
            <a:extLst>
              <a:ext uri="{FF2B5EF4-FFF2-40B4-BE49-F238E27FC236}">
                <a16:creationId xmlns:a16="http://schemas.microsoft.com/office/drawing/2014/main" id="{8A0380C7-183F-FA42-BC1C-E7FEE3158BF2}"/>
              </a:ext>
            </a:extLst>
          </p:cNvPr>
          <p:cNvPicPr>
            <a:picLocks noChangeAspect="1"/>
          </p:cNvPicPr>
          <p:nvPr/>
        </p:nvPicPr>
        <p:blipFill>
          <a:blip r:embed="rId11"/>
          <a:stretch>
            <a:fillRect/>
          </a:stretch>
        </p:blipFill>
        <p:spPr>
          <a:xfrm>
            <a:off x="6244412" y="5393504"/>
            <a:ext cx="2175938" cy="694332"/>
          </a:xfrm>
          <a:prstGeom prst="rect">
            <a:avLst/>
          </a:prstGeom>
        </p:spPr>
      </p:pic>
      <p:pic>
        <p:nvPicPr>
          <p:cNvPr id="26" name="Image 25">
            <a:extLst>
              <a:ext uri="{FF2B5EF4-FFF2-40B4-BE49-F238E27FC236}">
                <a16:creationId xmlns:a16="http://schemas.microsoft.com/office/drawing/2014/main" id="{26C897C6-BF26-D34E-84E1-4930EEA2F5C6}"/>
              </a:ext>
            </a:extLst>
          </p:cNvPr>
          <p:cNvPicPr>
            <a:picLocks noChangeAspect="1"/>
          </p:cNvPicPr>
          <p:nvPr/>
        </p:nvPicPr>
        <p:blipFill>
          <a:blip r:embed="rId12"/>
          <a:stretch>
            <a:fillRect/>
          </a:stretch>
        </p:blipFill>
        <p:spPr>
          <a:xfrm>
            <a:off x="3294168" y="4311465"/>
            <a:ext cx="2560373" cy="696660"/>
          </a:xfrm>
          <a:prstGeom prst="rect">
            <a:avLst/>
          </a:prstGeom>
          <a:ln w="38100">
            <a:solidFill>
              <a:srgbClr val="FF0000"/>
            </a:solidFill>
          </a:ln>
        </p:spPr>
      </p:pic>
      <p:pic>
        <p:nvPicPr>
          <p:cNvPr id="28" name="Image 27">
            <a:extLst>
              <a:ext uri="{FF2B5EF4-FFF2-40B4-BE49-F238E27FC236}">
                <a16:creationId xmlns:a16="http://schemas.microsoft.com/office/drawing/2014/main" id="{C72840F2-1350-B543-B446-4975FF204E94}"/>
              </a:ext>
            </a:extLst>
          </p:cNvPr>
          <p:cNvPicPr>
            <a:picLocks noChangeAspect="1"/>
          </p:cNvPicPr>
          <p:nvPr/>
        </p:nvPicPr>
        <p:blipFill>
          <a:blip r:embed="rId13"/>
          <a:stretch>
            <a:fillRect/>
          </a:stretch>
        </p:blipFill>
        <p:spPr>
          <a:xfrm>
            <a:off x="4006321" y="1532653"/>
            <a:ext cx="2264264" cy="817315"/>
          </a:xfrm>
          <a:prstGeom prst="rect">
            <a:avLst/>
          </a:prstGeom>
        </p:spPr>
      </p:pic>
      <p:pic>
        <p:nvPicPr>
          <p:cNvPr id="30" name="Image 29">
            <a:extLst>
              <a:ext uri="{FF2B5EF4-FFF2-40B4-BE49-F238E27FC236}">
                <a16:creationId xmlns:a16="http://schemas.microsoft.com/office/drawing/2014/main" id="{F9B78BD8-DD01-994C-9A1C-3267157153EB}"/>
              </a:ext>
            </a:extLst>
          </p:cNvPr>
          <p:cNvPicPr>
            <a:picLocks noChangeAspect="1"/>
          </p:cNvPicPr>
          <p:nvPr/>
        </p:nvPicPr>
        <p:blipFill>
          <a:blip r:embed="rId14"/>
          <a:stretch>
            <a:fillRect/>
          </a:stretch>
        </p:blipFill>
        <p:spPr>
          <a:xfrm>
            <a:off x="7119127" y="1465617"/>
            <a:ext cx="1235962" cy="1235962"/>
          </a:xfrm>
          <a:prstGeom prst="rect">
            <a:avLst/>
          </a:prstGeom>
        </p:spPr>
      </p:pic>
      <p:pic>
        <p:nvPicPr>
          <p:cNvPr id="34" name="Image 33">
            <a:extLst>
              <a:ext uri="{FF2B5EF4-FFF2-40B4-BE49-F238E27FC236}">
                <a16:creationId xmlns:a16="http://schemas.microsoft.com/office/drawing/2014/main" id="{A5151730-9259-E14C-ABBB-5647DE2D037A}"/>
              </a:ext>
            </a:extLst>
          </p:cNvPr>
          <p:cNvPicPr>
            <a:picLocks noChangeAspect="1"/>
          </p:cNvPicPr>
          <p:nvPr/>
        </p:nvPicPr>
        <p:blipFill>
          <a:blip r:embed="rId15"/>
          <a:stretch>
            <a:fillRect/>
          </a:stretch>
        </p:blipFill>
        <p:spPr>
          <a:xfrm>
            <a:off x="1101878" y="1715274"/>
            <a:ext cx="2266364" cy="542309"/>
          </a:xfrm>
          <a:prstGeom prst="rect">
            <a:avLst/>
          </a:prstGeom>
        </p:spPr>
      </p:pic>
      <p:pic>
        <p:nvPicPr>
          <p:cNvPr id="36" name="Image 35">
            <a:extLst>
              <a:ext uri="{FF2B5EF4-FFF2-40B4-BE49-F238E27FC236}">
                <a16:creationId xmlns:a16="http://schemas.microsoft.com/office/drawing/2014/main" id="{A7BFA60E-9322-5047-A53F-E4461F438956}"/>
              </a:ext>
            </a:extLst>
          </p:cNvPr>
          <p:cNvPicPr>
            <a:picLocks noChangeAspect="1"/>
          </p:cNvPicPr>
          <p:nvPr/>
        </p:nvPicPr>
        <p:blipFill>
          <a:blip r:embed="rId16"/>
          <a:stretch>
            <a:fillRect/>
          </a:stretch>
        </p:blipFill>
        <p:spPr>
          <a:xfrm>
            <a:off x="683160" y="3299035"/>
            <a:ext cx="2868667" cy="860600"/>
          </a:xfrm>
          <a:prstGeom prst="rect">
            <a:avLst/>
          </a:prstGeom>
          <a:ln w="38100">
            <a:solidFill>
              <a:srgbClr val="0070C0"/>
            </a:solidFill>
          </a:ln>
        </p:spPr>
      </p:pic>
      <p:pic>
        <p:nvPicPr>
          <p:cNvPr id="38" name="Image 37">
            <a:extLst>
              <a:ext uri="{FF2B5EF4-FFF2-40B4-BE49-F238E27FC236}">
                <a16:creationId xmlns:a16="http://schemas.microsoft.com/office/drawing/2014/main" id="{E1E9643E-7C31-254A-816E-0D1402B9B70B}"/>
              </a:ext>
            </a:extLst>
          </p:cNvPr>
          <p:cNvPicPr>
            <a:picLocks noChangeAspect="1"/>
          </p:cNvPicPr>
          <p:nvPr/>
        </p:nvPicPr>
        <p:blipFill>
          <a:blip r:embed="rId17"/>
          <a:stretch>
            <a:fillRect/>
          </a:stretch>
        </p:blipFill>
        <p:spPr>
          <a:xfrm>
            <a:off x="2521200" y="5219117"/>
            <a:ext cx="3247590" cy="948351"/>
          </a:xfrm>
          <a:prstGeom prst="rect">
            <a:avLst/>
          </a:prstGeom>
          <a:ln w="38100">
            <a:solidFill>
              <a:srgbClr val="00B050"/>
            </a:solidFill>
          </a:ln>
        </p:spPr>
      </p:pic>
      <p:pic>
        <p:nvPicPr>
          <p:cNvPr id="3" name="Image 2">
            <a:extLst>
              <a:ext uri="{FF2B5EF4-FFF2-40B4-BE49-F238E27FC236}">
                <a16:creationId xmlns:a16="http://schemas.microsoft.com/office/drawing/2014/main" id="{B8824238-1DE6-EB42-9723-AB87FB29564F}"/>
              </a:ext>
            </a:extLst>
          </p:cNvPr>
          <p:cNvPicPr>
            <a:picLocks noChangeAspect="1"/>
          </p:cNvPicPr>
          <p:nvPr/>
        </p:nvPicPr>
        <p:blipFill>
          <a:blip r:embed="rId18"/>
          <a:stretch>
            <a:fillRect/>
          </a:stretch>
        </p:blipFill>
        <p:spPr>
          <a:xfrm>
            <a:off x="6110332" y="4695736"/>
            <a:ext cx="2378891" cy="667660"/>
          </a:xfrm>
          <a:prstGeom prst="rect">
            <a:avLst/>
          </a:prstGeom>
          <a:ln w="38100">
            <a:solidFill>
              <a:srgbClr val="FF0000"/>
            </a:solidFill>
          </a:ln>
        </p:spPr>
      </p:pic>
    </p:spTree>
    <p:extLst>
      <p:ext uri="{BB962C8B-B14F-4D97-AF65-F5344CB8AC3E}">
        <p14:creationId xmlns:p14="http://schemas.microsoft.com/office/powerpoint/2010/main" val="25747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322025C-661B-CA42-AA9E-E51A44667B5C}"/>
              </a:ext>
            </a:extLst>
          </p:cNvPr>
          <p:cNvSpPr>
            <a:spLocks noGrp="1"/>
          </p:cNvSpPr>
          <p:nvPr>
            <p:ph type="title"/>
          </p:nvPr>
        </p:nvSpPr>
        <p:spPr/>
        <p:txBody>
          <a:bodyPr/>
          <a:lstStyle/>
          <a:p>
            <a:pPr algn="ctr"/>
            <a:r>
              <a:rPr lang="fr-FR" sz="3600" b="1" dirty="0"/>
              <a:t>En parallèle de grands projets</a:t>
            </a:r>
          </a:p>
        </p:txBody>
      </p:sp>
      <p:sp>
        <p:nvSpPr>
          <p:cNvPr id="3" name="Espace réservé du pied de page 2">
            <a:extLst>
              <a:ext uri="{FF2B5EF4-FFF2-40B4-BE49-F238E27FC236}">
                <a16:creationId xmlns:a16="http://schemas.microsoft.com/office/drawing/2014/main" id="{01FA8821-A2FA-FD48-AE9A-5E9B94702976}"/>
              </a:ext>
            </a:extLst>
          </p:cNvPr>
          <p:cNvSpPr>
            <a:spLocks noGrp="1"/>
          </p:cNvSpPr>
          <p:nvPr>
            <p:ph type="ftr" sz="quarter" idx="11"/>
          </p:nvPr>
        </p:nvSpPr>
        <p:spPr>
          <a:xfrm>
            <a:off x="3124200" y="6305375"/>
            <a:ext cx="2895600" cy="457200"/>
          </a:xfrm>
        </p:spPr>
        <p:txBody>
          <a:bodyPr/>
          <a:lstStyle/>
          <a:p>
            <a:pPr>
              <a:defRPr/>
            </a:pPr>
            <a:r>
              <a:rPr lang="fr-FR"/>
              <a:t>AEIS 24-11-23</a:t>
            </a:r>
          </a:p>
        </p:txBody>
      </p:sp>
      <p:sp>
        <p:nvSpPr>
          <p:cNvPr id="4" name="Espace réservé du numéro de diapositive 3">
            <a:extLst>
              <a:ext uri="{FF2B5EF4-FFF2-40B4-BE49-F238E27FC236}">
                <a16:creationId xmlns:a16="http://schemas.microsoft.com/office/drawing/2014/main" id="{80EAA09D-D829-374D-AFDD-11980F9ED0A8}"/>
              </a:ext>
            </a:extLst>
          </p:cNvPr>
          <p:cNvSpPr>
            <a:spLocks noGrp="1"/>
          </p:cNvSpPr>
          <p:nvPr>
            <p:ph type="sldNum" sz="quarter" idx="12"/>
          </p:nvPr>
        </p:nvSpPr>
        <p:spPr/>
        <p:txBody>
          <a:bodyPr/>
          <a:lstStyle/>
          <a:p>
            <a:pPr>
              <a:defRPr/>
            </a:pPr>
            <a:fld id="{F46D6E16-C38D-1042-AF50-A72B4F884663}" type="slidenum">
              <a:rPr lang="fr-FR" smtClean="0"/>
              <a:pPr>
                <a:defRPr/>
              </a:pPr>
              <a:t>33</a:t>
            </a:fld>
            <a:endParaRPr lang="fr-FR"/>
          </a:p>
        </p:txBody>
      </p:sp>
      <p:pic>
        <p:nvPicPr>
          <p:cNvPr id="9" name="Image 8">
            <a:extLst>
              <a:ext uri="{FF2B5EF4-FFF2-40B4-BE49-F238E27FC236}">
                <a16:creationId xmlns:a16="http://schemas.microsoft.com/office/drawing/2014/main" id="{5907C76E-ADA4-124E-BCA0-11240418A950}"/>
              </a:ext>
            </a:extLst>
          </p:cNvPr>
          <p:cNvPicPr>
            <a:picLocks noChangeAspect="1"/>
          </p:cNvPicPr>
          <p:nvPr/>
        </p:nvPicPr>
        <p:blipFill>
          <a:blip r:embed="rId3"/>
          <a:stretch>
            <a:fillRect/>
          </a:stretch>
        </p:blipFill>
        <p:spPr>
          <a:xfrm>
            <a:off x="2192954" y="4434838"/>
            <a:ext cx="1988375" cy="1392555"/>
          </a:xfrm>
          <a:prstGeom prst="rect">
            <a:avLst/>
          </a:prstGeom>
        </p:spPr>
      </p:pic>
      <p:pic>
        <p:nvPicPr>
          <p:cNvPr id="11" name="Image 10">
            <a:extLst>
              <a:ext uri="{FF2B5EF4-FFF2-40B4-BE49-F238E27FC236}">
                <a16:creationId xmlns:a16="http://schemas.microsoft.com/office/drawing/2014/main" id="{BDD39238-88CC-304F-BF51-CD1B702885E9}"/>
              </a:ext>
            </a:extLst>
          </p:cNvPr>
          <p:cNvPicPr>
            <a:picLocks noChangeAspect="1"/>
          </p:cNvPicPr>
          <p:nvPr/>
        </p:nvPicPr>
        <p:blipFill>
          <a:blip r:embed="rId4"/>
          <a:stretch>
            <a:fillRect/>
          </a:stretch>
        </p:blipFill>
        <p:spPr>
          <a:xfrm>
            <a:off x="4456626" y="4587919"/>
            <a:ext cx="1732730" cy="1086394"/>
          </a:xfrm>
          <a:prstGeom prst="rect">
            <a:avLst/>
          </a:prstGeom>
        </p:spPr>
      </p:pic>
      <p:pic>
        <p:nvPicPr>
          <p:cNvPr id="13" name="Image 12">
            <a:extLst>
              <a:ext uri="{FF2B5EF4-FFF2-40B4-BE49-F238E27FC236}">
                <a16:creationId xmlns:a16="http://schemas.microsoft.com/office/drawing/2014/main" id="{3A2AA6E0-3CAA-9142-AD47-D54975E39605}"/>
              </a:ext>
            </a:extLst>
          </p:cNvPr>
          <p:cNvPicPr>
            <a:picLocks noChangeAspect="1"/>
          </p:cNvPicPr>
          <p:nvPr/>
        </p:nvPicPr>
        <p:blipFill>
          <a:blip r:embed="rId5"/>
          <a:stretch>
            <a:fillRect/>
          </a:stretch>
        </p:blipFill>
        <p:spPr>
          <a:xfrm>
            <a:off x="6336604" y="4319578"/>
            <a:ext cx="2223077" cy="1623077"/>
          </a:xfrm>
          <a:prstGeom prst="rect">
            <a:avLst/>
          </a:prstGeom>
        </p:spPr>
      </p:pic>
      <p:graphicFrame>
        <p:nvGraphicFramePr>
          <p:cNvPr id="8" name="Espace réservé du tableau 7">
            <a:extLst>
              <a:ext uri="{FF2B5EF4-FFF2-40B4-BE49-F238E27FC236}">
                <a16:creationId xmlns:a16="http://schemas.microsoft.com/office/drawing/2014/main" id="{CA612D7D-319A-0345-BE14-B59D4148C7D7}"/>
              </a:ext>
            </a:extLst>
          </p:cNvPr>
          <p:cNvGraphicFramePr>
            <a:graphicFrameLocks noGrp="1"/>
          </p:cNvGraphicFramePr>
          <p:nvPr>
            <p:ph type="tbl" idx="1"/>
            <p:extLst>
              <p:ext uri="{D42A27DB-BD31-4B8C-83A1-F6EECF244321}">
                <p14:modId xmlns:p14="http://schemas.microsoft.com/office/powerpoint/2010/main" val="2175514367"/>
              </p:ext>
            </p:extLst>
          </p:nvPr>
        </p:nvGraphicFramePr>
        <p:xfrm>
          <a:off x="685800" y="1981200"/>
          <a:ext cx="7772400" cy="2306320"/>
        </p:xfrm>
        <a:graphic>
          <a:graphicData uri="http://schemas.openxmlformats.org/drawingml/2006/table">
            <a:tbl>
              <a:tblPr firstRow="1" bandRow="1">
                <a:tableStyleId>{5C22544A-7EE6-4342-B048-85BDC9FD1C3A}</a:tableStyleId>
              </a:tblPr>
              <a:tblGrid>
                <a:gridCol w="1419225">
                  <a:extLst>
                    <a:ext uri="{9D8B030D-6E8A-4147-A177-3AD203B41FA5}">
                      <a16:colId xmlns:a16="http://schemas.microsoft.com/office/drawing/2014/main" val="2981233769"/>
                    </a:ext>
                  </a:extLst>
                </a:gridCol>
                <a:gridCol w="2144758">
                  <a:extLst>
                    <a:ext uri="{9D8B030D-6E8A-4147-A177-3AD203B41FA5}">
                      <a16:colId xmlns:a16="http://schemas.microsoft.com/office/drawing/2014/main" val="1989484074"/>
                    </a:ext>
                  </a:extLst>
                </a:gridCol>
                <a:gridCol w="2133600">
                  <a:extLst>
                    <a:ext uri="{9D8B030D-6E8A-4147-A177-3AD203B41FA5}">
                      <a16:colId xmlns:a16="http://schemas.microsoft.com/office/drawing/2014/main" val="679914164"/>
                    </a:ext>
                  </a:extLst>
                </a:gridCol>
                <a:gridCol w="2074817">
                  <a:extLst>
                    <a:ext uri="{9D8B030D-6E8A-4147-A177-3AD203B41FA5}">
                      <a16:colId xmlns:a16="http://schemas.microsoft.com/office/drawing/2014/main" val="3974894597"/>
                    </a:ext>
                  </a:extLst>
                </a:gridCol>
              </a:tblGrid>
              <a:tr h="370840">
                <a:tc>
                  <a:txBody>
                    <a:bodyPr/>
                    <a:lstStyle/>
                    <a:p>
                      <a:endParaRPr lang="fr-FR" dirty="0"/>
                    </a:p>
                  </a:txBody>
                  <a:tcPr/>
                </a:tc>
                <a:tc>
                  <a:txBody>
                    <a:bodyPr/>
                    <a:lstStyle/>
                    <a:p>
                      <a:pPr algn="ctr"/>
                      <a:r>
                        <a:rPr lang="fr-FR" dirty="0"/>
                        <a:t>Tokamak</a:t>
                      </a:r>
                    </a:p>
                  </a:txBody>
                  <a:tcPr/>
                </a:tc>
                <a:tc>
                  <a:txBody>
                    <a:bodyPr/>
                    <a:lstStyle/>
                    <a:p>
                      <a:pPr algn="ctr"/>
                      <a:r>
                        <a:rPr lang="fr-FR" dirty="0" err="1"/>
                        <a:t>Stellarator</a:t>
                      </a:r>
                      <a:endParaRPr lang="fr-FR" dirty="0"/>
                    </a:p>
                  </a:txBody>
                  <a:tcPr/>
                </a:tc>
                <a:tc>
                  <a:txBody>
                    <a:bodyPr/>
                    <a:lstStyle/>
                    <a:p>
                      <a:pPr algn="ctr"/>
                      <a:r>
                        <a:rPr lang="fr-FR" dirty="0"/>
                        <a:t>Inertiel </a:t>
                      </a:r>
                    </a:p>
                  </a:txBody>
                  <a:tcPr/>
                </a:tc>
                <a:extLst>
                  <a:ext uri="{0D108BD9-81ED-4DB2-BD59-A6C34878D82A}">
                    <a16:rowId xmlns:a16="http://schemas.microsoft.com/office/drawing/2014/main" val="4046631078"/>
                  </a:ext>
                </a:extLst>
              </a:tr>
              <a:tr h="370840">
                <a:tc>
                  <a:txBody>
                    <a:bodyPr/>
                    <a:lstStyle/>
                    <a:p>
                      <a:r>
                        <a:rPr lang="fr-FR" dirty="0"/>
                        <a:t>Combustible </a:t>
                      </a:r>
                    </a:p>
                  </a:txBody>
                  <a:tcPr/>
                </a:tc>
                <a:tc>
                  <a:txBody>
                    <a:bodyPr/>
                    <a:lstStyle/>
                    <a:p>
                      <a:pPr algn="ctr"/>
                      <a:r>
                        <a:rPr lang="fr-FR" dirty="0"/>
                        <a:t>DT</a:t>
                      </a:r>
                    </a:p>
                  </a:txBody>
                  <a:tcPr/>
                </a:tc>
                <a:tc>
                  <a:txBody>
                    <a:bodyPr/>
                    <a:lstStyle/>
                    <a:p>
                      <a:pPr algn="ctr"/>
                      <a:r>
                        <a:rPr lang="fr-FR" dirty="0"/>
                        <a:t>DT</a:t>
                      </a:r>
                    </a:p>
                  </a:txBody>
                  <a:tcPr/>
                </a:tc>
                <a:tc>
                  <a:txBody>
                    <a:bodyPr/>
                    <a:lstStyle/>
                    <a:p>
                      <a:pPr algn="ctr"/>
                      <a:r>
                        <a:rPr lang="fr-FR" dirty="0"/>
                        <a:t>DT — pB</a:t>
                      </a:r>
                      <a:r>
                        <a:rPr lang="fr-FR" baseline="30000" dirty="0"/>
                        <a:t>11</a:t>
                      </a:r>
                    </a:p>
                  </a:txBody>
                  <a:tcPr/>
                </a:tc>
                <a:extLst>
                  <a:ext uri="{0D108BD9-81ED-4DB2-BD59-A6C34878D82A}">
                    <a16:rowId xmlns:a16="http://schemas.microsoft.com/office/drawing/2014/main" val="3613672390"/>
                  </a:ext>
                </a:extLst>
              </a:tr>
              <a:tr h="370840">
                <a:tc>
                  <a:txBody>
                    <a:bodyPr/>
                    <a:lstStyle/>
                    <a:p>
                      <a:endParaRPr lang="fr-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JET(UK)      ITER(Fr)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a:t>Wendelstein</a:t>
                      </a:r>
                      <a:r>
                        <a:rPr lang="fr-FR" dirty="0"/>
                        <a:t> 7X (De)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NIF (USA)</a:t>
                      </a:r>
                    </a:p>
                  </a:txBody>
                  <a:tcPr/>
                </a:tc>
                <a:extLst>
                  <a:ext uri="{0D108BD9-81ED-4DB2-BD59-A6C34878D82A}">
                    <a16:rowId xmlns:a16="http://schemas.microsoft.com/office/drawing/2014/main" val="209276955"/>
                  </a:ext>
                </a:extLst>
              </a:tr>
              <a:tr h="370840">
                <a:tc>
                  <a:txBody>
                    <a:bodyPr/>
                    <a:lstStyle/>
                    <a:p>
                      <a:r>
                        <a:rPr lang="fr-FR" dirty="0"/>
                        <a:t>Gain obtenu</a:t>
                      </a:r>
                    </a:p>
                  </a:txBody>
                  <a:tcPr/>
                </a:tc>
                <a:tc>
                  <a:txBody>
                    <a:bodyPr/>
                    <a:lstStyle/>
                    <a:p>
                      <a:pPr algn="l"/>
                      <a:r>
                        <a:rPr lang="fr-FR" dirty="0"/>
                        <a:t>     0.67              </a:t>
                      </a:r>
                    </a:p>
                  </a:txBody>
                  <a:tcPr/>
                </a:tc>
                <a:tc>
                  <a:txBody>
                    <a:bodyPr/>
                    <a:lstStyle/>
                    <a:p>
                      <a:pPr algn="ctr"/>
                      <a:endParaRPr lang="fr-FR" dirty="0"/>
                    </a:p>
                  </a:txBody>
                  <a:tcPr/>
                </a:tc>
                <a:tc>
                  <a:txBody>
                    <a:bodyPr/>
                    <a:lstStyle/>
                    <a:p>
                      <a:pPr algn="ctr"/>
                      <a:r>
                        <a:rPr lang="fr-FR" dirty="0"/>
                        <a:t>1.5</a:t>
                      </a:r>
                    </a:p>
                  </a:txBody>
                  <a:tcPr/>
                </a:tc>
                <a:extLst>
                  <a:ext uri="{0D108BD9-81ED-4DB2-BD59-A6C34878D82A}">
                    <a16:rowId xmlns:a16="http://schemas.microsoft.com/office/drawing/2014/main" val="1309512299"/>
                  </a:ext>
                </a:extLst>
              </a:tr>
              <a:tr h="370840">
                <a:tc>
                  <a:txBody>
                    <a:bodyPr/>
                    <a:lstStyle/>
                    <a:p>
                      <a:r>
                        <a:rPr lang="fr-FR" dirty="0"/>
                        <a:t>Start-ups</a:t>
                      </a:r>
                    </a:p>
                  </a:txBody>
                  <a:tcPr/>
                </a:tc>
                <a:tc>
                  <a:txBody>
                    <a:bodyPr/>
                    <a:lstStyle/>
                    <a:p>
                      <a:r>
                        <a:rPr lang="fr-FR" sz="1600" dirty="0"/>
                        <a:t>Kyoto fusion </a:t>
                      </a:r>
                      <a:r>
                        <a:rPr lang="fr-FR" sz="1600" dirty="0" err="1"/>
                        <a:t>energy</a:t>
                      </a:r>
                      <a:endParaRPr lang="fr-FR" sz="1600" dirty="0"/>
                    </a:p>
                    <a:p>
                      <a:r>
                        <a:rPr lang="fr-FR" sz="1600" dirty="0"/>
                        <a:t>Commonwealth fusion</a:t>
                      </a:r>
                    </a:p>
                    <a:p>
                      <a:r>
                        <a:rPr lang="fr-FR" sz="1600" dirty="0"/>
                        <a:t>Tokamak </a:t>
                      </a:r>
                      <a:r>
                        <a:rPr lang="fr-FR" sz="1600" dirty="0" err="1"/>
                        <a:t>energy</a:t>
                      </a:r>
                      <a:endParaRPr lang="fr-FR" sz="1600" dirty="0"/>
                    </a:p>
                  </a:txBody>
                  <a:tcPr/>
                </a:tc>
                <a:tc>
                  <a:txBody>
                    <a:bodyPr/>
                    <a:lstStyle/>
                    <a:p>
                      <a:r>
                        <a:rPr lang="fr-FR" sz="1600" dirty="0"/>
                        <a:t>Princeton </a:t>
                      </a:r>
                      <a:r>
                        <a:rPr lang="fr-FR" sz="1600" dirty="0" err="1"/>
                        <a:t>stellarator</a:t>
                      </a:r>
                      <a:endParaRPr lang="fr-FR" sz="1600" dirty="0"/>
                    </a:p>
                    <a:p>
                      <a:r>
                        <a:rPr lang="fr-FR" sz="1600" dirty="0"/>
                        <a:t>Renaissance fusion</a:t>
                      </a:r>
                    </a:p>
                    <a:p>
                      <a:r>
                        <a:rPr lang="fr-FR" sz="1600" dirty="0"/>
                        <a:t>Type one </a:t>
                      </a:r>
                      <a:r>
                        <a:rPr lang="fr-FR" sz="1600" dirty="0" err="1"/>
                        <a:t>energy</a:t>
                      </a:r>
                      <a:endParaRPr lang="fr-FR" sz="1600" dirty="0"/>
                    </a:p>
                  </a:txBody>
                  <a:tcPr/>
                </a:tc>
                <a:tc>
                  <a:txBody>
                    <a:bodyPr/>
                    <a:lstStyle/>
                    <a:p>
                      <a:r>
                        <a:rPr lang="fr-FR" sz="1600" dirty="0" err="1"/>
                        <a:t>Focused</a:t>
                      </a:r>
                      <a:r>
                        <a:rPr lang="fr-FR" sz="1600" dirty="0"/>
                        <a:t> </a:t>
                      </a:r>
                      <a:r>
                        <a:rPr lang="fr-FR" sz="1600" dirty="0" err="1"/>
                        <a:t>energy</a:t>
                      </a:r>
                      <a:endParaRPr lang="fr-FR" sz="1600" dirty="0"/>
                    </a:p>
                    <a:p>
                      <a:r>
                        <a:rPr lang="fr-FR" sz="1600" dirty="0"/>
                        <a:t>Marvel fusion</a:t>
                      </a:r>
                    </a:p>
                    <a:p>
                      <a:r>
                        <a:rPr lang="fr-FR" sz="1600" dirty="0"/>
                        <a:t>HB11</a:t>
                      </a:r>
                    </a:p>
                  </a:txBody>
                  <a:tcPr/>
                </a:tc>
                <a:extLst>
                  <a:ext uri="{0D108BD9-81ED-4DB2-BD59-A6C34878D82A}">
                    <a16:rowId xmlns:a16="http://schemas.microsoft.com/office/drawing/2014/main" val="825739183"/>
                  </a:ext>
                </a:extLst>
              </a:tr>
            </a:tbl>
          </a:graphicData>
        </a:graphic>
      </p:graphicFrame>
    </p:spTree>
    <p:extLst>
      <p:ext uri="{BB962C8B-B14F-4D97-AF65-F5344CB8AC3E}">
        <p14:creationId xmlns:p14="http://schemas.microsoft.com/office/powerpoint/2010/main" val="786574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EDE4C4A-F6C0-A742-BEFE-8E91A547CC90}"/>
              </a:ext>
            </a:extLst>
          </p:cNvPr>
          <p:cNvSpPr>
            <a:spLocks noGrp="1"/>
          </p:cNvSpPr>
          <p:nvPr>
            <p:ph type="sldNum" sz="quarter" idx="12"/>
          </p:nvPr>
        </p:nvSpPr>
        <p:spPr/>
        <p:txBody>
          <a:bodyPr/>
          <a:lstStyle/>
          <a:p>
            <a:fld id="{3DD1A9A7-6749-8C40-8C3C-2FE8F1791946}" type="slidenum">
              <a:rPr lang="fr-FR" altLang="fr-FR"/>
              <a:pPr/>
              <a:t>34</a:t>
            </a:fld>
            <a:endParaRPr lang="fr-FR" altLang="fr-FR" dirty="0">
              <a:latin typeface="Arial" panose="020B0604020202020204" pitchFamily="34" charset="0"/>
            </a:endParaRPr>
          </a:p>
        </p:txBody>
      </p:sp>
      <p:sp>
        <p:nvSpPr>
          <p:cNvPr id="63490" name="Rectangle 2">
            <a:extLst>
              <a:ext uri="{FF2B5EF4-FFF2-40B4-BE49-F238E27FC236}">
                <a16:creationId xmlns:a16="http://schemas.microsoft.com/office/drawing/2014/main" id="{8130DE81-67A5-4D4E-A175-116FE9AF0660}"/>
              </a:ext>
            </a:extLst>
          </p:cNvPr>
          <p:cNvSpPr>
            <a:spLocks noGrp="1" noChangeArrowheads="1"/>
          </p:cNvSpPr>
          <p:nvPr>
            <p:ph type="title"/>
          </p:nvPr>
        </p:nvSpPr>
        <p:spPr>
          <a:xfrm>
            <a:off x="685800" y="609600"/>
            <a:ext cx="7772400" cy="1676400"/>
          </a:xfrm>
        </p:spPr>
        <p:txBody>
          <a:bodyPr/>
          <a:lstStyle/>
          <a:p>
            <a:r>
              <a:rPr lang="fr-FR" altLang="fr-FR" sz="2800" b="1" dirty="0"/>
              <a:t>Un réacteur de fusion est d’abord une énorme source de neutrons de 14 MeV. </a:t>
            </a:r>
            <a:br>
              <a:rPr lang="fr-FR" altLang="fr-FR" sz="2800" dirty="0"/>
            </a:br>
            <a:r>
              <a:rPr lang="fr-FR" altLang="fr-FR" sz="2800" dirty="0"/>
              <a:t>Comment les utiliser?</a:t>
            </a:r>
            <a:endParaRPr lang="fr-FR" altLang="fr-FR" sz="3200" dirty="0"/>
          </a:p>
        </p:txBody>
      </p:sp>
      <p:sp>
        <p:nvSpPr>
          <p:cNvPr id="63491" name="Rectangle 3">
            <a:extLst>
              <a:ext uri="{FF2B5EF4-FFF2-40B4-BE49-F238E27FC236}">
                <a16:creationId xmlns:a16="http://schemas.microsoft.com/office/drawing/2014/main" id="{B459F716-AC47-7244-817D-98068A1FEDAD}"/>
              </a:ext>
            </a:extLst>
          </p:cNvPr>
          <p:cNvSpPr>
            <a:spLocks noGrp="1" noChangeArrowheads="1"/>
          </p:cNvSpPr>
          <p:nvPr>
            <p:ph type="body" idx="1"/>
          </p:nvPr>
        </p:nvSpPr>
        <p:spPr>
          <a:xfrm>
            <a:off x="477078" y="1981200"/>
            <a:ext cx="8001000" cy="4114800"/>
          </a:xfrm>
        </p:spPr>
        <p:txBody>
          <a:bodyPr/>
          <a:lstStyle/>
          <a:p>
            <a:endParaRPr lang="fr-FR" altLang="fr-FR" sz="2400" dirty="0"/>
          </a:p>
          <a:p>
            <a:r>
              <a:rPr lang="fr-FR" altLang="fr-FR" sz="2400" dirty="0">
                <a:solidFill>
                  <a:schemeClr val="accent2"/>
                </a:solidFill>
              </a:rPr>
              <a:t>Céder leur énergie à un caloporteur (faire bouillir de l’eau)</a:t>
            </a:r>
          </a:p>
          <a:p>
            <a:r>
              <a:rPr lang="fr-FR" altLang="fr-FR" sz="2400" dirty="0">
                <a:solidFill>
                  <a:schemeClr val="accent2"/>
                </a:solidFill>
              </a:rPr>
              <a:t>Régénérer le Tritium</a:t>
            </a:r>
            <a:endParaRPr lang="fr-FR" altLang="fr-FR" sz="2400" dirty="0"/>
          </a:p>
          <a:p>
            <a:r>
              <a:rPr lang="fr-FR" altLang="fr-FR" sz="2400" dirty="0">
                <a:solidFill>
                  <a:srgbClr val="FF0000"/>
                </a:solidFill>
              </a:rPr>
              <a:t>Fissionner des noyaux lourds: U</a:t>
            </a:r>
            <a:r>
              <a:rPr lang="fr-FR" altLang="fr-FR" sz="2400" baseline="30000" dirty="0">
                <a:solidFill>
                  <a:srgbClr val="FF0000"/>
                </a:solidFill>
              </a:rPr>
              <a:t>238</a:t>
            </a:r>
            <a:r>
              <a:rPr lang="fr-FR" altLang="fr-FR" sz="2400" dirty="0">
                <a:solidFill>
                  <a:srgbClr val="FF0000"/>
                </a:solidFill>
              </a:rPr>
              <a:t>, Pu, Th, actinides</a:t>
            </a:r>
          </a:p>
          <a:p>
            <a:r>
              <a:rPr lang="fr-FR" altLang="fr-FR" sz="2400" dirty="0">
                <a:solidFill>
                  <a:srgbClr val="FF0000"/>
                </a:solidFill>
              </a:rPr>
              <a:t>Fabriquer des noyaux fissiles: U</a:t>
            </a:r>
            <a:r>
              <a:rPr lang="fr-FR" altLang="fr-FR" sz="2400" baseline="30000" dirty="0">
                <a:solidFill>
                  <a:srgbClr val="FF0000"/>
                </a:solidFill>
              </a:rPr>
              <a:t>233</a:t>
            </a:r>
            <a:r>
              <a:rPr lang="fr-FR" altLang="fr-FR" sz="2400" dirty="0">
                <a:solidFill>
                  <a:srgbClr val="FF0000"/>
                </a:solidFill>
              </a:rPr>
              <a:t> </a:t>
            </a:r>
          </a:p>
          <a:p>
            <a:r>
              <a:rPr lang="fr-FR" altLang="fr-FR" sz="2400" dirty="0">
                <a:solidFill>
                  <a:srgbClr val="FF0000"/>
                </a:solidFill>
              </a:rPr>
              <a:t>Induire des transmutations : produits de fission, actinides mineurs et contribuer à leur élimination*</a:t>
            </a:r>
          </a:p>
          <a:p>
            <a:pPr>
              <a:buFontTx/>
              <a:buNone/>
            </a:pPr>
            <a:endParaRPr lang="fr-FR" altLang="fr-FR" sz="2800" dirty="0"/>
          </a:p>
          <a:p>
            <a:pPr>
              <a:buFontTx/>
              <a:buNone/>
            </a:pPr>
            <a:r>
              <a:rPr lang="fr-FR" altLang="fr-FR" sz="2800" dirty="0"/>
              <a:t>			</a:t>
            </a:r>
            <a:r>
              <a:rPr lang="fr-FR" altLang="fr-FR" sz="2000" dirty="0"/>
              <a:t>*R</a:t>
            </a:r>
            <a:r>
              <a:rPr lang="fr-FR" altLang="ja-JP" sz="2000" dirty="0"/>
              <a:t>ôle comparable à celui des</a:t>
            </a:r>
            <a:r>
              <a:rPr lang="fr-FR" altLang="fr-FR" sz="2000" dirty="0"/>
              <a:t> ADS ou du “</a:t>
            </a:r>
            <a:r>
              <a:rPr lang="fr-FR" altLang="fr-FR" sz="2000" dirty="0" err="1"/>
              <a:t>Mouroutron</a:t>
            </a:r>
            <a:r>
              <a:rPr lang="fr-FR" altLang="fr-FR" sz="2000" dirty="0"/>
              <a:t>“…</a:t>
            </a:r>
          </a:p>
        </p:txBody>
      </p:sp>
      <p:sp>
        <p:nvSpPr>
          <p:cNvPr id="2" name="Espace réservé du pied de page 1">
            <a:extLst>
              <a:ext uri="{FF2B5EF4-FFF2-40B4-BE49-F238E27FC236}">
                <a16:creationId xmlns:a16="http://schemas.microsoft.com/office/drawing/2014/main" id="{2C7125D6-1666-764D-B973-DF702965E26E}"/>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74024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49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49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49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49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455E8D2-FEE2-9643-BA77-D62E3354C556}"/>
              </a:ext>
            </a:extLst>
          </p:cNvPr>
          <p:cNvSpPr>
            <a:spLocks noGrp="1"/>
          </p:cNvSpPr>
          <p:nvPr>
            <p:ph type="title"/>
          </p:nvPr>
        </p:nvSpPr>
        <p:spPr/>
        <p:txBody>
          <a:bodyPr/>
          <a:lstStyle/>
          <a:p>
            <a:pPr algn="ctr"/>
            <a:r>
              <a:rPr lang="fr-FR" sz="3600" b="1" dirty="0"/>
              <a:t>Hybrides fusion-fission</a:t>
            </a:r>
          </a:p>
        </p:txBody>
      </p:sp>
      <p:sp>
        <p:nvSpPr>
          <p:cNvPr id="2" name="Espace réservé du pied de page 1">
            <a:extLst>
              <a:ext uri="{FF2B5EF4-FFF2-40B4-BE49-F238E27FC236}">
                <a16:creationId xmlns:a16="http://schemas.microsoft.com/office/drawing/2014/main" id="{B319DE85-F302-224C-9B9A-CF8F8A10501E}"/>
              </a:ext>
            </a:extLst>
          </p:cNvPr>
          <p:cNvSpPr>
            <a:spLocks noGrp="1"/>
          </p:cNvSpPr>
          <p:nvPr>
            <p:ph type="ftr" sz="quarter" idx="11"/>
          </p:nvPr>
        </p:nvSpPr>
        <p:spPr/>
        <p:txBody>
          <a:bodyPr/>
          <a:lstStyle/>
          <a:p>
            <a:pPr>
              <a:defRPr/>
            </a:pPr>
            <a:r>
              <a:rPr lang="fr-FR"/>
              <a:t>AEIS 24-11-23</a:t>
            </a:r>
          </a:p>
        </p:txBody>
      </p:sp>
      <p:sp>
        <p:nvSpPr>
          <p:cNvPr id="3" name="Espace réservé du numéro de diapositive 2">
            <a:extLst>
              <a:ext uri="{FF2B5EF4-FFF2-40B4-BE49-F238E27FC236}">
                <a16:creationId xmlns:a16="http://schemas.microsoft.com/office/drawing/2014/main" id="{3A37743B-C91D-034E-B715-8DC765F04DF9}"/>
              </a:ext>
            </a:extLst>
          </p:cNvPr>
          <p:cNvSpPr>
            <a:spLocks noGrp="1"/>
          </p:cNvSpPr>
          <p:nvPr>
            <p:ph type="sldNum" sz="quarter" idx="12"/>
          </p:nvPr>
        </p:nvSpPr>
        <p:spPr/>
        <p:txBody>
          <a:bodyPr/>
          <a:lstStyle/>
          <a:p>
            <a:pPr>
              <a:defRPr/>
            </a:pPr>
            <a:fld id="{F46D6E16-C38D-1042-AF50-A72B4F884663}" type="slidenum">
              <a:rPr lang="fr-FR" smtClean="0"/>
              <a:pPr>
                <a:defRPr/>
              </a:pPr>
              <a:t>35</a:t>
            </a:fld>
            <a:endParaRPr lang="fr-FR"/>
          </a:p>
        </p:txBody>
      </p:sp>
    </p:spTree>
    <p:extLst>
      <p:ext uri="{BB962C8B-B14F-4D97-AF65-F5344CB8AC3E}">
        <p14:creationId xmlns:p14="http://schemas.microsoft.com/office/powerpoint/2010/main" val="1190652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a:extLst>
              <a:ext uri="{FF2B5EF4-FFF2-40B4-BE49-F238E27FC236}">
                <a16:creationId xmlns:a16="http://schemas.microsoft.com/office/drawing/2014/main" id="{921583D3-0FF3-1B42-9AC3-3B09FFEF011D}"/>
              </a:ext>
            </a:extLst>
          </p:cNvPr>
          <p:cNvSpPr>
            <a:spLocks noGrp="1" noChangeArrowheads="1"/>
          </p:cNvSpPr>
          <p:nvPr>
            <p:ph type="title"/>
          </p:nvPr>
        </p:nvSpPr>
        <p:spPr/>
        <p:txBody>
          <a:bodyPr/>
          <a:lstStyle/>
          <a:p>
            <a:pPr algn="ctr"/>
            <a:r>
              <a:rPr lang="fr-FR" altLang="fr-FR" sz="2800" b="1" dirty="0"/>
              <a:t>Amplifications successives : hybride fusion-fission</a:t>
            </a:r>
            <a:endParaRPr lang="fr-FR" altLang="fr-FR" b="1" dirty="0"/>
          </a:p>
        </p:txBody>
      </p:sp>
      <p:sp>
        <p:nvSpPr>
          <p:cNvPr id="25" name="Espace réservé du numéro de diapositive 5">
            <a:extLst>
              <a:ext uri="{FF2B5EF4-FFF2-40B4-BE49-F238E27FC236}">
                <a16:creationId xmlns:a16="http://schemas.microsoft.com/office/drawing/2014/main" id="{50A1DDCB-32B3-6D42-80B0-C96DA83DF5B3}"/>
              </a:ext>
            </a:extLst>
          </p:cNvPr>
          <p:cNvSpPr>
            <a:spLocks noGrp="1"/>
          </p:cNvSpPr>
          <p:nvPr>
            <p:ph type="sldNum" sz="quarter" idx="12"/>
          </p:nvPr>
        </p:nvSpPr>
        <p:spPr/>
        <p:txBody>
          <a:bodyPr/>
          <a:lstStyle/>
          <a:p>
            <a:fld id="{0CD7497D-FE11-A545-AB0F-07FE2726A3D9}" type="slidenum">
              <a:rPr lang="fr-FR" altLang="fr-FR"/>
              <a:pPr/>
              <a:t>36</a:t>
            </a:fld>
            <a:endParaRPr lang="fr-FR" altLang="fr-FR">
              <a:latin typeface="Arial" panose="020B0604020202020204" pitchFamily="34" charset="0"/>
            </a:endParaRPr>
          </a:p>
        </p:txBody>
      </p:sp>
      <p:grpSp>
        <p:nvGrpSpPr>
          <p:cNvPr id="9" name="Groupe 8">
            <a:extLst>
              <a:ext uri="{FF2B5EF4-FFF2-40B4-BE49-F238E27FC236}">
                <a16:creationId xmlns:a16="http://schemas.microsoft.com/office/drawing/2014/main" id="{0F3A84DA-E2B7-0E48-909A-DD74782F0C85}"/>
              </a:ext>
            </a:extLst>
          </p:cNvPr>
          <p:cNvGrpSpPr/>
          <p:nvPr/>
        </p:nvGrpSpPr>
        <p:grpSpPr>
          <a:xfrm>
            <a:off x="988414" y="2226570"/>
            <a:ext cx="7154091" cy="3108099"/>
            <a:chOff x="988414" y="2226570"/>
            <a:chExt cx="7154091" cy="3108099"/>
          </a:xfrm>
        </p:grpSpPr>
        <p:sp>
          <p:nvSpPr>
            <p:cNvPr id="61442" name="AutoShape 2">
              <a:extLst>
                <a:ext uri="{FF2B5EF4-FFF2-40B4-BE49-F238E27FC236}">
                  <a16:creationId xmlns:a16="http://schemas.microsoft.com/office/drawing/2014/main" id="{B8C890FB-FC6D-AC47-973B-3C9B69B4FC03}"/>
                </a:ext>
              </a:extLst>
            </p:cNvPr>
            <p:cNvSpPr>
              <a:spLocks noChangeArrowheads="1"/>
            </p:cNvSpPr>
            <p:nvPr/>
          </p:nvSpPr>
          <p:spPr bwMode="auto">
            <a:xfrm>
              <a:off x="1484802" y="2895600"/>
              <a:ext cx="4315097" cy="762000"/>
            </a:xfrm>
            <a:prstGeom prst="curvedUpArrow">
              <a:avLst>
                <a:gd name="adj1" fmla="val 55295"/>
                <a:gd name="adj2" fmla="val 221295"/>
                <a:gd name="adj3" fmla="val 33333"/>
              </a:avLst>
            </a:prstGeom>
            <a:solidFill>
              <a:srgbClr val="FF0000"/>
            </a:solidFill>
            <a:ln w="9525">
              <a:solidFill>
                <a:srgbClr val="FF0000"/>
              </a:solidFill>
              <a:miter lim="800000"/>
              <a:headEnd/>
              <a:tailEnd/>
            </a:ln>
          </p:spPr>
          <p:txBody>
            <a:bodyPr wrap="none" anchor="ctr"/>
            <a:lstStyle/>
            <a:p>
              <a:endParaRPr lang="fr-FR"/>
            </a:p>
          </p:txBody>
        </p:sp>
        <p:sp>
          <p:nvSpPr>
            <p:cNvPr id="61443" name="AutoShape 3">
              <a:extLst>
                <a:ext uri="{FF2B5EF4-FFF2-40B4-BE49-F238E27FC236}">
                  <a16:creationId xmlns:a16="http://schemas.microsoft.com/office/drawing/2014/main" id="{1CEAA9D9-BA22-7540-92BA-54C11EC31FF9}"/>
                </a:ext>
              </a:extLst>
            </p:cNvPr>
            <p:cNvSpPr>
              <a:spLocks noChangeArrowheads="1"/>
            </p:cNvSpPr>
            <p:nvPr/>
          </p:nvSpPr>
          <p:spPr bwMode="auto">
            <a:xfrm flipV="1">
              <a:off x="1484802" y="3918855"/>
              <a:ext cx="4315097" cy="762000"/>
            </a:xfrm>
            <a:prstGeom prst="curvedUpArrow">
              <a:avLst>
                <a:gd name="adj1" fmla="val 55295"/>
                <a:gd name="adj2" fmla="val 221295"/>
                <a:gd name="adj3" fmla="val 33333"/>
              </a:avLst>
            </a:prstGeom>
            <a:solidFill>
              <a:srgbClr val="FF0000"/>
            </a:solidFill>
            <a:ln w="9525">
              <a:solidFill>
                <a:srgbClr val="FF0000"/>
              </a:solidFill>
              <a:miter lim="800000"/>
              <a:headEnd/>
              <a:tailEnd/>
            </a:ln>
          </p:spPr>
          <p:txBody>
            <a:bodyPr wrap="none" anchor="ctr"/>
            <a:lstStyle/>
            <a:p>
              <a:endParaRPr lang="fr-FR"/>
            </a:p>
          </p:txBody>
        </p:sp>
        <p:sp>
          <p:nvSpPr>
            <p:cNvPr id="4" name="Virage 3">
              <a:extLst>
                <a:ext uri="{FF2B5EF4-FFF2-40B4-BE49-F238E27FC236}">
                  <a16:creationId xmlns:a16="http://schemas.microsoft.com/office/drawing/2014/main" id="{18AC30D3-121F-A844-8593-6E5321519663}"/>
                </a:ext>
              </a:extLst>
            </p:cNvPr>
            <p:cNvSpPr/>
            <p:nvPr/>
          </p:nvSpPr>
          <p:spPr>
            <a:xfrm rot="5400000">
              <a:off x="5908893" y="2225189"/>
              <a:ext cx="677113" cy="1166948"/>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Virage 9">
              <a:extLst>
                <a:ext uri="{FF2B5EF4-FFF2-40B4-BE49-F238E27FC236}">
                  <a16:creationId xmlns:a16="http://schemas.microsoft.com/office/drawing/2014/main" id="{0EA3BD31-8531-7249-AD7E-CB3747E26BB4}"/>
                </a:ext>
              </a:extLst>
            </p:cNvPr>
            <p:cNvSpPr/>
            <p:nvPr/>
          </p:nvSpPr>
          <p:spPr>
            <a:xfrm rot="16200000" flipV="1">
              <a:off x="5909120" y="4178809"/>
              <a:ext cx="676659" cy="1166948"/>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Rectangle à coins arrondis 4">
              <a:extLst>
                <a:ext uri="{FF2B5EF4-FFF2-40B4-BE49-F238E27FC236}">
                  <a16:creationId xmlns:a16="http://schemas.microsoft.com/office/drawing/2014/main" id="{18CAE601-403F-7549-A658-83AC6F0B9C25}"/>
                </a:ext>
              </a:extLst>
            </p:cNvPr>
            <p:cNvSpPr/>
            <p:nvPr/>
          </p:nvSpPr>
          <p:spPr>
            <a:xfrm>
              <a:off x="5895693" y="3147219"/>
              <a:ext cx="2246812" cy="12767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Couverture fissile x 10</a:t>
              </a:r>
            </a:p>
          </p:txBody>
        </p:sp>
        <p:sp>
          <p:nvSpPr>
            <p:cNvPr id="7" name="Rectangle à coins arrondis 6">
              <a:extLst>
                <a:ext uri="{FF2B5EF4-FFF2-40B4-BE49-F238E27FC236}">
                  <a16:creationId xmlns:a16="http://schemas.microsoft.com/office/drawing/2014/main" id="{492B14F4-E550-C447-B5CA-A7E75F49F068}"/>
                </a:ext>
              </a:extLst>
            </p:cNvPr>
            <p:cNvSpPr/>
            <p:nvPr/>
          </p:nvSpPr>
          <p:spPr>
            <a:xfrm>
              <a:off x="2203246" y="3147219"/>
              <a:ext cx="1889760" cy="12767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Réaction thermonucléaire </a:t>
              </a:r>
              <a:r>
                <a:rPr lang="fr-FR"/>
                <a:t>x 50 ou 100</a:t>
              </a:r>
              <a:endParaRPr lang="fr-FR" dirty="0"/>
            </a:p>
          </p:txBody>
        </p:sp>
        <p:sp>
          <p:nvSpPr>
            <p:cNvPr id="8" name="ZoneTexte 7">
              <a:extLst>
                <a:ext uri="{FF2B5EF4-FFF2-40B4-BE49-F238E27FC236}">
                  <a16:creationId xmlns:a16="http://schemas.microsoft.com/office/drawing/2014/main" id="{D5E88F12-0ACE-E44A-9259-F6B06369CFCC}"/>
                </a:ext>
              </a:extLst>
            </p:cNvPr>
            <p:cNvSpPr txBox="1"/>
            <p:nvPr/>
          </p:nvSpPr>
          <p:spPr>
            <a:xfrm>
              <a:off x="988414" y="2243987"/>
              <a:ext cx="1405493" cy="646331"/>
            </a:xfrm>
            <a:prstGeom prst="rect">
              <a:avLst/>
            </a:prstGeom>
            <a:solidFill>
              <a:schemeClr val="bg1"/>
            </a:solidFill>
            <a:ln>
              <a:solidFill>
                <a:schemeClr val="tx1"/>
              </a:solidFill>
            </a:ln>
          </p:spPr>
          <p:txBody>
            <a:bodyPr wrap="square" rtlCol="0">
              <a:spAutoFit/>
            </a:bodyPr>
            <a:lstStyle/>
            <a:p>
              <a:pPr algn="ctr"/>
              <a:r>
                <a:rPr lang="fr-FR" altLang="fr-FR" dirty="0">
                  <a:latin typeface="Comic Sans MS" panose="030F0902030302020204" pitchFamily="66" charset="0"/>
                  <a:ea typeface="ＭＳ Ｐゴシック" panose="020B0600070205080204" pitchFamily="34" charset="-128"/>
                </a:rPr>
                <a:t>Puissance de chauffe</a:t>
              </a:r>
            </a:p>
          </p:txBody>
        </p:sp>
        <p:sp>
          <p:nvSpPr>
            <p:cNvPr id="15" name="ZoneTexte 14">
              <a:extLst>
                <a:ext uri="{FF2B5EF4-FFF2-40B4-BE49-F238E27FC236}">
                  <a16:creationId xmlns:a16="http://schemas.microsoft.com/office/drawing/2014/main" id="{B468DC9A-EF12-A242-BC90-FAAB93963151}"/>
                </a:ext>
              </a:extLst>
            </p:cNvPr>
            <p:cNvSpPr txBox="1"/>
            <p:nvPr/>
          </p:nvSpPr>
          <p:spPr>
            <a:xfrm>
              <a:off x="4258483" y="2226570"/>
              <a:ext cx="1405493" cy="646331"/>
            </a:xfrm>
            <a:prstGeom prst="rect">
              <a:avLst/>
            </a:prstGeom>
            <a:solidFill>
              <a:schemeClr val="bg1"/>
            </a:solidFill>
            <a:ln>
              <a:solidFill>
                <a:schemeClr val="tx1"/>
              </a:solidFill>
            </a:ln>
          </p:spPr>
          <p:txBody>
            <a:bodyPr wrap="square" rtlCol="0">
              <a:spAutoFit/>
            </a:bodyPr>
            <a:lstStyle/>
            <a:p>
              <a:pPr algn="ctr"/>
              <a:r>
                <a:rPr lang="fr-FR" altLang="fr-FR" dirty="0">
                  <a:latin typeface="Comic Sans MS" panose="030F0902030302020204" pitchFamily="66" charset="0"/>
                  <a:ea typeface="ＭＳ Ｐゴシック" panose="020B0600070205080204" pitchFamily="34" charset="-128"/>
                </a:rPr>
                <a:t>Puissance de fusion</a:t>
              </a:r>
            </a:p>
          </p:txBody>
        </p:sp>
        <p:sp>
          <p:nvSpPr>
            <p:cNvPr id="16" name="ZoneTexte 15">
              <a:extLst>
                <a:ext uri="{FF2B5EF4-FFF2-40B4-BE49-F238E27FC236}">
                  <a16:creationId xmlns:a16="http://schemas.microsoft.com/office/drawing/2014/main" id="{BFFCABE2-D454-354E-BB1D-A1F16E1F9AB3}"/>
                </a:ext>
              </a:extLst>
            </p:cNvPr>
            <p:cNvSpPr txBox="1"/>
            <p:nvPr/>
          </p:nvSpPr>
          <p:spPr>
            <a:xfrm>
              <a:off x="988414" y="4685209"/>
              <a:ext cx="1405493" cy="646331"/>
            </a:xfrm>
            <a:prstGeom prst="rect">
              <a:avLst/>
            </a:prstGeom>
            <a:solidFill>
              <a:schemeClr val="bg1"/>
            </a:solidFill>
            <a:ln>
              <a:solidFill>
                <a:schemeClr val="tx1"/>
              </a:solidFill>
            </a:ln>
          </p:spPr>
          <p:txBody>
            <a:bodyPr wrap="square" rtlCol="0">
              <a:spAutoFit/>
            </a:bodyPr>
            <a:lstStyle/>
            <a:p>
              <a:pPr algn="ctr"/>
              <a:r>
                <a:rPr lang="fr-FR" altLang="fr-FR" dirty="0">
                  <a:latin typeface="Comic Sans MS" panose="030F0902030302020204" pitchFamily="66" charset="0"/>
                  <a:ea typeface="ＭＳ Ｐゴシック" panose="020B0600070205080204" pitchFamily="34" charset="-128"/>
                </a:rPr>
                <a:t>Energie du « driver »</a:t>
              </a:r>
            </a:p>
          </p:txBody>
        </p:sp>
        <p:sp>
          <p:nvSpPr>
            <p:cNvPr id="17" name="ZoneTexte 16">
              <a:extLst>
                <a:ext uri="{FF2B5EF4-FFF2-40B4-BE49-F238E27FC236}">
                  <a16:creationId xmlns:a16="http://schemas.microsoft.com/office/drawing/2014/main" id="{826B700B-9BAA-1643-91CF-CC33C4E07180}"/>
                </a:ext>
              </a:extLst>
            </p:cNvPr>
            <p:cNvSpPr txBox="1"/>
            <p:nvPr/>
          </p:nvSpPr>
          <p:spPr>
            <a:xfrm>
              <a:off x="4258483" y="4688338"/>
              <a:ext cx="1405493" cy="646331"/>
            </a:xfrm>
            <a:prstGeom prst="rect">
              <a:avLst/>
            </a:prstGeom>
            <a:solidFill>
              <a:schemeClr val="bg1"/>
            </a:solidFill>
            <a:ln>
              <a:solidFill>
                <a:schemeClr val="tx1"/>
              </a:solidFill>
            </a:ln>
          </p:spPr>
          <p:txBody>
            <a:bodyPr wrap="square" rtlCol="0">
              <a:spAutoFit/>
            </a:bodyPr>
            <a:lstStyle/>
            <a:p>
              <a:pPr algn="ctr"/>
              <a:r>
                <a:rPr lang="fr-FR" altLang="fr-FR" dirty="0">
                  <a:latin typeface="Comic Sans MS" panose="030F0902030302020204" pitchFamily="66" charset="0"/>
                  <a:ea typeface="ＭＳ Ｐゴシック" panose="020B0600070205080204" pitchFamily="34" charset="-128"/>
                </a:rPr>
                <a:t>Energie de fusion</a:t>
              </a:r>
            </a:p>
          </p:txBody>
        </p:sp>
      </p:grpSp>
      <p:sp>
        <p:nvSpPr>
          <p:cNvPr id="2" name="Espace réservé du pied de page 1">
            <a:extLst>
              <a:ext uri="{FF2B5EF4-FFF2-40B4-BE49-F238E27FC236}">
                <a16:creationId xmlns:a16="http://schemas.microsoft.com/office/drawing/2014/main" id="{6485F87B-3D45-9841-ABD2-42F6DA136958}"/>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1576978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B984114-068F-1E42-A9B8-E8305DC75B7C}"/>
              </a:ext>
            </a:extLst>
          </p:cNvPr>
          <p:cNvSpPr>
            <a:spLocks noGrp="1"/>
          </p:cNvSpPr>
          <p:nvPr>
            <p:ph type="sldNum" sz="quarter" idx="12"/>
          </p:nvPr>
        </p:nvSpPr>
        <p:spPr/>
        <p:txBody>
          <a:bodyPr/>
          <a:lstStyle/>
          <a:p>
            <a:fld id="{3208C144-A229-CD4A-87E0-A8C50152FABD}" type="slidenum">
              <a:rPr lang="fr-FR" altLang="fr-FR"/>
              <a:pPr/>
              <a:t>37</a:t>
            </a:fld>
            <a:endParaRPr lang="fr-FR" altLang="fr-FR">
              <a:latin typeface="Arial" panose="020B0604020202020204" pitchFamily="34" charset="0"/>
            </a:endParaRPr>
          </a:p>
        </p:txBody>
      </p:sp>
      <p:sp>
        <p:nvSpPr>
          <p:cNvPr id="69634" name="Rectangle 2">
            <a:extLst>
              <a:ext uri="{FF2B5EF4-FFF2-40B4-BE49-F238E27FC236}">
                <a16:creationId xmlns:a16="http://schemas.microsoft.com/office/drawing/2014/main" id="{FB60917A-5B91-7342-B535-269FF60784D5}"/>
              </a:ext>
            </a:extLst>
          </p:cNvPr>
          <p:cNvSpPr>
            <a:spLocks noGrp="1" noChangeArrowheads="1"/>
          </p:cNvSpPr>
          <p:nvPr>
            <p:ph type="title"/>
          </p:nvPr>
        </p:nvSpPr>
        <p:spPr/>
        <p:txBody>
          <a:bodyPr/>
          <a:lstStyle/>
          <a:p>
            <a:pPr algn="ctr"/>
            <a:r>
              <a:rPr lang="fr-FR" altLang="fr-FR" sz="3200" b="1" dirty="0"/>
              <a:t>Hybrides : avantages et problèmes</a:t>
            </a:r>
          </a:p>
        </p:txBody>
      </p:sp>
      <p:sp>
        <p:nvSpPr>
          <p:cNvPr id="69635" name="Rectangle 3">
            <a:extLst>
              <a:ext uri="{FF2B5EF4-FFF2-40B4-BE49-F238E27FC236}">
                <a16:creationId xmlns:a16="http://schemas.microsoft.com/office/drawing/2014/main" id="{32DA5EFA-5E09-E246-B69C-7B8D214D01CC}"/>
              </a:ext>
            </a:extLst>
          </p:cNvPr>
          <p:cNvSpPr>
            <a:spLocks noGrp="1" noChangeArrowheads="1"/>
          </p:cNvSpPr>
          <p:nvPr>
            <p:ph type="body" sz="half" idx="1"/>
          </p:nvPr>
        </p:nvSpPr>
        <p:spPr/>
        <p:txBody>
          <a:bodyPr/>
          <a:lstStyle/>
          <a:p>
            <a:pPr marL="0" indent="0">
              <a:lnSpc>
                <a:spcPct val="90000"/>
              </a:lnSpc>
              <a:buNone/>
            </a:pPr>
            <a:r>
              <a:rPr lang="fr-FR" altLang="fr-FR" sz="1800" dirty="0"/>
              <a:t>Perspectives :</a:t>
            </a:r>
          </a:p>
          <a:p>
            <a:pPr marL="0" indent="0">
              <a:lnSpc>
                <a:spcPct val="90000"/>
              </a:lnSpc>
              <a:buNone/>
            </a:pPr>
            <a:endParaRPr lang="fr-FR" altLang="fr-FR" sz="1800" dirty="0"/>
          </a:p>
          <a:p>
            <a:pPr>
              <a:lnSpc>
                <a:spcPct val="90000"/>
              </a:lnSpc>
            </a:pPr>
            <a:r>
              <a:rPr lang="fr-FR" altLang="fr-FR" sz="1800" dirty="0"/>
              <a:t>Performances moindres exigées de la partie fusion : état de l’art au début du XXI</a:t>
            </a:r>
            <a:r>
              <a:rPr lang="fr-FR" altLang="fr-FR" sz="1800" baseline="30000" dirty="0"/>
              <a:t>e</a:t>
            </a:r>
            <a:r>
              <a:rPr lang="fr-FR" altLang="fr-FR" sz="1800" dirty="0"/>
              <a:t> siècle</a:t>
            </a:r>
          </a:p>
          <a:p>
            <a:pPr>
              <a:lnSpc>
                <a:spcPct val="90000"/>
              </a:lnSpc>
            </a:pPr>
            <a:endParaRPr lang="fr-FR" altLang="fr-FR" sz="1800" dirty="0"/>
          </a:p>
          <a:p>
            <a:pPr>
              <a:lnSpc>
                <a:spcPct val="90000"/>
              </a:lnSpc>
            </a:pPr>
            <a:r>
              <a:rPr lang="fr-FR" altLang="fr-FR" sz="1800" dirty="0"/>
              <a:t>Mise en place de dispositifs industriels de fusion, avancée de plusieurs décennies</a:t>
            </a:r>
          </a:p>
          <a:p>
            <a:pPr>
              <a:lnSpc>
                <a:spcPct val="90000"/>
              </a:lnSpc>
            </a:pPr>
            <a:endParaRPr lang="fr-FR" altLang="fr-FR" sz="1200" dirty="0"/>
          </a:p>
          <a:p>
            <a:pPr>
              <a:lnSpc>
                <a:spcPct val="90000"/>
              </a:lnSpc>
            </a:pPr>
            <a:r>
              <a:rPr lang="fr-FR" altLang="fr-FR" sz="1800" dirty="0"/>
              <a:t>Intégration à la quatrième génération de réacteurs électronucléaires</a:t>
            </a:r>
          </a:p>
        </p:txBody>
      </p:sp>
      <p:sp>
        <p:nvSpPr>
          <p:cNvPr id="69636" name="Rectangle 4">
            <a:extLst>
              <a:ext uri="{FF2B5EF4-FFF2-40B4-BE49-F238E27FC236}">
                <a16:creationId xmlns:a16="http://schemas.microsoft.com/office/drawing/2014/main" id="{CC62981A-3465-514A-BF05-6BCFB8651F6D}"/>
              </a:ext>
            </a:extLst>
          </p:cNvPr>
          <p:cNvSpPr>
            <a:spLocks noGrp="1" noChangeArrowheads="1"/>
          </p:cNvSpPr>
          <p:nvPr>
            <p:ph type="body" sz="half" idx="2"/>
          </p:nvPr>
        </p:nvSpPr>
        <p:spPr>
          <a:xfrm>
            <a:off x="4648200" y="1817841"/>
            <a:ext cx="3810000" cy="3657600"/>
          </a:xfrm>
        </p:spPr>
        <p:txBody>
          <a:bodyPr/>
          <a:lstStyle/>
          <a:p>
            <a:pPr marL="0" indent="0">
              <a:buNone/>
            </a:pPr>
            <a:r>
              <a:rPr lang="fr-FR" altLang="fr-FR" sz="1800" dirty="0"/>
              <a:t>Mais :</a:t>
            </a:r>
          </a:p>
          <a:p>
            <a:pPr marL="0" indent="0">
              <a:buNone/>
            </a:pPr>
            <a:endParaRPr lang="fr-FR" altLang="fr-FR" sz="1800" dirty="0"/>
          </a:p>
          <a:p>
            <a:pPr>
              <a:lnSpc>
                <a:spcPct val="90000"/>
              </a:lnSpc>
            </a:pPr>
            <a:r>
              <a:rPr lang="fr-FR" altLang="fr-FR" sz="1800" dirty="0"/>
              <a:t>Co</a:t>
            </a:r>
            <a:r>
              <a:rPr lang="fr-FR" altLang="ja-JP" sz="1800" dirty="0"/>
              <a:t>ût et pour le confinement inertiel, difficulté d’obtenir des cadences élevées</a:t>
            </a:r>
          </a:p>
          <a:p>
            <a:pPr>
              <a:lnSpc>
                <a:spcPct val="90000"/>
              </a:lnSpc>
            </a:pPr>
            <a:endParaRPr lang="fr-FR" altLang="ja-JP" sz="1800" dirty="0"/>
          </a:p>
          <a:p>
            <a:pPr>
              <a:lnSpc>
                <a:spcPct val="90000"/>
              </a:lnSpc>
            </a:pPr>
            <a:r>
              <a:rPr lang="fr-FR" altLang="ja-JP" sz="1800" dirty="0"/>
              <a:t>Fin de l’argument d’une énergie nucléaire « propre »</a:t>
            </a:r>
          </a:p>
          <a:p>
            <a:pPr marL="0" indent="0">
              <a:lnSpc>
                <a:spcPct val="90000"/>
              </a:lnSpc>
              <a:buNone/>
            </a:pPr>
            <a:endParaRPr lang="fr-FR" altLang="ja-JP" sz="2400" dirty="0"/>
          </a:p>
          <a:p>
            <a:pPr>
              <a:lnSpc>
                <a:spcPct val="90000"/>
              </a:lnSpc>
            </a:pPr>
            <a:r>
              <a:rPr lang="fr-FR" altLang="ja-JP" sz="1800" dirty="0"/>
              <a:t>Communautés séparées à réunir</a:t>
            </a:r>
            <a:endParaRPr lang="fr-FR" altLang="fr-FR" sz="1800" dirty="0"/>
          </a:p>
        </p:txBody>
      </p:sp>
      <p:sp>
        <p:nvSpPr>
          <p:cNvPr id="2" name="Espace réservé du pied de page 1">
            <a:extLst>
              <a:ext uri="{FF2B5EF4-FFF2-40B4-BE49-F238E27FC236}">
                <a16:creationId xmlns:a16="http://schemas.microsoft.com/office/drawing/2014/main" id="{3BAD4D78-E130-3E4B-97CA-74CF49067448}"/>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3875826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7">
            <a:extLst>
              <a:ext uri="{FF2B5EF4-FFF2-40B4-BE49-F238E27FC236}">
                <a16:creationId xmlns:a16="http://schemas.microsoft.com/office/drawing/2014/main" id="{94C4B08A-FB1A-D342-973E-0E6569F95175}"/>
              </a:ext>
            </a:extLst>
          </p:cNvPr>
          <p:cNvSpPr>
            <a:spLocks noGrp="1"/>
          </p:cNvSpPr>
          <p:nvPr>
            <p:ph type="sldNum" sz="quarter" idx="12"/>
          </p:nvPr>
        </p:nvSpPr>
        <p:spPr/>
        <p:txBody>
          <a:bodyPr/>
          <a:lstStyle/>
          <a:p>
            <a:fld id="{190F35D8-DB24-974D-BD32-A51BC80D674E}" type="slidenum">
              <a:rPr lang="fr-FR" altLang="fr-FR"/>
              <a:pPr/>
              <a:t>38</a:t>
            </a:fld>
            <a:endParaRPr lang="fr-FR" altLang="fr-FR">
              <a:latin typeface="Arial" panose="020B0604020202020204" pitchFamily="34" charset="0"/>
            </a:endParaRPr>
          </a:p>
        </p:txBody>
      </p:sp>
      <p:sp>
        <p:nvSpPr>
          <p:cNvPr id="289794" name="Rectangle 2">
            <a:extLst>
              <a:ext uri="{FF2B5EF4-FFF2-40B4-BE49-F238E27FC236}">
                <a16:creationId xmlns:a16="http://schemas.microsoft.com/office/drawing/2014/main" id="{CEFE1EB4-E020-CD4A-A8ED-3BC4D9992AA6}"/>
              </a:ext>
            </a:extLst>
          </p:cNvPr>
          <p:cNvSpPr>
            <a:spLocks noGrp="1" noChangeArrowheads="1"/>
          </p:cNvSpPr>
          <p:nvPr>
            <p:ph type="title"/>
          </p:nvPr>
        </p:nvSpPr>
        <p:spPr>
          <a:xfrm>
            <a:off x="685800" y="609600"/>
            <a:ext cx="7772400" cy="990600"/>
          </a:xfrm>
        </p:spPr>
        <p:txBody>
          <a:bodyPr/>
          <a:lstStyle/>
          <a:p>
            <a:pPr algn="ctr"/>
            <a:r>
              <a:rPr lang="fr-FR" altLang="fr-FR" sz="2800" b="1" dirty="0"/>
              <a:t>Un rôle pour un hybride à confinement magnétique</a:t>
            </a:r>
          </a:p>
        </p:txBody>
      </p:sp>
      <p:sp>
        <p:nvSpPr>
          <p:cNvPr id="289797" name="Rectangle 5">
            <a:extLst>
              <a:ext uri="{FF2B5EF4-FFF2-40B4-BE49-F238E27FC236}">
                <a16:creationId xmlns:a16="http://schemas.microsoft.com/office/drawing/2014/main" id="{88090645-7821-F34C-8558-7649141198A4}"/>
              </a:ext>
            </a:extLst>
          </p:cNvPr>
          <p:cNvSpPr>
            <a:spLocks noGrp="1" noChangeArrowheads="1"/>
          </p:cNvSpPr>
          <p:nvPr>
            <p:ph type="body" sz="half" idx="3"/>
          </p:nvPr>
        </p:nvSpPr>
        <p:spPr>
          <a:xfrm>
            <a:off x="685800" y="4572000"/>
            <a:ext cx="2514600" cy="1524000"/>
          </a:xfrm>
        </p:spPr>
        <p:txBody>
          <a:bodyPr/>
          <a:lstStyle/>
          <a:p>
            <a:pPr marL="0" indent="0" algn="ctr">
              <a:buFontTx/>
              <a:buNone/>
            </a:pPr>
            <a:r>
              <a:rPr lang="fr-FR" altLang="fr-FR" sz="2000"/>
              <a:t>Tore compact à</a:t>
            </a:r>
          </a:p>
          <a:p>
            <a:pPr marL="0" indent="0" algn="ctr">
              <a:buFontTx/>
              <a:buNone/>
            </a:pPr>
            <a:r>
              <a:rPr lang="fr-FR" altLang="fr-FR" sz="2000"/>
              <a:t>couverture fissile</a:t>
            </a:r>
          </a:p>
        </p:txBody>
      </p:sp>
      <p:pic>
        <p:nvPicPr>
          <p:cNvPr id="289800" name="Picture 8" descr="Hybricycle">
            <a:extLst>
              <a:ext uri="{FF2B5EF4-FFF2-40B4-BE49-F238E27FC236}">
                <a16:creationId xmlns:a16="http://schemas.microsoft.com/office/drawing/2014/main" id="{9D70505F-0F7E-5C40-8CD8-D5383D286280}"/>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429000" y="1752600"/>
            <a:ext cx="5181600" cy="2640013"/>
          </a:xfrm>
          <a:noFill/>
          <a:ln/>
        </p:spPr>
      </p:pic>
      <p:graphicFrame>
        <p:nvGraphicFramePr>
          <p:cNvPr id="289801" name="Object 9">
            <a:extLst>
              <a:ext uri="{FF2B5EF4-FFF2-40B4-BE49-F238E27FC236}">
                <a16:creationId xmlns:a16="http://schemas.microsoft.com/office/drawing/2014/main" id="{AFCDADFC-ACCB-9449-966B-A2C77D0498F4}"/>
              </a:ext>
            </a:extLst>
          </p:cNvPr>
          <p:cNvGraphicFramePr>
            <a:graphicFrameLocks noGrp="1" noChangeAspect="1"/>
          </p:cNvGraphicFramePr>
          <p:nvPr>
            <p:ph sz="quarter" idx="1"/>
          </p:nvPr>
        </p:nvGraphicFramePr>
        <p:xfrm>
          <a:off x="533400" y="1733550"/>
          <a:ext cx="2895600" cy="2690813"/>
        </p:xfrm>
        <a:graphic>
          <a:graphicData uri="http://schemas.openxmlformats.org/presentationml/2006/ole">
            <mc:AlternateContent xmlns:mc="http://schemas.openxmlformats.org/markup-compatibility/2006">
              <mc:Choice xmlns:v="urn:schemas-microsoft-com:vml" Requires="v">
                <p:oleObj spid="_x0000_s24757" name="Document" r:id="rId5" imgW="3860800" imgH="3581400" progId="Word.Document.8">
                  <p:embed/>
                </p:oleObj>
              </mc:Choice>
              <mc:Fallback>
                <p:oleObj name="Document" r:id="rId5" imgW="3860800" imgH="3581400" progId="Word.Document.8">
                  <p:embed/>
                  <p:pic>
                    <p:nvPicPr>
                      <p:cNvPr id="289801" name="Object 9">
                        <a:extLst>
                          <a:ext uri="{FF2B5EF4-FFF2-40B4-BE49-F238E27FC236}">
                            <a16:creationId xmlns:a16="http://schemas.microsoft.com/office/drawing/2014/main" id="{AFCDADFC-ACCB-9449-966B-A2C77D0498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733550"/>
                        <a:ext cx="2895600" cy="269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89802" name="Text Box 10">
            <a:extLst>
              <a:ext uri="{FF2B5EF4-FFF2-40B4-BE49-F238E27FC236}">
                <a16:creationId xmlns:a16="http://schemas.microsoft.com/office/drawing/2014/main" id="{E46DB40C-A6C6-3948-98EA-928FE8DC1651}"/>
              </a:ext>
            </a:extLst>
          </p:cNvPr>
          <p:cNvSpPr txBox="1">
            <a:spLocks noChangeArrowheads="1"/>
          </p:cNvSpPr>
          <p:nvPr/>
        </p:nvSpPr>
        <p:spPr bwMode="auto">
          <a:xfrm>
            <a:off x="3645245" y="4572000"/>
            <a:ext cx="5043016"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fr-FR" altLang="fr-FR" sz="2000" dirty="0">
                <a:latin typeface="Comic Sans MS" panose="030F0902030302020204" pitchFamily="66" charset="0"/>
              </a:rPr>
              <a:t>Hybride fusion fission dans le cycle du</a:t>
            </a:r>
          </a:p>
          <a:p>
            <a:r>
              <a:rPr lang="fr-FR" altLang="fr-FR" sz="2000" dirty="0">
                <a:latin typeface="Comic Sans MS" panose="030F0902030302020204" pitchFamily="66" charset="0"/>
              </a:rPr>
              <a:t>Thorium. Complexe nucléaire autonome.</a:t>
            </a:r>
          </a:p>
        </p:txBody>
      </p:sp>
      <p:sp>
        <p:nvSpPr>
          <p:cNvPr id="2" name="Espace réservé du pied de page 1">
            <a:extLst>
              <a:ext uri="{FF2B5EF4-FFF2-40B4-BE49-F238E27FC236}">
                <a16:creationId xmlns:a16="http://schemas.microsoft.com/office/drawing/2014/main" id="{346FAD38-0098-E346-8B76-6B55F53C02F1}"/>
              </a:ext>
            </a:extLst>
          </p:cNvPr>
          <p:cNvSpPr>
            <a:spLocks noGrp="1"/>
          </p:cNvSpPr>
          <p:nvPr>
            <p:ph type="ftr" sz="quarter" idx="11"/>
          </p:nvPr>
        </p:nvSpPr>
        <p:spPr/>
        <p:txBody>
          <a:bodyPr/>
          <a:lstStyle/>
          <a:p>
            <a:r>
              <a:rPr lang="fr-FR" altLang="fr-FR"/>
              <a:t>AEIS 24-11-23</a:t>
            </a:r>
          </a:p>
        </p:txBody>
      </p:sp>
    </p:spTree>
    <p:extLst>
      <p:ext uri="{BB962C8B-B14F-4D97-AF65-F5344CB8AC3E}">
        <p14:creationId xmlns:p14="http://schemas.microsoft.com/office/powerpoint/2010/main" val="3595187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6ACB397-526D-2949-89BD-7F23DF26E9C4}"/>
              </a:ext>
            </a:extLst>
          </p:cNvPr>
          <p:cNvPicPr>
            <a:picLocks noChangeAspect="1"/>
          </p:cNvPicPr>
          <p:nvPr/>
        </p:nvPicPr>
        <p:blipFill>
          <a:blip r:embed="rId3"/>
          <a:stretch>
            <a:fillRect/>
          </a:stretch>
        </p:blipFill>
        <p:spPr>
          <a:xfrm>
            <a:off x="-93263" y="-20096"/>
            <a:ext cx="9330524" cy="6858000"/>
          </a:xfrm>
          <a:prstGeom prst="rect">
            <a:avLst/>
          </a:prstGeom>
        </p:spPr>
      </p:pic>
      <p:sp>
        <p:nvSpPr>
          <p:cNvPr id="4097" name="Titre 1">
            <a:extLst>
              <a:ext uri="{FF2B5EF4-FFF2-40B4-BE49-F238E27FC236}">
                <a16:creationId xmlns:a16="http://schemas.microsoft.com/office/drawing/2014/main" id="{5308AE04-0AB7-5344-9CF0-BFBFC2D1E179}"/>
              </a:ext>
            </a:extLst>
          </p:cNvPr>
          <p:cNvSpPr>
            <a:spLocks noGrp="1"/>
          </p:cNvSpPr>
          <p:nvPr>
            <p:ph type="title"/>
          </p:nvPr>
        </p:nvSpPr>
        <p:spPr>
          <a:xfrm>
            <a:off x="-93263" y="2515394"/>
            <a:ext cx="9330524" cy="1325563"/>
          </a:xfrm>
        </p:spPr>
        <p:txBody>
          <a:bodyPr/>
          <a:lstStyle/>
          <a:p>
            <a:pPr algn="ctr"/>
            <a:r>
              <a:rPr lang="fr-FR" altLang="fr-FR" sz="4800" b="1" spc="50" dirty="0">
                <a:ln w="9525" cmpd="sng">
                  <a:solidFill>
                    <a:schemeClr val="tx1"/>
                  </a:solidFill>
                  <a:prstDash val="solid"/>
                </a:ln>
                <a:solidFill>
                  <a:srgbClr val="70AD47">
                    <a:tint val="1000"/>
                  </a:srgbClr>
                </a:solidFill>
                <a:effectLst>
                  <a:glow rad="38100">
                    <a:schemeClr val="accent1">
                      <a:alpha val="40000"/>
                    </a:schemeClr>
                  </a:glow>
                  <a:outerShdw blurRad="50800" dist="38100" dir="2700000" algn="tl" rotWithShape="0">
                    <a:prstClr val="black">
                      <a:alpha val="40000"/>
                    </a:prstClr>
                  </a:outerShdw>
                </a:effectLst>
                <a:latin typeface="Comic Sans MS" panose="030F0902030302020204" pitchFamily="66" charset="0"/>
                <a:ea typeface="Comic Sans MS" panose="030F0902030302020204" pitchFamily="66" charset="0"/>
                <a:cs typeface="Comic Sans MS" panose="030F0902030302020204" pitchFamily="66" charset="0"/>
              </a:rPr>
              <a:t>La quête du Graal continue</a:t>
            </a:r>
          </a:p>
        </p:txBody>
      </p:sp>
      <p:sp>
        <p:nvSpPr>
          <p:cNvPr id="2" name="Espace réservé du pied de page 1">
            <a:extLst>
              <a:ext uri="{FF2B5EF4-FFF2-40B4-BE49-F238E27FC236}">
                <a16:creationId xmlns:a16="http://schemas.microsoft.com/office/drawing/2014/main" id="{7C9171D5-A891-5D47-9A3D-362346478154}"/>
              </a:ext>
            </a:extLst>
          </p:cNvPr>
          <p:cNvSpPr>
            <a:spLocks noGrp="1"/>
          </p:cNvSpPr>
          <p:nvPr>
            <p:ph type="ftr" sz="quarter" idx="11"/>
          </p:nvPr>
        </p:nvSpPr>
        <p:spPr/>
        <p:txBody>
          <a:bodyPr/>
          <a:lstStyle/>
          <a:p>
            <a:pPr>
              <a:defRPr/>
            </a:pPr>
            <a:r>
              <a:rPr lang="fr-FR" altLang="fr-FR">
                <a:latin typeface="Comic Sans MS" panose="030F0902030302020204" pitchFamily="66" charset="0"/>
                <a:ea typeface="Comic Sans MS" panose="030F0902030302020204" pitchFamily="66" charset="0"/>
                <a:cs typeface="Comic Sans MS" panose="030F0902030302020204" pitchFamily="66" charset="0"/>
              </a:rPr>
              <a:t>AEIS 24-11-23</a:t>
            </a:r>
            <a:endParaRPr lang="fr-FR" altLang="fr-FR" dirty="0">
              <a:latin typeface="Comic Sans MS" panose="030F0902030302020204" pitchFamily="66" charset="0"/>
              <a:ea typeface="Comic Sans MS" panose="030F0902030302020204" pitchFamily="66" charset="0"/>
              <a:cs typeface="Comic Sans MS" panose="030F0902030302020204" pitchFamily="66" charset="0"/>
            </a:endParaRPr>
          </a:p>
        </p:txBody>
      </p:sp>
      <p:sp>
        <p:nvSpPr>
          <p:cNvPr id="3" name="Espace réservé du numéro de diapositive 2">
            <a:extLst>
              <a:ext uri="{FF2B5EF4-FFF2-40B4-BE49-F238E27FC236}">
                <a16:creationId xmlns:a16="http://schemas.microsoft.com/office/drawing/2014/main" id="{1B00E03D-89E8-8247-8E32-D7EA5218B5A6}"/>
              </a:ext>
            </a:extLst>
          </p:cNvPr>
          <p:cNvSpPr>
            <a:spLocks noGrp="1"/>
          </p:cNvSpPr>
          <p:nvPr>
            <p:ph type="sldNum" sz="quarter" idx="12"/>
          </p:nvPr>
        </p:nvSpPr>
        <p:spPr/>
        <p:txBody>
          <a:bodyPr/>
          <a:lstStyle/>
          <a:p>
            <a:pPr>
              <a:defRPr/>
            </a:pPr>
            <a:fld id="{1D02D46E-C51B-6E45-BEDE-33F48132177A}" type="slidenum">
              <a:rPr lang="fr-FR" smtClean="0"/>
              <a:pPr>
                <a:defRPr/>
              </a:pPr>
              <a:t>39</a:t>
            </a:fld>
            <a:endParaRPr lang="fr-FR"/>
          </a:p>
        </p:txBody>
      </p:sp>
      <p:sp>
        <p:nvSpPr>
          <p:cNvPr id="4" name="ZoneTexte 3">
            <a:extLst>
              <a:ext uri="{FF2B5EF4-FFF2-40B4-BE49-F238E27FC236}">
                <a16:creationId xmlns:a16="http://schemas.microsoft.com/office/drawing/2014/main" id="{6D3B9F2C-E9D1-6642-A9EC-E174320932C1}"/>
              </a:ext>
            </a:extLst>
          </p:cNvPr>
          <p:cNvSpPr txBox="1"/>
          <p:nvPr/>
        </p:nvSpPr>
        <p:spPr>
          <a:xfrm>
            <a:off x="728505" y="4610058"/>
            <a:ext cx="7686989" cy="1938992"/>
          </a:xfrm>
          <a:prstGeom prst="rect">
            <a:avLst/>
          </a:prstGeom>
          <a:noFill/>
        </p:spPr>
        <p:txBody>
          <a:bodyPr wrap="square" rtlCol="0">
            <a:spAutoFit/>
          </a:bodyPr>
          <a:lstStyle/>
          <a:p>
            <a:pPr algn="r"/>
            <a:r>
              <a:rPr lang="fr-FR" sz="3200" b="1" spc="50" dirty="0">
                <a:ln w="9525" cmpd="sng">
                  <a:solidFill>
                    <a:sysClr val="windowText" lastClr="000000"/>
                  </a:solidFill>
                  <a:prstDash val="solid"/>
                </a:ln>
                <a:solidFill>
                  <a:srgbClr val="70AD47">
                    <a:tint val="1000"/>
                  </a:srgbClr>
                </a:solidFill>
                <a:effectLst>
                  <a:glow rad="38100">
                    <a:schemeClr val="accent1">
                      <a:alpha val="40000"/>
                    </a:schemeClr>
                  </a:glow>
                </a:effectLst>
                <a:latin typeface="Comic Sans MS" panose="030F0902030302020204" pitchFamily="66" charset="0"/>
              </a:rPr>
              <a:t>La fusion sera-t-elle prête quand la société en aura besoin ?*</a:t>
            </a:r>
          </a:p>
          <a:p>
            <a:pPr algn="r"/>
            <a:endParaRPr lang="fr-FR" sz="3200" b="1" spc="50" dirty="0">
              <a:ln w="9525" cmpd="sng">
                <a:solidFill>
                  <a:sysClr val="windowText" lastClr="000000"/>
                </a:solidFill>
                <a:prstDash val="solid"/>
              </a:ln>
              <a:solidFill>
                <a:srgbClr val="70AD47">
                  <a:tint val="1000"/>
                </a:srgbClr>
              </a:solidFill>
              <a:effectLst>
                <a:glow rad="38100">
                  <a:schemeClr val="accent1">
                    <a:alpha val="40000"/>
                  </a:schemeClr>
                </a:glow>
              </a:effectLst>
              <a:latin typeface="Comic Sans MS" panose="030F0902030302020204" pitchFamily="66" charset="0"/>
            </a:endParaRPr>
          </a:p>
          <a:p>
            <a:pPr algn="r"/>
            <a:r>
              <a:rPr lang="fr-FR" sz="2400" b="1" dirty="0"/>
              <a:t>*d’après un propos prêté à Lev </a:t>
            </a:r>
            <a:r>
              <a:rPr lang="fr-FR" sz="2400" b="1" dirty="0" err="1"/>
              <a:t>Artsimovitch</a:t>
            </a:r>
            <a:endParaRPr lang="fr-FR" sz="2400" b="1" dirty="0"/>
          </a:p>
        </p:txBody>
      </p:sp>
    </p:spTree>
    <p:extLst>
      <p:ext uri="{BB962C8B-B14F-4D97-AF65-F5344CB8AC3E}">
        <p14:creationId xmlns:p14="http://schemas.microsoft.com/office/powerpoint/2010/main" val="45435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A6D0A155-45B8-984D-A071-447F35D70633}"/>
              </a:ext>
            </a:extLst>
          </p:cNvPr>
          <p:cNvSpPr>
            <a:spLocks noGrp="1"/>
          </p:cNvSpPr>
          <p:nvPr>
            <p:ph type="sldNum" sz="quarter" idx="12"/>
          </p:nvPr>
        </p:nvSpPr>
        <p:spPr/>
        <p:txBody>
          <a:bodyPr/>
          <a:lstStyle/>
          <a:p>
            <a:fld id="{BFA54D84-C119-C544-88C4-FD690D0D7886}" type="slidenum">
              <a:rPr lang="fr-FR" altLang="fr-FR"/>
              <a:pPr/>
              <a:t>4</a:t>
            </a:fld>
            <a:endParaRPr lang="fr-FR" altLang="fr-FR"/>
          </a:p>
        </p:txBody>
      </p:sp>
      <p:sp>
        <p:nvSpPr>
          <p:cNvPr id="692226" name="Rectangle 2">
            <a:extLst>
              <a:ext uri="{FF2B5EF4-FFF2-40B4-BE49-F238E27FC236}">
                <a16:creationId xmlns:a16="http://schemas.microsoft.com/office/drawing/2014/main" id="{419B16D6-057C-7443-AA9C-A6082126D4EA}"/>
              </a:ext>
            </a:extLst>
          </p:cNvPr>
          <p:cNvSpPr>
            <a:spLocks noGrp="1" noChangeArrowheads="1"/>
          </p:cNvSpPr>
          <p:nvPr>
            <p:ph type="title"/>
          </p:nvPr>
        </p:nvSpPr>
        <p:spPr/>
        <p:txBody>
          <a:bodyPr/>
          <a:lstStyle/>
          <a:p>
            <a:pPr algn="ctr"/>
            <a:r>
              <a:rPr lang="fr-FR" altLang="fr-FR" sz="3200" b="1" dirty="0"/>
              <a:t>Pourquoi la fusion?</a:t>
            </a:r>
          </a:p>
        </p:txBody>
      </p:sp>
      <p:pic>
        <p:nvPicPr>
          <p:cNvPr id="692227" name="Picture 3" descr="Chimie-fission-fusion">
            <a:extLst>
              <a:ext uri="{FF2B5EF4-FFF2-40B4-BE49-F238E27FC236}">
                <a16:creationId xmlns:a16="http://schemas.microsoft.com/office/drawing/2014/main" id="{9E6FA567-96D3-C64A-9E7B-C13A9687901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981200"/>
            <a:ext cx="7772400" cy="3636963"/>
          </a:xfrm>
        </p:spPr>
      </p:pic>
      <p:sp>
        <p:nvSpPr>
          <p:cNvPr id="692228" name="Text Box 4">
            <a:extLst>
              <a:ext uri="{FF2B5EF4-FFF2-40B4-BE49-F238E27FC236}">
                <a16:creationId xmlns:a16="http://schemas.microsoft.com/office/drawing/2014/main" id="{F57EA4F0-83CB-F54D-9C12-3B10AC8F3514}"/>
              </a:ext>
            </a:extLst>
          </p:cNvPr>
          <p:cNvSpPr txBox="1">
            <a:spLocks noChangeArrowheads="1"/>
          </p:cNvSpPr>
          <p:nvPr/>
        </p:nvSpPr>
        <p:spPr bwMode="auto">
          <a:xfrm>
            <a:off x="5198382" y="5617924"/>
            <a:ext cx="3063875"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altLang="fr-FR" dirty="0">
                <a:solidFill>
                  <a:srgbClr val="FF0000"/>
                </a:solidFill>
                <a:latin typeface="Arial" panose="020B0604020202020204" pitchFamily="34" charset="0"/>
                <a:ea typeface="ＭＳ Ｐゴシック" panose="020B0600070205080204" pitchFamily="34" charset="-128"/>
              </a:rPr>
              <a:t>x 6 10</a:t>
            </a:r>
            <a:r>
              <a:rPr lang="fr-FR" altLang="fr-FR" baseline="30000" dirty="0">
                <a:solidFill>
                  <a:srgbClr val="FF0000"/>
                </a:solidFill>
                <a:latin typeface="Arial" panose="020B0604020202020204" pitchFamily="34" charset="0"/>
                <a:ea typeface="ＭＳ Ｐゴシック" panose="020B0600070205080204" pitchFamily="34" charset="-128"/>
              </a:rPr>
              <a:t>4</a:t>
            </a:r>
            <a:r>
              <a:rPr lang="fr-FR" altLang="fr-FR" dirty="0">
                <a:solidFill>
                  <a:srgbClr val="FF0000"/>
                </a:solidFill>
                <a:latin typeface="Arial" panose="020B0604020202020204" pitchFamily="34" charset="0"/>
                <a:ea typeface="ＭＳ Ｐゴシック" panose="020B0600070205080204" pitchFamily="34" charset="-128"/>
              </a:rPr>
              <a:t>	   	   x 10</a:t>
            </a:r>
            <a:r>
              <a:rPr lang="fr-FR" altLang="fr-FR" baseline="30000" dirty="0">
                <a:solidFill>
                  <a:srgbClr val="FF0000"/>
                </a:solidFill>
                <a:latin typeface="Arial" panose="020B0604020202020204" pitchFamily="34" charset="0"/>
                <a:ea typeface="ＭＳ Ｐゴシック" panose="020B0600070205080204" pitchFamily="34" charset="-128"/>
              </a:rPr>
              <a:t>7</a:t>
            </a:r>
            <a:endParaRPr lang="fr-FR" altLang="fr-FR" dirty="0">
              <a:latin typeface="Arial" panose="020B0604020202020204" pitchFamily="34" charset="0"/>
              <a:ea typeface="ＭＳ Ｐゴシック" panose="020B0600070205080204" pitchFamily="34" charset="-128"/>
            </a:endParaRPr>
          </a:p>
        </p:txBody>
      </p:sp>
      <p:sp>
        <p:nvSpPr>
          <p:cNvPr id="2" name="Espace réservé du pied de page 1">
            <a:extLst>
              <a:ext uri="{FF2B5EF4-FFF2-40B4-BE49-F238E27FC236}">
                <a16:creationId xmlns:a16="http://schemas.microsoft.com/office/drawing/2014/main" id="{8774DDF7-67F1-C647-B4C8-10011BC008A9}"/>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1946470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3">
            <a:extLst>
              <a:ext uri="{FF2B5EF4-FFF2-40B4-BE49-F238E27FC236}">
                <a16:creationId xmlns:a16="http://schemas.microsoft.com/office/drawing/2014/main" id="{5EA9C9CE-BFAC-8F49-866A-CD9BBEB897C3}"/>
              </a:ext>
            </a:extLst>
          </p:cNvPr>
          <p:cNvSpPr>
            <a:spLocks noGrp="1"/>
          </p:cNvSpPr>
          <p:nvPr>
            <p:ph type="sldNum" sz="quarter" idx="12"/>
          </p:nvPr>
        </p:nvSpPr>
        <p:spPr/>
        <p:txBody>
          <a:bodyPr/>
          <a:lstStyle/>
          <a:p>
            <a:fld id="{68263BF4-C62C-FE4E-814E-380223C4F8AA}" type="slidenum">
              <a:rPr lang="fr-FR" altLang="fr-FR"/>
              <a:pPr/>
              <a:t>40</a:t>
            </a:fld>
            <a:endParaRPr lang="fr-FR" altLang="fr-FR"/>
          </a:p>
        </p:txBody>
      </p:sp>
      <p:pic>
        <p:nvPicPr>
          <p:cNvPr id="668677" name="Picture 5" descr="Prom-couv">
            <a:extLst>
              <a:ext uri="{FF2B5EF4-FFF2-40B4-BE49-F238E27FC236}">
                <a16:creationId xmlns:a16="http://schemas.microsoft.com/office/drawing/2014/main" id="{FE8B824E-B697-1F4C-ABEC-2E8DF3693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96929">
            <a:off x="714688" y="402421"/>
            <a:ext cx="3103562" cy="44084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68679" name="Picture 7" descr="EDP-Fusion">
            <a:extLst>
              <a:ext uri="{FF2B5EF4-FFF2-40B4-BE49-F238E27FC236}">
                <a16:creationId xmlns:a16="http://schemas.microsoft.com/office/drawing/2014/main" id="{50121558-09DD-F847-BCC5-51A79B537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77442">
            <a:off x="4707486" y="569259"/>
            <a:ext cx="3146425" cy="44831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5A0A52AB-DA83-2645-8B76-05390D5D216D}"/>
              </a:ext>
            </a:extLst>
          </p:cNvPr>
          <p:cNvPicPr>
            <a:picLocks noChangeAspect="1"/>
          </p:cNvPicPr>
          <p:nvPr/>
        </p:nvPicPr>
        <p:blipFill>
          <a:blip r:embed="rId5"/>
          <a:stretch>
            <a:fillRect/>
          </a:stretch>
        </p:blipFill>
        <p:spPr>
          <a:xfrm rot="661748">
            <a:off x="966775" y="2232268"/>
            <a:ext cx="2756441" cy="4088620"/>
          </a:xfrm>
          <a:prstGeom prst="rect">
            <a:avLst/>
          </a:prstGeom>
        </p:spPr>
      </p:pic>
      <p:sp>
        <p:nvSpPr>
          <p:cNvPr id="2" name="Espace réservé du pied de page 1">
            <a:extLst>
              <a:ext uri="{FF2B5EF4-FFF2-40B4-BE49-F238E27FC236}">
                <a16:creationId xmlns:a16="http://schemas.microsoft.com/office/drawing/2014/main" id="{6066D0F3-9A11-4B4F-8ED7-DAA87280519F}"/>
              </a:ext>
            </a:extLst>
          </p:cNvPr>
          <p:cNvSpPr>
            <a:spLocks noGrp="1"/>
          </p:cNvSpPr>
          <p:nvPr>
            <p:ph type="ftr" sz="quarter" idx="11"/>
          </p:nvPr>
        </p:nvSpPr>
        <p:spPr/>
        <p:txBody>
          <a:bodyPr/>
          <a:lstStyle/>
          <a:p>
            <a:pPr>
              <a:defRPr/>
            </a:pPr>
            <a:r>
              <a:rPr lang="fr-FR"/>
              <a:t>AEIS 24-11-23</a:t>
            </a:r>
          </a:p>
        </p:txBody>
      </p:sp>
      <p:pic>
        <p:nvPicPr>
          <p:cNvPr id="5" name="Image 4">
            <a:extLst>
              <a:ext uri="{FF2B5EF4-FFF2-40B4-BE49-F238E27FC236}">
                <a16:creationId xmlns:a16="http://schemas.microsoft.com/office/drawing/2014/main" id="{256BDA15-D6CA-994C-B883-5D51CD024970}"/>
              </a:ext>
            </a:extLst>
          </p:cNvPr>
          <p:cNvPicPr>
            <a:picLocks noChangeAspect="1"/>
          </p:cNvPicPr>
          <p:nvPr/>
        </p:nvPicPr>
        <p:blipFill>
          <a:blip r:embed="rId6"/>
          <a:stretch>
            <a:fillRect/>
          </a:stretch>
        </p:blipFill>
        <p:spPr>
          <a:xfrm rot="20707531">
            <a:off x="5139555" y="2175759"/>
            <a:ext cx="2802053" cy="4145129"/>
          </a:xfrm>
          <a:prstGeom prst="rect">
            <a:avLst/>
          </a:prstGeom>
        </p:spPr>
      </p:pic>
    </p:spTree>
    <p:extLst>
      <p:ext uri="{BB962C8B-B14F-4D97-AF65-F5344CB8AC3E}">
        <p14:creationId xmlns:p14="http://schemas.microsoft.com/office/powerpoint/2010/main" val="351350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4">
            <a:extLst>
              <a:ext uri="{FF2B5EF4-FFF2-40B4-BE49-F238E27FC236}">
                <a16:creationId xmlns:a16="http://schemas.microsoft.com/office/drawing/2014/main" id="{C6B6E34B-87A8-4E48-91E0-B2583E336CFD}"/>
              </a:ext>
            </a:extLst>
          </p:cNvPr>
          <p:cNvSpPr>
            <a:spLocks noGrp="1"/>
          </p:cNvSpPr>
          <p:nvPr>
            <p:ph type="sldNum" sz="quarter" idx="12"/>
          </p:nvPr>
        </p:nvSpPr>
        <p:spPr/>
        <p:txBody>
          <a:bodyPr/>
          <a:lstStyle/>
          <a:p>
            <a:fld id="{AF279A98-1721-4648-8D9E-BE1DE04849DD}" type="slidenum">
              <a:rPr lang="fr-FR" altLang="fr-FR"/>
              <a:pPr/>
              <a:t>41</a:t>
            </a:fld>
            <a:endParaRPr lang="fr-FR" altLang="fr-FR"/>
          </a:p>
        </p:txBody>
      </p:sp>
      <p:sp>
        <p:nvSpPr>
          <p:cNvPr id="569347" name="Rectangle 1027">
            <a:extLst>
              <a:ext uri="{FF2B5EF4-FFF2-40B4-BE49-F238E27FC236}">
                <a16:creationId xmlns:a16="http://schemas.microsoft.com/office/drawing/2014/main" id="{D842B426-28EE-DF48-973C-68EB04D4D1EC}"/>
              </a:ext>
            </a:extLst>
          </p:cNvPr>
          <p:cNvSpPr>
            <a:spLocks noGrp="1" noChangeArrowheads="1"/>
          </p:cNvSpPr>
          <p:nvPr>
            <p:ph type="title"/>
          </p:nvPr>
        </p:nvSpPr>
        <p:spPr/>
        <p:txBody>
          <a:bodyPr/>
          <a:lstStyle/>
          <a:p>
            <a:r>
              <a:rPr lang="fr-FR" altLang="fr-FR" sz="3600"/>
              <a:t>Back up</a:t>
            </a:r>
          </a:p>
        </p:txBody>
      </p:sp>
      <p:sp>
        <p:nvSpPr>
          <p:cNvPr id="2" name="Espace réservé du pied de page 1">
            <a:extLst>
              <a:ext uri="{FF2B5EF4-FFF2-40B4-BE49-F238E27FC236}">
                <a16:creationId xmlns:a16="http://schemas.microsoft.com/office/drawing/2014/main" id="{25294CEF-DEB7-5A4C-AA56-E15E66787F9E}"/>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1215614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re 1">
            <a:extLst>
              <a:ext uri="{FF2B5EF4-FFF2-40B4-BE49-F238E27FC236}">
                <a16:creationId xmlns:a16="http://schemas.microsoft.com/office/drawing/2014/main" id="{48B4DBA5-2ECF-CC42-B225-408154710B24}"/>
              </a:ext>
            </a:extLst>
          </p:cNvPr>
          <p:cNvSpPr>
            <a:spLocks noGrp="1"/>
          </p:cNvSpPr>
          <p:nvPr>
            <p:ph type="title"/>
          </p:nvPr>
        </p:nvSpPr>
        <p:spPr/>
        <p:txBody>
          <a:bodyPr/>
          <a:lstStyle/>
          <a:p>
            <a:pPr algn="ctr"/>
            <a:r>
              <a:rPr lang="fr-FR" altLang="fr-FR" sz="3200" b="1" dirty="0">
                <a:ea typeface="Comic Sans MS" panose="030F0902030302020204" pitchFamily="66" charset="0"/>
                <a:cs typeface="Comic Sans MS" panose="030F0902030302020204" pitchFamily="66" charset="0"/>
              </a:rPr>
              <a:t>Fission et fusion : différences</a:t>
            </a:r>
          </a:p>
        </p:txBody>
      </p:sp>
      <p:sp>
        <p:nvSpPr>
          <p:cNvPr id="10" name="Espace réservé du contenu 9">
            <a:extLst>
              <a:ext uri="{FF2B5EF4-FFF2-40B4-BE49-F238E27FC236}">
                <a16:creationId xmlns:a16="http://schemas.microsoft.com/office/drawing/2014/main" id="{73644142-E738-4A40-AFA0-2792C72F0F69}"/>
              </a:ext>
            </a:extLst>
          </p:cNvPr>
          <p:cNvSpPr>
            <a:spLocks noGrp="1"/>
          </p:cNvSpPr>
          <p:nvPr>
            <p:ph sz="half" idx="1"/>
          </p:nvPr>
        </p:nvSpPr>
        <p:spPr>
          <a:xfrm>
            <a:off x="547965" y="1601500"/>
            <a:ext cx="3886200" cy="4351338"/>
          </a:xfrm>
        </p:spPr>
        <p:txBody>
          <a:bodyPr/>
          <a:lstStyle/>
          <a:p>
            <a:pPr marL="0" indent="0" algn="ctr">
              <a:buNone/>
            </a:pPr>
            <a:r>
              <a:rPr lang="fr-FR" dirty="0"/>
              <a:t>Fission</a:t>
            </a:r>
          </a:p>
          <a:p>
            <a:pPr marL="0" indent="0" algn="ctr">
              <a:buNone/>
            </a:pPr>
            <a:r>
              <a:rPr lang="fr-FR" sz="1600" dirty="0"/>
              <a:t> </a:t>
            </a:r>
          </a:p>
          <a:p>
            <a:r>
              <a:rPr lang="fr-FR" sz="1800" dirty="0"/>
              <a:t>Casser des noyaux lourds, U, Pu… avec des neutrons</a:t>
            </a:r>
          </a:p>
          <a:p>
            <a:r>
              <a:rPr lang="fr-FR" sz="1800" dirty="0"/>
              <a:t>Pas de barrière de potentiel électrostatique</a:t>
            </a:r>
          </a:p>
          <a:p>
            <a:r>
              <a:rPr lang="fr-FR" sz="1800" dirty="0"/>
              <a:t>Gérer des flux de neutrons</a:t>
            </a:r>
          </a:p>
          <a:p>
            <a:endParaRPr lang="fr-FR" sz="1200" dirty="0"/>
          </a:p>
          <a:p>
            <a:r>
              <a:rPr lang="fr-FR" sz="1200" dirty="0"/>
              <a:t>          </a:t>
            </a:r>
          </a:p>
          <a:p>
            <a:r>
              <a:rPr lang="fr-FR" sz="1800" dirty="0"/>
              <a:t>≈ 1 000 K (0.1 eV)</a:t>
            </a:r>
          </a:p>
          <a:p>
            <a:r>
              <a:rPr lang="fr-FR" sz="1800" dirty="0"/>
              <a:t>Déchets HAVL</a:t>
            </a:r>
          </a:p>
          <a:p>
            <a:endParaRPr lang="fr-FR" sz="800" dirty="0"/>
          </a:p>
          <a:p>
            <a:r>
              <a:rPr lang="fr-FR" sz="1800" dirty="0"/>
              <a:t>Passage ultra-rapide des concepts au stade industriel </a:t>
            </a:r>
          </a:p>
        </p:txBody>
      </p:sp>
      <p:sp>
        <p:nvSpPr>
          <p:cNvPr id="11" name="Espace réservé du contenu 10">
            <a:extLst>
              <a:ext uri="{FF2B5EF4-FFF2-40B4-BE49-F238E27FC236}">
                <a16:creationId xmlns:a16="http://schemas.microsoft.com/office/drawing/2014/main" id="{D21E85D0-59D1-EB41-A011-0C4C71F1E008}"/>
              </a:ext>
            </a:extLst>
          </p:cNvPr>
          <p:cNvSpPr>
            <a:spLocks noGrp="1"/>
          </p:cNvSpPr>
          <p:nvPr>
            <p:ph sz="half" idx="2"/>
          </p:nvPr>
        </p:nvSpPr>
        <p:spPr>
          <a:xfrm>
            <a:off x="4629150" y="1601500"/>
            <a:ext cx="3886200" cy="4351338"/>
          </a:xfrm>
        </p:spPr>
        <p:txBody>
          <a:bodyPr/>
          <a:lstStyle/>
          <a:p>
            <a:pPr marL="0" indent="0" algn="ctr">
              <a:buNone/>
            </a:pPr>
            <a:r>
              <a:rPr lang="fr-FR" dirty="0"/>
              <a:t>Fusion</a:t>
            </a:r>
          </a:p>
          <a:p>
            <a:pPr marL="0" indent="0" algn="ctr">
              <a:buNone/>
            </a:pPr>
            <a:r>
              <a:rPr lang="fr-FR" sz="1600" dirty="0"/>
              <a:t> </a:t>
            </a:r>
          </a:p>
          <a:p>
            <a:r>
              <a:rPr lang="fr-FR" sz="1800" dirty="0"/>
              <a:t>Coller entre eux des noyaux légers, </a:t>
            </a:r>
            <a:r>
              <a:rPr lang="fr-FR" sz="1800" baseline="30000" dirty="0"/>
              <a:t>2</a:t>
            </a:r>
            <a:r>
              <a:rPr lang="fr-FR" sz="1800" dirty="0"/>
              <a:t>H</a:t>
            </a:r>
            <a:r>
              <a:rPr lang="fr-FR" sz="1800" baseline="30000" dirty="0"/>
              <a:t>+</a:t>
            </a:r>
            <a:r>
              <a:rPr lang="fr-FR" sz="1800" dirty="0"/>
              <a:t> (D), </a:t>
            </a:r>
            <a:r>
              <a:rPr lang="fr-FR" sz="1800" baseline="30000" dirty="0"/>
              <a:t>3</a:t>
            </a:r>
            <a:r>
              <a:rPr lang="fr-FR" sz="1800" dirty="0"/>
              <a:t>H</a:t>
            </a:r>
            <a:r>
              <a:rPr lang="fr-FR" sz="1800" baseline="30000" dirty="0"/>
              <a:t>+</a:t>
            </a:r>
            <a:r>
              <a:rPr lang="fr-FR" sz="1800" dirty="0"/>
              <a:t> (</a:t>
            </a:r>
            <a:r>
              <a:rPr lang="fr-FR" sz="1800" dirty="0" err="1"/>
              <a:t>T</a:t>
            </a:r>
            <a:r>
              <a:rPr lang="fr-FR" sz="1800" dirty="0"/>
              <a:t>)…</a:t>
            </a:r>
            <a:endParaRPr lang="fr-FR" sz="1000" dirty="0"/>
          </a:p>
          <a:p>
            <a:r>
              <a:rPr lang="fr-FR" sz="1800" dirty="0"/>
              <a:t>Barrière de potentiel à franchir</a:t>
            </a:r>
          </a:p>
          <a:p>
            <a:endParaRPr lang="fr-FR" sz="1000" dirty="0"/>
          </a:p>
          <a:p>
            <a:r>
              <a:rPr lang="fr-FR" sz="1800" dirty="0"/>
              <a:t>Gérer des flux de particules chargées (température) dans un amplificateur d’énergie ou de puissance.</a:t>
            </a:r>
          </a:p>
          <a:p>
            <a:r>
              <a:rPr lang="fr-FR" sz="1800" dirty="0"/>
              <a:t>≥ 10</a:t>
            </a:r>
            <a:r>
              <a:rPr lang="fr-FR" sz="1800" baseline="30000" dirty="0"/>
              <a:t>8</a:t>
            </a:r>
            <a:r>
              <a:rPr lang="fr-FR" sz="1800" dirty="0"/>
              <a:t> K (10 </a:t>
            </a:r>
            <a:r>
              <a:rPr lang="fr-FR" sz="1800" dirty="0" err="1"/>
              <a:t>keV</a:t>
            </a:r>
            <a:r>
              <a:rPr lang="fr-FR" sz="1800" dirty="0"/>
              <a:t>)</a:t>
            </a:r>
          </a:p>
          <a:p>
            <a:r>
              <a:rPr lang="fr-FR" sz="1800" dirty="0"/>
              <a:t>Déchets limités aux matériaux activés</a:t>
            </a:r>
          </a:p>
          <a:p>
            <a:r>
              <a:rPr lang="fr-FR" sz="1800" dirty="0"/>
              <a:t>Toujours au stade des recherches </a:t>
            </a:r>
          </a:p>
        </p:txBody>
      </p:sp>
      <p:sp>
        <p:nvSpPr>
          <p:cNvPr id="2" name="Espace réservé du pied de page 1">
            <a:extLst>
              <a:ext uri="{FF2B5EF4-FFF2-40B4-BE49-F238E27FC236}">
                <a16:creationId xmlns:a16="http://schemas.microsoft.com/office/drawing/2014/main" id="{BA3B57CD-A056-2748-B793-99E864B95F69}"/>
              </a:ext>
            </a:extLst>
          </p:cNvPr>
          <p:cNvSpPr>
            <a:spLocks noGrp="1"/>
          </p:cNvSpPr>
          <p:nvPr>
            <p:ph type="ftr" sz="quarter" idx="11"/>
          </p:nvPr>
        </p:nvSpPr>
        <p:spPr/>
        <p:txBody>
          <a:bodyPr/>
          <a:lstStyle/>
          <a:p>
            <a:pPr>
              <a:defRPr/>
            </a:pPr>
            <a:r>
              <a:rPr lang="fr-FR"/>
              <a:t>AEIS 24-11-23</a:t>
            </a:r>
          </a:p>
        </p:txBody>
      </p:sp>
      <p:sp>
        <p:nvSpPr>
          <p:cNvPr id="3" name="Espace réservé du numéro de diapositive 2">
            <a:extLst>
              <a:ext uri="{FF2B5EF4-FFF2-40B4-BE49-F238E27FC236}">
                <a16:creationId xmlns:a16="http://schemas.microsoft.com/office/drawing/2014/main" id="{14AEEAD2-9EA3-8545-85A3-590319B7ADDF}"/>
              </a:ext>
            </a:extLst>
          </p:cNvPr>
          <p:cNvSpPr>
            <a:spLocks noGrp="1"/>
          </p:cNvSpPr>
          <p:nvPr>
            <p:ph type="sldNum" sz="quarter" idx="12"/>
          </p:nvPr>
        </p:nvSpPr>
        <p:spPr/>
        <p:txBody>
          <a:bodyPr/>
          <a:lstStyle/>
          <a:p>
            <a:pPr>
              <a:defRPr/>
            </a:pPr>
            <a:fld id="{4D008A55-B35F-B349-8DF8-973CE703BF57}" type="slidenum">
              <a:rPr lang="fr-FR" smtClean="0"/>
              <a:pPr>
                <a:defRPr/>
              </a:pPr>
              <a:t>42</a:t>
            </a:fld>
            <a:endParaRPr lang="fr-FR"/>
          </a:p>
        </p:txBody>
      </p:sp>
    </p:spTree>
    <p:extLst>
      <p:ext uri="{BB962C8B-B14F-4D97-AF65-F5344CB8AC3E}">
        <p14:creationId xmlns:p14="http://schemas.microsoft.com/office/powerpoint/2010/main" val="2010379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5250F8-945C-5F47-8CB6-C069547F8A50}"/>
              </a:ext>
            </a:extLst>
          </p:cNvPr>
          <p:cNvSpPr>
            <a:spLocks noGrp="1"/>
          </p:cNvSpPr>
          <p:nvPr>
            <p:ph type="title"/>
          </p:nvPr>
        </p:nvSpPr>
        <p:spPr>
          <a:xfrm>
            <a:off x="628650" y="299535"/>
            <a:ext cx="7886700" cy="1113630"/>
          </a:xfrm>
        </p:spPr>
        <p:txBody>
          <a:bodyPr/>
          <a:lstStyle/>
          <a:p>
            <a:pPr algn="ctr"/>
            <a:r>
              <a:rPr lang="fr-FR" altLang="fr-FR" sz="3200" b="1" dirty="0">
                <a:ea typeface="Comic Sans MS" panose="030F0902030302020204" pitchFamily="66" charset="0"/>
                <a:cs typeface="Comic Sans MS" panose="030F0902030302020204" pitchFamily="66" charset="0"/>
              </a:rPr>
              <a:t>Fission et fusion :</a:t>
            </a:r>
            <a:br>
              <a:rPr lang="fr-FR" altLang="fr-FR" sz="3200" b="1" dirty="0">
                <a:ea typeface="Comic Sans MS" panose="030F0902030302020204" pitchFamily="66" charset="0"/>
                <a:cs typeface="Comic Sans MS" panose="030F0902030302020204" pitchFamily="66" charset="0"/>
              </a:rPr>
            </a:br>
            <a:r>
              <a:rPr lang="fr-FR" altLang="fr-FR" sz="3200" b="1" dirty="0">
                <a:ea typeface="Comic Sans MS" panose="030F0902030302020204" pitchFamily="66" charset="0"/>
                <a:cs typeface="Comic Sans MS" panose="030F0902030302020204" pitchFamily="66" charset="0"/>
              </a:rPr>
              <a:t>chronologies comparées</a:t>
            </a:r>
            <a:endParaRPr lang="fr-FR" sz="3200" b="1" dirty="0"/>
          </a:p>
        </p:txBody>
      </p:sp>
      <p:sp>
        <p:nvSpPr>
          <p:cNvPr id="4" name="Espace réservé du pied de page 3">
            <a:extLst>
              <a:ext uri="{FF2B5EF4-FFF2-40B4-BE49-F238E27FC236}">
                <a16:creationId xmlns:a16="http://schemas.microsoft.com/office/drawing/2014/main" id="{5BF8E018-9D3A-674E-931E-26F6C206FFBA}"/>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B4111CAA-B56C-664A-BFF0-27F146EE91A1}"/>
              </a:ext>
            </a:extLst>
          </p:cNvPr>
          <p:cNvSpPr>
            <a:spLocks noGrp="1"/>
          </p:cNvSpPr>
          <p:nvPr>
            <p:ph type="sldNum" sz="quarter" idx="12"/>
          </p:nvPr>
        </p:nvSpPr>
        <p:spPr/>
        <p:txBody>
          <a:bodyPr/>
          <a:lstStyle/>
          <a:p>
            <a:pPr>
              <a:defRPr/>
            </a:pPr>
            <a:fld id="{4D008A55-B35F-B349-8DF8-973CE703BF57}" type="slidenum">
              <a:rPr lang="fr-FR" smtClean="0"/>
              <a:pPr>
                <a:defRPr/>
              </a:pPr>
              <a:t>43</a:t>
            </a:fld>
            <a:endParaRPr lang="fr-FR"/>
          </a:p>
        </p:txBody>
      </p:sp>
      <p:graphicFrame>
        <p:nvGraphicFramePr>
          <p:cNvPr id="15" name="Espace réservé du contenu 14">
            <a:extLst>
              <a:ext uri="{FF2B5EF4-FFF2-40B4-BE49-F238E27FC236}">
                <a16:creationId xmlns:a16="http://schemas.microsoft.com/office/drawing/2014/main" id="{EA709FE6-67E9-2A41-86D1-4E9033097E5B}"/>
              </a:ext>
            </a:extLst>
          </p:cNvPr>
          <p:cNvGraphicFramePr>
            <a:graphicFrameLocks noGrp="1"/>
          </p:cNvGraphicFramePr>
          <p:nvPr>
            <p:ph idx="1"/>
            <p:extLst>
              <p:ext uri="{D42A27DB-BD31-4B8C-83A1-F6EECF244321}">
                <p14:modId xmlns:p14="http://schemas.microsoft.com/office/powerpoint/2010/main" val="360342983"/>
              </p:ext>
            </p:extLst>
          </p:nvPr>
        </p:nvGraphicFramePr>
        <p:xfrm>
          <a:off x="628650" y="1528268"/>
          <a:ext cx="7886701" cy="4775894"/>
        </p:xfrm>
        <a:graphic>
          <a:graphicData uri="http://schemas.openxmlformats.org/drawingml/2006/table">
            <a:tbl>
              <a:tblPr firstRow="1" firstCol="1" bandRow="1">
                <a:tableStyleId>{5C22544A-7EE6-4342-B048-85BDC9FD1C3A}</a:tableStyleId>
              </a:tblPr>
              <a:tblGrid>
                <a:gridCol w="589404">
                  <a:extLst>
                    <a:ext uri="{9D8B030D-6E8A-4147-A177-3AD203B41FA5}">
                      <a16:colId xmlns:a16="http://schemas.microsoft.com/office/drawing/2014/main" val="2168660050"/>
                    </a:ext>
                  </a:extLst>
                </a:gridCol>
                <a:gridCol w="2518204">
                  <a:extLst>
                    <a:ext uri="{9D8B030D-6E8A-4147-A177-3AD203B41FA5}">
                      <a16:colId xmlns:a16="http://schemas.microsoft.com/office/drawing/2014/main" val="20467367"/>
                    </a:ext>
                  </a:extLst>
                </a:gridCol>
                <a:gridCol w="2571399">
                  <a:extLst>
                    <a:ext uri="{9D8B030D-6E8A-4147-A177-3AD203B41FA5}">
                      <a16:colId xmlns:a16="http://schemas.microsoft.com/office/drawing/2014/main" val="2034116048"/>
                    </a:ext>
                  </a:extLst>
                </a:gridCol>
                <a:gridCol w="2207694">
                  <a:extLst>
                    <a:ext uri="{9D8B030D-6E8A-4147-A177-3AD203B41FA5}">
                      <a16:colId xmlns:a16="http://schemas.microsoft.com/office/drawing/2014/main" val="3356029426"/>
                    </a:ext>
                  </a:extLst>
                </a:gridCol>
              </a:tblGrid>
              <a:tr h="140366">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lgn="ctr">
                        <a:spcAft>
                          <a:spcPts val="0"/>
                        </a:spcAft>
                      </a:pPr>
                      <a:r>
                        <a:rPr lang="fr-FR" sz="1600">
                          <a:effectLst/>
                        </a:rPr>
                        <a:t>Fission</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gridSpan="2">
                  <a:txBody>
                    <a:bodyPr/>
                    <a:lstStyle/>
                    <a:p>
                      <a:pPr algn="ctr">
                        <a:spcAft>
                          <a:spcPts val="0"/>
                        </a:spcAft>
                      </a:pPr>
                      <a:r>
                        <a:rPr lang="fr-FR" sz="1600">
                          <a:effectLst/>
                        </a:rPr>
                        <a:t>Fusion</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hMerge="1">
                  <a:txBody>
                    <a:bodyPr/>
                    <a:lstStyle/>
                    <a:p>
                      <a:endParaRPr lang="fr-FR"/>
                    </a:p>
                  </a:txBody>
                  <a:tcPr/>
                </a:tc>
                <a:extLst>
                  <a:ext uri="{0D108BD9-81ED-4DB2-BD59-A6C34878D82A}">
                    <a16:rowId xmlns:a16="http://schemas.microsoft.com/office/drawing/2014/main" val="1019788406"/>
                  </a:ext>
                </a:extLst>
              </a:tr>
              <a:tr h="140366">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lgn="ctr">
                        <a:spcAft>
                          <a:spcPts val="0"/>
                        </a:spcAft>
                      </a:pPr>
                      <a:r>
                        <a:rPr lang="fr-FR" sz="1600" dirty="0">
                          <a:effectLst/>
                        </a:rPr>
                        <a:t>Confinement magnétique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lgn="ctr">
                        <a:spcAft>
                          <a:spcPts val="0"/>
                        </a:spcAft>
                      </a:pPr>
                      <a:r>
                        <a:rPr lang="fr-FR" sz="1600" dirty="0">
                          <a:effectLst/>
                        </a:rPr>
                        <a:t>Confinement inertiel</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extLst>
                  <a:ext uri="{0D108BD9-81ED-4DB2-BD59-A6C34878D82A}">
                    <a16:rowId xmlns:a16="http://schemas.microsoft.com/office/drawing/2014/main" val="2765065237"/>
                  </a:ext>
                </a:extLst>
              </a:tr>
              <a:tr h="280731">
                <a:tc>
                  <a:txBody>
                    <a:bodyPr/>
                    <a:lstStyle/>
                    <a:p>
                      <a:pPr>
                        <a:spcAft>
                          <a:spcPts val="0"/>
                        </a:spcAft>
                      </a:pPr>
                      <a:r>
                        <a:rPr lang="fr-FR" sz="1600">
                          <a:effectLst/>
                        </a:rPr>
                        <a:t>1938</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 Découverte de la fission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effectLst/>
                        </a:rPr>
                        <a:t>Théorie du régime thermonucléaire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hMerge="1">
                  <a:txBody>
                    <a:bodyPr/>
                    <a:lstStyle/>
                    <a:p>
                      <a:endParaRPr lang="fr-FR"/>
                    </a:p>
                  </a:txBody>
                  <a:tcPr/>
                </a:tc>
                <a:extLst>
                  <a:ext uri="{0D108BD9-81ED-4DB2-BD59-A6C34878D82A}">
                    <a16:rowId xmlns:a16="http://schemas.microsoft.com/office/drawing/2014/main" val="865428699"/>
                  </a:ext>
                </a:extLst>
              </a:tr>
              <a:tr h="280731">
                <a:tc>
                  <a:txBody>
                    <a:bodyPr/>
                    <a:lstStyle/>
                    <a:p>
                      <a:pPr>
                        <a:spcAft>
                          <a:spcPts val="0"/>
                        </a:spcAft>
                      </a:pPr>
                      <a:r>
                        <a:rPr lang="fr-FR" sz="1600">
                          <a:effectLst/>
                        </a:rPr>
                        <a:t>1942</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dirty="0">
                          <a:effectLst/>
                        </a:rPr>
                        <a:t> Première réaction en chaine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gridSpan="2">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hMerge="1">
                  <a:txBody>
                    <a:bodyPr/>
                    <a:lstStyle/>
                    <a:p>
                      <a:endParaRPr lang="fr-FR"/>
                    </a:p>
                  </a:txBody>
                  <a:tcPr/>
                </a:tc>
                <a:extLst>
                  <a:ext uri="{0D108BD9-81ED-4DB2-BD59-A6C34878D82A}">
                    <a16:rowId xmlns:a16="http://schemas.microsoft.com/office/drawing/2014/main" val="4127351818"/>
                  </a:ext>
                </a:extLst>
              </a:tr>
              <a:tr h="280731">
                <a:tc>
                  <a:txBody>
                    <a:bodyPr/>
                    <a:lstStyle/>
                    <a:p>
                      <a:pPr>
                        <a:spcAft>
                          <a:spcPts val="0"/>
                        </a:spcAft>
                      </a:pPr>
                      <a:r>
                        <a:rPr lang="fr-FR" sz="1600">
                          <a:effectLst/>
                        </a:rPr>
                        <a:t>1945</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dirty="0">
                          <a:effectLst/>
                        </a:rPr>
                        <a:t> Bombe A</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gridSpan="2">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hMerge="1">
                  <a:txBody>
                    <a:bodyPr/>
                    <a:lstStyle/>
                    <a:p>
                      <a:endParaRPr lang="fr-FR"/>
                    </a:p>
                  </a:txBody>
                  <a:tcPr/>
                </a:tc>
                <a:extLst>
                  <a:ext uri="{0D108BD9-81ED-4DB2-BD59-A6C34878D82A}">
                    <a16:rowId xmlns:a16="http://schemas.microsoft.com/office/drawing/2014/main" val="2879025524"/>
                  </a:ext>
                </a:extLst>
              </a:tr>
              <a:tr h="280731">
                <a:tc>
                  <a:txBody>
                    <a:bodyPr/>
                    <a:lstStyle/>
                    <a:p>
                      <a:pPr>
                        <a:spcAft>
                          <a:spcPts val="0"/>
                        </a:spcAft>
                      </a:pPr>
                      <a:r>
                        <a:rPr lang="fr-FR" sz="1600">
                          <a:effectLst/>
                        </a:rPr>
                        <a:t>1952</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gridSpan="2">
                  <a:txBody>
                    <a:bodyPr/>
                    <a:lstStyle/>
                    <a:p>
                      <a:pPr algn="ctr">
                        <a:spcAft>
                          <a:spcPts val="0"/>
                        </a:spcAft>
                      </a:pPr>
                      <a:r>
                        <a:rPr lang="fr-FR" sz="1600" dirty="0">
                          <a:effectLst/>
                        </a:rPr>
                        <a:t>Bombe H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hMerge="1">
                  <a:txBody>
                    <a:bodyPr/>
                    <a:lstStyle/>
                    <a:p>
                      <a:endParaRPr lang="fr-FR"/>
                    </a:p>
                  </a:txBody>
                  <a:tcPr/>
                </a:tc>
                <a:extLst>
                  <a:ext uri="{0D108BD9-81ED-4DB2-BD59-A6C34878D82A}">
                    <a16:rowId xmlns:a16="http://schemas.microsoft.com/office/drawing/2014/main" val="1737404216"/>
                  </a:ext>
                </a:extLst>
              </a:tr>
              <a:tr h="280731">
                <a:tc>
                  <a:txBody>
                    <a:bodyPr/>
                    <a:lstStyle/>
                    <a:p>
                      <a:pPr>
                        <a:spcAft>
                          <a:spcPts val="0"/>
                        </a:spcAft>
                      </a:pPr>
                      <a:r>
                        <a:rPr lang="fr-FR" sz="1600">
                          <a:effectLst/>
                        </a:rPr>
                        <a:t>1953</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dirty="0">
                          <a:effectLst/>
                        </a:rPr>
                        <a:t> Réacteur électronucléaire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gridSpan="2">
                  <a:txBody>
                    <a:bodyPr/>
                    <a:lstStyle/>
                    <a:p>
                      <a:pPr algn="ct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hMerge="1">
                  <a:txBody>
                    <a:bodyPr/>
                    <a:lstStyle/>
                    <a:p>
                      <a:endParaRPr lang="fr-FR"/>
                    </a:p>
                  </a:txBody>
                  <a:tcPr/>
                </a:tc>
                <a:extLst>
                  <a:ext uri="{0D108BD9-81ED-4DB2-BD59-A6C34878D82A}">
                    <a16:rowId xmlns:a16="http://schemas.microsoft.com/office/drawing/2014/main" val="3083172000"/>
                  </a:ext>
                </a:extLst>
              </a:tr>
              <a:tr h="280731">
                <a:tc>
                  <a:txBody>
                    <a:bodyPr/>
                    <a:lstStyle/>
                    <a:p>
                      <a:pPr>
                        <a:spcAft>
                          <a:spcPts val="0"/>
                        </a:spcAft>
                      </a:pPr>
                      <a:r>
                        <a:rPr lang="fr-FR" sz="1600">
                          <a:effectLst/>
                        </a:rPr>
                        <a:t>1958</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 Exposition à Genève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extLst>
                  <a:ext uri="{0D108BD9-81ED-4DB2-BD59-A6C34878D82A}">
                    <a16:rowId xmlns:a16="http://schemas.microsoft.com/office/drawing/2014/main" val="2168502772"/>
                  </a:ext>
                </a:extLst>
              </a:tr>
              <a:tr h="280731">
                <a:tc>
                  <a:txBody>
                    <a:bodyPr/>
                    <a:lstStyle/>
                    <a:p>
                      <a:pPr>
                        <a:spcAft>
                          <a:spcPts val="0"/>
                        </a:spcAft>
                      </a:pPr>
                      <a:r>
                        <a:rPr lang="fr-FR" sz="1600">
                          <a:effectLst/>
                        </a:rPr>
                        <a:t>1960</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dirty="0">
                          <a:effectLst/>
                        </a:rPr>
                        <a:t> Premier laser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extLst>
                  <a:ext uri="{0D108BD9-81ED-4DB2-BD59-A6C34878D82A}">
                    <a16:rowId xmlns:a16="http://schemas.microsoft.com/office/drawing/2014/main" val="3005041106"/>
                  </a:ext>
                </a:extLst>
              </a:tr>
              <a:tr h="280731">
                <a:tc>
                  <a:txBody>
                    <a:bodyPr/>
                    <a:lstStyle/>
                    <a:p>
                      <a:pPr>
                        <a:spcAft>
                          <a:spcPts val="0"/>
                        </a:spcAft>
                      </a:pPr>
                      <a:r>
                        <a:rPr lang="fr-FR" sz="1600">
                          <a:effectLst/>
                        </a:rPr>
                        <a:t>1968</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dirty="0">
                          <a:effectLst/>
                        </a:rPr>
                        <a:t> Tokamak</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extLst>
                  <a:ext uri="{0D108BD9-81ED-4DB2-BD59-A6C34878D82A}">
                    <a16:rowId xmlns:a16="http://schemas.microsoft.com/office/drawing/2014/main" val="602299146"/>
                  </a:ext>
                </a:extLst>
              </a:tr>
              <a:tr h="280731">
                <a:tc>
                  <a:txBody>
                    <a:bodyPr/>
                    <a:lstStyle/>
                    <a:p>
                      <a:pPr>
                        <a:spcAft>
                          <a:spcPts val="0"/>
                        </a:spcAft>
                      </a:pPr>
                      <a:r>
                        <a:rPr lang="fr-FR" sz="1600">
                          <a:effectLst/>
                        </a:rPr>
                        <a:t>1969</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dirty="0">
                          <a:effectLst/>
                        </a:rPr>
                        <a:t> Neutrons par laser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extLst>
                  <a:ext uri="{0D108BD9-81ED-4DB2-BD59-A6C34878D82A}">
                    <a16:rowId xmlns:a16="http://schemas.microsoft.com/office/drawing/2014/main" val="4042083733"/>
                  </a:ext>
                </a:extLst>
              </a:tr>
              <a:tr h="280731">
                <a:tc>
                  <a:txBody>
                    <a:bodyPr/>
                    <a:lstStyle/>
                    <a:p>
                      <a:pPr>
                        <a:spcAft>
                          <a:spcPts val="0"/>
                        </a:spcAft>
                      </a:pPr>
                      <a:r>
                        <a:rPr lang="fr-FR" sz="1600">
                          <a:effectLst/>
                        </a:rPr>
                        <a:t>1972</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dirty="0">
                          <a:effectLst/>
                        </a:rPr>
                        <a:t> </a:t>
                      </a:r>
                      <a:r>
                        <a:rPr lang="fr-FR" sz="1600" dirty="0" err="1">
                          <a:effectLst/>
                        </a:rPr>
                        <a:t>Déclassification</a:t>
                      </a:r>
                      <a:r>
                        <a:rPr lang="fr-FR" sz="1600" dirty="0">
                          <a:effectLst/>
                        </a:rPr>
                        <a:t> de l’ICF</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extLst>
                  <a:ext uri="{0D108BD9-81ED-4DB2-BD59-A6C34878D82A}">
                    <a16:rowId xmlns:a16="http://schemas.microsoft.com/office/drawing/2014/main" val="1207322776"/>
                  </a:ext>
                </a:extLst>
              </a:tr>
              <a:tr h="280731">
                <a:tc>
                  <a:txBody>
                    <a:bodyPr/>
                    <a:lstStyle/>
                    <a:p>
                      <a:pPr>
                        <a:spcAft>
                          <a:spcPts val="0"/>
                        </a:spcAft>
                      </a:pPr>
                      <a:r>
                        <a:rPr lang="fr-FR" sz="1600">
                          <a:effectLst/>
                        </a:rPr>
                        <a:t>1985</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 Accord Reagan Gorbatchev</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extLst>
                  <a:ext uri="{0D108BD9-81ED-4DB2-BD59-A6C34878D82A}">
                    <a16:rowId xmlns:a16="http://schemas.microsoft.com/office/drawing/2014/main" val="571644227"/>
                  </a:ext>
                </a:extLst>
              </a:tr>
              <a:tr h="280731">
                <a:tc>
                  <a:txBody>
                    <a:bodyPr/>
                    <a:lstStyle/>
                    <a:p>
                      <a:pPr>
                        <a:spcAft>
                          <a:spcPts val="0"/>
                        </a:spcAft>
                      </a:pPr>
                      <a:r>
                        <a:rPr lang="fr-FR" sz="1600">
                          <a:effectLst/>
                        </a:rPr>
                        <a:t>1997</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 </a:t>
                      </a:r>
                      <a:r>
                        <a:rPr lang="fr-FR" sz="1600" dirty="0" err="1">
                          <a:effectLst/>
                        </a:rPr>
                        <a:t>E</a:t>
                      </a:r>
                      <a:r>
                        <a:rPr lang="fr-FR" sz="1600" baseline="-25000" dirty="0" err="1">
                          <a:effectLst/>
                        </a:rPr>
                        <a:t>fusion</a:t>
                      </a:r>
                      <a:r>
                        <a:rPr lang="fr-FR" sz="1600" dirty="0">
                          <a:effectLst/>
                        </a:rPr>
                        <a:t>/</a:t>
                      </a:r>
                      <a:r>
                        <a:rPr lang="fr-FR" sz="1600" dirty="0" err="1">
                          <a:effectLst/>
                        </a:rPr>
                        <a:t>E</a:t>
                      </a:r>
                      <a:r>
                        <a:rPr lang="fr-FR" sz="1600" baseline="-25000" dirty="0" err="1">
                          <a:effectLst/>
                        </a:rPr>
                        <a:t>chauff</a:t>
                      </a:r>
                      <a:r>
                        <a:rPr lang="fr-FR" sz="1600" dirty="0">
                          <a:effectLst/>
                        </a:rPr>
                        <a:t> ≈ 0.7          (JET)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extLst>
                  <a:ext uri="{0D108BD9-81ED-4DB2-BD59-A6C34878D82A}">
                    <a16:rowId xmlns:a16="http://schemas.microsoft.com/office/drawing/2014/main" val="2038558498"/>
                  </a:ext>
                </a:extLst>
              </a:tr>
              <a:tr h="280731">
                <a:tc>
                  <a:txBody>
                    <a:bodyPr/>
                    <a:lstStyle/>
                    <a:p>
                      <a:pPr>
                        <a:spcAft>
                          <a:spcPts val="0"/>
                        </a:spcAft>
                      </a:pPr>
                      <a:r>
                        <a:rPr lang="fr-FR" sz="1600">
                          <a:effectLst/>
                        </a:rPr>
                        <a:t>2009</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 ITER : démarrage du chantier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extLst>
                  <a:ext uri="{0D108BD9-81ED-4DB2-BD59-A6C34878D82A}">
                    <a16:rowId xmlns:a16="http://schemas.microsoft.com/office/drawing/2014/main" val="2806108824"/>
                  </a:ext>
                </a:extLst>
              </a:tr>
              <a:tr h="394871">
                <a:tc>
                  <a:txBody>
                    <a:bodyPr/>
                    <a:lstStyle/>
                    <a:p>
                      <a:pPr>
                        <a:spcAft>
                          <a:spcPts val="0"/>
                        </a:spcAft>
                      </a:pPr>
                      <a:r>
                        <a:rPr lang="fr-FR" sz="1600" dirty="0">
                          <a:effectLst/>
                        </a:rPr>
                        <a:t>2022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 </a:t>
                      </a:r>
                      <a:r>
                        <a:rPr lang="fr-FR" sz="1600" dirty="0" err="1">
                          <a:effectLst/>
                        </a:rPr>
                        <a:t>E</a:t>
                      </a:r>
                      <a:r>
                        <a:rPr lang="fr-FR" sz="1600" baseline="-25000" dirty="0" err="1">
                          <a:effectLst/>
                        </a:rPr>
                        <a:t>fusion</a:t>
                      </a:r>
                      <a:r>
                        <a:rPr lang="fr-FR" sz="1600" dirty="0">
                          <a:effectLst/>
                        </a:rPr>
                        <a:t>/</a:t>
                      </a:r>
                      <a:r>
                        <a:rPr lang="fr-FR" sz="1600" dirty="0" err="1">
                          <a:effectLst/>
                        </a:rPr>
                        <a:t>E</a:t>
                      </a:r>
                      <a:r>
                        <a:rPr lang="fr-FR" sz="1600" baseline="-25000" dirty="0" err="1">
                          <a:effectLst/>
                        </a:rPr>
                        <a:t>laser</a:t>
                      </a:r>
                      <a:r>
                        <a:rPr lang="fr-FR" sz="1600" dirty="0">
                          <a:effectLst/>
                        </a:rPr>
                        <a:t> ≈ 1.5      (NIF)</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extLst>
                  <a:ext uri="{0D108BD9-81ED-4DB2-BD59-A6C34878D82A}">
                    <a16:rowId xmlns:a16="http://schemas.microsoft.com/office/drawing/2014/main" val="435384006"/>
                  </a:ext>
                </a:extLst>
              </a:tr>
              <a:tr h="140366">
                <a:tc>
                  <a:txBody>
                    <a:bodyPr/>
                    <a:lstStyle/>
                    <a:p>
                      <a:pPr algn="ctr">
                        <a:spcAft>
                          <a:spcPts val="0"/>
                        </a:spcAft>
                      </a:pPr>
                      <a:r>
                        <a:rPr lang="fr-FR" sz="1600">
                          <a:effectLst/>
                        </a:rPr>
                        <a:t>?</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 ITER : DT </a:t>
                      </a:r>
                      <a:r>
                        <a:rPr lang="fr-FR" sz="1600" dirty="0" err="1">
                          <a:effectLst/>
                        </a:rPr>
                        <a:t>E</a:t>
                      </a:r>
                      <a:r>
                        <a:rPr lang="fr-FR" sz="1600" baseline="-25000" dirty="0" err="1">
                          <a:effectLst/>
                        </a:rPr>
                        <a:t>fusion</a:t>
                      </a:r>
                      <a:r>
                        <a:rPr lang="fr-FR" sz="1600" dirty="0">
                          <a:effectLst/>
                        </a:rPr>
                        <a:t>/</a:t>
                      </a:r>
                      <a:r>
                        <a:rPr lang="fr-FR" sz="1600" baseline="0" dirty="0" err="1">
                          <a:effectLst/>
                        </a:rPr>
                        <a:t>E</a:t>
                      </a:r>
                      <a:r>
                        <a:rPr lang="fr-FR" sz="1600" baseline="-25000" dirty="0" err="1">
                          <a:effectLst/>
                        </a:rPr>
                        <a:t>chauff</a:t>
                      </a:r>
                      <a:r>
                        <a:rPr lang="fr-FR" sz="1600" baseline="0" dirty="0">
                          <a:effectLst/>
                        </a:rPr>
                        <a:t> ≈ 10</a:t>
                      </a:r>
                      <a:endParaRPr lang="fr-FR" sz="11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tc>
                  <a:txBody>
                    <a:bodyPr/>
                    <a:lstStyle/>
                    <a:p>
                      <a:pPr>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637" marR="52637" marT="0" marB="0" anchor="ctr"/>
                </a:tc>
                <a:extLst>
                  <a:ext uri="{0D108BD9-81ED-4DB2-BD59-A6C34878D82A}">
                    <a16:rowId xmlns:a16="http://schemas.microsoft.com/office/drawing/2014/main" val="3454415842"/>
                  </a:ext>
                </a:extLst>
              </a:tr>
            </a:tbl>
          </a:graphicData>
        </a:graphic>
      </p:graphicFrame>
      <p:sp>
        <p:nvSpPr>
          <p:cNvPr id="6" name="Rectangle 5">
            <a:extLst>
              <a:ext uri="{FF2B5EF4-FFF2-40B4-BE49-F238E27FC236}">
                <a16:creationId xmlns:a16="http://schemas.microsoft.com/office/drawing/2014/main" id="{31B8E5AD-0C55-D749-987B-539BEB8F5215}"/>
              </a:ext>
            </a:extLst>
          </p:cNvPr>
          <p:cNvSpPr/>
          <p:nvPr/>
        </p:nvSpPr>
        <p:spPr>
          <a:xfrm>
            <a:off x="1203384" y="2326087"/>
            <a:ext cx="2587899" cy="2336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63039794-DC72-EA49-9B3D-781B78988434}"/>
              </a:ext>
            </a:extLst>
          </p:cNvPr>
          <p:cNvSpPr/>
          <p:nvPr/>
        </p:nvSpPr>
        <p:spPr>
          <a:xfrm>
            <a:off x="3741368" y="6058147"/>
            <a:ext cx="2595265" cy="2460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F9F6621-3E06-2243-9A2E-8BE02EEC9CD9}"/>
              </a:ext>
            </a:extLst>
          </p:cNvPr>
          <p:cNvSpPr/>
          <p:nvPr/>
        </p:nvSpPr>
        <p:spPr>
          <a:xfrm>
            <a:off x="3741369" y="5136238"/>
            <a:ext cx="2569387" cy="254909"/>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32E39F8-D94B-DD44-A3AA-3076A8CF5FD9}"/>
              </a:ext>
            </a:extLst>
          </p:cNvPr>
          <p:cNvSpPr/>
          <p:nvPr/>
        </p:nvSpPr>
        <p:spPr>
          <a:xfrm>
            <a:off x="6286779" y="5674409"/>
            <a:ext cx="2228571" cy="360148"/>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9008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A08CDD-D0EA-204A-9BBD-9154CE141FB0}"/>
              </a:ext>
            </a:extLst>
          </p:cNvPr>
          <p:cNvSpPr>
            <a:spLocks noGrp="1"/>
          </p:cNvSpPr>
          <p:nvPr>
            <p:ph type="title"/>
          </p:nvPr>
        </p:nvSpPr>
        <p:spPr/>
        <p:txBody>
          <a:bodyPr/>
          <a:lstStyle/>
          <a:p>
            <a:pPr algn="ctr"/>
            <a:r>
              <a:rPr lang="fr-FR" sz="3200" b="1" dirty="0"/>
              <a:t>Comparaisons</a:t>
            </a:r>
          </a:p>
        </p:txBody>
      </p:sp>
      <p:pic>
        <p:nvPicPr>
          <p:cNvPr id="7" name="Espace réservé du contenu 6">
            <a:extLst>
              <a:ext uri="{FF2B5EF4-FFF2-40B4-BE49-F238E27FC236}">
                <a16:creationId xmlns:a16="http://schemas.microsoft.com/office/drawing/2014/main" id="{B941C891-A3DE-6249-A9EE-5B9BE1CDC6F7}"/>
              </a:ext>
            </a:extLst>
          </p:cNvPr>
          <p:cNvPicPr>
            <a:picLocks noGrp="1" noChangeAspect="1"/>
          </p:cNvPicPr>
          <p:nvPr>
            <p:ph idx="1"/>
          </p:nvPr>
        </p:nvPicPr>
        <p:blipFill>
          <a:blip r:embed="rId3"/>
          <a:stretch>
            <a:fillRect/>
          </a:stretch>
        </p:blipFill>
        <p:spPr>
          <a:xfrm>
            <a:off x="1047590" y="1988741"/>
            <a:ext cx="7068969" cy="4069556"/>
          </a:xfrm>
        </p:spPr>
      </p:pic>
      <p:sp>
        <p:nvSpPr>
          <p:cNvPr id="4" name="Espace réservé du pied de page 3">
            <a:extLst>
              <a:ext uri="{FF2B5EF4-FFF2-40B4-BE49-F238E27FC236}">
                <a16:creationId xmlns:a16="http://schemas.microsoft.com/office/drawing/2014/main" id="{FE9E4F9C-1F7C-754C-8951-DD990E1BD3A2}"/>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8F9BD97F-FBFD-8648-A73F-8688F6DD25DD}"/>
              </a:ext>
            </a:extLst>
          </p:cNvPr>
          <p:cNvSpPr>
            <a:spLocks noGrp="1"/>
          </p:cNvSpPr>
          <p:nvPr>
            <p:ph type="sldNum" sz="quarter" idx="12"/>
          </p:nvPr>
        </p:nvSpPr>
        <p:spPr/>
        <p:txBody>
          <a:bodyPr/>
          <a:lstStyle/>
          <a:p>
            <a:pPr>
              <a:defRPr/>
            </a:pPr>
            <a:fld id="{4D008A55-B35F-B349-8DF8-973CE703BF57}" type="slidenum">
              <a:rPr lang="fr-FR" smtClean="0"/>
              <a:pPr>
                <a:defRPr/>
              </a:pPr>
              <a:t>44</a:t>
            </a:fld>
            <a:endParaRPr lang="fr-FR"/>
          </a:p>
        </p:txBody>
      </p:sp>
      <p:grpSp>
        <p:nvGrpSpPr>
          <p:cNvPr id="8" name="Groupe 7">
            <a:extLst>
              <a:ext uri="{FF2B5EF4-FFF2-40B4-BE49-F238E27FC236}">
                <a16:creationId xmlns:a16="http://schemas.microsoft.com/office/drawing/2014/main" id="{7CEE828E-9DC6-FA44-BD0D-C5CF7B16FCA2}"/>
              </a:ext>
            </a:extLst>
          </p:cNvPr>
          <p:cNvGrpSpPr/>
          <p:nvPr/>
        </p:nvGrpSpPr>
        <p:grpSpPr>
          <a:xfrm>
            <a:off x="2514600" y="3208474"/>
            <a:ext cx="1620572" cy="3034489"/>
            <a:chOff x="2514600" y="3208474"/>
            <a:chExt cx="1620572" cy="3034489"/>
          </a:xfrm>
        </p:grpSpPr>
        <p:sp>
          <p:nvSpPr>
            <p:cNvPr id="3" name="ZoneTexte 2">
              <a:extLst>
                <a:ext uri="{FF2B5EF4-FFF2-40B4-BE49-F238E27FC236}">
                  <a16:creationId xmlns:a16="http://schemas.microsoft.com/office/drawing/2014/main" id="{D03138CB-9F5B-A949-A65C-20E1163E2D4E}"/>
                </a:ext>
              </a:extLst>
            </p:cNvPr>
            <p:cNvSpPr txBox="1"/>
            <p:nvPr/>
          </p:nvSpPr>
          <p:spPr>
            <a:xfrm>
              <a:off x="3791131" y="3208474"/>
              <a:ext cx="300082" cy="369332"/>
            </a:xfrm>
            <a:prstGeom prst="rect">
              <a:avLst/>
            </a:prstGeom>
            <a:noFill/>
          </p:spPr>
          <p:txBody>
            <a:bodyPr wrap="none" rtlCol="0">
              <a:spAutoFit/>
            </a:bodyPr>
            <a:lstStyle/>
            <a:p>
              <a:r>
                <a:rPr lang="fr-FR" dirty="0">
                  <a:solidFill>
                    <a:srgbClr val="C00000"/>
                  </a:solidFill>
                </a:rPr>
                <a:t>*</a:t>
              </a:r>
            </a:p>
          </p:txBody>
        </p:sp>
        <p:sp>
          <p:nvSpPr>
            <p:cNvPr id="6" name="ZoneTexte 5">
              <a:extLst>
                <a:ext uri="{FF2B5EF4-FFF2-40B4-BE49-F238E27FC236}">
                  <a16:creationId xmlns:a16="http://schemas.microsoft.com/office/drawing/2014/main" id="{38AD2669-6E38-3844-861D-7D7E8FB77F46}"/>
                </a:ext>
              </a:extLst>
            </p:cNvPr>
            <p:cNvSpPr txBox="1"/>
            <p:nvPr/>
          </p:nvSpPr>
          <p:spPr>
            <a:xfrm>
              <a:off x="2514600" y="5873631"/>
              <a:ext cx="1620572" cy="369332"/>
            </a:xfrm>
            <a:prstGeom prst="rect">
              <a:avLst/>
            </a:prstGeom>
            <a:noFill/>
          </p:spPr>
          <p:txBody>
            <a:bodyPr wrap="none" rtlCol="0">
              <a:spAutoFit/>
            </a:bodyPr>
            <a:lstStyle/>
            <a:p>
              <a:r>
                <a:rPr lang="fr-FR" dirty="0">
                  <a:solidFill>
                    <a:srgbClr val="C00000"/>
                  </a:solidFill>
                </a:rPr>
                <a:t>* Triple produit</a:t>
              </a:r>
            </a:p>
          </p:txBody>
        </p:sp>
      </p:grpSp>
    </p:spTree>
    <p:extLst>
      <p:ext uri="{BB962C8B-B14F-4D97-AF65-F5344CB8AC3E}">
        <p14:creationId xmlns:p14="http://schemas.microsoft.com/office/powerpoint/2010/main" val="1860713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E388264-BC5C-5047-A339-2FC43FF7F188}"/>
              </a:ext>
            </a:extLst>
          </p:cNvPr>
          <p:cNvSpPr>
            <a:spLocks noGrp="1"/>
          </p:cNvSpPr>
          <p:nvPr>
            <p:ph type="title" sz="quarter"/>
          </p:nvPr>
        </p:nvSpPr>
        <p:spPr/>
        <p:txBody>
          <a:bodyPr/>
          <a:lstStyle/>
          <a:p>
            <a:pPr algn="ctr"/>
            <a:r>
              <a:rPr lang="fr-FR" altLang="fr-FR" sz="3200" b="1" dirty="0"/>
              <a:t>Précurseurs, régime thermonucléaire</a:t>
            </a:r>
            <a:endParaRPr lang="fr-FR" sz="3200" dirty="0"/>
          </a:p>
        </p:txBody>
      </p:sp>
      <p:sp>
        <p:nvSpPr>
          <p:cNvPr id="6" name="Espace réservé du contenu 5">
            <a:extLst>
              <a:ext uri="{FF2B5EF4-FFF2-40B4-BE49-F238E27FC236}">
                <a16:creationId xmlns:a16="http://schemas.microsoft.com/office/drawing/2014/main" id="{E4A2B9CC-AF32-0A4E-A788-6FC559C16EF9}"/>
              </a:ext>
            </a:extLst>
          </p:cNvPr>
          <p:cNvSpPr>
            <a:spLocks noGrp="1"/>
          </p:cNvSpPr>
          <p:nvPr>
            <p:ph sz="quarter" idx="1"/>
          </p:nvPr>
        </p:nvSpPr>
        <p:spPr>
          <a:xfrm>
            <a:off x="685800" y="1981200"/>
            <a:ext cx="3227832" cy="1347216"/>
          </a:xfrm>
        </p:spPr>
        <p:txBody>
          <a:bodyPr/>
          <a:lstStyle/>
          <a:p>
            <a:pPr marL="0" indent="0">
              <a:buNone/>
            </a:pPr>
            <a:r>
              <a:rPr lang="fr-FR" altLang="fr-FR" sz="2000" dirty="0">
                <a:latin typeface="Arial" panose="020B0604020202020204" pitchFamily="34" charset="0"/>
              </a:rPr>
              <a:t>En 1919, Jean Perrin postule que le Soleil tire son énergie de réactions nucléaires de fusion.</a:t>
            </a:r>
            <a:endParaRPr lang="fr-FR" sz="2000" dirty="0"/>
          </a:p>
        </p:txBody>
      </p:sp>
      <p:sp>
        <p:nvSpPr>
          <p:cNvPr id="7" name="Espace réservé du contenu 6">
            <a:extLst>
              <a:ext uri="{FF2B5EF4-FFF2-40B4-BE49-F238E27FC236}">
                <a16:creationId xmlns:a16="http://schemas.microsoft.com/office/drawing/2014/main" id="{61E89E02-90F5-9D4C-9C3A-8DA799939224}"/>
              </a:ext>
            </a:extLst>
          </p:cNvPr>
          <p:cNvSpPr>
            <a:spLocks noGrp="1"/>
          </p:cNvSpPr>
          <p:nvPr>
            <p:ph sz="quarter" idx="2"/>
          </p:nvPr>
        </p:nvSpPr>
        <p:spPr>
          <a:xfrm>
            <a:off x="4206240" y="1981200"/>
            <a:ext cx="4251960" cy="1347216"/>
          </a:xfrm>
        </p:spPr>
        <p:txBody>
          <a:bodyPr/>
          <a:lstStyle/>
          <a:p>
            <a:pPr marL="0" indent="0">
              <a:buNone/>
            </a:pPr>
            <a:r>
              <a:rPr lang="fr-FR" altLang="fr-FR" sz="2000" dirty="0">
                <a:latin typeface="Arial" panose="020B0604020202020204" pitchFamily="34" charset="0"/>
              </a:rPr>
              <a:t>En 1938, George Gamow et Edward Teller  imaginent le régime thermonucléaire et effectuent les premiers calculs (à la main).</a:t>
            </a:r>
            <a:endParaRPr lang="fr-FR" sz="2000" dirty="0"/>
          </a:p>
        </p:txBody>
      </p:sp>
      <p:pic>
        <p:nvPicPr>
          <p:cNvPr id="11" name="Espace réservé du contenu 10">
            <a:extLst>
              <a:ext uri="{FF2B5EF4-FFF2-40B4-BE49-F238E27FC236}">
                <a16:creationId xmlns:a16="http://schemas.microsoft.com/office/drawing/2014/main" id="{38D12C2F-7983-F743-82FB-6AB8ACC7A24E}"/>
              </a:ext>
            </a:extLst>
          </p:cNvPr>
          <p:cNvPicPr>
            <a:picLocks noGrp="1" noChangeAspect="1"/>
          </p:cNvPicPr>
          <p:nvPr>
            <p:ph sz="quarter" idx="3"/>
          </p:nvPr>
        </p:nvPicPr>
        <p:blipFill>
          <a:blip r:embed="rId4"/>
          <a:stretch>
            <a:fillRect/>
          </a:stretch>
        </p:blipFill>
        <p:spPr>
          <a:xfrm>
            <a:off x="685800" y="3370633"/>
            <a:ext cx="2992808" cy="2725367"/>
          </a:xfrm>
        </p:spPr>
      </p:pic>
      <p:sp>
        <p:nvSpPr>
          <p:cNvPr id="9" name="Espace réservé du contenu 8">
            <a:extLst>
              <a:ext uri="{FF2B5EF4-FFF2-40B4-BE49-F238E27FC236}">
                <a16:creationId xmlns:a16="http://schemas.microsoft.com/office/drawing/2014/main" id="{F8A33CA9-381D-E547-8D45-6775777F6488}"/>
              </a:ext>
            </a:extLst>
          </p:cNvPr>
          <p:cNvSpPr>
            <a:spLocks noGrp="1"/>
          </p:cNvSpPr>
          <p:nvPr>
            <p:ph sz="quarter" idx="4"/>
          </p:nvPr>
        </p:nvSpPr>
        <p:spPr>
          <a:xfrm>
            <a:off x="4206240" y="3370632"/>
            <a:ext cx="4251960" cy="2725367"/>
          </a:xfrm>
        </p:spPr>
        <p:txBody>
          <a:bodyPr/>
          <a:lstStyle/>
          <a:p>
            <a:pPr marL="0" indent="0">
              <a:buNone/>
            </a:pPr>
            <a:r>
              <a:rPr lang="fr-FR" altLang="fr-FR" sz="2000" dirty="0"/>
              <a:t>Les contributions à la réaction viennent de la queue de distribution : </a:t>
            </a:r>
          </a:p>
          <a:p>
            <a:pPr marL="0" indent="0">
              <a:buNone/>
            </a:pPr>
            <a:endParaRPr lang="fr-FR" sz="2000" dirty="0"/>
          </a:p>
        </p:txBody>
      </p:sp>
      <p:pic>
        <p:nvPicPr>
          <p:cNvPr id="12" name="Image 11">
            <a:extLst>
              <a:ext uri="{FF2B5EF4-FFF2-40B4-BE49-F238E27FC236}">
                <a16:creationId xmlns:a16="http://schemas.microsoft.com/office/drawing/2014/main" id="{C77ABF85-EE82-9745-9382-BBC95389535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849622" y="4201902"/>
            <a:ext cx="3088640" cy="2033270"/>
          </a:xfrm>
          <a:prstGeom prst="rect">
            <a:avLst/>
          </a:prstGeom>
          <a:noFill/>
          <a:ln>
            <a:noFill/>
          </a:ln>
        </p:spPr>
      </p:pic>
      <p:graphicFrame>
        <p:nvGraphicFramePr>
          <p:cNvPr id="13" name="Objet 12">
            <a:extLst>
              <a:ext uri="{FF2B5EF4-FFF2-40B4-BE49-F238E27FC236}">
                <a16:creationId xmlns:a16="http://schemas.microsoft.com/office/drawing/2014/main" id="{E3A9D9B1-0142-8F43-B551-3CD8AF22738B}"/>
              </a:ext>
            </a:extLst>
          </p:cNvPr>
          <p:cNvGraphicFramePr>
            <a:graphicFrameLocks noChangeAspect="1"/>
          </p:cNvGraphicFramePr>
          <p:nvPr>
            <p:extLst>
              <p:ext uri="{D42A27DB-BD31-4B8C-83A1-F6EECF244321}">
                <p14:modId xmlns:p14="http://schemas.microsoft.com/office/powerpoint/2010/main" val="1514696834"/>
              </p:ext>
            </p:extLst>
          </p:nvPr>
        </p:nvGraphicFramePr>
        <p:xfrm>
          <a:off x="6223762" y="4024911"/>
          <a:ext cx="1714500" cy="457200"/>
        </p:xfrm>
        <a:graphic>
          <a:graphicData uri="http://schemas.openxmlformats.org/presentationml/2006/ole">
            <mc:AlternateContent xmlns:mc="http://schemas.openxmlformats.org/markup-compatibility/2006">
              <mc:Choice xmlns:v="urn:schemas-microsoft-com:vml" Requires="v">
                <p:oleObj spid="_x0000_s25770" r:id="rId6" imgW="0" imgH="0" progId="Equation.3">
                  <p:embed/>
                </p:oleObj>
              </mc:Choice>
              <mc:Fallback>
                <p:oleObj r:id="rId6" imgW="0" imgH="0" progId="Equation.3">
                  <p:embed/>
                  <p:pic>
                    <p:nvPicPr>
                      <p:cNvPr id="4" name="Objet 3">
                        <a:extLst>
                          <a:ext uri="{FF2B5EF4-FFF2-40B4-BE49-F238E27FC236}">
                            <a16:creationId xmlns:a16="http://schemas.microsoft.com/office/drawing/2014/main" id="{7C195748-1F42-C54F-A5C0-0463DFB98B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3762" y="4024911"/>
                        <a:ext cx="17145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3">
            <a:extLst>
              <a:ext uri="{FF2B5EF4-FFF2-40B4-BE49-F238E27FC236}">
                <a16:creationId xmlns:a16="http://schemas.microsoft.com/office/drawing/2014/main" id="{72EEAFD5-C0D8-994F-91B5-F905827928A8}"/>
              </a:ext>
            </a:extLst>
          </p:cNvPr>
          <p:cNvSpPr/>
          <p:nvPr/>
        </p:nvSpPr>
        <p:spPr>
          <a:xfrm>
            <a:off x="991173" y="5726667"/>
            <a:ext cx="2382062" cy="369332"/>
          </a:xfrm>
          <a:prstGeom prst="rect">
            <a:avLst/>
          </a:prstGeom>
        </p:spPr>
        <p:txBody>
          <a:bodyPr wrap="none">
            <a:spAutoFit/>
          </a:bodyPr>
          <a:lstStyle/>
          <a:p>
            <a:r>
              <a:rPr lang="fr-FR" altLang="fr-FR" dirty="0"/>
              <a:t>à Los </a:t>
            </a:r>
            <a:r>
              <a:rPr lang="fr-FR" altLang="fr-FR" dirty="0" err="1"/>
              <a:t>Alamos</a:t>
            </a:r>
            <a:r>
              <a:rPr lang="fr-FR" altLang="fr-FR" dirty="0"/>
              <a:t> (ca. 1950)</a:t>
            </a:r>
            <a:endParaRPr lang="fr-FR" dirty="0"/>
          </a:p>
        </p:txBody>
      </p:sp>
      <p:sp>
        <p:nvSpPr>
          <p:cNvPr id="2" name="Espace réservé du pied de page 1">
            <a:extLst>
              <a:ext uri="{FF2B5EF4-FFF2-40B4-BE49-F238E27FC236}">
                <a16:creationId xmlns:a16="http://schemas.microsoft.com/office/drawing/2014/main" id="{89C6E3B1-D23D-434B-A235-B76FCC9AD342}"/>
              </a:ext>
            </a:extLst>
          </p:cNvPr>
          <p:cNvSpPr>
            <a:spLocks noGrp="1"/>
          </p:cNvSpPr>
          <p:nvPr>
            <p:ph type="ftr" sz="quarter" idx="11"/>
          </p:nvPr>
        </p:nvSpPr>
        <p:spPr/>
        <p:txBody>
          <a:bodyPr/>
          <a:lstStyle/>
          <a:p>
            <a:r>
              <a:rPr lang="fr-FR" altLang="fr-FR"/>
              <a:t>AEIS 24-11-23</a:t>
            </a:r>
          </a:p>
        </p:txBody>
      </p:sp>
      <p:sp>
        <p:nvSpPr>
          <p:cNvPr id="3" name="Espace réservé du numéro de diapositive 2">
            <a:extLst>
              <a:ext uri="{FF2B5EF4-FFF2-40B4-BE49-F238E27FC236}">
                <a16:creationId xmlns:a16="http://schemas.microsoft.com/office/drawing/2014/main" id="{C529E352-60E1-8F4C-AF1E-AA09C372DEBE}"/>
              </a:ext>
            </a:extLst>
          </p:cNvPr>
          <p:cNvSpPr>
            <a:spLocks noGrp="1"/>
          </p:cNvSpPr>
          <p:nvPr>
            <p:ph type="sldNum" sz="quarter" idx="12"/>
          </p:nvPr>
        </p:nvSpPr>
        <p:spPr/>
        <p:txBody>
          <a:bodyPr/>
          <a:lstStyle/>
          <a:p>
            <a:fld id="{93B3810C-6034-024C-BD5C-DBED496D3089}" type="slidenum">
              <a:rPr lang="fr-FR" altLang="fr-FR" smtClean="0"/>
              <a:pPr/>
              <a:t>45</a:t>
            </a:fld>
            <a:endParaRPr lang="fr-FR" altLang="fr-FR"/>
          </a:p>
        </p:txBody>
      </p:sp>
    </p:spTree>
    <p:extLst>
      <p:ext uri="{BB962C8B-B14F-4D97-AF65-F5344CB8AC3E}">
        <p14:creationId xmlns:p14="http://schemas.microsoft.com/office/powerpoint/2010/main" val="731939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D88A44B0-E538-C548-9DF1-C8D910D89D50}"/>
              </a:ext>
            </a:extLst>
          </p:cNvPr>
          <p:cNvSpPr>
            <a:spLocks noGrp="1"/>
          </p:cNvSpPr>
          <p:nvPr>
            <p:ph type="title"/>
          </p:nvPr>
        </p:nvSpPr>
        <p:spPr>
          <a:xfrm>
            <a:off x="629840" y="457200"/>
            <a:ext cx="7885509" cy="967339"/>
          </a:xfrm>
        </p:spPr>
        <p:txBody>
          <a:bodyPr/>
          <a:lstStyle/>
          <a:p>
            <a:pPr algn="ctr"/>
            <a:r>
              <a:rPr lang="fr-FR" b="1" dirty="0"/>
              <a:t>Allumage et </a:t>
            </a:r>
            <a:r>
              <a:rPr lang="fr-FR" b="1" dirty="0" err="1"/>
              <a:t>autoentretien</a:t>
            </a:r>
            <a:r>
              <a:rPr lang="fr-FR" b="1" dirty="0"/>
              <a:t> de la réaction</a:t>
            </a:r>
          </a:p>
        </p:txBody>
      </p:sp>
      <p:sp>
        <p:nvSpPr>
          <p:cNvPr id="8" name="Espace réservé du texte 7">
            <a:extLst>
              <a:ext uri="{FF2B5EF4-FFF2-40B4-BE49-F238E27FC236}">
                <a16:creationId xmlns:a16="http://schemas.microsoft.com/office/drawing/2014/main" id="{1E99F4C1-A302-F847-98D5-3731A5D9BC2A}"/>
              </a:ext>
            </a:extLst>
          </p:cNvPr>
          <p:cNvSpPr>
            <a:spLocks noGrp="1"/>
          </p:cNvSpPr>
          <p:nvPr>
            <p:ph type="body" sz="half" idx="2"/>
          </p:nvPr>
        </p:nvSpPr>
        <p:spPr>
          <a:xfrm>
            <a:off x="629841" y="2153650"/>
            <a:ext cx="3092680" cy="2624203"/>
          </a:xfrm>
        </p:spPr>
        <p:txBody>
          <a:bodyPr/>
          <a:lstStyle/>
          <a:p>
            <a:r>
              <a:rPr lang="fr-FR" dirty="0"/>
              <a:t>La dépendance en densité est la même pour le gain d’énergie dû à la récupération des produits chargés de la réaction et la perte minimale par « </a:t>
            </a:r>
            <a:r>
              <a:rPr lang="fr-FR" dirty="0" err="1"/>
              <a:t>bremsstrahlung</a:t>
            </a:r>
            <a:r>
              <a:rPr lang="fr-FR" dirty="0"/>
              <a:t> » (rayonnement de freinage).</a:t>
            </a:r>
          </a:p>
          <a:p>
            <a:r>
              <a:rPr lang="fr-FR" dirty="0"/>
              <a:t>En comparant gains et pertes, il apparaît des seuils en température pour l’</a:t>
            </a:r>
            <a:r>
              <a:rPr lang="fr-FR" dirty="0" err="1"/>
              <a:t>autoentretien</a:t>
            </a:r>
            <a:r>
              <a:rPr lang="fr-FR" dirty="0"/>
              <a:t> de chaque réaction. </a:t>
            </a:r>
          </a:p>
          <a:p>
            <a:endParaRPr lang="fr-FR" dirty="0"/>
          </a:p>
        </p:txBody>
      </p:sp>
      <p:sp>
        <p:nvSpPr>
          <p:cNvPr id="4" name="Espace réservé du pied de page 3">
            <a:extLst>
              <a:ext uri="{FF2B5EF4-FFF2-40B4-BE49-F238E27FC236}">
                <a16:creationId xmlns:a16="http://schemas.microsoft.com/office/drawing/2014/main" id="{B69EEE16-EDDC-7D48-919A-561064D1C80B}"/>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CAB1D4F3-E621-544E-BF5D-8EE4E720D9D8}"/>
              </a:ext>
            </a:extLst>
          </p:cNvPr>
          <p:cNvSpPr>
            <a:spLocks noGrp="1"/>
          </p:cNvSpPr>
          <p:nvPr>
            <p:ph type="sldNum" sz="quarter" idx="12"/>
          </p:nvPr>
        </p:nvSpPr>
        <p:spPr/>
        <p:txBody>
          <a:bodyPr/>
          <a:lstStyle/>
          <a:p>
            <a:pPr>
              <a:defRPr/>
            </a:pPr>
            <a:fld id="{4D008A55-B35F-B349-8DF8-973CE703BF57}" type="slidenum">
              <a:rPr lang="fr-FR" smtClean="0"/>
              <a:pPr>
                <a:defRPr/>
              </a:pPr>
              <a:t>46</a:t>
            </a:fld>
            <a:endParaRPr lang="fr-FR"/>
          </a:p>
        </p:txBody>
      </p:sp>
      <p:pic>
        <p:nvPicPr>
          <p:cNvPr id="11" name="Image 10" descr="SigmaV-Ray-Post-C">
            <a:extLst>
              <a:ext uri="{FF2B5EF4-FFF2-40B4-BE49-F238E27FC236}">
                <a16:creationId xmlns:a16="http://schemas.microsoft.com/office/drawing/2014/main" id="{C0122AC9-D480-2C41-9EC4-58FD9AF2636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22521" y="1932275"/>
            <a:ext cx="4764302" cy="3265371"/>
          </a:xfrm>
          <a:prstGeom prst="rect">
            <a:avLst/>
          </a:prstGeom>
          <a:noFill/>
          <a:ln>
            <a:noFill/>
          </a:ln>
        </p:spPr>
      </p:pic>
      <p:sp>
        <p:nvSpPr>
          <p:cNvPr id="14" name="ZoneTexte 13">
            <a:extLst>
              <a:ext uri="{FF2B5EF4-FFF2-40B4-BE49-F238E27FC236}">
                <a16:creationId xmlns:a16="http://schemas.microsoft.com/office/drawing/2014/main" id="{FD4DD27B-0850-B64D-888C-F4A3FAEFB606}"/>
              </a:ext>
            </a:extLst>
          </p:cNvPr>
          <p:cNvSpPr txBox="1"/>
          <p:nvPr/>
        </p:nvSpPr>
        <p:spPr>
          <a:xfrm>
            <a:off x="952964" y="5189339"/>
            <a:ext cx="7238072" cy="923330"/>
          </a:xfrm>
          <a:prstGeom prst="rect">
            <a:avLst/>
          </a:prstGeom>
          <a:noFill/>
        </p:spPr>
        <p:txBody>
          <a:bodyPr wrap="none" rtlCol="0">
            <a:spAutoFit/>
          </a:bodyPr>
          <a:lstStyle/>
          <a:p>
            <a:r>
              <a:rPr lang="fr-FR" dirty="0"/>
              <a:t>D-T      			la température doit être supérieure à 4.4 </a:t>
            </a:r>
            <a:r>
              <a:rPr lang="fr-FR" dirty="0" err="1"/>
              <a:t>keV</a:t>
            </a:r>
            <a:endParaRPr lang="fr-FR" dirty="0"/>
          </a:p>
          <a:p>
            <a:r>
              <a:rPr lang="fr-FR" dirty="0"/>
              <a:t>D-D (2 branches)		la température doit être supérieure à 48 </a:t>
            </a:r>
            <a:r>
              <a:rPr lang="fr-FR" dirty="0" err="1"/>
              <a:t>keV</a:t>
            </a:r>
            <a:endParaRPr lang="fr-FR" dirty="0"/>
          </a:p>
          <a:p>
            <a:endParaRPr lang="fr-FR" dirty="0"/>
          </a:p>
        </p:txBody>
      </p:sp>
    </p:spTree>
    <p:extLst>
      <p:ext uri="{BB962C8B-B14F-4D97-AF65-F5344CB8AC3E}">
        <p14:creationId xmlns:p14="http://schemas.microsoft.com/office/powerpoint/2010/main" val="1650065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C3290BA-CC24-F24B-A6F9-6CEC242CDBB8}"/>
              </a:ext>
            </a:extLst>
          </p:cNvPr>
          <p:cNvSpPr>
            <a:spLocks noGrp="1" noChangeArrowheads="1"/>
          </p:cNvSpPr>
          <p:nvPr>
            <p:ph type="title"/>
          </p:nvPr>
        </p:nvSpPr>
        <p:spPr>
          <a:xfrm>
            <a:off x="628650" y="365126"/>
            <a:ext cx="7886700" cy="907494"/>
          </a:xfrm>
          <a:noFill/>
          <a:ln/>
        </p:spPr>
        <p:txBody>
          <a:bodyPr/>
          <a:lstStyle/>
          <a:p>
            <a:pPr algn="ctr"/>
            <a:r>
              <a:rPr lang="fr-FR" altLang="fr-FR" sz="3200" b="1" dirty="0"/>
              <a:t>Rendements</a:t>
            </a:r>
          </a:p>
        </p:txBody>
      </p:sp>
      <p:sp>
        <p:nvSpPr>
          <p:cNvPr id="16387" name="Rectangle 3">
            <a:extLst>
              <a:ext uri="{FF2B5EF4-FFF2-40B4-BE49-F238E27FC236}">
                <a16:creationId xmlns:a16="http://schemas.microsoft.com/office/drawing/2014/main" id="{87D3A3A7-2871-B24D-9B3E-4140571506CD}"/>
              </a:ext>
            </a:extLst>
          </p:cNvPr>
          <p:cNvSpPr>
            <a:spLocks noGrp="1" noChangeArrowheads="1"/>
          </p:cNvSpPr>
          <p:nvPr>
            <p:ph sz="half" idx="1"/>
          </p:nvPr>
        </p:nvSpPr>
        <p:spPr>
          <a:xfrm>
            <a:off x="628650" y="1404594"/>
            <a:ext cx="3886200" cy="4772369"/>
          </a:xfrm>
          <a:noFill/>
          <a:ln/>
        </p:spPr>
        <p:txBody>
          <a:bodyPr/>
          <a:lstStyle/>
          <a:p>
            <a:pPr marL="0" indent="0" algn="ctr">
              <a:buNone/>
            </a:pPr>
            <a:r>
              <a:rPr lang="fr-FR" altLang="fr-FR" dirty="0">
                <a:latin typeface="Symbol" pitchFamily="2" charset="2"/>
              </a:rPr>
              <a:t>l</a:t>
            </a:r>
            <a:r>
              <a:rPr lang="fr-FR" altLang="fr-FR" dirty="0"/>
              <a:t> = 1/n</a:t>
            </a:r>
            <a:r>
              <a:rPr lang="fr-FR" altLang="fr-FR" dirty="0">
                <a:latin typeface="Symbol" pitchFamily="2" charset="2"/>
              </a:rPr>
              <a:t>s </a:t>
            </a:r>
            <a:r>
              <a:rPr lang="fr-FR" altLang="fr-FR" dirty="0"/>
              <a:t> </a:t>
            </a:r>
          </a:p>
          <a:p>
            <a:pPr marL="0" indent="0" algn="ctr">
              <a:buNone/>
            </a:pPr>
            <a:r>
              <a:rPr lang="fr-FR" altLang="fr-FR" dirty="0"/>
              <a:t>               Inertiel 		</a:t>
            </a:r>
          </a:p>
          <a:p>
            <a:pPr algn="ctr">
              <a:buFont typeface="Monotype Sorts" pitchFamily="2" charset="2"/>
              <a:buChar char=""/>
            </a:pPr>
            <a:r>
              <a:rPr lang="fr-FR" altLang="fr-FR" dirty="0"/>
              <a:t>	</a:t>
            </a:r>
          </a:p>
          <a:p>
            <a:pPr algn="ctr">
              <a:buFont typeface="Monotype Sorts" pitchFamily="2" charset="2"/>
              <a:buChar char=""/>
            </a:pPr>
            <a:r>
              <a:rPr lang="fr-FR" altLang="fr-FR" dirty="0"/>
              <a:t>	 </a:t>
            </a:r>
          </a:p>
          <a:p>
            <a:pPr algn="ctr">
              <a:buFont typeface="Monotype Sorts" pitchFamily="2" charset="2"/>
              <a:buChar char=""/>
            </a:pPr>
            <a:endParaRPr lang="fr-FR" altLang="fr-FR" dirty="0">
              <a:latin typeface="Symbol" pitchFamily="2" charset="2"/>
            </a:endParaRPr>
          </a:p>
          <a:p>
            <a:pPr algn="ctr">
              <a:buFont typeface="Monotype Sorts" pitchFamily="2" charset="2"/>
              <a:buChar char=""/>
            </a:pPr>
            <a:r>
              <a:rPr lang="fr-FR" altLang="fr-FR" dirty="0">
                <a:latin typeface="Symbol" pitchFamily="2" charset="2"/>
              </a:rPr>
              <a:t> 	      		</a:t>
            </a:r>
            <a:endParaRPr lang="fr-FR" altLang="fr-FR" dirty="0"/>
          </a:p>
          <a:p>
            <a:pPr marL="0" indent="0" algn="ctr">
              <a:buNone/>
            </a:pPr>
            <a:r>
              <a:rPr lang="fr-FR" altLang="fr-FR" dirty="0">
                <a:latin typeface="Symbol" pitchFamily="2" charset="2"/>
              </a:rPr>
              <a:t>h</a:t>
            </a:r>
            <a:r>
              <a:rPr lang="fr-FR" altLang="fr-FR" sz="2400" baseline="-25000" dirty="0"/>
              <a:t>i</a:t>
            </a:r>
            <a:r>
              <a:rPr lang="fr-FR" altLang="fr-FR" dirty="0"/>
              <a:t> = R</a:t>
            </a:r>
            <a:r>
              <a:rPr lang="fr-FR" altLang="fr-FR" dirty="0">
                <a:latin typeface="Symbol" pitchFamily="2" charset="2"/>
              </a:rPr>
              <a:t>/l</a:t>
            </a:r>
            <a:r>
              <a:rPr lang="fr-FR" altLang="fr-FR" dirty="0"/>
              <a:t> = </a:t>
            </a:r>
            <a:r>
              <a:rPr lang="fr-FR" altLang="fr-FR" dirty="0">
                <a:latin typeface="Symbol" pitchFamily="2" charset="2"/>
              </a:rPr>
              <a:t>s</a:t>
            </a:r>
            <a:r>
              <a:rPr lang="fr-FR" altLang="fr-FR" dirty="0"/>
              <a:t> (</a:t>
            </a:r>
            <a:r>
              <a:rPr lang="fr-FR" altLang="fr-FR" dirty="0" err="1"/>
              <a:t>nR</a:t>
            </a:r>
            <a:r>
              <a:rPr lang="fr-FR" altLang="fr-FR" dirty="0"/>
              <a:t>)</a:t>
            </a:r>
            <a:r>
              <a:rPr lang="fr-FR" altLang="fr-FR" dirty="0">
                <a:latin typeface="Symbol" pitchFamily="2" charset="2"/>
              </a:rPr>
              <a:t> </a:t>
            </a:r>
          </a:p>
          <a:p>
            <a:pPr algn="ctr">
              <a:buFont typeface="Monotype Sorts" pitchFamily="2" charset="2"/>
              <a:buChar char=""/>
            </a:pPr>
            <a:r>
              <a:rPr lang="fr-FR" altLang="fr-FR" dirty="0" err="1">
                <a:latin typeface="Symbol" pitchFamily="2" charset="2"/>
              </a:rPr>
              <a:t>r</a:t>
            </a:r>
            <a:r>
              <a:rPr lang="fr-FR" altLang="fr-FR" dirty="0" err="1"/>
              <a:t>R</a:t>
            </a:r>
            <a:r>
              <a:rPr lang="fr-FR" altLang="fr-FR" dirty="0"/>
              <a:t> (</a:t>
            </a:r>
            <a:r>
              <a:rPr lang="fr-FR" altLang="fr-FR" dirty="0">
                <a:latin typeface="Symbol" pitchFamily="2" charset="2"/>
              </a:rPr>
              <a:t>µ</a:t>
            </a:r>
            <a:r>
              <a:rPr lang="fr-FR" altLang="fr-FR" dirty="0"/>
              <a:t> </a:t>
            </a:r>
            <a:r>
              <a:rPr lang="fr-FR" altLang="fr-FR" dirty="0" err="1"/>
              <a:t>nR</a:t>
            </a:r>
            <a:r>
              <a:rPr lang="fr-FR" altLang="fr-FR" dirty="0"/>
              <a:t>) &gt; 2 gcm</a:t>
            </a:r>
            <a:r>
              <a:rPr lang="fr-FR" altLang="fr-FR" sz="2400" baseline="80000" dirty="0"/>
              <a:t>-2</a:t>
            </a:r>
          </a:p>
          <a:p>
            <a:pPr>
              <a:buFont typeface="Monotype Sorts" pitchFamily="2" charset="2"/>
              <a:buChar char=""/>
            </a:pPr>
            <a:endParaRPr lang="fr-FR" altLang="fr-FR" dirty="0"/>
          </a:p>
        </p:txBody>
      </p:sp>
      <p:sp>
        <p:nvSpPr>
          <p:cNvPr id="2" name="Espace réservé du contenu 1">
            <a:extLst>
              <a:ext uri="{FF2B5EF4-FFF2-40B4-BE49-F238E27FC236}">
                <a16:creationId xmlns:a16="http://schemas.microsoft.com/office/drawing/2014/main" id="{883A84DC-0FD1-7347-84D6-BA002FA978A8}"/>
              </a:ext>
            </a:extLst>
          </p:cNvPr>
          <p:cNvSpPr>
            <a:spLocks noGrp="1"/>
          </p:cNvSpPr>
          <p:nvPr>
            <p:ph sz="half" idx="2"/>
          </p:nvPr>
        </p:nvSpPr>
        <p:spPr>
          <a:xfrm>
            <a:off x="4629150" y="1404593"/>
            <a:ext cx="3886200" cy="4656841"/>
          </a:xfrm>
        </p:spPr>
        <p:txBody>
          <a:bodyPr/>
          <a:lstStyle/>
          <a:p>
            <a:pPr marL="0" indent="0" algn="ctr">
              <a:buNone/>
            </a:pPr>
            <a:r>
              <a:rPr lang="fr-FR" altLang="fr-FR" dirty="0" err="1">
                <a:latin typeface="Symbol" pitchFamily="2" charset="2"/>
              </a:rPr>
              <a:t>t</a:t>
            </a:r>
            <a:r>
              <a:rPr lang="fr-FR" altLang="fr-FR" sz="2400" baseline="-25000" dirty="0" err="1">
                <a:latin typeface="Symbol" pitchFamily="2" charset="2"/>
              </a:rPr>
              <a:t>l</a:t>
            </a:r>
            <a:r>
              <a:rPr lang="fr-FR" altLang="fr-FR" dirty="0">
                <a:latin typeface="Symbol" pitchFamily="2" charset="2"/>
              </a:rPr>
              <a:t> = l/</a:t>
            </a:r>
            <a:r>
              <a:rPr lang="fr-FR" altLang="fr-FR" dirty="0"/>
              <a:t>v</a:t>
            </a:r>
          </a:p>
          <a:p>
            <a:pPr marL="0" indent="0" algn="ctr">
              <a:buNone/>
            </a:pPr>
            <a:r>
              <a:rPr lang="fr-FR" altLang="fr-FR" dirty="0"/>
              <a:t>Magnétique</a:t>
            </a:r>
            <a:endParaRPr lang="fr-FR" altLang="fr-FR" dirty="0">
              <a:latin typeface="Symbol" pitchFamily="2" charset="2"/>
            </a:endParaRPr>
          </a:p>
          <a:p>
            <a:pPr marL="0" indent="0" algn="ctr">
              <a:buNone/>
            </a:pPr>
            <a:endParaRPr lang="fr-FR" dirty="0"/>
          </a:p>
          <a:p>
            <a:pPr marL="0" indent="0" algn="ctr">
              <a:buNone/>
            </a:pPr>
            <a:endParaRPr lang="fr-FR" dirty="0"/>
          </a:p>
          <a:p>
            <a:pPr marL="0" indent="0" algn="ctr">
              <a:buNone/>
            </a:pPr>
            <a:endParaRPr lang="fr-FR" dirty="0"/>
          </a:p>
          <a:p>
            <a:pPr marL="0" indent="0" algn="ctr">
              <a:buNone/>
            </a:pPr>
            <a:endParaRPr lang="fr-FR" dirty="0"/>
          </a:p>
          <a:p>
            <a:pPr marL="0" indent="0" algn="ctr">
              <a:buNone/>
            </a:pPr>
            <a:r>
              <a:rPr lang="fr-FR" altLang="fr-FR" dirty="0">
                <a:latin typeface="Symbol" pitchFamily="2" charset="2"/>
              </a:rPr>
              <a:t>h</a:t>
            </a:r>
            <a:r>
              <a:rPr lang="fr-FR" altLang="fr-FR" sz="2400" baseline="-25000" dirty="0"/>
              <a:t>m</a:t>
            </a:r>
            <a:r>
              <a:rPr lang="fr-FR" altLang="fr-FR" dirty="0"/>
              <a:t> = </a:t>
            </a:r>
            <a:r>
              <a:rPr lang="fr-FR" altLang="fr-FR" dirty="0" err="1">
                <a:latin typeface="Symbol" pitchFamily="2" charset="2"/>
              </a:rPr>
              <a:t>t</a:t>
            </a:r>
            <a:r>
              <a:rPr lang="fr-FR" altLang="fr-FR" dirty="0"/>
              <a:t>/</a:t>
            </a:r>
            <a:r>
              <a:rPr lang="fr-FR" altLang="fr-FR" dirty="0" err="1">
                <a:latin typeface="Symbol" pitchFamily="2" charset="2"/>
              </a:rPr>
              <a:t>t</a:t>
            </a:r>
            <a:r>
              <a:rPr lang="fr-FR" altLang="fr-FR" sz="2400" baseline="-25000" dirty="0" err="1">
                <a:latin typeface="Symbol" pitchFamily="2" charset="2"/>
              </a:rPr>
              <a:t>l</a:t>
            </a:r>
            <a:r>
              <a:rPr lang="fr-FR" altLang="fr-FR" dirty="0"/>
              <a:t> = </a:t>
            </a:r>
            <a:r>
              <a:rPr lang="fr-FR" altLang="fr-FR" dirty="0" err="1">
                <a:latin typeface="Symbol" pitchFamily="2" charset="2"/>
              </a:rPr>
              <a:t>s</a:t>
            </a:r>
            <a:r>
              <a:rPr lang="fr-FR" altLang="fr-FR" dirty="0" err="1"/>
              <a:t>v</a:t>
            </a:r>
            <a:r>
              <a:rPr lang="fr-FR" altLang="fr-FR" dirty="0"/>
              <a:t> (n</a:t>
            </a:r>
            <a:r>
              <a:rPr lang="fr-FR" altLang="fr-FR" dirty="0">
                <a:latin typeface="Symbol" pitchFamily="2" charset="2"/>
              </a:rPr>
              <a:t>t</a:t>
            </a:r>
            <a:r>
              <a:rPr lang="fr-FR" altLang="fr-FR" dirty="0"/>
              <a:t>)</a:t>
            </a:r>
          </a:p>
          <a:p>
            <a:pPr marL="0" indent="0" algn="ctr">
              <a:buNone/>
            </a:pPr>
            <a:r>
              <a:rPr lang="fr-FR" altLang="fr-FR" dirty="0"/>
              <a:t>n</a:t>
            </a:r>
            <a:r>
              <a:rPr lang="fr-FR" altLang="fr-FR" dirty="0">
                <a:latin typeface="Symbol" pitchFamily="2" charset="2"/>
              </a:rPr>
              <a:t>t</a:t>
            </a:r>
            <a:r>
              <a:rPr lang="fr-FR" altLang="fr-FR" dirty="0"/>
              <a:t> &gt; 10</a:t>
            </a:r>
            <a:r>
              <a:rPr lang="fr-FR" altLang="fr-FR" sz="2400" baseline="80000" dirty="0"/>
              <a:t>14</a:t>
            </a:r>
            <a:r>
              <a:rPr lang="fr-FR" altLang="fr-FR" dirty="0"/>
              <a:t> cm</a:t>
            </a:r>
            <a:r>
              <a:rPr lang="fr-FR" altLang="fr-FR" sz="2400" baseline="80000" dirty="0"/>
              <a:t>-3</a:t>
            </a:r>
            <a:r>
              <a:rPr lang="fr-FR" altLang="fr-FR" dirty="0"/>
              <a:t> s. </a:t>
            </a:r>
          </a:p>
          <a:p>
            <a:pPr marL="0" indent="0" algn="ctr">
              <a:buNone/>
            </a:pPr>
            <a:r>
              <a:rPr lang="fr-FR" altLang="fr-FR" dirty="0"/>
              <a:t>(Lawson)</a:t>
            </a:r>
          </a:p>
          <a:p>
            <a:pPr marL="0" indent="0" algn="ctr">
              <a:buNone/>
            </a:pPr>
            <a:endParaRPr lang="fr-FR" altLang="fr-FR" dirty="0"/>
          </a:p>
          <a:p>
            <a:pPr marL="0" indent="0" algn="ctr">
              <a:buNone/>
            </a:pPr>
            <a:endParaRPr lang="fr-FR" altLang="fr-FR" dirty="0"/>
          </a:p>
          <a:p>
            <a:pPr marL="0" indent="0" algn="ctr">
              <a:buNone/>
            </a:pPr>
            <a:endParaRPr lang="fr-FR" dirty="0"/>
          </a:p>
        </p:txBody>
      </p:sp>
      <p:graphicFrame>
        <p:nvGraphicFramePr>
          <p:cNvPr id="16388" name="Object 4">
            <a:extLst>
              <a:ext uri="{FF2B5EF4-FFF2-40B4-BE49-F238E27FC236}">
                <a16:creationId xmlns:a16="http://schemas.microsoft.com/office/drawing/2014/main" id="{B6A5AB65-46CE-3A43-94F6-79DFC2945580}"/>
              </a:ext>
            </a:extLst>
          </p:cNvPr>
          <p:cNvGraphicFramePr>
            <a:graphicFrameLocks/>
          </p:cNvGraphicFramePr>
          <p:nvPr>
            <p:extLst/>
          </p:nvPr>
        </p:nvGraphicFramePr>
        <p:xfrm>
          <a:off x="5200650" y="2519093"/>
          <a:ext cx="2743200" cy="1828800"/>
        </p:xfrm>
        <a:graphic>
          <a:graphicData uri="http://schemas.openxmlformats.org/presentationml/2006/ole">
            <mc:AlternateContent xmlns:mc="http://schemas.openxmlformats.org/markup-compatibility/2006">
              <mc:Choice xmlns:v="urn:schemas-microsoft-com:vml" Requires="v">
                <p:oleObj spid="_x0000_s22907" name="Image" r:id="rId4" imgW="2755900" imgH="1841500" progId="Word.Picture.6">
                  <p:embed/>
                </p:oleObj>
              </mc:Choice>
              <mc:Fallback>
                <p:oleObj name="Image" r:id="rId4" imgW="2755900" imgH="1841500" progId="Word.Picture.6">
                  <p:embed/>
                  <p:pic>
                    <p:nvPicPr>
                      <p:cNvPr id="16388" name="Object 4">
                        <a:extLst>
                          <a:ext uri="{FF2B5EF4-FFF2-40B4-BE49-F238E27FC236}">
                            <a16:creationId xmlns:a16="http://schemas.microsoft.com/office/drawing/2014/main" id="{B6A5AB65-46CE-3A43-94F6-79DFC294558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650" y="2519093"/>
                        <a:ext cx="2743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9" name="Object 5">
            <a:extLst>
              <a:ext uri="{FF2B5EF4-FFF2-40B4-BE49-F238E27FC236}">
                <a16:creationId xmlns:a16="http://schemas.microsoft.com/office/drawing/2014/main" id="{E051B64B-89C3-FB45-B590-4962A6A3D469}"/>
              </a:ext>
            </a:extLst>
          </p:cNvPr>
          <p:cNvGraphicFramePr>
            <a:graphicFrameLocks/>
          </p:cNvGraphicFramePr>
          <p:nvPr>
            <p:extLst/>
          </p:nvPr>
        </p:nvGraphicFramePr>
        <p:xfrm>
          <a:off x="865168" y="2717055"/>
          <a:ext cx="3192482" cy="2128321"/>
        </p:xfrm>
        <a:graphic>
          <a:graphicData uri="http://schemas.openxmlformats.org/presentationml/2006/ole">
            <mc:AlternateContent xmlns:mc="http://schemas.openxmlformats.org/markup-compatibility/2006">
              <mc:Choice xmlns:v="urn:schemas-microsoft-com:vml" Requires="v">
                <p:oleObj spid="_x0000_s22908" name="Image" r:id="rId6" imgW="2755900" imgH="1841500" progId="Word.Picture.6">
                  <p:embed/>
                </p:oleObj>
              </mc:Choice>
              <mc:Fallback>
                <p:oleObj name="Image" r:id="rId6" imgW="2755900" imgH="1841500" progId="Word.Picture.6">
                  <p:embed/>
                  <p:pic>
                    <p:nvPicPr>
                      <p:cNvPr id="16389" name="Object 5">
                        <a:extLst>
                          <a:ext uri="{FF2B5EF4-FFF2-40B4-BE49-F238E27FC236}">
                            <a16:creationId xmlns:a16="http://schemas.microsoft.com/office/drawing/2014/main" id="{E051B64B-89C3-FB45-B590-4962A6A3D46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168" y="2717055"/>
                        <a:ext cx="3192482" cy="2128321"/>
                      </a:xfrm>
                      <a:prstGeom prst="rect">
                        <a:avLst/>
                      </a:prstGeom>
                      <a:noFill/>
                      <a:ln>
                        <a:noFill/>
                      </a:ln>
                      <a:effectLst/>
                    </p:spPr>
                  </p:pic>
                </p:oleObj>
              </mc:Fallback>
            </mc:AlternateContent>
          </a:graphicData>
        </a:graphic>
      </p:graphicFrame>
      <p:sp>
        <p:nvSpPr>
          <p:cNvPr id="3" name="ZoneTexte 2">
            <a:extLst>
              <a:ext uri="{FF2B5EF4-FFF2-40B4-BE49-F238E27FC236}">
                <a16:creationId xmlns:a16="http://schemas.microsoft.com/office/drawing/2014/main" id="{4AE92188-2818-EA44-8981-8E1F74EC006D}"/>
              </a:ext>
            </a:extLst>
          </p:cNvPr>
          <p:cNvSpPr txBox="1"/>
          <p:nvPr/>
        </p:nvSpPr>
        <p:spPr>
          <a:xfrm>
            <a:off x="3843275" y="3065182"/>
            <a:ext cx="1457450" cy="523220"/>
          </a:xfrm>
          <a:prstGeom prst="rect">
            <a:avLst/>
          </a:prstGeom>
          <a:noFill/>
        </p:spPr>
        <p:txBody>
          <a:bodyPr wrap="none" rtlCol="0">
            <a:spAutoFit/>
          </a:bodyPr>
          <a:lstStyle/>
          <a:p>
            <a:r>
              <a:rPr lang="fr-FR" altLang="fr-FR" sz="2800" dirty="0" err="1"/>
              <a:t>T</a:t>
            </a:r>
            <a:r>
              <a:rPr lang="fr-FR" altLang="fr-FR" sz="2800" dirty="0"/>
              <a:t> = 10</a:t>
            </a:r>
            <a:r>
              <a:rPr lang="fr-FR" altLang="fr-FR" sz="2800" baseline="80000" dirty="0"/>
              <a:t>8</a:t>
            </a:r>
            <a:r>
              <a:rPr lang="fr-FR" altLang="fr-FR" sz="2800" dirty="0"/>
              <a:t> K</a:t>
            </a:r>
            <a:endParaRPr lang="fr-FR" sz="2800" dirty="0"/>
          </a:p>
        </p:txBody>
      </p:sp>
      <p:sp>
        <p:nvSpPr>
          <p:cNvPr id="4" name="Espace réservé du pied de page 3">
            <a:extLst>
              <a:ext uri="{FF2B5EF4-FFF2-40B4-BE49-F238E27FC236}">
                <a16:creationId xmlns:a16="http://schemas.microsoft.com/office/drawing/2014/main" id="{D9504971-DF0F-D841-84EB-8943D8DC0D22}"/>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CED0764B-2899-4A44-82C7-29E8965DA5F5}"/>
              </a:ext>
            </a:extLst>
          </p:cNvPr>
          <p:cNvSpPr>
            <a:spLocks noGrp="1"/>
          </p:cNvSpPr>
          <p:nvPr>
            <p:ph type="sldNum" sz="quarter" idx="12"/>
          </p:nvPr>
        </p:nvSpPr>
        <p:spPr/>
        <p:txBody>
          <a:bodyPr/>
          <a:lstStyle/>
          <a:p>
            <a:pPr>
              <a:defRPr/>
            </a:pPr>
            <a:fld id="{F435DE2A-08D5-7C42-B801-913535710F89}" type="slidenum">
              <a:rPr lang="fr-FR" smtClean="0"/>
              <a:pPr>
                <a:defRPr/>
              </a:pPr>
              <a:t>47</a:t>
            </a:fld>
            <a:endParaRPr lang="fr-FR"/>
          </a:p>
        </p:txBody>
      </p:sp>
    </p:spTree>
    <p:extLst>
      <p:ext uri="{BB962C8B-B14F-4D97-AF65-F5344CB8AC3E}">
        <p14:creationId xmlns:p14="http://schemas.microsoft.com/office/powerpoint/2010/main" val="254611274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4">
            <a:extLst>
              <a:ext uri="{FF2B5EF4-FFF2-40B4-BE49-F238E27FC236}">
                <a16:creationId xmlns:a16="http://schemas.microsoft.com/office/drawing/2014/main" id="{D25A804F-6EB4-9D41-A109-E7904F0274D5}"/>
              </a:ext>
            </a:extLst>
          </p:cNvPr>
          <p:cNvSpPr>
            <a:spLocks noGrp="1"/>
          </p:cNvSpPr>
          <p:nvPr>
            <p:ph type="sldNum" sz="quarter" idx="12"/>
          </p:nvPr>
        </p:nvSpPr>
        <p:spPr/>
        <p:txBody>
          <a:bodyPr/>
          <a:lstStyle/>
          <a:p>
            <a:fld id="{7606D40C-DE69-294F-BD6E-8AF028E9348C}" type="slidenum">
              <a:rPr lang="fr-FR" altLang="fr-FR"/>
              <a:pPr/>
              <a:t>48</a:t>
            </a:fld>
            <a:endParaRPr lang="fr-FR" altLang="fr-FR"/>
          </a:p>
        </p:txBody>
      </p:sp>
      <p:pic>
        <p:nvPicPr>
          <p:cNvPr id="749570" name="Picture 1026" descr="Seraquoi">
            <a:extLst>
              <a:ext uri="{FF2B5EF4-FFF2-40B4-BE49-F238E27FC236}">
                <a16:creationId xmlns:a16="http://schemas.microsoft.com/office/drawing/2014/main" id="{1EF6F256-4F6D-814D-8625-C11059F77E99}"/>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85800" y="660400"/>
            <a:ext cx="7772400" cy="5383213"/>
          </a:xfrm>
        </p:spPr>
      </p:pic>
      <p:sp>
        <p:nvSpPr>
          <p:cNvPr id="2" name="Espace réservé du pied de page 1">
            <a:extLst>
              <a:ext uri="{FF2B5EF4-FFF2-40B4-BE49-F238E27FC236}">
                <a16:creationId xmlns:a16="http://schemas.microsoft.com/office/drawing/2014/main" id="{04335064-E87D-F244-B429-A28C690CCFCA}"/>
              </a:ext>
            </a:extLst>
          </p:cNvPr>
          <p:cNvSpPr>
            <a:spLocks noGrp="1"/>
          </p:cNvSpPr>
          <p:nvPr>
            <p:ph type="ftr" sz="quarter" idx="11"/>
          </p:nvPr>
        </p:nvSpPr>
        <p:spPr/>
        <p:txBody>
          <a:bodyPr/>
          <a:lstStyle/>
          <a:p>
            <a:r>
              <a:rPr lang="fr-FR" altLang="fr-FR"/>
              <a:t>AEIS 24-11-23</a:t>
            </a:r>
          </a:p>
        </p:txBody>
      </p:sp>
    </p:spTree>
    <p:extLst>
      <p:ext uri="{BB962C8B-B14F-4D97-AF65-F5344CB8AC3E}">
        <p14:creationId xmlns:p14="http://schemas.microsoft.com/office/powerpoint/2010/main" val="2166562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a:extLst>
              <a:ext uri="{FF2B5EF4-FFF2-40B4-BE49-F238E27FC236}">
                <a16:creationId xmlns:a16="http://schemas.microsoft.com/office/drawing/2014/main" id="{EE20E482-FA83-0E47-8EC4-72169B4B1D03}"/>
              </a:ext>
            </a:extLst>
          </p:cNvPr>
          <p:cNvSpPr>
            <a:spLocks noGrp="1"/>
          </p:cNvSpPr>
          <p:nvPr>
            <p:ph type="sldNum" sz="quarter" idx="12"/>
          </p:nvPr>
        </p:nvSpPr>
        <p:spPr/>
        <p:txBody>
          <a:bodyPr/>
          <a:lstStyle/>
          <a:p>
            <a:fld id="{48036DB8-DAEF-7646-8C6B-687FE122D80D}" type="slidenum">
              <a:rPr lang="fr-FR" altLang="fr-FR"/>
              <a:pPr/>
              <a:t>49</a:t>
            </a:fld>
            <a:endParaRPr lang="fr-FR" altLang="fr-FR">
              <a:latin typeface="Arial" panose="020B0604020202020204" pitchFamily="34" charset="0"/>
            </a:endParaRPr>
          </a:p>
        </p:txBody>
      </p:sp>
      <p:sp>
        <p:nvSpPr>
          <p:cNvPr id="38915" name="Rectangle 3">
            <a:extLst>
              <a:ext uri="{FF2B5EF4-FFF2-40B4-BE49-F238E27FC236}">
                <a16:creationId xmlns:a16="http://schemas.microsoft.com/office/drawing/2014/main" id="{BD3B496B-E2B9-E843-AFCC-47F503D9B746}"/>
              </a:ext>
            </a:extLst>
          </p:cNvPr>
          <p:cNvSpPr>
            <a:spLocks noGrp="1" noChangeArrowheads="1"/>
          </p:cNvSpPr>
          <p:nvPr>
            <p:ph type="body" idx="1"/>
          </p:nvPr>
        </p:nvSpPr>
        <p:spPr>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lnSpc>
                <a:spcPct val="90000"/>
              </a:lnSpc>
            </a:pPr>
            <a:endParaRPr lang="fr-FR" altLang="fr-FR" sz="2400"/>
          </a:p>
          <a:p>
            <a:pPr>
              <a:lnSpc>
                <a:spcPct val="90000"/>
              </a:lnSpc>
              <a:buFontTx/>
              <a:buNone/>
            </a:pPr>
            <a:r>
              <a:rPr lang="fr-FR" altLang="fr-FR" sz="2400"/>
              <a:t>	1985</a:t>
            </a:r>
          </a:p>
          <a:p>
            <a:pPr>
              <a:lnSpc>
                <a:spcPct val="90000"/>
              </a:lnSpc>
              <a:buFont typeface="Monotype Sorts" pitchFamily="2" charset="2"/>
              <a:buChar char=""/>
            </a:pPr>
            <a:endParaRPr lang="fr-FR" altLang="fr-FR" sz="2400"/>
          </a:p>
          <a:p>
            <a:pPr>
              <a:lnSpc>
                <a:spcPct val="90000"/>
              </a:lnSpc>
              <a:buFont typeface="Monotype Sorts" pitchFamily="2" charset="2"/>
              <a:buChar char=""/>
            </a:pPr>
            <a:endParaRPr lang="fr-FR" altLang="fr-FR" sz="2400"/>
          </a:p>
          <a:p>
            <a:pPr>
              <a:lnSpc>
                <a:spcPct val="90000"/>
              </a:lnSpc>
              <a:buFont typeface="Monotype Sorts" pitchFamily="2" charset="2"/>
              <a:buChar char=""/>
            </a:pPr>
            <a:r>
              <a:rPr lang="fr-FR" altLang="fr-FR" sz="2400"/>
              <a:t>approuvent le principe d’une collaboration internationale sur la fusion. </a:t>
            </a:r>
          </a:p>
          <a:p>
            <a:pPr>
              <a:lnSpc>
                <a:spcPct val="90000"/>
              </a:lnSpc>
              <a:buFont typeface="Monotype Sorts" pitchFamily="2" charset="2"/>
              <a:buChar char=""/>
            </a:pPr>
            <a:endParaRPr lang="fr-FR" altLang="fr-FR" sz="2400"/>
          </a:p>
          <a:p>
            <a:pPr lvl="1">
              <a:lnSpc>
                <a:spcPct val="90000"/>
              </a:lnSpc>
            </a:pPr>
            <a:r>
              <a:rPr lang="fr-FR" altLang="fr-FR" sz="2400"/>
              <a:t> Ce sera finalement le projet I.T.E.R.</a:t>
            </a:r>
            <a:endParaRPr lang="fr-FR" altLang="fr-FR" sz="2000"/>
          </a:p>
          <a:p>
            <a:pPr lvl="1">
              <a:lnSpc>
                <a:spcPct val="90000"/>
              </a:lnSpc>
              <a:buFont typeface="Monotype Sorts" pitchFamily="2" charset="2"/>
              <a:buChar char=""/>
            </a:pPr>
            <a:r>
              <a:rPr lang="fr-FR" altLang="fr-FR" sz="2400"/>
              <a:t> 			(la voie?).</a:t>
            </a:r>
          </a:p>
        </p:txBody>
      </p:sp>
      <p:graphicFrame>
        <p:nvGraphicFramePr>
          <p:cNvPr id="38916" name="Object 4">
            <a:extLst>
              <a:ext uri="{FF2B5EF4-FFF2-40B4-BE49-F238E27FC236}">
                <a16:creationId xmlns:a16="http://schemas.microsoft.com/office/drawing/2014/main" id="{FA6549E2-A0E7-6B48-86BE-78A94B684C49}"/>
              </a:ext>
            </a:extLst>
          </p:cNvPr>
          <p:cNvGraphicFramePr>
            <a:graphicFrameLocks/>
          </p:cNvGraphicFramePr>
          <p:nvPr/>
        </p:nvGraphicFramePr>
        <p:xfrm>
          <a:off x="1524000" y="2876550"/>
          <a:ext cx="6096000" cy="933450"/>
        </p:xfrm>
        <a:graphic>
          <a:graphicData uri="http://schemas.openxmlformats.org/presentationml/2006/ole">
            <mc:AlternateContent xmlns:mc="http://schemas.openxmlformats.org/markup-compatibility/2006">
              <mc:Choice xmlns:v="urn:schemas-microsoft-com:vml" Requires="v">
                <p:oleObj spid="_x0000_s23913" name="Document" r:id="rId4" imgW="6096000" imgH="2857500" progId="Word.Document.6">
                  <p:embed/>
                </p:oleObj>
              </mc:Choice>
              <mc:Fallback>
                <p:oleObj name="Document" r:id="rId4" imgW="6096000" imgH="2857500" progId="Word.Document.6">
                  <p:embed/>
                  <p:pic>
                    <p:nvPicPr>
                      <p:cNvPr id="38916" name="Object 4">
                        <a:extLst>
                          <a:ext uri="{FF2B5EF4-FFF2-40B4-BE49-F238E27FC236}">
                            <a16:creationId xmlns:a16="http://schemas.microsoft.com/office/drawing/2014/main" id="{FA6549E2-A0E7-6B48-86BE-78A94B684C4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876550"/>
                        <a:ext cx="60960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17" name="Object 5">
            <a:extLst>
              <a:ext uri="{FF2B5EF4-FFF2-40B4-BE49-F238E27FC236}">
                <a16:creationId xmlns:a16="http://schemas.microsoft.com/office/drawing/2014/main" id="{DD7F0297-C66D-AC4E-A7E9-406D65FD3BD9}"/>
              </a:ext>
            </a:extLst>
          </p:cNvPr>
          <p:cNvGraphicFramePr>
            <a:graphicFrameLocks/>
          </p:cNvGraphicFramePr>
          <p:nvPr/>
        </p:nvGraphicFramePr>
        <p:xfrm>
          <a:off x="1752600" y="2362200"/>
          <a:ext cx="6096000" cy="1501775"/>
        </p:xfrm>
        <a:graphic>
          <a:graphicData uri="http://schemas.openxmlformats.org/presentationml/2006/ole">
            <mc:AlternateContent xmlns:mc="http://schemas.openxmlformats.org/markup-compatibility/2006">
              <mc:Choice xmlns:v="urn:schemas-microsoft-com:vml" Requires="v">
                <p:oleObj spid="_x0000_s23914" name="Document" r:id="rId6" imgW="12192000" imgH="3022600" progId="Word.Document.8">
                  <p:embed/>
                </p:oleObj>
              </mc:Choice>
              <mc:Fallback>
                <p:oleObj name="Document" r:id="rId6" imgW="12192000" imgH="3022600" progId="Word.Document.8">
                  <p:embed/>
                  <p:pic>
                    <p:nvPicPr>
                      <p:cNvPr id="38917" name="Object 5">
                        <a:extLst>
                          <a:ext uri="{FF2B5EF4-FFF2-40B4-BE49-F238E27FC236}">
                            <a16:creationId xmlns:a16="http://schemas.microsoft.com/office/drawing/2014/main" id="{DD7F0297-C66D-AC4E-A7E9-406D65FD3BD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2362200"/>
                        <a:ext cx="6096000" cy="150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itre 2">
            <a:extLst>
              <a:ext uri="{FF2B5EF4-FFF2-40B4-BE49-F238E27FC236}">
                <a16:creationId xmlns:a16="http://schemas.microsoft.com/office/drawing/2014/main" id="{47BEFB48-32F3-814E-A35F-B8325B6A01B2}"/>
              </a:ext>
            </a:extLst>
          </p:cNvPr>
          <p:cNvSpPr>
            <a:spLocks noGrp="1"/>
          </p:cNvSpPr>
          <p:nvPr>
            <p:ph type="title"/>
          </p:nvPr>
        </p:nvSpPr>
        <p:spPr/>
        <p:txBody>
          <a:bodyPr/>
          <a:lstStyle/>
          <a:p>
            <a:pPr algn="ctr"/>
            <a:r>
              <a:rPr lang="fr-FR" sz="3200" b="1" dirty="0"/>
              <a:t>Au plus haut niveau</a:t>
            </a:r>
          </a:p>
        </p:txBody>
      </p:sp>
      <p:sp>
        <p:nvSpPr>
          <p:cNvPr id="2" name="Espace réservé du pied de page 1">
            <a:extLst>
              <a:ext uri="{FF2B5EF4-FFF2-40B4-BE49-F238E27FC236}">
                <a16:creationId xmlns:a16="http://schemas.microsoft.com/office/drawing/2014/main" id="{32127916-7F57-AA42-9376-6AC451695BE4}"/>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254848409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A49E7CC-E4DF-1741-B326-5A37CBEEDE4C}"/>
              </a:ext>
            </a:extLst>
          </p:cNvPr>
          <p:cNvSpPr>
            <a:spLocks noGrp="1" noChangeArrowheads="1"/>
          </p:cNvSpPr>
          <p:nvPr>
            <p:ph type="title"/>
          </p:nvPr>
        </p:nvSpPr>
        <p:spPr>
          <a:xfrm>
            <a:off x="628650" y="555125"/>
            <a:ext cx="7886700" cy="1119453"/>
          </a:xfrm>
        </p:spPr>
        <p:txBody>
          <a:bodyPr/>
          <a:lstStyle/>
          <a:p>
            <a:pPr algn="ctr"/>
            <a:r>
              <a:rPr lang="fr-FR" altLang="fr-FR" sz="3200" b="1" dirty="0"/>
              <a:t>Réactions envisagées</a:t>
            </a:r>
          </a:p>
        </p:txBody>
      </p:sp>
      <p:sp>
        <p:nvSpPr>
          <p:cNvPr id="5125" name="Text Box 5">
            <a:extLst>
              <a:ext uri="{FF2B5EF4-FFF2-40B4-BE49-F238E27FC236}">
                <a16:creationId xmlns:a16="http://schemas.microsoft.com/office/drawing/2014/main" id="{8CCFB567-CB2A-8846-B8DC-4205A6E3D4A1}"/>
              </a:ext>
            </a:extLst>
          </p:cNvPr>
          <p:cNvSpPr txBox="1">
            <a:spLocks noChangeArrowheads="1"/>
          </p:cNvSpPr>
          <p:nvPr/>
        </p:nvSpPr>
        <p:spPr bwMode="auto">
          <a:xfrm>
            <a:off x="741045" y="1840662"/>
            <a:ext cx="766191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2400" dirty="0"/>
              <a:t>Réactions du deutérium (noyau stable mais peu lié)</a:t>
            </a:r>
            <a:endParaRPr lang="fr-FR" altLang="fr-FR" sz="2400" dirty="0">
              <a:solidFill>
                <a:srgbClr val="000000"/>
              </a:solidFill>
            </a:endParaRPr>
          </a:p>
          <a:p>
            <a:pPr algn="ctr"/>
            <a:endParaRPr lang="fr-FR" altLang="fr-FR" sz="2400" dirty="0">
              <a:solidFill>
                <a:srgbClr val="000000"/>
              </a:solidFill>
            </a:endParaRPr>
          </a:p>
          <a:p>
            <a:pPr algn="ctr"/>
            <a:r>
              <a:rPr lang="fr-FR" altLang="fr-FR" sz="2400" dirty="0">
                <a:solidFill>
                  <a:srgbClr val="000000"/>
                </a:solidFill>
              </a:rPr>
              <a:t>D + D </a:t>
            </a:r>
            <a:r>
              <a:rPr lang="fr-FR" altLang="fr-FR" sz="2400" dirty="0">
                <a:solidFill>
                  <a:srgbClr val="000000"/>
                </a:solidFill>
                <a:latin typeface="Symbol" pitchFamily="2" charset="2"/>
                <a:sym typeface="Symbol" pitchFamily="2" charset="2"/>
              </a:rPr>
              <a:t></a:t>
            </a:r>
            <a:r>
              <a:rPr lang="fr-FR" altLang="fr-FR" sz="2400" dirty="0">
                <a:solidFill>
                  <a:srgbClr val="000000"/>
                </a:solidFill>
              </a:rPr>
              <a:t> </a:t>
            </a:r>
            <a:r>
              <a:rPr lang="fr-FR" altLang="fr-FR" sz="2400" dirty="0" err="1">
                <a:solidFill>
                  <a:srgbClr val="000000"/>
                </a:solidFill>
              </a:rPr>
              <a:t>T</a:t>
            </a:r>
            <a:r>
              <a:rPr lang="fr-FR" altLang="fr-FR" sz="2400" dirty="0">
                <a:solidFill>
                  <a:srgbClr val="000000"/>
                </a:solidFill>
              </a:rPr>
              <a:t> (1.0 MeV) + H ( 3.0  MeV)</a:t>
            </a:r>
          </a:p>
          <a:p>
            <a:pPr algn="ctr"/>
            <a:r>
              <a:rPr lang="fr-FR" altLang="fr-FR" sz="2400" dirty="0">
                <a:solidFill>
                  <a:srgbClr val="000000"/>
                </a:solidFill>
              </a:rPr>
              <a:t>D + D </a:t>
            </a:r>
            <a:r>
              <a:rPr lang="fr-FR" altLang="fr-FR" sz="2400" dirty="0">
                <a:solidFill>
                  <a:srgbClr val="000000"/>
                </a:solidFill>
                <a:latin typeface="Symbol" pitchFamily="2" charset="2"/>
                <a:sym typeface="Symbol" pitchFamily="2" charset="2"/>
              </a:rPr>
              <a:t></a:t>
            </a:r>
            <a:r>
              <a:rPr lang="fr-FR" altLang="fr-FR" sz="2400" dirty="0">
                <a:solidFill>
                  <a:srgbClr val="000000"/>
                </a:solidFill>
              </a:rPr>
              <a:t> </a:t>
            </a:r>
            <a:r>
              <a:rPr lang="fr-FR" altLang="fr-FR" sz="2400" baseline="30000" dirty="0">
                <a:solidFill>
                  <a:srgbClr val="000000"/>
                </a:solidFill>
              </a:rPr>
              <a:t>3</a:t>
            </a:r>
            <a:r>
              <a:rPr lang="fr-FR" altLang="fr-FR" sz="2400" dirty="0">
                <a:solidFill>
                  <a:srgbClr val="000000"/>
                </a:solidFill>
              </a:rPr>
              <a:t>He (0.8 MeV) + n ( 2.5  MeV)</a:t>
            </a:r>
          </a:p>
          <a:p>
            <a:pPr algn="ctr"/>
            <a:endParaRPr lang="fr-FR" altLang="fr-FR" sz="2400" dirty="0">
              <a:solidFill>
                <a:srgbClr val="000000"/>
              </a:solidFill>
            </a:endParaRPr>
          </a:p>
          <a:p>
            <a:pPr algn="ctr"/>
            <a:r>
              <a:rPr lang="fr-FR" altLang="fr-FR" sz="2400" dirty="0">
                <a:solidFill>
                  <a:srgbClr val="000000"/>
                </a:solidFill>
              </a:rPr>
              <a:t>D + </a:t>
            </a:r>
            <a:r>
              <a:rPr lang="fr-FR" altLang="fr-FR" sz="2400" dirty="0" err="1">
                <a:solidFill>
                  <a:srgbClr val="000000"/>
                </a:solidFill>
              </a:rPr>
              <a:t>T</a:t>
            </a:r>
            <a:r>
              <a:rPr lang="fr-FR" altLang="fr-FR" sz="2400" dirty="0">
                <a:solidFill>
                  <a:srgbClr val="000000"/>
                </a:solidFill>
              </a:rPr>
              <a:t> </a:t>
            </a:r>
            <a:r>
              <a:rPr lang="fr-FR" altLang="fr-FR" sz="2400" dirty="0">
                <a:solidFill>
                  <a:srgbClr val="000000"/>
                </a:solidFill>
                <a:latin typeface="Symbol" pitchFamily="2" charset="2"/>
                <a:sym typeface="Symbol" pitchFamily="2" charset="2"/>
              </a:rPr>
              <a:t></a:t>
            </a:r>
            <a:r>
              <a:rPr lang="fr-FR" altLang="fr-FR" sz="2400" dirty="0">
                <a:solidFill>
                  <a:srgbClr val="000000"/>
                </a:solidFill>
              </a:rPr>
              <a:t> </a:t>
            </a:r>
            <a:r>
              <a:rPr lang="fr-FR" altLang="fr-FR" sz="2400" baseline="30000" dirty="0">
                <a:solidFill>
                  <a:srgbClr val="000000"/>
                </a:solidFill>
              </a:rPr>
              <a:t>4</a:t>
            </a:r>
            <a:r>
              <a:rPr lang="fr-FR" altLang="fr-FR" sz="2400" dirty="0">
                <a:solidFill>
                  <a:srgbClr val="000000"/>
                </a:solidFill>
              </a:rPr>
              <a:t>He (3.5 MeV) + n (14.1 MeV)</a:t>
            </a:r>
          </a:p>
          <a:p>
            <a:pPr algn="ctr"/>
            <a:r>
              <a:rPr lang="fr-FR" altLang="fr-FR" sz="2400" dirty="0">
                <a:solidFill>
                  <a:srgbClr val="000000"/>
                </a:solidFill>
              </a:rPr>
              <a:t>D + </a:t>
            </a:r>
            <a:r>
              <a:rPr lang="fr-FR" altLang="fr-FR" sz="2400" baseline="30000" dirty="0">
                <a:solidFill>
                  <a:srgbClr val="000000"/>
                </a:solidFill>
              </a:rPr>
              <a:t>3</a:t>
            </a:r>
            <a:r>
              <a:rPr lang="fr-FR" altLang="fr-FR" sz="2400" dirty="0">
                <a:solidFill>
                  <a:srgbClr val="000000"/>
                </a:solidFill>
              </a:rPr>
              <a:t>He </a:t>
            </a:r>
            <a:r>
              <a:rPr lang="fr-FR" altLang="fr-FR" sz="2400" dirty="0">
                <a:solidFill>
                  <a:srgbClr val="000000"/>
                </a:solidFill>
                <a:latin typeface="Symbol" pitchFamily="2" charset="2"/>
                <a:sym typeface="Symbol" pitchFamily="2" charset="2"/>
              </a:rPr>
              <a:t></a:t>
            </a:r>
            <a:r>
              <a:rPr lang="fr-FR" altLang="fr-FR" sz="2400" dirty="0">
                <a:solidFill>
                  <a:srgbClr val="000000"/>
                </a:solidFill>
              </a:rPr>
              <a:t> </a:t>
            </a:r>
            <a:r>
              <a:rPr lang="fr-FR" altLang="fr-FR" sz="2400" baseline="30000" dirty="0">
                <a:solidFill>
                  <a:srgbClr val="000000"/>
                </a:solidFill>
              </a:rPr>
              <a:t>4</a:t>
            </a:r>
            <a:r>
              <a:rPr lang="fr-FR" altLang="fr-FR" sz="2400" dirty="0">
                <a:solidFill>
                  <a:srgbClr val="000000"/>
                </a:solidFill>
              </a:rPr>
              <a:t>He (3.7 MeV) + H (14.7 MeV)</a:t>
            </a:r>
          </a:p>
          <a:p>
            <a:pPr algn="ctr"/>
            <a:endParaRPr lang="fr-FR" altLang="fr-FR" sz="2400" dirty="0">
              <a:solidFill>
                <a:srgbClr val="000000"/>
              </a:solidFill>
            </a:endParaRPr>
          </a:p>
          <a:p>
            <a:r>
              <a:rPr lang="fr-FR" altLang="fr-FR" sz="2400" dirty="0">
                <a:solidFill>
                  <a:srgbClr val="000000"/>
                </a:solidFill>
              </a:rPr>
              <a:t>Réaction proton-bore (tri alpha)</a:t>
            </a:r>
          </a:p>
          <a:p>
            <a:endParaRPr lang="fr-FR" altLang="fr-FR" sz="2400" dirty="0">
              <a:solidFill>
                <a:srgbClr val="000000"/>
              </a:solidFill>
            </a:endParaRPr>
          </a:p>
          <a:p>
            <a:pPr algn="ctr"/>
            <a:r>
              <a:rPr lang="fr-FR" altLang="fr-FR" sz="2400" dirty="0">
                <a:solidFill>
                  <a:srgbClr val="000000"/>
                </a:solidFill>
              </a:rPr>
              <a:t>p + </a:t>
            </a:r>
            <a:r>
              <a:rPr lang="fr-FR" altLang="fr-FR" sz="2400" baseline="30000" dirty="0">
                <a:solidFill>
                  <a:srgbClr val="000000"/>
                </a:solidFill>
              </a:rPr>
              <a:t>11</a:t>
            </a:r>
            <a:r>
              <a:rPr lang="fr-FR" altLang="fr-FR" sz="2400" dirty="0">
                <a:solidFill>
                  <a:srgbClr val="000000"/>
                </a:solidFill>
              </a:rPr>
              <a:t>B </a:t>
            </a:r>
            <a:r>
              <a:rPr lang="fr-FR" altLang="fr-FR" sz="2400" dirty="0">
                <a:solidFill>
                  <a:srgbClr val="000000"/>
                </a:solidFill>
                <a:latin typeface="Symbol" pitchFamily="2" charset="2"/>
                <a:sym typeface="Symbol" pitchFamily="2" charset="2"/>
              </a:rPr>
              <a:t></a:t>
            </a:r>
            <a:r>
              <a:rPr lang="fr-FR" altLang="fr-FR" sz="2400" dirty="0">
                <a:solidFill>
                  <a:srgbClr val="000000"/>
                </a:solidFill>
              </a:rPr>
              <a:t> 3 </a:t>
            </a:r>
            <a:r>
              <a:rPr lang="fr-FR" altLang="fr-FR" sz="2400" baseline="30000" dirty="0">
                <a:solidFill>
                  <a:srgbClr val="000000"/>
                </a:solidFill>
              </a:rPr>
              <a:t>4</a:t>
            </a:r>
            <a:r>
              <a:rPr lang="fr-FR" altLang="fr-FR" sz="2400" dirty="0">
                <a:solidFill>
                  <a:srgbClr val="000000"/>
                </a:solidFill>
              </a:rPr>
              <a:t>He + 8.7 MeV</a:t>
            </a:r>
          </a:p>
        </p:txBody>
      </p:sp>
      <p:sp>
        <p:nvSpPr>
          <p:cNvPr id="2" name="Espace réservé du pied de page 1">
            <a:extLst>
              <a:ext uri="{FF2B5EF4-FFF2-40B4-BE49-F238E27FC236}">
                <a16:creationId xmlns:a16="http://schemas.microsoft.com/office/drawing/2014/main" id="{962B69FB-F787-AE49-A41B-46DAF216DF2E}"/>
              </a:ext>
            </a:extLst>
          </p:cNvPr>
          <p:cNvSpPr>
            <a:spLocks noGrp="1"/>
          </p:cNvSpPr>
          <p:nvPr>
            <p:ph type="ftr" sz="quarter" idx="11"/>
          </p:nvPr>
        </p:nvSpPr>
        <p:spPr/>
        <p:txBody>
          <a:bodyPr/>
          <a:lstStyle/>
          <a:p>
            <a:pPr>
              <a:defRPr/>
            </a:pPr>
            <a:r>
              <a:rPr lang="fr-FR"/>
              <a:t>AEIS 24-11-23</a:t>
            </a:r>
          </a:p>
        </p:txBody>
      </p:sp>
      <p:sp>
        <p:nvSpPr>
          <p:cNvPr id="3" name="Espace réservé du numéro de diapositive 2">
            <a:extLst>
              <a:ext uri="{FF2B5EF4-FFF2-40B4-BE49-F238E27FC236}">
                <a16:creationId xmlns:a16="http://schemas.microsoft.com/office/drawing/2014/main" id="{7584A75D-C196-F249-9C00-104F49CF7966}"/>
              </a:ext>
            </a:extLst>
          </p:cNvPr>
          <p:cNvSpPr>
            <a:spLocks noGrp="1"/>
          </p:cNvSpPr>
          <p:nvPr>
            <p:ph type="sldNum" sz="quarter" idx="12"/>
          </p:nvPr>
        </p:nvSpPr>
        <p:spPr/>
        <p:txBody>
          <a:bodyPr/>
          <a:lstStyle/>
          <a:p>
            <a:pPr>
              <a:defRPr/>
            </a:pPr>
            <a:fld id="{87D1AD67-34A9-A84D-A971-FDC9454FD493}" type="slidenum">
              <a:rPr lang="fr-FR" smtClean="0"/>
              <a:pPr>
                <a:defRPr/>
              </a:pPr>
              <a:t>5</a:t>
            </a:fld>
            <a:endParaRPr lang="fr-FR"/>
          </a:p>
        </p:txBody>
      </p:sp>
      <p:sp>
        <p:nvSpPr>
          <p:cNvPr id="4" name="Accolade fermante 3">
            <a:extLst>
              <a:ext uri="{FF2B5EF4-FFF2-40B4-BE49-F238E27FC236}">
                <a16:creationId xmlns:a16="http://schemas.microsoft.com/office/drawing/2014/main" id="{CD99904F-AE89-2345-BE82-5821075A5DB4}"/>
              </a:ext>
            </a:extLst>
          </p:cNvPr>
          <p:cNvSpPr/>
          <p:nvPr/>
        </p:nvSpPr>
        <p:spPr>
          <a:xfrm>
            <a:off x="7262949" y="4119154"/>
            <a:ext cx="223701" cy="180267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a:extLst>
              <a:ext uri="{FF2B5EF4-FFF2-40B4-BE49-F238E27FC236}">
                <a16:creationId xmlns:a16="http://schemas.microsoft.com/office/drawing/2014/main" id="{89489C00-9317-064E-881F-72BCEE77B9A8}"/>
              </a:ext>
            </a:extLst>
          </p:cNvPr>
          <p:cNvSpPr txBox="1"/>
          <p:nvPr/>
        </p:nvSpPr>
        <p:spPr>
          <a:xfrm>
            <a:off x="7451814" y="4800989"/>
            <a:ext cx="1553117" cy="369332"/>
          </a:xfrm>
          <a:prstGeom prst="rect">
            <a:avLst/>
          </a:prstGeom>
          <a:noFill/>
        </p:spPr>
        <p:txBody>
          <a:bodyPr wrap="none" rtlCol="0">
            <a:spAutoFit/>
          </a:bodyPr>
          <a:lstStyle/>
          <a:p>
            <a:r>
              <a:rPr lang="fr-FR" dirty="0" err="1">
                <a:solidFill>
                  <a:srgbClr val="FF0000"/>
                </a:solidFill>
              </a:rPr>
              <a:t>aneutroniques</a:t>
            </a:r>
            <a:endParaRPr lang="fr-FR" dirty="0">
              <a:solidFill>
                <a:srgbClr val="FF0000"/>
              </a:solidFill>
            </a:endParaRPr>
          </a:p>
        </p:txBody>
      </p:sp>
      <p:sp>
        <p:nvSpPr>
          <p:cNvPr id="6" name="ZoneTexte 5">
            <a:extLst>
              <a:ext uri="{FF2B5EF4-FFF2-40B4-BE49-F238E27FC236}">
                <a16:creationId xmlns:a16="http://schemas.microsoft.com/office/drawing/2014/main" id="{BBC95232-97A3-AC4A-B36C-6C4DE5FBD007}"/>
              </a:ext>
            </a:extLst>
          </p:cNvPr>
          <p:cNvSpPr txBox="1"/>
          <p:nvPr/>
        </p:nvSpPr>
        <p:spPr>
          <a:xfrm>
            <a:off x="200297" y="3718099"/>
            <a:ext cx="2013693" cy="400110"/>
          </a:xfrm>
          <a:prstGeom prst="rect">
            <a:avLst/>
          </a:prstGeom>
          <a:noFill/>
        </p:spPr>
        <p:txBody>
          <a:bodyPr wrap="none" rtlCol="0">
            <a:spAutoFit/>
          </a:bodyPr>
          <a:lstStyle/>
          <a:p>
            <a:r>
              <a:rPr lang="fr-FR" sz="2000" u="sng" dirty="0">
                <a:solidFill>
                  <a:srgbClr val="00B050"/>
                </a:solidFill>
              </a:rPr>
              <a:t>La plus accessible</a:t>
            </a:r>
          </a:p>
        </p:txBody>
      </p:sp>
    </p:spTree>
    <p:extLst>
      <p:ext uri="{BB962C8B-B14F-4D97-AF65-F5344CB8AC3E}">
        <p14:creationId xmlns:p14="http://schemas.microsoft.com/office/powerpoint/2010/main" val="172878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026">
            <a:extLst>
              <a:ext uri="{FF2B5EF4-FFF2-40B4-BE49-F238E27FC236}">
                <a16:creationId xmlns:a16="http://schemas.microsoft.com/office/drawing/2014/main" id="{40A78A9B-280C-5740-B519-02F5CC7918ED}"/>
              </a:ext>
            </a:extLst>
          </p:cNvPr>
          <p:cNvSpPr>
            <a:spLocks noGrp="1" noChangeArrowheads="1"/>
          </p:cNvSpPr>
          <p:nvPr>
            <p:ph type="title"/>
          </p:nvPr>
        </p:nvSpPr>
        <p:spPr/>
        <p:txBody>
          <a:bodyPr/>
          <a:lstStyle/>
          <a:p>
            <a:pPr algn="ctr"/>
            <a:r>
              <a:rPr lang="fr-FR" altLang="fr-FR" sz="3200" b="1" dirty="0"/>
              <a:t>Le programme ITER</a:t>
            </a:r>
          </a:p>
        </p:txBody>
      </p:sp>
      <p:pic>
        <p:nvPicPr>
          <p:cNvPr id="5" name="Espace réservé du contenu 4">
            <a:extLst>
              <a:ext uri="{FF2B5EF4-FFF2-40B4-BE49-F238E27FC236}">
                <a16:creationId xmlns:a16="http://schemas.microsoft.com/office/drawing/2014/main" id="{38AD9B98-632F-CC4D-95D6-C74B70961985}"/>
              </a:ext>
            </a:extLst>
          </p:cNvPr>
          <p:cNvPicPr>
            <a:picLocks noGrp="1" noChangeAspect="1"/>
          </p:cNvPicPr>
          <p:nvPr>
            <p:ph sz="half" idx="1"/>
          </p:nvPr>
        </p:nvPicPr>
        <p:blipFill>
          <a:blip r:embed="rId3"/>
          <a:stretch>
            <a:fillRect/>
          </a:stretch>
        </p:blipFill>
        <p:spPr>
          <a:xfrm>
            <a:off x="2402586" y="1783970"/>
            <a:ext cx="4338828" cy="1981200"/>
          </a:xfrm>
        </p:spPr>
      </p:pic>
      <p:sp>
        <p:nvSpPr>
          <p:cNvPr id="150532" name="Rectangle 1028">
            <a:extLst>
              <a:ext uri="{FF2B5EF4-FFF2-40B4-BE49-F238E27FC236}">
                <a16:creationId xmlns:a16="http://schemas.microsoft.com/office/drawing/2014/main" id="{842AF3CD-855B-5246-B187-DEDBB1836C89}"/>
              </a:ext>
            </a:extLst>
          </p:cNvPr>
          <p:cNvSpPr>
            <a:spLocks noGrp="1" noChangeArrowheads="1"/>
          </p:cNvSpPr>
          <p:nvPr>
            <p:ph type="body" sz="half" idx="2"/>
          </p:nvPr>
        </p:nvSpPr>
        <p:spPr/>
        <p:txBody>
          <a:bodyPr/>
          <a:lstStyle/>
          <a:p>
            <a:r>
              <a:rPr lang="fr-FR" altLang="fr-FR" sz="2400" dirty="0"/>
              <a:t>Machine ITER</a:t>
            </a:r>
          </a:p>
          <a:p>
            <a:r>
              <a:rPr lang="fr-FR" altLang="fr-FR" sz="2400" dirty="0"/>
              <a:t>Machines annexes : JET, WEST (ex Tore Supra), ASDEX, JT 60 SA (Japon), EAST (Chine) …</a:t>
            </a:r>
          </a:p>
          <a:p>
            <a:r>
              <a:rPr lang="fr-FR" altLang="fr-FR" sz="2400" dirty="0"/>
              <a:t>IFMIF (International Fusion </a:t>
            </a:r>
            <a:r>
              <a:rPr lang="fr-FR" altLang="fr-FR" sz="2400" dirty="0" err="1"/>
              <a:t>Material</a:t>
            </a:r>
            <a:r>
              <a:rPr lang="fr-FR" altLang="fr-FR" sz="2400" dirty="0"/>
              <a:t> Irradiation Facility)</a:t>
            </a:r>
          </a:p>
        </p:txBody>
      </p:sp>
      <p:sp>
        <p:nvSpPr>
          <p:cNvPr id="2" name="Espace réservé du pied de page 1">
            <a:extLst>
              <a:ext uri="{FF2B5EF4-FFF2-40B4-BE49-F238E27FC236}">
                <a16:creationId xmlns:a16="http://schemas.microsoft.com/office/drawing/2014/main" id="{57031739-B42B-8847-96CD-30EFA4FE4DBF}"/>
              </a:ext>
            </a:extLst>
          </p:cNvPr>
          <p:cNvSpPr>
            <a:spLocks noGrp="1"/>
          </p:cNvSpPr>
          <p:nvPr>
            <p:ph type="ftr" sz="quarter" idx="11"/>
          </p:nvPr>
        </p:nvSpPr>
        <p:spPr/>
        <p:txBody>
          <a:bodyPr/>
          <a:lstStyle/>
          <a:p>
            <a:pPr>
              <a:defRPr/>
            </a:pPr>
            <a:r>
              <a:rPr lang="fr-FR"/>
              <a:t>AEIS 24-11-23</a:t>
            </a:r>
          </a:p>
        </p:txBody>
      </p:sp>
      <p:sp>
        <p:nvSpPr>
          <p:cNvPr id="6" name="Espace réservé du numéro de diapositive 5">
            <a:extLst>
              <a:ext uri="{FF2B5EF4-FFF2-40B4-BE49-F238E27FC236}">
                <a16:creationId xmlns:a16="http://schemas.microsoft.com/office/drawing/2014/main" id="{7AF031F8-65D1-0242-A990-80512AFE244B}"/>
              </a:ext>
            </a:extLst>
          </p:cNvPr>
          <p:cNvSpPr>
            <a:spLocks noGrp="1"/>
          </p:cNvSpPr>
          <p:nvPr>
            <p:ph type="sldNum" sz="quarter" idx="12"/>
          </p:nvPr>
        </p:nvSpPr>
        <p:spPr/>
        <p:txBody>
          <a:bodyPr/>
          <a:lstStyle/>
          <a:p>
            <a:fld id="{94468869-2C44-5A41-9B13-A1D675F97F37}" type="slidenum">
              <a:rPr lang="fr-FR" altLang="fr-FR"/>
              <a:pPr/>
              <a:t>50</a:t>
            </a:fld>
            <a:endParaRPr lang="fr-FR" altLang="fr-FR">
              <a:latin typeface="Arial" panose="020B0604020202020204" pitchFamily="34" charset="0"/>
            </a:endParaRPr>
          </a:p>
        </p:txBody>
      </p:sp>
    </p:spTree>
    <p:extLst>
      <p:ext uri="{BB962C8B-B14F-4D97-AF65-F5344CB8AC3E}">
        <p14:creationId xmlns:p14="http://schemas.microsoft.com/office/powerpoint/2010/main" val="564298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a:extLst>
              <a:ext uri="{FF2B5EF4-FFF2-40B4-BE49-F238E27FC236}">
                <a16:creationId xmlns:a16="http://schemas.microsoft.com/office/drawing/2014/main" id="{64E267E4-B28F-C24C-AE9C-402362DCA560}"/>
              </a:ext>
            </a:extLst>
          </p:cNvPr>
          <p:cNvSpPr>
            <a:spLocks noGrp="1"/>
          </p:cNvSpPr>
          <p:nvPr>
            <p:ph type="sldNum" sz="quarter" idx="12"/>
          </p:nvPr>
        </p:nvSpPr>
        <p:spPr/>
        <p:txBody>
          <a:bodyPr/>
          <a:lstStyle/>
          <a:p>
            <a:fld id="{B76933AF-7499-644D-95C1-8E43B9D46C9E}" type="slidenum">
              <a:rPr lang="fr-FR" altLang="fr-FR"/>
              <a:pPr/>
              <a:t>51</a:t>
            </a:fld>
            <a:endParaRPr lang="fr-FR" altLang="fr-FR"/>
          </a:p>
        </p:txBody>
      </p:sp>
      <p:sp>
        <p:nvSpPr>
          <p:cNvPr id="792579" name="Rectangle 3">
            <a:extLst>
              <a:ext uri="{FF2B5EF4-FFF2-40B4-BE49-F238E27FC236}">
                <a16:creationId xmlns:a16="http://schemas.microsoft.com/office/drawing/2014/main" id="{76BA6469-8493-4749-9774-E2BC13BBFFE0}"/>
              </a:ext>
            </a:extLst>
          </p:cNvPr>
          <p:cNvSpPr>
            <a:spLocks noGrp="1" noChangeArrowheads="1"/>
          </p:cNvSpPr>
          <p:nvPr>
            <p:ph type="title"/>
          </p:nvPr>
        </p:nvSpPr>
        <p:spPr>
          <a:xfrm>
            <a:off x="685800" y="914400"/>
            <a:ext cx="3276600" cy="1524000"/>
          </a:xfrm>
        </p:spPr>
        <p:txBody>
          <a:bodyPr/>
          <a:lstStyle/>
          <a:p>
            <a:pPr algn="ctr"/>
            <a:r>
              <a:rPr lang="fr-FR" altLang="fr-FR" sz="3200" b="1" dirty="0"/>
              <a:t>Etapes importantes du chantier</a:t>
            </a:r>
            <a:endParaRPr lang="fr-FR" altLang="fr-FR" sz="3200" b="1" dirty="0">
              <a:latin typeface="Arial" panose="020B0604020202020204" pitchFamily="34" charset="0"/>
            </a:endParaRPr>
          </a:p>
        </p:txBody>
      </p:sp>
      <p:sp>
        <p:nvSpPr>
          <p:cNvPr id="792580" name="Rectangle 4">
            <a:extLst>
              <a:ext uri="{FF2B5EF4-FFF2-40B4-BE49-F238E27FC236}">
                <a16:creationId xmlns:a16="http://schemas.microsoft.com/office/drawing/2014/main" id="{B9E7091E-47D8-5C40-BE17-4DB96947D81C}"/>
              </a:ext>
            </a:extLst>
          </p:cNvPr>
          <p:cNvSpPr>
            <a:spLocks noGrp="1" noChangeArrowheads="1"/>
          </p:cNvSpPr>
          <p:nvPr>
            <p:ph type="body" sz="half" idx="1"/>
          </p:nvPr>
        </p:nvSpPr>
        <p:spPr>
          <a:xfrm>
            <a:off x="685800" y="2794000"/>
            <a:ext cx="3276600" cy="3048000"/>
          </a:xfrm>
        </p:spPr>
        <p:txBody>
          <a:bodyPr/>
          <a:lstStyle/>
          <a:p>
            <a:r>
              <a:rPr lang="fr-FR" altLang="fr-FR" sz="1800" dirty="0">
                <a:latin typeface="Arial" panose="020B0604020202020204" pitchFamily="34" charset="0"/>
              </a:rPr>
              <a:t>Mise en place des plots antisismiques</a:t>
            </a:r>
          </a:p>
          <a:p>
            <a:endParaRPr lang="fr-FR" altLang="fr-FR" sz="1800" dirty="0">
              <a:latin typeface="Arial" panose="020B0604020202020204" pitchFamily="34" charset="0"/>
            </a:endParaRPr>
          </a:p>
          <a:p>
            <a:endParaRPr lang="fr-FR" altLang="fr-FR" sz="1800" dirty="0">
              <a:latin typeface="Arial" panose="020B0604020202020204" pitchFamily="34" charset="0"/>
            </a:endParaRPr>
          </a:p>
          <a:p>
            <a:endParaRPr lang="fr-FR" altLang="fr-FR" sz="1800" dirty="0">
              <a:latin typeface="Arial" panose="020B0604020202020204" pitchFamily="34" charset="0"/>
            </a:endParaRPr>
          </a:p>
          <a:p>
            <a:endParaRPr lang="fr-FR" altLang="fr-FR" sz="1800" dirty="0">
              <a:latin typeface="Arial" panose="020B0604020202020204" pitchFamily="34" charset="0"/>
            </a:endParaRPr>
          </a:p>
          <a:p>
            <a:r>
              <a:rPr lang="fr-FR" altLang="fr-FR" sz="1800" dirty="0">
                <a:latin typeface="Arial" panose="020B0604020202020204" pitchFamily="34" charset="0"/>
              </a:rPr>
              <a:t>Ferraillage de la dalle supportant la machine</a:t>
            </a:r>
          </a:p>
          <a:p>
            <a:endParaRPr lang="fr-FR" altLang="fr-FR" sz="1800" dirty="0">
              <a:latin typeface="Arial" panose="020B0604020202020204" pitchFamily="34" charset="0"/>
            </a:endParaRPr>
          </a:p>
          <a:p>
            <a:endParaRPr lang="fr-FR" altLang="fr-FR" sz="1800" dirty="0">
              <a:latin typeface="Arial" panose="020B0604020202020204" pitchFamily="34" charset="0"/>
            </a:endParaRPr>
          </a:p>
        </p:txBody>
      </p:sp>
      <p:pic>
        <p:nvPicPr>
          <p:cNvPr id="792582" name="Picture 6" descr="Pit_snow_star">
            <a:extLst>
              <a:ext uri="{FF2B5EF4-FFF2-40B4-BE49-F238E27FC236}">
                <a16:creationId xmlns:a16="http://schemas.microsoft.com/office/drawing/2014/main" id="{08EAE244-0D90-C841-AFEA-0A611C53806C}"/>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340225" y="914400"/>
            <a:ext cx="3846513" cy="2565400"/>
          </a:xfrm>
        </p:spPr>
      </p:pic>
      <p:pic>
        <p:nvPicPr>
          <p:cNvPr id="792587" name="Picture 11" descr="IBF_Brochure_P3-ferraillage">
            <a:extLst>
              <a:ext uri="{FF2B5EF4-FFF2-40B4-BE49-F238E27FC236}">
                <a16:creationId xmlns:a16="http://schemas.microsoft.com/office/drawing/2014/main" id="{220B09ED-0AFD-A94C-ADB5-8E1D5820EB83}"/>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314825" y="3522663"/>
            <a:ext cx="3886200" cy="2573337"/>
          </a:xfrm>
        </p:spPr>
      </p:pic>
      <p:sp>
        <p:nvSpPr>
          <p:cNvPr id="2" name="Espace réservé du pied de page 1">
            <a:extLst>
              <a:ext uri="{FF2B5EF4-FFF2-40B4-BE49-F238E27FC236}">
                <a16:creationId xmlns:a16="http://schemas.microsoft.com/office/drawing/2014/main" id="{4EA77D48-787C-1C47-BA2B-1CE4E0817401}"/>
              </a:ext>
            </a:extLst>
          </p:cNvPr>
          <p:cNvSpPr>
            <a:spLocks noGrp="1"/>
          </p:cNvSpPr>
          <p:nvPr>
            <p:ph type="ftr" sz="quarter" idx="11"/>
          </p:nvPr>
        </p:nvSpPr>
        <p:spPr/>
        <p:txBody>
          <a:bodyPr/>
          <a:lstStyle/>
          <a:p>
            <a:r>
              <a:rPr lang="fr-FR" altLang="fr-FR"/>
              <a:t>AEIS 24-11-23</a:t>
            </a:r>
          </a:p>
        </p:txBody>
      </p:sp>
    </p:spTree>
    <p:extLst>
      <p:ext uri="{BB962C8B-B14F-4D97-AF65-F5344CB8AC3E}">
        <p14:creationId xmlns:p14="http://schemas.microsoft.com/office/powerpoint/2010/main" val="3441767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0735A5D-9FD8-E24A-BF36-8376403D9F10}"/>
              </a:ext>
            </a:extLst>
          </p:cNvPr>
          <p:cNvSpPr>
            <a:spLocks noGrp="1"/>
          </p:cNvSpPr>
          <p:nvPr>
            <p:ph type="title"/>
          </p:nvPr>
        </p:nvSpPr>
        <p:spPr/>
        <p:txBody>
          <a:bodyPr/>
          <a:lstStyle/>
          <a:p>
            <a:pPr algn="ctr"/>
            <a:r>
              <a:rPr lang="fr-FR" sz="3200" b="1" dirty="0"/>
              <a:t>Le chantier en 2022</a:t>
            </a:r>
          </a:p>
        </p:txBody>
      </p:sp>
      <p:sp>
        <p:nvSpPr>
          <p:cNvPr id="2" name="Espace réservé du pied de page 1">
            <a:extLst>
              <a:ext uri="{FF2B5EF4-FFF2-40B4-BE49-F238E27FC236}">
                <a16:creationId xmlns:a16="http://schemas.microsoft.com/office/drawing/2014/main" id="{64DB0326-B570-C847-9F98-891DE5230CE5}"/>
              </a:ext>
            </a:extLst>
          </p:cNvPr>
          <p:cNvSpPr>
            <a:spLocks noGrp="1"/>
          </p:cNvSpPr>
          <p:nvPr>
            <p:ph type="ftr" sz="quarter" idx="11"/>
          </p:nvPr>
        </p:nvSpPr>
        <p:spPr/>
        <p:txBody>
          <a:bodyPr/>
          <a:lstStyle/>
          <a:p>
            <a:pPr>
              <a:defRPr/>
            </a:pPr>
            <a:r>
              <a:rPr lang="fr-FR"/>
              <a:t>AEIS 24-11-23</a:t>
            </a:r>
          </a:p>
        </p:txBody>
      </p:sp>
      <p:sp>
        <p:nvSpPr>
          <p:cNvPr id="3" name="Espace réservé du numéro de diapositive 2">
            <a:extLst>
              <a:ext uri="{FF2B5EF4-FFF2-40B4-BE49-F238E27FC236}">
                <a16:creationId xmlns:a16="http://schemas.microsoft.com/office/drawing/2014/main" id="{B65C8702-34FD-8B43-A601-7383CBA02C84}"/>
              </a:ext>
            </a:extLst>
          </p:cNvPr>
          <p:cNvSpPr>
            <a:spLocks noGrp="1"/>
          </p:cNvSpPr>
          <p:nvPr>
            <p:ph type="sldNum" sz="quarter" idx="12"/>
          </p:nvPr>
        </p:nvSpPr>
        <p:spPr/>
        <p:txBody>
          <a:bodyPr/>
          <a:lstStyle/>
          <a:p>
            <a:pPr>
              <a:defRPr/>
            </a:pPr>
            <a:fld id="{D1DB4798-A95C-BF4A-9AFF-F3D504D4E7FD}" type="slidenum">
              <a:rPr lang="fr-FR" smtClean="0"/>
              <a:pPr>
                <a:defRPr/>
              </a:pPr>
              <a:t>52</a:t>
            </a:fld>
            <a:endParaRPr lang="fr-FR"/>
          </a:p>
        </p:txBody>
      </p:sp>
      <p:pic>
        <p:nvPicPr>
          <p:cNvPr id="8" name="Espace réservé du contenu 7">
            <a:extLst>
              <a:ext uri="{FF2B5EF4-FFF2-40B4-BE49-F238E27FC236}">
                <a16:creationId xmlns:a16="http://schemas.microsoft.com/office/drawing/2014/main" id="{BB4CA6CF-AACC-2845-90DB-1AB350D9039D}"/>
              </a:ext>
            </a:extLst>
          </p:cNvPr>
          <p:cNvPicPr>
            <a:picLocks noGrp="1" noChangeAspect="1"/>
          </p:cNvPicPr>
          <p:nvPr>
            <p:ph idx="1"/>
          </p:nvPr>
        </p:nvPicPr>
        <p:blipFill>
          <a:blip r:embed="rId3"/>
          <a:stretch>
            <a:fillRect/>
          </a:stretch>
        </p:blipFill>
        <p:spPr>
          <a:xfrm>
            <a:off x="853616" y="1825625"/>
            <a:ext cx="7436768" cy="4351338"/>
          </a:xfrm>
        </p:spPr>
      </p:pic>
    </p:spTree>
    <p:extLst>
      <p:ext uri="{BB962C8B-B14F-4D97-AF65-F5344CB8AC3E}">
        <p14:creationId xmlns:p14="http://schemas.microsoft.com/office/powerpoint/2010/main" val="3362501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438BDC-1C2D-9A40-B740-9C49FF4BAF26}"/>
              </a:ext>
            </a:extLst>
          </p:cNvPr>
          <p:cNvSpPr>
            <a:spLocks noGrp="1"/>
          </p:cNvSpPr>
          <p:nvPr>
            <p:ph type="title"/>
          </p:nvPr>
        </p:nvSpPr>
        <p:spPr>
          <a:xfrm>
            <a:off x="628650" y="365126"/>
            <a:ext cx="7886700" cy="1129574"/>
          </a:xfrm>
        </p:spPr>
        <p:txBody>
          <a:bodyPr/>
          <a:lstStyle/>
          <a:p>
            <a:pPr algn="ctr"/>
            <a:r>
              <a:rPr lang="fr-FR" sz="3200" b="1" dirty="0"/>
              <a:t>Quelques arguments des oppositions</a:t>
            </a:r>
            <a:br>
              <a:rPr lang="fr-FR" sz="3200" b="1" dirty="0"/>
            </a:br>
            <a:r>
              <a:rPr lang="fr-FR" sz="3200" b="1" dirty="0"/>
              <a:t>à ITER</a:t>
            </a:r>
          </a:p>
        </p:txBody>
      </p:sp>
      <p:sp>
        <p:nvSpPr>
          <p:cNvPr id="6" name="Espace réservé du contenu 5">
            <a:extLst>
              <a:ext uri="{FF2B5EF4-FFF2-40B4-BE49-F238E27FC236}">
                <a16:creationId xmlns:a16="http://schemas.microsoft.com/office/drawing/2014/main" id="{BA9212F6-F55C-9F4B-80B8-C1AB08C557F2}"/>
              </a:ext>
            </a:extLst>
          </p:cNvPr>
          <p:cNvSpPr>
            <a:spLocks noGrp="1"/>
          </p:cNvSpPr>
          <p:nvPr>
            <p:ph sz="half" idx="1"/>
          </p:nvPr>
        </p:nvSpPr>
        <p:spPr>
          <a:xfrm>
            <a:off x="628650" y="1877895"/>
            <a:ext cx="3886200" cy="4351338"/>
          </a:xfrm>
        </p:spPr>
        <p:txBody>
          <a:bodyPr/>
          <a:lstStyle/>
          <a:p>
            <a:pPr marL="0" indent="0" algn="ctr">
              <a:buNone/>
            </a:pPr>
            <a:r>
              <a:rPr lang="fr-FR" sz="2400" dirty="0"/>
              <a:t> </a:t>
            </a:r>
            <a:r>
              <a:rPr lang="fr-FR" dirty="0"/>
              <a:t>Ecolos</a:t>
            </a:r>
          </a:p>
          <a:p>
            <a:endParaRPr lang="fr-FR" sz="2400" dirty="0"/>
          </a:p>
          <a:p>
            <a:r>
              <a:rPr lang="fr-FR" sz="2400" dirty="0"/>
              <a:t>Grand projet inutile</a:t>
            </a:r>
          </a:p>
          <a:p>
            <a:r>
              <a:rPr lang="fr-FR" sz="2400" dirty="0"/>
              <a:t>Dangereux : tritium, lithium, béryllium</a:t>
            </a:r>
          </a:p>
          <a:p>
            <a:r>
              <a:rPr lang="fr-FR" sz="2400" dirty="0"/>
              <a:t>Risque d’explosion</a:t>
            </a:r>
          </a:p>
          <a:p>
            <a:r>
              <a:rPr lang="fr-FR" sz="2400" dirty="0"/>
              <a:t>Faux nez de la bombe H</a:t>
            </a:r>
          </a:p>
          <a:p>
            <a:r>
              <a:rPr lang="fr-FR" sz="2400" dirty="0"/>
              <a:t>Pauvre en emplois locaux</a:t>
            </a:r>
          </a:p>
          <a:p>
            <a:r>
              <a:rPr lang="fr-FR" sz="2400" dirty="0"/>
              <a:t>Atteintes à l’environnement et à a biodiversité</a:t>
            </a:r>
          </a:p>
          <a:p>
            <a:endParaRPr lang="fr-FR" sz="2400" dirty="0"/>
          </a:p>
          <a:p>
            <a:endParaRPr lang="fr-FR" sz="2400" dirty="0"/>
          </a:p>
          <a:p>
            <a:endParaRPr lang="fr-FR" sz="2400" dirty="0"/>
          </a:p>
          <a:p>
            <a:endParaRPr lang="fr-FR" dirty="0"/>
          </a:p>
        </p:txBody>
      </p:sp>
      <p:sp>
        <p:nvSpPr>
          <p:cNvPr id="7" name="Espace réservé du contenu 6">
            <a:extLst>
              <a:ext uri="{FF2B5EF4-FFF2-40B4-BE49-F238E27FC236}">
                <a16:creationId xmlns:a16="http://schemas.microsoft.com/office/drawing/2014/main" id="{C49AC52D-2B61-8A4F-900B-1B21B92F3B76}"/>
              </a:ext>
            </a:extLst>
          </p:cNvPr>
          <p:cNvSpPr>
            <a:spLocks noGrp="1"/>
          </p:cNvSpPr>
          <p:nvPr>
            <p:ph sz="half" idx="2"/>
          </p:nvPr>
        </p:nvSpPr>
        <p:spPr>
          <a:xfrm>
            <a:off x="4629150" y="1877895"/>
            <a:ext cx="3886200" cy="4351338"/>
          </a:xfrm>
        </p:spPr>
        <p:txBody>
          <a:bodyPr/>
          <a:lstStyle/>
          <a:p>
            <a:pPr marL="0" indent="0" algn="ctr">
              <a:buNone/>
            </a:pPr>
            <a:r>
              <a:rPr lang="fr-FR" dirty="0"/>
              <a:t>Scientifiques</a:t>
            </a:r>
          </a:p>
          <a:p>
            <a:pPr marL="0" indent="0">
              <a:buNone/>
            </a:pPr>
            <a:endParaRPr lang="fr-FR" sz="2400" dirty="0"/>
          </a:p>
          <a:p>
            <a:r>
              <a:rPr lang="fr-FR" sz="2400" dirty="0"/>
              <a:t>Projet coûteux pour des résultats minces et incertains</a:t>
            </a:r>
          </a:p>
          <a:p>
            <a:r>
              <a:rPr lang="fr-FR" sz="2400" dirty="0"/>
              <a:t>A trop long terme pour justifier un programme d’une telle ampleur</a:t>
            </a:r>
          </a:p>
          <a:p>
            <a:r>
              <a:rPr lang="fr-FR" sz="2400" dirty="0"/>
              <a:t>Sous évaluation des instabilités dont des risques de disruptions majeures</a:t>
            </a:r>
          </a:p>
          <a:p>
            <a:endParaRPr lang="fr-FR" dirty="0"/>
          </a:p>
        </p:txBody>
      </p:sp>
      <p:sp>
        <p:nvSpPr>
          <p:cNvPr id="4" name="Espace réservé du pied de page 3">
            <a:extLst>
              <a:ext uri="{FF2B5EF4-FFF2-40B4-BE49-F238E27FC236}">
                <a16:creationId xmlns:a16="http://schemas.microsoft.com/office/drawing/2014/main" id="{A51ED069-C8A0-0843-8C1B-A269B7BC9F31}"/>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66624133-89FD-DE48-88F8-3B71D697DC1B}"/>
              </a:ext>
            </a:extLst>
          </p:cNvPr>
          <p:cNvSpPr>
            <a:spLocks noGrp="1"/>
          </p:cNvSpPr>
          <p:nvPr>
            <p:ph type="sldNum" sz="quarter" idx="12"/>
          </p:nvPr>
        </p:nvSpPr>
        <p:spPr/>
        <p:txBody>
          <a:bodyPr/>
          <a:lstStyle/>
          <a:p>
            <a:pPr>
              <a:defRPr/>
            </a:pPr>
            <a:fld id="{4D008A55-B35F-B349-8DF8-973CE703BF57}" type="slidenum">
              <a:rPr lang="fr-FR" smtClean="0"/>
              <a:pPr>
                <a:defRPr/>
              </a:pPr>
              <a:t>53</a:t>
            </a:fld>
            <a:endParaRPr lang="fr-FR"/>
          </a:p>
        </p:txBody>
      </p:sp>
    </p:spTree>
    <p:extLst>
      <p:ext uri="{BB962C8B-B14F-4D97-AF65-F5344CB8AC3E}">
        <p14:creationId xmlns:p14="http://schemas.microsoft.com/office/powerpoint/2010/main" val="2456479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AFBE61E-7BDA-CA4A-96E3-AF1D24823A5D}"/>
              </a:ext>
            </a:extLst>
          </p:cNvPr>
          <p:cNvSpPr>
            <a:spLocks noGrp="1"/>
          </p:cNvSpPr>
          <p:nvPr>
            <p:ph type="title"/>
          </p:nvPr>
        </p:nvSpPr>
        <p:spPr>
          <a:xfrm>
            <a:off x="628650" y="365126"/>
            <a:ext cx="7886700" cy="943722"/>
          </a:xfrm>
        </p:spPr>
        <p:txBody>
          <a:bodyPr/>
          <a:lstStyle/>
          <a:p>
            <a:pPr algn="ctr"/>
            <a:r>
              <a:rPr lang="fr-FR" sz="3600" b="1" dirty="0"/>
              <a:t>Tract (2005) et pamphlet (2020)</a:t>
            </a:r>
          </a:p>
        </p:txBody>
      </p:sp>
      <p:pic>
        <p:nvPicPr>
          <p:cNvPr id="8" name="Espace réservé du contenu 7">
            <a:extLst>
              <a:ext uri="{FF2B5EF4-FFF2-40B4-BE49-F238E27FC236}">
                <a16:creationId xmlns:a16="http://schemas.microsoft.com/office/drawing/2014/main" id="{33AF8FBD-50A6-2E41-857E-B9AEA6906C20}"/>
              </a:ext>
            </a:extLst>
          </p:cNvPr>
          <p:cNvPicPr>
            <a:picLocks noGrp="1" noChangeAspect="1"/>
          </p:cNvPicPr>
          <p:nvPr>
            <p:ph sz="half" idx="1"/>
          </p:nvPr>
        </p:nvPicPr>
        <p:blipFill>
          <a:blip r:embed="rId3"/>
          <a:stretch>
            <a:fillRect/>
          </a:stretch>
        </p:blipFill>
        <p:spPr>
          <a:xfrm>
            <a:off x="1121303" y="1404330"/>
            <a:ext cx="3181755" cy="4772633"/>
          </a:xfrm>
          <a:ln>
            <a:solidFill>
              <a:schemeClr val="tx1"/>
            </a:solidFill>
          </a:ln>
        </p:spPr>
      </p:pic>
      <p:pic>
        <p:nvPicPr>
          <p:cNvPr id="10" name="Espace réservé du contenu 9">
            <a:extLst>
              <a:ext uri="{FF2B5EF4-FFF2-40B4-BE49-F238E27FC236}">
                <a16:creationId xmlns:a16="http://schemas.microsoft.com/office/drawing/2014/main" id="{674EE086-BA86-534F-BF55-8FCCE08E858A}"/>
              </a:ext>
            </a:extLst>
          </p:cNvPr>
          <p:cNvPicPr>
            <a:picLocks noGrp="1" noChangeAspect="1"/>
          </p:cNvPicPr>
          <p:nvPr>
            <p:ph sz="half" idx="2"/>
          </p:nvPr>
        </p:nvPicPr>
        <p:blipFill>
          <a:blip r:embed="rId4"/>
          <a:stretch>
            <a:fillRect/>
          </a:stretch>
        </p:blipFill>
        <p:spPr>
          <a:xfrm>
            <a:off x="4899806" y="1404330"/>
            <a:ext cx="3073575" cy="4772633"/>
          </a:xfrm>
        </p:spPr>
      </p:pic>
      <p:sp>
        <p:nvSpPr>
          <p:cNvPr id="2" name="Espace réservé du pied de page 1">
            <a:extLst>
              <a:ext uri="{FF2B5EF4-FFF2-40B4-BE49-F238E27FC236}">
                <a16:creationId xmlns:a16="http://schemas.microsoft.com/office/drawing/2014/main" id="{D68A4CD6-E907-3F44-8510-E557CC0566F5}"/>
              </a:ext>
            </a:extLst>
          </p:cNvPr>
          <p:cNvSpPr>
            <a:spLocks noGrp="1"/>
          </p:cNvSpPr>
          <p:nvPr>
            <p:ph type="ftr" sz="quarter" idx="11"/>
          </p:nvPr>
        </p:nvSpPr>
        <p:spPr/>
        <p:txBody>
          <a:bodyPr/>
          <a:lstStyle/>
          <a:p>
            <a:pPr>
              <a:defRPr/>
            </a:pPr>
            <a:r>
              <a:rPr lang="fr-FR"/>
              <a:t>AEIS 24-11-23</a:t>
            </a:r>
          </a:p>
        </p:txBody>
      </p:sp>
      <p:sp>
        <p:nvSpPr>
          <p:cNvPr id="6" name="Espace réservé du numéro de diapositive 3">
            <a:extLst>
              <a:ext uri="{FF2B5EF4-FFF2-40B4-BE49-F238E27FC236}">
                <a16:creationId xmlns:a16="http://schemas.microsoft.com/office/drawing/2014/main" id="{6E6F0D75-2960-854C-9094-43EEE2861096}"/>
              </a:ext>
            </a:extLst>
          </p:cNvPr>
          <p:cNvSpPr>
            <a:spLocks noGrp="1"/>
          </p:cNvSpPr>
          <p:nvPr>
            <p:ph type="sldNum" sz="quarter" idx="12"/>
          </p:nvPr>
        </p:nvSpPr>
        <p:spPr/>
        <p:txBody>
          <a:bodyPr/>
          <a:lstStyle/>
          <a:p>
            <a:fld id="{99B0B496-4FC6-1C44-AD9D-8AE15F321A40}" type="slidenum">
              <a:rPr lang="fr-FR" altLang="fr-FR"/>
              <a:pPr/>
              <a:t>54</a:t>
            </a:fld>
            <a:endParaRPr lang="fr-FR" altLang="fr-FR"/>
          </a:p>
        </p:txBody>
      </p:sp>
      <p:sp>
        <p:nvSpPr>
          <p:cNvPr id="261124" name="Text Box 4">
            <a:extLst>
              <a:ext uri="{FF2B5EF4-FFF2-40B4-BE49-F238E27FC236}">
                <a16:creationId xmlns:a16="http://schemas.microsoft.com/office/drawing/2014/main" id="{9A7BF5ED-108D-8F4F-8B55-142E57598597}"/>
              </a:ext>
            </a:extLst>
          </p:cNvPr>
          <p:cNvSpPr txBox="1">
            <a:spLocks noChangeArrowheads="1"/>
          </p:cNvSpPr>
          <p:nvPr/>
        </p:nvSpPr>
        <p:spPr bwMode="auto">
          <a:xfrm>
            <a:off x="8001000" y="152400"/>
            <a:ext cx="862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a:solidFill>
                  <a:schemeClr val="bg1"/>
                </a:solidFill>
                <a:latin typeface="Arial" panose="020B0604020202020204" pitchFamily="34" charset="0"/>
              </a:rPr>
              <a:t>2005</a:t>
            </a:r>
            <a:endParaRPr lang="fr-FR" altLang="fr-FR">
              <a:solidFill>
                <a:schemeClr val="bg1"/>
              </a:solidFill>
              <a:latin typeface="Monaco" pitchFamily="2" charset="0"/>
            </a:endParaRPr>
          </a:p>
        </p:txBody>
      </p:sp>
    </p:spTree>
    <p:extLst>
      <p:ext uri="{BB962C8B-B14F-4D97-AF65-F5344CB8AC3E}">
        <p14:creationId xmlns:p14="http://schemas.microsoft.com/office/powerpoint/2010/main" val="413488062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427447C-7234-3744-ABF9-99E26489A991}"/>
              </a:ext>
            </a:extLst>
          </p:cNvPr>
          <p:cNvSpPr>
            <a:spLocks noGrp="1"/>
          </p:cNvSpPr>
          <p:nvPr>
            <p:ph type="title"/>
          </p:nvPr>
        </p:nvSpPr>
        <p:spPr/>
        <p:txBody>
          <a:bodyPr/>
          <a:lstStyle/>
          <a:p>
            <a:pPr algn="ctr"/>
            <a:r>
              <a:rPr lang="fr-FR" sz="3200" b="1" dirty="0"/>
              <a:t>Un élu (vert) à la mairie de Marseille en 2022 :</a:t>
            </a:r>
          </a:p>
        </p:txBody>
      </p:sp>
      <p:pic>
        <p:nvPicPr>
          <p:cNvPr id="7" name="Espace réservé du contenu 6">
            <a:extLst>
              <a:ext uri="{FF2B5EF4-FFF2-40B4-BE49-F238E27FC236}">
                <a16:creationId xmlns:a16="http://schemas.microsoft.com/office/drawing/2014/main" id="{169D9CCB-2F9E-824F-A6B4-5CFAB6A90CC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2240148" y="1825625"/>
            <a:ext cx="4663704" cy="4351338"/>
          </a:xfrm>
          <a:prstGeom prst="rect">
            <a:avLst/>
          </a:prstGeom>
        </p:spPr>
      </p:pic>
      <p:sp>
        <p:nvSpPr>
          <p:cNvPr id="2" name="Espace réservé du pied de page 1">
            <a:extLst>
              <a:ext uri="{FF2B5EF4-FFF2-40B4-BE49-F238E27FC236}">
                <a16:creationId xmlns:a16="http://schemas.microsoft.com/office/drawing/2014/main" id="{E3F0B4DE-D4ED-6542-9CDD-839842A0CE55}"/>
              </a:ext>
            </a:extLst>
          </p:cNvPr>
          <p:cNvSpPr>
            <a:spLocks noGrp="1"/>
          </p:cNvSpPr>
          <p:nvPr>
            <p:ph type="ftr" sz="quarter" idx="11"/>
          </p:nvPr>
        </p:nvSpPr>
        <p:spPr/>
        <p:txBody>
          <a:bodyPr/>
          <a:lstStyle/>
          <a:p>
            <a:pPr>
              <a:defRPr/>
            </a:pPr>
            <a:r>
              <a:rPr lang="fr-FR"/>
              <a:t>AEIS 24-11-23</a:t>
            </a:r>
          </a:p>
        </p:txBody>
      </p:sp>
      <p:sp>
        <p:nvSpPr>
          <p:cNvPr id="3" name="Espace réservé du numéro de diapositive 2">
            <a:extLst>
              <a:ext uri="{FF2B5EF4-FFF2-40B4-BE49-F238E27FC236}">
                <a16:creationId xmlns:a16="http://schemas.microsoft.com/office/drawing/2014/main" id="{E2E6AE01-8BD6-3748-9F42-A03C5E439F9C}"/>
              </a:ext>
            </a:extLst>
          </p:cNvPr>
          <p:cNvSpPr>
            <a:spLocks noGrp="1"/>
          </p:cNvSpPr>
          <p:nvPr>
            <p:ph type="sldNum" sz="quarter" idx="12"/>
          </p:nvPr>
        </p:nvSpPr>
        <p:spPr/>
        <p:txBody>
          <a:bodyPr/>
          <a:lstStyle/>
          <a:p>
            <a:pPr>
              <a:defRPr/>
            </a:pPr>
            <a:fld id="{8D592896-978D-164D-A755-F4AAF19D0BF9}" type="slidenum">
              <a:rPr lang="fr-FR" smtClean="0"/>
              <a:pPr>
                <a:defRPr/>
              </a:pPr>
              <a:t>55</a:t>
            </a:fld>
            <a:endParaRPr lang="fr-FR"/>
          </a:p>
        </p:txBody>
      </p:sp>
    </p:spTree>
    <p:extLst>
      <p:ext uri="{BB962C8B-B14F-4D97-AF65-F5344CB8AC3E}">
        <p14:creationId xmlns:p14="http://schemas.microsoft.com/office/powerpoint/2010/main" val="32614362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89485780-4394-6B43-B6ED-AA8A20F14846}"/>
              </a:ext>
            </a:extLst>
          </p:cNvPr>
          <p:cNvSpPr>
            <a:spLocks noGrp="1"/>
          </p:cNvSpPr>
          <p:nvPr>
            <p:ph type="sldNum" sz="quarter" idx="12"/>
          </p:nvPr>
        </p:nvSpPr>
        <p:spPr/>
        <p:txBody>
          <a:bodyPr/>
          <a:lstStyle/>
          <a:p>
            <a:fld id="{A2CFBC37-5D4C-4B4A-99CE-114A0F66D0B5}" type="slidenum">
              <a:rPr lang="fr-FR" altLang="fr-FR"/>
              <a:pPr/>
              <a:t>56</a:t>
            </a:fld>
            <a:endParaRPr lang="fr-FR" altLang="fr-FR">
              <a:latin typeface="Arial" panose="020B0604020202020204" pitchFamily="34" charset="0"/>
            </a:endParaRPr>
          </a:p>
        </p:txBody>
      </p:sp>
      <p:pic>
        <p:nvPicPr>
          <p:cNvPr id="141314" name="Picture 1026" descr="Implo-diesel">
            <a:extLst>
              <a:ext uri="{FF2B5EF4-FFF2-40B4-BE49-F238E27FC236}">
                <a16:creationId xmlns:a16="http://schemas.microsoft.com/office/drawing/2014/main" id="{6A42B33A-3E1B-8240-A96C-D1EFF4F6183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685800"/>
            <a:ext cx="6096000" cy="5075238"/>
          </a:xfrm>
        </p:spPr>
      </p:pic>
      <p:sp>
        <p:nvSpPr>
          <p:cNvPr id="141315" name="Rectangle 1027">
            <a:extLst>
              <a:ext uri="{FF2B5EF4-FFF2-40B4-BE49-F238E27FC236}">
                <a16:creationId xmlns:a16="http://schemas.microsoft.com/office/drawing/2014/main" id="{36B9B9AE-5895-084B-B71E-2167267B8F30}"/>
              </a:ext>
            </a:extLst>
          </p:cNvPr>
          <p:cNvSpPr>
            <a:spLocks noGrp="1" noChangeArrowheads="1"/>
          </p:cNvSpPr>
          <p:nvPr>
            <p:ph type="title"/>
          </p:nvPr>
        </p:nvSpPr>
        <p:spPr>
          <a:xfrm>
            <a:off x="685800" y="5334000"/>
            <a:ext cx="7772400" cy="1143000"/>
          </a:xfrm>
        </p:spPr>
        <p:txBody>
          <a:bodyPr/>
          <a:lstStyle/>
          <a:p>
            <a:r>
              <a:rPr lang="fr-FR" altLang="fr-FR" sz="3200" b="1" dirty="0"/>
              <a:t>Fusion inertielle</a:t>
            </a:r>
          </a:p>
        </p:txBody>
      </p:sp>
      <p:sp>
        <p:nvSpPr>
          <p:cNvPr id="2" name="Espace réservé du pied de page 1">
            <a:extLst>
              <a:ext uri="{FF2B5EF4-FFF2-40B4-BE49-F238E27FC236}">
                <a16:creationId xmlns:a16="http://schemas.microsoft.com/office/drawing/2014/main" id="{CB9A1A95-CFC6-8A40-8CD6-E1EA58808753}"/>
              </a:ext>
            </a:extLst>
          </p:cNvPr>
          <p:cNvSpPr>
            <a:spLocks noGrp="1"/>
          </p:cNvSpPr>
          <p:nvPr>
            <p:ph type="ftr" sz="quarter" idx="11"/>
          </p:nvPr>
        </p:nvSpPr>
        <p:spPr/>
        <p:txBody>
          <a:bodyPr/>
          <a:lstStyle/>
          <a:p>
            <a:pPr>
              <a:defRPr/>
            </a:pPr>
            <a:r>
              <a:rPr lang="fr-FR"/>
              <a:t>AEIS 24-11-23</a:t>
            </a:r>
          </a:p>
        </p:txBody>
      </p:sp>
      <p:sp>
        <p:nvSpPr>
          <p:cNvPr id="3" name="ZoneTexte 2">
            <a:extLst>
              <a:ext uri="{FF2B5EF4-FFF2-40B4-BE49-F238E27FC236}">
                <a16:creationId xmlns:a16="http://schemas.microsoft.com/office/drawing/2014/main" id="{365C13C2-004B-BB4E-B13F-578F769DAC3B}"/>
              </a:ext>
            </a:extLst>
          </p:cNvPr>
          <p:cNvSpPr txBox="1"/>
          <p:nvPr/>
        </p:nvSpPr>
        <p:spPr>
          <a:xfrm>
            <a:off x="4829991" y="687477"/>
            <a:ext cx="2778068" cy="400110"/>
          </a:xfrm>
          <a:prstGeom prst="rect">
            <a:avLst/>
          </a:prstGeom>
          <a:noFill/>
        </p:spPr>
        <p:txBody>
          <a:bodyPr wrap="none" rtlCol="0">
            <a:spAutoFit/>
          </a:bodyPr>
          <a:lstStyle/>
          <a:p>
            <a:r>
              <a:rPr lang="fr-FR" sz="2000" dirty="0"/>
              <a:t>Condition : </a:t>
            </a:r>
            <a:r>
              <a:rPr lang="fr-FR" sz="2000" dirty="0" err="1">
                <a:latin typeface="Symbol" pitchFamily="2" charset="2"/>
              </a:rPr>
              <a:t>r</a:t>
            </a:r>
            <a:r>
              <a:rPr lang="fr-FR" sz="2000" dirty="0" err="1"/>
              <a:t>R</a:t>
            </a:r>
            <a:r>
              <a:rPr lang="fr-FR" sz="2000" dirty="0"/>
              <a:t> &gt; 2 g/cm</a:t>
            </a:r>
            <a:r>
              <a:rPr lang="fr-FR" sz="2000" baseline="30000" dirty="0"/>
              <a:t>2</a:t>
            </a:r>
            <a:r>
              <a:rPr lang="fr-FR" sz="2000" dirty="0"/>
              <a:t> </a:t>
            </a:r>
          </a:p>
        </p:txBody>
      </p:sp>
    </p:spTree>
    <p:extLst>
      <p:ext uri="{BB962C8B-B14F-4D97-AF65-F5344CB8AC3E}">
        <p14:creationId xmlns:p14="http://schemas.microsoft.com/office/powerpoint/2010/main" val="6662423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1A30D82-706D-CB42-AA4C-9FBE8DC49A71}"/>
              </a:ext>
            </a:extLst>
          </p:cNvPr>
          <p:cNvSpPr>
            <a:spLocks noGrp="1" noChangeArrowheads="1"/>
          </p:cNvSpPr>
          <p:nvPr>
            <p:ph type="title"/>
          </p:nvPr>
        </p:nvSpPr>
        <p:spPr/>
        <p:txBody>
          <a:bodyPr/>
          <a:lstStyle/>
          <a:p>
            <a:pPr algn="ctr"/>
            <a:r>
              <a:rPr lang="fr-FR" altLang="fr-FR" sz="3600" b="1" dirty="0"/>
              <a:t>Implosion indirecte par laser</a:t>
            </a:r>
          </a:p>
        </p:txBody>
      </p:sp>
      <p:pic>
        <p:nvPicPr>
          <p:cNvPr id="25603" name="Picture 3">
            <a:extLst>
              <a:ext uri="{FF2B5EF4-FFF2-40B4-BE49-F238E27FC236}">
                <a16:creationId xmlns:a16="http://schemas.microsoft.com/office/drawing/2014/main" id="{8DF1B995-24E8-8543-84F2-4B24B5CCF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7854950" cy="517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pied de page 1">
            <a:extLst>
              <a:ext uri="{FF2B5EF4-FFF2-40B4-BE49-F238E27FC236}">
                <a16:creationId xmlns:a16="http://schemas.microsoft.com/office/drawing/2014/main" id="{43BC782C-0CB6-BE4D-94DC-D9AAB402EC81}"/>
              </a:ext>
            </a:extLst>
          </p:cNvPr>
          <p:cNvSpPr>
            <a:spLocks noGrp="1"/>
          </p:cNvSpPr>
          <p:nvPr>
            <p:ph type="ftr" sz="quarter" idx="11"/>
          </p:nvPr>
        </p:nvSpPr>
        <p:spPr/>
        <p:txBody>
          <a:bodyPr/>
          <a:lstStyle/>
          <a:p>
            <a:pPr>
              <a:defRPr/>
            </a:pPr>
            <a:r>
              <a:rPr lang="fr-FR"/>
              <a:t>AEIS 24-11-23</a:t>
            </a:r>
          </a:p>
        </p:txBody>
      </p:sp>
      <p:sp>
        <p:nvSpPr>
          <p:cNvPr id="3" name="Espace réservé du numéro de diapositive 2">
            <a:extLst>
              <a:ext uri="{FF2B5EF4-FFF2-40B4-BE49-F238E27FC236}">
                <a16:creationId xmlns:a16="http://schemas.microsoft.com/office/drawing/2014/main" id="{2DD23E84-A9E4-5644-BEBA-E704DEB39AC8}"/>
              </a:ext>
            </a:extLst>
          </p:cNvPr>
          <p:cNvSpPr>
            <a:spLocks noGrp="1"/>
          </p:cNvSpPr>
          <p:nvPr>
            <p:ph type="sldNum" sz="quarter" idx="12"/>
          </p:nvPr>
        </p:nvSpPr>
        <p:spPr/>
        <p:txBody>
          <a:bodyPr/>
          <a:lstStyle/>
          <a:p>
            <a:pPr>
              <a:defRPr/>
            </a:pPr>
            <a:fld id="{87D1AD67-34A9-A84D-A971-FDC9454FD493}" type="slidenum">
              <a:rPr lang="fr-FR" smtClean="0"/>
              <a:pPr>
                <a:defRPr/>
              </a:pPr>
              <a:t>57</a:t>
            </a:fld>
            <a:endParaRPr lang="fr-FR"/>
          </a:p>
        </p:txBody>
      </p:sp>
    </p:spTree>
    <p:extLst>
      <p:ext uri="{BB962C8B-B14F-4D97-AF65-F5344CB8AC3E}">
        <p14:creationId xmlns:p14="http://schemas.microsoft.com/office/powerpoint/2010/main" val="40281907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1F3D92B-0CAD-4942-B5D7-0D6F55FA9916}"/>
              </a:ext>
            </a:extLst>
          </p:cNvPr>
          <p:cNvSpPr>
            <a:spLocks noGrp="1" noChangeArrowheads="1"/>
          </p:cNvSpPr>
          <p:nvPr>
            <p:ph type="title"/>
          </p:nvPr>
        </p:nvSpPr>
        <p:spPr>
          <a:xfrm>
            <a:off x="666357" y="350837"/>
            <a:ext cx="7886700" cy="1325563"/>
          </a:xfrm>
          <a:noFill/>
          <a:ln/>
        </p:spPr>
        <p:txBody>
          <a:bodyPr/>
          <a:lstStyle/>
          <a:p>
            <a:pPr algn="ctr"/>
            <a:r>
              <a:rPr lang="fr-FR" altLang="fr-FR" sz="3600" b="1">
                <a:solidFill>
                  <a:schemeClr val="tx1"/>
                </a:solidFill>
              </a:rPr>
              <a:t>Capsule pour implosion indirecte</a:t>
            </a:r>
          </a:p>
        </p:txBody>
      </p:sp>
      <p:pic>
        <p:nvPicPr>
          <p:cNvPr id="49155" name="Picture 3">
            <a:extLst>
              <a:ext uri="{FF2B5EF4-FFF2-40B4-BE49-F238E27FC236}">
                <a16:creationId xmlns:a16="http://schemas.microsoft.com/office/drawing/2014/main" id="{D3988060-7743-7140-BDB3-8FD09CE9733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31" y="2060575"/>
            <a:ext cx="22987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a:extLst>
              <a:ext uri="{FF2B5EF4-FFF2-40B4-BE49-F238E27FC236}">
                <a16:creationId xmlns:a16="http://schemas.microsoft.com/office/drawing/2014/main" id="{E6A5F2CF-FA58-0C40-B6B5-A824FBD81BE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131" y="2057400"/>
            <a:ext cx="3200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Rectangle 5">
            <a:extLst>
              <a:ext uri="{FF2B5EF4-FFF2-40B4-BE49-F238E27FC236}">
                <a16:creationId xmlns:a16="http://schemas.microsoft.com/office/drawing/2014/main" id="{7F21D4A2-CC22-1D43-94CF-A11C7509D56A}"/>
              </a:ext>
            </a:extLst>
          </p:cNvPr>
          <p:cNvSpPr>
            <a:spLocks noChangeArrowheads="1"/>
          </p:cNvSpPr>
          <p:nvPr/>
        </p:nvSpPr>
        <p:spPr bwMode="auto">
          <a:xfrm>
            <a:off x="5840349" y="5243513"/>
            <a:ext cx="83837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fr-FR" altLang="fr-FR" dirty="0"/>
              <a:t>10 mm</a:t>
            </a:r>
          </a:p>
        </p:txBody>
      </p:sp>
      <p:sp>
        <p:nvSpPr>
          <p:cNvPr id="49158" name="Line 6">
            <a:extLst>
              <a:ext uri="{FF2B5EF4-FFF2-40B4-BE49-F238E27FC236}">
                <a16:creationId xmlns:a16="http://schemas.microsoft.com/office/drawing/2014/main" id="{6624E966-6391-F844-ADB3-C9283202D02C}"/>
              </a:ext>
            </a:extLst>
          </p:cNvPr>
          <p:cNvSpPr>
            <a:spLocks noChangeShapeType="1"/>
          </p:cNvSpPr>
          <p:nvPr/>
        </p:nvSpPr>
        <p:spPr bwMode="auto">
          <a:xfrm>
            <a:off x="5271931" y="5638800"/>
            <a:ext cx="19812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Espace réservé du pied de page 1">
            <a:extLst>
              <a:ext uri="{FF2B5EF4-FFF2-40B4-BE49-F238E27FC236}">
                <a16:creationId xmlns:a16="http://schemas.microsoft.com/office/drawing/2014/main" id="{CA7815EA-2A6D-8046-9411-B2DD2EDA606D}"/>
              </a:ext>
            </a:extLst>
          </p:cNvPr>
          <p:cNvSpPr>
            <a:spLocks noGrp="1"/>
          </p:cNvSpPr>
          <p:nvPr>
            <p:ph type="ftr" sz="quarter" idx="11"/>
          </p:nvPr>
        </p:nvSpPr>
        <p:spPr/>
        <p:txBody>
          <a:bodyPr/>
          <a:lstStyle/>
          <a:p>
            <a:pPr>
              <a:defRPr/>
            </a:pPr>
            <a:r>
              <a:rPr lang="fr-FR"/>
              <a:t>AEIS 24-11-23</a:t>
            </a:r>
          </a:p>
        </p:txBody>
      </p:sp>
      <p:sp>
        <p:nvSpPr>
          <p:cNvPr id="3" name="Espace réservé du numéro de diapositive 2">
            <a:extLst>
              <a:ext uri="{FF2B5EF4-FFF2-40B4-BE49-F238E27FC236}">
                <a16:creationId xmlns:a16="http://schemas.microsoft.com/office/drawing/2014/main" id="{A24BA69A-14E6-4245-AEBD-399A0EDADDC3}"/>
              </a:ext>
            </a:extLst>
          </p:cNvPr>
          <p:cNvSpPr>
            <a:spLocks noGrp="1"/>
          </p:cNvSpPr>
          <p:nvPr>
            <p:ph type="sldNum" sz="quarter" idx="12"/>
          </p:nvPr>
        </p:nvSpPr>
        <p:spPr/>
        <p:txBody>
          <a:bodyPr/>
          <a:lstStyle/>
          <a:p>
            <a:pPr>
              <a:defRPr/>
            </a:pPr>
            <a:fld id="{F46D6E16-C38D-1042-AF50-A72B4F884663}" type="slidenum">
              <a:rPr lang="fr-FR" smtClean="0"/>
              <a:pPr>
                <a:defRPr/>
              </a:pPr>
              <a:t>58</a:t>
            </a:fld>
            <a:endParaRPr lang="fr-FR"/>
          </a:p>
        </p:txBody>
      </p:sp>
    </p:spTree>
    <p:extLst>
      <p:ext uri="{BB962C8B-B14F-4D97-AF65-F5344CB8AC3E}">
        <p14:creationId xmlns:p14="http://schemas.microsoft.com/office/powerpoint/2010/main" val="300829151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18A37F8-F63A-7A42-84A2-5EEF1245417B}"/>
              </a:ext>
            </a:extLst>
          </p:cNvPr>
          <p:cNvSpPr>
            <a:spLocks noGrp="1"/>
          </p:cNvSpPr>
          <p:nvPr>
            <p:ph type="title"/>
          </p:nvPr>
        </p:nvSpPr>
        <p:spPr/>
        <p:txBody>
          <a:bodyPr/>
          <a:lstStyle/>
          <a:p>
            <a:pPr algn="ctr"/>
            <a:r>
              <a:rPr lang="fr-FR" sz="3600" b="1" dirty="0"/>
              <a:t>8 août 2021</a:t>
            </a:r>
          </a:p>
        </p:txBody>
      </p:sp>
      <p:pic>
        <p:nvPicPr>
          <p:cNvPr id="8" name="Espace réservé du contenu 7">
            <a:extLst>
              <a:ext uri="{FF2B5EF4-FFF2-40B4-BE49-F238E27FC236}">
                <a16:creationId xmlns:a16="http://schemas.microsoft.com/office/drawing/2014/main" id="{DE38EC67-715C-864E-9FA5-E0788B3202C9}"/>
              </a:ext>
            </a:extLst>
          </p:cNvPr>
          <p:cNvPicPr>
            <a:picLocks noGrp="1" noChangeAspect="1"/>
          </p:cNvPicPr>
          <p:nvPr>
            <p:ph idx="1"/>
          </p:nvPr>
        </p:nvPicPr>
        <p:blipFill>
          <a:blip r:embed="rId3"/>
          <a:stretch>
            <a:fillRect/>
          </a:stretch>
        </p:blipFill>
        <p:spPr>
          <a:xfrm>
            <a:off x="1655554" y="1825625"/>
            <a:ext cx="5832892" cy="4351338"/>
          </a:xfrm>
        </p:spPr>
      </p:pic>
      <p:sp>
        <p:nvSpPr>
          <p:cNvPr id="3" name="Espace réservé du pied de page 2">
            <a:extLst>
              <a:ext uri="{FF2B5EF4-FFF2-40B4-BE49-F238E27FC236}">
                <a16:creationId xmlns:a16="http://schemas.microsoft.com/office/drawing/2014/main" id="{C4AAA82A-7205-7A43-AC23-CA601A7407C5}"/>
              </a:ext>
            </a:extLst>
          </p:cNvPr>
          <p:cNvSpPr>
            <a:spLocks noGrp="1"/>
          </p:cNvSpPr>
          <p:nvPr>
            <p:ph type="ftr" sz="quarter" idx="11"/>
          </p:nvPr>
        </p:nvSpPr>
        <p:spPr/>
        <p:txBody>
          <a:bodyPr/>
          <a:lstStyle/>
          <a:p>
            <a:pPr>
              <a:defRPr/>
            </a:pPr>
            <a:r>
              <a:rPr lang="fr-FR"/>
              <a:t>AEIS 24-11-23</a:t>
            </a:r>
          </a:p>
        </p:txBody>
      </p:sp>
      <p:sp>
        <p:nvSpPr>
          <p:cNvPr id="4" name="Espace réservé du numéro de diapositive 3">
            <a:extLst>
              <a:ext uri="{FF2B5EF4-FFF2-40B4-BE49-F238E27FC236}">
                <a16:creationId xmlns:a16="http://schemas.microsoft.com/office/drawing/2014/main" id="{BFEBA362-E99E-7247-8696-354F03D05926}"/>
              </a:ext>
            </a:extLst>
          </p:cNvPr>
          <p:cNvSpPr>
            <a:spLocks noGrp="1"/>
          </p:cNvSpPr>
          <p:nvPr>
            <p:ph type="sldNum" sz="quarter" idx="12"/>
          </p:nvPr>
        </p:nvSpPr>
        <p:spPr/>
        <p:txBody>
          <a:bodyPr/>
          <a:lstStyle/>
          <a:p>
            <a:pPr>
              <a:defRPr/>
            </a:pPr>
            <a:fld id="{87D1AD67-34A9-A84D-A971-FDC9454FD493}" type="slidenum">
              <a:rPr lang="fr-FR" smtClean="0"/>
              <a:pPr>
                <a:defRPr/>
              </a:pPr>
              <a:t>59</a:t>
            </a:fld>
            <a:endParaRPr lang="fr-FR"/>
          </a:p>
        </p:txBody>
      </p:sp>
    </p:spTree>
    <p:extLst>
      <p:ext uri="{BB962C8B-B14F-4D97-AF65-F5344CB8AC3E}">
        <p14:creationId xmlns:p14="http://schemas.microsoft.com/office/powerpoint/2010/main" val="3551605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261CE18-F2DA-6043-BA16-9337954F951B}"/>
              </a:ext>
            </a:extLst>
          </p:cNvPr>
          <p:cNvSpPr>
            <a:spLocks noGrp="1"/>
          </p:cNvSpPr>
          <p:nvPr>
            <p:ph type="title"/>
          </p:nvPr>
        </p:nvSpPr>
        <p:spPr>
          <a:xfrm>
            <a:off x="610720" y="571321"/>
            <a:ext cx="7886700" cy="1011188"/>
          </a:xfrm>
        </p:spPr>
        <p:txBody>
          <a:bodyPr/>
          <a:lstStyle/>
          <a:p>
            <a:pPr algn="ctr"/>
            <a:r>
              <a:rPr lang="fr-FR" sz="3200" b="1" dirty="0"/>
              <a:t>Taux de réactions en régime thermonucléaire</a:t>
            </a:r>
            <a:br>
              <a:rPr lang="fr-FR" sz="3200" b="1" dirty="0"/>
            </a:br>
            <a:endParaRPr lang="fr-FR" sz="3200" b="1" dirty="0"/>
          </a:p>
        </p:txBody>
      </p:sp>
      <p:pic>
        <p:nvPicPr>
          <p:cNvPr id="8" name="Espace réservé du contenu 7">
            <a:extLst>
              <a:ext uri="{FF2B5EF4-FFF2-40B4-BE49-F238E27FC236}">
                <a16:creationId xmlns:a16="http://schemas.microsoft.com/office/drawing/2014/main" id="{AEA65D3A-6223-044D-A21C-A8F742D28F4D}"/>
              </a:ext>
            </a:extLst>
          </p:cNvPr>
          <p:cNvPicPr>
            <a:picLocks noGrp="1" noChangeAspect="1"/>
          </p:cNvPicPr>
          <p:nvPr>
            <p:ph idx="1"/>
          </p:nvPr>
        </p:nvPicPr>
        <p:blipFill>
          <a:blip r:embed="rId3"/>
          <a:stretch>
            <a:fillRect/>
          </a:stretch>
        </p:blipFill>
        <p:spPr>
          <a:xfrm>
            <a:off x="1232178" y="1793760"/>
            <a:ext cx="6823481" cy="4351338"/>
          </a:xfrm>
        </p:spPr>
      </p:pic>
      <p:sp>
        <p:nvSpPr>
          <p:cNvPr id="3" name="Espace réservé du pied de page 2">
            <a:extLst>
              <a:ext uri="{FF2B5EF4-FFF2-40B4-BE49-F238E27FC236}">
                <a16:creationId xmlns:a16="http://schemas.microsoft.com/office/drawing/2014/main" id="{45ABFBE3-0667-A245-97BC-DD5042776BC1}"/>
              </a:ext>
            </a:extLst>
          </p:cNvPr>
          <p:cNvSpPr>
            <a:spLocks noGrp="1"/>
          </p:cNvSpPr>
          <p:nvPr>
            <p:ph type="ftr" sz="quarter" idx="11"/>
          </p:nvPr>
        </p:nvSpPr>
        <p:spPr/>
        <p:txBody>
          <a:bodyPr/>
          <a:lstStyle/>
          <a:p>
            <a:pPr>
              <a:defRPr/>
            </a:pPr>
            <a:r>
              <a:rPr lang="fr-FR"/>
              <a:t>AEIS 24-11-23</a:t>
            </a:r>
          </a:p>
        </p:txBody>
      </p:sp>
      <p:sp>
        <p:nvSpPr>
          <p:cNvPr id="4" name="Espace réservé du numéro de diapositive 3">
            <a:extLst>
              <a:ext uri="{FF2B5EF4-FFF2-40B4-BE49-F238E27FC236}">
                <a16:creationId xmlns:a16="http://schemas.microsoft.com/office/drawing/2014/main" id="{C84643F2-A246-6849-BBB6-DEE48D9ABA96}"/>
              </a:ext>
            </a:extLst>
          </p:cNvPr>
          <p:cNvSpPr>
            <a:spLocks noGrp="1"/>
          </p:cNvSpPr>
          <p:nvPr>
            <p:ph type="sldNum" sz="quarter" idx="12"/>
          </p:nvPr>
        </p:nvSpPr>
        <p:spPr/>
        <p:txBody>
          <a:bodyPr/>
          <a:lstStyle/>
          <a:p>
            <a:pPr>
              <a:defRPr/>
            </a:pPr>
            <a:fld id="{87D1AD67-34A9-A84D-A971-FDC9454FD493}" type="slidenum">
              <a:rPr lang="fr-FR" smtClean="0"/>
              <a:pPr>
                <a:defRPr/>
              </a:pPr>
              <a:t>6</a:t>
            </a:fld>
            <a:endParaRPr lang="fr-F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D76F3228-7F98-F74F-81F3-345B95727B99}"/>
                  </a:ext>
                </a:extLst>
              </p:cNvPr>
              <p:cNvSpPr txBox="1"/>
              <p:nvPr/>
            </p:nvSpPr>
            <p:spPr>
              <a:xfrm flipH="1">
                <a:off x="4149755" y="1141792"/>
                <a:ext cx="80772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fr-FR" i="1" smtClean="0">
                              <a:latin typeface="Cambria Math" panose="02040503050406030204" pitchFamily="18" charset="0"/>
                            </a:rPr>
                          </m:ctrlPr>
                        </m:sSupPr>
                        <m:e>
                          <m:r>
                            <m:rPr>
                              <m:sty m:val="p"/>
                            </m:rPr>
                            <a:rPr lang="fr-FR" b="0" i="0" smtClean="0">
                              <a:latin typeface="Cambria Math" panose="02040503050406030204" pitchFamily="18" charset="0"/>
                            </a:rPr>
                            <m:t>n</m:t>
                          </m:r>
                        </m:e>
                        <m:sup>
                          <m:r>
                            <a:rPr lang="fr-FR" b="0" i="0" smtClean="0">
                              <a:latin typeface="Cambria Math" panose="02040503050406030204" pitchFamily="18" charset="0"/>
                            </a:rPr>
                            <m:t>2</m:t>
                          </m:r>
                        </m:sup>
                      </m:sSup>
                      <m:d>
                        <m:dPr>
                          <m:begChr m:val="⟨"/>
                          <m:endChr m:val="⟩"/>
                          <m:ctrlPr>
                            <a:rPr lang="fr-FR" i="1" smtClean="0">
                              <a:latin typeface="Cambria Math" panose="02040503050406030204" pitchFamily="18" charset="0"/>
                            </a:rPr>
                          </m:ctrlPr>
                        </m:dPr>
                        <m:e>
                          <m:r>
                            <m:rPr>
                              <m:sty m:val="p"/>
                            </m:rPr>
                            <a:rPr lang="fr-FR" i="0" smtClean="0">
                              <a:latin typeface="Cambria Math" panose="02040503050406030204" pitchFamily="18" charset="0"/>
                              <a:ea typeface="Cambria Math" panose="02040503050406030204" pitchFamily="18" charset="0"/>
                            </a:rPr>
                            <m:t>σ</m:t>
                          </m:r>
                          <m:r>
                            <m:rPr>
                              <m:sty m:val="p"/>
                            </m:rPr>
                            <a:rPr lang="fr-FR" b="0" i="0" smtClean="0">
                              <a:latin typeface="Cambria Math" panose="02040503050406030204" pitchFamily="18" charset="0"/>
                              <a:ea typeface="Cambria Math" panose="02040503050406030204" pitchFamily="18" charset="0"/>
                            </a:rPr>
                            <m:t>v</m:t>
                          </m:r>
                        </m:e>
                      </m:d>
                    </m:oMath>
                  </m:oMathPara>
                </a14:m>
                <a:endParaRPr lang="fr-FR" dirty="0"/>
              </a:p>
            </p:txBody>
          </p:sp>
        </mc:Choice>
        <mc:Fallback xmlns="">
          <p:sp>
            <p:nvSpPr>
              <p:cNvPr id="2" name="ZoneTexte 1">
                <a:extLst>
                  <a:ext uri="{FF2B5EF4-FFF2-40B4-BE49-F238E27FC236}">
                    <a16:creationId xmlns:a16="http://schemas.microsoft.com/office/drawing/2014/main" id="{D76F3228-7F98-F74F-81F3-345B95727B99}"/>
                  </a:ext>
                </a:extLst>
              </p:cNvPr>
              <p:cNvSpPr txBox="1">
                <a:spLocks noRot="1" noChangeAspect="1" noMove="1" noResize="1" noEditPoints="1" noAdjustHandles="1" noChangeArrowheads="1" noChangeShapeType="1" noTextEdit="1"/>
              </p:cNvSpPr>
              <p:nvPr/>
            </p:nvSpPr>
            <p:spPr>
              <a:xfrm flipH="1">
                <a:off x="4149755" y="1141792"/>
                <a:ext cx="807721" cy="276999"/>
              </a:xfrm>
              <a:prstGeom prst="rect">
                <a:avLst/>
              </a:prstGeom>
              <a:blipFill>
                <a:blip r:embed="rId4"/>
                <a:stretch>
                  <a:fillRect t="-4348"/>
                </a:stretch>
              </a:blipFill>
            </p:spPr>
            <p:txBody>
              <a:bodyPr/>
              <a:lstStyle/>
              <a:p>
                <a:r>
                  <a:rPr lang="fr-FR">
                    <a:noFill/>
                  </a:rPr>
                  <a:t> </a:t>
                </a:r>
              </a:p>
            </p:txBody>
          </p:sp>
        </mc:Fallback>
      </mc:AlternateContent>
      <p:sp>
        <p:nvSpPr>
          <p:cNvPr id="6" name="ZoneTexte 5">
            <a:extLst>
              <a:ext uri="{FF2B5EF4-FFF2-40B4-BE49-F238E27FC236}">
                <a16:creationId xmlns:a16="http://schemas.microsoft.com/office/drawing/2014/main" id="{FA4A9723-EB68-3549-8B4C-E37FCA920132}"/>
              </a:ext>
            </a:extLst>
          </p:cNvPr>
          <p:cNvSpPr txBox="1"/>
          <p:nvPr/>
        </p:nvSpPr>
        <p:spPr>
          <a:xfrm>
            <a:off x="2496617" y="6001953"/>
            <a:ext cx="5133136" cy="369332"/>
          </a:xfrm>
          <a:prstGeom prst="rect">
            <a:avLst/>
          </a:prstGeom>
          <a:noFill/>
        </p:spPr>
        <p:txBody>
          <a:bodyPr wrap="none" rtlCol="0">
            <a:spAutoFit/>
          </a:bodyPr>
          <a:lstStyle/>
          <a:p>
            <a:r>
              <a:rPr lang="fr-FR" dirty="0"/>
              <a:t>10</a:t>
            </a:r>
            <a:r>
              <a:rPr lang="fr-FR" baseline="30000" dirty="0"/>
              <a:t>7</a:t>
            </a:r>
            <a:r>
              <a:rPr lang="fr-FR" dirty="0"/>
              <a:t>		      10</a:t>
            </a:r>
            <a:r>
              <a:rPr lang="fr-FR" baseline="30000" dirty="0"/>
              <a:t>8</a:t>
            </a:r>
            <a:r>
              <a:rPr lang="fr-FR" dirty="0"/>
              <a:t>		           10</a:t>
            </a:r>
            <a:r>
              <a:rPr lang="fr-FR" baseline="30000" dirty="0"/>
              <a:t>9</a:t>
            </a:r>
            <a:r>
              <a:rPr lang="fr-FR" dirty="0"/>
              <a:t>	    K</a:t>
            </a:r>
          </a:p>
        </p:txBody>
      </p:sp>
    </p:spTree>
    <p:extLst>
      <p:ext uri="{BB962C8B-B14F-4D97-AF65-F5344CB8AC3E}">
        <p14:creationId xmlns:p14="http://schemas.microsoft.com/office/powerpoint/2010/main" val="1600806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47088BB2-D460-8845-ACD7-A2B6F80BE991}"/>
              </a:ext>
            </a:extLst>
          </p:cNvPr>
          <p:cNvSpPr>
            <a:spLocks noGrp="1"/>
          </p:cNvSpPr>
          <p:nvPr>
            <p:ph type="title"/>
          </p:nvPr>
        </p:nvSpPr>
        <p:spPr>
          <a:xfrm>
            <a:off x="685800" y="609600"/>
            <a:ext cx="7772400" cy="895004"/>
          </a:xfrm>
        </p:spPr>
        <p:txBody>
          <a:bodyPr/>
          <a:lstStyle/>
          <a:p>
            <a:pPr algn="ctr"/>
            <a:r>
              <a:rPr lang="fr-FR" sz="3600" b="1" dirty="0"/>
              <a:t>8-8-2021 </a:t>
            </a:r>
            <a:r>
              <a:rPr lang="fr-FR" sz="3600" b="1"/>
              <a:t>et la suite</a:t>
            </a:r>
            <a:endParaRPr lang="fr-FR" sz="3600" b="1" dirty="0"/>
          </a:p>
        </p:txBody>
      </p:sp>
      <p:sp>
        <p:nvSpPr>
          <p:cNvPr id="11" name="Espace réservé du texte 10">
            <a:extLst>
              <a:ext uri="{FF2B5EF4-FFF2-40B4-BE49-F238E27FC236}">
                <a16:creationId xmlns:a16="http://schemas.microsoft.com/office/drawing/2014/main" id="{4430CB56-7DC8-554E-9EA4-49DA337BECD2}"/>
              </a:ext>
            </a:extLst>
          </p:cNvPr>
          <p:cNvSpPr>
            <a:spLocks noGrp="1"/>
          </p:cNvSpPr>
          <p:nvPr>
            <p:ph type="body" sz="half" idx="1"/>
          </p:nvPr>
        </p:nvSpPr>
        <p:spPr>
          <a:xfrm>
            <a:off x="685800" y="1657271"/>
            <a:ext cx="4842164" cy="4591129"/>
          </a:xfrm>
        </p:spPr>
        <p:txBody>
          <a:bodyPr/>
          <a:lstStyle/>
          <a:p>
            <a:r>
              <a:rPr lang="fr-FR" sz="1800" dirty="0"/>
              <a:t>1.3 MJ de fusion pour 1.9 MJ d’énergie laser. </a:t>
            </a:r>
          </a:p>
          <a:p>
            <a:r>
              <a:rPr lang="fr-FR" sz="1800" dirty="0"/>
              <a:t>Une petite fraction, </a:t>
            </a:r>
            <a:r>
              <a:rPr lang="fr-FR" sz="1800" b="1" dirty="0"/>
              <a:t>point chaud</a:t>
            </a:r>
            <a:r>
              <a:rPr lang="fr-FR" sz="1800" dirty="0"/>
              <a:t> (“</a:t>
            </a:r>
            <a:r>
              <a:rPr lang="fr-FR" sz="1800" i="1" dirty="0"/>
              <a:t>hot spot“ HS</a:t>
            </a:r>
            <a:r>
              <a:rPr lang="fr-FR" sz="1800" dirty="0"/>
              <a:t>), de la cible comprimée a été portée à l’ignition.</a:t>
            </a:r>
          </a:p>
          <a:p>
            <a:r>
              <a:rPr lang="fr-FR" sz="1800" dirty="0"/>
              <a:t>Mais celle-ci ne s’est pas propagée au reste du combustible.</a:t>
            </a:r>
          </a:p>
          <a:p>
            <a:r>
              <a:rPr lang="fr-FR" sz="1800" dirty="0"/>
              <a:t>Ce premier résultat encourageant, analysé en détails a entrainé des améliorations du laser et des modifications de l’architecture de la cible pour aboutir </a:t>
            </a:r>
            <a:r>
              <a:rPr lang="fr-FR" sz="1800" b="1" dirty="0"/>
              <a:t>fin 2022 </a:t>
            </a:r>
            <a:r>
              <a:rPr lang="fr-FR" sz="1800" dirty="0"/>
              <a:t> à </a:t>
            </a:r>
            <a:r>
              <a:rPr lang="fr-FR" sz="1800" b="1" dirty="0"/>
              <a:t>un gain en énergie de 1.5 par rapport aux faisceaux laser (3.15 MJ contre 2.05, 3.5 contre 2.05 en 2023).</a:t>
            </a:r>
            <a:r>
              <a:rPr lang="fr-FR" sz="1800" dirty="0"/>
              <a:t> On attend que l’exceptionnel devienne la routine !</a:t>
            </a:r>
            <a:endParaRPr lang="fr-FR" sz="1800" b="1" dirty="0"/>
          </a:p>
          <a:p>
            <a:r>
              <a:rPr lang="fr-FR" sz="1800" dirty="0"/>
              <a:t>L’application d’un champ magnétique a des effets bénéfiques sur la production d’énergie de fusion (prouvé avec du D</a:t>
            </a:r>
            <a:r>
              <a:rPr lang="fr-FR" sz="1800" baseline="-25000" dirty="0"/>
              <a:t>2</a:t>
            </a:r>
            <a:r>
              <a:rPr lang="fr-FR" sz="1800" dirty="0"/>
              <a:t> en 2022)</a:t>
            </a:r>
          </a:p>
        </p:txBody>
      </p:sp>
      <p:pic>
        <p:nvPicPr>
          <p:cNvPr id="14" name="Espace réservé du contenu 13">
            <a:extLst>
              <a:ext uri="{FF2B5EF4-FFF2-40B4-BE49-F238E27FC236}">
                <a16:creationId xmlns:a16="http://schemas.microsoft.com/office/drawing/2014/main" id="{9D598B49-F257-7741-9ACB-F40A445B0C1E}"/>
              </a:ext>
            </a:extLst>
          </p:cNvPr>
          <p:cNvPicPr>
            <a:picLocks noGrp="1" noChangeAspect="1"/>
          </p:cNvPicPr>
          <p:nvPr>
            <p:ph sz="half" idx="2"/>
          </p:nvPr>
        </p:nvPicPr>
        <p:blipFill>
          <a:blip r:embed="rId3"/>
          <a:stretch>
            <a:fillRect/>
          </a:stretch>
        </p:blipFill>
        <p:spPr>
          <a:xfrm>
            <a:off x="6109855" y="1657271"/>
            <a:ext cx="2348345" cy="4438729"/>
          </a:xfrm>
        </p:spPr>
      </p:pic>
      <p:sp>
        <p:nvSpPr>
          <p:cNvPr id="4" name="Espace réservé du pied de page 3">
            <a:extLst>
              <a:ext uri="{FF2B5EF4-FFF2-40B4-BE49-F238E27FC236}">
                <a16:creationId xmlns:a16="http://schemas.microsoft.com/office/drawing/2014/main" id="{DEDF7009-D204-A040-B5B7-92AB819E3236}"/>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0296AC02-103A-2D4F-975D-567F54766010}"/>
              </a:ext>
            </a:extLst>
          </p:cNvPr>
          <p:cNvSpPr>
            <a:spLocks noGrp="1"/>
          </p:cNvSpPr>
          <p:nvPr>
            <p:ph type="sldNum" sz="quarter" idx="12"/>
          </p:nvPr>
        </p:nvSpPr>
        <p:spPr/>
        <p:txBody>
          <a:bodyPr/>
          <a:lstStyle/>
          <a:p>
            <a:pPr>
              <a:defRPr/>
            </a:pPr>
            <a:fld id="{4D008A55-B35F-B349-8DF8-973CE703BF57}" type="slidenum">
              <a:rPr lang="fr-FR" smtClean="0"/>
              <a:pPr>
                <a:defRPr/>
              </a:pPr>
              <a:t>60</a:t>
            </a:fld>
            <a:endParaRPr lang="fr-FR"/>
          </a:p>
        </p:txBody>
      </p:sp>
    </p:spTree>
    <p:extLst>
      <p:ext uri="{BB962C8B-B14F-4D97-AF65-F5344CB8AC3E}">
        <p14:creationId xmlns:p14="http://schemas.microsoft.com/office/powerpoint/2010/main" val="676063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a:extLst>
              <a:ext uri="{FF2B5EF4-FFF2-40B4-BE49-F238E27FC236}">
                <a16:creationId xmlns:a16="http://schemas.microsoft.com/office/drawing/2014/main" id="{EA19FC4F-546D-C343-8A05-812CFD865AD7}"/>
              </a:ext>
            </a:extLst>
          </p:cNvPr>
          <p:cNvSpPr>
            <a:spLocks noGrp="1"/>
          </p:cNvSpPr>
          <p:nvPr>
            <p:ph type="sldNum" sz="quarter" idx="12"/>
          </p:nvPr>
        </p:nvSpPr>
        <p:spPr/>
        <p:txBody>
          <a:bodyPr/>
          <a:lstStyle/>
          <a:p>
            <a:fld id="{5A280D1B-9BDD-B745-B4C5-9C50F81F9DD6}" type="slidenum">
              <a:rPr lang="fr-FR" altLang="fr-FR"/>
              <a:pPr/>
              <a:t>61</a:t>
            </a:fld>
            <a:endParaRPr lang="fr-FR" altLang="fr-FR"/>
          </a:p>
        </p:txBody>
      </p:sp>
      <p:sp>
        <p:nvSpPr>
          <p:cNvPr id="741378" name="Rectangle 2">
            <a:extLst>
              <a:ext uri="{FF2B5EF4-FFF2-40B4-BE49-F238E27FC236}">
                <a16:creationId xmlns:a16="http://schemas.microsoft.com/office/drawing/2014/main" id="{F36CDC30-A187-024B-90CC-572F2E3A6960}"/>
              </a:ext>
            </a:extLst>
          </p:cNvPr>
          <p:cNvSpPr>
            <a:spLocks noGrp="1" noChangeArrowheads="1"/>
          </p:cNvSpPr>
          <p:nvPr>
            <p:ph type="title"/>
          </p:nvPr>
        </p:nvSpPr>
        <p:spPr>
          <a:xfrm>
            <a:off x="457200" y="274638"/>
            <a:ext cx="8229600" cy="155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lstStyle/>
          <a:p>
            <a:pPr algn="ctr"/>
            <a:br>
              <a:rPr lang="fr-FR" altLang="fr-FR" sz="4000" dirty="0">
                <a:solidFill>
                  <a:srgbClr val="003366"/>
                </a:solidFill>
              </a:rPr>
            </a:br>
            <a:r>
              <a:rPr lang="fr-FR" altLang="fr-FR" sz="3600" b="1" dirty="0">
                <a:solidFill>
                  <a:srgbClr val="003366"/>
                </a:solidFill>
              </a:rPr>
              <a:t>Qu’en est-il des matériaux ?</a:t>
            </a:r>
          </a:p>
        </p:txBody>
      </p:sp>
      <p:sp>
        <p:nvSpPr>
          <p:cNvPr id="741379" name="Rectangle 3">
            <a:extLst>
              <a:ext uri="{FF2B5EF4-FFF2-40B4-BE49-F238E27FC236}">
                <a16:creationId xmlns:a16="http://schemas.microsoft.com/office/drawing/2014/main" id="{E3CE6EBE-8AC2-CB45-84BF-0D6B23AFF78D}"/>
              </a:ext>
            </a:extLst>
          </p:cNvPr>
          <p:cNvSpPr>
            <a:spLocks noGrp="1" noChangeArrowheads="1"/>
          </p:cNvSpPr>
          <p:nvPr>
            <p:ph type="body" idx="1"/>
          </p:nvPr>
        </p:nvSpPr>
        <p:spPr>
          <a:xfrm>
            <a:off x="457200" y="1797968"/>
            <a:ext cx="8229600" cy="4558381"/>
          </a:xfrm>
          <a:noFill/>
          <a:ln/>
        </p:spPr>
        <p:txBody>
          <a:bodyPr/>
          <a:lstStyle/>
          <a:p>
            <a:pPr marL="0" indent="0">
              <a:lnSpc>
                <a:spcPct val="90000"/>
              </a:lnSpc>
              <a:buFontTx/>
              <a:buNone/>
              <a:tabLst>
                <a:tab pos="1612900" algn="l"/>
              </a:tabLst>
            </a:pPr>
            <a:r>
              <a:rPr lang="fr-FR" altLang="fr-FR" sz="1600" dirty="0">
                <a:latin typeface="Arial" panose="020B0604020202020204" pitchFamily="34" charset="0"/>
              </a:rPr>
              <a:t>Problème 	La tenue des matériaux au flux de neutrons de 14 MeV générés 	par un TOKAMAK dans les conditions du réacteur thermonucléaire 	(ITER n’a pas ce problème, les flux restent au niveau de l’ILL).</a:t>
            </a:r>
          </a:p>
          <a:p>
            <a:pPr marL="0" indent="0">
              <a:lnSpc>
                <a:spcPct val="90000"/>
              </a:lnSpc>
              <a:buFontTx/>
              <a:buNone/>
              <a:tabLst>
                <a:tab pos="1612900" algn="l"/>
              </a:tabLst>
            </a:pPr>
            <a:endParaRPr lang="fr-FR" altLang="fr-FR" sz="1600" dirty="0">
              <a:latin typeface="Arial" panose="020B0604020202020204" pitchFamily="34" charset="0"/>
            </a:endParaRPr>
          </a:p>
          <a:p>
            <a:pPr marL="0" indent="0">
              <a:lnSpc>
                <a:spcPct val="90000"/>
              </a:lnSpc>
              <a:buFontTx/>
              <a:buNone/>
              <a:tabLst>
                <a:tab pos="1612900" algn="l"/>
              </a:tabLst>
            </a:pPr>
            <a:r>
              <a:rPr lang="fr-FR" altLang="fr-FR" sz="1600" dirty="0">
                <a:latin typeface="Arial" panose="020B0604020202020204" pitchFamily="34" charset="0"/>
              </a:rPr>
              <a:t>1985-1993 	Etude de différents concepts de sources de neutrons.  Accord 	sur un 	dispositif accélérateur/cible  (D/Li)</a:t>
            </a:r>
          </a:p>
          <a:p>
            <a:pPr marL="0" indent="0">
              <a:lnSpc>
                <a:spcPct val="90000"/>
              </a:lnSpc>
              <a:buFontTx/>
              <a:buNone/>
              <a:tabLst>
                <a:tab pos="1612900" algn="l"/>
              </a:tabLst>
            </a:pPr>
            <a:endParaRPr lang="fr-FR" altLang="fr-FR" sz="1600" dirty="0">
              <a:latin typeface="Arial" panose="020B0604020202020204" pitchFamily="34" charset="0"/>
            </a:endParaRPr>
          </a:p>
          <a:p>
            <a:pPr marL="0" indent="0">
              <a:lnSpc>
                <a:spcPct val="90000"/>
              </a:lnSpc>
              <a:buFontTx/>
              <a:buNone/>
              <a:tabLst>
                <a:tab pos="1612900" algn="l"/>
              </a:tabLst>
            </a:pPr>
            <a:r>
              <a:rPr lang="fr-FR" altLang="fr-FR" sz="1600" dirty="0">
                <a:latin typeface="Arial" panose="020B0604020202020204" pitchFamily="34" charset="0"/>
              </a:rPr>
              <a:t>1994-2004 	Elaboration du projet IFMIF (</a:t>
            </a:r>
            <a:r>
              <a:rPr lang="en-GB" altLang="fr-FR" sz="1600" i="1" dirty="0">
                <a:latin typeface="Arial" panose="020B0604020202020204" pitchFamily="34" charset="0"/>
              </a:rPr>
              <a:t>International Fusion Material Irradiation 	Facility) </a:t>
            </a:r>
            <a:r>
              <a:rPr lang="en-GB" altLang="fr-FR" sz="1600" dirty="0">
                <a:latin typeface="Arial" panose="020B0604020202020204" pitchFamily="34" charset="0"/>
              </a:rPr>
              <a:t>pour </a:t>
            </a:r>
            <a:r>
              <a:rPr lang="fr-FR" altLang="fr-FR" sz="1600" dirty="0">
                <a:latin typeface="Arial" panose="020B0604020202020204" pitchFamily="34" charset="0"/>
              </a:rPr>
              <a:t>une</a:t>
            </a:r>
            <a:r>
              <a:rPr lang="fr-FR" altLang="fr-FR" sz="1600" i="1" dirty="0">
                <a:latin typeface="Arial" panose="020B0604020202020204" pitchFamily="34" charset="0"/>
              </a:rPr>
              <a:t> </a:t>
            </a:r>
            <a:r>
              <a:rPr lang="fr-FR" altLang="fr-FR" sz="1600" dirty="0">
                <a:latin typeface="Arial" panose="020B0604020202020204" pitchFamily="34" charset="0"/>
              </a:rPr>
              <a:t>réalisation au Japon</a:t>
            </a:r>
            <a:r>
              <a:rPr lang="en-GB" altLang="fr-FR" sz="1600" dirty="0">
                <a:latin typeface="Arial" panose="020B0604020202020204" pitchFamily="34" charset="0"/>
              </a:rPr>
              <a:t> (compensation </a:t>
            </a:r>
            <a:r>
              <a:rPr lang="fr-FR" altLang="fr-FR" sz="1600" dirty="0">
                <a:latin typeface="Arial" panose="020B0604020202020204" pitchFamily="34" charset="0"/>
              </a:rPr>
              <a:t>du choix de 	Cadarache)</a:t>
            </a:r>
          </a:p>
          <a:p>
            <a:pPr marL="0" indent="0">
              <a:lnSpc>
                <a:spcPct val="90000"/>
              </a:lnSpc>
              <a:buFontTx/>
              <a:buNone/>
              <a:tabLst>
                <a:tab pos="1612900" algn="l"/>
              </a:tabLst>
            </a:pPr>
            <a:endParaRPr lang="fr-FR" altLang="fr-FR" sz="1600" dirty="0">
              <a:latin typeface="Arial" panose="020B0604020202020204" pitchFamily="34" charset="0"/>
            </a:endParaRPr>
          </a:p>
          <a:p>
            <a:pPr marL="0" indent="0">
              <a:lnSpc>
                <a:spcPct val="90000"/>
              </a:lnSpc>
              <a:buFontTx/>
              <a:buNone/>
              <a:tabLst>
                <a:tab pos="1612900" algn="l"/>
              </a:tabLst>
            </a:pPr>
            <a:r>
              <a:rPr lang="fr-FR" altLang="fr-FR" sz="1600" dirty="0">
                <a:latin typeface="Arial" panose="020B0604020202020204" pitchFamily="34" charset="0"/>
              </a:rPr>
              <a:t>2012	Essai réussi de l’injecteur de D+</a:t>
            </a:r>
          </a:p>
          <a:p>
            <a:pPr marL="0" indent="0">
              <a:lnSpc>
                <a:spcPct val="90000"/>
              </a:lnSpc>
              <a:buFontTx/>
              <a:buNone/>
              <a:tabLst>
                <a:tab pos="1612900" algn="l"/>
              </a:tabLst>
            </a:pPr>
            <a:endParaRPr lang="fr-FR" altLang="fr-FR" sz="1600" dirty="0">
              <a:latin typeface="Arial" panose="020B0604020202020204" pitchFamily="34" charset="0"/>
            </a:endParaRPr>
          </a:p>
          <a:p>
            <a:pPr marL="0" indent="0">
              <a:lnSpc>
                <a:spcPct val="90000"/>
              </a:lnSpc>
              <a:buFontTx/>
              <a:buNone/>
              <a:tabLst>
                <a:tab pos="1612900" algn="l"/>
              </a:tabLst>
            </a:pPr>
            <a:r>
              <a:rPr lang="fr-FR" altLang="fr-FR" sz="1600" dirty="0">
                <a:latin typeface="Arial" panose="020B0604020202020204" pitchFamily="34" charset="0"/>
              </a:rPr>
              <a:t>2017 +	Phase de construction IFMIF-EVEDA (150 M€ sur 6 ans)</a:t>
            </a:r>
          </a:p>
        </p:txBody>
      </p:sp>
      <p:sp>
        <p:nvSpPr>
          <p:cNvPr id="2" name="Espace réservé du pied de page 1">
            <a:extLst>
              <a:ext uri="{FF2B5EF4-FFF2-40B4-BE49-F238E27FC236}">
                <a16:creationId xmlns:a16="http://schemas.microsoft.com/office/drawing/2014/main" id="{45D7B5B8-A49B-F74D-99C2-88772D1A8645}"/>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21102783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Espace réservé du numéro de diapositive 3">
            <a:extLst>
              <a:ext uri="{FF2B5EF4-FFF2-40B4-BE49-F238E27FC236}">
                <a16:creationId xmlns:a16="http://schemas.microsoft.com/office/drawing/2014/main" id="{0E06150F-996A-3E49-8EAE-243600BD0F92}"/>
              </a:ext>
            </a:extLst>
          </p:cNvPr>
          <p:cNvSpPr>
            <a:spLocks noGrp="1"/>
          </p:cNvSpPr>
          <p:nvPr>
            <p:ph type="sldNum" sz="quarter" idx="12"/>
          </p:nvPr>
        </p:nvSpPr>
        <p:spPr/>
        <p:txBody>
          <a:bodyPr/>
          <a:lstStyle/>
          <a:p>
            <a:fld id="{2A0415CC-F9FF-B44F-8C02-56DBC7C7687A}" type="slidenum">
              <a:rPr lang="fr-FR" altLang="fr-FR"/>
              <a:pPr/>
              <a:t>62</a:t>
            </a:fld>
            <a:endParaRPr lang="fr-FR" altLang="fr-FR"/>
          </a:p>
        </p:txBody>
      </p:sp>
      <p:grpSp>
        <p:nvGrpSpPr>
          <p:cNvPr id="743426" name="Group 2">
            <a:extLst>
              <a:ext uri="{FF2B5EF4-FFF2-40B4-BE49-F238E27FC236}">
                <a16:creationId xmlns:a16="http://schemas.microsoft.com/office/drawing/2014/main" id="{938A5CA2-77CF-634F-99EA-6A82D0E26A7B}"/>
              </a:ext>
            </a:extLst>
          </p:cNvPr>
          <p:cNvGrpSpPr>
            <a:grpSpLocks/>
          </p:cNvGrpSpPr>
          <p:nvPr/>
        </p:nvGrpSpPr>
        <p:grpSpPr bwMode="auto">
          <a:xfrm>
            <a:off x="1066800" y="1905000"/>
            <a:ext cx="7045325" cy="4205288"/>
            <a:chOff x="476" y="1129"/>
            <a:chExt cx="4808" cy="2649"/>
          </a:xfrm>
        </p:grpSpPr>
        <p:sp>
          <p:nvSpPr>
            <p:cNvPr id="743427" name="Text Box 3">
              <a:extLst>
                <a:ext uri="{FF2B5EF4-FFF2-40B4-BE49-F238E27FC236}">
                  <a16:creationId xmlns:a16="http://schemas.microsoft.com/office/drawing/2014/main" id="{016CED3F-7C23-A841-ABBF-CCE59EA0D776}"/>
                </a:ext>
              </a:extLst>
            </p:cNvPr>
            <p:cNvSpPr txBox="1">
              <a:spLocks noChangeArrowheads="1"/>
            </p:cNvSpPr>
            <p:nvPr/>
          </p:nvSpPr>
          <p:spPr bwMode="auto">
            <a:xfrm>
              <a:off x="476" y="2489"/>
              <a:ext cx="1218" cy="23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kumimoji="1" lang="en-US" altLang="ja-JP" sz="1800" i="1">
                  <a:latin typeface="Arial" panose="020B0604020202020204" pitchFamily="34" charset="0"/>
                  <a:ea typeface="ＤＦ平成ゴシック体W7" pitchFamily="1" charset="-128"/>
                </a:rPr>
                <a:t>Accélérateur D</a:t>
              </a:r>
              <a:r>
                <a:rPr kumimoji="1" lang="en-US" altLang="ja-JP" sz="1800" i="1" baseline="30000">
                  <a:latin typeface="Arial" panose="020B0604020202020204" pitchFamily="34" charset="0"/>
                  <a:ea typeface="ＤＦ平成ゴシック体W7" pitchFamily="1" charset="-128"/>
                </a:rPr>
                <a:t>+</a:t>
              </a:r>
              <a:endParaRPr kumimoji="1" lang="en-US" altLang="ja-JP" sz="1800" i="1">
                <a:latin typeface="Arial" panose="020B0604020202020204" pitchFamily="34" charset="0"/>
                <a:ea typeface="ＤＦ平成ゴシック体W7" pitchFamily="1" charset="-128"/>
              </a:endParaRPr>
            </a:p>
          </p:txBody>
        </p:sp>
        <p:sp>
          <p:nvSpPr>
            <p:cNvPr id="743428" name="Text Box 4">
              <a:extLst>
                <a:ext uri="{FF2B5EF4-FFF2-40B4-BE49-F238E27FC236}">
                  <a16:creationId xmlns:a16="http://schemas.microsoft.com/office/drawing/2014/main" id="{E377D4FE-B547-1941-A058-81BF380A7718}"/>
                </a:ext>
              </a:extLst>
            </p:cNvPr>
            <p:cNvSpPr txBox="1">
              <a:spLocks noChangeArrowheads="1"/>
            </p:cNvSpPr>
            <p:nvPr/>
          </p:nvSpPr>
          <p:spPr bwMode="auto">
            <a:xfrm>
              <a:off x="3017" y="1129"/>
              <a:ext cx="1470" cy="23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1905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kumimoji="1" lang="en-US" altLang="ja-JP" sz="1800" i="1">
                  <a:solidFill>
                    <a:srgbClr val="0000FF"/>
                  </a:solidFill>
                  <a:latin typeface="Arial" panose="020B0604020202020204" pitchFamily="34" charset="0"/>
                  <a:ea typeface="ＤＦ平成ゴシック体W7" pitchFamily="1" charset="-128"/>
                </a:rPr>
                <a:t>Cible lithium liquide</a:t>
              </a:r>
            </a:p>
          </p:txBody>
        </p:sp>
        <p:sp>
          <p:nvSpPr>
            <p:cNvPr id="743429" name="Text Box 5">
              <a:extLst>
                <a:ext uri="{FF2B5EF4-FFF2-40B4-BE49-F238E27FC236}">
                  <a16:creationId xmlns:a16="http://schemas.microsoft.com/office/drawing/2014/main" id="{28457C2E-DD8D-F74F-A928-B7E24B1F3D1D}"/>
                </a:ext>
              </a:extLst>
            </p:cNvPr>
            <p:cNvSpPr txBox="1">
              <a:spLocks noChangeArrowheads="1"/>
            </p:cNvSpPr>
            <p:nvPr/>
          </p:nvSpPr>
          <p:spPr bwMode="auto">
            <a:xfrm>
              <a:off x="4377" y="1491"/>
              <a:ext cx="710" cy="34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hangingPunct="1"/>
              <a:r>
                <a:rPr kumimoji="1" lang="en-US" altLang="ja-JP" sz="1800" b="1">
                  <a:latin typeface="Arial" panose="020B0604020202020204" pitchFamily="34" charset="0"/>
                  <a:ea typeface="ＤＦ平成ゴシック体W7" pitchFamily="1" charset="-128"/>
                </a:rPr>
                <a:t>Neutrons</a:t>
              </a:r>
            </a:p>
            <a:p>
              <a:pPr eaLnBrk="1" hangingPunct="1"/>
              <a:r>
                <a:rPr kumimoji="1" lang="en-US" altLang="ja-JP" sz="1800" b="1">
                  <a:latin typeface="Arial" panose="020B0604020202020204" pitchFamily="34" charset="0"/>
                  <a:ea typeface="ＤＦ平成ゴシック体W7" pitchFamily="1" charset="-128"/>
                </a:rPr>
                <a:t>(~10</a:t>
              </a:r>
              <a:r>
                <a:rPr kumimoji="1" lang="en-US" altLang="ja-JP" sz="1800" b="1" baseline="30000">
                  <a:latin typeface="Arial" panose="020B0604020202020204" pitchFamily="34" charset="0"/>
                  <a:ea typeface="ＤＦ平成ゴシック体W7" pitchFamily="1" charset="-128"/>
                </a:rPr>
                <a:t>17</a:t>
              </a:r>
              <a:r>
                <a:rPr kumimoji="1" lang="en-US" altLang="ja-JP" sz="1800" b="1">
                  <a:latin typeface="Arial" panose="020B0604020202020204" pitchFamily="34" charset="0"/>
                  <a:ea typeface="ＤＦ平成ゴシック体W7" pitchFamily="1" charset="-128"/>
                </a:rPr>
                <a:t>n/s)</a:t>
              </a:r>
              <a:endParaRPr kumimoji="1" lang="en-US" altLang="ja-JP" sz="1800">
                <a:latin typeface="Arial" panose="020B0604020202020204" pitchFamily="34" charset="0"/>
                <a:ea typeface="ＤＦ平成ゴシック体W7" pitchFamily="1" charset="-128"/>
              </a:endParaRPr>
            </a:p>
          </p:txBody>
        </p:sp>
        <p:sp>
          <p:nvSpPr>
            <p:cNvPr id="743430" name="Text Box 6">
              <a:extLst>
                <a:ext uri="{FF2B5EF4-FFF2-40B4-BE49-F238E27FC236}">
                  <a16:creationId xmlns:a16="http://schemas.microsoft.com/office/drawing/2014/main" id="{FE4A0A07-C25D-3640-BA0C-A862FFA6ABE8}"/>
                </a:ext>
              </a:extLst>
            </p:cNvPr>
            <p:cNvSpPr txBox="1">
              <a:spLocks noChangeArrowheads="1"/>
            </p:cNvSpPr>
            <p:nvPr/>
          </p:nvSpPr>
          <p:spPr bwMode="auto">
            <a:xfrm>
              <a:off x="2305" y="1718"/>
              <a:ext cx="823"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eaLnBrk="1" hangingPunct="1">
                <a:lnSpc>
                  <a:spcPct val="90000"/>
                </a:lnSpc>
              </a:pPr>
              <a:r>
                <a:rPr kumimoji="1" lang="en-US" altLang="ja-JP" sz="1800" i="1">
                  <a:latin typeface="Arial" panose="020B0604020202020204" pitchFamily="34" charset="0"/>
                  <a:ea typeface="ＤＦ平成ゴシック体W7" pitchFamily="1" charset="-128"/>
                </a:rPr>
                <a:t>Ecoulement</a:t>
              </a:r>
            </a:p>
            <a:p>
              <a:pPr algn="ctr" eaLnBrk="1" hangingPunct="1">
                <a:lnSpc>
                  <a:spcPct val="90000"/>
                </a:lnSpc>
              </a:pPr>
              <a:r>
                <a:rPr kumimoji="1" lang="en-US" altLang="ja-JP" sz="1800" i="1">
                  <a:latin typeface="Arial" panose="020B0604020202020204" pitchFamily="34" charset="0"/>
                  <a:ea typeface="ＤＦ平成ゴシック体W7" pitchFamily="1" charset="-128"/>
                </a:rPr>
                <a:t>Li</a:t>
              </a:r>
            </a:p>
          </p:txBody>
        </p:sp>
        <p:sp>
          <p:nvSpPr>
            <p:cNvPr id="743431" name="Rectangle 7">
              <a:extLst>
                <a:ext uri="{FF2B5EF4-FFF2-40B4-BE49-F238E27FC236}">
                  <a16:creationId xmlns:a16="http://schemas.microsoft.com/office/drawing/2014/main" id="{6BD25C19-CF68-AD40-8F63-C69C2836861E}"/>
                </a:ext>
              </a:extLst>
            </p:cNvPr>
            <p:cNvSpPr>
              <a:spLocks noChangeArrowheads="1"/>
            </p:cNvSpPr>
            <p:nvPr/>
          </p:nvSpPr>
          <p:spPr bwMode="auto">
            <a:xfrm>
              <a:off x="1935" y="2810"/>
              <a:ext cx="98" cy="558"/>
            </a:xfrm>
            <a:prstGeom prst="rect">
              <a:avLst/>
            </a:prstGeom>
            <a:solidFill>
              <a:srgbClr val="FF9900"/>
            </a:solidFill>
            <a:ln w="9525">
              <a:solidFill>
                <a:srgbClr val="000000"/>
              </a:solidFill>
              <a:miter lim="800000"/>
              <a:headEnd/>
              <a:tailEnd/>
            </a:ln>
          </p:spPr>
          <p:txBody>
            <a:bodyPr/>
            <a:lstStyle/>
            <a:p>
              <a:endParaRPr lang="fr-FR"/>
            </a:p>
          </p:txBody>
        </p:sp>
        <p:sp>
          <p:nvSpPr>
            <p:cNvPr id="743432" name="Oval 8">
              <a:extLst>
                <a:ext uri="{FF2B5EF4-FFF2-40B4-BE49-F238E27FC236}">
                  <a16:creationId xmlns:a16="http://schemas.microsoft.com/office/drawing/2014/main" id="{61C8ED28-20A1-7F44-8CDA-62D0A584A324}"/>
                </a:ext>
              </a:extLst>
            </p:cNvPr>
            <p:cNvSpPr>
              <a:spLocks noChangeAspect="1" noChangeArrowheads="1"/>
            </p:cNvSpPr>
            <p:nvPr/>
          </p:nvSpPr>
          <p:spPr bwMode="auto">
            <a:xfrm flipV="1">
              <a:off x="1845" y="2779"/>
              <a:ext cx="277" cy="186"/>
            </a:xfrm>
            <a:prstGeom prst="ellipse">
              <a:avLst/>
            </a:prstGeom>
            <a:solidFill>
              <a:srgbClr val="FF9933"/>
            </a:solidFill>
            <a:ln w="9525">
              <a:solidFill>
                <a:srgbClr val="000000"/>
              </a:solidFill>
              <a:round/>
              <a:headEnd/>
              <a:tailEnd/>
            </a:ln>
          </p:spPr>
          <p:txBody>
            <a:bodyPr/>
            <a:lstStyle/>
            <a:p>
              <a:endParaRPr lang="fr-FR"/>
            </a:p>
          </p:txBody>
        </p:sp>
        <p:sp>
          <p:nvSpPr>
            <p:cNvPr id="743433" name="Line 9">
              <a:extLst>
                <a:ext uri="{FF2B5EF4-FFF2-40B4-BE49-F238E27FC236}">
                  <a16:creationId xmlns:a16="http://schemas.microsoft.com/office/drawing/2014/main" id="{38F3FF71-BB6B-924A-8C85-2CA4EC1AA71C}"/>
                </a:ext>
              </a:extLst>
            </p:cNvPr>
            <p:cNvSpPr>
              <a:spLocks noChangeAspect="1" noChangeShapeType="1"/>
            </p:cNvSpPr>
            <p:nvPr/>
          </p:nvSpPr>
          <p:spPr bwMode="auto">
            <a:xfrm flipH="1" flipV="1">
              <a:off x="1845" y="2699"/>
              <a:ext cx="3" cy="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43434" name="Line 10">
              <a:extLst>
                <a:ext uri="{FF2B5EF4-FFF2-40B4-BE49-F238E27FC236}">
                  <a16:creationId xmlns:a16="http://schemas.microsoft.com/office/drawing/2014/main" id="{0CC4F3EF-48B0-CB40-9055-F4094C3D7A2E}"/>
                </a:ext>
              </a:extLst>
            </p:cNvPr>
            <p:cNvSpPr>
              <a:spLocks noChangeAspect="1" noChangeShapeType="1"/>
            </p:cNvSpPr>
            <p:nvPr/>
          </p:nvSpPr>
          <p:spPr bwMode="auto">
            <a:xfrm flipH="1" flipV="1">
              <a:off x="1845" y="2692"/>
              <a:ext cx="5" cy="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43435" name="Oval 11">
              <a:extLst>
                <a:ext uri="{FF2B5EF4-FFF2-40B4-BE49-F238E27FC236}">
                  <a16:creationId xmlns:a16="http://schemas.microsoft.com/office/drawing/2014/main" id="{29AE7D99-8CD3-0042-AE01-C564CB94EE32}"/>
                </a:ext>
              </a:extLst>
            </p:cNvPr>
            <p:cNvSpPr>
              <a:spLocks noChangeAspect="1" noChangeArrowheads="1"/>
            </p:cNvSpPr>
            <p:nvPr/>
          </p:nvSpPr>
          <p:spPr bwMode="auto">
            <a:xfrm flipV="1">
              <a:off x="1845" y="2725"/>
              <a:ext cx="277" cy="186"/>
            </a:xfrm>
            <a:prstGeom prst="ellipse">
              <a:avLst/>
            </a:prstGeom>
            <a:solidFill>
              <a:srgbClr val="FF9933"/>
            </a:solidFill>
            <a:ln w="9525">
              <a:solidFill>
                <a:srgbClr val="000000"/>
              </a:solidFill>
              <a:round/>
              <a:headEnd/>
              <a:tailEnd/>
            </a:ln>
          </p:spPr>
          <p:txBody>
            <a:bodyPr/>
            <a:lstStyle/>
            <a:p>
              <a:endParaRPr lang="fr-FR"/>
            </a:p>
          </p:txBody>
        </p:sp>
        <p:sp>
          <p:nvSpPr>
            <p:cNvPr id="743436" name="Oval 12">
              <a:extLst>
                <a:ext uri="{FF2B5EF4-FFF2-40B4-BE49-F238E27FC236}">
                  <a16:creationId xmlns:a16="http://schemas.microsoft.com/office/drawing/2014/main" id="{A5992FB4-0B69-4743-B2A5-4EB7EAF0E4F5}"/>
                </a:ext>
              </a:extLst>
            </p:cNvPr>
            <p:cNvSpPr>
              <a:spLocks noChangeAspect="1" noChangeArrowheads="1"/>
            </p:cNvSpPr>
            <p:nvPr/>
          </p:nvSpPr>
          <p:spPr bwMode="auto">
            <a:xfrm flipV="1">
              <a:off x="1845" y="2676"/>
              <a:ext cx="281" cy="184"/>
            </a:xfrm>
            <a:prstGeom prst="ellipse">
              <a:avLst/>
            </a:prstGeom>
            <a:solidFill>
              <a:srgbClr val="FF9933"/>
            </a:solidFill>
            <a:ln w="9525">
              <a:solidFill>
                <a:srgbClr val="000000"/>
              </a:solidFill>
              <a:round/>
              <a:headEnd/>
              <a:tailEnd/>
            </a:ln>
          </p:spPr>
          <p:txBody>
            <a:bodyPr/>
            <a:lstStyle/>
            <a:p>
              <a:endParaRPr lang="fr-FR"/>
            </a:p>
          </p:txBody>
        </p:sp>
        <p:sp>
          <p:nvSpPr>
            <p:cNvPr id="743437" name="Oval 13">
              <a:extLst>
                <a:ext uri="{FF2B5EF4-FFF2-40B4-BE49-F238E27FC236}">
                  <a16:creationId xmlns:a16="http://schemas.microsoft.com/office/drawing/2014/main" id="{FE9BEB2A-82A2-F447-B0CC-96FEB6E88AC4}"/>
                </a:ext>
              </a:extLst>
            </p:cNvPr>
            <p:cNvSpPr>
              <a:spLocks noChangeAspect="1" noChangeArrowheads="1"/>
            </p:cNvSpPr>
            <p:nvPr/>
          </p:nvSpPr>
          <p:spPr bwMode="auto">
            <a:xfrm flipV="1">
              <a:off x="1845" y="2621"/>
              <a:ext cx="281" cy="184"/>
            </a:xfrm>
            <a:prstGeom prst="ellipse">
              <a:avLst/>
            </a:prstGeom>
            <a:solidFill>
              <a:srgbClr val="FF9933"/>
            </a:solidFill>
            <a:ln w="9525">
              <a:solidFill>
                <a:srgbClr val="000000"/>
              </a:solidFill>
              <a:round/>
              <a:headEnd/>
              <a:tailEnd/>
            </a:ln>
          </p:spPr>
          <p:txBody>
            <a:bodyPr/>
            <a:lstStyle/>
            <a:p>
              <a:endParaRPr lang="fr-FR"/>
            </a:p>
          </p:txBody>
        </p:sp>
        <p:sp>
          <p:nvSpPr>
            <p:cNvPr id="743438" name="Oval 14">
              <a:extLst>
                <a:ext uri="{FF2B5EF4-FFF2-40B4-BE49-F238E27FC236}">
                  <a16:creationId xmlns:a16="http://schemas.microsoft.com/office/drawing/2014/main" id="{116B25B6-D0DE-E34A-9F5B-380055C3CFED}"/>
                </a:ext>
              </a:extLst>
            </p:cNvPr>
            <p:cNvSpPr>
              <a:spLocks noChangeAspect="1" noChangeArrowheads="1"/>
            </p:cNvSpPr>
            <p:nvPr/>
          </p:nvSpPr>
          <p:spPr bwMode="auto">
            <a:xfrm flipV="1">
              <a:off x="1845" y="2552"/>
              <a:ext cx="281" cy="184"/>
            </a:xfrm>
            <a:prstGeom prst="ellipse">
              <a:avLst/>
            </a:prstGeom>
            <a:solidFill>
              <a:srgbClr val="FF9933"/>
            </a:solidFill>
            <a:ln w="9525">
              <a:solidFill>
                <a:srgbClr val="000000"/>
              </a:solidFill>
              <a:round/>
              <a:headEnd/>
              <a:tailEnd/>
            </a:ln>
          </p:spPr>
          <p:txBody>
            <a:bodyPr/>
            <a:lstStyle/>
            <a:p>
              <a:endParaRPr lang="fr-FR"/>
            </a:p>
          </p:txBody>
        </p:sp>
        <p:sp>
          <p:nvSpPr>
            <p:cNvPr id="743439" name="Oval 15">
              <a:extLst>
                <a:ext uri="{FF2B5EF4-FFF2-40B4-BE49-F238E27FC236}">
                  <a16:creationId xmlns:a16="http://schemas.microsoft.com/office/drawing/2014/main" id="{EE0C3E1C-85EE-344C-95D6-FC910AA28769}"/>
                </a:ext>
              </a:extLst>
            </p:cNvPr>
            <p:cNvSpPr>
              <a:spLocks noChangeAspect="1" noChangeArrowheads="1"/>
            </p:cNvSpPr>
            <p:nvPr/>
          </p:nvSpPr>
          <p:spPr bwMode="auto">
            <a:xfrm flipV="1">
              <a:off x="1845" y="2498"/>
              <a:ext cx="278" cy="185"/>
            </a:xfrm>
            <a:prstGeom prst="ellipse">
              <a:avLst/>
            </a:prstGeom>
            <a:solidFill>
              <a:srgbClr val="FF9933"/>
            </a:solidFill>
            <a:ln w="9525">
              <a:solidFill>
                <a:srgbClr val="000000"/>
              </a:solidFill>
              <a:round/>
              <a:headEnd/>
              <a:tailEnd/>
            </a:ln>
          </p:spPr>
          <p:txBody>
            <a:bodyPr/>
            <a:lstStyle/>
            <a:p>
              <a:endParaRPr lang="fr-FR"/>
            </a:p>
          </p:txBody>
        </p:sp>
        <p:sp>
          <p:nvSpPr>
            <p:cNvPr id="743440" name="Rectangle 16">
              <a:extLst>
                <a:ext uri="{FF2B5EF4-FFF2-40B4-BE49-F238E27FC236}">
                  <a16:creationId xmlns:a16="http://schemas.microsoft.com/office/drawing/2014/main" id="{43BE8C02-FA25-FB44-A146-2A4198BE0BCF}"/>
                </a:ext>
              </a:extLst>
            </p:cNvPr>
            <p:cNvSpPr>
              <a:spLocks noChangeAspect="1" noChangeArrowheads="1"/>
            </p:cNvSpPr>
            <p:nvPr/>
          </p:nvSpPr>
          <p:spPr bwMode="auto">
            <a:xfrm>
              <a:off x="2986" y="2879"/>
              <a:ext cx="97" cy="488"/>
            </a:xfrm>
            <a:prstGeom prst="rect">
              <a:avLst/>
            </a:prstGeom>
            <a:solidFill>
              <a:srgbClr val="FF9900"/>
            </a:solidFill>
            <a:ln w="9525">
              <a:solidFill>
                <a:srgbClr val="000000"/>
              </a:solidFill>
              <a:miter lim="800000"/>
              <a:headEnd/>
              <a:tailEnd/>
            </a:ln>
          </p:spPr>
          <p:txBody>
            <a:bodyPr/>
            <a:lstStyle/>
            <a:p>
              <a:endParaRPr lang="fr-FR"/>
            </a:p>
          </p:txBody>
        </p:sp>
        <p:grpSp>
          <p:nvGrpSpPr>
            <p:cNvPr id="743441" name="Group 17">
              <a:extLst>
                <a:ext uri="{FF2B5EF4-FFF2-40B4-BE49-F238E27FC236}">
                  <a16:creationId xmlns:a16="http://schemas.microsoft.com/office/drawing/2014/main" id="{AED3C302-7AA4-E34F-8C7F-AD01F5FA144B}"/>
                </a:ext>
              </a:extLst>
            </p:cNvPr>
            <p:cNvGrpSpPr>
              <a:grpSpLocks noChangeAspect="1"/>
            </p:cNvGrpSpPr>
            <p:nvPr/>
          </p:nvGrpSpPr>
          <p:grpSpPr bwMode="auto">
            <a:xfrm>
              <a:off x="2283" y="3301"/>
              <a:ext cx="425" cy="433"/>
              <a:chOff x="13018" y="13169"/>
              <a:chExt cx="438" cy="501"/>
            </a:xfrm>
          </p:grpSpPr>
          <p:sp>
            <p:nvSpPr>
              <p:cNvPr id="743442" name="Rectangle 18">
                <a:extLst>
                  <a:ext uri="{FF2B5EF4-FFF2-40B4-BE49-F238E27FC236}">
                    <a16:creationId xmlns:a16="http://schemas.microsoft.com/office/drawing/2014/main" id="{6520AE04-30B7-7E4D-98F1-AF6085E076CC}"/>
                  </a:ext>
                </a:extLst>
              </p:cNvPr>
              <p:cNvSpPr>
                <a:spLocks noChangeAspect="1" noChangeArrowheads="1"/>
              </p:cNvSpPr>
              <p:nvPr/>
            </p:nvSpPr>
            <p:spPr bwMode="auto">
              <a:xfrm>
                <a:off x="13018" y="13169"/>
                <a:ext cx="424" cy="501"/>
              </a:xfrm>
              <a:prstGeom prst="rect">
                <a:avLst/>
              </a:prstGeom>
              <a:solidFill>
                <a:srgbClr val="CC3300"/>
              </a:solidFill>
              <a:ln w="9525">
                <a:solidFill>
                  <a:srgbClr val="000000"/>
                </a:solidFill>
                <a:miter lim="800000"/>
                <a:headEnd/>
                <a:tailEnd/>
              </a:ln>
            </p:spPr>
            <p:txBody>
              <a:bodyPr/>
              <a:lstStyle/>
              <a:p>
                <a:endParaRPr lang="fr-FR"/>
              </a:p>
            </p:txBody>
          </p:sp>
          <p:sp>
            <p:nvSpPr>
              <p:cNvPr id="743443" name="Line 19">
                <a:extLst>
                  <a:ext uri="{FF2B5EF4-FFF2-40B4-BE49-F238E27FC236}">
                    <a16:creationId xmlns:a16="http://schemas.microsoft.com/office/drawing/2014/main" id="{0CDB0E90-504B-0743-99FD-5DCD7DE8E140}"/>
                  </a:ext>
                </a:extLst>
              </p:cNvPr>
              <p:cNvSpPr>
                <a:spLocks noChangeAspect="1" noChangeShapeType="1"/>
              </p:cNvSpPr>
              <p:nvPr/>
            </p:nvSpPr>
            <p:spPr bwMode="auto">
              <a:xfrm flipH="1">
                <a:off x="13025" y="13169"/>
                <a:ext cx="403" cy="177"/>
              </a:xfrm>
              <a:prstGeom prst="line">
                <a:avLst/>
              </a:prstGeom>
              <a:noFill/>
              <a:ln w="9525">
                <a:solidFill>
                  <a:srgbClr val="000000"/>
                </a:solidFill>
                <a:round/>
                <a:headEnd/>
                <a:tailEnd/>
              </a:ln>
            </p:spPr>
            <p:txBody>
              <a:bodyPr/>
              <a:lstStyle/>
              <a:p>
                <a:endParaRPr lang="fr-FR"/>
              </a:p>
            </p:txBody>
          </p:sp>
          <p:sp>
            <p:nvSpPr>
              <p:cNvPr id="743444" name="Line 20">
                <a:extLst>
                  <a:ext uri="{FF2B5EF4-FFF2-40B4-BE49-F238E27FC236}">
                    <a16:creationId xmlns:a16="http://schemas.microsoft.com/office/drawing/2014/main" id="{9D620E19-D540-4540-9E32-31D1BDCC3244}"/>
                  </a:ext>
                </a:extLst>
              </p:cNvPr>
              <p:cNvSpPr>
                <a:spLocks noChangeAspect="1" noChangeShapeType="1"/>
              </p:cNvSpPr>
              <p:nvPr/>
            </p:nvSpPr>
            <p:spPr bwMode="auto">
              <a:xfrm>
                <a:off x="13018" y="13169"/>
                <a:ext cx="424" cy="184"/>
              </a:xfrm>
              <a:prstGeom prst="line">
                <a:avLst/>
              </a:prstGeom>
              <a:noFill/>
              <a:ln w="9525">
                <a:solidFill>
                  <a:srgbClr val="000000"/>
                </a:solidFill>
                <a:round/>
                <a:headEnd/>
                <a:tailEnd/>
              </a:ln>
            </p:spPr>
            <p:txBody>
              <a:bodyPr/>
              <a:lstStyle/>
              <a:p>
                <a:endParaRPr lang="fr-FR"/>
              </a:p>
            </p:txBody>
          </p:sp>
          <p:sp>
            <p:nvSpPr>
              <p:cNvPr id="743445" name="Line 21">
                <a:extLst>
                  <a:ext uri="{FF2B5EF4-FFF2-40B4-BE49-F238E27FC236}">
                    <a16:creationId xmlns:a16="http://schemas.microsoft.com/office/drawing/2014/main" id="{100A22CA-23DB-B047-8670-D889BF4C1256}"/>
                  </a:ext>
                </a:extLst>
              </p:cNvPr>
              <p:cNvSpPr>
                <a:spLocks noChangeAspect="1" noChangeShapeType="1"/>
              </p:cNvSpPr>
              <p:nvPr/>
            </p:nvSpPr>
            <p:spPr bwMode="auto">
              <a:xfrm flipH="1">
                <a:off x="13039" y="13479"/>
                <a:ext cx="403" cy="176"/>
              </a:xfrm>
              <a:prstGeom prst="line">
                <a:avLst/>
              </a:prstGeom>
              <a:noFill/>
              <a:ln w="9525">
                <a:solidFill>
                  <a:srgbClr val="000000"/>
                </a:solidFill>
                <a:round/>
                <a:headEnd/>
                <a:tailEnd/>
              </a:ln>
            </p:spPr>
            <p:txBody>
              <a:bodyPr/>
              <a:lstStyle/>
              <a:p>
                <a:endParaRPr lang="fr-FR"/>
              </a:p>
            </p:txBody>
          </p:sp>
          <p:sp>
            <p:nvSpPr>
              <p:cNvPr id="743446" name="Line 22">
                <a:extLst>
                  <a:ext uri="{FF2B5EF4-FFF2-40B4-BE49-F238E27FC236}">
                    <a16:creationId xmlns:a16="http://schemas.microsoft.com/office/drawing/2014/main" id="{EF9FD155-20BB-6E46-BC7C-81EB0ED5953B}"/>
                  </a:ext>
                </a:extLst>
              </p:cNvPr>
              <p:cNvSpPr>
                <a:spLocks noChangeAspect="1" noChangeShapeType="1"/>
              </p:cNvSpPr>
              <p:nvPr/>
            </p:nvSpPr>
            <p:spPr bwMode="auto">
              <a:xfrm>
                <a:off x="13032" y="13479"/>
                <a:ext cx="424" cy="184"/>
              </a:xfrm>
              <a:prstGeom prst="line">
                <a:avLst/>
              </a:prstGeom>
              <a:noFill/>
              <a:ln w="9525">
                <a:solidFill>
                  <a:srgbClr val="000000"/>
                </a:solidFill>
                <a:round/>
                <a:headEnd/>
                <a:tailEnd/>
              </a:ln>
            </p:spPr>
            <p:txBody>
              <a:bodyPr/>
              <a:lstStyle/>
              <a:p>
                <a:endParaRPr lang="fr-FR"/>
              </a:p>
            </p:txBody>
          </p:sp>
        </p:grpSp>
        <p:sp>
          <p:nvSpPr>
            <p:cNvPr id="743447" name="Rectangle 23">
              <a:extLst>
                <a:ext uri="{FF2B5EF4-FFF2-40B4-BE49-F238E27FC236}">
                  <a16:creationId xmlns:a16="http://schemas.microsoft.com/office/drawing/2014/main" id="{68DC9901-361E-6C40-B5E0-ECF503B5CAC1}"/>
                </a:ext>
              </a:extLst>
            </p:cNvPr>
            <p:cNvSpPr>
              <a:spLocks noChangeAspect="1" noChangeArrowheads="1"/>
            </p:cNvSpPr>
            <p:nvPr/>
          </p:nvSpPr>
          <p:spPr bwMode="auto">
            <a:xfrm>
              <a:off x="2125" y="3467"/>
              <a:ext cx="767" cy="97"/>
            </a:xfrm>
            <a:prstGeom prst="rect">
              <a:avLst/>
            </a:prstGeom>
            <a:solidFill>
              <a:srgbClr val="FF9900"/>
            </a:solidFill>
            <a:ln w="9525">
              <a:solidFill>
                <a:srgbClr val="000000"/>
              </a:solidFill>
              <a:miter lim="800000"/>
              <a:headEnd/>
              <a:tailEnd/>
            </a:ln>
          </p:spPr>
          <p:txBody>
            <a:bodyPr/>
            <a:lstStyle/>
            <a:p>
              <a:endParaRPr lang="fr-FR"/>
            </a:p>
          </p:txBody>
        </p:sp>
        <p:sp>
          <p:nvSpPr>
            <p:cNvPr id="743448" name="Rectangle 24">
              <a:extLst>
                <a:ext uri="{FF2B5EF4-FFF2-40B4-BE49-F238E27FC236}">
                  <a16:creationId xmlns:a16="http://schemas.microsoft.com/office/drawing/2014/main" id="{420AE501-1AD7-5543-999A-9503A3821C9C}"/>
                </a:ext>
              </a:extLst>
            </p:cNvPr>
            <p:cNvSpPr>
              <a:spLocks noChangeArrowheads="1"/>
            </p:cNvSpPr>
            <p:nvPr/>
          </p:nvSpPr>
          <p:spPr bwMode="auto">
            <a:xfrm>
              <a:off x="1938" y="1417"/>
              <a:ext cx="98" cy="1174"/>
            </a:xfrm>
            <a:prstGeom prst="rect">
              <a:avLst/>
            </a:prstGeom>
            <a:solidFill>
              <a:srgbClr val="FF9900"/>
            </a:solidFill>
            <a:ln w="9525">
              <a:solidFill>
                <a:srgbClr val="0000FF"/>
              </a:solidFill>
              <a:miter lim="800000"/>
              <a:headEnd/>
              <a:tailEnd/>
            </a:ln>
          </p:spPr>
          <p:txBody>
            <a:bodyPr/>
            <a:lstStyle/>
            <a:p>
              <a:endParaRPr lang="fr-FR"/>
            </a:p>
          </p:txBody>
        </p:sp>
        <p:sp>
          <p:nvSpPr>
            <p:cNvPr id="743449" name="AutoShape 25">
              <a:extLst>
                <a:ext uri="{FF2B5EF4-FFF2-40B4-BE49-F238E27FC236}">
                  <a16:creationId xmlns:a16="http://schemas.microsoft.com/office/drawing/2014/main" id="{BE58BF0A-33AF-1947-B715-AA82382AB49A}"/>
                </a:ext>
              </a:extLst>
            </p:cNvPr>
            <p:cNvSpPr>
              <a:spLocks noChangeAspect="1" noChangeArrowheads="1"/>
            </p:cNvSpPr>
            <p:nvPr/>
          </p:nvSpPr>
          <p:spPr bwMode="auto">
            <a:xfrm>
              <a:off x="2830" y="2869"/>
              <a:ext cx="414" cy="233"/>
            </a:xfrm>
            <a:prstGeom prst="can">
              <a:avLst>
                <a:gd name="adj" fmla="val 25000"/>
              </a:avLst>
            </a:prstGeom>
            <a:solidFill>
              <a:srgbClr val="FF99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43450" name="Freeform 26">
              <a:extLst>
                <a:ext uri="{FF2B5EF4-FFF2-40B4-BE49-F238E27FC236}">
                  <a16:creationId xmlns:a16="http://schemas.microsoft.com/office/drawing/2014/main" id="{C53F4353-D319-874F-8629-FE181D92B1DE}"/>
                </a:ext>
              </a:extLst>
            </p:cNvPr>
            <p:cNvSpPr>
              <a:spLocks noChangeAspect="1"/>
            </p:cNvSpPr>
            <p:nvPr/>
          </p:nvSpPr>
          <p:spPr bwMode="auto">
            <a:xfrm>
              <a:off x="3262" y="2621"/>
              <a:ext cx="143" cy="152"/>
            </a:xfrm>
            <a:custGeom>
              <a:avLst/>
              <a:gdLst>
                <a:gd name="T0" fmla="*/ 0 w 171"/>
                <a:gd name="T1" fmla="*/ 215 h 233"/>
                <a:gd name="T2" fmla="*/ 15 w 171"/>
                <a:gd name="T3" fmla="*/ 215 h 233"/>
                <a:gd name="T4" fmla="*/ 26 w 171"/>
                <a:gd name="T5" fmla="*/ 228 h 233"/>
                <a:gd name="T6" fmla="*/ 48 w 171"/>
                <a:gd name="T7" fmla="*/ 223 h 233"/>
                <a:gd name="T8" fmla="*/ 59 w 171"/>
                <a:gd name="T9" fmla="*/ 219 h 233"/>
                <a:gd name="T10" fmla="*/ 74 w 171"/>
                <a:gd name="T11" fmla="*/ 232 h 233"/>
                <a:gd name="T12" fmla="*/ 114 w 171"/>
                <a:gd name="T13" fmla="*/ 181 h 233"/>
                <a:gd name="T14" fmla="*/ 141 w 171"/>
                <a:gd name="T15" fmla="*/ 97 h 233"/>
                <a:gd name="T16" fmla="*/ 159 w 171"/>
                <a:gd name="T17" fmla="*/ 46 h 233"/>
                <a:gd name="T18" fmla="*/ 170 w 171"/>
                <a:gd name="T19" fmla="*/ 17 h 233"/>
                <a:gd name="T20" fmla="*/ 133 w 171"/>
                <a:gd name="T21" fmla="*/ 8 h 233"/>
                <a:gd name="T22" fmla="*/ 122 w 171"/>
                <a:gd name="T23" fmla="*/ 0 h 233"/>
                <a:gd name="T24" fmla="*/ 100 w 171"/>
                <a:gd name="T25" fmla="*/ 8 h 233"/>
                <a:gd name="T26" fmla="*/ 70 w 171"/>
                <a:gd name="T27" fmla="*/ 17 h 233"/>
                <a:gd name="T28" fmla="*/ 3 w 171"/>
                <a:gd name="T29" fmla="*/ 194 h 233"/>
                <a:gd name="T30" fmla="*/ 0 w 171"/>
                <a:gd name="T31" fmla="*/ 21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33">
                  <a:moveTo>
                    <a:pt x="0" y="215"/>
                  </a:moveTo>
                  <a:lnTo>
                    <a:pt x="15" y="215"/>
                  </a:lnTo>
                  <a:lnTo>
                    <a:pt x="26" y="228"/>
                  </a:lnTo>
                  <a:lnTo>
                    <a:pt x="48" y="223"/>
                  </a:lnTo>
                  <a:lnTo>
                    <a:pt x="59" y="219"/>
                  </a:lnTo>
                  <a:lnTo>
                    <a:pt x="74" y="232"/>
                  </a:lnTo>
                  <a:lnTo>
                    <a:pt x="114" y="181"/>
                  </a:lnTo>
                  <a:lnTo>
                    <a:pt x="141" y="97"/>
                  </a:lnTo>
                  <a:lnTo>
                    <a:pt x="159" y="46"/>
                  </a:lnTo>
                  <a:lnTo>
                    <a:pt x="170" y="17"/>
                  </a:lnTo>
                  <a:lnTo>
                    <a:pt x="133" y="8"/>
                  </a:lnTo>
                  <a:lnTo>
                    <a:pt x="122" y="0"/>
                  </a:lnTo>
                  <a:lnTo>
                    <a:pt x="100" y="8"/>
                  </a:lnTo>
                  <a:lnTo>
                    <a:pt x="70" y="17"/>
                  </a:lnTo>
                  <a:lnTo>
                    <a:pt x="3" y="194"/>
                  </a:lnTo>
                  <a:lnTo>
                    <a:pt x="0" y="215"/>
                  </a:lnTo>
                </a:path>
              </a:pathLst>
            </a:custGeom>
            <a:solidFill>
              <a:srgbClr val="CCC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fr-FR"/>
            </a:p>
          </p:txBody>
        </p:sp>
        <p:sp>
          <p:nvSpPr>
            <p:cNvPr id="743451" name="Freeform 27">
              <a:extLst>
                <a:ext uri="{FF2B5EF4-FFF2-40B4-BE49-F238E27FC236}">
                  <a16:creationId xmlns:a16="http://schemas.microsoft.com/office/drawing/2014/main" id="{C808CFA9-226E-9242-A9EA-7352BD6CF2F5}"/>
                </a:ext>
              </a:extLst>
            </p:cNvPr>
            <p:cNvSpPr>
              <a:spLocks noChangeAspect="1"/>
            </p:cNvSpPr>
            <p:nvPr/>
          </p:nvSpPr>
          <p:spPr bwMode="auto">
            <a:xfrm>
              <a:off x="3296" y="1866"/>
              <a:ext cx="206" cy="770"/>
            </a:xfrm>
            <a:custGeom>
              <a:avLst/>
              <a:gdLst>
                <a:gd name="T0" fmla="*/ 0 w 182"/>
                <a:gd name="T1" fmla="*/ 24 h 839"/>
                <a:gd name="T2" fmla="*/ 38 w 182"/>
                <a:gd name="T3" fmla="*/ 23 h 839"/>
                <a:gd name="T4" fmla="*/ 62 w 182"/>
                <a:gd name="T5" fmla="*/ 6 h 839"/>
                <a:gd name="T6" fmla="*/ 81 w 182"/>
                <a:gd name="T7" fmla="*/ 0 h 839"/>
                <a:gd name="T8" fmla="*/ 108 w 182"/>
                <a:gd name="T9" fmla="*/ 78 h 839"/>
                <a:gd name="T10" fmla="*/ 132 w 182"/>
                <a:gd name="T11" fmla="*/ 131 h 839"/>
                <a:gd name="T12" fmla="*/ 145 w 182"/>
                <a:gd name="T13" fmla="*/ 191 h 839"/>
                <a:gd name="T14" fmla="*/ 161 w 182"/>
                <a:gd name="T15" fmla="*/ 274 h 839"/>
                <a:gd name="T16" fmla="*/ 169 w 182"/>
                <a:gd name="T17" fmla="*/ 327 h 839"/>
                <a:gd name="T18" fmla="*/ 179 w 182"/>
                <a:gd name="T19" fmla="*/ 401 h 839"/>
                <a:gd name="T20" fmla="*/ 182 w 182"/>
                <a:gd name="T21" fmla="*/ 482 h 839"/>
                <a:gd name="T22" fmla="*/ 172 w 182"/>
                <a:gd name="T23" fmla="*/ 550 h 839"/>
                <a:gd name="T24" fmla="*/ 164 w 182"/>
                <a:gd name="T25" fmla="*/ 619 h 839"/>
                <a:gd name="T26" fmla="*/ 158 w 182"/>
                <a:gd name="T27" fmla="*/ 675 h 839"/>
                <a:gd name="T28" fmla="*/ 140 w 182"/>
                <a:gd name="T29" fmla="*/ 749 h 839"/>
                <a:gd name="T30" fmla="*/ 116 w 182"/>
                <a:gd name="T31" fmla="*/ 835 h 839"/>
                <a:gd name="T32" fmla="*/ 89 w 182"/>
                <a:gd name="T33" fmla="*/ 839 h 839"/>
                <a:gd name="T34" fmla="*/ 67 w 182"/>
                <a:gd name="T35" fmla="*/ 826 h 839"/>
                <a:gd name="T36" fmla="*/ 29 w 182"/>
                <a:gd name="T37" fmla="*/ 838 h 839"/>
                <a:gd name="T38" fmla="*/ 29 w 182"/>
                <a:gd name="T39" fmla="*/ 838 h 839"/>
                <a:gd name="T40" fmla="*/ 53 w 182"/>
                <a:gd name="T41" fmla="*/ 740 h 839"/>
                <a:gd name="T42" fmla="*/ 80 w 182"/>
                <a:gd name="T43" fmla="*/ 638 h 839"/>
                <a:gd name="T44" fmla="*/ 92 w 182"/>
                <a:gd name="T45" fmla="*/ 539 h 839"/>
                <a:gd name="T46" fmla="*/ 92 w 182"/>
                <a:gd name="T47" fmla="*/ 446 h 839"/>
                <a:gd name="T48" fmla="*/ 86 w 182"/>
                <a:gd name="T49" fmla="*/ 353 h 839"/>
                <a:gd name="T50" fmla="*/ 74 w 182"/>
                <a:gd name="T51" fmla="*/ 230 h 839"/>
                <a:gd name="T52" fmla="*/ 32 w 182"/>
                <a:gd name="T53" fmla="*/ 110 h 839"/>
                <a:gd name="T54" fmla="*/ 0 w 182"/>
                <a:gd name="T55" fmla="*/ 24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839">
                  <a:moveTo>
                    <a:pt x="0" y="24"/>
                  </a:moveTo>
                  <a:lnTo>
                    <a:pt x="38" y="23"/>
                  </a:lnTo>
                  <a:lnTo>
                    <a:pt x="62" y="6"/>
                  </a:lnTo>
                  <a:lnTo>
                    <a:pt x="81" y="0"/>
                  </a:lnTo>
                  <a:lnTo>
                    <a:pt x="108" y="78"/>
                  </a:lnTo>
                  <a:lnTo>
                    <a:pt x="132" y="131"/>
                  </a:lnTo>
                  <a:lnTo>
                    <a:pt x="145" y="191"/>
                  </a:lnTo>
                  <a:lnTo>
                    <a:pt x="161" y="274"/>
                  </a:lnTo>
                  <a:lnTo>
                    <a:pt x="169" y="327"/>
                  </a:lnTo>
                  <a:lnTo>
                    <a:pt x="179" y="401"/>
                  </a:lnTo>
                  <a:lnTo>
                    <a:pt x="182" y="482"/>
                  </a:lnTo>
                  <a:lnTo>
                    <a:pt x="172" y="550"/>
                  </a:lnTo>
                  <a:lnTo>
                    <a:pt x="164" y="619"/>
                  </a:lnTo>
                  <a:lnTo>
                    <a:pt x="158" y="675"/>
                  </a:lnTo>
                  <a:lnTo>
                    <a:pt x="140" y="749"/>
                  </a:lnTo>
                  <a:lnTo>
                    <a:pt x="116" y="835"/>
                  </a:lnTo>
                  <a:lnTo>
                    <a:pt x="89" y="839"/>
                  </a:lnTo>
                  <a:lnTo>
                    <a:pt x="67" y="826"/>
                  </a:lnTo>
                  <a:lnTo>
                    <a:pt x="29" y="838"/>
                  </a:lnTo>
                  <a:lnTo>
                    <a:pt x="29" y="838"/>
                  </a:lnTo>
                  <a:lnTo>
                    <a:pt x="53" y="740"/>
                  </a:lnTo>
                  <a:lnTo>
                    <a:pt x="80" y="638"/>
                  </a:lnTo>
                  <a:lnTo>
                    <a:pt x="92" y="539"/>
                  </a:lnTo>
                  <a:lnTo>
                    <a:pt x="92" y="446"/>
                  </a:lnTo>
                  <a:lnTo>
                    <a:pt x="86" y="353"/>
                  </a:lnTo>
                  <a:lnTo>
                    <a:pt x="74" y="230"/>
                  </a:lnTo>
                  <a:lnTo>
                    <a:pt x="32" y="110"/>
                  </a:lnTo>
                  <a:lnTo>
                    <a:pt x="0" y="24"/>
                  </a:lnTo>
                  <a:close/>
                </a:path>
              </a:pathLst>
            </a:custGeom>
            <a:solidFill>
              <a:srgbClr val="FF99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fr-FR"/>
            </a:p>
          </p:txBody>
        </p:sp>
        <p:sp>
          <p:nvSpPr>
            <p:cNvPr id="743452" name="Freeform 28">
              <a:extLst>
                <a:ext uri="{FF2B5EF4-FFF2-40B4-BE49-F238E27FC236}">
                  <a16:creationId xmlns:a16="http://schemas.microsoft.com/office/drawing/2014/main" id="{D4FBD51D-42AE-A346-A433-9C4177A91335}"/>
                </a:ext>
              </a:extLst>
            </p:cNvPr>
            <p:cNvSpPr>
              <a:spLocks noChangeAspect="1"/>
            </p:cNvSpPr>
            <p:nvPr/>
          </p:nvSpPr>
          <p:spPr bwMode="auto">
            <a:xfrm>
              <a:off x="2980" y="1668"/>
              <a:ext cx="277" cy="103"/>
            </a:xfrm>
            <a:custGeom>
              <a:avLst/>
              <a:gdLst>
                <a:gd name="T0" fmla="*/ 0 w 338"/>
                <a:gd name="T1" fmla="*/ 42 h 157"/>
                <a:gd name="T2" fmla="*/ 44 w 338"/>
                <a:gd name="T3" fmla="*/ 80 h 157"/>
                <a:gd name="T4" fmla="*/ 67 w 338"/>
                <a:gd name="T5" fmla="*/ 72 h 157"/>
                <a:gd name="T6" fmla="*/ 111 w 338"/>
                <a:gd name="T7" fmla="*/ 47 h 157"/>
                <a:gd name="T8" fmla="*/ 155 w 338"/>
                <a:gd name="T9" fmla="*/ 80 h 157"/>
                <a:gd name="T10" fmla="*/ 189 w 338"/>
                <a:gd name="T11" fmla="*/ 118 h 157"/>
                <a:gd name="T12" fmla="*/ 215 w 338"/>
                <a:gd name="T13" fmla="*/ 110 h 157"/>
                <a:gd name="T14" fmla="*/ 248 w 338"/>
                <a:gd name="T15" fmla="*/ 156 h 157"/>
                <a:gd name="T16" fmla="*/ 293 w 338"/>
                <a:gd name="T17" fmla="*/ 148 h 157"/>
                <a:gd name="T18" fmla="*/ 337 w 338"/>
                <a:gd name="T19" fmla="*/ 131 h 157"/>
                <a:gd name="T20" fmla="*/ 293 w 338"/>
                <a:gd name="T21" fmla="*/ 101 h 157"/>
                <a:gd name="T22" fmla="*/ 270 w 338"/>
                <a:gd name="T23" fmla="*/ 93 h 157"/>
                <a:gd name="T24" fmla="*/ 252 w 338"/>
                <a:gd name="T25" fmla="*/ 80 h 157"/>
                <a:gd name="T26" fmla="*/ 237 w 338"/>
                <a:gd name="T27" fmla="*/ 80 h 157"/>
                <a:gd name="T28" fmla="*/ 226 w 338"/>
                <a:gd name="T29" fmla="*/ 85 h 157"/>
                <a:gd name="T30" fmla="*/ 211 w 338"/>
                <a:gd name="T31" fmla="*/ 67 h 157"/>
                <a:gd name="T32" fmla="*/ 196 w 338"/>
                <a:gd name="T33" fmla="*/ 67 h 157"/>
                <a:gd name="T34" fmla="*/ 193 w 338"/>
                <a:gd name="T35" fmla="*/ 51 h 157"/>
                <a:gd name="T36" fmla="*/ 166 w 338"/>
                <a:gd name="T37" fmla="*/ 59 h 157"/>
                <a:gd name="T38" fmla="*/ 144 w 338"/>
                <a:gd name="T39" fmla="*/ 34 h 157"/>
                <a:gd name="T40" fmla="*/ 115 w 338"/>
                <a:gd name="T41" fmla="*/ 25 h 157"/>
                <a:gd name="T42" fmla="*/ 100 w 338"/>
                <a:gd name="T43" fmla="*/ 21 h 157"/>
                <a:gd name="T44" fmla="*/ 74 w 338"/>
                <a:gd name="T45" fmla="*/ 4 h 157"/>
                <a:gd name="T46" fmla="*/ 44 w 338"/>
                <a:gd name="T47" fmla="*/ 0 h 157"/>
                <a:gd name="T48" fmla="*/ 30 w 338"/>
                <a:gd name="T49" fmla="*/ 4 h 157"/>
                <a:gd name="T50" fmla="*/ 11 w 338"/>
                <a:gd name="T51" fmla="*/ 13 h 157"/>
                <a:gd name="T52" fmla="*/ 0 w 338"/>
                <a:gd name="T53" fmla="*/ 21 h 157"/>
                <a:gd name="T54" fmla="*/ 0 w 338"/>
                <a:gd name="T55" fmla="*/ 4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8" h="157">
                  <a:moveTo>
                    <a:pt x="0" y="42"/>
                  </a:moveTo>
                  <a:lnTo>
                    <a:pt x="44" y="80"/>
                  </a:lnTo>
                  <a:lnTo>
                    <a:pt x="67" y="72"/>
                  </a:lnTo>
                  <a:lnTo>
                    <a:pt x="111" y="47"/>
                  </a:lnTo>
                  <a:lnTo>
                    <a:pt x="155" y="80"/>
                  </a:lnTo>
                  <a:lnTo>
                    <a:pt x="189" y="118"/>
                  </a:lnTo>
                  <a:lnTo>
                    <a:pt x="215" y="110"/>
                  </a:lnTo>
                  <a:lnTo>
                    <a:pt x="248" y="156"/>
                  </a:lnTo>
                  <a:lnTo>
                    <a:pt x="293" y="148"/>
                  </a:lnTo>
                  <a:lnTo>
                    <a:pt x="337" y="131"/>
                  </a:lnTo>
                  <a:lnTo>
                    <a:pt x="293" y="101"/>
                  </a:lnTo>
                  <a:lnTo>
                    <a:pt x="270" y="93"/>
                  </a:lnTo>
                  <a:lnTo>
                    <a:pt x="252" y="80"/>
                  </a:lnTo>
                  <a:lnTo>
                    <a:pt x="237" y="80"/>
                  </a:lnTo>
                  <a:lnTo>
                    <a:pt x="226" y="85"/>
                  </a:lnTo>
                  <a:lnTo>
                    <a:pt x="211" y="67"/>
                  </a:lnTo>
                  <a:lnTo>
                    <a:pt x="196" y="67"/>
                  </a:lnTo>
                  <a:lnTo>
                    <a:pt x="193" y="51"/>
                  </a:lnTo>
                  <a:lnTo>
                    <a:pt x="166" y="59"/>
                  </a:lnTo>
                  <a:lnTo>
                    <a:pt x="144" y="34"/>
                  </a:lnTo>
                  <a:lnTo>
                    <a:pt x="115" y="25"/>
                  </a:lnTo>
                  <a:lnTo>
                    <a:pt x="100" y="21"/>
                  </a:lnTo>
                  <a:lnTo>
                    <a:pt x="74" y="4"/>
                  </a:lnTo>
                  <a:lnTo>
                    <a:pt x="44" y="0"/>
                  </a:lnTo>
                  <a:lnTo>
                    <a:pt x="30" y="4"/>
                  </a:lnTo>
                  <a:lnTo>
                    <a:pt x="11" y="13"/>
                  </a:lnTo>
                  <a:lnTo>
                    <a:pt x="0" y="21"/>
                  </a:lnTo>
                  <a:lnTo>
                    <a:pt x="0" y="42"/>
                  </a:lnTo>
                </a:path>
              </a:pathLst>
            </a:custGeom>
            <a:gradFill rotWithShape="0">
              <a:gsLst>
                <a:gs pos="0">
                  <a:srgbClr val="DBFFB8"/>
                </a:gs>
                <a:gs pos="100000">
                  <a:srgbClr val="DBFFB8">
                    <a:gamma/>
                    <a:shade val="29804"/>
                    <a:invGamma/>
                  </a:srgbClr>
                </a:gs>
              </a:gsLst>
              <a:lin ang="0" scaled="1"/>
            </a:gra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fr-FR"/>
            </a:p>
          </p:txBody>
        </p:sp>
        <p:sp>
          <p:nvSpPr>
            <p:cNvPr id="743453" name="Freeform 29">
              <a:extLst>
                <a:ext uri="{FF2B5EF4-FFF2-40B4-BE49-F238E27FC236}">
                  <a16:creationId xmlns:a16="http://schemas.microsoft.com/office/drawing/2014/main" id="{C7E0B6EB-F4DC-E84E-96BD-4800E86885BE}"/>
                </a:ext>
              </a:extLst>
            </p:cNvPr>
            <p:cNvSpPr>
              <a:spLocks noChangeAspect="1"/>
            </p:cNvSpPr>
            <p:nvPr/>
          </p:nvSpPr>
          <p:spPr bwMode="auto">
            <a:xfrm>
              <a:off x="3276" y="1864"/>
              <a:ext cx="204" cy="768"/>
            </a:xfrm>
            <a:custGeom>
              <a:avLst/>
              <a:gdLst>
                <a:gd name="T0" fmla="*/ 0 w 249"/>
                <a:gd name="T1" fmla="*/ 34 h 1191"/>
                <a:gd name="T2" fmla="*/ 33 w 249"/>
                <a:gd name="T3" fmla="*/ 42 h 1191"/>
                <a:gd name="T4" fmla="*/ 60 w 249"/>
                <a:gd name="T5" fmla="*/ 29 h 1191"/>
                <a:gd name="T6" fmla="*/ 89 w 249"/>
                <a:gd name="T7" fmla="*/ 17 h 1191"/>
                <a:gd name="T8" fmla="*/ 118 w 249"/>
                <a:gd name="T9" fmla="*/ 0 h 1191"/>
                <a:gd name="T10" fmla="*/ 137 w 249"/>
                <a:gd name="T11" fmla="*/ 76 h 1191"/>
                <a:gd name="T12" fmla="*/ 159 w 249"/>
                <a:gd name="T13" fmla="*/ 131 h 1191"/>
                <a:gd name="T14" fmla="*/ 174 w 249"/>
                <a:gd name="T15" fmla="*/ 165 h 1191"/>
                <a:gd name="T16" fmla="*/ 188 w 249"/>
                <a:gd name="T17" fmla="*/ 211 h 1191"/>
                <a:gd name="T18" fmla="*/ 196 w 249"/>
                <a:gd name="T19" fmla="*/ 253 h 1191"/>
                <a:gd name="T20" fmla="*/ 215 w 249"/>
                <a:gd name="T21" fmla="*/ 325 h 1191"/>
                <a:gd name="T22" fmla="*/ 222 w 249"/>
                <a:gd name="T23" fmla="*/ 384 h 1191"/>
                <a:gd name="T24" fmla="*/ 233 w 249"/>
                <a:gd name="T25" fmla="*/ 452 h 1191"/>
                <a:gd name="T26" fmla="*/ 244 w 249"/>
                <a:gd name="T27" fmla="*/ 494 h 1191"/>
                <a:gd name="T28" fmla="*/ 240 w 249"/>
                <a:gd name="T29" fmla="*/ 544 h 1191"/>
                <a:gd name="T30" fmla="*/ 237 w 249"/>
                <a:gd name="T31" fmla="*/ 654 h 1191"/>
                <a:gd name="T32" fmla="*/ 248 w 249"/>
                <a:gd name="T33" fmla="*/ 709 h 1191"/>
                <a:gd name="T34" fmla="*/ 229 w 249"/>
                <a:gd name="T35" fmla="*/ 844 h 1191"/>
                <a:gd name="T36" fmla="*/ 222 w 249"/>
                <a:gd name="T37" fmla="*/ 915 h 1191"/>
                <a:gd name="T38" fmla="*/ 218 w 249"/>
                <a:gd name="T39" fmla="*/ 953 h 1191"/>
                <a:gd name="T40" fmla="*/ 159 w 249"/>
                <a:gd name="T41" fmla="*/ 1190 h 1191"/>
                <a:gd name="T42" fmla="*/ 122 w 249"/>
                <a:gd name="T43" fmla="*/ 1181 h 1191"/>
                <a:gd name="T44" fmla="*/ 96 w 249"/>
                <a:gd name="T45" fmla="*/ 1169 h 1191"/>
                <a:gd name="T46" fmla="*/ 67 w 249"/>
                <a:gd name="T47" fmla="*/ 1186 h 1191"/>
                <a:gd name="T48" fmla="*/ 30 w 249"/>
                <a:gd name="T49" fmla="*/ 1190 h 1191"/>
                <a:gd name="T50" fmla="*/ 15 w 249"/>
                <a:gd name="T51" fmla="*/ 34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9" h="1191">
                  <a:moveTo>
                    <a:pt x="0" y="34"/>
                  </a:moveTo>
                  <a:lnTo>
                    <a:pt x="33" y="42"/>
                  </a:lnTo>
                  <a:lnTo>
                    <a:pt x="60" y="29"/>
                  </a:lnTo>
                  <a:lnTo>
                    <a:pt x="89" y="17"/>
                  </a:lnTo>
                  <a:lnTo>
                    <a:pt x="118" y="0"/>
                  </a:lnTo>
                  <a:lnTo>
                    <a:pt x="137" y="76"/>
                  </a:lnTo>
                  <a:lnTo>
                    <a:pt x="159" y="131"/>
                  </a:lnTo>
                  <a:lnTo>
                    <a:pt x="174" y="165"/>
                  </a:lnTo>
                  <a:lnTo>
                    <a:pt x="188" y="211"/>
                  </a:lnTo>
                  <a:lnTo>
                    <a:pt x="196" y="253"/>
                  </a:lnTo>
                  <a:lnTo>
                    <a:pt x="215" y="325"/>
                  </a:lnTo>
                  <a:lnTo>
                    <a:pt x="222" y="384"/>
                  </a:lnTo>
                  <a:lnTo>
                    <a:pt x="233" y="452"/>
                  </a:lnTo>
                  <a:lnTo>
                    <a:pt x="244" y="494"/>
                  </a:lnTo>
                  <a:lnTo>
                    <a:pt x="240" y="544"/>
                  </a:lnTo>
                  <a:lnTo>
                    <a:pt x="237" y="654"/>
                  </a:lnTo>
                  <a:lnTo>
                    <a:pt x="248" y="709"/>
                  </a:lnTo>
                  <a:lnTo>
                    <a:pt x="229" y="844"/>
                  </a:lnTo>
                  <a:lnTo>
                    <a:pt x="222" y="915"/>
                  </a:lnTo>
                  <a:lnTo>
                    <a:pt x="218" y="953"/>
                  </a:lnTo>
                  <a:lnTo>
                    <a:pt x="159" y="1190"/>
                  </a:lnTo>
                  <a:lnTo>
                    <a:pt x="122" y="1181"/>
                  </a:lnTo>
                  <a:lnTo>
                    <a:pt x="96" y="1169"/>
                  </a:lnTo>
                  <a:lnTo>
                    <a:pt x="67" y="1186"/>
                  </a:lnTo>
                  <a:lnTo>
                    <a:pt x="30" y="1190"/>
                  </a:lnTo>
                  <a:lnTo>
                    <a:pt x="15" y="34"/>
                  </a:lnTo>
                </a:path>
              </a:pathLst>
            </a:custGeom>
            <a:noFill/>
            <a:ln>
              <a:noFill/>
            </a:ln>
            <a:effectLst/>
            <a:extLst>
              <a:ext uri="{909E8E84-426E-40DD-AFC4-6F175D3DCCD1}">
                <a14:hiddenFill xmlns:a14="http://schemas.microsoft.com/office/drawing/2010/main">
                  <a:solidFill>
                    <a:srgbClr val="A2C1FE"/>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fr-FR"/>
            </a:p>
          </p:txBody>
        </p:sp>
        <p:sp>
          <p:nvSpPr>
            <p:cNvPr id="743454" name="Freeform 30">
              <a:extLst>
                <a:ext uri="{FF2B5EF4-FFF2-40B4-BE49-F238E27FC236}">
                  <a16:creationId xmlns:a16="http://schemas.microsoft.com/office/drawing/2014/main" id="{BC274A4A-42B7-5B42-9DC0-8A94198EB70F}"/>
                </a:ext>
              </a:extLst>
            </p:cNvPr>
            <p:cNvSpPr>
              <a:spLocks noChangeAspect="1"/>
            </p:cNvSpPr>
            <p:nvPr/>
          </p:nvSpPr>
          <p:spPr bwMode="auto">
            <a:xfrm>
              <a:off x="2967" y="2568"/>
              <a:ext cx="355" cy="213"/>
            </a:xfrm>
            <a:custGeom>
              <a:avLst/>
              <a:gdLst>
                <a:gd name="T0" fmla="*/ 81 w 430"/>
                <a:gd name="T1" fmla="*/ 0 h 330"/>
                <a:gd name="T2" fmla="*/ 0 w 430"/>
                <a:gd name="T3" fmla="*/ 181 h 330"/>
                <a:gd name="T4" fmla="*/ 0 w 430"/>
                <a:gd name="T5" fmla="*/ 224 h 330"/>
                <a:gd name="T6" fmla="*/ 11 w 430"/>
                <a:gd name="T7" fmla="*/ 249 h 330"/>
                <a:gd name="T8" fmla="*/ 103 w 430"/>
                <a:gd name="T9" fmla="*/ 249 h 330"/>
                <a:gd name="T10" fmla="*/ 122 w 430"/>
                <a:gd name="T11" fmla="*/ 278 h 330"/>
                <a:gd name="T12" fmla="*/ 152 w 430"/>
                <a:gd name="T13" fmla="*/ 291 h 330"/>
                <a:gd name="T14" fmla="*/ 155 w 430"/>
                <a:gd name="T15" fmla="*/ 312 h 330"/>
                <a:gd name="T16" fmla="*/ 177 w 430"/>
                <a:gd name="T17" fmla="*/ 308 h 330"/>
                <a:gd name="T18" fmla="*/ 207 w 430"/>
                <a:gd name="T19" fmla="*/ 312 h 330"/>
                <a:gd name="T20" fmla="*/ 218 w 430"/>
                <a:gd name="T21" fmla="*/ 300 h 330"/>
                <a:gd name="T22" fmla="*/ 244 w 430"/>
                <a:gd name="T23" fmla="*/ 287 h 330"/>
                <a:gd name="T24" fmla="*/ 263 w 430"/>
                <a:gd name="T25" fmla="*/ 287 h 330"/>
                <a:gd name="T26" fmla="*/ 288 w 430"/>
                <a:gd name="T27" fmla="*/ 291 h 330"/>
                <a:gd name="T28" fmla="*/ 296 w 430"/>
                <a:gd name="T29" fmla="*/ 316 h 330"/>
                <a:gd name="T30" fmla="*/ 303 w 430"/>
                <a:gd name="T31" fmla="*/ 329 h 330"/>
                <a:gd name="T32" fmla="*/ 314 w 430"/>
                <a:gd name="T33" fmla="*/ 329 h 330"/>
                <a:gd name="T34" fmla="*/ 340 w 430"/>
                <a:gd name="T35" fmla="*/ 329 h 330"/>
                <a:gd name="T36" fmla="*/ 355 w 430"/>
                <a:gd name="T37" fmla="*/ 300 h 330"/>
                <a:gd name="T38" fmla="*/ 429 w 430"/>
                <a:gd name="T39" fmla="*/ 101 h 330"/>
                <a:gd name="T40" fmla="*/ 429 w 430"/>
                <a:gd name="T41" fmla="*/ 10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0" h="330">
                  <a:moveTo>
                    <a:pt x="81" y="0"/>
                  </a:moveTo>
                  <a:lnTo>
                    <a:pt x="0" y="181"/>
                  </a:lnTo>
                  <a:lnTo>
                    <a:pt x="0" y="224"/>
                  </a:lnTo>
                  <a:lnTo>
                    <a:pt x="11" y="249"/>
                  </a:lnTo>
                  <a:lnTo>
                    <a:pt x="103" y="249"/>
                  </a:lnTo>
                  <a:lnTo>
                    <a:pt x="122" y="278"/>
                  </a:lnTo>
                  <a:lnTo>
                    <a:pt x="152" y="291"/>
                  </a:lnTo>
                  <a:lnTo>
                    <a:pt x="155" y="312"/>
                  </a:lnTo>
                  <a:lnTo>
                    <a:pt x="177" y="308"/>
                  </a:lnTo>
                  <a:lnTo>
                    <a:pt x="207" y="312"/>
                  </a:lnTo>
                  <a:lnTo>
                    <a:pt x="218" y="300"/>
                  </a:lnTo>
                  <a:lnTo>
                    <a:pt x="244" y="287"/>
                  </a:lnTo>
                  <a:lnTo>
                    <a:pt x="263" y="287"/>
                  </a:lnTo>
                  <a:lnTo>
                    <a:pt x="288" y="291"/>
                  </a:lnTo>
                  <a:lnTo>
                    <a:pt x="296" y="316"/>
                  </a:lnTo>
                  <a:lnTo>
                    <a:pt x="303" y="329"/>
                  </a:lnTo>
                  <a:lnTo>
                    <a:pt x="314" y="329"/>
                  </a:lnTo>
                  <a:lnTo>
                    <a:pt x="340" y="329"/>
                  </a:lnTo>
                  <a:lnTo>
                    <a:pt x="355" y="300"/>
                  </a:lnTo>
                  <a:lnTo>
                    <a:pt x="429" y="101"/>
                  </a:lnTo>
                  <a:lnTo>
                    <a:pt x="429" y="105"/>
                  </a:lnTo>
                </a:path>
              </a:pathLst>
            </a:custGeom>
            <a:solidFill>
              <a:srgbClr val="CCCC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fr-FR"/>
            </a:p>
          </p:txBody>
        </p:sp>
        <p:sp>
          <p:nvSpPr>
            <p:cNvPr id="743455" name="Freeform 31">
              <a:extLst>
                <a:ext uri="{FF2B5EF4-FFF2-40B4-BE49-F238E27FC236}">
                  <a16:creationId xmlns:a16="http://schemas.microsoft.com/office/drawing/2014/main" id="{D58C88F3-F460-5442-83E2-7D7AF6B44280}"/>
                </a:ext>
              </a:extLst>
            </p:cNvPr>
            <p:cNvSpPr>
              <a:spLocks noChangeAspect="1"/>
            </p:cNvSpPr>
            <p:nvPr/>
          </p:nvSpPr>
          <p:spPr bwMode="auto">
            <a:xfrm>
              <a:off x="2943" y="1676"/>
              <a:ext cx="309" cy="193"/>
            </a:xfrm>
            <a:custGeom>
              <a:avLst/>
              <a:gdLst>
                <a:gd name="T0" fmla="*/ 8 w 375"/>
                <a:gd name="T1" fmla="*/ 0 h 297"/>
                <a:gd name="T2" fmla="*/ 0 w 375"/>
                <a:gd name="T3" fmla="*/ 55 h 297"/>
                <a:gd name="T4" fmla="*/ 56 w 375"/>
                <a:gd name="T5" fmla="*/ 182 h 297"/>
                <a:gd name="T6" fmla="*/ 126 w 375"/>
                <a:gd name="T7" fmla="*/ 182 h 297"/>
                <a:gd name="T8" fmla="*/ 160 w 375"/>
                <a:gd name="T9" fmla="*/ 194 h 297"/>
                <a:gd name="T10" fmla="*/ 193 w 375"/>
                <a:gd name="T11" fmla="*/ 212 h 297"/>
                <a:gd name="T12" fmla="*/ 215 w 375"/>
                <a:gd name="T13" fmla="*/ 225 h 297"/>
                <a:gd name="T14" fmla="*/ 252 w 375"/>
                <a:gd name="T15" fmla="*/ 229 h 297"/>
                <a:gd name="T16" fmla="*/ 278 w 375"/>
                <a:gd name="T17" fmla="*/ 225 h 297"/>
                <a:gd name="T18" fmla="*/ 311 w 375"/>
                <a:gd name="T19" fmla="*/ 237 h 297"/>
                <a:gd name="T20" fmla="*/ 333 w 375"/>
                <a:gd name="T21" fmla="*/ 263 h 297"/>
                <a:gd name="T22" fmla="*/ 348 w 375"/>
                <a:gd name="T23" fmla="*/ 283 h 297"/>
                <a:gd name="T24" fmla="*/ 374 w 375"/>
                <a:gd name="T25" fmla="*/ 296 h 297"/>
                <a:gd name="T26" fmla="*/ 322 w 375"/>
                <a:gd name="T27" fmla="*/ 182 h 297"/>
                <a:gd name="T28" fmla="*/ 296 w 375"/>
                <a:gd name="T29" fmla="*/ 136 h 297"/>
                <a:gd name="T30" fmla="*/ 255 w 375"/>
                <a:gd name="T31" fmla="*/ 89 h 297"/>
                <a:gd name="T32" fmla="*/ 241 w 375"/>
                <a:gd name="T33" fmla="*/ 98 h 297"/>
                <a:gd name="T34" fmla="*/ 207 w 375"/>
                <a:gd name="T35" fmla="*/ 80 h 297"/>
                <a:gd name="T36" fmla="*/ 182 w 375"/>
                <a:gd name="T37" fmla="*/ 60 h 297"/>
                <a:gd name="T38" fmla="*/ 167 w 375"/>
                <a:gd name="T39" fmla="*/ 47 h 297"/>
                <a:gd name="T40" fmla="*/ 148 w 375"/>
                <a:gd name="T41" fmla="*/ 25 h 297"/>
                <a:gd name="T42" fmla="*/ 130 w 375"/>
                <a:gd name="T43" fmla="*/ 38 h 297"/>
                <a:gd name="T44" fmla="*/ 104 w 375"/>
                <a:gd name="T45" fmla="*/ 60 h 297"/>
                <a:gd name="T46" fmla="*/ 85 w 375"/>
                <a:gd name="T47" fmla="*/ 63 h 297"/>
                <a:gd name="T48" fmla="*/ 67 w 375"/>
                <a:gd name="T49" fmla="*/ 47 h 297"/>
                <a:gd name="T50" fmla="*/ 44 w 375"/>
                <a:gd name="T51" fmla="*/ 29 h 297"/>
                <a:gd name="T52" fmla="*/ 8 w 375"/>
                <a:gd name="T5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5" h="297">
                  <a:moveTo>
                    <a:pt x="8" y="0"/>
                  </a:moveTo>
                  <a:lnTo>
                    <a:pt x="0" y="55"/>
                  </a:lnTo>
                  <a:lnTo>
                    <a:pt x="56" y="182"/>
                  </a:lnTo>
                  <a:lnTo>
                    <a:pt x="126" y="182"/>
                  </a:lnTo>
                  <a:lnTo>
                    <a:pt x="160" y="194"/>
                  </a:lnTo>
                  <a:lnTo>
                    <a:pt x="193" y="212"/>
                  </a:lnTo>
                  <a:lnTo>
                    <a:pt x="215" y="225"/>
                  </a:lnTo>
                  <a:lnTo>
                    <a:pt x="252" y="229"/>
                  </a:lnTo>
                  <a:lnTo>
                    <a:pt x="278" y="225"/>
                  </a:lnTo>
                  <a:lnTo>
                    <a:pt x="311" y="237"/>
                  </a:lnTo>
                  <a:lnTo>
                    <a:pt x="333" y="263"/>
                  </a:lnTo>
                  <a:lnTo>
                    <a:pt x="348" y="283"/>
                  </a:lnTo>
                  <a:lnTo>
                    <a:pt x="374" y="296"/>
                  </a:lnTo>
                  <a:lnTo>
                    <a:pt x="322" y="182"/>
                  </a:lnTo>
                  <a:lnTo>
                    <a:pt x="296" y="136"/>
                  </a:lnTo>
                  <a:lnTo>
                    <a:pt x="255" y="89"/>
                  </a:lnTo>
                  <a:lnTo>
                    <a:pt x="241" y="98"/>
                  </a:lnTo>
                  <a:lnTo>
                    <a:pt x="207" y="80"/>
                  </a:lnTo>
                  <a:lnTo>
                    <a:pt x="182" y="60"/>
                  </a:lnTo>
                  <a:lnTo>
                    <a:pt x="167" y="47"/>
                  </a:lnTo>
                  <a:lnTo>
                    <a:pt x="148" y="25"/>
                  </a:lnTo>
                  <a:lnTo>
                    <a:pt x="130" y="38"/>
                  </a:lnTo>
                  <a:lnTo>
                    <a:pt x="104" y="60"/>
                  </a:lnTo>
                  <a:lnTo>
                    <a:pt x="85" y="63"/>
                  </a:lnTo>
                  <a:lnTo>
                    <a:pt x="67" y="47"/>
                  </a:lnTo>
                  <a:lnTo>
                    <a:pt x="44" y="29"/>
                  </a:lnTo>
                  <a:lnTo>
                    <a:pt x="8" y="0"/>
                  </a:lnTo>
                </a:path>
              </a:pathLst>
            </a:custGeom>
            <a:solidFill>
              <a:srgbClr val="CCCC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fr-FR"/>
            </a:p>
          </p:txBody>
        </p:sp>
        <p:sp>
          <p:nvSpPr>
            <p:cNvPr id="743456" name="Freeform 32">
              <a:extLst>
                <a:ext uri="{FF2B5EF4-FFF2-40B4-BE49-F238E27FC236}">
                  <a16:creationId xmlns:a16="http://schemas.microsoft.com/office/drawing/2014/main" id="{61783C93-7524-6542-B72F-B70680DDC4FB}"/>
                </a:ext>
              </a:extLst>
            </p:cNvPr>
            <p:cNvSpPr>
              <a:spLocks noChangeAspect="1"/>
            </p:cNvSpPr>
            <p:nvPr/>
          </p:nvSpPr>
          <p:spPr bwMode="auto">
            <a:xfrm>
              <a:off x="2985" y="1792"/>
              <a:ext cx="416" cy="845"/>
            </a:xfrm>
            <a:custGeom>
              <a:avLst/>
              <a:gdLst>
                <a:gd name="T0" fmla="*/ 0 w 366"/>
                <a:gd name="T1" fmla="*/ 0 h 921"/>
                <a:gd name="T2" fmla="*/ 48 w 366"/>
                <a:gd name="T3" fmla="*/ 0 h 921"/>
                <a:gd name="T4" fmla="*/ 65 w 366"/>
                <a:gd name="T5" fmla="*/ 0 h 921"/>
                <a:gd name="T6" fmla="*/ 89 w 366"/>
                <a:gd name="T7" fmla="*/ 9 h 921"/>
                <a:gd name="T8" fmla="*/ 113 w 366"/>
                <a:gd name="T9" fmla="*/ 24 h 921"/>
                <a:gd name="T10" fmla="*/ 143 w 366"/>
                <a:gd name="T11" fmla="*/ 33 h 921"/>
                <a:gd name="T12" fmla="*/ 183 w 366"/>
                <a:gd name="T13" fmla="*/ 30 h 921"/>
                <a:gd name="T14" fmla="*/ 208 w 366"/>
                <a:gd name="T15" fmla="*/ 39 h 921"/>
                <a:gd name="T16" fmla="*/ 218 w 366"/>
                <a:gd name="T17" fmla="*/ 57 h 921"/>
                <a:gd name="T18" fmla="*/ 234 w 366"/>
                <a:gd name="T19" fmla="*/ 75 h 921"/>
                <a:gd name="T20" fmla="*/ 259 w 366"/>
                <a:gd name="T21" fmla="*/ 86 h 921"/>
                <a:gd name="T22" fmla="*/ 267 w 366"/>
                <a:gd name="T23" fmla="*/ 102 h 921"/>
                <a:gd name="T24" fmla="*/ 275 w 366"/>
                <a:gd name="T25" fmla="*/ 110 h 921"/>
                <a:gd name="T26" fmla="*/ 301 w 366"/>
                <a:gd name="T27" fmla="*/ 169 h 921"/>
                <a:gd name="T28" fmla="*/ 326 w 366"/>
                <a:gd name="T29" fmla="*/ 238 h 921"/>
                <a:gd name="T30" fmla="*/ 334 w 366"/>
                <a:gd name="T31" fmla="*/ 280 h 921"/>
                <a:gd name="T32" fmla="*/ 345 w 366"/>
                <a:gd name="T33" fmla="*/ 307 h 921"/>
                <a:gd name="T34" fmla="*/ 353 w 366"/>
                <a:gd name="T35" fmla="*/ 354 h 921"/>
                <a:gd name="T36" fmla="*/ 358 w 366"/>
                <a:gd name="T37" fmla="*/ 410 h 921"/>
                <a:gd name="T38" fmla="*/ 366 w 366"/>
                <a:gd name="T39" fmla="*/ 541 h 921"/>
                <a:gd name="T40" fmla="*/ 361 w 366"/>
                <a:gd name="T41" fmla="*/ 609 h 921"/>
                <a:gd name="T42" fmla="*/ 355 w 366"/>
                <a:gd name="T43" fmla="*/ 668 h 921"/>
                <a:gd name="T44" fmla="*/ 353 w 366"/>
                <a:gd name="T45" fmla="*/ 699 h 921"/>
                <a:gd name="T46" fmla="*/ 347 w 366"/>
                <a:gd name="T47" fmla="*/ 731 h 921"/>
                <a:gd name="T48" fmla="*/ 342 w 366"/>
                <a:gd name="T49" fmla="*/ 763 h 921"/>
                <a:gd name="T50" fmla="*/ 334 w 366"/>
                <a:gd name="T51" fmla="*/ 793 h 921"/>
                <a:gd name="T52" fmla="*/ 299 w 366"/>
                <a:gd name="T53" fmla="*/ 921 h 921"/>
                <a:gd name="T54" fmla="*/ 277 w 366"/>
                <a:gd name="T55" fmla="*/ 918 h 921"/>
                <a:gd name="T56" fmla="*/ 253 w 366"/>
                <a:gd name="T57" fmla="*/ 909 h 921"/>
                <a:gd name="T58" fmla="*/ 208 w 366"/>
                <a:gd name="T59" fmla="*/ 906 h 921"/>
                <a:gd name="T60" fmla="*/ 179 w 366"/>
                <a:gd name="T61" fmla="*/ 910 h 921"/>
                <a:gd name="T62" fmla="*/ 143 w 366"/>
                <a:gd name="T63" fmla="*/ 886 h 921"/>
                <a:gd name="T64" fmla="*/ 104 w 366"/>
                <a:gd name="T65" fmla="*/ 871 h 921"/>
                <a:gd name="T66" fmla="*/ 80 w 366"/>
                <a:gd name="T67" fmla="*/ 853 h 921"/>
                <a:gd name="T68" fmla="*/ 35 w 366"/>
                <a:gd name="T69" fmla="*/ 832 h 921"/>
                <a:gd name="T70" fmla="*/ 38 w 366"/>
                <a:gd name="T71" fmla="*/ 811 h 921"/>
                <a:gd name="T72" fmla="*/ 62 w 366"/>
                <a:gd name="T73" fmla="*/ 763 h 921"/>
                <a:gd name="T74" fmla="*/ 65 w 366"/>
                <a:gd name="T75" fmla="*/ 716 h 921"/>
                <a:gd name="T76" fmla="*/ 73 w 366"/>
                <a:gd name="T77" fmla="*/ 677 h 921"/>
                <a:gd name="T78" fmla="*/ 83 w 366"/>
                <a:gd name="T79" fmla="*/ 641 h 921"/>
                <a:gd name="T80" fmla="*/ 89 w 366"/>
                <a:gd name="T81" fmla="*/ 583 h 921"/>
                <a:gd name="T82" fmla="*/ 91 w 366"/>
                <a:gd name="T83" fmla="*/ 556 h 921"/>
                <a:gd name="T84" fmla="*/ 97 w 366"/>
                <a:gd name="T85" fmla="*/ 532 h 921"/>
                <a:gd name="T86" fmla="*/ 97 w 366"/>
                <a:gd name="T87" fmla="*/ 318 h 921"/>
                <a:gd name="T88" fmla="*/ 89 w 366"/>
                <a:gd name="T89" fmla="*/ 291 h 921"/>
                <a:gd name="T90" fmla="*/ 86 w 366"/>
                <a:gd name="T91" fmla="*/ 259 h 921"/>
                <a:gd name="T92" fmla="*/ 70 w 366"/>
                <a:gd name="T93" fmla="*/ 193 h 921"/>
                <a:gd name="T94" fmla="*/ 67 w 366"/>
                <a:gd name="T95" fmla="*/ 169 h 921"/>
                <a:gd name="T96" fmla="*/ 32 w 366"/>
                <a:gd name="T97" fmla="*/ 44 h 921"/>
                <a:gd name="T98" fmla="*/ 0 w 366"/>
                <a:gd name="T99" fmla="*/ 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6" h="921">
                  <a:moveTo>
                    <a:pt x="0" y="0"/>
                  </a:moveTo>
                  <a:lnTo>
                    <a:pt x="48" y="0"/>
                  </a:lnTo>
                  <a:lnTo>
                    <a:pt x="65" y="0"/>
                  </a:lnTo>
                  <a:lnTo>
                    <a:pt x="89" y="9"/>
                  </a:lnTo>
                  <a:lnTo>
                    <a:pt x="113" y="24"/>
                  </a:lnTo>
                  <a:lnTo>
                    <a:pt x="143" y="33"/>
                  </a:lnTo>
                  <a:lnTo>
                    <a:pt x="183" y="30"/>
                  </a:lnTo>
                  <a:lnTo>
                    <a:pt x="208" y="39"/>
                  </a:lnTo>
                  <a:lnTo>
                    <a:pt x="218" y="57"/>
                  </a:lnTo>
                  <a:lnTo>
                    <a:pt x="234" y="75"/>
                  </a:lnTo>
                  <a:lnTo>
                    <a:pt x="259" y="86"/>
                  </a:lnTo>
                  <a:lnTo>
                    <a:pt x="267" y="102"/>
                  </a:lnTo>
                  <a:lnTo>
                    <a:pt x="275" y="110"/>
                  </a:lnTo>
                  <a:lnTo>
                    <a:pt x="301" y="169"/>
                  </a:lnTo>
                  <a:lnTo>
                    <a:pt x="326" y="238"/>
                  </a:lnTo>
                  <a:lnTo>
                    <a:pt x="334" y="280"/>
                  </a:lnTo>
                  <a:lnTo>
                    <a:pt x="345" y="307"/>
                  </a:lnTo>
                  <a:lnTo>
                    <a:pt x="353" y="354"/>
                  </a:lnTo>
                  <a:lnTo>
                    <a:pt x="358" y="410"/>
                  </a:lnTo>
                  <a:lnTo>
                    <a:pt x="366" y="541"/>
                  </a:lnTo>
                  <a:lnTo>
                    <a:pt x="361" y="609"/>
                  </a:lnTo>
                  <a:lnTo>
                    <a:pt x="355" y="668"/>
                  </a:lnTo>
                  <a:lnTo>
                    <a:pt x="353" y="699"/>
                  </a:lnTo>
                  <a:lnTo>
                    <a:pt x="347" y="731"/>
                  </a:lnTo>
                  <a:lnTo>
                    <a:pt x="342" y="763"/>
                  </a:lnTo>
                  <a:lnTo>
                    <a:pt x="334" y="793"/>
                  </a:lnTo>
                  <a:lnTo>
                    <a:pt x="299" y="921"/>
                  </a:lnTo>
                  <a:lnTo>
                    <a:pt x="277" y="918"/>
                  </a:lnTo>
                  <a:lnTo>
                    <a:pt x="253" y="909"/>
                  </a:lnTo>
                  <a:lnTo>
                    <a:pt x="208" y="906"/>
                  </a:lnTo>
                  <a:lnTo>
                    <a:pt x="179" y="910"/>
                  </a:lnTo>
                  <a:lnTo>
                    <a:pt x="143" y="886"/>
                  </a:lnTo>
                  <a:lnTo>
                    <a:pt x="104" y="871"/>
                  </a:lnTo>
                  <a:lnTo>
                    <a:pt x="80" y="853"/>
                  </a:lnTo>
                  <a:lnTo>
                    <a:pt x="35" y="832"/>
                  </a:lnTo>
                  <a:lnTo>
                    <a:pt x="38" y="811"/>
                  </a:lnTo>
                  <a:lnTo>
                    <a:pt x="62" y="763"/>
                  </a:lnTo>
                  <a:lnTo>
                    <a:pt x="65" y="716"/>
                  </a:lnTo>
                  <a:lnTo>
                    <a:pt x="73" y="677"/>
                  </a:lnTo>
                  <a:lnTo>
                    <a:pt x="83" y="641"/>
                  </a:lnTo>
                  <a:lnTo>
                    <a:pt x="89" y="583"/>
                  </a:lnTo>
                  <a:lnTo>
                    <a:pt x="91" y="556"/>
                  </a:lnTo>
                  <a:lnTo>
                    <a:pt x="97" y="532"/>
                  </a:lnTo>
                  <a:lnTo>
                    <a:pt x="97" y="318"/>
                  </a:lnTo>
                  <a:lnTo>
                    <a:pt x="89" y="291"/>
                  </a:lnTo>
                  <a:lnTo>
                    <a:pt x="86" y="259"/>
                  </a:lnTo>
                  <a:lnTo>
                    <a:pt x="70" y="193"/>
                  </a:lnTo>
                  <a:lnTo>
                    <a:pt x="67" y="169"/>
                  </a:lnTo>
                  <a:lnTo>
                    <a:pt x="32" y="44"/>
                  </a:lnTo>
                  <a:lnTo>
                    <a:pt x="0" y="0"/>
                  </a:lnTo>
                </a:path>
              </a:pathLst>
            </a:custGeom>
            <a:solidFill>
              <a:srgbClr val="FF99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fr-FR"/>
            </a:p>
          </p:txBody>
        </p:sp>
        <p:sp>
          <p:nvSpPr>
            <p:cNvPr id="743457" name="Freeform 33">
              <a:extLst>
                <a:ext uri="{FF2B5EF4-FFF2-40B4-BE49-F238E27FC236}">
                  <a16:creationId xmlns:a16="http://schemas.microsoft.com/office/drawing/2014/main" id="{E9EE4D5C-A20E-FC45-A37D-CF4E9A8A2CF8}"/>
                </a:ext>
              </a:extLst>
            </p:cNvPr>
            <p:cNvSpPr>
              <a:spLocks noChangeAspect="1"/>
            </p:cNvSpPr>
            <p:nvPr/>
          </p:nvSpPr>
          <p:spPr bwMode="auto">
            <a:xfrm>
              <a:off x="3196" y="1748"/>
              <a:ext cx="146" cy="147"/>
            </a:xfrm>
            <a:custGeom>
              <a:avLst/>
              <a:gdLst>
                <a:gd name="T0" fmla="*/ 96 w 182"/>
                <a:gd name="T1" fmla="*/ 220 h 225"/>
                <a:gd name="T2" fmla="*/ 70 w 182"/>
                <a:gd name="T3" fmla="*/ 169 h 225"/>
                <a:gd name="T4" fmla="*/ 48 w 182"/>
                <a:gd name="T5" fmla="*/ 127 h 225"/>
                <a:gd name="T6" fmla="*/ 26 w 182"/>
                <a:gd name="T7" fmla="*/ 84 h 225"/>
                <a:gd name="T8" fmla="*/ 0 w 182"/>
                <a:gd name="T9" fmla="*/ 33 h 225"/>
                <a:gd name="T10" fmla="*/ 74 w 182"/>
                <a:gd name="T11" fmla="*/ 0 h 225"/>
                <a:gd name="T12" fmla="*/ 100 w 182"/>
                <a:gd name="T13" fmla="*/ 51 h 225"/>
                <a:gd name="T14" fmla="*/ 133 w 182"/>
                <a:gd name="T15" fmla="*/ 97 h 225"/>
                <a:gd name="T16" fmla="*/ 148 w 182"/>
                <a:gd name="T17" fmla="*/ 140 h 225"/>
                <a:gd name="T18" fmla="*/ 166 w 182"/>
                <a:gd name="T19" fmla="*/ 169 h 225"/>
                <a:gd name="T20" fmla="*/ 181 w 182"/>
                <a:gd name="T21" fmla="*/ 195 h 225"/>
                <a:gd name="T22" fmla="*/ 162 w 182"/>
                <a:gd name="T23" fmla="*/ 211 h 225"/>
                <a:gd name="T24" fmla="*/ 144 w 182"/>
                <a:gd name="T25" fmla="*/ 224 h 225"/>
                <a:gd name="T26" fmla="*/ 118 w 182"/>
                <a:gd name="T27" fmla="*/ 224 h 225"/>
                <a:gd name="T28" fmla="*/ 96 w 182"/>
                <a:gd name="T29" fmla="*/ 22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225">
                  <a:moveTo>
                    <a:pt x="96" y="220"/>
                  </a:moveTo>
                  <a:lnTo>
                    <a:pt x="70" y="169"/>
                  </a:lnTo>
                  <a:lnTo>
                    <a:pt x="48" y="127"/>
                  </a:lnTo>
                  <a:lnTo>
                    <a:pt x="26" y="84"/>
                  </a:lnTo>
                  <a:lnTo>
                    <a:pt x="0" y="33"/>
                  </a:lnTo>
                  <a:lnTo>
                    <a:pt x="74" y="0"/>
                  </a:lnTo>
                  <a:lnTo>
                    <a:pt x="100" y="51"/>
                  </a:lnTo>
                  <a:lnTo>
                    <a:pt x="133" y="97"/>
                  </a:lnTo>
                  <a:lnTo>
                    <a:pt x="148" y="140"/>
                  </a:lnTo>
                  <a:lnTo>
                    <a:pt x="166" y="169"/>
                  </a:lnTo>
                  <a:lnTo>
                    <a:pt x="181" y="195"/>
                  </a:lnTo>
                  <a:lnTo>
                    <a:pt x="162" y="211"/>
                  </a:lnTo>
                  <a:lnTo>
                    <a:pt x="144" y="224"/>
                  </a:lnTo>
                  <a:lnTo>
                    <a:pt x="118" y="224"/>
                  </a:lnTo>
                  <a:lnTo>
                    <a:pt x="96" y="220"/>
                  </a:lnTo>
                </a:path>
              </a:pathLst>
            </a:custGeom>
            <a:solidFill>
              <a:srgbClr val="CCC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fr-FR"/>
            </a:p>
          </p:txBody>
        </p:sp>
        <p:sp>
          <p:nvSpPr>
            <p:cNvPr id="743458" name="Freeform 34">
              <a:extLst>
                <a:ext uri="{FF2B5EF4-FFF2-40B4-BE49-F238E27FC236}">
                  <a16:creationId xmlns:a16="http://schemas.microsoft.com/office/drawing/2014/main" id="{F70444CF-0AEA-E34A-B4AF-5B6BD0D4347A}"/>
                </a:ext>
              </a:extLst>
            </p:cNvPr>
            <p:cNvSpPr>
              <a:spLocks noChangeAspect="1"/>
            </p:cNvSpPr>
            <p:nvPr/>
          </p:nvSpPr>
          <p:spPr bwMode="auto">
            <a:xfrm>
              <a:off x="3030" y="1935"/>
              <a:ext cx="352" cy="738"/>
            </a:xfrm>
            <a:custGeom>
              <a:avLst/>
              <a:gdLst>
                <a:gd name="T0" fmla="*/ 96 w 408"/>
                <a:gd name="T1" fmla="*/ 200 h 856"/>
                <a:gd name="T2" fmla="*/ 96 w 408"/>
                <a:gd name="T3" fmla="*/ 340 h 856"/>
                <a:gd name="T4" fmla="*/ 88 w 408"/>
                <a:gd name="T5" fmla="*/ 452 h 856"/>
                <a:gd name="T6" fmla="*/ 60 w 408"/>
                <a:gd name="T7" fmla="*/ 588 h 856"/>
                <a:gd name="T8" fmla="*/ 0 w 408"/>
                <a:gd name="T9" fmla="*/ 748 h 856"/>
                <a:gd name="T10" fmla="*/ 316 w 408"/>
                <a:gd name="T11" fmla="*/ 856 h 856"/>
                <a:gd name="T12" fmla="*/ 372 w 408"/>
                <a:gd name="T13" fmla="*/ 684 h 856"/>
                <a:gd name="T14" fmla="*/ 400 w 408"/>
                <a:gd name="T15" fmla="*/ 560 h 856"/>
                <a:gd name="T16" fmla="*/ 408 w 408"/>
                <a:gd name="T17" fmla="*/ 452 h 856"/>
                <a:gd name="T18" fmla="*/ 408 w 408"/>
                <a:gd name="T19" fmla="*/ 396 h 856"/>
                <a:gd name="T20" fmla="*/ 408 w 408"/>
                <a:gd name="T21" fmla="*/ 328 h 856"/>
                <a:gd name="T22" fmla="*/ 400 w 408"/>
                <a:gd name="T23" fmla="*/ 252 h 856"/>
                <a:gd name="T24" fmla="*/ 392 w 408"/>
                <a:gd name="T25" fmla="*/ 188 h 856"/>
                <a:gd name="T26" fmla="*/ 376 w 408"/>
                <a:gd name="T27" fmla="*/ 112 h 856"/>
                <a:gd name="T28" fmla="*/ 352 w 408"/>
                <a:gd name="T29" fmla="*/ 44 h 856"/>
                <a:gd name="T30" fmla="*/ 44 w 408"/>
                <a:gd name="T31" fmla="*/ 0 h 856"/>
                <a:gd name="T32" fmla="*/ 68 w 408"/>
                <a:gd name="T33" fmla="*/ 80 h 856"/>
                <a:gd name="T34" fmla="*/ 88 w 408"/>
                <a:gd name="T35" fmla="*/ 148 h 856"/>
                <a:gd name="T36" fmla="*/ 96 w 408"/>
                <a:gd name="T37" fmla="*/ 20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8" h="856">
                  <a:moveTo>
                    <a:pt x="96" y="200"/>
                  </a:moveTo>
                  <a:lnTo>
                    <a:pt x="96" y="340"/>
                  </a:lnTo>
                  <a:lnTo>
                    <a:pt x="88" y="452"/>
                  </a:lnTo>
                  <a:lnTo>
                    <a:pt x="60" y="588"/>
                  </a:lnTo>
                  <a:lnTo>
                    <a:pt x="0" y="748"/>
                  </a:lnTo>
                  <a:lnTo>
                    <a:pt x="316" y="856"/>
                  </a:lnTo>
                  <a:lnTo>
                    <a:pt x="372" y="684"/>
                  </a:lnTo>
                  <a:lnTo>
                    <a:pt x="400" y="560"/>
                  </a:lnTo>
                  <a:lnTo>
                    <a:pt x="408" y="452"/>
                  </a:lnTo>
                  <a:lnTo>
                    <a:pt x="408" y="396"/>
                  </a:lnTo>
                  <a:lnTo>
                    <a:pt x="408" y="328"/>
                  </a:lnTo>
                  <a:lnTo>
                    <a:pt x="400" y="252"/>
                  </a:lnTo>
                  <a:lnTo>
                    <a:pt x="392" y="188"/>
                  </a:lnTo>
                  <a:lnTo>
                    <a:pt x="376" y="112"/>
                  </a:lnTo>
                  <a:lnTo>
                    <a:pt x="352" y="44"/>
                  </a:lnTo>
                  <a:lnTo>
                    <a:pt x="44" y="0"/>
                  </a:lnTo>
                  <a:lnTo>
                    <a:pt x="68" y="80"/>
                  </a:lnTo>
                  <a:lnTo>
                    <a:pt x="88" y="148"/>
                  </a:lnTo>
                  <a:lnTo>
                    <a:pt x="96" y="200"/>
                  </a:lnTo>
                  <a:close/>
                </a:path>
              </a:pathLst>
            </a:custGeom>
            <a:solidFill>
              <a:srgbClr val="CCC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fr-FR"/>
            </a:p>
          </p:txBody>
        </p:sp>
        <p:sp>
          <p:nvSpPr>
            <p:cNvPr id="743459" name="Freeform 35">
              <a:extLst>
                <a:ext uri="{FF2B5EF4-FFF2-40B4-BE49-F238E27FC236}">
                  <a16:creationId xmlns:a16="http://schemas.microsoft.com/office/drawing/2014/main" id="{A1C75237-53EA-4443-9AE2-1B6D04EC9775}"/>
                </a:ext>
              </a:extLst>
            </p:cNvPr>
            <p:cNvSpPr>
              <a:spLocks noChangeAspect="1"/>
            </p:cNvSpPr>
            <p:nvPr/>
          </p:nvSpPr>
          <p:spPr bwMode="auto">
            <a:xfrm>
              <a:off x="3136" y="2115"/>
              <a:ext cx="227" cy="133"/>
            </a:xfrm>
            <a:custGeom>
              <a:avLst/>
              <a:gdLst>
                <a:gd name="T0" fmla="*/ 0 w 242"/>
                <a:gd name="T1" fmla="*/ 0 h 204"/>
                <a:gd name="T2" fmla="*/ 0 w 242"/>
                <a:gd name="T3" fmla="*/ 148 h 204"/>
                <a:gd name="T4" fmla="*/ 241 w 242"/>
                <a:gd name="T5" fmla="*/ 203 h 204"/>
                <a:gd name="T6" fmla="*/ 241 w 242"/>
                <a:gd name="T7" fmla="*/ 47 h 204"/>
                <a:gd name="T8" fmla="*/ 0 w 242"/>
                <a:gd name="T9" fmla="*/ 0 h 204"/>
              </a:gdLst>
              <a:ahLst/>
              <a:cxnLst>
                <a:cxn ang="0">
                  <a:pos x="T0" y="T1"/>
                </a:cxn>
                <a:cxn ang="0">
                  <a:pos x="T2" y="T3"/>
                </a:cxn>
                <a:cxn ang="0">
                  <a:pos x="T4" y="T5"/>
                </a:cxn>
                <a:cxn ang="0">
                  <a:pos x="T6" y="T7"/>
                </a:cxn>
                <a:cxn ang="0">
                  <a:pos x="T8" y="T9"/>
                </a:cxn>
              </a:cxnLst>
              <a:rect l="0" t="0" r="r" b="b"/>
              <a:pathLst>
                <a:path w="242" h="204">
                  <a:moveTo>
                    <a:pt x="0" y="0"/>
                  </a:moveTo>
                  <a:lnTo>
                    <a:pt x="0" y="148"/>
                  </a:lnTo>
                  <a:lnTo>
                    <a:pt x="241" y="203"/>
                  </a:lnTo>
                  <a:lnTo>
                    <a:pt x="241" y="47"/>
                  </a:lnTo>
                  <a:lnTo>
                    <a:pt x="0" y="0"/>
                  </a:lnTo>
                </a:path>
              </a:pathLst>
            </a:custGeom>
            <a:solidFill>
              <a:srgbClr val="FC012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fr-FR"/>
            </a:p>
          </p:txBody>
        </p:sp>
        <p:sp>
          <p:nvSpPr>
            <p:cNvPr id="743460" name="Freeform 36">
              <a:extLst>
                <a:ext uri="{FF2B5EF4-FFF2-40B4-BE49-F238E27FC236}">
                  <a16:creationId xmlns:a16="http://schemas.microsoft.com/office/drawing/2014/main" id="{2796128D-237E-4244-AD76-6E58B695D3E0}"/>
                </a:ext>
              </a:extLst>
            </p:cNvPr>
            <p:cNvSpPr>
              <a:spLocks noChangeAspect="1"/>
            </p:cNvSpPr>
            <p:nvPr/>
          </p:nvSpPr>
          <p:spPr bwMode="auto">
            <a:xfrm>
              <a:off x="3262" y="2629"/>
              <a:ext cx="143" cy="144"/>
            </a:xfrm>
            <a:custGeom>
              <a:avLst/>
              <a:gdLst>
                <a:gd name="T0" fmla="*/ 0 w 171"/>
                <a:gd name="T1" fmla="*/ 207 h 221"/>
                <a:gd name="T2" fmla="*/ 22 w 171"/>
                <a:gd name="T3" fmla="*/ 203 h 221"/>
                <a:gd name="T4" fmla="*/ 26 w 171"/>
                <a:gd name="T5" fmla="*/ 220 h 221"/>
                <a:gd name="T6" fmla="*/ 44 w 171"/>
                <a:gd name="T7" fmla="*/ 211 h 221"/>
                <a:gd name="T8" fmla="*/ 67 w 171"/>
                <a:gd name="T9" fmla="*/ 207 h 221"/>
                <a:gd name="T10" fmla="*/ 78 w 171"/>
                <a:gd name="T11" fmla="*/ 220 h 221"/>
                <a:gd name="T12" fmla="*/ 111 w 171"/>
                <a:gd name="T13" fmla="*/ 169 h 221"/>
                <a:gd name="T14" fmla="*/ 137 w 171"/>
                <a:gd name="T15" fmla="*/ 114 h 221"/>
                <a:gd name="T16" fmla="*/ 170 w 171"/>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221">
                  <a:moveTo>
                    <a:pt x="0" y="207"/>
                  </a:moveTo>
                  <a:lnTo>
                    <a:pt x="22" y="203"/>
                  </a:lnTo>
                  <a:lnTo>
                    <a:pt x="26" y="220"/>
                  </a:lnTo>
                  <a:lnTo>
                    <a:pt x="44" y="211"/>
                  </a:lnTo>
                  <a:lnTo>
                    <a:pt x="67" y="207"/>
                  </a:lnTo>
                  <a:lnTo>
                    <a:pt x="78" y="220"/>
                  </a:lnTo>
                  <a:lnTo>
                    <a:pt x="111" y="169"/>
                  </a:lnTo>
                  <a:lnTo>
                    <a:pt x="137" y="114"/>
                  </a:lnTo>
                  <a:lnTo>
                    <a:pt x="170" y="0"/>
                  </a:lnTo>
                </a:path>
              </a:pathLst>
            </a:custGeom>
            <a:solidFill>
              <a:srgbClr val="CCCC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fr-FR"/>
            </a:p>
          </p:txBody>
        </p:sp>
        <p:sp>
          <p:nvSpPr>
            <p:cNvPr id="743461" name="Freeform 37">
              <a:extLst>
                <a:ext uri="{FF2B5EF4-FFF2-40B4-BE49-F238E27FC236}">
                  <a16:creationId xmlns:a16="http://schemas.microsoft.com/office/drawing/2014/main" id="{0509D739-8BC1-4C49-83CA-6391E56703A1}"/>
                </a:ext>
              </a:extLst>
            </p:cNvPr>
            <p:cNvSpPr>
              <a:spLocks noChangeAspect="1"/>
            </p:cNvSpPr>
            <p:nvPr/>
          </p:nvSpPr>
          <p:spPr bwMode="auto">
            <a:xfrm>
              <a:off x="2944" y="1671"/>
              <a:ext cx="310" cy="121"/>
            </a:xfrm>
            <a:custGeom>
              <a:avLst/>
              <a:gdLst>
                <a:gd name="T0" fmla="*/ 51 w 374"/>
                <a:gd name="T1" fmla="*/ 186 h 187"/>
                <a:gd name="T2" fmla="*/ 0 w 374"/>
                <a:gd name="T3" fmla="*/ 68 h 187"/>
                <a:gd name="T4" fmla="*/ 3 w 374"/>
                <a:gd name="T5" fmla="*/ 9 h 187"/>
                <a:gd name="T6" fmla="*/ 11 w 374"/>
                <a:gd name="T7" fmla="*/ 13 h 187"/>
                <a:gd name="T8" fmla="*/ 26 w 374"/>
                <a:gd name="T9" fmla="*/ 25 h 187"/>
                <a:gd name="T10" fmla="*/ 67 w 374"/>
                <a:gd name="T11" fmla="*/ 59 h 187"/>
                <a:gd name="T12" fmla="*/ 89 w 374"/>
                <a:gd name="T13" fmla="*/ 72 h 187"/>
                <a:gd name="T14" fmla="*/ 103 w 374"/>
                <a:gd name="T15" fmla="*/ 63 h 187"/>
                <a:gd name="T16" fmla="*/ 118 w 374"/>
                <a:gd name="T17" fmla="*/ 59 h 187"/>
                <a:gd name="T18" fmla="*/ 125 w 374"/>
                <a:gd name="T19" fmla="*/ 47 h 187"/>
                <a:gd name="T20" fmla="*/ 148 w 374"/>
                <a:gd name="T21" fmla="*/ 38 h 187"/>
                <a:gd name="T22" fmla="*/ 166 w 374"/>
                <a:gd name="T23" fmla="*/ 55 h 187"/>
                <a:gd name="T24" fmla="*/ 192 w 374"/>
                <a:gd name="T25" fmla="*/ 76 h 187"/>
                <a:gd name="T26" fmla="*/ 214 w 374"/>
                <a:gd name="T27" fmla="*/ 97 h 187"/>
                <a:gd name="T28" fmla="*/ 229 w 374"/>
                <a:gd name="T29" fmla="*/ 106 h 187"/>
                <a:gd name="T30" fmla="*/ 251 w 374"/>
                <a:gd name="T31" fmla="*/ 101 h 187"/>
                <a:gd name="T32" fmla="*/ 262 w 374"/>
                <a:gd name="T33" fmla="*/ 119 h 187"/>
                <a:gd name="T34" fmla="*/ 281 w 374"/>
                <a:gd name="T35" fmla="*/ 144 h 187"/>
                <a:gd name="T36" fmla="*/ 303 w 374"/>
                <a:gd name="T37" fmla="*/ 148 h 187"/>
                <a:gd name="T38" fmla="*/ 373 w 374"/>
                <a:gd name="T39" fmla="*/ 127 h 187"/>
                <a:gd name="T40" fmla="*/ 318 w 374"/>
                <a:gd name="T41" fmla="*/ 93 h 187"/>
                <a:gd name="T42" fmla="*/ 281 w 374"/>
                <a:gd name="T43" fmla="*/ 76 h 187"/>
                <a:gd name="T44" fmla="*/ 262 w 374"/>
                <a:gd name="T45" fmla="*/ 81 h 187"/>
                <a:gd name="T46" fmla="*/ 251 w 374"/>
                <a:gd name="T47" fmla="*/ 63 h 187"/>
                <a:gd name="T48" fmla="*/ 236 w 374"/>
                <a:gd name="T49" fmla="*/ 63 h 187"/>
                <a:gd name="T50" fmla="*/ 233 w 374"/>
                <a:gd name="T51" fmla="*/ 51 h 187"/>
                <a:gd name="T52" fmla="*/ 203 w 374"/>
                <a:gd name="T53" fmla="*/ 55 h 187"/>
                <a:gd name="T54" fmla="*/ 196 w 374"/>
                <a:gd name="T55" fmla="*/ 43 h 187"/>
                <a:gd name="T56" fmla="*/ 184 w 374"/>
                <a:gd name="T57" fmla="*/ 30 h 187"/>
                <a:gd name="T58" fmla="*/ 173 w 374"/>
                <a:gd name="T59" fmla="*/ 30 h 187"/>
                <a:gd name="T60" fmla="*/ 151 w 374"/>
                <a:gd name="T61" fmla="*/ 21 h 187"/>
                <a:gd name="T62" fmla="*/ 137 w 374"/>
                <a:gd name="T63" fmla="*/ 17 h 187"/>
                <a:gd name="T64" fmla="*/ 125 w 374"/>
                <a:gd name="T65" fmla="*/ 9 h 187"/>
                <a:gd name="T66" fmla="*/ 111 w 374"/>
                <a:gd name="T67" fmla="*/ 0 h 187"/>
                <a:gd name="T68" fmla="*/ 92 w 374"/>
                <a:gd name="T69" fmla="*/ 0 h 187"/>
                <a:gd name="T70" fmla="*/ 73 w 374"/>
                <a:gd name="T71" fmla="*/ 0 h 187"/>
                <a:gd name="T72" fmla="*/ 59 w 374"/>
                <a:gd name="T73" fmla="*/ 5 h 187"/>
                <a:gd name="T74" fmla="*/ 48 w 374"/>
                <a:gd name="T75" fmla="*/ 9 h 187"/>
                <a:gd name="T76" fmla="*/ 40 w 374"/>
                <a:gd name="T77" fmla="*/ 21 h 187"/>
                <a:gd name="T78" fmla="*/ 44 w 374"/>
                <a:gd name="T7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4" h="187">
                  <a:moveTo>
                    <a:pt x="51" y="186"/>
                  </a:moveTo>
                  <a:lnTo>
                    <a:pt x="0" y="68"/>
                  </a:lnTo>
                  <a:lnTo>
                    <a:pt x="3" y="9"/>
                  </a:lnTo>
                  <a:lnTo>
                    <a:pt x="11" y="13"/>
                  </a:lnTo>
                  <a:lnTo>
                    <a:pt x="26" y="25"/>
                  </a:lnTo>
                  <a:lnTo>
                    <a:pt x="67" y="59"/>
                  </a:lnTo>
                  <a:lnTo>
                    <a:pt x="89" y="72"/>
                  </a:lnTo>
                  <a:lnTo>
                    <a:pt x="103" y="63"/>
                  </a:lnTo>
                  <a:lnTo>
                    <a:pt x="118" y="59"/>
                  </a:lnTo>
                  <a:lnTo>
                    <a:pt x="125" y="47"/>
                  </a:lnTo>
                  <a:lnTo>
                    <a:pt x="148" y="38"/>
                  </a:lnTo>
                  <a:lnTo>
                    <a:pt x="166" y="55"/>
                  </a:lnTo>
                  <a:lnTo>
                    <a:pt x="192" y="76"/>
                  </a:lnTo>
                  <a:lnTo>
                    <a:pt x="214" y="97"/>
                  </a:lnTo>
                  <a:lnTo>
                    <a:pt x="229" y="106"/>
                  </a:lnTo>
                  <a:lnTo>
                    <a:pt x="251" y="101"/>
                  </a:lnTo>
                  <a:lnTo>
                    <a:pt x="262" y="119"/>
                  </a:lnTo>
                  <a:lnTo>
                    <a:pt x="281" y="144"/>
                  </a:lnTo>
                  <a:lnTo>
                    <a:pt x="303" y="148"/>
                  </a:lnTo>
                  <a:lnTo>
                    <a:pt x="373" y="127"/>
                  </a:lnTo>
                  <a:lnTo>
                    <a:pt x="318" y="93"/>
                  </a:lnTo>
                  <a:lnTo>
                    <a:pt x="281" y="76"/>
                  </a:lnTo>
                  <a:lnTo>
                    <a:pt x="262" y="81"/>
                  </a:lnTo>
                  <a:lnTo>
                    <a:pt x="251" y="63"/>
                  </a:lnTo>
                  <a:lnTo>
                    <a:pt x="236" y="63"/>
                  </a:lnTo>
                  <a:lnTo>
                    <a:pt x="233" y="51"/>
                  </a:lnTo>
                  <a:lnTo>
                    <a:pt x="203" y="55"/>
                  </a:lnTo>
                  <a:lnTo>
                    <a:pt x="196" y="43"/>
                  </a:lnTo>
                  <a:lnTo>
                    <a:pt x="184" y="30"/>
                  </a:lnTo>
                  <a:lnTo>
                    <a:pt x="173" y="30"/>
                  </a:lnTo>
                  <a:lnTo>
                    <a:pt x="151" y="21"/>
                  </a:lnTo>
                  <a:lnTo>
                    <a:pt x="137" y="17"/>
                  </a:lnTo>
                  <a:lnTo>
                    <a:pt x="125" y="9"/>
                  </a:lnTo>
                  <a:lnTo>
                    <a:pt x="111" y="0"/>
                  </a:lnTo>
                  <a:lnTo>
                    <a:pt x="92" y="0"/>
                  </a:lnTo>
                  <a:lnTo>
                    <a:pt x="73" y="0"/>
                  </a:lnTo>
                  <a:lnTo>
                    <a:pt x="59" y="5"/>
                  </a:lnTo>
                  <a:lnTo>
                    <a:pt x="48" y="9"/>
                  </a:lnTo>
                  <a:lnTo>
                    <a:pt x="40" y="21"/>
                  </a:lnTo>
                  <a:lnTo>
                    <a:pt x="44" y="43"/>
                  </a:lnTo>
                </a:path>
              </a:pathLst>
            </a:custGeom>
            <a:solidFill>
              <a:srgbClr val="CCCC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fr-FR"/>
            </a:p>
          </p:txBody>
        </p:sp>
        <p:sp>
          <p:nvSpPr>
            <p:cNvPr id="743462" name="Freeform 38">
              <a:extLst>
                <a:ext uri="{FF2B5EF4-FFF2-40B4-BE49-F238E27FC236}">
                  <a16:creationId xmlns:a16="http://schemas.microsoft.com/office/drawing/2014/main" id="{E8B199E1-AA9C-C44F-B14D-19C49A8E26EC}"/>
                </a:ext>
              </a:extLst>
            </p:cNvPr>
            <p:cNvSpPr>
              <a:spLocks noChangeAspect="1"/>
            </p:cNvSpPr>
            <p:nvPr/>
          </p:nvSpPr>
          <p:spPr bwMode="auto">
            <a:xfrm>
              <a:off x="3254" y="1750"/>
              <a:ext cx="94" cy="123"/>
            </a:xfrm>
            <a:custGeom>
              <a:avLst/>
              <a:gdLst>
                <a:gd name="T0" fmla="*/ 0 w 112"/>
                <a:gd name="T1" fmla="*/ 0 h 191"/>
                <a:gd name="T2" fmla="*/ 41 w 112"/>
                <a:gd name="T3" fmla="*/ 67 h 191"/>
                <a:gd name="T4" fmla="*/ 71 w 112"/>
                <a:gd name="T5" fmla="*/ 114 h 191"/>
                <a:gd name="T6" fmla="*/ 85 w 112"/>
                <a:gd name="T7" fmla="*/ 148 h 191"/>
                <a:gd name="T8" fmla="*/ 111 w 112"/>
                <a:gd name="T9" fmla="*/ 190 h 191"/>
              </a:gdLst>
              <a:ahLst/>
              <a:cxnLst>
                <a:cxn ang="0">
                  <a:pos x="T0" y="T1"/>
                </a:cxn>
                <a:cxn ang="0">
                  <a:pos x="T2" y="T3"/>
                </a:cxn>
                <a:cxn ang="0">
                  <a:pos x="T4" y="T5"/>
                </a:cxn>
                <a:cxn ang="0">
                  <a:pos x="T6" y="T7"/>
                </a:cxn>
                <a:cxn ang="0">
                  <a:pos x="T8" y="T9"/>
                </a:cxn>
              </a:cxnLst>
              <a:rect l="0" t="0" r="r" b="b"/>
              <a:pathLst>
                <a:path w="112" h="191">
                  <a:moveTo>
                    <a:pt x="0" y="0"/>
                  </a:moveTo>
                  <a:lnTo>
                    <a:pt x="41" y="67"/>
                  </a:lnTo>
                  <a:lnTo>
                    <a:pt x="71" y="114"/>
                  </a:lnTo>
                  <a:lnTo>
                    <a:pt x="85" y="148"/>
                  </a:lnTo>
                  <a:lnTo>
                    <a:pt x="111" y="190"/>
                  </a:lnTo>
                </a:path>
              </a:pathLst>
            </a:custGeom>
            <a:solidFill>
              <a:srgbClr val="00CC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fr-FR"/>
            </a:p>
          </p:txBody>
        </p:sp>
        <p:grpSp>
          <p:nvGrpSpPr>
            <p:cNvPr id="743463" name="Group 39">
              <a:extLst>
                <a:ext uri="{FF2B5EF4-FFF2-40B4-BE49-F238E27FC236}">
                  <a16:creationId xmlns:a16="http://schemas.microsoft.com/office/drawing/2014/main" id="{56162D24-C4C0-0248-8425-708A83A90B07}"/>
                </a:ext>
              </a:extLst>
            </p:cNvPr>
            <p:cNvGrpSpPr>
              <a:grpSpLocks noChangeAspect="1"/>
            </p:cNvGrpSpPr>
            <p:nvPr/>
          </p:nvGrpSpPr>
          <p:grpSpPr bwMode="auto">
            <a:xfrm>
              <a:off x="3120" y="2288"/>
              <a:ext cx="205" cy="150"/>
              <a:chOff x="8522" y="4603"/>
              <a:chExt cx="183" cy="161"/>
            </a:xfrm>
          </p:grpSpPr>
          <p:sp>
            <p:nvSpPr>
              <p:cNvPr id="743464" name="AutoShape 40">
                <a:extLst>
                  <a:ext uri="{FF2B5EF4-FFF2-40B4-BE49-F238E27FC236}">
                    <a16:creationId xmlns:a16="http://schemas.microsoft.com/office/drawing/2014/main" id="{5355C5DF-5A2C-284B-AB22-64783527757B}"/>
                  </a:ext>
                </a:extLst>
              </p:cNvPr>
              <p:cNvSpPr>
                <a:spLocks noChangeAspect="1" noChangeArrowheads="1"/>
              </p:cNvSpPr>
              <p:nvPr/>
            </p:nvSpPr>
            <p:spPr bwMode="auto">
              <a:xfrm rot="16758325" flipH="1">
                <a:off x="8486" y="4639"/>
                <a:ext cx="120" cy="48"/>
              </a:xfrm>
              <a:prstGeom prst="rightArrow">
                <a:avLst>
                  <a:gd name="adj1" fmla="val 50000"/>
                  <a:gd name="adj2" fmla="val 125012"/>
                </a:avLst>
              </a:prstGeom>
              <a:solidFill>
                <a:schemeClr val="tx1"/>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nchor="ctr"/>
              <a:lstStyle/>
              <a:p>
                <a:endParaRPr lang="fr-FR"/>
              </a:p>
            </p:txBody>
          </p:sp>
          <p:sp>
            <p:nvSpPr>
              <p:cNvPr id="743465" name="AutoShape 41">
                <a:extLst>
                  <a:ext uri="{FF2B5EF4-FFF2-40B4-BE49-F238E27FC236}">
                    <a16:creationId xmlns:a16="http://schemas.microsoft.com/office/drawing/2014/main" id="{A5C4ABD8-9F2F-7640-B5BD-D9D3A0428BB9}"/>
                  </a:ext>
                </a:extLst>
              </p:cNvPr>
              <p:cNvSpPr>
                <a:spLocks noChangeAspect="1" noChangeArrowheads="1"/>
              </p:cNvSpPr>
              <p:nvPr/>
            </p:nvSpPr>
            <p:spPr bwMode="auto">
              <a:xfrm rot="16758325" flipH="1">
                <a:off x="8554" y="4661"/>
                <a:ext cx="120" cy="48"/>
              </a:xfrm>
              <a:prstGeom prst="rightArrow">
                <a:avLst>
                  <a:gd name="adj1" fmla="val 50000"/>
                  <a:gd name="adj2" fmla="val 125012"/>
                </a:avLst>
              </a:prstGeom>
              <a:solidFill>
                <a:schemeClr val="tx1"/>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nchor="ctr"/>
              <a:lstStyle/>
              <a:p>
                <a:endParaRPr lang="fr-FR"/>
              </a:p>
            </p:txBody>
          </p:sp>
          <p:sp>
            <p:nvSpPr>
              <p:cNvPr id="743466" name="AutoShape 42">
                <a:extLst>
                  <a:ext uri="{FF2B5EF4-FFF2-40B4-BE49-F238E27FC236}">
                    <a16:creationId xmlns:a16="http://schemas.microsoft.com/office/drawing/2014/main" id="{A6311636-8680-D744-A5BD-1699476D69F4}"/>
                  </a:ext>
                </a:extLst>
              </p:cNvPr>
              <p:cNvSpPr>
                <a:spLocks noChangeAspect="1" noChangeArrowheads="1"/>
              </p:cNvSpPr>
              <p:nvPr/>
            </p:nvSpPr>
            <p:spPr bwMode="auto">
              <a:xfrm rot="16758325" flipH="1">
                <a:off x="8621" y="4680"/>
                <a:ext cx="120" cy="48"/>
              </a:xfrm>
              <a:prstGeom prst="rightArrow">
                <a:avLst>
                  <a:gd name="adj1" fmla="val 50000"/>
                  <a:gd name="adj2" fmla="val 125012"/>
                </a:avLst>
              </a:prstGeom>
              <a:solidFill>
                <a:schemeClr val="tx1"/>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nchor="ctr"/>
              <a:lstStyle/>
              <a:p>
                <a:endParaRPr lang="fr-FR"/>
              </a:p>
            </p:txBody>
          </p:sp>
        </p:grpSp>
        <p:grpSp>
          <p:nvGrpSpPr>
            <p:cNvPr id="743467" name="Group 43">
              <a:extLst>
                <a:ext uri="{FF2B5EF4-FFF2-40B4-BE49-F238E27FC236}">
                  <a16:creationId xmlns:a16="http://schemas.microsoft.com/office/drawing/2014/main" id="{35E878F6-8BDF-CF40-9D05-B4BB31E84F7C}"/>
                </a:ext>
              </a:extLst>
            </p:cNvPr>
            <p:cNvGrpSpPr>
              <a:grpSpLocks noChangeAspect="1"/>
            </p:cNvGrpSpPr>
            <p:nvPr/>
          </p:nvGrpSpPr>
          <p:grpSpPr bwMode="auto">
            <a:xfrm>
              <a:off x="3107" y="1972"/>
              <a:ext cx="203" cy="125"/>
              <a:chOff x="8516" y="4280"/>
              <a:chExt cx="179" cy="137"/>
            </a:xfrm>
          </p:grpSpPr>
          <p:sp>
            <p:nvSpPr>
              <p:cNvPr id="743468" name="AutoShape 44">
                <a:extLst>
                  <a:ext uri="{FF2B5EF4-FFF2-40B4-BE49-F238E27FC236}">
                    <a16:creationId xmlns:a16="http://schemas.microsoft.com/office/drawing/2014/main" id="{488ADE61-6EBD-7649-A721-7E64A13DA7D3}"/>
                  </a:ext>
                </a:extLst>
              </p:cNvPr>
              <p:cNvSpPr>
                <a:spLocks noChangeAspect="1" noChangeArrowheads="1"/>
              </p:cNvSpPr>
              <p:nvPr/>
            </p:nvSpPr>
            <p:spPr bwMode="auto">
              <a:xfrm rot="15594012" flipH="1">
                <a:off x="8479" y="4317"/>
                <a:ext cx="119" cy="45"/>
              </a:xfrm>
              <a:prstGeom prst="rightArrow">
                <a:avLst>
                  <a:gd name="adj1" fmla="val 50000"/>
                  <a:gd name="adj2" fmla="val 132234"/>
                </a:avLst>
              </a:prstGeom>
              <a:solidFill>
                <a:schemeClr val="tx1"/>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nchor="ctr"/>
              <a:lstStyle/>
              <a:p>
                <a:endParaRPr lang="fr-FR"/>
              </a:p>
            </p:txBody>
          </p:sp>
          <p:sp>
            <p:nvSpPr>
              <p:cNvPr id="743469" name="AutoShape 45">
                <a:extLst>
                  <a:ext uri="{FF2B5EF4-FFF2-40B4-BE49-F238E27FC236}">
                    <a16:creationId xmlns:a16="http://schemas.microsoft.com/office/drawing/2014/main" id="{4747715C-6CB2-1F4B-9894-F55C40C5117F}"/>
                  </a:ext>
                </a:extLst>
              </p:cNvPr>
              <p:cNvSpPr>
                <a:spLocks noChangeAspect="1" noChangeArrowheads="1"/>
              </p:cNvSpPr>
              <p:nvPr/>
            </p:nvSpPr>
            <p:spPr bwMode="auto">
              <a:xfrm rot="15597039" flipH="1">
                <a:off x="8547" y="4325"/>
                <a:ext cx="119" cy="46"/>
              </a:xfrm>
              <a:prstGeom prst="rightArrow">
                <a:avLst>
                  <a:gd name="adj1" fmla="val 50000"/>
                  <a:gd name="adj2" fmla="val 129360"/>
                </a:avLst>
              </a:prstGeom>
              <a:solidFill>
                <a:schemeClr val="tx1"/>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nchor="ctr"/>
              <a:lstStyle/>
              <a:p>
                <a:endParaRPr lang="fr-FR"/>
              </a:p>
            </p:txBody>
          </p:sp>
          <p:sp>
            <p:nvSpPr>
              <p:cNvPr id="743470" name="AutoShape 46">
                <a:extLst>
                  <a:ext uri="{FF2B5EF4-FFF2-40B4-BE49-F238E27FC236}">
                    <a16:creationId xmlns:a16="http://schemas.microsoft.com/office/drawing/2014/main" id="{7E51401E-5C3C-1945-A415-C76ECA10DA7A}"/>
                  </a:ext>
                </a:extLst>
              </p:cNvPr>
              <p:cNvSpPr>
                <a:spLocks noChangeAspect="1" noChangeArrowheads="1"/>
              </p:cNvSpPr>
              <p:nvPr/>
            </p:nvSpPr>
            <p:spPr bwMode="auto">
              <a:xfrm rot="15594012" flipH="1">
                <a:off x="8613" y="4335"/>
                <a:ext cx="119" cy="45"/>
              </a:xfrm>
              <a:prstGeom prst="rightArrow">
                <a:avLst>
                  <a:gd name="adj1" fmla="val 50000"/>
                  <a:gd name="adj2" fmla="val 132234"/>
                </a:avLst>
              </a:prstGeom>
              <a:solidFill>
                <a:schemeClr val="tx1"/>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nchor="ctr"/>
              <a:lstStyle/>
              <a:p>
                <a:endParaRPr lang="fr-FR"/>
              </a:p>
            </p:txBody>
          </p:sp>
        </p:grpSp>
        <p:sp>
          <p:nvSpPr>
            <p:cNvPr id="743471" name="Text Box 47">
              <a:extLst>
                <a:ext uri="{FF2B5EF4-FFF2-40B4-BE49-F238E27FC236}">
                  <a16:creationId xmlns:a16="http://schemas.microsoft.com/office/drawing/2014/main" id="{B1DB370C-F42C-1D44-870F-041432361E61}"/>
                </a:ext>
              </a:extLst>
            </p:cNvPr>
            <p:cNvSpPr txBox="1">
              <a:spLocks noChangeAspect="1" noChangeArrowheads="1"/>
            </p:cNvSpPr>
            <p:nvPr/>
          </p:nvSpPr>
          <p:spPr bwMode="auto">
            <a:xfrm>
              <a:off x="2719" y="3605"/>
              <a:ext cx="182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hangingPunct="1"/>
              <a:r>
                <a:rPr kumimoji="1" lang="fr-FR" altLang="ja-JP" sz="1800" i="1">
                  <a:solidFill>
                    <a:srgbClr val="990000"/>
                  </a:solidFill>
                  <a:latin typeface="Arial" panose="020B0604020202020204" pitchFamily="34" charset="0"/>
                  <a:ea typeface="ＤＦ平成ゴシック体W7" pitchFamily="1" charset="-128"/>
                </a:rPr>
                <a:t>Pompe électromagnétique</a:t>
              </a:r>
            </a:p>
          </p:txBody>
        </p:sp>
        <p:pic>
          <p:nvPicPr>
            <p:cNvPr id="743472" name="Picture 48">
              <a:extLst>
                <a:ext uri="{FF2B5EF4-FFF2-40B4-BE49-F238E27FC236}">
                  <a16:creationId xmlns:a16="http://schemas.microsoft.com/office/drawing/2014/main" id="{4E14630F-8A1C-CB43-9816-6327B798C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1909"/>
              <a:ext cx="1232" cy="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3473" name="Text Box 49">
              <a:extLst>
                <a:ext uri="{FF2B5EF4-FFF2-40B4-BE49-F238E27FC236}">
                  <a16:creationId xmlns:a16="http://schemas.microsoft.com/office/drawing/2014/main" id="{6F245DEC-5A5B-4E40-933E-402ED84DBC55}"/>
                </a:ext>
              </a:extLst>
            </p:cNvPr>
            <p:cNvSpPr txBox="1">
              <a:spLocks noChangeArrowheads="1"/>
            </p:cNvSpPr>
            <p:nvPr/>
          </p:nvSpPr>
          <p:spPr bwMode="auto">
            <a:xfrm>
              <a:off x="522" y="1446"/>
              <a:ext cx="1369" cy="173"/>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hangingPunct="1"/>
              <a:r>
                <a:rPr kumimoji="1" lang="en-US" altLang="ja-JP" sz="1800" i="1">
                  <a:solidFill>
                    <a:srgbClr val="FF0000"/>
                  </a:solidFill>
                  <a:latin typeface="Arial" panose="020B0604020202020204" pitchFamily="34" charset="0"/>
                  <a:ea typeface="ＤＦ平成ゴシック体W7" pitchFamily="1" charset="-128"/>
                </a:rPr>
                <a:t>Faiceau D</a:t>
              </a:r>
              <a:r>
                <a:rPr kumimoji="1" lang="en-US" altLang="ja-JP" sz="1800" i="1" baseline="30000">
                  <a:solidFill>
                    <a:srgbClr val="FF0000"/>
                  </a:solidFill>
                  <a:latin typeface="Arial" panose="020B0604020202020204" pitchFamily="34" charset="0"/>
                  <a:ea typeface="ＤＦ平成ゴシック体W7" pitchFamily="1" charset="-128"/>
                </a:rPr>
                <a:t>+</a:t>
              </a:r>
              <a:r>
                <a:rPr kumimoji="1" lang="en-US" altLang="ja-JP" sz="1800" i="1">
                  <a:solidFill>
                    <a:srgbClr val="FF0000"/>
                  </a:solidFill>
                  <a:latin typeface="Arial" panose="020B0604020202020204" pitchFamily="34" charset="0"/>
                  <a:ea typeface="ＤＦ平成ゴシック体W7" pitchFamily="1" charset="-128"/>
                </a:rPr>
                <a:t> (10MW)</a:t>
              </a:r>
            </a:p>
          </p:txBody>
        </p:sp>
        <p:grpSp>
          <p:nvGrpSpPr>
            <p:cNvPr id="743474" name="Group 50">
              <a:extLst>
                <a:ext uri="{FF2B5EF4-FFF2-40B4-BE49-F238E27FC236}">
                  <a16:creationId xmlns:a16="http://schemas.microsoft.com/office/drawing/2014/main" id="{D3BB0936-61FE-DD4C-8BA9-7EC7A37EDA49}"/>
                </a:ext>
              </a:extLst>
            </p:cNvPr>
            <p:cNvGrpSpPr>
              <a:grpSpLocks/>
            </p:cNvGrpSpPr>
            <p:nvPr/>
          </p:nvGrpSpPr>
          <p:grpSpPr bwMode="auto">
            <a:xfrm>
              <a:off x="1652" y="2112"/>
              <a:ext cx="1706" cy="133"/>
              <a:chOff x="2304" y="2522"/>
              <a:chExt cx="1404" cy="154"/>
            </a:xfrm>
          </p:grpSpPr>
          <p:sp>
            <p:nvSpPr>
              <p:cNvPr id="743475" name="Freeform 51">
                <a:extLst>
                  <a:ext uri="{FF2B5EF4-FFF2-40B4-BE49-F238E27FC236}">
                    <a16:creationId xmlns:a16="http://schemas.microsoft.com/office/drawing/2014/main" id="{B1C6E9B2-5AD1-2D4D-8AF8-3E88639558F4}"/>
                  </a:ext>
                </a:extLst>
              </p:cNvPr>
              <p:cNvSpPr>
                <a:spLocks/>
              </p:cNvSpPr>
              <p:nvPr/>
            </p:nvSpPr>
            <p:spPr bwMode="auto">
              <a:xfrm>
                <a:off x="2306" y="2522"/>
                <a:ext cx="1402" cy="68"/>
              </a:xfrm>
              <a:custGeom>
                <a:avLst/>
                <a:gdLst>
                  <a:gd name="T0" fmla="*/ 1172 w 1402"/>
                  <a:gd name="T1" fmla="*/ 0 h 68"/>
                  <a:gd name="T2" fmla="*/ 662 w 1402"/>
                  <a:gd name="T3" fmla="*/ 0 h 68"/>
                  <a:gd name="T4" fmla="*/ 0 w 1402"/>
                  <a:gd name="T5" fmla="*/ 46 h 68"/>
                  <a:gd name="T6" fmla="*/ 24 w 1402"/>
                  <a:gd name="T7" fmla="*/ 68 h 68"/>
                  <a:gd name="T8" fmla="*/ 868 w 1402"/>
                  <a:gd name="T9" fmla="*/ 34 h 68"/>
                  <a:gd name="T10" fmla="*/ 1402 w 1402"/>
                  <a:gd name="T11" fmla="*/ 34 h 68"/>
                  <a:gd name="T12" fmla="*/ 1172 w 1402"/>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402" h="68">
                    <a:moveTo>
                      <a:pt x="1172" y="0"/>
                    </a:moveTo>
                    <a:lnTo>
                      <a:pt x="662" y="0"/>
                    </a:lnTo>
                    <a:lnTo>
                      <a:pt x="0" y="46"/>
                    </a:lnTo>
                    <a:lnTo>
                      <a:pt x="24" y="68"/>
                    </a:lnTo>
                    <a:lnTo>
                      <a:pt x="868" y="34"/>
                    </a:lnTo>
                    <a:lnTo>
                      <a:pt x="1402" y="34"/>
                    </a:lnTo>
                    <a:lnTo>
                      <a:pt x="1172"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476" name="Freeform 52">
                <a:extLst>
                  <a:ext uri="{FF2B5EF4-FFF2-40B4-BE49-F238E27FC236}">
                    <a16:creationId xmlns:a16="http://schemas.microsoft.com/office/drawing/2014/main" id="{E046988A-AC53-8A4A-8964-12F1FC3F3107}"/>
                  </a:ext>
                </a:extLst>
              </p:cNvPr>
              <p:cNvSpPr>
                <a:spLocks/>
              </p:cNvSpPr>
              <p:nvPr/>
            </p:nvSpPr>
            <p:spPr bwMode="auto">
              <a:xfrm>
                <a:off x="2328" y="2556"/>
                <a:ext cx="1380" cy="120"/>
              </a:xfrm>
              <a:custGeom>
                <a:avLst/>
                <a:gdLst>
                  <a:gd name="T0" fmla="*/ 846 w 1380"/>
                  <a:gd name="T1" fmla="*/ 0 h 120"/>
                  <a:gd name="T2" fmla="*/ 1380 w 1380"/>
                  <a:gd name="T3" fmla="*/ 0 h 120"/>
                  <a:gd name="T4" fmla="*/ 1380 w 1380"/>
                  <a:gd name="T5" fmla="*/ 120 h 120"/>
                  <a:gd name="T6" fmla="*/ 846 w 1380"/>
                  <a:gd name="T7" fmla="*/ 120 h 120"/>
                  <a:gd name="T8" fmla="*/ 0 w 1380"/>
                  <a:gd name="T9" fmla="*/ 60 h 120"/>
                  <a:gd name="T10" fmla="*/ 0 w 1380"/>
                  <a:gd name="T11" fmla="*/ 34 h 120"/>
                  <a:gd name="T12" fmla="*/ 846 w 1380"/>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1380" h="120">
                    <a:moveTo>
                      <a:pt x="846" y="0"/>
                    </a:moveTo>
                    <a:lnTo>
                      <a:pt x="1380" y="0"/>
                    </a:lnTo>
                    <a:lnTo>
                      <a:pt x="1380" y="120"/>
                    </a:lnTo>
                    <a:lnTo>
                      <a:pt x="846" y="120"/>
                    </a:lnTo>
                    <a:lnTo>
                      <a:pt x="0" y="60"/>
                    </a:lnTo>
                    <a:lnTo>
                      <a:pt x="0" y="34"/>
                    </a:lnTo>
                    <a:lnTo>
                      <a:pt x="846"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477" name="Freeform 53">
                <a:extLst>
                  <a:ext uri="{FF2B5EF4-FFF2-40B4-BE49-F238E27FC236}">
                    <a16:creationId xmlns:a16="http://schemas.microsoft.com/office/drawing/2014/main" id="{7CD8F0F6-F9C0-F04B-8A37-A118AE614598}"/>
                  </a:ext>
                </a:extLst>
              </p:cNvPr>
              <p:cNvSpPr>
                <a:spLocks/>
              </p:cNvSpPr>
              <p:nvPr/>
            </p:nvSpPr>
            <p:spPr bwMode="auto">
              <a:xfrm>
                <a:off x="2304" y="2568"/>
                <a:ext cx="26" cy="50"/>
              </a:xfrm>
              <a:custGeom>
                <a:avLst/>
                <a:gdLst>
                  <a:gd name="T0" fmla="*/ 0 w 26"/>
                  <a:gd name="T1" fmla="*/ 0 h 50"/>
                  <a:gd name="T2" fmla="*/ 26 w 26"/>
                  <a:gd name="T3" fmla="*/ 24 h 50"/>
                  <a:gd name="T4" fmla="*/ 24 w 26"/>
                  <a:gd name="T5" fmla="*/ 50 h 50"/>
                  <a:gd name="T6" fmla="*/ 0 w 26"/>
                  <a:gd name="T7" fmla="*/ 32 h 50"/>
                  <a:gd name="T8" fmla="*/ 0 w 26"/>
                  <a:gd name="T9" fmla="*/ 0 h 50"/>
                </a:gdLst>
                <a:ahLst/>
                <a:cxnLst>
                  <a:cxn ang="0">
                    <a:pos x="T0" y="T1"/>
                  </a:cxn>
                  <a:cxn ang="0">
                    <a:pos x="T2" y="T3"/>
                  </a:cxn>
                  <a:cxn ang="0">
                    <a:pos x="T4" y="T5"/>
                  </a:cxn>
                  <a:cxn ang="0">
                    <a:pos x="T6" y="T7"/>
                  </a:cxn>
                  <a:cxn ang="0">
                    <a:pos x="T8" y="T9"/>
                  </a:cxn>
                </a:cxnLst>
                <a:rect l="0" t="0" r="r" b="b"/>
                <a:pathLst>
                  <a:path w="26" h="50">
                    <a:moveTo>
                      <a:pt x="0" y="0"/>
                    </a:moveTo>
                    <a:lnTo>
                      <a:pt x="26" y="24"/>
                    </a:lnTo>
                    <a:lnTo>
                      <a:pt x="24" y="50"/>
                    </a:lnTo>
                    <a:lnTo>
                      <a:pt x="0" y="32"/>
                    </a:lnTo>
                    <a:lnTo>
                      <a:pt x="0"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43478" name="Line 54">
              <a:extLst>
                <a:ext uri="{FF2B5EF4-FFF2-40B4-BE49-F238E27FC236}">
                  <a16:creationId xmlns:a16="http://schemas.microsoft.com/office/drawing/2014/main" id="{4100E157-8A41-F041-B77C-B9AA7B66061E}"/>
                </a:ext>
              </a:extLst>
            </p:cNvPr>
            <p:cNvSpPr>
              <a:spLocks noChangeShapeType="1"/>
            </p:cNvSpPr>
            <p:nvPr/>
          </p:nvSpPr>
          <p:spPr bwMode="auto">
            <a:xfrm flipV="1">
              <a:off x="1987" y="1541"/>
              <a:ext cx="0" cy="476"/>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479" name="Freeform 55">
              <a:extLst>
                <a:ext uri="{FF2B5EF4-FFF2-40B4-BE49-F238E27FC236}">
                  <a16:creationId xmlns:a16="http://schemas.microsoft.com/office/drawing/2014/main" id="{C2BE35B4-EFFD-D34F-A150-961F8C82EA9D}"/>
                </a:ext>
              </a:extLst>
            </p:cNvPr>
            <p:cNvSpPr>
              <a:spLocks/>
            </p:cNvSpPr>
            <p:nvPr/>
          </p:nvSpPr>
          <p:spPr bwMode="auto">
            <a:xfrm>
              <a:off x="1937" y="1219"/>
              <a:ext cx="197" cy="195"/>
            </a:xfrm>
            <a:custGeom>
              <a:avLst/>
              <a:gdLst>
                <a:gd name="T0" fmla="*/ 0 w 228"/>
                <a:gd name="T1" fmla="*/ 226 h 226"/>
                <a:gd name="T2" fmla="*/ 4 w 228"/>
                <a:gd name="T3" fmla="*/ 176 h 226"/>
                <a:gd name="T4" fmla="*/ 18 w 228"/>
                <a:gd name="T5" fmla="*/ 130 h 226"/>
                <a:gd name="T6" fmla="*/ 38 w 228"/>
                <a:gd name="T7" fmla="*/ 98 h 226"/>
                <a:gd name="T8" fmla="*/ 62 w 228"/>
                <a:gd name="T9" fmla="*/ 68 h 226"/>
                <a:gd name="T10" fmla="*/ 86 w 228"/>
                <a:gd name="T11" fmla="*/ 46 h 226"/>
                <a:gd name="T12" fmla="*/ 116 w 228"/>
                <a:gd name="T13" fmla="*/ 26 h 226"/>
                <a:gd name="T14" fmla="*/ 158 w 228"/>
                <a:gd name="T15" fmla="*/ 10 h 226"/>
                <a:gd name="T16" fmla="*/ 194 w 228"/>
                <a:gd name="T17" fmla="*/ 2 h 226"/>
                <a:gd name="T18" fmla="*/ 228 w 228"/>
                <a:gd name="T19" fmla="*/ 0 h 226"/>
                <a:gd name="T20" fmla="*/ 228 w 228"/>
                <a:gd name="T21" fmla="*/ 116 h 226"/>
                <a:gd name="T22" fmla="*/ 206 w 228"/>
                <a:gd name="T23" fmla="*/ 118 h 226"/>
                <a:gd name="T24" fmla="*/ 184 w 228"/>
                <a:gd name="T25" fmla="*/ 124 h 226"/>
                <a:gd name="T26" fmla="*/ 168 w 228"/>
                <a:gd name="T27" fmla="*/ 134 h 226"/>
                <a:gd name="T28" fmla="*/ 152 w 228"/>
                <a:gd name="T29" fmla="*/ 146 h 226"/>
                <a:gd name="T30" fmla="*/ 142 w 228"/>
                <a:gd name="T31" fmla="*/ 160 h 226"/>
                <a:gd name="T32" fmla="*/ 132 w 228"/>
                <a:gd name="T33" fmla="*/ 174 h 226"/>
                <a:gd name="T34" fmla="*/ 124 w 228"/>
                <a:gd name="T35" fmla="*/ 192 h 226"/>
                <a:gd name="T36" fmla="*/ 120 w 228"/>
                <a:gd name="T37" fmla="*/ 206 h 226"/>
                <a:gd name="T38" fmla="*/ 116 w 228"/>
                <a:gd name="T39" fmla="*/ 226 h 226"/>
                <a:gd name="T40" fmla="*/ 0 w 228"/>
                <a:gd name="T41"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226">
                  <a:moveTo>
                    <a:pt x="0" y="226"/>
                  </a:moveTo>
                  <a:lnTo>
                    <a:pt x="4" y="176"/>
                  </a:lnTo>
                  <a:lnTo>
                    <a:pt x="18" y="130"/>
                  </a:lnTo>
                  <a:lnTo>
                    <a:pt x="38" y="98"/>
                  </a:lnTo>
                  <a:lnTo>
                    <a:pt x="62" y="68"/>
                  </a:lnTo>
                  <a:lnTo>
                    <a:pt x="86" y="46"/>
                  </a:lnTo>
                  <a:lnTo>
                    <a:pt x="116" y="26"/>
                  </a:lnTo>
                  <a:lnTo>
                    <a:pt x="158" y="10"/>
                  </a:lnTo>
                  <a:lnTo>
                    <a:pt x="194" y="2"/>
                  </a:lnTo>
                  <a:lnTo>
                    <a:pt x="228" y="0"/>
                  </a:lnTo>
                  <a:lnTo>
                    <a:pt x="228" y="116"/>
                  </a:lnTo>
                  <a:lnTo>
                    <a:pt x="206" y="118"/>
                  </a:lnTo>
                  <a:lnTo>
                    <a:pt x="184" y="124"/>
                  </a:lnTo>
                  <a:lnTo>
                    <a:pt x="168" y="134"/>
                  </a:lnTo>
                  <a:lnTo>
                    <a:pt x="152" y="146"/>
                  </a:lnTo>
                  <a:lnTo>
                    <a:pt x="142" y="160"/>
                  </a:lnTo>
                  <a:lnTo>
                    <a:pt x="132" y="174"/>
                  </a:lnTo>
                  <a:lnTo>
                    <a:pt x="124" y="192"/>
                  </a:lnTo>
                  <a:lnTo>
                    <a:pt x="120" y="206"/>
                  </a:lnTo>
                  <a:lnTo>
                    <a:pt x="116" y="226"/>
                  </a:lnTo>
                  <a:lnTo>
                    <a:pt x="0" y="226"/>
                  </a:ln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480" name="Freeform 56">
              <a:extLst>
                <a:ext uri="{FF2B5EF4-FFF2-40B4-BE49-F238E27FC236}">
                  <a16:creationId xmlns:a16="http://schemas.microsoft.com/office/drawing/2014/main" id="{5D949982-0353-1C45-80CD-9D7CA4B78BF5}"/>
                </a:ext>
              </a:extLst>
            </p:cNvPr>
            <p:cNvSpPr>
              <a:spLocks/>
            </p:cNvSpPr>
            <p:nvPr/>
          </p:nvSpPr>
          <p:spPr bwMode="auto">
            <a:xfrm rot="-10800000">
              <a:off x="2890" y="3371"/>
              <a:ext cx="197" cy="195"/>
            </a:xfrm>
            <a:custGeom>
              <a:avLst/>
              <a:gdLst>
                <a:gd name="T0" fmla="*/ 0 w 228"/>
                <a:gd name="T1" fmla="*/ 226 h 226"/>
                <a:gd name="T2" fmla="*/ 4 w 228"/>
                <a:gd name="T3" fmla="*/ 176 h 226"/>
                <a:gd name="T4" fmla="*/ 18 w 228"/>
                <a:gd name="T5" fmla="*/ 130 h 226"/>
                <a:gd name="T6" fmla="*/ 38 w 228"/>
                <a:gd name="T7" fmla="*/ 98 h 226"/>
                <a:gd name="T8" fmla="*/ 62 w 228"/>
                <a:gd name="T9" fmla="*/ 68 h 226"/>
                <a:gd name="T10" fmla="*/ 86 w 228"/>
                <a:gd name="T11" fmla="*/ 46 h 226"/>
                <a:gd name="T12" fmla="*/ 116 w 228"/>
                <a:gd name="T13" fmla="*/ 26 h 226"/>
                <a:gd name="T14" fmla="*/ 158 w 228"/>
                <a:gd name="T15" fmla="*/ 10 h 226"/>
                <a:gd name="T16" fmla="*/ 194 w 228"/>
                <a:gd name="T17" fmla="*/ 2 h 226"/>
                <a:gd name="T18" fmla="*/ 228 w 228"/>
                <a:gd name="T19" fmla="*/ 0 h 226"/>
                <a:gd name="T20" fmla="*/ 228 w 228"/>
                <a:gd name="T21" fmla="*/ 116 h 226"/>
                <a:gd name="T22" fmla="*/ 206 w 228"/>
                <a:gd name="T23" fmla="*/ 118 h 226"/>
                <a:gd name="T24" fmla="*/ 184 w 228"/>
                <a:gd name="T25" fmla="*/ 124 h 226"/>
                <a:gd name="T26" fmla="*/ 168 w 228"/>
                <a:gd name="T27" fmla="*/ 134 h 226"/>
                <a:gd name="T28" fmla="*/ 152 w 228"/>
                <a:gd name="T29" fmla="*/ 146 h 226"/>
                <a:gd name="T30" fmla="*/ 142 w 228"/>
                <a:gd name="T31" fmla="*/ 160 h 226"/>
                <a:gd name="T32" fmla="*/ 132 w 228"/>
                <a:gd name="T33" fmla="*/ 174 h 226"/>
                <a:gd name="T34" fmla="*/ 124 w 228"/>
                <a:gd name="T35" fmla="*/ 192 h 226"/>
                <a:gd name="T36" fmla="*/ 120 w 228"/>
                <a:gd name="T37" fmla="*/ 206 h 226"/>
                <a:gd name="T38" fmla="*/ 116 w 228"/>
                <a:gd name="T39" fmla="*/ 226 h 226"/>
                <a:gd name="T40" fmla="*/ 0 w 228"/>
                <a:gd name="T41"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226">
                  <a:moveTo>
                    <a:pt x="0" y="226"/>
                  </a:moveTo>
                  <a:lnTo>
                    <a:pt x="4" y="176"/>
                  </a:lnTo>
                  <a:lnTo>
                    <a:pt x="18" y="130"/>
                  </a:lnTo>
                  <a:lnTo>
                    <a:pt x="38" y="98"/>
                  </a:lnTo>
                  <a:lnTo>
                    <a:pt x="62" y="68"/>
                  </a:lnTo>
                  <a:lnTo>
                    <a:pt x="86" y="46"/>
                  </a:lnTo>
                  <a:lnTo>
                    <a:pt x="116" y="26"/>
                  </a:lnTo>
                  <a:lnTo>
                    <a:pt x="158" y="10"/>
                  </a:lnTo>
                  <a:lnTo>
                    <a:pt x="194" y="2"/>
                  </a:lnTo>
                  <a:lnTo>
                    <a:pt x="228" y="0"/>
                  </a:lnTo>
                  <a:lnTo>
                    <a:pt x="228" y="116"/>
                  </a:lnTo>
                  <a:lnTo>
                    <a:pt x="206" y="118"/>
                  </a:lnTo>
                  <a:lnTo>
                    <a:pt x="184" y="124"/>
                  </a:lnTo>
                  <a:lnTo>
                    <a:pt x="168" y="134"/>
                  </a:lnTo>
                  <a:lnTo>
                    <a:pt x="152" y="146"/>
                  </a:lnTo>
                  <a:lnTo>
                    <a:pt x="142" y="160"/>
                  </a:lnTo>
                  <a:lnTo>
                    <a:pt x="132" y="174"/>
                  </a:lnTo>
                  <a:lnTo>
                    <a:pt x="124" y="192"/>
                  </a:lnTo>
                  <a:lnTo>
                    <a:pt x="120" y="206"/>
                  </a:lnTo>
                  <a:lnTo>
                    <a:pt x="116" y="226"/>
                  </a:lnTo>
                  <a:lnTo>
                    <a:pt x="0" y="226"/>
                  </a:ln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481" name="Freeform 57">
              <a:extLst>
                <a:ext uri="{FF2B5EF4-FFF2-40B4-BE49-F238E27FC236}">
                  <a16:creationId xmlns:a16="http://schemas.microsoft.com/office/drawing/2014/main" id="{95866409-F5B9-5F44-91D1-C92334760E76}"/>
                </a:ext>
              </a:extLst>
            </p:cNvPr>
            <p:cNvSpPr>
              <a:spLocks/>
            </p:cNvSpPr>
            <p:nvPr/>
          </p:nvSpPr>
          <p:spPr bwMode="auto">
            <a:xfrm rot="-5400000">
              <a:off x="1930" y="3371"/>
              <a:ext cx="197" cy="195"/>
            </a:xfrm>
            <a:custGeom>
              <a:avLst/>
              <a:gdLst>
                <a:gd name="T0" fmla="*/ 0 w 228"/>
                <a:gd name="T1" fmla="*/ 226 h 226"/>
                <a:gd name="T2" fmla="*/ 4 w 228"/>
                <a:gd name="T3" fmla="*/ 176 h 226"/>
                <a:gd name="T4" fmla="*/ 18 w 228"/>
                <a:gd name="T5" fmla="*/ 130 h 226"/>
                <a:gd name="T6" fmla="*/ 38 w 228"/>
                <a:gd name="T7" fmla="*/ 98 h 226"/>
                <a:gd name="T8" fmla="*/ 62 w 228"/>
                <a:gd name="T9" fmla="*/ 68 h 226"/>
                <a:gd name="T10" fmla="*/ 86 w 228"/>
                <a:gd name="T11" fmla="*/ 46 h 226"/>
                <a:gd name="T12" fmla="*/ 116 w 228"/>
                <a:gd name="T13" fmla="*/ 26 h 226"/>
                <a:gd name="T14" fmla="*/ 158 w 228"/>
                <a:gd name="T15" fmla="*/ 10 h 226"/>
                <a:gd name="T16" fmla="*/ 194 w 228"/>
                <a:gd name="T17" fmla="*/ 2 h 226"/>
                <a:gd name="T18" fmla="*/ 228 w 228"/>
                <a:gd name="T19" fmla="*/ 0 h 226"/>
                <a:gd name="T20" fmla="*/ 228 w 228"/>
                <a:gd name="T21" fmla="*/ 116 h 226"/>
                <a:gd name="T22" fmla="*/ 206 w 228"/>
                <a:gd name="T23" fmla="*/ 118 h 226"/>
                <a:gd name="T24" fmla="*/ 184 w 228"/>
                <a:gd name="T25" fmla="*/ 124 h 226"/>
                <a:gd name="T26" fmla="*/ 168 w 228"/>
                <a:gd name="T27" fmla="*/ 134 h 226"/>
                <a:gd name="T28" fmla="*/ 152 w 228"/>
                <a:gd name="T29" fmla="*/ 146 h 226"/>
                <a:gd name="T30" fmla="*/ 142 w 228"/>
                <a:gd name="T31" fmla="*/ 160 h 226"/>
                <a:gd name="T32" fmla="*/ 132 w 228"/>
                <a:gd name="T33" fmla="*/ 174 h 226"/>
                <a:gd name="T34" fmla="*/ 124 w 228"/>
                <a:gd name="T35" fmla="*/ 192 h 226"/>
                <a:gd name="T36" fmla="*/ 120 w 228"/>
                <a:gd name="T37" fmla="*/ 206 h 226"/>
                <a:gd name="T38" fmla="*/ 116 w 228"/>
                <a:gd name="T39" fmla="*/ 226 h 226"/>
                <a:gd name="T40" fmla="*/ 0 w 228"/>
                <a:gd name="T41"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226">
                  <a:moveTo>
                    <a:pt x="0" y="226"/>
                  </a:moveTo>
                  <a:lnTo>
                    <a:pt x="4" y="176"/>
                  </a:lnTo>
                  <a:lnTo>
                    <a:pt x="18" y="130"/>
                  </a:lnTo>
                  <a:lnTo>
                    <a:pt x="38" y="98"/>
                  </a:lnTo>
                  <a:lnTo>
                    <a:pt x="62" y="68"/>
                  </a:lnTo>
                  <a:lnTo>
                    <a:pt x="86" y="46"/>
                  </a:lnTo>
                  <a:lnTo>
                    <a:pt x="116" y="26"/>
                  </a:lnTo>
                  <a:lnTo>
                    <a:pt x="158" y="10"/>
                  </a:lnTo>
                  <a:lnTo>
                    <a:pt x="194" y="2"/>
                  </a:lnTo>
                  <a:lnTo>
                    <a:pt x="228" y="0"/>
                  </a:lnTo>
                  <a:lnTo>
                    <a:pt x="228" y="116"/>
                  </a:lnTo>
                  <a:lnTo>
                    <a:pt x="206" y="118"/>
                  </a:lnTo>
                  <a:lnTo>
                    <a:pt x="184" y="124"/>
                  </a:lnTo>
                  <a:lnTo>
                    <a:pt x="168" y="134"/>
                  </a:lnTo>
                  <a:lnTo>
                    <a:pt x="152" y="146"/>
                  </a:lnTo>
                  <a:lnTo>
                    <a:pt x="142" y="160"/>
                  </a:lnTo>
                  <a:lnTo>
                    <a:pt x="132" y="174"/>
                  </a:lnTo>
                  <a:lnTo>
                    <a:pt x="124" y="192"/>
                  </a:lnTo>
                  <a:lnTo>
                    <a:pt x="120" y="206"/>
                  </a:lnTo>
                  <a:lnTo>
                    <a:pt x="116" y="226"/>
                  </a:lnTo>
                  <a:lnTo>
                    <a:pt x="0" y="226"/>
                  </a:ln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743482" name="Group 58">
              <a:extLst>
                <a:ext uri="{FF2B5EF4-FFF2-40B4-BE49-F238E27FC236}">
                  <a16:creationId xmlns:a16="http://schemas.microsoft.com/office/drawing/2014/main" id="{2BE90955-07F2-F046-AC1B-61138C9193BD}"/>
                </a:ext>
              </a:extLst>
            </p:cNvPr>
            <p:cNvGrpSpPr>
              <a:grpSpLocks noChangeAspect="1"/>
            </p:cNvGrpSpPr>
            <p:nvPr/>
          </p:nvGrpSpPr>
          <p:grpSpPr bwMode="auto">
            <a:xfrm>
              <a:off x="2889" y="2742"/>
              <a:ext cx="373" cy="172"/>
              <a:chOff x="10738" y="11817"/>
              <a:chExt cx="774" cy="464"/>
            </a:xfrm>
          </p:grpSpPr>
          <p:sp>
            <p:nvSpPr>
              <p:cNvPr id="743483" name="AutoShape 59">
                <a:extLst>
                  <a:ext uri="{FF2B5EF4-FFF2-40B4-BE49-F238E27FC236}">
                    <a16:creationId xmlns:a16="http://schemas.microsoft.com/office/drawing/2014/main" id="{6B1DD675-973D-9147-A749-25E51F746CB6}"/>
                  </a:ext>
                </a:extLst>
              </p:cNvPr>
              <p:cNvSpPr>
                <a:spLocks noChangeAspect="1" noChangeArrowheads="1"/>
              </p:cNvSpPr>
              <p:nvPr/>
            </p:nvSpPr>
            <p:spPr bwMode="auto">
              <a:xfrm rot="17760000" flipH="1">
                <a:off x="10700" y="11855"/>
                <a:ext cx="295" cy="220"/>
              </a:xfrm>
              <a:prstGeom prst="rightArrow">
                <a:avLst>
                  <a:gd name="adj1" fmla="val 50000"/>
                  <a:gd name="adj2" fmla="val 67052"/>
                </a:avLst>
              </a:prstGeom>
              <a:solidFill>
                <a:srgbClr val="0000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nchor="ctr"/>
              <a:lstStyle/>
              <a:p>
                <a:endParaRPr lang="fr-FR"/>
              </a:p>
            </p:txBody>
          </p:sp>
          <p:sp>
            <p:nvSpPr>
              <p:cNvPr id="743484" name="AutoShape 60">
                <a:extLst>
                  <a:ext uri="{FF2B5EF4-FFF2-40B4-BE49-F238E27FC236}">
                    <a16:creationId xmlns:a16="http://schemas.microsoft.com/office/drawing/2014/main" id="{BF87FA84-F693-1643-B770-26D83F8A1A4A}"/>
                  </a:ext>
                </a:extLst>
              </p:cNvPr>
              <p:cNvSpPr>
                <a:spLocks noChangeAspect="1" noChangeArrowheads="1"/>
              </p:cNvSpPr>
              <p:nvPr/>
            </p:nvSpPr>
            <p:spPr bwMode="auto">
              <a:xfrm rot="17760000" flipH="1">
                <a:off x="10972" y="11952"/>
                <a:ext cx="295" cy="220"/>
              </a:xfrm>
              <a:prstGeom prst="rightArrow">
                <a:avLst>
                  <a:gd name="adj1" fmla="val 50000"/>
                  <a:gd name="adj2" fmla="val 67052"/>
                </a:avLst>
              </a:prstGeom>
              <a:solidFill>
                <a:srgbClr val="0000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nchor="ctr"/>
              <a:lstStyle/>
              <a:p>
                <a:endParaRPr lang="fr-FR"/>
              </a:p>
            </p:txBody>
          </p:sp>
          <p:sp>
            <p:nvSpPr>
              <p:cNvPr id="743485" name="AutoShape 61">
                <a:extLst>
                  <a:ext uri="{FF2B5EF4-FFF2-40B4-BE49-F238E27FC236}">
                    <a16:creationId xmlns:a16="http://schemas.microsoft.com/office/drawing/2014/main" id="{8A097BD3-3662-F945-A31C-1735D1D7B99B}"/>
                  </a:ext>
                </a:extLst>
              </p:cNvPr>
              <p:cNvSpPr>
                <a:spLocks noChangeAspect="1" noChangeArrowheads="1"/>
              </p:cNvSpPr>
              <p:nvPr/>
            </p:nvSpPr>
            <p:spPr bwMode="auto">
              <a:xfrm rot="17760000" flipH="1">
                <a:off x="11254" y="12024"/>
                <a:ext cx="295" cy="220"/>
              </a:xfrm>
              <a:prstGeom prst="rightArrow">
                <a:avLst>
                  <a:gd name="adj1" fmla="val 50000"/>
                  <a:gd name="adj2" fmla="val 67052"/>
                </a:avLst>
              </a:prstGeom>
              <a:solidFill>
                <a:srgbClr val="0000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nchor="ctr"/>
              <a:lstStyle/>
              <a:p>
                <a:endParaRPr lang="fr-FR"/>
              </a:p>
            </p:txBody>
          </p:sp>
        </p:grpSp>
        <p:sp>
          <p:nvSpPr>
            <p:cNvPr id="743486" name="Rectangle 62">
              <a:extLst>
                <a:ext uri="{FF2B5EF4-FFF2-40B4-BE49-F238E27FC236}">
                  <a16:creationId xmlns:a16="http://schemas.microsoft.com/office/drawing/2014/main" id="{B0115BA9-051A-7F45-BB08-29A1B441165E}"/>
                </a:ext>
              </a:extLst>
            </p:cNvPr>
            <p:cNvSpPr>
              <a:spLocks noChangeAspect="1" noChangeArrowheads="1"/>
            </p:cNvSpPr>
            <p:nvPr/>
          </p:nvSpPr>
          <p:spPr bwMode="auto">
            <a:xfrm>
              <a:off x="2128" y="1222"/>
              <a:ext cx="629" cy="97"/>
            </a:xfrm>
            <a:prstGeom prst="rect">
              <a:avLst/>
            </a:prstGeom>
            <a:solidFill>
              <a:srgbClr val="FF9900"/>
            </a:solidFill>
            <a:ln w="9525">
              <a:solidFill>
                <a:srgbClr val="000000"/>
              </a:solidFill>
              <a:miter lim="800000"/>
              <a:headEnd/>
              <a:tailEnd/>
            </a:ln>
          </p:spPr>
          <p:txBody>
            <a:bodyPr/>
            <a:lstStyle/>
            <a:p>
              <a:endParaRPr lang="fr-FR"/>
            </a:p>
          </p:txBody>
        </p:sp>
        <p:sp>
          <p:nvSpPr>
            <p:cNvPr id="743487" name="Freeform 63">
              <a:extLst>
                <a:ext uri="{FF2B5EF4-FFF2-40B4-BE49-F238E27FC236}">
                  <a16:creationId xmlns:a16="http://schemas.microsoft.com/office/drawing/2014/main" id="{D2E5CDCF-D89E-D646-9FB0-2942A917FCF9}"/>
                </a:ext>
              </a:extLst>
            </p:cNvPr>
            <p:cNvSpPr>
              <a:spLocks/>
            </p:cNvSpPr>
            <p:nvPr/>
          </p:nvSpPr>
          <p:spPr bwMode="auto">
            <a:xfrm>
              <a:off x="2755" y="1219"/>
              <a:ext cx="178" cy="153"/>
            </a:xfrm>
            <a:custGeom>
              <a:avLst/>
              <a:gdLst>
                <a:gd name="T0" fmla="*/ 2 w 206"/>
                <a:gd name="T1" fmla="*/ 118 h 178"/>
                <a:gd name="T2" fmla="*/ 32 w 206"/>
                <a:gd name="T3" fmla="*/ 120 h 178"/>
                <a:gd name="T4" fmla="*/ 48 w 206"/>
                <a:gd name="T5" fmla="*/ 128 h 178"/>
                <a:gd name="T6" fmla="*/ 68 w 206"/>
                <a:gd name="T7" fmla="*/ 136 h 178"/>
                <a:gd name="T8" fmla="*/ 80 w 206"/>
                <a:gd name="T9" fmla="*/ 148 h 178"/>
                <a:gd name="T10" fmla="*/ 90 w 206"/>
                <a:gd name="T11" fmla="*/ 158 h 178"/>
                <a:gd name="T12" fmla="*/ 102 w 206"/>
                <a:gd name="T13" fmla="*/ 178 h 178"/>
                <a:gd name="T14" fmla="*/ 206 w 206"/>
                <a:gd name="T15" fmla="*/ 122 h 178"/>
                <a:gd name="T16" fmla="*/ 188 w 206"/>
                <a:gd name="T17" fmla="*/ 92 h 178"/>
                <a:gd name="T18" fmla="*/ 164 w 206"/>
                <a:gd name="T19" fmla="*/ 66 h 178"/>
                <a:gd name="T20" fmla="*/ 142 w 206"/>
                <a:gd name="T21" fmla="*/ 46 h 178"/>
                <a:gd name="T22" fmla="*/ 106 w 206"/>
                <a:gd name="T23" fmla="*/ 24 h 178"/>
                <a:gd name="T24" fmla="*/ 60 w 206"/>
                <a:gd name="T25" fmla="*/ 8 h 178"/>
                <a:gd name="T26" fmla="*/ 0 w 206"/>
                <a:gd name="T27" fmla="*/ 0 h 178"/>
                <a:gd name="T28" fmla="*/ 2 w 206"/>
                <a:gd name="T29" fmla="*/ 11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 h="178">
                  <a:moveTo>
                    <a:pt x="2" y="118"/>
                  </a:moveTo>
                  <a:lnTo>
                    <a:pt x="32" y="120"/>
                  </a:lnTo>
                  <a:lnTo>
                    <a:pt x="48" y="128"/>
                  </a:lnTo>
                  <a:lnTo>
                    <a:pt x="68" y="136"/>
                  </a:lnTo>
                  <a:lnTo>
                    <a:pt x="80" y="148"/>
                  </a:lnTo>
                  <a:lnTo>
                    <a:pt x="90" y="158"/>
                  </a:lnTo>
                  <a:lnTo>
                    <a:pt x="102" y="178"/>
                  </a:lnTo>
                  <a:lnTo>
                    <a:pt x="206" y="122"/>
                  </a:lnTo>
                  <a:lnTo>
                    <a:pt x="188" y="92"/>
                  </a:lnTo>
                  <a:lnTo>
                    <a:pt x="164" y="66"/>
                  </a:lnTo>
                  <a:lnTo>
                    <a:pt x="142" y="46"/>
                  </a:lnTo>
                  <a:lnTo>
                    <a:pt x="106" y="24"/>
                  </a:lnTo>
                  <a:lnTo>
                    <a:pt x="60" y="8"/>
                  </a:lnTo>
                  <a:lnTo>
                    <a:pt x="0" y="0"/>
                  </a:lnTo>
                  <a:lnTo>
                    <a:pt x="2" y="118"/>
                  </a:lnTo>
                  <a:close/>
                </a:path>
              </a:pathLst>
            </a:cu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488" name="Rectangle 64">
              <a:extLst>
                <a:ext uri="{FF2B5EF4-FFF2-40B4-BE49-F238E27FC236}">
                  <a16:creationId xmlns:a16="http://schemas.microsoft.com/office/drawing/2014/main" id="{114FFC27-4A9C-AE40-8E2C-94C3AADC458E}"/>
                </a:ext>
              </a:extLst>
            </p:cNvPr>
            <p:cNvSpPr>
              <a:spLocks noChangeAspect="1" noChangeArrowheads="1"/>
            </p:cNvSpPr>
            <p:nvPr/>
          </p:nvSpPr>
          <p:spPr bwMode="auto">
            <a:xfrm rot="3454993">
              <a:off x="2849" y="1359"/>
              <a:ext cx="159" cy="97"/>
            </a:xfrm>
            <a:prstGeom prst="rect">
              <a:avLst/>
            </a:prstGeom>
            <a:solidFill>
              <a:srgbClr val="FF9900"/>
            </a:solidFill>
            <a:ln w="9525">
              <a:solidFill>
                <a:srgbClr val="000000"/>
              </a:solidFill>
              <a:miter lim="800000"/>
              <a:headEnd/>
              <a:tailEnd/>
            </a:ln>
          </p:spPr>
          <p:txBody>
            <a:bodyPr/>
            <a:lstStyle/>
            <a:p>
              <a:endParaRPr lang="fr-FR"/>
            </a:p>
          </p:txBody>
        </p:sp>
        <p:grpSp>
          <p:nvGrpSpPr>
            <p:cNvPr id="743489" name="Group 65">
              <a:extLst>
                <a:ext uri="{FF2B5EF4-FFF2-40B4-BE49-F238E27FC236}">
                  <a16:creationId xmlns:a16="http://schemas.microsoft.com/office/drawing/2014/main" id="{40A57DDE-421A-D944-AFE8-91AE7ABE1F99}"/>
                </a:ext>
              </a:extLst>
            </p:cNvPr>
            <p:cNvGrpSpPr>
              <a:grpSpLocks/>
            </p:cNvGrpSpPr>
            <p:nvPr/>
          </p:nvGrpSpPr>
          <p:grpSpPr bwMode="auto">
            <a:xfrm>
              <a:off x="2874" y="1514"/>
              <a:ext cx="349" cy="206"/>
              <a:chOff x="3496" y="1740"/>
              <a:chExt cx="404" cy="239"/>
            </a:xfrm>
          </p:grpSpPr>
          <p:sp>
            <p:nvSpPr>
              <p:cNvPr id="743490" name="AutoShape 66">
                <a:extLst>
                  <a:ext uri="{FF2B5EF4-FFF2-40B4-BE49-F238E27FC236}">
                    <a16:creationId xmlns:a16="http://schemas.microsoft.com/office/drawing/2014/main" id="{9AFA3C72-B067-9B41-9F8F-6879F18CF98B}"/>
                  </a:ext>
                </a:extLst>
              </p:cNvPr>
              <p:cNvSpPr>
                <a:spLocks noChangeAspect="1" noChangeArrowheads="1"/>
              </p:cNvSpPr>
              <p:nvPr/>
            </p:nvSpPr>
            <p:spPr bwMode="auto">
              <a:xfrm rot="-17760000">
                <a:off x="3465" y="1771"/>
                <a:ext cx="170" cy="107"/>
              </a:xfrm>
              <a:prstGeom prst="rightArrow">
                <a:avLst>
                  <a:gd name="adj1" fmla="val 50000"/>
                  <a:gd name="adj2" fmla="val 79447"/>
                </a:avLst>
              </a:prstGeom>
              <a:solidFill>
                <a:srgbClr val="0000FF"/>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nchor="ctr"/>
              <a:lstStyle/>
              <a:p>
                <a:endParaRPr lang="fr-FR"/>
              </a:p>
            </p:txBody>
          </p:sp>
          <p:sp>
            <p:nvSpPr>
              <p:cNvPr id="743491" name="AutoShape 67">
                <a:extLst>
                  <a:ext uri="{FF2B5EF4-FFF2-40B4-BE49-F238E27FC236}">
                    <a16:creationId xmlns:a16="http://schemas.microsoft.com/office/drawing/2014/main" id="{8D8820B3-0C40-5944-8E6B-714A2096C269}"/>
                  </a:ext>
                </a:extLst>
              </p:cNvPr>
              <p:cNvSpPr>
                <a:spLocks noChangeAspect="1" noChangeArrowheads="1"/>
              </p:cNvSpPr>
              <p:nvPr/>
            </p:nvSpPr>
            <p:spPr bwMode="auto">
              <a:xfrm rot="-17760000">
                <a:off x="3616" y="1797"/>
                <a:ext cx="170" cy="107"/>
              </a:xfrm>
              <a:prstGeom prst="rightArrow">
                <a:avLst>
                  <a:gd name="adj1" fmla="val 50000"/>
                  <a:gd name="adj2" fmla="val 79447"/>
                </a:avLst>
              </a:prstGeom>
              <a:solidFill>
                <a:srgbClr val="0000FF"/>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nchor="ctr"/>
              <a:lstStyle/>
              <a:p>
                <a:endParaRPr lang="fr-FR"/>
              </a:p>
            </p:txBody>
          </p:sp>
          <p:sp>
            <p:nvSpPr>
              <p:cNvPr id="743492" name="AutoShape 68">
                <a:extLst>
                  <a:ext uri="{FF2B5EF4-FFF2-40B4-BE49-F238E27FC236}">
                    <a16:creationId xmlns:a16="http://schemas.microsoft.com/office/drawing/2014/main" id="{36FC7AFB-6C58-0C4C-8B9D-4CFBBB3010B8}"/>
                  </a:ext>
                </a:extLst>
              </p:cNvPr>
              <p:cNvSpPr>
                <a:spLocks noChangeAspect="1" noChangeArrowheads="1"/>
              </p:cNvSpPr>
              <p:nvPr/>
            </p:nvSpPr>
            <p:spPr bwMode="auto">
              <a:xfrm rot="-17760000">
                <a:off x="3762" y="1840"/>
                <a:ext cx="170" cy="107"/>
              </a:xfrm>
              <a:prstGeom prst="rightArrow">
                <a:avLst>
                  <a:gd name="adj1" fmla="val 50000"/>
                  <a:gd name="adj2" fmla="val 79447"/>
                </a:avLst>
              </a:prstGeom>
              <a:solidFill>
                <a:srgbClr val="0000FF"/>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nchor="ctr"/>
              <a:lstStyle/>
              <a:p>
                <a:endParaRPr lang="fr-FR"/>
              </a:p>
            </p:txBody>
          </p:sp>
        </p:grpSp>
        <p:sp>
          <p:nvSpPr>
            <p:cNvPr id="743493" name="Line 69">
              <a:extLst>
                <a:ext uri="{FF2B5EF4-FFF2-40B4-BE49-F238E27FC236}">
                  <a16:creationId xmlns:a16="http://schemas.microsoft.com/office/drawing/2014/main" id="{7EAAB32F-3151-9949-A580-BA6BCFD86C9A}"/>
                </a:ext>
              </a:extLst>
            </p:cNvPr>
            <p:cNvSpPr>
              <a:spLocks noChangeShapeType="1"/>
            </p:cNvSpPr>
            <p:nvPr/>
          </p:nvSpPr>
          <p:spPr bwMode="auto">
            <a:xfrm>
              <a:off x="2222" y="1272"/>
              <a:ext cx="438"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494" name="Line 70">
              <a:extLst>
                <a:ext uri="{FF2B5EF4-FFF2-40B4-BE49-F238E27FC236}">
                  <a16:creationId xmlns:a16="http://schemas.microsoft.com/office/drawing/2014/main" id="{6A9C93A2-4549-3E44-8D57-C9163FBDFD1F}"/>
                </a:ext>
              </a:extLst>
            </p:cNvPr>
            <p:cNvSpPr>
              <a:spLocks noChangeShapeType="1"/>
            </p:cNvSpPr>
            <p:nvPr/>
          </p:nvSpPr>
          <p:spPr bwMode="auto">
            <a:xfrm flipV="1">
              <a:off x="1980" y="3024"/>
              <a:ext cx="0" cy="311"/>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495" name="Line 71">
              <a:extLst>
                <a:ext uri="{FF2B5EF4-FFF2-40B4-BE49-F238E27FC236}">
                  <a16:creationId xmlns:a16="http://schemas.microsoft.com/office/drawing/2014/main" id="{F71C0DD1-E63E-D846-A585-2DA37CFAF85A}"/>
                </a:ext>
              </a:extLst>
            </p:cNvPr>
            <p:cNvSpPr>
              <a:spLocks noChangeShapeType="1"/>
            </p:cNvSpPr>
            <p:nvPr/>
          </p:nvSpPr>
          <p:spPr bwMode="auto">
            <a:xfrm flipH="1">
              <a:off x="2208" y="3514"/>
              <a:ext cx="594"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496" name="Line 72">
              <a:extLst>
                <a:ext uri="{FF2B5EF4-FFF2-40B4-BE49-F238E27FC236}">
                  <a16:creationId xmlns:a16="http://schemas.microsoft.com/office/drawing/2014/main" id="{80C7BEC4-C79F-E54B-8C8F-D57617656F8B}"/>
                </a:ext>
              </a:extLst>
            </p:cNvPr>
            <p:cNvSpPr>
              <a:spLocks noChangeShapeType="1"/>
            </p:cNvSpPr>
            <p:nvPr/>
          </p:nvSpPr>
          <p:spPr bwMode="auto">
            <a:xfrm>
              <a:off x="2847" y="1890"/>
              <a:ext cx="248" cy="13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497" name="Line 73">
              <a:extLst>
                <a:ext uri="{FF2B5EF4-FFF2-40B4-BE49-F238E27FC236}">
                  <a16:creationId xmlns:a16="http://schemas.microsoft.com/office/drawing/2014/main" id="{2BC2D486-ACBF-6C40-8BAD-5A56BD796C8A}"/>
                </a:ext>
              </a:extLst>
            </p:cNvPr>
            <p:cNvSpPr>
              <a:spLocks noChangeShapeType="1"/>
            </p:cNvSpPr>
            <p:nvPr/>
          </p:nvSpPr>
          <p:spPr bwMode="auto">
            <a:xfrm>
              <a:off x="1590" y="1579"/>
              <a:ext cx="304" cy="559"/>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498" name="Line 74">
              <a:extLst>
                <a:ext uri="{FF2B5EF4-FFF2-40B4-BE49-F238E27FC236}">
                  <a16:creationId xmlns:a16="http://schemas.microsoft.com/office/drawing/2014/main" id="{EE4F1E63-E406-1340-A1B8-D4999AAB3A93}"/>
                </a:ext>
              </a:extLst>
            </p:cNvPr>
            <p:cNvSpPr>
              <a:spLocks noChangeShapeType="1"/>
            </p:cNvSpPr>
            <p:nvPr/>
          </p:nvSpPr>
          <p:spPr bwMode="auto">
            <a:xfrm flipV="1">
              <a:off x="3828" y="2359"/>
              <a:ext cx="0" cy="21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499" name="Line 75">
              <a:extLst>
                <a:ext uri="{FF2B5EF4-FFF2-40B4-BE49-F238E27FC236}">
                  <a16:creationId xmlns:a16="http://schemas.microsoft.com/office/drawing/2014/main" id="{A805D8F1-562B-1443-9C85-C35F955CA7EC}"/>
                </a:ext>
              </a:extLst>
            </p:cNvPr>
            <p:cNvSpPr>
              <a:spLocks noChangeShapeType="1"/>
            </p:cNvSpPr>
            <p:nvPr/>
          </p:nvSpPr>
          <p:spPr bwMode="auto">
            <a:xfrm flipH="1">
              <a:off x="3379" y="1355"/>
              <a:ext cx="227" cy="499"/>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500" name="Freeform 76">
              <a:extLst>
                <a:ext uri="{FF2B5EF4-FFF2-40B4-BE49-F238E27FC236}">
                  <a16:creationId xmlns:a16="http://schemas.microsoft.com/office/drawing/2014/main" id="{1EC9F732-7DDF-2B40-819D-FE73B06E6B4E}"/>
                </a:ext>
              </a:extLst>
            </p:cNvPr>
            <p:cNvSpPr>
              <a:spLocks/>
            </p:cNvSpPr>
            <p:nvPr/>
          </p:nvSpPr>
          <p:spPr bwMode="auto">
            <a:xfrm>
              <a:off x="3386" y="1862"/>
              <a:ext cx="119" cy="773"/>
            </a:xfrm>
            <a:custGeom>
              <a:avLst/>
              <a:gdLst>
                <a:gd name="T0" fmla="*/ 0 w 138"/>
                <a:gd name="T1" fmla="*/ 0 h 896"/>
                <a:gd name="T2" fmla="*/ 64 w 138"/>
                <a:gd name="T3" fmla="*/ 128 h 896"/>
                <a:gd name="T4" fmla="*/ 96 w 138"/>
                <a:gd name="T5" fmla="*/ 232 h 896"/>
                <a:gd name="T6" fmla="*/ 120 w 138"/>
                <a:gd name="T7" fmla="*/ 352 h 896"/>
                <a:gd name="T8" fmla="*/ 136 w 138"/>
                <a:gd name="T9" fmla="*/ 440 h 896"/>
                <a:gd name="T10" fmla="*/ 136 w 138"/>
                <a:gd name="T11" fmla="*/ 512 h 896"/>
                <a:gd name="T12" fmla="*/ 120 w 138"/>
                <a:gd name="T13" fmla="*/ 656 h 896"/>
                <a:gd name="T14" fmla="*/ 96 w 138"/>
                <a:gd name="T15" fmla="*/ 776 h 896"/>
                <a:gd name="T16" fmla="*/ 72 w 138"/>
                <a:gd name="T17" fmla="*/ 840 h 896"/>
                <a:gd name="T18" fmla="*/ 56 w 138"/>
                <a:gd name="T19"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896">
                  <a:moveTo>
                    <a:pt x="0" y="0"/>
                  </a:moveTo>
                  <a:cubicBezTo>
                    <a:pt x="23" y="44"/>
                    <a:pt x="47" y="89"/>
                    <a:pt x="64" y="128"/>
                  </a:cubicBezTo>
                  <a:cubicBezTo>
                    <a:pt x="80" y="166"/>
                    <a:pt x="86" y="194"/>
                    <a:pt x="96" y="232"/>
                  </a:cubicBezTo>
                  <a:cubicBezTo>
                    <a:pt x="105" y="269"/>
                    <a:pt x="113" y="317"/>
                    <a:pt x="120" y="352"/>
                  </a:cubicBezTo>
                  <a:cubicBezTo>
                    <a:pt x="126" y="386"/>
                    <a:pt x="133" y="413"/>
                    <a:pt x="136" y="440"/>
                  </a:cubicBezTo>
                  <a:cubicBezTo>
                    <a:pt x="138" y="466"/>
                    <a:pt x="138" y="476"/>
                    <a:pt x="136" y="512"/>
                  </a:cubicBezTo>
                  <a:cubicBezTo>
                    <a:pt x="133" y="548"/>
                    <a:pt x="126" y="612"/>
                    <a:pt x="120" y="656"/>
                  </a:cubicBezTo>
                  <a:cubicBezTo>
                    <a:pt x="113" y="699"/>
                    <a:pt x="104" y="745"/>
                    <a:pt x="96" y="776"/>
                  </a:cubicBezTo>
                  <a:cubicBezTo>
                    <a:pt x="88" y="806"/>
                    <a:pt x="78" y="820"/>
                    <a:pt x="72" y="840"/>
                  </a:cubicBezTo>
                  <a:cubicBezTo>
                    <a:pt x="65" y="860"/>
                    <a:pt x="60" y="878"/>
                    <a:pt x="56" y="896"/>
                  </a:cubicBez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501" name="Freeform 77">
              <a:extLst>
                <a:ext uri="{FF2B5EF4-FFF2-40B4-BE49-F238E27FC236}">
                  <a16:creationId xmlns:a16="http://schemas.microsoft.com/office/drawing/2014/main" id="{928C3A74-CB35-4A45-8D95-D49E901CDC55}"/>
                </a:ext>
              </a:extLst>
            </p:cNvPr>
            <p:cNvSpPr>
              <a:spLocks/>
            </p:cNvSpPr>
            <p:nvPr/>
          </p:nvSpPr>
          <p:spPr bwMode="auto">
            <a:xfrm>
              <a:off x="3406" y="1355"/>
              <a:ext cx="1878" cy="1604"/>
            </a:xfrm>
            <a:custGeom>
              <a:avLst/>
              <a:gdLst>
                <a:gd name="T0" fmla="*/ 82 w 1878"/>
                <a:gd name="T1" fmla="*/ 717 h 1604"/>
                <a:gd name="T2" fmla="*/ 114 w 1878"/>
                <a:gd name="T3" fmla="*/ 909 h 1604"/>
                <a:gd name="T4" fmla="*/ 86 w 1878"/>
                <a:gd name="T5" fmla="*/ 1161 h 1604"/>
                <a:gd name="T6" fmla="*/ 40 w 1878"/>
                <a:gd name="T7" fmla="*/ 1285 h 1604"/>
                <a:gd name="T8" fmla="*/ 276 w 1878"/>
                <a:gd name="T9" fmla="*/ 1381 h 1604"/>
                <a:gd name="T10" fmla="*/ 562 w 1878"/>
                <a:gd name="T11" fmla="*/ 1485 h 1604"/>
                <a:gd name="T12" fmla="*/ 860 w 1878"/>
                <a:gd name="T13" fmla="*/ 1569 h 1604"/>
                <a:gd name="T14" fmla="*/ 1173 w 1878"/>
                <a:gd name="T15" fmla="*/ 1604 h 1604"/>
                <a:gd name="T16" fmla="*/ 1482 w 1878"/>
                <a:gd name="T17" fmla="*/ 1588 h 1604"/>
                <a:gd name="T18" fmla="*/ 1700 w 1878"/>
                <a:gd name="T19" fmla="*/ 1395 h 1604"/>
                <a:gd name="T20" fmla="*/ 1810 w 1878"/>
                <a:gd name="T21" fmla="*/ 1194 h 1604"/>
                <a:gd name="T22" fmla="*/ 1878 w 1878"/>
                <a:gd name="T23" fmla="*/ 931 h 1604"/>
                <a:gd name="T24" fmla="*/ 1878 w 1878"/>
                <a:gd name="T25" fmla="*/ 704 h 1604"/>
                <a:gd name="T26" fmla="*/ 1775 w 1878"/>
                <a:gd name="T27" fmla="*/ 345 h 1604"/>
                <a:gd name="T28" fmla="*/ 1530 w 1878"/>
                <a:gd name="T29" fmla="*/ 103 h 1604"/>
                <a:gd name="T30" fmla="*/ 1216 w 1878"/>
                <a:gd name="T31" fmla="*/ 0 h 1604"/>
                <a:gd name="T32" fmla="*/ 1020 w 1878"/>
                <a:gd name="T33" fmla="*/ 1 h 1604"/>
                <a:gd name="T34" fmla="*/ 799 w 1878"/>
                <a:gd name="T35" fmla="*/ 31 h 1604"/>
                <a:gd name="T36" fmla="*/ 473 w 1878"/>
                <a:gd name="T37" fmla="*/ 197 h 1604"/>
                <a:gd name="T38" fmla="*/ 240 w 1878"/>
                <a:gd name="T39" fmla="*/ 331 h 1604"/>
                <a:gd name="T40" fmla="*/ 0 w 1878"/>
                <a:gd name="T41" fmla="*/ 501 h 1604"/>
                <a:gd name="T42" fmla="*/ 82 w 1878"/>
                <a:gd name="T43" fmla="*/ 717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78" h="1604">
                  <a:moveTo>
                    <a:pt x="82" y="717"/>
                  </a:moveTo>
                  <a:lnTo>
                    <a:pt x="114" y="909"/>
                  </a:lnTo>
                  <a:lnTo>
                    <a:pt x="86" y="1161"/>
                  </a:lnTo>
                  <a:lnTo>
                    <a:pt x="40" y="1285"/>
                  </a:lnTo>
                  <a:lnTo>
                    <a:pt x="276" y="1381"/>
                  </a:lnTo>
                  <a:lnTo>
                    <a:pt x="562" y="1485"/>
                  </a:lnTo>
                  <a:lnTo>
                    <a:pt x="860" y="1569"/>
                  </a:lnTo>
                  <a:lnTo>
                    <a:pt x="1173" y="1604"/>
                  </a:lnTo>
                  <a:lnTo>
                    <a:pt x="1482" y="1588"/>
                  </a:lnTo>
                  <a:lnTo>
                    <a:pt x="1700" y="1395"/>
                  </a:lnTo>
                  <a:lnTo>
                    <a:pt x="1810" y="1194"/>
                  </a:lnTo>
                  <a:lnTo>
                    <a:pt x="1878" y="931"/>
                  </a:lnTo>
                  <a:lnTo>
                    <a:pt x="1878" y="704"/>
                  </a:lnTo>
                  <a:lnTo>
                    <a:pt x="1775" y="345"/>
                  </a:lnTo>
                  <a:lnTo>
                    <a:pt x="1530" y="103"/>
                  </a:lnTo>
                  <a:lnTo>
                    <a:pt x="1216" y="0"/>
                  </a:lnTo>
                  <a:lnTo>
                    <a:pt x="1020" y="1"/>
                  </a:lnTo>
                  <a:lnTo>
                    <a:pt x="799" y="31"/>
                  </a:lnTo>
                  <a:lnTo>
                    <a:pt x="473" y="197"/>
                  </a:lnTo>
                  <a:lnTo>
                    <a:pt x="240" y="331"/>
                  </a:lnTo>
                  <a:lnTo>
                    <a:pt x="0" y="501"/>
                  </a:lnTo>
                  <a:lnTo>
                    <a:pt x="82" y="717"/>
                  </a:lnTo>
                  <a:close/>
                </a:path>
              </a:pathLst>
            </a:custGeom>
            <a:gradFill rotWithShape="1">
              <a:gsLst>
                <a:gs pos="0">
                  <a:srgbClr val="FFFF00"/>
                </a:gs>
                <a:gs pos="100000">
                  <a:srgbClr val="FBF881">
                    <a:alpha val="28999"/>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743502" name="Group 78">
              <a:extLst>
                <a:ext uri="{FF2B5EF4-FFF2-40B4-BE49-F238E27FC236}">
                  <a16:creationId xmlns:a16="http://schemas.microsoft.com/office/drawing/2014/main" id="{4292D44B-A4EA-F447-9B61-B5C3413DBA71}"/>
                </a:ext>
              </a:extLst>
            </p:cNvPr>
            <p:cNvGrpSpPr>
              <a:grpSpLocks noChangeAspect="1"/>
            </p:cNvGrpSpPr>
            <p:nvPr/>
          </p:nvGrpSpPr>
          <p:grpSpPr bwMode="auto">
            <a:xfrm>
              <a:off x="3515" y="1900"/>
              <a:ext cx="501" cy="536"/>
              <a:chOff x="3772" y="1421"/>
              <a:chExt cx="1071" cy="1418"/>
            </a:xfrm>
          </p:grpSpPr>
          <p:sp>
            <p:nvSpPr>
              <p:cNvPr id="743503" name="AutoShape 79">
                <a:extLst>
                  <a:ext uri="{FF2B5EF4-FFF2-40B4-BE49-F238E27FC236}">
                    <a16:creationId xmlns:a16="http://schemas.microsoft.com/office/drawing/2014/main" id="{B30225BB-B8BE-5348-96E7-067FB6E36F35}"/>
                  </a:ext>
                </a:extLst>
              </p:cNvPr>
              <p:cNvSpPr>
                <a:spLocks noChangeAspect="1" noChangeArrowheads="1"/>
              </p:cNvSpPr>
              <p:nvPr/>
            </p:nvSpPr>
            <p:spPr bwMode="auto">
              <a:xfrm>
                <a:off x="3772" y="2749"/>
                <a:ext cx="1069" cy="90"/>
              </a:xfrm>
              <a:prstGeom prst="parallelogram">
                <a:avLst>
                  <a:gd name="adj" fmla="val 296944"/>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04" name="Rectangle 80">
                <a:extLst>
                  <a:ext uri="{FF2B5EF4-FFF2-40B4-BE49-F238E27FC236}">
                    <a16:creationId xmlns:a16="http://schemas.microsoft.com/office/drawing/2014/main" id="{FB0A3B0C-60C9-374A-962B-1300C87BCA8E}"/>
                  </a:ext>
                </a:extLst>
              </p:cNvPr>
              <p:cNvSpPr>
                <a:spLocks noChangeAspect="1" noChangeArrowheads="1"/>
              </p:cNvSpPr>
              <p:nvPr/>
            </p:nvSpPr>
            <p:spPr bwMode="auto">
              <a:xfrm>
                <a:off x="3782" y="1513"/>
                <a:ext cx="803" cy="1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05" name="Freeform 81">
                <a:extLst>
                  <a:ext uri="{FF2B5EF4-FFF2-40B4-BE49-F238E27FC236}">
                    <a16:creationId xmlns:a16="http://schemas.microsoft.com/office/drawing/2014/main" id="{5157585D-E646-7D41-83F0-D3C5A0BFC8FB}"/>
                  </a:ext>
                </a:extLst>
              </p:cNvPr>
              <p:cNvSpPr>
                <a:spLocks noChangeAspect="1"/>
              </p:cNvSpPr>
              <p:nvPr/>
            </p:nvSpPr>
            <p:spPr bwMode="auto">
              <a:xfrm>
                <a:off x="4584" y="1421"/>
                <a:ext cx="257" cy="1416"/>
              </a:xfrm>
              <a:custGeom>
                <a:avLst/>
                <a:gdLst>
                  <a:gd name="T0" fmla="*/ 257 w 257"/>
                  <a:gd name="T1" fmla="*/ 0 h 1416"/>
                  <a:gd name="T2" fmla="*/ 257 w 257"/>
                  <a:gd name="T3" fmla="*/ 1327 h 1416"/>
                  <a:gd name="T4" fmla="*/ 0 w 257"/>
                  <a:gd name="T5" fmla="*/ 1416 h 1416"/>
                  <a:gd name="T6" fmla="*/ 0 w 257"/>
                  <a:gd name="T7" fmla="*/ 91 h 1416"/>
                  <a:gd name="T8" fmla="*/ 257 w 257"/>
                  <a:gd name="T9" fmla="*/ 0 h 1416"/>
                </a:gdLst>
                <a:ahLst/>
                <a:cxnLst>
                  <a:cxn ang="0">
                    <a:pos x="T0" y="T1"/>
                  </a:cxn>
                  <a:cxn ang="0">
                    <a:pos x="T2" y="T3"/>
                  </a:cxn>
                  <a:cxn ang="0">
                    <a:pos x="T4" y="T5"/>
                  </a:cxn>
                  <a:cxn ang="0">
                    <a:pos x="T6" y="T7"/>
                  </a:cxn>
                  <a:cxn ang="0">
                    <a:pos x="T8" y="T9"/>
                  </a:cxn>
                </a:cxnLst>
                <a:rect l="0" t="0" r="r" b="b"/>
                <a:pathLst>
                  <a:path w="257" h="1416">
                    <a:moveTo>
                      <a:pt x="257" y="0"/>
                    </a:moveTo>
                    <a:lnTo>
                      <a:pt x="257" y="1327"/>
                    </a:lnTo>
                    <a:lnTo>
                      <a:pt x="0" y="1416"/>
                    </a:lnTo>
                    <a:lnTo>
                      <a:pt x="0" y="91"/>
                    </a:lnTo>
                    <a:lnTo>
                      <a:pt x="257" y="0"/>
                    </a:ln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06" name="AutoShape 82">
                <a:extLst>
                  <a:ext uri="{FF2B5EF4-FFF2-40B4-BE49-F238E27FC236}">
                    <a16:creationId xmlns:a16="http://schemas.microsoft.com/office/drawing/2014/main" id="{28746F43-CD26-F946-93E8-60A0F8385159}"/>
                  </a:ext>
                </a:extLst>
              </p:cNvPr>
              <p:cNvSpPr>
                <a:spLocks noChangeAspect="1" noChangeArrowheads="1"/>
              </p:cNvSpPr>
              <p:nvPr/>
            </p:nvSpPr>
            <p:spPr bwMode="auto">
              <a:xfrm>
                <a:off x="3774" y="1421"/>
                <a:ext cx="1069" cy="90"/>
              </a:xfrm>
              <a:prstGeom prst="parallelogram">
                <a:avLst>
                  <a:gd name="adj" fmla="val 296944"/>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07" name="Freeform 83">
                <a:extLst>
                  <a:ext uri="{FF2B5EF4-FFF2-40B4-BE49-F238E27FC236}">
                    <a16:creationId xmlns:a16="http://schemas.microsoft.com/office/drawing/2014/main" id="{625309CB-54E9-484D-A369-E5F30F91E5D9}"/>
                  </a:ext>
                </a:extLst>
              </p:cNvPr>
              <p:cNvSpPr>
                <a:spLocks noChangeAspect="1"/>
              </p:cNvSpPr>
              <p:nvPr/>
            </p:nvSpPr>
            <p:spPr bwMode="auto">
              <a:xfrm>
                <a:off x="3848" y="1447"/>
                <a:ext cx="781" cy="1324"/>
              </a:xfrm>
              <a:custGeom>
                <a:avLst/>
                <a:gdLst>
                  <a:gd name="T0" fmla="*/ 282 w 781"/>
                  <a:gd name="T1" fmla="*/ 63 h 1324"/>
                  <a:gd name="T2" fmla="*/ 59 w 781"/>
                  <a:gd name="T3" fmla="*/ 138 h 1324"/>
                  <a:gd name="T4" fmla="*/ 18 w 781"/>
                  <a:gd name="T5" fmla="*/ 231 h 1324"/>
                  <a:gd name="T6" fmla="*/ 6 w 781"/>
                  <a:gd name="T7" fmla="*/ 695 h 1324"/>
                  <a:gd name="T8" fmla="*/ 52 w 781"/>
                  <a:gd name="T9" fmla="*/ 1227 h 1324"/>
                  <a:gd name="T10" fmla="*/ 114 w 781"/>
                  <a:gd name="T11" fmla="*/ 1280 h 1324"/>
                  <a:gd name="T12" fmla="*/ 368 w 781"/>
                  <a:gd name="T13" fmla="*/ 1287 h 1324"/>
                  <a:gd name="T14" fmla="*/ 716 w 781"/>
                  <a:gd name="T15" fmla="*/ 1247 h 1324"/>
                  <a:gd name="T16" fmla="*/ 760 w 781"/>
                  <a:gd name="T17" fmla="*/ 1129 h 1324"/>
                  <a:gd name="T18" fmla="*/ 724 w 781"/>
                  <a:gd name="T19" fmla="*/ 762 h 1324"/>
                  <a:gd name="T20" fmla="*/ 762 w 781"/>
                  <a:gd name="T21" fmla="*/ 416 h 1324"/>
                  <a:gd name="T22" fmla="*/ 690 w 781"/>
                  <a:gd name="T23" fmla="*/ 59 h 1324"/>
                  <a:gd name="T24" fmla="*/ 282 w 781"/>
                  <a:gd name="T25" fmla="*/ 63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1" h="1324">
                    <a:moveTo>
                      <a:pt x="282" y="63"/>
                    </a:moveTo>
                    <a:cubicBezTo>
                      <a:pt x="177" y="76"/>
                      <a:pt x="103" y="110"/>
                      <a:pt x="59" y="138"/>
                    </a:cubicBezTo>
                    <a:cubicBezTo>
                      <a:pt x="15" y="166"/>
                      <a:pt x="27" y="138"/>
                      <a:pt x="18" y="231"/>
                    </a:cubicBezTo>
                    <a:cubicBezTo>
                      <a:pt x="9" y="324"/>
                      <a:pt x="0" y="529"/>
                      <a:pt x="6" y="695"/>
                    </a:cubicBezTo>
                    <a:cubicBezTo>
                      <a:pt x="12" y="861"/>
                      <a:pt x="34" y="1130"/>
                      <a:pt x="52" y="1227"/>
                    </a:cubicBezTo>
                    <a:cubicBezTo>
                      <a:pt x="70" y="1324"/>
                      <a:pt x="61" y="1270"/>
                      <a:pt x="114" y="1280"/>
                    </a:cubicBezTo>
                    <a:cubicBezTo>
                      <a:pt x="167" y="1290"/>
                      <a:pt x="268" y="1292"/>
                      <a:pt x="368" y="1287"/>
                    </a:cubicBezTo>
                    <a:cubicBezTo>
                      <a:pt x="468" y="1282"/>
                      <a:pt x="651" y="1273"/>
                      <a:pt x="716" y="1247"/>
                    </a:cubicBezTo>
                    <a:cubicBezTo>
                      <a:pt x="781" y="1221"/>
                      <a:pt x="759" y="1210"/>
                      <a:pt x="760" y="1129"/>
                    </a:cubicBezTo>
                    <a:cubicBezTo>
                      <a:pt x="761" y="1048"/>
                      <a:pt x="724" y="881"/>
                      <a:pt x="724" y="762"/>
                    </a:cubicBezTo>
                    <a:cubicBezTo>
                      <a:pt x="724" y="643"/>
                      <a:pt x="768" y="533"/>
                      <a:pt x="762" y="416"/>
                    </a:cubicBezTo>
                    <a:cubicBezTo>
                      <a:pt x="756" y="299"/>
                      <a:pt x="771" y="118"/>
                      <a:pt x="690" y="59"/>
                    </a:cubicBezTo>
                    <a:cubicBezTo>
                      <a:pt x="609" y="0"/>
                      <a:pt x="387" y="50"/>
                      <a:pt x="282" y="63"/>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743508" name="Group 84">
                <a:extLst>
                  <a:ext uri="{FF2B5EF4-FFF2-40B4-BE49-F238E27FC236}">
                    <a16:creationId xmlns:a16="http://schemas.microsoft.com/office/drawing/2014/main" id="{4A4EAD78-4D7A-E44B-9FAE-73726D74FBCA}"/>
                  </a:ext>
                </a:extLst>
              </p:cNvPr>
              <p:cNvGrpSpPr>
                <a:grpSpLocks noChangeAspect="1"/>
              </p:cNvGrpSpPr>
              <p:nvPr/>
            </p:nvGrpSpPr>
            <p:grpSpPr bwMode="auto">
              <a:xfrm>
                <a:off x="4021" y="1532"/>
                <a:ext cx="507" cy="1185"/>
                <a:chOff x="4385" y="2008"/>
                <a:chExt cx="507" cy="1185"/>
              </a:xfrm>
            </p:grpSpPr>
            <p:grpSp>
              <p:nvGrpSpPr>
                <p:cNvPr id="743509" name="Group 85">
                  <a:extLst>
                    <a:ext uri="{FF2B5EF4-FFF2-40B4-BE49-F238E27FC236}">
                      <a16:creationId xmlns:a16="http://schemas.microsoft.com/office/drawing/2014/main" id="{D729A148-4576-9747-9F03-6F29E29E5617}"/>
                    </a:ext>
                  </a:extLst>
                </p:cNvPr>
                <p:cNvGrpSpPr>
                  <a:grpSpLocks noChangeAspect="1"/>
                </p:cNvGrpSpPr>
                <p:nvPr/>
              </p:nvGrpSpPr>
              <p:grpSpPr bwMode="auto">
                <a:xfrm>
                  <a:off x="4615" y="2008"/>
                  <a:ext cx="277" cy="1149"/>
                  <a:chOff x="3582" y="1472"/>
                  <a:chExt cx="277" cy="1149"/>
                </a:xfrm>
              </p:grpSpPr>
              <p:sp>
                <p:nvSpPr>
                  <p:cNvPr id="743510" name="Freeform 86">
                    <a:extLst>
                      <a:ext uri="{FF2B5EF4-FFF2-40B4-BE49-F238E27FC236}">
                        <a16:creationId xmlns:a16="http://schemas.microsoft.com/office/drawing/2014/main" id="{2B13ECD9-20E3-ED43-A98D-7E26183940AA}"/>
                      </a:ext>
                    </a:extLst>
                  </p:cNvPr>
                  <p:cNvSpPr>
                    <a:spLocks noChangeAspect="1"/>
                  </p:cNvSpPr>
                  <p:nvPr/>
                </p:nvSpPr>
                <p:spPr bwMode="auto">
                  <a:xfrm>
                    <a:off x="3840" y="2353"/>
                    <a:ext cx="17" cy="267"/>
                  </a:xfrm>
                  <a:custGeom>
                    <a:avLst/>
                    <a:gdLst>
                      <a:gd name="T0" fmla="*/ 0 w 17"/>
                      <a:gd name="T1" fmla="*/ 13 h 267"/>
                      <a:gd name="T2" fmla="*/ 0 w 17"/>
                      <a:gd name="T3" fmla="*/ 267 h 267"/>
                      <a:gd name="T4" fmla="*/ 17 w 17"/>
                      <a:gd name="T5" fmla="*/ 253 h 267"/>
                      <a:gd name="T6" fmla="*/ 17 w 17"/>
                      <a:gd name="T7" fmla="*/ 0 h 267"/>
                      <a:gd name="T8" fmla="*/ 0 w 17"/>
                      <a:gd name="T9" fmla="*/ 13 h 267"/>
                    </a:gdLst>
                    <a:ahLst/>
                    <a:cxnLst>
                      <a:cxn ang="0">
                        <a:pos x="T0" y="T1"/>
                      </a:cxn>
                      <a:cxn ang="0">
                        <a:pos x="T2" y="T3"/>
                      </a:cxn>
                      <a:cxn ang="0">
                        <a:pos x="T4" y="T5"/>
                      </a:cxn>
                      <a:cxn ang="0">
                        <a:pos x="T6" y="T7"/>
                      </a:cxn>
                      <a:cxn ang="0">
                        <a:pos x="T8" y="T9"/>
                      </a:cxn>
                    </a:cxnLst>
                    <a:rect l="0" t="0" r="r" b="b"/>
                    <a:pathLst>
                      <a:path w="17" h="267">
                        <a:moveTo>
                          <a:pt x="0" y="13"/>
                        </a:moveTo>
                        <a:lnTo>
                          <a:pt x="0" y="267"/>
                        </a:lnTo>
                        <a:lnTo>
                          <a:pt x="17" y="253"/>
                        </a:lnTo>
                        <a:lnTo>
                          <a:pt x="17" y="0"/>
                        </a:lnTo>
                        <a:lnTo>
                          <a:pt x="0" y="13"/>
                        </a:lnTo>
                        <a:close/>
                      </a:path>
                    </a:pathLst>
                  </a:custGeom>
                  <a:gradFill rotWithShape="0">
                    <a:gsLst>
                      <a:gs pos="0">
                        <a:srgbClr val="FFCCCC">
                          <a:gamma/>
                          <a:shade val="73725"/>
                          <a:invGamma/>
                        </a:srgbClr>
                      </a:gs>
                      <a:gs pos="100000">
                        <a:srgbClr val="FFCCCC"/>
                      </a:gs>
                    </a:gsLst>
                    <a:lin ang="0" scaled="1"/>
                  </a:gradFill>
                  <a:ln>
                    <a:noFill/>
                  </a:ln>
                  <a:effectLst/>
                  <a:extLst>
                    <a:ext uri="{91240B29-F687-4F45-9708-019B960494DF}">
                      <a14:hiddenLine xmlns:a14="http://schemas.microsoft.com/office/drawing/2010/main" w="31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11" name="Freeform 87">
                    <a:extLst>
                      <a:ext uri="{FF2B5EF4-FFF2-40B4-BE49-F238E27FC236}">
                        <a16:creationId xmlns:a16="http://schemas.microsoft.com/office/drawing/2014/main" id="{67550DAC-6554-5F4A-9826-3BC7508994CC}"/>
                      </a:ext>
                    </a:extLst>
                  </p:cNvPr>
                  <p:cNvSpPr>
                    <a:spLocks noChangeAspect="1"/>
                  </p:cNvSpPr>
                  <p:nvPr/>
                </p:nvSpPr>
                <p:spPr bwMode="auto">
                  <a:xfrm>
                    <a:off x="3778" y="1746"/>
                    <a:ext cx="79" cy="623"/>
                  </a:xfrm>
                  <a:custGeom>
                    <a:avLst/>
                    <a:gdLst>
                      <a:gd name="T0" fmla="*/ 50 w 79"/>
                      <a:gd name="T1" fmla="*/ 0 h 623"/>
                      <a:gd name="T2" fmla="*/ 31 w 79"/>
                      <a:gd name="T3" fmla="*/ 12 h 623"/>
                      <a:gd name="T4" fmla="*/ 24 w 79"/>
                      <a:gd name="T5" fmla="*/ 29 h 623"/>
                      <a:gd name="T6" fmla="*/ 14 w 79"/>
                      <a:gd name="T7" fmla="*/ 55 h 623"/>
                      <a:gd name="T8" fmla="*/ 8 w 79"/>
                      <a:gd name="T9" fmla="*/ 76 h 623"/>
                      <a:gd name="T10" fmla="*/ 2 w 79"/>
                      <a:gd name="T11" fmla="*/ 108 h 623"/>
                      <a:gd name="T12" fmla="*/ 0 w 79"/>
                      <a:gd name="T13" fmla="*/ 128 h 623"/>
                      <a:gd name="T14" fmla="*/ 0 w 79"/>
                      <a:gd name="T15" fmla="*/ 506 h 623"/>
                      <a:gd name="T16" fmla="*/ 6 w 79"/>
                      <a:gd name="T17" fmla="*/ 524 h 623"/>
                      <a:gd name="T18" fmla="*/ 9 w 79"/>
                      <a:gd name="T19" fmla="*/ 546 h 623"/>
                      <a:gd name="T20" fmla="*/ 15 w 79"/>
                      <a:gd name="T21" fmla="*/ 565 h 623"/>
                      <a:gd name="T22" fmla="*/ 24 w 79"/>
                      <a:gd name="T23" fmla="*/ 584 h 623"/>
                      <a:gd name="T24" fmla="*/ 30 w 79"/>
                      <a:gd name="T25" fmla="*/ 599 h 623"/>
                      <a:gd name="T26" fmla="*/ 36 w 79"/>
                      <a:gd name="T27" fmla="*/ 607 h 623"/>
                      <a:gd name="T28" fmla="*/ 44 w 79"/>
                      <a:gd name="T29" fmla="*/ 612 h 623"/>
                      <a:gd name="T30" fmla="*/ 62 w 79"/>
                      <a:gd name="T31" fmla="*/ 623 h 623"/>
                      <a:gd name="T32" fmla="*/ 79 w 79"/>
                      <a:gd name="T33" fmla="*/ 606 h 623"/>
                      <a:gd name="T34" fmla="*/ 67 w 79"/>
                      <a:gd name="T35" fmla="*/ 599 h 623"/>
                      <a:gd name="T36" fmla="*/ 54 w 79"/>
                      <a:gd name="T37" fmla="*/ 590 h 623"/>
                      <a:gd name="T38" fmla="*/ 43 w 79"/>
                      <a:gd name="T39" fmla="*/ 581 h 623"/>
                      <a:gd name="T40" fmla="*/ 34 w 79"/>
                      <a:gd name="T41" fmla="*/ 568 h 623"/>
                      <a:gd name="T42" fmla="*/ 27 w 79"/>
                      <a:gd name="T43" fmla="*/ 541 h 623"/>
                      <a:gd name="T44" fmla="*/ 22 w 79"/>
                      <a:gd name="T45" fmla="*/ 527 h 623"/>
                      <a:gd name="T46" fmla="*/ 16 w 79"/>
                      <a:gd name="T47" fmla="*/ 493 h 623"/>
                      <a:gd name="T48" fmla="*/ 15 w 79"/>
                      <a:gd name="T49" fmla="*/ 482 h 623"/>
                      <a:gd name="T50" fmla="*/ 15 w 79"/>
                      <a:gd name="T51" fmla="*/ 107 h 623"/>
                      <a:gd name="T52" fmla="*/ 19 w 79"/>
                      <a:gd name="T53" fmla="*/ 91 h 623"/>
                      <a:gd name="T54" fmla="*/ 20 w 79"/>
                      <a:gd name="T55" fmla="*/ 72 h 623"/>
                      <a:gd name="T56" fmla="*/ 24 w 79"/>
                      <a:gd name="T57" fmla="*/ 54 h 623"/>
                      <a:gd name="T58" fmla="*/ 28 w 79"/>
                      <a:gd name="T59" fmla="*/ 37 h 623"/>
                      <a:gd name="T60" fmla="*/ 33 w 79"/>
                      <a:gd name="T61" fmla="*/ 26 h 623"/>
                      <a:gd name="T62" fmla="*/ 40 w 79"/>
                      <a:gd name="T63" fmla="*/ 12 h 623"/>
                      <a:gd name="T64" fmla="*/ 50 w 79"/>
                      <a:gd name="T65"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623">
                        <a:moveTo>
                          <a:pt x="50" y="0"/>
                        </a:moveTo>
                        <a:lnTo>
                          <a:pt x="31" y="12"/>
                        </a:lnTo>
                        <a:lnTo>
                          <a:pt x="24" y="29"/>
                        </a:lnTo>
                        <a:lnTo>
                          <a:pt x="14" y="55"/>
                        </a:lnTo>
                        <a:lnTo>
                          <a:pt x="8" y="76"/>
                        </a:lnTo>
                        <a:lnTo>
                          <a:pt x="2" y="108"/>
                        </a:lnTo>
                        <a:lnTo>
                          <a:pt x="0" y="128"/>
                        </a:lnTo>
                        <a:lnTo>
                          <a:pt x="0" y="506"/>
                        </a:lnTo>
                        <a:lnTo>
                          <a:pt x="6" y="524"/>
                        </a:lnTo>
                        <a:lnTo>
                          <a:pt x="9" y="546"/>
                        </a:lnTo>
                        <a:lnTo>
                          <a:pt x="15" y="565"/>
                        </a:lnTo>
                        <a:lnTo>
                          <a:pt x="24" y="584"/>
                        </a:lnTo>
                        <a:lnTo>
                          <a:pt x="30" y="599"/>
                        </a:lnTo>
                        <a:lnTo>
                          <a:pt x="36" y="607"/>
                        </a:lnTo>
                        <a:lnTo>
                          <a:pt x="44" y="612"/>
                        </a:lnTo>
                        <a:lnTo>
                          <a:pt x="62" y="623"/>
                        </a:lnTo>
                        <a:lnTo>
                          <a:pt x="79" y="606"/>
                        </a:lnTo>
                        <a:lnTo>
                          <a:pt x="67" y="599"/>
                        </a:lnTo>
                        <a:lnTo>
                          <a:pt x="54" y="590"/>
                        </a:lnTo>
                        <a:lnTo>
                          <a:pt x="43" y="581"/>
                        </a:lnTo>
                        <a:lnTo>
                          <a:pt x="34" y="568"/>
                        </a:lnTo>
                        <a:lnTo>
                          <a:pt x="27" y="541"/>
                        </a:lnTo>
                        <a:lnTo>
                          <a:pt x="22" y="527"/>
                        </a:lnTo>
                        <a:lnTo>
                          <a:pt x="16" y="493"/>
                        </a:lnTo>
                        <a:lnTo>
                          <a:pt x="15" y="482"/>
                        </a:lnTo>
                        <a:lnTo>
                          <a:pt x="15" y="107"/>
                        </a:lnTo>
                        <a:lnTo>
                          <a:pt x="19" y="91"/>
                        </a:lnTo>
                        <a:lnTo>
                          <a:pt x="20" y="72"/>
                        </a:lnTo>
                        <a:lnTo>
                          <a:pt x="24" y="54"/>
                        </a:lnTo>
                        <a:lnTo>
                          <a:pt x="28" y="37"/>
                        </a:lnTo>
                        <a:lnTo>
                          <a:pt x="33" y="26"/>
                        </a:lnTo>
                        <a:lnTo>
                          <a:pt x="40" y="12"/>
                        </a:lnTo>
                        <a:lnTo>
                          <a:pt x="50" y="0"/>
                        </a:lnTo>
                        <a:close/>
                      </a:path>
                    </a:pathLst>
                  </a:custGeom>
                  <a:gradFill rotWithShape="0">
                    <a:gsLst>
                      <a:gs pos="0">
                        <a:srgbClr val="FFCCCC">
                          <a:gamma/>
                          <a:shade val="73725"/>
                          <a:invGamma/>
                        </a:srgbClr>
                      </a:gs>
                      <a:gs pos="100000">
                        <a:srgbClr val="FFCCCC"/>
                      </a:gs>
                    </a:gsLst>
                    <a:lin ang="0" scaled="1"/>
                  </a:gradFill>
                  <a:ln>
                    <a:noFill/>
                  </a:ln>
                  <a:effectLst/>
                  <a:extLst>
                    <a:ext uri="{91240B29-F687-4F45-9708-019B960494DF}">
                      <a14:hiddenLine xmlns:a14="http://schemas.microsoft.com/office/drawing/2010/main" w="31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12" name="Freeform 88">
                    <a:extLst>
                      <a:ext uri="{FF2B5EF4-FFF2-40B4-BE49-F238E27FC236}">
                        <a16:creationId xmlns:a16="http://schemas.microsoft.com/office/drawing/2014/main" id="{3C15DDB1-6600-7F41-B025-1AD1E5C54C49}"/>
                      </a:ext>
                    </a:extLst>
                  </p:cNvPr>
                  <p:cNvSpPr>
                    <a:spLocks noChangeAspect="1"/>
                  </p:cNvSpPr>
                  <p:nvPr/>
                </p:nvSpPr>
                <p:spPr bwMode="auto">
                  <a:xfrm>
                    <a:off x="3840" y="1472"/>
                    <a:ext cx="18" cy="269"/>
                  </a:xfrm>
                  <a:custGeom>
                    <a:avLst/>
                    <a:gdLst>
                      <a:gd name="T0" fmla="*/ 0 w 18"/>
                      <a:gd name="T1" fmla="*/ 17 h 269"/>
                      <a:gd name="T2" fmla="*/ 0 w 18"/>
                      <a:gd name="T3" fmla="*/ 269 h 269"/>
                      <a:gd name="T4" fmla="*/ 18 w 18"/>
                      <a:gd name="T5" fmla="*/ 252 h 269"/>
                      <a:gd name="T6" fmla="*/ 18 w 18"/>
                      <a:gd name="T7" fmla="*/ 0 h 269"/>
                      <a:gd name="T8" fmla="*/ 0 w 18"/>
                      <a:gd name="T9" fmla="*/ 17 h 269"/>
                    </a:gdLst>
                    <a:ahLst/>
                    <a:cxnLst>
                      <a:cxn ang="0">
                        <a:pos x="T0" y="T1"/>
                      </a:cxn>
                      <a:cxn ang="0">
                        <a:pos x="T2" y="T3"/>
                      </a:cxn>
                      <a:cxn ang="0">
                        <a:pos x="T4" y="T5"/>
                      </a:cxn>
                      <a:cxn ang="0">
                        <a:pos x="T6" y="T7"/>
                      </a:cxn>
                      <a:cxn ang="0">
                        <a:pos x="T8" y="T9"/>
                      </a:cxn>
                    </a:cxnLst>
                    <a:rect l="0" t="0" r="r" b="b"/>
                    <a:pathLst>
                      <a:path w="18" h="269">
                        <a:moveTo>
                          <a:pt x="0" y="17"/>
                        </a:moveTo>
                        <a:lnTo>
                          <a:pt x="0" y="269"/>
                        </a:lnTo>
                        <a:lnTo>
                          <a:pt x="18" y="252"/>
                        </a:lnTo>
                        <a:lnTo>
                          <a:pt x="18" y="0"/>
                        </a:lnTo>
                        <a:lnTo>
                          <a:pt x="0" y="17"/>
                        </a:lnTo>
                        <a:close/>
                      </a:path>
                    </a:pathLst>
                  </a:custGeom>
                  <a:gradFill rotWithShape="0">
                    <a:gsLst>
                      <a:gs pos="0">
                        <a:srgbClr val="FFCCCC">
                          <a:gamma/>
                          <a:shade val="46275"/>
                          <a:invGamma/>
                        </a:srgbClr>
                      </a:gs>
                      <a:gs pos="100000">
                        <a:srgbClr val="FFCCCC"/>
                      </a:gs>
                    </a:gsLst>
                    <a:lin ang="0" scaled="1"/>
                  </a:gradFill>
                  <a:ln>
                    <a:noFill/>
                  </a:ln>
                  <a:effectLst/>
                  <a:extLst>
                    <a:ext uri="{91240B29-F687-4F45-9708-019B960494DF}">
                      <a14:hiddenLine xmlns:a14="http://schemas.microsoft.com/office/drawing/2010/main" w="31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13" name="Freeform 89">
                    <a:extLst>
                      <a:ext uri="{FF2B5EF4-FFF2-40B4-BE49-F238E27FC236}">
                        <a16:creationId xmlns:a16="http://schemas.microsoft.com/office/drawing/2014/main" id="{6B6E9BBC-3CE1-F847-94B3-76F9650F07C2}"/>
                      </a:ext>
                    </a:extLst>
                  </p:cNvPr>
                  <p:cNvSpPr>
                    <a:spLocks noChangeAspect="1"/>
                  </p:cNvSpPr>
                  <p:nvPr/>
                </p:nvSpPr>
                <p:spPr bwMode="auto">
                  <a:xfrm>
                    <a:off x="3583" y="1486"/>
                    <a:ext cx="257" cy="1135"/>
                  </a:xfrm>
                  <a:custGeom>
                    <a:avLst/>
                    <a:gdLst>
                      <a:gd name="T0" fmla="*/ 0 w 257"/>
                      <a:gd name="T1" fmla="*/ 2 h 1135"/>
                      <a:gd name="T2" fmla="*/ 0 w 257"/>
                      <a:gd name="T3" fmla="*/ 256 h 1135"/>
                      <a:gd name="T4" fmla="*/ 19 w 257"/>
                      <a:gd name="T5" fmla="*/ 259 h 1135"/>
                      <a:gd name="T6" fmla="*/ 39 w 257"/>
                      <a:gd name="T7" fmla="*/ 276 h 1135"/>
                      <a:gd name="T8" fmla="*/ 51 w 257"/>
                      <a:gd name="T9" fmla="*/ 297 h 1135"/>
                      <a:gd name="T10" fmla="*/ 55 w 257"/>
                      <a:gd name="T11" fmla="*/ 314 h 1135"/>
                      <a:gd name="T12" fmla="*/ 63 w 257"/>
                      <a:gd name="T13" fmla="*/ 333 h 1135"/>
                      <a:gd name="T14" fmla="*/ 65 w 257"/>
                      <a:gd name="T15" fmla="*/ 355 h 1135"/>
                      <a:gd name="T16" fmla="*/ 65 w 257"/>
                      <a:gd name="T17" fmla="*/ 388 h 1135"/>
                      <a:gd name="T18" fmla="*/ 65 w 257"/>
                      <a:gd name="T19" fmla="*/ 748 h 1135"/>
                      <a:gd name="T20" fmla="*/ 63 w 257"/>
                      <a:gd name="T21" fmla="*/ 775 h 1135"/>
                      <a:gd name="T22" fmla="*/ 63 w 257"/>
                      <a:gd name="T23" fmla="*/ 801 h 1135"/>
                      <a:gd name="T24" fmla="*/ 55 w 257"/>
                      <a:gd name="T25" fmla="*/ 820 h 1135"/>
                      <a:gd name="T26" fmla="*/ 51 w 257"/>
                      <a:gd name="T27" fmla="*/ 842 h 1135"/>
                      <a:gd name="T28" fmla="*/ 43 w 257"/>
                      <a:gd name="T29" fmla="*/ 856 h 1135"/>
                      <a:gd name="T30" fmla="*/ 34 w 257"/>
                      <a:gd name="T31" fmla="*/ 871 h 1135"/>
                      <a:gd name="T32" fmla="*/ 22 w 257"/>
                      <a:gd name="T33" fmla="*/ 880 h 1135"/>
                      <a:gd name="T34" fmla="*/ 0 w 257"/>
                      <a:gd name="T35" fmla="*/ 885 h 1135"/>
                      <a:gd name="T36" fmla="*/ 0 w 257"/>
                      <a:gd name="T37" fmla="*/ 1135 h 1135"/>
                      <a:gd name="T38" fmla="*/ 257 w 257"/>
                      <a:gd name="T39" fmla="*/ 1135 h 1135"/>
                      <a:gd name="T40" fmla="*/ 257 w 257"/>
                      <a:gd name="T41" fmla="*/ 880 h 1135"/>
                      <a:gd name="T42" fmla="*/ 231 w 257"/>
                      <a:gd name="T43" fmla="*/ 866 h 1135"/>
                      <a:gd name="T44" fmla="*/ 219 w 257"/>
                      <a:gd name="T45" fmla="*/ 844 h 1135"/>
                      <a:gd name="T46" fmla="*/ 207 w 257"/>
                      <a:gd name="T47" fmla="*/ 818 h 1135"/>
                      <a:gd name="T48" fmla="*/ 199 w 257"/>
                      <a:gd name="T49" fmla="*/ 784 h 1135"/>
                      <a:gd name="T50" fmla="*/ 197 w 257"/>
                      <a:gd name="T51" fmla="*/ 763 h 1135"/>
                      <a:gd name="T52" fmla="*/ 197 w 257"/>
                      <a:gd name="T53" fmla="*/ 748 h 1135"/>
                      <a:gd name="T54" fmla="*/ 197 w 257"/>
                      <a:gd name="T55" fmla="*/ 388 h 1135"/>
                      <a:gd name="T56" fmla="*/ 199 w 257"/>
                      <a:gd name="T57" fmla="*/ 355 h 1135"/>
                      <a:gd name="T58" fmla="*/ 204 w 257"/>
                      <a:gd name="T59" fmla="*/ 331 h 1135"/>
                      <a:gd name="T60" fmla="*/ 211 w 257"/>
                      <a:gd name="T61" fmla="*/ 307 h 1135"/>
                      <a:gd name="T62" fmla="*/ 219 w 257"/>
                      <a:gd name="T63" fmla="*/ 288 h 1135"/>
                      <a:gd name="T64" fmla="*/ 226 w 257"/>
                      <a:gd name="T65" fmla="*/ 273 h 1135"/>
                      <a:gd name="T66" fmla="*/ 243 w 257"/>
                      <a:gd name="T67" fmla="*/ 261 h 1135"/>
                      <a:gd name="T68" fmla="*/ 257 w 257"/>
                      <a:gd name="T69" fmla="*/ 256 h 1135"/>
                      <a:gd name="T70" fmla="*/ 257 w 257"/>
                      <a:gd name="T71" fmla="*/ 0 h 1135"/>
                      <a:gd name="T72" fmla="*/ 0 w 257"/>
                      <a:gd name="T73" fmla="*/ 2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7" h="1135">
                        <a:moveTo>
                          <a:pt x="0" y="2"/>
                        </a:moveTo>
                        <a:lnTo>
                          <a:pt x="0" y="256"/>
                        </a:lnTo>
                        <a:lnTo>
                          <a:pt x="19" y="259"/>
                        </a:lnTo>
                        <a:lnTo>
                          <a:pt x="39" y="276"/>
                        </a:lnTo>
                        <a:lnTo>
                          <a:pt x="51" y="297"/>
                        </a:lnTo>
                        <a:lnTo>
                          <a:pt x="55" y="314"/>
                        </a:lnTo>
                        <a:lnTo>
                          <a:pt x="63" y="333"/>
                        </a:lnTo>
                        <a:lnTo>
                          <a:pt x="65" y="355"/>
                        </a:lnTo>
                        <a:lnTo>
                          <a:pt x="65" y="388"/>
                        </a:lnTo>
                        <a:lnTo>
                          <a:pt x="65" y="748"/>
                        </a:lnTo>
                        <a:lnTo>
                          <a:pt x="63" y="775"/>
                        </a:lnTo>
                        <a:lnTo>
                          <a:pt x="63" y="801"/>
                        </a:lnTo>
                        <a:lnTo>
                          <a:pt x="55" y="820"/>
                        </a:lnTo>
                        <a:lnTo>
                          <a:pt x="51" y="842"/>
                        </a:lnTo>
                        <a:lnTo>
                          <a:pt x="43" y="856"/>
                        </a:lnTo>
                        <a:lnTo>
                          <a:pt x="34" y="871"/>
                        </a:lnTo>
                        <a:lnTo>
                          <a:pt x="22" y="880"/>
                        </a:lnTo>
                        <a:lnTo>
                          <a:pt x="0" y="885"/>
                        </a:lnTo>
                        <a:lnTo>
                          <a:pt x="0" y="1135"/>
                        </a:lnTo>
                        <a:lnTo>
                          <a:pt x="257" y="1135"/>
                        </a:lnTo>
                        <a:lnTo>
                          <a:pt x="257" y="880"/>
                        </a:lnTo>
                        <a:lnTo>
                          <a:pt x="231" y="866"/>
                        </a:lnTo>
                        <a:lnTo>
                          <a:pt x="219" y="844"/>
                        </a:lnTo>
                        <a:lnTo>
                          <a:pt x="207" y="818"/>
                        </a:lnTo>
                        <a:lnTo>
                          <a:pt x="199" y="784"/>
                        </a:lnTo>
                        <a:lnTo>
                          <a:pt x="197" y="763"/>
                        </a:lnTo>
                        <a:lnTo>
                          <a:pt x="197" y="748"/>
                        </a:lnTo>
                        <a:lnTo>
                          <a:pt x="197" y="388"/>
                        </a:lnTo>
                        <a:lnTo>
                          <a:pt x="199" y="355"/>
                        </a:lnTo>
                        <a:lnTo>
                          <a:pt x="204" y="331"/>
                        </a:lnTo>
                        <a:lnTo>
                          <a:pt x="211" y="307"/>
                        </a:lnTo>
                        <a:lnTo>
                          <a:pt x="219" y="288"/>
                        </a:lnTo>
                        <a:lnTo>
                          <a:pt x="226" y="273"/>
                        </a:lnTo>
                        <a:lnTo>
                          <a:pt x="243" y="261"/>
                        </a:lnTo>
                        <a:lnTo>
                          <a:pt x="257" y="256"/>
                        </a:lnTo>
                        <a:lnTo>
                          <a:pt x="257" y="0"/>
                        </a:lnTo>
                        <a:lnTo>
                          <a:pt x="0" y="2"/>
                        </a:lnTo>
                        <a:close/>
                      </a:path>
                    </a:pathLst>
                  </a:custGeom>
                  <a:gradFill rotWithShape="0">
                    <a:gsLst>
                      <a:gs pos="0">
                        <a:srgbClr val="FFCCCC">
                          <a:gamma/>
                          <a:shade val="82745"/>
                          <a:invGamma/>
                        </a:srgbClr>
                      </a:gs>
                      <a:gs pos="50000">
                        <a:srgbClr val="FFCCCC"/>
                      </a:gs>
                      <a:gs pos="100000">
                        <a:srgbClr val="FFCCCC">
                          <a:gamma/>
                          <a:shade val="82745"/>
                          <a:invGamma/>
                        </a:srgbClr>
                      </a:gs>
                    </a:gsLst>
                    <a:lin ang="5400000" scaled="1"/>
                  </a:gradFill>
                  <a:ln w="3175" cmpd="sng">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14" name="Oval 90">
                    <a:extLst>
                      <a:ext uri="{FF2B5EF4-FFF2-40B4-BE49-F238E27FC236}">
                        <a16:creationId xmlns:a16="http://schemas.microsoft.com/office/drawing/2014/main" id="{E82800C2-2375-8C40-8C8E-4742F2C91077}"/>
                      </a:ext>
                    </a:extLst>
                  </p:cNvPr>
                  <p:cNvSpPr>
                    <a:spLocks noChangeAspect="1" noChangeArrowheads="1"/>
                  </p:cNvSpPr>
                  <p:nvPr/>
                </p:nvSpPr>
                <p:spPr bwMode="auto">
                  <a:xfrm>
                    <a:off x="3654" y="1560"/>
                    <a:ext cx="118" cy="122"/>
                  </a:xfrm>
                  <a:prstGeom prst="ellipse">
                    <a:avLst/>
                  </a:prstGeom>
                  <a:solidFill>
                    <a:schemeClr val="bg1"/>
                  </a:solidFill>
                  <a:ln w="31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515" name="Oval 91">
                    <a:extLst>
                      <a:ext uri="{FF2B5EF4-FFF2-40B4-BE49-F238E27FC236}">
                        <a16:creationId xmlns:a16="http://schemas.microsoft.com/office/drawing/2014/main" id="{53A8DFA0-6A56-9A4F-AAD5-310EFD366AFB}"/>
                      </a:ext>
                    </a:extLst>
                  </p:cNvPr>
                  <p:cNvSpPr>
                    <a:spLocks noChangeAspect="1" noChangeArrowheads="1"/>
                  </p:cNvSpPr>
                  <p:nvPr/>
                </p:nvSpPr>
                <p:spPr bwMode="auto">
                  <a:xfrm>
                    <a:off x="3654" y="2417"/>
                    <a:ext cx="118" cy="122"/>
                  </a:xfrm>
                  <a:prstGeom prst="ellipse">
                    <a:avLst/>
                  </a:prstGeom>
                  <a:solidFill>
                    <a:schemeClr val="bg1"/>
                  </a:solidFill>
                  <a:ln w="31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516" name="Freeform 92">
                    <a:extLst>
                      <a:ext uri="{FF2B5EF4-FFF2-40B4-BE49-F238E27FC236}">
                        <a16:creationId xmlns:a16="http://schemas.microsoft.com/office/drawing/2014/main" id="{459A083F-116D-914A-8AAC-57869731B8BD}"/>
                      </a:ext>
                    </a:extLst>
                  </p:cNvPr>
                  <p:cNvSpPr>
                    <a:spLocks noChangeAspect="1"/>
                  </p:cNvSpPr>
                  <p:nvPr/>
                </p:nvSpPr>
                <p:spPr bwMode="auto">
                  <a:xfrm>
                    <a:off x="3794" y="1742"/>
                    <a:ext cx="58" cy="610"/>
                  </a:xfrm>
                  <a:custGeom>
                    <a:avLst/>
                    <a:gdLst>
                      <a:gd name="T0" fmla="*/ 44 w 58"/>
                      <a:gd name="T1" fmla="*/ 0 h 610"/>
                      <a:gd name="T2" fmla="*/ 29 w 58"/>
                      <a:gd name="T3" fmla="*/ 8 h 610"/>
                      <a:gd name="T4" fmla="*/ 20 w 58"/>
                      <a:gd name="T5" fmla="*/ 27 h 610"/>
                      <a:gd name="T6" fmla="*/ 10 w 58"/>
                      <a:gd name="T7" fmla="*/ 48 h 610"/>
                      <a:gd name="T8" fmla="*/ 5 w 58"/>
                      <a:gd name="T9" fmla="*/ 70 h 610"/>
                      <a:gd name="T10" fmla="*/ 0 w 58"/>
                      <a:gd name="T11" fmla="*/ 111 h 610"/>
                      <a:gd name="T12" fmla="*/ 0 w 58"/>
                      <a:gd name="T13" fmla="*/ 132 h 610"/>
                      <a:gd name="T14" fmla="*/ 0 w 58"/>
                      <a:gd name="T15" fmla="*/ 492 h 610"/>
                      <a:gd name="T16" fmla="*/ 3 w 58"/>
                      <a:gd name="T17" fmla="*/ 509 h 610"/>
                      <a:gd name="T18" fmla="*/ 8 w 58"/>
                      <a:gd name="T19" fmla="*/ 538 h 610"/>
                      <a:gd name="T20" fmla="*/ 15 w 58"/>
                      <a:gd name="T21" fmla="*/ 555 h 610"/>
                      <a:gd name="T22" fmla="*/ 20 w 58"/>
                      <a:gd name="T23" fmla="*/ 572 h 610"/>
                      <a:gd name="T24" fmla="*/ 27 w 58"/>
                      <a:gd name="T25" fmla="*/ 586 h 610"/>
                      <a:gd name="T26" fmla="*/ 39 w 58"/>
                      <a:gd name="T27" fmla="*/ 596 h 610"/>
                      <a:gd name="T28" fmla="*/ 58 w 58"/>
                      <a:gd name="T29"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610">
                        <a:moveTo>
                          <a:pt x="44" y="0"/>
                        </a:moveTo>
                        <a:lnTo>
                          <a:pt x="29" y="8"/>
                        </a:lnTo>
                        <a:lnTo>
                          <a:pt x="20" y="27"/>
                        </a:lnTo>
                        <a:lnTo>
                          <a:pt x="10" y="48"/>
                        </a:lnTo>
                        <a:lnTo>
                          <a:pt x="5" y="70"/>
                        </a:lnTo>
                        <a:lnTo>
                          <a:pt x="0" y="111"/>
                        </a:lnTo>
                        <a:lnTo>
                          <a:pt x="0" y="132"/>
                        </a:lnTo>
                        <a:lnTo>
                          <a:pt x="0" y="492"/>
                        </a:lnTo>
                        <a:lnTo>
                          <a:pt x="3" y="509"/>
                        </a:lnTo>
                        <a:lnTo>
                          <a:pt x="8" y="538"/>
                        </a:lnTo>
                        <a:lnTo>
                          <a:pt x="15" y="555"/>
                        </a:lnTo>
                        <a:lnTo>
                          <a:pt x="20" y="572"/>
                        </a:lnTo>
                        <a:lnTo>
                          <a:pt x="27" y="586"/>
                        </a:lnTo>
                        <a:lnTo>
                          <a:pt x="39" y="596"/>
                        </a:lnTo>
                        <a:lnTo>
                          <a:pt x="58" y="61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17" name="Line 93">
                    <a:extLst>
                      <a:ext uri="{FF2B5EF4-FFF2-40B4-BE49-F238E27FC236}">
                        <a16:creationId xmlns:a16="http://schemas.microsoft.com/office/drawing/2014/main" id="{51584660-78DD-FF41-9964-F3DC38DF9BB3}"/>
                      </a:ext>
                    </a:extLst>
                  </p:cNvPr>
                  <p:cNvSpPr>
                    <a:spLocks noChangeAspect="1" noChangeShapeType="1"/>
                  </p:cNvSpPr>
                  <p:nvPr/>
                </p:nvSpPr>
                <p:spPr bwMode="auto">
                  <a:xfrm flipV="1">
                    <a:off x="3840" y="2352"/>
                    <a:ext cx="16" cy="1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18" name="Line 94">
                    <a:extLst>
                      <a:ext uri="{FF2B5EF4-FFF2-40B4-BE49-F238E27FC236}">
                        <a16:creationId xmlns:a16="http://schemas.microsoft.com/office/drawing/2014/main" id="{18A1C17E-34F6-264E-8B0B-652E2AD7DEF6}"/>
                      </a:ext>
                    </a:extLst>
                  </p:cNvPr>
                  <p:cNvSpPr>
                    <a:spLocks noChangeAspect="1" noChangeShapeType="1"/>
                  </p:cNvSpPr>
                  <p:nvPr/>
                </p:nvSpPr>
                <p:spPr bwMode="auto">
                  <a:xfrm flipV="1">
                    <a:off x="3837" y="1724"/>
                    <a:ext cx="21" cy="2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19" name="Freeform 95">
                    <a:extLst>
                      <a:ext uri="{FF2B5EF4-FFF2-40B4-BE49-F238E27FC236}">
                        <a16:creationId xmlns:a16="http://schemas.microsoft.com/office/drawing/2014/main" id="{40C882C0-5BAA-3E44-9D66-75B11EC533A2}"/>
                      </a:ext>
                    </a:extLst>
                  </p:cNvPr>
                  <p:cNvSpPr>
                    <a:spLocks noChangeAspect="1"/>
                  </p:cNvSpPr>
                  <p:nvPr/>
                </p:nvSpPr>
                <p:spPr bwMode="auto">
                  <a:xfrm>
                    <a:off x="3582" y="1472"/>
                    <a:ext cx="276" cy="18"/>
                  </a:xfrm>
                  <a:custGeom>
                    <a:avLst/>
                    <a:gdLst>
                      <a:gd name="T0" fmla="*/ 276 w 276"/>
                      <a:gd name="T1" fmla="*/ 0 h 18"/>
                      <a:gd name="T2" fmla="*/ 16 w 276"/>
                      <a:gd name="T3" fmla="*/ 0 h 18"/>
                      <a:gd name="T4" fmla="*/ 0 w 276"/>
                      <a:gd name="T5" fmla="*/ 18 h 18"/>
                      <a:gd name="T6" fmla="*/ 256 w 276"/>
                      <a:gd name="T7" fmla="*/ 18 h 18"/>
                      <a:gd name="T8" fmla="*/ 276 w 276"/>
                      <a:gd name="T9" fmla="*/ 0 h 18"/>
                    </a:gdLst>
                    <a:ahLst/>
                    <a:cxnLst>
                      <a:cxn ang="0">
                        <a:pos x="T0" y="T1"/>
                      </a:cxn>
                      <a:cxn ang="0">
                        <a:pos x="T2" y="T3"/>
                      </a:cxn>
                      <a:cxn ang="0">
                        <a:pos x="T4" y="T5"/>
                      </a:cxn>
                      <a:cxn ang="0">
                        <a:pos x="T6" y="T7"/>
                      </a:cxn>
                      <a:cxn ang="0">
                        <a:pos x="T8" y="T9"/>
                      </a:cxn>
                    </a:cxnLst>
                    <a:rect l="0" t="0" r="r" b="b"/>
                    <a:pathLst>
                      <a:path w="276" h="18">
                        <a:moveTo>
                          <a:pt x="276" y="0"/>
                        </a:moveTo>
                        <a:lnTo>
                          <a:pt x="16" y="0"/>
                        </a:lnTo>
                        <a:lnTo>
                          <a:pt x="0" y="18"/>
                        </a:lnTo>
                        <a:lnTo>
                          <a:pt x="256" y="18"/>
                        </a:lnTo>
                        <a:lnTo>
                          <a:pt x="276" y="0"/>
                        </a:lnTo>
                        <a:close/>
                      </a:path>
                    </a:pathLst>
                  </a:custGeom>
                  <a:gradFill rotWithShape="0">
                    <a:gsLst>
                      <a:gs pos="0">
                        <a:srgbClr val="FFCCCC">
                          <a:gamma/>
                          <a:shade val="46275"/>
                          <a:invGamma/>
                        </a:srgbClr>
                      </a:gs>
                      <a:gs pos="100000">
                        <a:srgbClr val="FFCCCC"/>
                      </a:gs>
                    </a:gsLst>
                    <a:lin ang="0" scaled="1"/>
                  </a:gradFill>
                  <a:ln w="3175" cmpd="sng">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20" name="Line 96">
                    <a:extLst>
                      <a:ext uri="{FF2B5EF4-FFF2-40B4-BE49-F238E27FC236}">
                        <a16:creationId xmlns:a16="http://schemas.microsoft.com/office/drawing/2014/main" id="{5B788E76-E00A-6A4F-ABDD-03C718BF3070}"/>
                      </a:ext>
                    </a:extLst>
                  </p:cNvPr>
                  <p:cNvSpPr>
                    <a:spLocks noChangeAspect="1" noChangeShapeType="1"/>
                  </p:cNvSpPr>
                  <p:nvPr/>
                </p:nvSpPr>
                <p:spPr bwMode="auto">
                  <a:xfrm>
                    <a:off x="3858" y="1472"/>
                    <a:ext cx="0" cy="25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21" name="Line 97">
                    <a:extLst>
                      <a:ext uri="{FF2B5EF4-FFF2-40B4-BE49-F238E27FC236}">
                        <a16:creationId xmlns:a16="http://schemas.microsoft.com/office/drawing/2014/main" id="{67335BD0-56A5-074F-80F8-6118320FC2C4}"/>
                      </a:ext>
                    </a:extLst>
                  </p:cNvPr>
                  <p:cNvSpPr>
                    <a:spLocks noChangeAspect="1" noChangeShapeType="1"/>
                  </p:cNvSpPr>
                  <p:nvPr/>
                </p:nvSpPr>
                <p:spPr bwMode="auto">
                  <a:xfrm>
                    <a:off x="3858" y="2353"/>
                    <a:ext cx="0" cy="2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22" name="Line 98">
                    <a:extLst>
                      <a:ext uri="{FF2B5EF4-FFF2-40B4-BE49-F238E27FC236}">
                        <a16:creationId xmlns:a16="http://schemas.microsoft.com/office/drawing/2014/main" id="{EB3D4929-0FEE-1A48-A768-B1F31A812FEC}"/>
                      </a:ext>
                    </a:extLst>
                  </p:cNvPr>
                  <p:cNvSpPr>
                    <a:spLocks noChangeAspect="1" noChangeShapeType="1"/>
                  </p:cNvSpPr>
                  <p:nvPr/>
                </p:nvSpPr>
                <p:spPr bwMode="auto">
                  <a:xfrm flipH="1">
                    <a:off x="3840" y="2605"/>
                    <a:ext cx="19" cy="1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23" name="AutoShape 99">
                    <a:extLst>
                      <a:ext uri="{FF2B5EF4-FFF2-40B4-BE49-F238E27FC236}">
                        <a16:creationId xmlns:a16="http://schemas.microsoft.com/office/drawing/2014/main" id="{0CE63227-D86F-C446-AAC3-BF10CE47198F}"/>
                      </a:ext>
                    </a:extLst>
                  </p:cNvPr>
                  <p:cNvSpPr>
                    <a:spLocks noChangeAspect="1" noChangeArrowheads="1"/>
                  </p:cNvSpPr>
                  <p:nvPr/>
                </p:nvSpPr>
                <p:spPr bwMode="auto">
                  <a:xfrm>
                    <a:off x="3654" y="1560"/>
                    <a:ext cx="56" cy="121"/>
                  </a:xfrm>
                  <a:prstGeom prst="moon">
                    <a:avLst>
                      <a:gd name="adj" fmla="val 30356"/>
                    </a:avLst>
                  </a:prstGeom>
                  <a:gradFill rotWithShape="0">
                    <a:gsLst>
                      <a:gs pos="0">
                        <a:srgbClr val="FFCCCC">
                          <a:gamma/>
                          <a:shade val="46275"/>
                          <a:invGamma/>
                        </a:srgbClr>
                      </a:gs>
                      <a:gs pos="100000">
                        <a:srgbClr val="FFCCCC"/>
                      </a:gs>
                    </a:gsLst>
                    <a:lin ang="0" scaled="1"/>
                  </a:gradFill>
                  <a:ln w="31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24" name="AutoShape 100">
                    <a:extLst>
                      <a:ext uri="{FF2B5EF4-FFF2-40B4-BE49-F238E27FC236}">
                        <a16:creationId xmlns:a16="http://schemas.microsoft.com/office/drawing/2014/main" id="{7F377134-E0D5-5341-AE01-4C0C802278B6}"/>
                      </a:ext>
                    </a:extLst>
                  </p:cNvPr>
                  <p:cNvSpPr>
                    <a:spLocks noChangeAspect="1" noChangeArrowheads="1"/>
                  </p:cNvSpPr>
                  <p:nvPr/>
                </p:nvSpPr>
                <p:spPr bwMode="auto">
                  <a:xfrm>
                    <a:off x="3653" y="2418"/>
                    <a:ext cx="56" cy="121"/>
                  </a:xfrm>
                  <a:prstGeom prst="moon">
                    <a:avLst>
                      <a:gd name="adj" fmla="val 30356"/>
                    </a:avLst>
                  </a:prstGeom>
                  <a:gradFill rotWithShape="0">
                    <a:gsLst>
                      <a:gs pos="0">
                        <a:srgbClr val="FFCCCC">
                          <a:gamma/>
                          <a:shade val="46275"/>
                          <a:invGamma/>
                        </a:srgbClr>
                      </a:gs>
                      <a:gs pos="100000">
                        <a:srgbClr val="FFCCCC"/>
                      </a:gs>
                    </a:gsLst>
                    <a:lin ang="0" scaled="1"/>
                  </a:gradFill>
                  <a:ln w="31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743525" name="Group 101">
                  <a:extLst>
                    <a:ext uri="{FF2B5EF4-FFF2-40B4-BE49-F238E27FC236}">
                      <a16:creationId xmlns:a16="http://schemas.microsoft.com/office/drawing/2014/main" id="{06D161CF-C6C5-6146-9F2B-C8873AC989CA}"/>
                    </a:ext>
                  </a:extLst>
                </p:cNvPr>
                <p:cNvGrpSpPr>
                  <a:grpSpLocks noChangeAspect="1"/>
                </p:cNvGrpSpPr>
                <p:nvPr/>
              </p:nvGrpSpPr>
              <p:grpSpPr bwMode="auto">
                <a:xfrm>
                  <a:off x="4536" y="2020"/>
                  <a:ext cx="277" cy="1149"/>
                  <a:chOff x="3582" y="1472"/>
                  <a:chExt cx="277" cy="1149"/>
                </a:xfrm>
              </p:grpSpPr>
              <p:sp>
                <p:nvSpPr>
                  <p:cNvPr id="743526" name="Freeform 102">
                    <a:extLst>
                      <a:ext uri="{FF2B5EF4-FFF2-40B4-BE49-F238E27FC236}">
                        <a16:creationId xmlns:a16="http://schemas.microsoft.com/office/drawing/2014/main" id="{5E07268F-078D-7344-9E08-A521C6F1C640}"/>
                      </a:ext>
                    </a:extLst>
                  </p:cNvPr>
                  <p:cNvSpPr>
                    <a:spLocks noChangeAspect="1"/>
                  </p:cNvSpPr>
                  <p:nvPr/>
                </p:nvSpPr>
                <p:spPr bwMode="auto">
                  <a:xfrm>
                    <a:off x="3840" y="2353"/>
                    <a:ext cx="17" cy="267"/>
                  </a:xfrm>
                  <a:custGeom>
                    <a:avLst/>
                    <a:gdLst>
                      <a:gd name="T0" fmla="*/ 0 w 17"/>
                      <a:gd name="T1" fmla="*/ 13 h 267"/>
                      <a:gd name="T2" fmla="*/ 0 w 17"/>
                      <a:gd name="T3" fmla="*/ 267 h 267"/>
                      <a:gd name="T4" fmla="*/ 17 w 17"/>
                      <a:gd name="T5" fmla="*/ 253 h 267"/>
                      <a:gd name="T6" fmla="*/ 17 w 17"/>
                      <a:gd name="T7" fmla="*/ 0 h 267"/>
                      <a:gd name="T8" fmla="*/ 0 w 17"/>
                      <a:gd name="T9" fmla="*/ 13 h 267"/>
                    </a:gdLst>
                    <a:ahLst/>
                    <a:cxnLst>
                      <a:cxn ang="0">
                        <a:pos x="T0" y="T1"/>
                      </a:cxn>
                      <a:cxn ang="0">
                        <a:pos x="T2" y="T3"/>
                      </a:cxn>
                      <a:cxn ang="0">
                        <a:pos x="T4" y="T5"/>
                      </a:cxn>
                      <a:cxn ang="0">
                        <a:pos x="T6" y="T7"/>
                      </a:cxn>
                      <a:cxn ang="0">
                        <a:pos x="T8" y="T9"/>
                      </a:cxn>
                    </a:cxnLst>
                    <a:rect l="0" t="0" r="r" b="b"/>
                    <a:pathLst>
                      <a:path w="17" h="267">
                        <a:moveTo>
                          <a:pt x="0" y="13"/>
                        </a:moveTo>
                        <a:lnTo>
                          <a:pt x="0" y="267"/>
                        </a:lnTo>
                        <a:lnTo>
                          <a:pt x="17" y="253"/>
                        </a:lnTo>
                        <a:lnTo>
                          <a:pt x="17" y="0"/>
                        </a:lnTo>
                        <a:lnTo>
                          <a:pt x="0" y="13"/>
                        </a:lnTo>
                        <a:close/>
                      </a:path>
                    </a:pathLst>
                  </a:custGeom>
                  <a:gradFill rotWithShape="0">
                    <a:gsLst>
                      <a:gs pos="0">
                        <a:srgbClr val="FFCCCC">
                          <a:gamma/>
                          <a:shade val="73725"/>
                          <a:invGamma/>
                        </a:srgbClr>
                      </a:gs>
                      <a:gs pos="100000">
                        <a:srgbClr val="FFCCCC"/>
                      </a:gs>
                    </a:gsLst>
                    <a:lin ang="0" scaled="1"/>
                  </a:gradFill>
                  <a:ln>
                    <a:noFill/>
                  </a:ln>
                  <a:effectLst/>
                  <a:extLst>
                    <a:ext uri="{91240B29-F687-4F45-9708-019B960494DF}">
                      <a14:hiddenLine xmlns:a14="http://schemas.microsoft.com/office/drawing/2010/main" w="31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27" name="Freeform 103">
                    <a:extLst>
                      <a:ext uri="{FF2B5EF4-FFF2-40B4-BE49-F238E27FC236}">
                        <a16:creationId xmlns:a16="http://schemas.microsoft.com/office/drawing/2014/main" id="{FE785377-8499-2147-A6AA-5E39919FA729}"/>
                      </a:ext>
                    </a:extLst>
                  </p:cNvPr>
                  <p:cNvSpPr>
                    <a:spLocks noChangeAspect="1"/>
                  </p:cNvSpPr>
                  <p:nvPr/>
                </p:nvSpPr>
                <p:spPr bwMode="auto">
                  <a:xfrm>
                    <a:off x="3778" y="1746"/>
                    <a:ext cx="79" cy="623"/>
                  </a:xfrm>
                  <a:custGeom>
                    <a:avLst/>
                    <a:gdLst>
                      <a:gd name="T0" fmla="*/ 50 w 79"/>
                      <a:gd name="T1" fmla="*/ 0 h 623"/>
                      <a:gd name="T2" fmla="*/ 31 w 79"/>
                      <a:gd name="T3" fmla="*/ 12 h 623"/>
                      <a:gd name="T4" fmla="*/ 24 w 79"/>
                      <a:gd name="T5" fmla="*/ 29 h 623"/>
                      <a:gd name="T6" fmla="*/ 14 w 79"/>
                      <a:gd name="T7" fmla="*/ 55 h 623"/>
                      <a:gd name="T8" fmla="*/ 8 w 79"/>
                      <a:gd name="T9" fmla="*/ 76 h 623"/>
                      <a:gd name="T10" fmla="*/ 2 w 79"/>
                      <a:gd name="T11" fmla="*/ 108 h 623"/>
                      <a:gd name="T12" fmla="*/ 0 w 79"/>
                      <a:gd name="T13" fmla="*/ 128 h 623"/>
                      <a:gd name="T14" fmla="*/ 0 w 79"/>
                      <a:gd name="T15" fmla="*/ 506 h 623"/>
                      <a:gd name="T16" fmla="*/ 6 w 79"/>
                      <a:gd name="T17" fmla="*/ 524 h 623"/>
                      <a:gd name="T18" fmla="*/ 9 w 79"/>
                      <a:gd name="T19" fmla="*/ 546 h 623"/>
                      <a:gd name="T20" fmla="*/ 15 w 79"/>
                      <a:gd name="T21" fmla="*/ 565 h 623"/>
                      <a:gd name="T22" fmla="*/ 24 w 79"/>
                      <a:gd name="T23" fmla="*/ 584 h 623"/>
                      <a:gd name="T24" fmla="*/ 30 w 79"/>
                      <a:gd name="T25" fmla="*/ 599 h 623"/>
                      <a:gd name="T26" fmla="*/ 36 w 79"/>
                      <a:gd name="T27" fmla="*/ 607 h 623"/>
                      <a:gd name="T28" fmla="*/ 44 w 79"/>
                      <a:gd name="T29" fmla="*/ 612 h 623"/>
                      <a:gd name="T30" fmla="*/ 62 w 79"/>
                      <a:gd name="T31" fmla="*/ 623 h 623"/>
                      <a:gd name="T32" fmla="*/ 79 w 79"/>
                      <a:gd name="T33" fmla="*/ 606 h 623"/>
                      <a:gd name="T34" fmla="*/ 67 w 79"/>
                      <a:gd name="T35" fmla="*/ 599 h 623"/>
                      <a:gd name="T36" fmla="*/ 54 w 79"/>
                      <a:gd name="T37" fmla="*/ 590 h 623"/>
                      <a:gd name="T38" fmla="*/ 43 w 79"/>
                      <a:gd name="T39" fmla="*/ 581 h 623"/>
                      <a:gd name="T40" fmla="*/ 34 w 79"/>
                      <a:gd name="T41" fmla="*/ 568 h 623"/>
                      <a:gd name="T42" fmla="*/ 27 w 79"/>
                      <a:gd name="T43" fmla="*/ 541 h 623"/>
                      <a:gd name="T44" fmla="*/ 22 w 79"/>
                      <a:gd name="T45" fmla="*/ 527 h 623"/>
                      <a:gd name="T46" fmla="*/ 16 w 79"/>
                      <a:gd name="T47" fmla="*/ 493 h 623"/>
                      <a:gd name="T48" fmla="*/ 15 w 79"/>
                      <a:gd name="T49" fmla="*/ 482 h 623"/>
                      <a:gd name="T50" fmla="*/ 15 w 79"/>
                      <a:gd name="T51" fmla="*/ 107 h 623"/>
                      <a:gd name="T52" fmla="*/ 19 w 79"/>
                      <a:gd name="T53" fmla="*/ 91 h 623"/>
                      <a:gd name="T54" fmla="*/ 20 w 79"/>
                      <a:gd name="T55" fmla="*/ 72 h 623"/>
                      <a:gd name="T56" fmla="*/ 24 w 79"/>
                      <a:gd name="T57" fmla="*/ 54 h 623"/>
                      <a:gd name="T58" fmla="*/ 28 w 79"/>
                      <a:gd name="T59" fmla="*/ 37 h 623"/>
                      <a:gd name="T60" fmla="*/ 33 w 79"/>
                      <a:gd name="T61" fmla="*/ 26 h 623"/>
                      <a:gd name="T62" fmla="*/ 40 w 79"/>
                      <a:gd name="T63" fmla="*/ 12 h 623"/>
                      <a:gd name="T64" fmla="*/ 50 w 79"/>
                      <a:gd name="T65"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623">
                        <a:moveTo>
                          <a:pt x="50" y="0"/>
                        </a:moveTo>
                        <a:lnTo>
                          <a:pt x="31" y="12"/>
                        </a:lnTo>
                        <a:lnTo>
                          <a:pt x="24" y="29"/>
                        </a:lnTo>
                        <a:lnTo>
                          <a:pt x="14" y="55"/>
                        </a:lnTo>
                        <a:lnTo>
                          <a:pt x="8" y="76"/>
                        </a:lnTo>
                        <a:lnTo>
                          <a:pt x="2" y="108"/>
                        </a:lnTo>
                        <a:lnTo>
                          <a:pt x="0" y="128"/>
                        </a:lnTo>
                        <a:lnTo>
                          <a:pt x="0" y="506"/>
                        </a:lnTo>
                        <a:lnTo>
                          <a:pt x="6" y="524"/>
                        </a:lnTo>
                        <a:lnTo>
                          <a:pt x="9" y="546"/>
                        </a:lnTo>
                        <a:lnTo>
                          <a:pt x="15" y="565"/>
                        </a:lnTo>
                        <a:lnTo>
                          <a:pt x="24" y="584"/>
                        </a:lnTo>
                        <a:lnTo>
                          <a:pt x="30" y="599"/>
                        </a:lnTo>
                        <a:lnTo>
                          <a:pt x="36" y="607"/>
                        </a:lnTo>
                        <a:lnTo>
                          <a:pt x="44" y="612"/>
                        </a:lnTo>
                        <a:lnTo>
                          <a:pt x="62" y="623"/>
                        </a:lnTo>
                        <a:lnTo>
                          <a:pt x="79" y="606"/>
                        </a:lnTo>
                        <a:lnTo>
                          <a:pt x="67" y="599"/>
                        </a:lnTo>
                        <a:lnTo>
                          <a:pt x="54" y="590"/>
                        </a:lnTo>
                        <a:lnTo>
                          <a:pt x="43" y="581"/>
                        </a:lnTo>
                        <a:lnTo>
                          <a:pt x="34" y="568"/>
                        </a:lnTo>
                        <a:lnTo>
                          <a:pt x="27" y="541"/>
                        </a:lnTo>
                        <a:lnTo>
                          <a:pt x="22" y="527"/>
                        </a:lnTo>
                        <a:lnTo>
                          <a:pt x="16" y="493"/>
                        </a:lnTo>
                        <a:lnTo>
                          <a:pt x="15" y="482"/>
                        </a:lnTo>
                        <a:lnTo>
                          <a:pt x="15" y="107"/>
                        </a:lnTo>
                        <a:lnTo>
                          <a:pt x="19" y="91"/>
                        </a:lnTo>
                        <a:lnTo>
                          <a:pt x="20" y="72"/>
                        </a:lnTo>
                        <a:lnTo>
                          <a:pt x="24" y="54"/>
                        </a:lnTo>
                        <a:lnTo>
                          <a:pt x="28" y="37"/>
                        </a:lnTo>
                        <a:lnTo>
                          <a:pt x="33" y="26"/>
                        </a:lnTo>
                        <a:lnTo>
                          <a:pt x="40" y="12"/>
                        </a:lnTo>
                        <a:lnTo>
                          <a:pt x="50" y="0"/>
                        </a:lnTo>
                        <a:close/>
                      </a:path>
                    </a:pathLst>
                  </a:custGeom>
                  <a:gradFill rotWithShape="0">
                    <a:gsLst>
                      <a:gs pos="0">
                        <a:srgbClr val="FFCCCC">
                          <a:gamma/>
                          <a:shade val="73725"/>
                          <a:invGamma/>
                        </a:srgbClr>
                      </a:gs>
                      <a:gs pos="100000">
                        <a:srgbClr val="FFCCCC"/>
                      </a:gs>
                    </a:gsLst>
                    <a:lin ang="0" scaled="1"/>
                  </a:gradFill>
                  <a:ln>
                    <a:noFill/>
                  </a:ln>
                  <a:effectLst/>
                  <a:extLst>
                    <a:ext uri="{91240B29-F687-4F45-9708-019B960494DF}">
                      <a14:hiddenLine xmlns:a14="http://schemas.microsoft.com/office/drawing/2010/main" w="31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28" name="Freeform 104">
                    <a:extLst>
                      <a:ext uri="{FF2B5EF4-FFF2-40B4-BE49-F238E27FC236}">
                        <a16:creationId xmlns:a16="http://schemas.microsoft.com/office/drawing/2014/main" id="{297119B5-AD4A-7646-A316-17A836FEE686}"/>
                      </a:ext>
                    </a:extLst>
                  </p:cNvPr>
                  <p:cNvSpPr>
                    <a:spLocks noChangeAspect="1"/>
                  </p:cNvSpPr>
                  <p:nvPr/>
                </p:nvSpPr>
                <p:spPr bwMode="auto">
                  <a:xfrm>
                    <a:off x="3840" y="1472"/>
                    <a:ext cx="18" cy="269"/>
                  </a:xfrm>
                  <a:custGeom>
                    <a:avLst/>
                    <a:gdLst>
                      <a:gd name="T0" fmla="*/ 0 w 18"/>
                      <a:gd name="T1" fmla="*/ 17 h 269"/>
                      <a:gd name="T2" fmla="*/ 0 w 18"/>
                      <a:gd name="T3" fmla="*/ 269 h 269"/>
                      <a:gd name="T4" fmla="*/ 18 w 18"/>
                      <a:gd name="T5" fmla="*/ 252 h 269"/>
                      <a:gd name="T6" fmla="*/ 18 w 18"/>
                      <a:gd name="T7" fmla="*/ 0 h 269"/>
                      <a:gd name="T8" fmla="*/ 0 w 18"/>
                      <a:gd name="T9" fmla="*/ 17 h 269"/>
                    </a:gdLst>
                    <a:ahLst/>
                    <a:cxnLst>
                      <a:cxn ang="0">
                        <a:pos x="T0" y="T1"/>
                      </a:cxn>
                      <a:cxn ang="0">
                        <a:pos x="T2" y="T3"/>
                      </a:cxn>
                      <a:cxn ang="0">
                        <a:pos x="T4" y="T5"/>
                      </a:cxn>
                      <a:cxn ang="0">
                        <a:pos x="T6" y="T7"/>
                      </a:cxn>
                      <a:cxn ang="0">
                        <a:pos x="T8" y="T9"/>
                      </a:cxn>
                    </a:cxnLst>
                    <a:rect l="0" t="0" r="r" b="b"/>
                    <a:pathLst>
                      <a:path w="18" h="269">
                        <a:moveTo>
                          <a:pt x="0" y="17"/>
                        </a:moveTo>
                        <a:lnTo>
                          <a:pt x="0" y="269"/>
                        </a:lnTo>
                        <a:lnTo>
                          <a:pt x="18" y="252"/>
                        </a:lnTo>
                        <a:lnTo>
                          <a:pt x="18" y="0"/>
                        </a:lnTo>
                        <a:lnTo>
                          <a:pt x="0" y="17"/>
                        </a:lnTo>
                        <a:close/>
                      </a:path>
                    </a:pathLst>
                  </a:custGeom>
                  <a:gradFill rotWithShape="0">
                    <a:gsLst>
                      <a:gs pos="0">
                        <a:srgbClr val="FFCCCC">
                          <a:gamma/>
                          <a:shade val="46275"/>
                          <a:invGamma/>
                        </a:srgbClr>
                      </a:gs>
                      <a:gs pos="100000">
                        <a:srgbClr val="FFCCCC"/>
                      </a:gs>
                    </a:gsLst>
                    <a:lin ang="0" scaled="1"/>
                  </a:gradFill>
                  <a:ln>
                    <a:noFill/>
                  </a:ln>
                  <a:effectLst/>
                  <a:extLst>
                    <a:ext uri="{91240B29-F687-4F45-9708-019B960494DF}">
                      <a14:hiddenLine xmlns:a14="http://schemas.microsoft.com/office/drawing/2010/main" w="31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29" name="Freeform 105">
                    <a:extLst>
                      <a:ext uri="{FF2B5EF4-FFF2-40B4-BE49-F238E27FC236}">
                        <a16:creationId xmlns:a16="http://schemas.microsoft.com/office/drawing/2014/main" id="{299A2670-2F06-904E-B3E2-B50F143A7BCD}"/>
                      </a:ext>
                    </a:extLst>
                  </p:cNvPr>
                  <p:cNvSpPr>
                    <a:spLocks noChangeAspect="1"/>
                  </p:cNvSpPr>
                  <p:nvPr/>
                </p:nvSpPr>
                <p:spPr bwMode="auto">
                  <a:xfrm>
                    <a:off x="3583" y="1486"/>
                    <a:ext cx="257" cy="1135"/>
                  </a:xfrm>
                  <a:custGeom>
                    <a:avLst/>
                    <a:gdLst>
                      <a:gd name="T0" fmla="*/ 0 w 257"/>
                      <a:gd name="T1" fmla="*/ 2 h 1135"/>
                      <a:gd name="T2" fmla="*/ 0 w 257"/>
                      <a:gd name="T3" fmla="*/ 256 h 1135"/>
                      <a:gd name="T4" fmla="*/ 19 w 257"/>
                      <a:gd name="T5" fmla="*/ 259 h 1135"/>
                      <a:gd name="T6" fmla="*/ 39 w 257"/>
                      <a:gd name="T7" fmla="*/ 276 h 1135"/>
                      <a:gd name="T8" fmla="*/ 51 w 257"/>
                      <a:gd name="T9" fmla="*/ 297 h 1135"/>
                      <a:gd name="T10" fmla="*/ 55 w 257"/>
                      <a:gd name="T11" fmla="*/ 314 h 1135"/>
                      <a:gd name="T12" fmla="*/ 63 w 257"/>
                      <a:gd name="T13" fmla="*/ 333 h 1135"/>
                      <a:gd name="T14" fmla="*/ 65 w 257"/>
                      <a:gd name="T15" fmla="*/ 355 h 1135"/>
                      <a:gd name="T16" fmla="*/ 65 w 257"/>
                      <a:gd name="T17" fmla="*/ 388 h 1135"/>
                      <a:gd name="T18" fmla="*/ 65 w 257"/>
                      <a:gd name="T19" fmla="*/ 748 h 1135"/>
                      <a:gd name="T20" fmla="*/ 63 w 257"/>
                      <a:gd name="T21" fmla="*/ 775 h 1135"/>
                      <a:gd name="T22" fmla="*/ 63 w 257"/>
                      <a:gd name="T23" fmla="*/ 801 h 1135"/>
                      <a:gd name="T24" fmla="*/ 55 w 257"/>
                      <a:gd name="T25" fmla="*/ 820 h 1135"/>
                      <a:gd name="T26" fmla="*/ 51 w 257"/>
                      <a:gd name="T27" fmla="*/ 842 h 1135"/>
                      <a:gd name="T28" fmla="*/ 43 w 257"/>
                      <a:gd name="T29" fmla="*/ 856 h 1135"/>
                      <a:gd name="T30" fmla="*/ 34 w 257"/>
                      <a:gd name="T31" fmla="*/ 871 h 1135"/>
                      <a:gd name="T32" fmla="*/ 22 w 257"/>
                      <a:gd name="T33" fmla="*/ 880 h 1135"/>
                      <a:gd name="T34" fmla="*/ 0 w 257"/>
                      <a:gd name="T35" fmla="*/ 885 h 1135"/>
                      <a:gd name="T36" fmla="*/ 0 w 257"/>
                      <a:gd name="T37" fmla="*/ 1135 h 1135"/>
                      <a:gd name="T38" fmla="*/ 257 w 257"/>
                      <a:gd name="T39" fmla="*/ 1135 h 1135"/>
                      <a:gd name="T40" fmla="*/ 257 w 257"/>
                      <a:gd name="T41" fmla="*/ 880 h 1135"/>
                      <a:gd name="T42" fmla="*/ 231 w 257"/>
                      <a:gd name="T43" fmla="*/ 866 h 1135"/>
                      <a:gd name="T44" fmla="*/ 219 w 257"/>
                      <a:gd name="T45" fmla="*/ 844 h 1135"/>
                      <a:gd name="T46" fmla="*/ 207 w 257"/>
                      <a:gd name="T47" fmla="*/ 818 h 1135"/>
                      <a:gd name="T48" fmla="*/ 199 w 257"/>
                      <a:gd name="T49" fmla="*/ 784 h 1135"/>
                      <a:gd name="T50" fmla="*/ 197 w 257"/>
                      <a:gd name="T51" fmla="*/ 763 h 1135"/>
                      <a:gd name="T52" fmla="*/ 197 w 257"/>
                      <a:gd name="T53" fmla="*/ 748 h 1135"/>
                      <a:gd name="T54" fmla="*/ 197 w 257"/>
                      <a:gd name="T55" fmla="*/ 388 h 1135"/>
                      <a:gd name="T56" fmla="*/ 199 w 257"/>
                      <a:gd name="T57" fmla="*/ 355 h 1135"/>
                      <a:gd name="T58" fmla="*/ 204 w 257"/>
                      <a:gd name="T59" fmla="*/ 331 h 1135"/>
                      <a:gd name="T60" fmla="*/ 211 w 257"/>
                      <a:gd name="T61" fmla="*/ 307 h 1135"/>
                      <a:gd name="T62" fmla="*/ 219 w 257"/>
                      <a:gd name="T63" fmla="*/ 288 h 1135"/>
                      <a:gd name="T64" fmla="*/ 226 w 257"/>
                      <a:gd name="T65" fmla="*/ 273 h 1135"/>
                      <a:gd name="T66" fmla="*/ 243 w 257"/>
                      <a:gd name="T67" fmla="*/ 261 h 1135"/>
                      <a:gd name="T68" fmla="*/ 257 w 257"/>
                      <a:gd name="T69" fmla="*/ 256 h 1135"/>
                      <a:gd name="T70" fmla="*/ 257 w 257"/>
                      <a:gd name="T71" fmla="*/ 0 h 1135"/>
                      <a:gd name="T72" fmla="*/ 0 w 257"/>
                      <a:gd name="T73" fmla="*/ 2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7" h="1135">
                        <a:moveTo>
                          <a:pt x="0" y="2"/>
                        </a:moveTo>
                        <a:lnTo>
                          <a:pt x="0" y="256"/>
                        </a:lnTo>
                        <a:lnTo>
                          <a:pt x="19" y="259"/>
                        </a:lnTo>
                        <a:lnTo>
                          <a:pt x="39" y="276"/>
                        </a:lnTo>
                        <a:lnTo>
                          <a:pt x="51" y="297"/>
                        </a:lnTo>
                        <a:lnTo>
                          <a:pt x="55" y="314"/>
                        </a:lnTo>
                        <a:lnTo>
                          <a:pt x="63" y="333"/>
                        </a:lnTo>
                        <a:lnTo>
                          <a:pt x="65" y="355"/>
                        </a:lnTo>
                        <a:lnTo>
                          <a:pt x="65" y="388"/>
                        </a:lnTo>
                        <a:lnTo>
                          <a:pt x="65" y="748"/>
                        </a:lnTo>
                        <a:lnTo>
                          <a:pt x="63" y="775"/>
                        </a:lnTo>
                        <a:lnTo>
                          <a:pt x="63" y="801"/>
                        </a:lnTo>
                        <a:lnTo>
                          <a:pt x="55" y="820"/>
                        </a:lnTo>
                        <a:lnTo>
                          <a:pt x="51" y="842"/>
                        </a:lnTo>
                        <a:lnTo>
                          <a:pt x="43" y="856"/>
                        </a:lnTo>
                        <a:lnTo>
                          <a:pt x="34" y="871"/>
                        </a:lnTo>
                        <a:lnTo>
                          <a:pt x="22" y="880"/>
                        </a:lnTo>
                        <a:lnTo>
                          <a:pt x="0" y="885"/>
                        </a:lnTo>
                        <a:lnTo>
                          <a:pt x="0" y="1135"/>
                        </a:lnTo>
                        <a:lnTo>
                          <a:pt x="257" y="1135"/>
                        </a:lnTo>
                        <a:lnTo>
                          <a:pt x="257" y="880"/>
                        </a:lnTo>
                        <a:lnTo>
                          <a:pt x="231" y="866"/>
                        </a:lnTo>
                        <a:lnTo>
                          <a:pt x="219" y="844"/>
                        </a:lnTo>
                        <a:lnTo>
                          <a:pt x="207" y="818"/>
                        </a:lnTo>
                        <a:lnTo>
                          <a:pt x="199" y="784"/>
                        </a:lnTo>
                        <a:lnTo>
                          <a:pt x="197" y="763"/>
                        </a:lnTo>
                        <a:lnTo>
                          <a:pt x="197" y="748"/>
                        </a:lnTo>
                        <a:lnTo>
                          <a:pt x="197" y="388"/>
                        </a:lnTo>
                        <a:lnTo>
                          <a:pt x="199" y="355"/>
                        </a:lnTo>
                        <a:lnTo>
                          <a:pt x="204" y="331"/>
                        </a:lnTo>
                        <a:lnTo>
                          <a:pt x="211" y="307"/>
                        </a:lnTo>
                        <a:lnTo>
                          <a:pt x="219" y="288"/>
                        </a:lnTo>
                        <a:lnTo>
                          <a:pt x="226" y="273"/>
                        </a:lnTo>
                        <a:lnTo>
                          <a:pt x="243" y="261"/>
                        </a:lnTo>
                        <a:lnTo>
                          <a:pt x="257" y="256"/>
                        </a:lnTo>
                        <a:lnTo>
                          <a:pt x="257" y="0"/>
                        </a:lnTo>
                        <a:lnTo>
                          <a:pt x="0" y="2"/>
                        </a:lnTo>
                        <a:close/>
                      </a:path>
                    </a:pathLst>
                  </a:custGeom>
                  <a:gradFill rotWithShape="0">
                    <a:gsLst>
                      <a:gs pos="0">
                        <a:srgbClr val="FFCCCC">
                          <a:gamma/>
                          <a:shade val="82745"/>
                          <a:invGamma/>
                        </a:srgbClr>
                      </a:gs>
                      <a:gs pos="50000">
                        <a:srgbClr val="FFCCCC"/>
                      </a:gs>
                      <a:gs pos="100000">
                        <a:srgbClr val="FFCCCC">
                          <a:gamma/>
                          <a:shade val="82745"/>
                          <a:invGamma/>
                        </a:srgbClr>
                      </a:gs>
                    </a:gsLst>
                    <a:lin ang="5400000" scaled="1"/>
                  </a:gradFill>
                  <a:ln w="3175" cmpd="sng">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30" name="Oval 106">
                    <a:extLst>
                      <a:ext uri="{FF2B5EF4-FFF2-40B4-BE49-F238E27FC236}">
                        <a16:creationId xmlns:a16="http://schemas.microsoft.com/office/drawing/2014/main" id="{D342CEEE-5552-8C40-8F6B-E803A11F4764}"/>
                      </a:ext>
                    </a:extLst>
                  </p:cNvPr>
                  <p:cNvSpPr>
                    <a:spLocks noChangeAspect="1" noChangeArrowheads="1"/>
                  </p:cNvSpPr>
                  <p:nvPr/>
                </p:nvSpPr>
                <p:spPr bwMode="auto">
                  <a:xfrm>
                    <a:off x="3654" y="1560"/>
                    <a:ext cx="118" cy="122"/>
                  </a:xfrm>
                  <a:prstGeom prst="ellipse">
                    <a:avLst/>
                  </a:prstGeom>
                  <a:solidFill>
                    <a:schemeClr val="bg1"/>
                  </a:solidFill>
                  <a:ln w="31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531" name="Oval 107">
                    <a:extLst>
                      <a:ext uri="{FF2B5EF4-FFF2-40B4-BE49-F238E27FC236}">
                        <a16:creationId xmlns:a16="http://schemas.microsoft.com/office/drawing/2014/main" id="{20A94821-4B82-984E-BB13-78F80C8867DB}"/>
                      </a:ext>
                    </a:extLst>
                  </p:cNvPr>
                  <p:cNvSpPr>
                    <a:spLocks noChangeAspect="1" noChangeArrowheads="1"/>
                  </p:cNvSpPr>
                  <p:nvPr/>
                </p:nvSpPr>
                <p:spPr bwMode="auto">
                  <a:xfrm>
                    <a:off x="3654" y="2417"/>
                    <a:ext cx="118" cy="122"/>
                  </a:xfrm>
                  <a:prstGeom prst="ellipse">
                    <a:avLst/>
                  </a:prstGeom>
                  <a:solidFill>
                    <a:schemeClr val="bg1"/>
                  </a:solidFill>
                  <a:ln w="31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532" name="Freeform 108">
                    <a:extLst>
                      <a:ext uri="{FF2B5EF4-FFF2-40B4-BE49-F238E27FC236}">
                        <a16:creationId xmlns:a16="http://schemas.microsoft.com/office/drawing/2014/main" id="{C0285003-6352-8947-BB45-E4598F01E042}"/>
                      </a:ext>
                    </a:extLst>
                  </p:cNvPr>
                  <p:cNvSpPr>
                    <a:spLocks noChangeAspect="1"/>
                  </p:cNvSpPr>
                  <p:nvPr/>
                </p:nvSpPr>
                <p:spPr bwMode="auto">
                  <a:xfrm>
                    <a:off x="3794" y="1742"/>
                    <a:ext cx="58" cy="610"/>
                  </a:xfrm>
                  <a:custGeom>
                    <a:avLst/>
                    <a:gdLst>
                      <a:gd name="T0" fmla="*/ 44 w 58"/>
                      <a:gd name="T1" fmla="*/ 0 h 610"/>
                      <a:gd name="T2" fmla="*/ 29 w 58"/>
                      <a:gd name="T3" fmla="*/ 8 h 610"/>
                      <a:gd name="T4" fmla="*/ 20 w 58"/>
                      <a:gd name="T5" fmla="*/ 27 h 610"/>
                      <a:gd name="T6" fmla="*/ 10 w 58"/>
                      <a:gd name="T7" fmla="*/ 48 h 610"/>
                      <a:gd name="T8" fmla="*/ 5 w 58"/>
                      <a:gd name="T9" fmla="*/ 70 h 610"/>
                      <a:gd name="T10" fmla="*/ 0 w 58"/>
                      <a:gd name="T11" fmla="*/ 111 h 610"/>
                      <a:gd name="T12" fmla="*/ 0 w 58"/>
                      <a:gd name="T13" fmla="*/ 132 h 610"/>
                      <a:gd name="T14" fmla="*/ 0 w 58"/>
                      <a:gd name="T15" fmla="*/ 492 h 610"/>
                      <a:gd name="T16" fmla="*/ 3 w 58"/>
                      <a:gd name="T17" fmla="*/ 509 h 610"/>
                      <a:gd name="T18" fmla="*/ 8 w 58"/>
                      <a:gd name="T19" fmla="*/ 538 h 610"/>
                      <a:gd name="T20" fmla="*/ 15 w 58"/>
                      <a:gd name="T21" fmla="*/ 555 h 610"/>
                      <a:gd name="T22" fmla="*/ 20 w 58"/>
                      <a:gd name="T23" fmla="*/ 572 h 610"/>
                      <a:gd name="T24" fmla="*/ 27 w 58"/>
                      <a:gd name="T25" fmla="*/ 586 h 610"/>
                      <a:gd name="T26" fmla="*/ 39 w 58"/>
                      <a:gd name="T27" fmla="*/ 596 h 610"/>
                      <a:gd name="T28" fmla="*/ 58 w 58"/>
                      <a:gd name="T29"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610">
                        <a:moveTo>
                          <a:pt x="44" y="0"/>
                        </a:moveTo>
                        <a:lnTo>
                          <a:pt x="29" y="8"/>
                        </a:lnTo>
                        <a:lnTo>
                          <a:pt x="20" y="27"/>
                        </a:lnTo>
                        <a:lnTo>
                          <a:pt x="10" y="48"/>
                        </a:lnTo>
                        <a:lnTo>
                          <a:pt x="5" y="70"/>
                        </a:lnTo>
                        <a:lnTo>
                          <a:pt x="0" y="111"/>
                        </a:lnTo>
                        <a:lnTo>
                          <a:pt x="0" y="132"/>
                        </a:lnTo>
                        <a:lnTo>
                          <a:pt x="0" y="492"/>
                        </a:lnTo>
                        <a:lnTo>
                          <a:pt x="3" y="509"/>
                        </a:lnTo>
                        <a:lnTo>
                          <a:pt x="8" y="538"/>
                        </a:lnTo>
                        <a:lnTo>
                          <a:pt x="15" y="555"/>
                        </a:lnTo>
                        <a:lnTo>
                          <a:pt x="20" y="572"/>
                        </a:lnTo>
                        <a:lnTo>
                          <a:pt x="27" y="586"/>
                        </a:lnTo>
                        <a:lnTo>
                          <a:pt x="39" y="596"/>
                        </a:lnTo>
                        <a:lnTo>
                          <a:pt x="58" y="61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33" name="Line 109">
                    <a:extLst>
                      <a:ext uri="{FF2B5EF4-FFF2-40B4-BE49-F238E27FC236}">
                        <a16:creationId xmlns:a16="http://schemas.microsoft.com/office/drawing/2014/main" id="{7A417ED3-A357-0147-AF3D-76227055A1E1}"/>
                      </a:ext>
                    </a:extLst>
                  </p:cNvPr>
                  <p:cNvSpPr>
                    <a:spLocks noChangeAspect="1" noChangeShapeType="1"/>
                  </p:cNvSpPr>
                  <p:nvPr/>
                </p:nvSpPr>
                <p:spPr bwMode="auto">
                  <a:xfrm flipV="1">
                    <a:off x="3840" y="2352"/>
                    <a:ext cx="16" cy="1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34" name="Line 110">
                    <a:extLst>
                      <a:ext uri="{FF2B5EF4-FFF2-40B4-BE49-F238E27FC236}">
                        <a16:creationId xmlns:a16="http://schemas.microsoft.com/office/drawing/2014/main" id="{929B6E5C-564C-5045-ADC8-0BBA0A734453}"/>
                      </a:ext>
                    </a:extLst>
                  </p:cNvPr>
                  <p:cNvSpPr>
                    <a:spLocks noChangeAspect="1" noChangeShapeType="1"/>
                  </p:cNvSpPr>
                  <p:nvPr/>
                </p:nvSpPr>
                <p:spPr bwMode="auto">
                  <a:xfrm flipV="1">
                    <a:off x="3837" y="1724"/>
                    <a:ext cx="21" cy="2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35" name="Freeform 111">
                    <a:extLst>
                      <a:ext uri="{FF2B5EF4-FFF2-40B4-BE49-F238E27FC236}">
                        <a16:creationId xmlns:a16="http://schemas.microsoft.com/office/drawing/2014/main" id="{389D03DD-39F5-CD4E-B9C2-ED5E726C6A11}"/>
                      </a:ext>
                    </a:extLst>
                  </p:cNvPr>
                  <p:cNvSpPr>
                    <a:spLocks noChangeAspect="1"/>
                  </p:cNvSpPr>
                  <p:nvPr/>
                </p:nvSpPr>
                <p:spPr bwMode="auto">
                  <a:xfrm>
                    <a:off x="3582" y="1472"/>
                    <a:ext cx="276" cy="18"/>
                  </a:xfrm>
                  <a:custGeom>
                    <a:avLst/>
                    <a:gdLst>
                      <a:gd name="T0" fmla="*/ 276 w 276"/>
                      <a:gd name="T1" fmla="*/ 0 h 18"/>
                      <a:gd name="T2" fmla="*/ 16 w 276"/>
                      <a:gd name="T3" fmla="*/ 0 h 18"/>
                      <a:gd name="T4" fmla="*/ 0 w 276"/>
                      <a:gd name="T5" fmla="*/ 18 h 18"/>
                      <a:gd name="T6" fmla="*/ 256 w 276"/>
                      <a:gd name="T7" fmla="*/ 18 h 18"/>
                      <a:gd name="T8" fmla="*/ 276 w 276"/>
                      <a:gd name="T9" fmla="*/ 0 h 18"/>
                    </a:gdLst>
                    <a:ahLst/>
                    <a:cxnLst>
                      <a:cxn ang="0">
                        <a:pos x="T0" y="T1"/>
                      </a:cxn>
                      <a:cxn ang="0">
                        <a:pos x="T2" y="T3"/>
                      </a:cxn>
                      <a:cxn ang="0">
                        <a:pos x="T4" y="T5"/>
                      </a:cxn>
                      <a:cxn ang="0">
                        <a:pos x="T6" y="T7"/>
                      </a:cxn>
                      <a:cxn ang="0">
                        <a:pos x="T8" y="T9"/>
                      </a:cxn>
                    </a:cxnLst>
                    <a:rect l="0" t="0" r="r" b="b"/>
                    <a:pathLst>
                      <a:path w="276" h="18">
                        <a:moveTo>
                          <a:pt x="276" y="0"/>
                        </a:moveTo>
                        <a:lnTo>
                          <a:pt x="16" y="0"/>
                        </a:lnTo>
                        <a:lnTo>
                          <a:pt x="0" y="18"/>
                        </a:lnTo>
                        <a:lnTo>
                          <a:pt x="256" y="18"/>
                        </a:lnTo>
                        <a:lnTo>
                          <a:pt x="276" y="0"/>
                        </a:lnTo>
                        <a:close/>
                      </a:path>
                    </a:pathLst>
                  </a:custGeom>
                  <a:gradFill rotWithShape="0">
                    <a:gsLst>
                      <a:gs pos="0">
                        <a:srgbClr val="FFCCCC">
                          <a:gamma/>
                          <a:shade val="46275"/>
                          <a:invGamma/>
                        </a:srgbClr>
                      </a:gs>
                      <a:gs pos="100000">
                        <a:srgbClr val="FFCCCC"/>
                      </a:gs>
                    </a:gsLst>
                    <a:lin ang="0" scaled="1"/>
                  </a:gradFill>
                  <a:ln w="3175" cmpd="sng">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36" name="Line 112">
                    <a:extLst>
                      <a:ext uri="{FF2B5EF4-FFF2-40B4-BE49-F238E27FC236}">
                        <a16:creationId xmlns:a16="http://schemas.microsoft.com/office/drawing/2014/main" id="{694B4712-46B4-E048-8DA2-1731B69D076D}"/>
                      </a:ext>
                    </a:extLst>
                  </p:cNvPr>
                  <p:cNvSpPr>
                    <a:spLocks noChangeAspect="1" noChangeShapeType="1"/>
                  </p:cNvSpPr>
                  <p:nvPr/>
                </p:nvSpPr>
                <p:spPr bwMode="auto">
                  <a:xfrm>
                    <a:off x="3858" y="1472"/>
                    <a:ext cx="0" cy="25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37" name="Line 113">
                    <a:extLst>
                      <a:ext uri="{FF2B5EF4-FFF2-40B4-BE49-F238E27FC236}">
                        <a16:creationId xmlns:a16="http://schemas.microsoft.com/office/drawing/2014/main" id="{309F2D01-BC53-554B-9F11-C845B2BEF590}"/>
                      </a:ext>
                    </a:extLst>
                  </p:cNvPr>
                  <p:cNvSpPr>
                    <a:spLocks noChangeAspect="1" noChangeShapeType="1"/>
                  </p:cNvSpPr>
                  <p:nvPr/>
                </p:nvSpPr>
                <p:spPr bwMode="auto">
                  <a:xfrm>
                    <a:off x="3858" y="2353"/>
                    <a:ext cx="0" cy="2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38" name="Line 114">
                    <a:extLst>
                      <a:ext uri="{FF2B5EF4-FFF2-40B4-BE49-F238E27FC236}">
                        <a16:creationId xmlns:a16="http://schemas.microsoft.com/office/drawing/2014/main" id="{8CD5F4A6-7E67-CC45-80E8-968DC0826269}"/>
                      </a:ext>
                    </a:extLst>
                  </p:cNvPr>
                  <p:cNvSpPr>
                    <a:spLocks noChangeAspect="1" noChangeShapeType="1"/>
                  </p:cNvSpPr>
                  <p:nvPr/>
                </p:nvSpPr>
                <p:spPr bwMode="auto">
                  <a:xfrm flipH="1">
                    <a:off x="3840" y="2605"/>
                    <a:ext cx="19" cy="1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39" name="AutoShape 115">
                    <a:extLst>
                      <a:ext uri="{FF2B5EF4-FFF2-40B4-BE49-F238E27FC236}">
                        <a16:creationId xmlns:a16="http://schemas.microsoft.com/office/drawing/2014/main" id="{0DBF3038-7A4C-BF47-8E1D-05CDE68B6D83}"/>
                      </a:ext>
                    </a:extLst>
                  </p:cNvPr>
                  <p:cNvSpPr>
                    <a:spLocks noChangeAspect="1" noChangeArrowheads="1"/>
                  </p:cNvSpPr>
                  <p:nvPr/>
                </p:nvSpPr>
                <p:spPr bwMode="auto">
                  <a:xfrm>
                    <a:off x="3654" y="1560"/>
                    <a:ext cx="56" cy="121"/>
                  </a:xfrm>
                  <a:prstGeom prst="moon">
                    <a:avLst>
                      <a:gd name="adj" fmla="val 30356"/>
                    </a:avLst>
                  </a:prstGeom>
                  <a:gradFill rotWithShape="0">
                    <a:gsLst>
                      <a:gs pos="0">
                        <a:srgbClr val="FFCCCC">
                          <a:gamma/>
                          <a:shade val="46275"/>
                          <a:invGamma/>
                        </a:srgbClr>
                      </a:gs>
                      <a:gs pos="100000">
                        <a:srgbClr val="FFCCCC"/>
                      </a:gs>
                    </a:gsLst>
                    <a:lin ang="0" scaled="1"/>
                  </a:gradFill>
                  <a:ln w="31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40" name="AutoShape 116">
                    <a:extLst>
                      <a:ext uri="{FF2B5EF4-FFF2-40B4-BE49-F238E27FC236}">
                        <a16:creationId xmlns:a16="http://schemas.microsoft.com/office/drawing/2014/main" id="{40BEC0F6-04F5-E64C-ABFC-28410444E9F0}"/>
                      </a:ext>
                    </a:extLst>
                  </p:cNvPr>
                  <p:cNvSpPr>
                    <a:spLocks noChangeAspect="1" noChangeArrowheads="1"/>
                  </p:cNvSpPr>
                  <p:nvPr/>
                </p:nvSpPr>
                <p:spPr bwMode="auto">
                  <a:xfrm>
                    <a:off x="3653" y="2418"/>
                    <a:ext cx="56" cy="121"/>
                  </a:xfrm>
                  <a:prstGeom prst="moon">
                    <a:avLst>
                      <a:gd name="adj" fmla="val 30356"/>
                    </a:avLst>
                  </a:prstGeom>
                  <a:gradFill rotWithShape="0">
                    <a:gsLst>
                      <a:gs pos="0">
                        <a:srgbClr val="FFCCCC">
                          <a:gamma/>
                          <a:shade val="46275"/>
                          <a:invGamma/>
                        </a:srgbClr>
                      </a:gs>
                      <a:gs pos="100000">
                        <a:srgbClr val="FFCCCC"/>
                      </a:gs>
                    </a:gsLst>
                    <a:lin ang="0" scaled="1"/>
                  </a:gradFill>
                  <a:ln w="31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743541" name="Group 117">
                  <a:extLst>
                    <a:ext uri="{FF2B5EF4-FFF2-40B4-BE49-F238E27FC236}">
                      <a16:creationId xmlns:a16="http://schemas.microsoft.com/office/drawing/2014/main" id="{D07D784C-7DEA-3743-AB0B-5CE89CE37D5D}"/>
                    </a:ext>
                  </a:extLst>
                </p:cNvPr>
                <p:cNvGrpSpPr>
                  <a:grpSpLocks noChangeAspect="1"/>
                </p:cNvGrpSpPr>
                <p:nvPr/>
              </p:nvGrpSpPr>
              <p:grpSpPr bwMode="auto">
                <a:xfrm>
                  <a:off x="4457" y="2032"/>
                  <a:ext cx="277" cy="1149"/>
                  <a:chOff x="3582" y="1472"/>
                  <a:chExt cx="277" cy="1149"/>
                </a:xfrm>
              </p:grpSpPr>
              <p:sp>
                <p:nvSpPr>
                  <p:cNvPr id="743542" name="Freeform 118">
                    <a:extLst>
                      <a:ext uri="{FF2B5EF4-FFF2-40B4-BE49-F238E27FC236}">
                        <a16:creationId xmlns:a16="http://schemas.microsoft.com/office/drawing/2014/main" id="{5590B72B-9651-994B-A46D-45C9B45AD474}"/>
                      </a:ext>
                    </a:extLst>
                  </p:cNvPr>
                  <p:cNvSpPr>
                    <a:spLocks noChangeAspect="1"/>
                  </p:cNvSpPr>
                  <p:nvPr/>
                </p:nvSpPr>
                <p:spPr bwMode="auto">
                  <a:xfrm>
                    <a:off x="3840" y="2353"/>
                    <a:ext cx="17" cy="267"/>
                  </a:xfrm>
                  <a:custGeom>
                    <a:avLst/>
                    <a:gdLst>
                      <a:gd name="T0" fmla="*/ 0 w 17"/>
                      <a:gd name="T1" fmla="*/ 13 h 267"/>
                      <a:gd name="T2" fmla="*/ 0 w 17"/>
                      <a:gd name="T3" fmla="*/ 267 h 267"/>
                      <a:gd name="T4" fmla="*/ 17 w 17"/>
                      <a:gd name="T5" fmla="*/ 253 h 267"/>
                      <a:gd name="T6" fmla="*/ 17 w 17"/>
                      <a:gd name="T7" fmla="*/ 0 h 267"/>
                      <a:gd name="T8" fmla="*/ 0 w 17"/>
                      <a:gd name="T9" fmla="*/ 13 h 267"/>
                    </a:gdLst>
                    <a:ahLst/>
                    <a:cxnLst>
                      <a:cxn ang="0">
                        <a:pos x="T0" y="T1"/>
                      </a:cxn>
                      <a:cxn ang="0">
                        <a:pos x="T2" y="T3"/>
                      </a:cxn>
                      <a:cxn ang="0">
                        <a:pos x="T4" y="T5"/>
                      </a:cxn>
                      <a:cxn ang="0">
                        <a:pos x="T6" y="T7"/>
                      </a:cxn>
                      <a:cxn ang="0">
                        <a:pos x="T8" y="T9"/>
                      </a:cxn>
                    </a:cxnLst>
                    <a:rect l="0" t="0" r="r" b="b"/>
                    <a:pathLst>
                      <a:path w="17" h="267">
                        <a:moveTo>
                          <a:pt x="0" y="13"/>
                        </a:moveTo>
                        <a:lnTo>
                          <a:pt x="0" y="267"/>
                        </a:lnTo>
                        <a:lnTo>
                          <a:pt x="17" y="253"/>
                        </a:lnTo>
                        <a:lnTo>
                          <a:pt x="17" y="0"/>
                        </a:lnTo>
                        <a:lnTo>
                          <a:pt x="0" y="13"/>
                        </a:lnTo>
                        <a:close/>
                      </a:path>
                    </a:pathLst>
                  </a:custGeom>
                  <a:gradFill rotWithShape="0">
                    <a:gsLst>
                      <a:gs pos="0">
                        <a:srgbClr val="FFCCCC">
                          <a:gamma/>
                          <a:shade val="73725"/>
                          <a:invGamma/>
                        </a:srgbClr>
                      </a:gs>
                      <a:gs pos="100000">
                        <a:srgbClr val="FFCCCC"/>
                      </a:gs>
                    </a:gsLst>
                    <a:lin ang="0" scaled="1"/>
                  </a:gradFill>
                  <a:ln>
                    <a:noFill/>
                  </a:ln>
                  <a:effectLst/>
                  <a:extLst>
                    <a:ext uri="{91240B29-F687-4F45-9708-019B960494DF}">
                      <a14:hiddenLine xmlns:a14="http://schemas.microsoft.com/office/drawing/2010/main" w="31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43" name="Freeform 119">
                    <a:extLst>
                      <a:ext uri="{FF2B5EF4-FFF2-40B4-BE49-F238E27FC236}">
                        <a16:creationId xmlns:a16="http://schemas.microsoft.com/office/drawing/2014/main" id="{D9D481C3-D85D-6B40-B222-7869CB6B5864}"/>
                      </a:ext>
                    </a:extLst>
                  </p:cNvPr>
                  <p:cNvSpPr>
                    <a:spLocks noChangeAspect="1"/>
                  </p:cNvSpPr>
                  <p:nvPr/>
                </p:nvSpPr>
                <p:spPr bwMode="auto">
                  <a:xfrm>
                    <a:off x="3778" y="1746"/>
                    <a:ext cx="79" cy="623"/>
                  </a:xfrm>
                  <a:custGeom>
                    <a:avLst/>
                    <a:gdLst>
                      <a:gd name="T0" fmla="*/ 50 w 79"/>
                      <a:gd name="T1" fmla="*/ 0 h 623"/>
                      <a:gd name="T2" fmla="*/ 31 w 79"/>
                      <a:gd name="T3" fmla="*/ 12 h 623"/>
                      <a:gd name="T4" fmla="*/ 24 w 79"/>
                      <a:gd name="T5" fmla="*/ 29 h 623"/>
                      <a:gd name="T6" fmla="*/ 14 w 79"/>
                      <a:gd name="T7" fmla="*/ 55 h 623"/>
                      <a:gd name="T8" fmla="*/ 8 w 79"/>
                      <a:gd name="T9" fmla="*/ 76 h 623"/>
                      <a:gd name="T10" fmla="*/ 2 w 79"/>
                      <a:gd name="T11" fmla="*/ 108 h 623"/>
                      <a:gd name="T12" fmla="*/ 0 w 79"/>
                      <a:gd name="T13" fmla="*/ 128 h 623"/>
                      <a:gd name="T14" fmla="*/ 0 w 79"/>
                      <a:gd name="T15" fmla="*/ 506 h 623"/>
                      <a:gd name="T16" fmla="*/ 6 w 79"/>
                      <a:gd name="T17" fmla="*/ 524 h 623"/>
                      <a:gd name="T18" fmla="*/ 9 w 79"/>
                      <a:gd name="T19" fmla="*/ 546 h 623"/>
                      <a:gd name="T20" fmla="*/ 15 w 79"/>
                      <a:gd name="T21" fmla="*/ 565 h 623"/>
                      <a:gd name="T22" fmla="*/ 24 w 79"/>
                      <a:gd name="T23" fmla="*/ 584 h 623"/>
                      <a:gd name="T24" fmla="*/ 30 w 79"/>
                      <a:gd name="T25" fmla="*/ 599 h 623"/>
                      <a:gd name="T26" fmla="*/ 36 w 79"/>
                      <a:gd name="T27" fmla="*/ 607 h 623"/>
                      <a:gd name="T28" fmla="*/ 44 w 79"/>
                      <a:gd name="T29" fmla="*/ 612 h 623"/>
                      <a:gd name="T30" fmla="*/ 62 w 79"/>
                      <a:gd name="T31" fmla="*/ 623 h 623"/>
                      <a:gd name="T32" fmla="*/ 79 w 79"/>
                      <a:gd name="T33" fmla="*/ 606 h 623"/>
                      <a:gd name="T34" fmla="*/ 67 w 79"/>
                      <a:gd name="T35" fmla="*/ 599 h 623"/>
                      <a:gd name="T36" fmla="*/ 54 w 79"/>
                      <a:gd name="T37" fmla="*/ 590 h 623"/>
                      <a:gd name="T38" fmla="*/ 43 w 79"/>
                      <a:gd name="T39" fmla="*/ 581 h 623"/>
                      <a:gd name="T40" fmla="*/ 34 w 79"/>
                      <a:gd name="T41" fmla="*/ 568 h 623"/>
                      <a:gd name="T42" fmla="*/ 27 w 79"/>
                      <a:gd name="T43" fmla="*/ 541 h 623"/>
                      <a:gd name="T44" fmla="*/ 22 w 79"/>
                      <a:gd name="T45" fmla="*/ 527 h 623"/>
                      <a:gd name="T46" fmla="*/ 16 w 79"/>
                      <a:gd name="T47" fmla="*/ 493 h 623"/>
                      <a:gd name="T48" fmla="*/ 15 w 79"/>
                      <a:gd name="T49" fmla="*/ 482 h 623"/>
                      <a:gd name="T50" fmla="*/ 15 w 79"/>
                      <a:gd name="T51" fmla="*/ 107 h 623"/>
                      <a:gd name="T52" fmla="*/ 19 w 79"/>
                      <a:gd name="T53" fmla="*/ 91 h 623"/>
                      <a:gd name="T54" fmla="*/ 20 w 79"/>
                      <a:gd name="T55" fmla="*/ 72 h 623"/>
                      <a:gd name="T56" fmla="*/ 24 w 79"/>
                      <a:gd name="T57" fmla="*/ 54 h 623"/>
                      <a:gd name="T58" fmla="*/ 28 w 79"/>
                      <a:gd name="T59" fmla="*/ 37 h 623"/>
                      <a:gd name="T60" fmla="*/ 33 w 79"/>
                      <a:gd name="T61" fmla="*/ 26 h 623"/>
                      <a:gd name="T62" fmla="*/ 40 w 79"/>
                      <a:gd name="T63" fmla="*/ 12 h 623"/>
                      <a:gd name="T64" fmla="*/ 50 w 79"/>
                      <a:gd name="T65"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623">
                        <a:moveTo>
                          <a:pt x="50" y="0"/>
                        </a:moveTo>
                        <a:lnTo>
                          <a:pt x="31" y="12"/>
                        </a:lnTo>
                        <a:lnTo>
                          <a:pt x="24" y="29"/>
                        </a:lnTo>
                        <a:lnTo>
                          <a:pt x="14" y="55"/>
                        </a:lnTo>
                        <a:lnTo>
                          <a:pt x="8" y="76"/>
                        </a:lnTo>
                        <a:lnTo>
                          <a:pt x="2" y="108"/>
                        </a:lnTo>
                        <a:lnTo>
                          <a:pt x="0" y="128"/>
                        </a:lnTo>
                        <a:lnTo>
                          <a:pt x="0" y="506"/>
                        </a:lnTo>
                        <a:lnTo>
                          <a:pt x="6" y="524"/>
                        </a:lnTo>
                        <a:lnTo>
                          <a:pt x="9" y="546"/>
                        </a:lnTo>
                        <a:lnTo>
                          <a:pt x="15" y="565"/>
                        </a:lnTo>
                        <a:lnTo>
                          <a:pt x="24" y="584"/>
                        </a:lnTo>
                        <a:lnTo>
                          <a:pt x="30" y="599"/>
                        </a:lnTo>
                        <a:lnTo>
                          <a:pt x="36" y="607"/>
                        </a:lnTo>
                        <a:lnTo>
                          <a:pt x="44" y="612"/>
                        </a:lnTo>
                        <a:lnTo>
                          <a:pt x="62" y="623"/>
                        </a:lnTo>
                        <a:lnTo>
                          <a:pt x="79" y="606"/>
                        </a:lnTo>
                        <a:lnTo>
                          <a:pt x="67" y="599"/>
                        </a:lnTo>
                        <a:lnTo>
                          <a:pt x="54" y="590"/>
                        </a:lnTo>
                        <a:lnTo>
                          <a:pt x="43" y="581"/>
                        </a:lnTo>
                        <a:lnTo>
                          <a:pt x="34" y="568"/>
                        </a:lnTo>
                        <a:lnTo>
                          <a:pt x="27" y="541"/>
                        </a:lnTo>
                        <a:lnTo>
                          <a:pt x="22" y="527"/>
                        </a:lnTo>
                        <a:lnTo>
                          <a:pt x="16" y="493"/>
                        </a:lnTo>
                        <a:lnTo>
                          <a:pt x="15" y="482"/>
                        </a:lnTo>
                        <a:lnTo>
                          <a:pt x="15" y="107"/>
                        </a:lnTo>
                        <a:lnTo>
                          <a:pt x="19" y="91"/>
                        </a:lnTo>
                        <a:lnTo>
                          <a:pt x="20" y="72"/>
                        </a:lnTo>
                        <a:lnTo>
                          <a:pt x="24" y="54"/>
                        </a:lnTo>
                        <a:lnTo>
                          <a:pt x="28" y="37"/>
                        </a:lnTo>
                        <a:lnTo>
                          <a:pt x="33" y="26"/>
                        </a:lnTo>
                        <a:lnTo>
                          <a:pt x="40" y="12"/>
                        </a:lnTo>
                        <a:lnTo>
                          <a:pt x="50" y="0"/>
                        </a:lnTo>
                        <a:close/>
                      </a:path>
                    </a:pathLst>
                  </a:custGeom>
                  <a:gradFill rotWithShape="0">
                    <a:gsLst>
                      <a:gs pos="0">
                        <a:srgbClr val="FFCCCC">
                          <a:gamma/>
                          <a:shade val="73725"/>
                          <a:invGamma/>
                        </a:srgbClr>
                      </a:gs>
                      <a:gs pos="100000">
                        <a:srgbClr val="FFCCCC"/>
                      </a:gs>
                    </a:gsLst>
                    <a:lin ang="0" scaled="1"/>
                  </a:gradFill>
                  <a:ln>
                    <a:noFill/>
                  </a:ln>
                  <a:effectLst/>
                  <a:extLst>
                    <a:ext uri="{91240B29-F687-4F45-9708-019B960494DF}">
                      <a14:hiddenLine xmlns:a14="http://schemas.microsoft.com/office/drawing/2010/main" w="31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44" name="Freeform 120">
                    <a:extLst>
                      <a:ext uri="{FF2B5EF4-FFF2-40B4-BE49-F238E27FC236}">
                        <a16:creationId xmlns:a16="http://schemas.microsoft.com/office/drawing/2014/main" id="{A60BA5C7-F47F-0548-98A2-7D0986C36E0C}"/>
                      </a:ext>
                    </a:extLst>
                  </p:cNvPr>
                  <p:cNvSpPr>
                    <a:spLocks noChangeAspect="1"/>
                  </p:cNvSpPr>
                  <p:nvPr/>
                </p:nvSpPr>
                <p:spPr bwMode="auto">
                  <a:xfrm>
                    <a:off x="3840" y="1472"/>
                    <a:ext cx="18" cy="269"/>
                  </a:xfrm>
                  <a:custGeom>
                    <a:avLst/>
                    <a:gdLst>
                      <a:gd name="T0" fmla="*/ 0 w 18"/>
                      <a:gd name="T1" fmla="*/ 17 h 269"/>
                      <a:gd name="T2" fmla="*/ 0 w 18"/>
                      <a:gd name="T3" fmla="*/ 269 h 269"/>
                      <a:gd name="T4" fmla="*/ 18 w 18"/>
                      <a:gd name="T5" fmla="*/ 252 h 269"/>
                      <a:gd name="T6" fmla="*/ 18 w 18"/>
                      <a:gd name="T7" fmla="*/ 0 h 269"/>
                      <a:gd name="T8" fmla="*/ 0 w 18"/>
                      <a:gd name="T9" fmla="*/ 17 h 269"/>
                    </a:gdLst>
                    <a:ahLst/>
                    <a:cxnLst>
                      <a:cxn ang="0">
                        <a:pos x="T0" y="T1"/>
                      </a:cxn>
                      <a:cxn ang="0">
                        <a:pos x="T2" y="T3"/>
                      </a:cxn>
                      <a:cxn ang="0">
                        <a:pos x="T4" y="T5"/>
                      </a:cxn>
                      <a:cxn ang="0">
                        <a:pos x="T6" y="T7"/>
                      </a:cxn>
                      <a:cxn ang="0">
                        <a:pos x="T8" y="T9"/>
                      </a:cxn>
                    </a:cxnLst>
                    <a:rect l="0" t="0" r="r" b="b"/>
                    <a:pathLst>
                      <a:path w="18" h="269">
                        <a:moveTo>
                          <a:pt x="0" y="17"/>
                        </a:moveTo>
                        <a:lnTo>
                          <a:pt x="0" y="269"/>
                        </a:lnTo>
                        <a:lnTo>
                          <a:pt x="18" y="252"/>
                        </a:lnTo>
                        <a:lnTo>
                          <a:pt x="18" y="0"/>
                        </a:lnTo>
                        <a:lnTo>
                          <a:pt x="0" y="17"/>
                        </a:lnTo>
                        <a:close/>
                      </a:path>
                    </a:pathLst>
                  </a:custGeom>
                  <a:gradFill rotWithShape="0">
                    <a:gsLst>
                      <a:gs pos="0">
                        <a:srgbClr val="FFCCCC">
                          <a:gamma/>
                          <a:shade val="46275"/>
                          <a:invGamma/>
                        </a:srgbClr>
                      </a:gs>
                      <a:gs pos="100000">
                        <a:srgbClr val="FFCCCC"/>
                      </a:gs>
                    </a:gsLst>
                    <a:lin ang="0" scaled="1"/>
                  </a:gradFill>
                  <a:ln>
                    <a:noFill/>
                  </a:ln>
                  <a:effectLst/>
                  <a:extLst>
                    <a:ext uri="{91240B29-F687-4F45-9708-019B960494DF}">
                      <a14:hiddenLine xmlns:a14="http://schemas.microsoft.com/office/drawing/2010/main" w="31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45" name="Freeform 121">
                    <a:extLst>
                      <a:ext uri="{FF2B5EF4-FFF2-40B4-BE49-F238E27FC236}">
                        <a16:creationId xmlns:a16="http://schemas.microsoft.com/office/drawing/2014/main" id="{D7CB38D1-7728-9443-A499-07FA6B0B7745}"/>
                      </a:ext>
                    </a:extLst>
                  </p:cNvPr>
                  <p:cNvSpPr>
                    <a:spLocks noChangeAspect="1"/>
                  </p:cNvSpPr>
                  <p:nvPr/>
                </p:nvSpPr>
                <p:spPr bwMode="auto">
                  <a:xfrm>
                    <a:off x="3583" y="1486"/>
                    <a:ext cx="257" cy="1135"/>
                  </a:xfrm>
                  <a:custGeom>
                    <a:avLst/>
                    <a:gdLst>
                      <a:gd name="T0" fmla="*/ 0 w 257"/>
                      <a:gd name="T1" fmla="*/ 2 h 1135"/>
                      <a:gd name="T2" fmla="*/ 0 w 257"/>
                      <a:gd name="T3" fmla="*/ 256 h 1135"/>
                      <a:gd name="T4" fmla="*/ 19 w 257"/>
                      <a:gd name="T5" fmla="*/ 259 h 1135"/>
                      <a:gd name="T6" fmla="*/ 39 w 257"/>
                      <a:gd name="T7" fmla="*/ 276 h 1135"/>
                      <a:gd name="T8" fmla="*/ 51 w 257"/>
                      <a:gd name="T9" fmla="*/ 297 h 1135"/>
                      <a:gd name="T10" fmla="*/ 55 w 257"/>
                      <a:gd name="T11" fmla="*/ 314 h 1135"/>
                      <a:gd name="T12" fmla="*/ 63 w 257"/>
                      <a:gd name="T13" fmla="*/ 333 h 1135"/>
                      <a:gd name="T14" fmla="*/ 65 w 257"/>
                      <a:gd name="T15" fmla="*/ 355 h 1135"/>
                      <a:gd name="T16" fmla="*/ 65 w 257"/>
                      <a:gd name="T17" fmla="*/ 388 h 1135"/>
                      <a:gd name="T18" fmla="*/ 65 w 257"/>
                      <a:gd name="T19" fmla="*/ 748 h 1135"/>
                      <a:gd name="T20" fmla="*/ 63 w 257"/>
                      <a:gd name="T21" fmla="*/ 775 h 1135"/>
                      <a:gd name="T22" fmla="*/ 63 w 257"/>
                      <a:gd name="T23" fmla="*/ 801 h 1135"/>
                      <a:gd name="T24" fmla="*/ 55 w 257"/>
                      <a:gd name="T25" fmla="*/ 820 h 1135"/>
                      <a:gd name="T26" fmla="*/ 51 w 257"/>
                      <a:gd name="T27" fmla="*/ 842 h 1135"/>
                      <a:gd name="T28" fmla="*/ 43 w 257"/>
                      <a:gd name="T29" fmla="*/ 856 h 1135"/>
                      <a:gd name="T30" fmla="*/ 34 w 257"/>
                      <a:gd name="T31" fmla="*/ 871 h 1135"/>
                      <a:gd name="T32" fmla="*/ 22 w 257"/>
                      <a:gd name="T33" fmla="*/ 880 h 1135"/>
                      <a:gd name="T34" fmla="*/ 0 w 257"/>
                      <a:gd name="T35" fmla="*/ 885 h 1135"/>
                      <a:gd name="T36" fmla="*/ 0 w 257"/>
                      <a:gd name="T37" fmla="*/ 1135 h 1135"/>
                      <a:gd name="T38" fmla="*/ 257 w 257"/>
                      <a:gd name="T39" fmla="*/ 1135 h 1135"/>
                      <a:gd name="T40" fmla="*/ 257 w 257"/>
                      <a:gd name="T41" fmla="*/ 880 h 1135"/>
                      <a:gd name="T42" fmla="*/ 231 w 257"/>
                      <a:gd name="T43" fmla="*/ 866 h 1135"/>
                      <a:gd name="T44" fmla="*/ 219 w 257"/>
                      <a:gd name="T45" fmla="*/ 844 h 1135"/>
                      <a:gd name="T46" fmla="*/ 207 w 257"/>
                      <a:gd name="T47" fmla="*/ 818 h 1135"/>
                      <a:gd name="T48" fmla="*/ 199 w 257"/>
                      <a:gd name="T49" fmla="*/ 784 h 1135"/>
                      <a:gd name="T50" fmla="*/ 197 w 257"/>
                      <a:gd name="T51" fmla="*/ 763 h 1135"/>
                      <a:gd name="T52" fmla="*/ 197 w 257"/>
                      <a:gd name="T53" fmla="*/ 748 h 1135"/>
                      <a:gd name="T54" fmla="*/ 197 w 257"/>
                      <a:gd name="T55" fmla="*/ 388 h 1135"/>
                      <a:gd name="T56" fmla="*/ 199 w 257"/>
                      <a:gd name="T57" fmla="*/ 355 h 1135"/>
                      <a:gd name="T58" fmla="*/ 204 w 257"/>
                      <a:gd name="T59" fmla="*/ 331 h 1135"/>
                      <a:gd name="T60" fmla="*/ 211 w 257"/>
                      <a:gd name="T61" fmla="*/ 307 h 1135"/>
                      <a:gd name="T62" fmla="*/ 219 w 257"/>
                      <a:gd name="T63" fmla="*/ 288 h 1135"/>
                      <a:gd name="T64" fmla="*/ 226 w 257"/>
                      <a:gd name="T65" fmla="*/ 273 h 1135"/>
                      <a:gd name="T66" fmla="*/ 243 w 257"/>
                      <a:gd name="T67" fmla="*/ 261 h 1135"/>
                      <a:gd name="T68" fmla="*/ 257 w 257"/>
                      <a:gd name="T69" fmla="*/ 256 h 1135"/>
                      <a:gd name="T70" fmla="*/ 257 w 257"/>
                      <a:gd name="T71" fmla="*/ 0 h 1135"/>
                      <a:gd name="T72" fmla="*/ 0 w 257"/>
                      <a:gd name="T73" fmla="*/ 2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7" h="1135">
                        <a:moveTo>
                          <a:pt x="0" y="2"/>
                        </a:moveTo>
                        <a:lnTo>
                          <a:pt x="0" y="256"/>
                        </a:lnTo>
                        <a:lnTo>
                          <a:pt x="19" y="259"/>
                        </a:lnTo>
                        <a:lnTo>
                          <a:pt x="39" y="276"/>
                        </a:lnTo>
                        <a:lnTo>
                          <a:pt x="51" y="297"/>
                        </a:lnTo>
                        <a:lnTo>
                          <a:pt x="55" y="314"/>
                        </a:lnTo>
                        <a:lnTo>
                          <a:pt x="63" y="333"/>
                        </a:lnTo>
                        <a:lnTo>
                          <a:pt x="65" y="355"/>
                        </a:lnTo>
                        <a:lnTo>
                          <a:pt x="65" y="388"/>
                        </a:lnTo>
                        <a:lnTo>
                          <a:pt x="65" y="748"/>
                        </a:lnTo>
                        <a:lnTo>
                          <a:pt x="63" y="775"/>
                        </a:lnTo>
                        <a:lnTo>
                          <a:pt x="63" y="801"/>
                        </a:lnTo>
                        <a:lnTo>
                          <a:pt x="55" y="820"/>
                        </a:lnTo>
                        <a:lnTo>
                          <a:pt x="51" y="842"/>
                        </a:lnTo>
                        <a:lnTo>
                          <a:pt x="43" y="856"/>
                        </a:lnTo>
                        <a:lnTo>
                          <a:pt x="34" y="871"/>
                        </a:lnTo>
                        <a:lnTo>
                          <a:pt x="22" y="880"/>
                        </a:lnTo>
                        <a:lnTo>
                          <a:pt x="0" y="885"/>
                        </a:lnTo>
                        <a:lnTo>
                          <a:pt x="0" y="1135"/>
                        </a:lnTo>
                        <a:lnTo>
                          <a:pt x="257" y="1135"/>
                        </a:lnTo>
                        <a:lnTo>
                          <a:pt x="257" y="880"/>
                        </a:lnTo>
                        <a:lnTo>
                          <a:pt x="231" y="866"/>
                        </a:lnTo>
                        <a:lnTo>
                          <a:pt x="219" y="844"/>
                        </a:lnTo>
                        <a:lnTo>
                          <a:pt x="207" y="818"/>
                        </a:lnTo>
                        <a:lnTo>
                          <a:pt x="199" y="784"/>
                        </a:lnTo>
                        <a:lnTo>
                          <a:pt x="197" y="763"/>
                        </a:lnTo>
                        <a:lnTo>
                          <a:pt x="197" y="748"/>
                        </a:lnTo>
                        <a:lnTo>
                          <a:pt x="197" y="388"/>
                        </a:lnTo>
                        <a:lnTo>
                          <a:pt x="199" y="355"/>
                        </a:lnTo>
                        <a:lnTo>
                          <a:pt x="204" y="331"/>
                        </a:lnTo>
                        <a:lnTo>
                          <a:pt x="211" y="307"/>
                        </a:lnTo>
                        <a:lnTo>
                          <a:pt x="219" y="288"/>
                        </a:lnTo>
                        <a:lnTo>
                          <a:pt x="226" y="273"/>
                        </a:lnTo>
                        <a:lnTo>
                          <a:pt x="243" y="261"/>
                        </a:lnTo>
                        <a:lnTo>
                          <a:pt x="257" y="256"/>
                        </a:lnTo>
                        <a:lnTo>
                          <a:pt x="257" y="0"/>
                        </a:lnTo>
                        <a:lnTo>
                          <a:pt x="0" y="2"/>
                        </a:lnTo>
                        <a:close/>
                      </a:path>
                    </a:pathLst>
                  </a:custGeom>
                  <a:gradFill rotWithShape="0">
                    <a:gsLst>
                      <a:gs pos="0">
                        <a:srgbClr val="FFCCCC">
                          <a:gamma/>
                          <a:shade val="82745"/>
                          <a:invGamma/>
                        </a:srgbClr>
                      </a:gs>
                      <a:gs pos="50000">
                        <a:srgbClr val="FFCCCC"/>
                      </a:gs>
                      <a:gs pos="100000">
                        <a:srgbClr val="FFCCCC">
                          <a:gamma/>
                          <a:shade val="82745"/>
                          <a:invGamma/>
                        </a:srgbClr>
                      </a:gs>
                    </a:gsLst>
                    <a:lin ang="5400000" scaled="1"/>
                  </a:gradFill>
                  <a:ln w="3175" cmpd="sng">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46" name="Oval 122">
                    <a:extLst>
                      <a:ext uri="{FF2B5EF4-FFF2-40B4-BE49-F238E27FC236}">
                        <a16:creationId xmlns:a16="http://schemas.microsoft.com/office/drawing/2014/main" id="{5218D7E5-31C1-C642-8932-B6B90CB7EFBD}"/>
                      </a:ext>
                    </a:extLst>
                  </p:cNvPr>
                  <p:cNvSpPr>
                    <a:spLocks noChangeAspect="1" noChangeArrowheads="1"/>
                  </p:cNvSpPr>
                  <p:nvPr/>
                </p:nvSpPr>
                <p:spPr bwMode="auto">
                  <a:xfrm>
                    <a:off x="3654" y="1560"/>
                    <a:ext cx="118" cy="122"/>
                  </a:xfrm>
                  <a:prstGeom prst="ellipse">
                    <a:avLst/>
                  </a:prstGeom>
                  <a:solidFill>
                    <a:schemeClr val="bg1"/>
                  </a:solidFill>
                  <a:ln w="31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547" name="Oval 123">
                    <a:extLst>
                      <a:ext uri="{FF2B5EF4-FFF2-40B4-BE49-F238E27FC236}">
                        <a16:creationId xmlns:a16="http://schemas.microsoft.com/office/drawing/2014/main" id="{DE11AB2E-1583-7042-B0B6-3C766E4673BB}"/>
                      </a:ext>
                    </a:extLst>
                  </p:cNvPr>
                  <p:cNvSpPr>
                    <a:spLocks noChangeAspect="1" noChangeArrowheads="1"/>
                  </p:cNvSpPr>
                  <p:nvPr/>
                </p:nvSpPr>
                <p:spPr bwMode="auto">
                  <a:xfrm>
                    <a:off x="3654" y="2417"/>
                    <a:ext cx="118" cy="122"/>
                  </a:xfrm>
                  <a:prstGeom prst="ellipse">
                    <a:avLst/>
                  </a:prstGeom>
                  <a:solidFill>
                    <a:schemeClr val="bg1"/>
                  </a:solidFill>
                  <a:ln w="31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548" name="Freeform 124">
                    <a:extLst>
                      <a:ext uri="{FF2B5EF4-FFF2-40B4-BE49-F238E27FC236}">
                        <a16:creationId xmlns:a16="http://schemas.microsoft.com/office/drawing/2014/main" id="{9B3EE2D7-BC77-3C41-B99C-D8B6E5FDD2B4}"/>
                      </a:ext>
                    </a:extLst>
                  </p:cNvPr>
                  <p:cNvSpPr>
                    <a:spLocks noChangeAspect="1"/>
                  </p:cNvSpPr>
                  <p:nvPr/>
                </p:nvSpPr>
                <p:spPr bwMode="auto">
                  <a:xfrm>
                    <a:off x="3794" y="1742"/>
                    <a:ext cx="58" cy="610"/>
                  </a:xfrm>
                  <a:custGeom>
                    <a:avLst/>
                    <a:gdLst>
                      <a:gd name="T0" fmla="*/ 44 w 58"/>
                      <a:gd name="T1" fmla="*/ 0 h 610"/>
                      <a:gd name="T2" fmla="*/ 29 w 58"/>
                      <a:gd name="T3" fmla="*/ 8 h 610"/>
                      <a:gd name="T4" fmla="*/ 20 w 58"/>
                      <a:gd name="T5" fmla="*/ 27 h 610"/>
                      <a:gd name="T6" fmla="*/ 10 w 58"/>
                      <a:gd name="T7" fmla="*/ 48 h 610"/>
                      <a:gd name="T8" fmla="*/ 5 w 58"/>
                      <a:gd name="T9" fmla="*/ 70 h 610"/>
                      <a:gd name="T10" fmla="*/ 0 w 58"/>
                      <a:gd name="T11" fmla="*/ 111 h 610"/>
                      <a:gd name="T12" fmla="*/ 0 w 58"/>
                      <a:gd name="T13" fmla="*/ 132 h 610"/>
                      <a:gd name="T14" fmla="*/ 0 w 58"/>
                      <a:gd name="T15" fmla="*/ 492 h 610"/>
                      <a:gd name="T16" fmla="*/ 3 w 58"/>
                      <a:gd name="T17" fmla="*/ 509 h 610"/>
                      <a:gd name="T18" fmla="*/ 8 w 58"/>
                      <a:gd name="T19" fmla="*/ 538 h 610"/>
                      <a:gd name="T20" fmla="*/ 15 w 58"/>
                      <a:gd name="T21" fmla="*/ 555 h 610"/>
                      <a:gd name="T22" fmla="*/ 20 w 58"/>
                      <a:gd name="T23" fmla="*/ 572 h 610"/>
                      <a:gd name="T24" fmla="*/ 27 w 58"/>
                      <a:gd name="T25" fmla="*/ 586 h 610"/>
                      <a:gd name="T26" fmla="*/ 39 w 58"/>
                      <a:gd name="T27" fmla="*/ 596 h 610"/>
                      <a:gd name="T28" fmla="*/ 58 w 58"/>
                      <a:gd name="T29"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610">
                        <a:moveTo>
                          <a:pt x="44" y="0"/>
                        </a:moveTo>
                        <a:lnTo>
                          <a:pt x="29" y="8"/>
                        </a:lnTo>
                        <a:lnTo>
                          <a:pt x="20" y="27"/>
                        </a:lnTo>
                        <a:lnTo>
                          <a:pt x="10" y="48"/>
                        </a:lnTo>
                        <a:lnTo>
                          <a:pt x="5" y="70"/>
                        </a:lnTo>
                        <a:lnTo>
                          <a:pt x="0" y="111"/>
                        </a:lnTo>
                        <a:lnTo>
                          <a:pt x="0" y="132"/>
                        </a:lnTo>
                        <a:lnTo>
                          <a:pt x="0" y="492"/>
                        </a:lnTo>
                        <a:lnTo>
                          <a:pt x="3" y="509"/>
                        </a:lnTo>
                        <a:lnTo>
                          <a:pt x="8" y="538"/>
                        </a:lnTo>
                        <a:lnTo>
                          <a:pt x="15" y="555"/>
                        </a:lnTo>
                        <a:lnTo>
                          <a:pt x="20" y="572"/>
                        </a:lnTo>
                        <a:lnTo>
                          <a:pt x="27" y="586"/>
                        </a:lnTo>
                        <a:lnTo>
                          <a:pt x="39" y="596"/>
                        </a:lnTo>
                        <a:lnTo>
                          <a:pt x="58" y="61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49" name="Line 125">
                    <a:extLst>
                      <a:ext uri="{FF2B5EF4-FFF2-40B4-BE49-F238E27FC236}">
                        <a16:creationId xmlns:a16="http://schemas.microsoft.com/office/drawing/2014/main" id="{6F8EC5C1-9136-B84B-AE20-5A41EA30A0E3}"/>
                      </a:ext>
                    </a:extLst>
                  </p:cNvPr>
                  <p:cNvSpPr>
                    <a:spLocks noChangeAspect="1" noChangeShapeType="1"/>
                  </p:cNvSpPr>
                  <p:nvPr/>
                </p:nvSpPr>
                <p:spPr bwMode="auto">
                  <a:xfrm flipV="1">
                    <a:off x="3840" y="2352"/>
                    <a:ext cx="16" cy="1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50" name="Line 126">
                    <a:extLst>
                      <a:ext uri="{FF2B5EF4-FFF2-40B4-BE49-F238E27FC236}">
                        <a16:creationId xmlns:a16="http://schemas.microsoft.com/office/drawing/2014/main" id="{619792C7-1CDC-0943-8D4C-8E700938B050}"/>
                      </a:ext>
                    </a:extLst>
                  </p:cNvPr>
                  <p:cNvSpPr>
                    <a:spLocks noChangeAspect="1" noChangeShapeType="1"/>
                  </p:cNvSpPr>
                  <p:nvPr/>
                </p:nvSpPr>
                <p:spPr bwMode="auto">
                  <a:xfrm flipV="1">
                    <a:off x="3837" y="1724"/>
                    <a:ext cx="21" cy="2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51" name="Freeform 127">
                    <a:extLst>
                      <a:ext uri="{FF2B5EF4-FFF2-40B4-BE49-F238E27FC236}">
                        <a16:creationId xmlns:a16="http://schemas.microsoft.com/office/drawing/2014/main" id="{64E39AF3-BCAE-A44B-83B8-E6065ADE1F7C}"/>
                      </a:ext>
                    </a:extLst>
                  </p:cNvPr>
                  <p:cNvSpPr>
                    <a:spLocks noChangeAspect="1"/>
                  </p:cNvSpPr>
                  <p:nvPr/>
                </p:nvSpPr>
                <p:spPr bwMode="auto">
                  <a:xfrm>
                    <a:off x="3582" y="1472"/>
                    <a:ext cx="276" cy="18"/>
                  </a:xfrm>
                  <a:custGeom>
                    <a:avLst/>
                    <a:gdLst>
                      <a:gd name="T0" fmla="*/ 276 w 276"/>
                      <a:gd name="T1" fmla="*/ 0 h 18"/>
                      <a:gd name="T2" fmla="*/ 16 w 276"/>
                      <a:gd name="T3" fmla="*/ 0 h 18"/>
                      <a:gd name="T4" fmla="*/ 0 w 276"/>
                      <a:gd name="T5" fmla="*/ 18 h 18"/>
                      <a:gd name="T6" fmla="*/ 256 w 276"/>
                      <a:gd name="T7" fmla="*/ 18 h 18"/>
                      <a:gd name="T8" fmla="*/ 276 w 276"/>
                      <a:gd name="T9" fmla="*/ 0 h 18"/>
                    </a:gdLst>
                    <a:ahLst/>
                    <a:cxnLst>
                      <a:cxn ang="0">
                        <a:pos x="T0" y="T1"/>
                      </a:cxn>
                      <a:cxn ang="0">
                        <a:pos x="T2" y="T3"/>
                      </a:cxn>
                      <a:cxn ang="0">
                        <a:pos x="T4" y="T5"/>
                      </a:cxn>
                      <a:cxn ang="0">
                        <a:pos x="T6" y="T7"/>
                      </a:cxn>
                      <a:cxn ang="0">
                        <a:pos x="T8" y="T9"/>
                      </a:cxn>
                    </a:cxnLst>
                    <a:rect l="0" t="0" r="r" b="b"/>
                    <a:pathLst>
                      <a:path w="276" h="18">
                        <a:moveTo>
                          <a:pt x="276" y="0"/>
                        </a:moveTo>
                        <a:lnTo>
                          <a:pt x="16" y="0"/>
                        </a:lnTo>
                        <a:lnTo>
                          <a:pt x="0" y="18"/>
                        </a:lnTo>
                        <a:lnTo>
                          <a:pt x="256" y="18"/>
                        </a:lnTo>
                        <a:lnTo>
                          <a:pt x="276" y="0"/>
                        </a:lnTo>
                        <a:close/>
                      </a:path>
                    </a:pathLst>
                  </a:custGeom>
                  <a:gradFill rotWithShape="0">
                    <a:gsLst>
                      <a:gs pos="0">
                        <a:srgbClr val="FFCCCC">
                          <a:gamma/>
                          <a:shade val="46275"/>
                          <a:invGamma/>
                        </a:srgbClr>
                      </a:gs>
                      <a:gs pos="100000">
                        <a:srgbClr val="FFCCCC"/>
                      </a:gs>
                    </a:gsLst>
                    <a:lin ang="0" scaled="1"/>
                  </a:gradFill>
                  <a:ln w="3175" cmpd="sng">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52" name="Line 128">
                    <a:extLst>
                      <a:ext uri="{FF2B5EF4-FFF2-40B4-BE49-F238E27FC236}">
                        <a16:creationId xmlns:a16="http://schemas.microsoft.com/office/drawing/2014/main" id="{609F44D4-81BE-3648-A496-3697CD8BC372}"/>
                      </a:ext>
                    </a:extLst>
                  </p:cNvPr>
                  <p:cNvSpPr>
                    <a:spLocks noChangeAspect="1" noChangeShapeType="1"/>
                  </p:cNvSpPr>
                  <p:nvPr/>
                </p:nvSpPr>
                <p:spPr bwMode="auto">
                  <a:xfrm>
                    <a:off x="3858" y="1472"/>
                    <a:ext cx="0" cy="25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53" name="Line 129">
                    <a:extLst>
                      <a:ext uri="{FF2B5EF4-FFF2-40B4-BE49-F238E27FC236}">
                        <a16:creationId xmlns:a16="http://schemas.microsoft.com/office/drawing/2014/main" id="{B7236209-BA19-EC42-AA56-04A96A67FF90}"/>
                      </a:ext>
                    </a:extLst>
                  </p:cNvPr>
                  <p:cNvSpPr>
                    <a:spLocks noChangeAspect="1" noChangeShapeType="1"/>
                  </p:cNvSpPr>
                  <p:nvPr/>
                </p:nvSpPr>
                <p:spPr bwMode="auto">
                  <a:xfrm>
                    <a:off x="3858" y="2353"/>
                    <a:ext cx="0" cy="2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54" name="Line 130">
                    <a:extLst>
                      <a:ext uri="{FF2B5EF4-FFF2-40B4-BE49-F238E27FC236}">
                        <a16:creationId xmlns:a16="http://schemas.microsoft.com/office/drawing/2014/main" id="{1EDFD338-F0E5-004F-8A70-1A07D743460B}"/>
                      </a:ext>
                    </a:extLst>
                  </p:cNvPr>
                  <p:cNvSpPr>
                    <a:spLocks noChangeAspect="1" noChangeShapeType="1"/>
                  </p:cNvSpPr>
                  <p:nvPr/>
                </p:nvSpPr>
                <p:spPr bwMode="auto">
                  <a:xfrm flipH="1">
                    <a:off x="3840" y="2605"/>
                    <a:ext cx="19" cy="1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55" name="AutoShape 131">
                    <a:extLst>
                      <a:ext uri="{FF2B5EF4-FFF2-40B4-BE49-F238E27FC236}">
                        <a16:creationId xmlns:a16="http://schemas.microsoft.com/office/drawing/2014/main" id="{5208CC9D-FBA1-1544-8935-9969749749E2}"/>
                      </a:ext>
                    </a:extLst>
                  </p:cNvPr>
                  <p:cNvSpPr>
                    <a:spLocks noChangeAspect="1" noChangeArrowheads="1"/>
                  </p:cNvSpPr>
                  <p:nvPr/>
                </p:nvSpPr>
                <p:spPr bwMode="auto">
                  <a:xfrm>
                    <a:off x="3654" y="1560"/>
                    <a:ext cx="56" cy="121"/>
                  </a:xfrm>
                  <a:prstGeom prst="moon">
                    <a:avLst>
                      <a:gd name="adj" fmla="val 30356"/>
                    </a:avLst>
                  </a:prstGeom>
                  <a:gradFill rotWithShape="0">
                    <a:gsLst>
                      <a:gs pos="0">
                        <a:srgbClr val="FFCCCC">
                          <a:gamma/>
                          <a:shade val="46275"/>
                          <a:invGamma/>
                        </a:srgbClr>
                      </a:gs>
                      <a:gs pos="100000">
                        <a:srgbClr val="FFCCCC"/>
                      </a:gs>
                    </a:gsLst>
                    <a:lin ang="0" scaled="1"/>
                  </a:gradFill>
                  <a:ln w="31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56" name="AutoShape 132">
                    <a:extLst>
                      <a:ext uri="{FF2B5EF4-FFF2-40B4-BE49-F238E27FC236}">
                        <a16:creationId xmlns:a16="http://schemas.microsoft.com/office/drawing/2014/main" id="{C45D9D1D-0D36-6C40-BA26-EAE2EF41130B}"/>
                      </a:ext>
                    </a:extLst>
                  </p:cNvPr>
                  <p:cNvSpPr>
                    <a:spLocks noChangeAspect="1" noChangeArrowheads="1"/>
                  </p:cNvSpPr>
                  <p:nvPr/>
                </p:nvSpPr>
                <p:spPr bwMode="auto">
                  <a:xfrm>
                    <a:off x="3653" y="2418"/>
                    <a:ext cx="56" cy="121"/>
                  </a:xfrm>
                  <a:prstGeom prst="moon">
                    <a:avLst>
                      <a:gd name="adj" fmla="val 30356"/>
                    </a:avLst>
                  </a:prstGeom>
                  <a:gradFill rotWithShape="0">
                    <a:gsLst>
                      <a:gs pos="0">
                        <a:srgbClr val="FFCCCC">
                          <a:gamma/>
                          <a:shade val="46275"/>
                          <a:invGamma/>
                        </a:srgbClr>
                      </a:gs>
                      <a:gs pos="100000">
                        <a:srgbClr val="FFCCCC"/>
                      </a:gs>
                    </a:gsLst>
                    <a:lin ang="0" scaled="1"/>
                  </a:gradFill>
                  <a:ln w="31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743557" name="Group 133">
                  <a:extLst>
                    <a:ext uri="{FF2B5EF4-FFF2-40B4-BE49-F238E27FC236}">
                      <a16:creationId xmlns:a16="http://schemas.microsoft.com/office/drawing/2014/main" id="{424A4E7F-4843-DD4A-B690-1CA0E56D3BB5}"/>
                    </a:ext>
                  </a:extLst>
                </p:cNvPr>
                <p:cNvGrpSpPr>
                  <a:grpSpLocks noChangeAspect="1"/>
                </p:cNvGrpSpPr>
                <p:nvPr/>
              </p:nvGrpSpPr>
              <p:grpSpPr bwMode="auto">
                <a:xfrm>
                  <a:off x="4385" y="2044"/>
                  <a:ext cx="277" cy="1149"/>
                  <a:chOff x="3582" y="1472"/>
                  <a:chExt cx="277" cy="1149"/>
                </a:xfrm>
              </p:grpSpPr>
              <p:sp>
                <p:nvSpPr>
                  <p:cNvPr id="743558" name="Freeform 134">
                    <a:extLst>
                      <a:ext uri="{FF2B5EF4-FFF2-40B4-BE49-F238E27FC236}">
                        <a16:creationId xmlns:a16="http://schemas.microsoft.com/office/drawing/2014/main" id="{3274D828-0BDF-7B40-BE06-542F3889B248}"/>
                      </a:ext>
                    </a:extLst>
                  </p:cNvPr>
                  <p:cNvSpPr>
                    <a:spLocks noChangeAspect="1"/>
                  </p:cNvSpPr>
                  <p:nvPr/>
                </p:nvSpPr>
                <p:spPr bwMode="auto">
                  <a:xfrm>
                    <a:off x="3840" y="2353"/>
                    <a:ext cx="17" cy="267"/>
                  </a:xfrm>
                  <a:custGeom>
                    <a:avLst/>
                    <a:gdLst>
                      <a:gd name="T0" fmla="*/ 0 w 17"/>
                      <a:gd name="T1" fmla="*/ 13 h 267"/>
                      <a:gd name="T2" fmla="*/ 0 w 17"/>
                      <a:gd name="T3" fmla="*/ 267 h 267"/>
                      <a:gd name="T4" fmla="*/ 17 w 17"/>
                      <a:gd name="T5" fmla="*/ 253 h 267"/>
                      <a:gd name="T6" fmla="*/ 17 w 17"/>
                      <a:gd name="T7" fmla="*/ 0 h 267"/>
                      <a:gd name="T8" fmla="*/ 0 w 17"/>
                      <a:gd name="T9" fmla="*/ 13 h 267"/>
                    </a:gdLst>
                    <a:ahLst/>
                    <a:cxnLst>
                      <a:cxn ang="0">
                        <a:pos x="T0" y="T1"/>
                      </a:cxn>
                      <a:cxn ang="0">
                        <a:pos x="T2" y="T3"/>
                      </a:cxn>
                      <a:cxn ang="0">
                        <a:pos x="T4" y="T5"/>
                      </a:cxn>
                      <a:cxn ang="0">
                        <a:pos x="T6" y="T7"/>
                      </a:cxn>
                      <a:cxn ang="0">
                        <a:pos x="T8" y="T9"/>
                      </a:cxn>
                    </a:cxnLst>
                    <a:rect l="0" t="0" r="r" b="b"/>
                    <a:pathLst>
                      <a:path w="17" h="267">
                        <a:moveTo>
                          <a:pt x="0" y="13"/>
                        </a:moveTo>
                        <a:lnTo>
                          <a:pt x="0" y="267"/>
                        </a:lnTo>
                        <a:lnTo>
                          <a:pt x="17" y="253"/>
                        </a:lnTo>
                        <a:lnTo>
                          <a:pt x="17" y="0"/>
                        </a:lnTo>
                        <a:lnTo>
                          <a:pt x="0" y="13"/>
                        </a:lnTo>
                        <a:close/>
                      </a:path>
                    </a:pathLst>
                  </a:custGeom>
                  <a:gradFill rotWithShape="0">
                    <a:gsLst>
                      <a:gs pos="0">
                        <a:srgbClr val="FFCCCC">
                          <a:gamma/>
                          <a:shade val="73725"/>
                          <a:invGamma/>
                        </a:srgbClr>
                      </a:gs>
                      <a:gs pos="100000">
                        <a:srgbClr val="FFCCCC"/>
                      </a:gs>
                    </a:gsLst>
                    <a:lin ang="0" scaled="1"/>
                  </a:gradFill>
                  <a:ln>
                    <a:noFill/>
                  </a:ln>
                  <a:effectLst/>
                  <a:extLst>
                    <a:ext uri="{91240B29-F687-4F45-9708-019B960494DF}">
                      <a14:hiddenLine xmlns:a14="http://schemas.microsoft.com/office/drawing/2010/main" w="31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59" name="Freeform 135">
                    <a:extLst>
                      <a:ext uri="{FF2B5EF4-FFF2-40B4-BE49-F238E27FC236}">
                        <a16:creationId xmlns:a16="http://schemas.microsoft.com/office/drawing/2014/main" id="{D2475C21-A5BF-7245-8E3B-46817805DE4A}"/>
                      </a:ext>
                    </a:extLst>
                  </p:cNvPr>
                  <p:cNvSpPr>
                    <a:spLocks noChangeAspect="1"/>
                  </p:cNvSpPr>
                  <p:nvPr/>
                </p:nvSpPr>
                <p:spPr bwMode="auto">
                  <a:xfrm>
                    <a:off x="3778" y="1746"/>
                    <a:ext cx="79" cy="623"/>
                  </a:xfrm>
                  <a:custGeom>
                    <a:avLst/>
                    <a:gdLst>
                      <a:gd name="T0" fmla="*/ 50 w 79"/>
                      <a:gd name="T1" fmla="*/ 0 h 623"/>
                      <a:gd name="T2" fmla="*/ 31 w 79"/>
                      <a:gd name="T3" fmla="*/ 12 h 623"/>
                      <a:gd name="T4" fmla="*/ 24 w 79"/>
                      <a:gd name="T5" fmla="*/ 29 h 623"/>
                      <a:gd name="T6" fmla="*/ 14 w 79"/>
                      <a:gd name="T7" fmla="*/ 55 h 623"/>
                      <a:gd name="T8" fmla="*/ 8 w 79"/>
                      <a:gd name="T9" fmla="*/ 76 h 623"/>
                      <a:gd name="T10" fmla="*/ 2 w 79"/>
                      <a:gd name="T11" fmla="*/ 108 h 623"/>
                      <a:gd name="T12" fmla="*/ 0 w 79"/>
                      <a:gd name="T13" fmla="*/ 128 h 623"/>
                      <a:gd name="T14" fmla="*/ 0 w 79"/>
                      <a:gd name="T15" fmla="*/ 506 h 623"/>
                      <a:gd name="T16" fmla="*/ 6 w 79"/>
                      <a:gd name="T17" fmla="*/ 524 h 623"/>
                      <a:gd name="T18" fmla="*/ 9 w 79"/>
                      <a:gd name="T19" fmla="*/ 546 h 623"/>
                      <a:gd name="T20" fmla="*/ 15 w 79"/>
                      <a:gd name="T21" fmla="*/ 565 h 623"/>
                      <a:gd name="T22" fmla="*/ 24 w 79"/>
                      <a:gd name="T23" fmla="*/ 584 h 623"/>
                      <a:gd name="T24" fmla="*/ 30 w 79"/>
                      <a:gd name="T25" fmla="*/ 599 h 623"/>
                      <a:gd name="T26" fmla="*/ 36 w 79"/>
                      <a:gd name="T27" fmla="*/ 607 h 623"/>
                      <a:gd name="T28" fmla="*/ 44 w 79"/>
                      <a:gd name="T29" fmla="*/ 612 h 623"/>
                      <a:gd name="T30" fmla="*/ 62 w 79"/>
                      <a:gd name="T31" fmla="*/ 623 h 623"/>
                      <a:gd name="T32" fmla="*/ 79 w 79"/>
                      <a:gd name="T33" fmla="*/ 606 h 623"/>
                      <a:gd name="T34" fmla="*/ 67 w 79"/>
                      <a:gd name="T35" fmla="*/ 599 h 623"/>
                      <a:gd name="T36" fmla="*/ 54 w 79"/>
                      <a:gd name="T37" fmla="*/ 590 h 623"/>
                      <a:gd name="T38" fmla="*/ 43 w 79"/>
                      <a:gd name="T39" fmla="*/ 581 h 623"/>
                      <a:gd name="T40" fmla="*/ 34 w 79"/>
                      <a:gd name="T41" fmla="*/ 568 h 623"/>
                      <a:gd name="T42" fmla="*/ 27 w 79"/>
                      <a:gd name="T43" fmla="*/ 541 h 623"/>
                      <a:gd name="T44" fmla="*/ 22 w 79"/>
                      <a:gd name="T45" fmla="*/ 527 h 623"/>
                      <a:gd name="T46" fmla="*/ 16 w 79"/>
                      <a:gd name="T47" fmla="*/ 493 h 623"/>
                      <a:gd name="T48" fmla="*/ 15 w 79"/>
                      <a:gd name="T49" fmla="*/ 482 h 623"/>
                      <a:gd name="T50" fmla="*/ 15 w 79"/>
                      <a:gd name="T51" fmla="*/ 107 h 623"/>
                      <a:gd name="T52" fmla="*/ 19 w 79"/>
                      <a:gd name="T53" fmla="*/ 91 h 623"/>
                      <a:gd name="T54" fmla="*/ 20 w 79"/>
                      <a:gd name="T55" fmla="*/ 72 h 623"/>
                      <a:gd name="T56" fmla="*/ 24 w 79"/>
                      <a:gd name="T57" fmla="*/ 54 h 623"/>
                      <a:gd name="T58" fmla="*/ 28 w 79"/>
                      <a:gd name="T59" fmla="*/ 37 h 623"/>
                      <a:gd name="T60" fmla="*/ 33 w 79"/>
                      <a:gd name="T61" fmla="*/ 26 h 623"/>
                      <a:gd name="T62" fmla="*/ 40 w 79"/>
                      <a:gd name="T63" fmla="*/ 12 h 623"/>
                      <a:gd name="T64" fmla="*/ 50 w 79"/>
                      <a:gd name="T65"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623">
                        <a:moveTo>
                          <a:pt x="50" y="0"/>
                        </a:moveTo>
                        <a:lnTo>
                          <a:pt x="31" y="12"/>
                        </a:lnTo>
                        <a:lnTo>
                          <a:pt x="24" y="29"/>
                        </a:lnTo>
                        <a:lnTo>
                          <a:pt x="14" y="55"/>
                        </a:lnTo>
                        <a:lnTo>
                          <a:pt x="8" y="76"/>
                        </a:lnTo>
                        <a:lnTo>
                          <a:pt x="2" y="108"/>
                        </a:lnTo>
                        <a:lnTo>
                          <a:pt x="0" y="128"/>
                        </a:lnTo>
                        <a:lnTo>
                          <a:pt x="0" y="506"/>
                        </a:lnTo>
                        <a:lnTo>
                          <a:pt x="6" y="524"/>
                        </a:lnTo>
                        <a:lnTo>
                          <a:pt x="9" y="546"/>
                        </a:lnTo>
                        <a:lnTo>
                          <a:pt x="15" y="565"/>
                        </a:lnTo>
                        <a:lnTo>
                          <a:pt x="24" y="584"/>
                        </a:lnTo>
                        <a:lnTo>
                          <a:pt x="30" y="599"/>
                        </a:lnTo>
                        <a:lnTo>
                          <a:pt x="36" y="607"/>
                        </a:lnTo>
                        <a:lnTo>
                          <a:pt x="44" y="612"/>
                        </a:lnTo>
                        <a:lnTo>
                          <a:pt x="62" y="623"/>
                        </a:lnTo>
                        <a:lnTo>
                          <a:pt x="79" y="606"/>
                        </a:lnTo>
                        <a:lnTo>
                          <a:pt x="67" y="599"/>
                        </a:lnTo>
                        <a:lnTo>
                          <a:pt x="54" y="590"/>
                        </a:lnTo>
                        <a:lnTo>
                          <a:pt x="43" y="581"/>
                        </a:lnTo>
                        <a:lnTo>
                          <a:pt x="34" y="568"/>
                        </a:lnTo>
                        <a:lnTo>
                          <a:pt x="27" y="541"/>
                        </a:lnTo>
                        <a:lnTo>
                          <a:pt x="22" y="527"/>
                        </a:lnTo>
                        <a:lnTo>
                          <a:pt x="16" y="493"/>
                        </a:lnTo>
                        <a:lnTo>
                          <a:pt x="15" y="482"/>
                        </a:lnTo>
                        <a:lnTo>
                          <a:pt x="15" y="107"/>
                        </a:lnTo>
                        <a:lnTo>
                          <a:pt x="19" y="91"/>
                        </a:lnTo>
                        <a:lnTo>
                          <a:pt x="20" y="72"/>
                        </a:lnTo>
                        <a:lnTo>
                          <a:pt x="24" y="54"/>
                        </a:lnTo>
                        <a:lnTo>
                          <a:pt x="28" y="37"/>
                        </a:lnTo>
                        <a:lnTo>
                          <a:pt x="33" y="26"/>
                        </a:lnTo>
                        <a:lnTo>
                          <a:pt x="40" y="12"/>
                        </a:lnTo>
                        <a:lnTo>
                          <a:pt x="50" y="0"/>
                        </a:lnTo>
                        <a:close/>
                      </a:path>
                    </a:pathLst>
                  </a:custGeom>
                  <a:gradFill rotWithShape="0">
                    <a:gsLst>
                      <a:gs pos="0">
                        <a:srgbClr val="FFCCCC">
                          <a:gamma/>
                          <a:shade val="73725"/>
                          <a:invGamma/>
                        </a:srgbClr>
                      </a:gs>
                      <a:gs pos="100000">
                        <a:srgbClr val="FFCCCC"/>
                      </a:gs>
                    </a:gsLst>
                    <a:lin ang="0" scaled="1"/>
                  </a:gradFill>
                  <a:ln>
                    <a:noFill/>
                  </a:ln>
                  <a:effectLst/>
                  <a:extLst>
                    <a:ext uri="{91240B29-F687-4F45-9708-019B960494DF}">
                      <a14:hiddenLine xmlns:a14="http://schemas.microsoft.com/office/drawing/2010/main" w="31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60" name="Freeform 136">
                    <a:extLst>
                      <a:ext uri="{FF2B5EF4-FFF2-40B4-BE49-F238E27FC236}">
                        <a16:creationId xmlns:a16="http://schemas.microsoft.com/office/drawing/2014/main" id="{F07DA3CE-66EA-3A47-9426-844FE4E789BD}"/>
                      </a:ext>
                    </a:extLst>
                  </p:cNvPr>
                  <p:cNvSpPr>
                    <a:spLocks noChangeAspect="1"/>
                  </p:cNvSpPr>
                  <p:nvPr/>
                </p:nvSpPr>
                <p:spPr bwMode="auto">
                  <a:xfrm>
                    <a:off x="3840" y="1472"/>
                    <a:ext cx="18" cy="269"/>
                  </a:xfrm>
                  <a:custGeom>
                    <a:avLst/>
                    <a:gdLst>
                      <a:gd name="T0" fmla="*/ 0 w 18"/>
                      <a:gd name="T1" fmla="*/ 17 h 269"/>
                      <a:gd name="T2" fmla="*/ 0 w 18"/>
                      <a:gd name="T3" fmla="*/ 269 h 269"/>
                      <a:gd name="T4" fmla="*/ 18 w 18"/>
                      <a:gd name="T5" fmla="*/ 252 h 269"/>
                      <a:gd name="T6" fmla="*/ 18 w 18"/>
                      <a:gd name="T7" fmla="*/ 0 h 269"/>
                      <a:gd name="T8" fmla="*/ 0 w 18"/>
                      <a:gd name="T9" fmla="*/ 17 h 269"/>
                    </a:gdLst>
                    <a:ahLst/>
                    <a:cxnLst>
                      <a:cxn ang="0">
                        <a:pos x="T0" y="T1"/>
                      </a:cxn>
                      <a:cxn ang="0">
                        <a:pos x="T2" y="T3"/>
                      </a:cxn>
                      <a:cxn ang="0">
                        <a:pos x="T4" y="T5"/>
                      </a:cxn>
                      <a:cxn ang="0">
                        <a:pos x="T6" y="T7"/>
                      </a:cxn>
                      <a:cxn ang="0">
                        <a:pos x="T8" y="T9"/>
                      </a:cxn>
                    </a:cxnLst>
                    <a:rect l="0" t="0" r="r" b="b"/>
                    <a:pathLst>
                      <a:path w="18" h="269">
                        <a:moveTo>
                          <a:pt x="0" y="17"/>
                        </a:moveTo>
                        <a:lnTo>
                          <a:pt x="0" y="269"/>
                        </a:lnTo>
                        <a:lnTo>
                          <a:pt x="18" y="252"/>
                        </a:lnTo>
                        <a:lnTo>
                          <a:pt x="18" y="0"/>
                        </a:lnTo>
                        <a:lnTo>
                          <a:pt x="0" y="17"/>
                        </a:lnTo>
                        <a:close/>
                      </a:path>
                    </a:pathLst>
                  </a:custGeom>
                  <a:gradFill rotWithShape="0">
                    <a:gsLst>
                      <a:gs pos="0">
                        <a:srgbClr val="FFCCCC">
                          <a:gamma/>
                          <a:shade val="46275"/>
                          <a:invGamma/>
                        </a:srgbClr>
                      </a:gs>
                      <a:gs pos="100000">
                        <a:srgbClr val="FFCCCC"/>
                      </a:gs>
                    </a:gsLst>
                    <a:lin ang="0" scaled="1"/>
                  </a:gradFill>
                  <a:ln>
                    <a:noFill/>
                  </a:ln>
                  <a:effectLst/>
                  <a:extLst>
                    <a:ext uri="{91240B29-F687-4F45-9708-019B960494DF}">
                      <a14:hiddenLine xmlns:a14="http://schemas.microsoft.com/office/drawing/2010/main" w="31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61" name="Freeform 137">
                    <a:extLst>
                      <a:ext uri="{FF2B5EF4-FFF2-40B4-BE49-F238E27FC236}">
                        <a16:creationId xmlns:a16="http://schemas.microsoft.com/office/drawing/2014/main" id="{A6A51583-9CE8-9047-9855-6CE69B2A96C7}"/>
                      </a:ext>
                    </a:extLst>
                  </p:cNvPr>
                  <p:cNvSpPr>
                    <a:spLocks noChangeAspect="1"/>
                  </p:cNvSpPr>
                  <p:nvPr/>
                </p:nvSpPr>
                <p:spPr bwMode="auto">
                  <a:xfrm>
                    <a:off x="3583" y="1486"/>
                    <a:ext cx="257" cy="1135"/>
                  </a:xfrm>
                  <a:custGeom>
                    <a:avLst/>
                    <a:gdLst>
                      <a:gd name="T0" fmla="*/ 0 w 257"/>
                      <a:gd name="T1" fmla="*/ 2 h 1135"/>
                      <a:gd name="T2" fmla="*/ 0 w 257"/>
                      <a:gd name="T3" fmla="*/ 256 h 1135"/>
                      <a:gd name="T4" fmla="*/ 19 w 257"/>
                      <a:gd name="T5" fmla="*/ 259 h 1135"/>
                      <a:gd name="T6" fmla="*/ 39 w 257"/>
                      <a:gd name="T7" fmla="*/ 276 h 1135"/>
                      <a:gd name="T8" fmla="*/ 51 w 257"/>
                      <a:gd name="T9" fmla="*/ 297 h 1135"/>
                      <a:gd name="T10" fmla="*/ 55 w 257"/>
                      <a:gd name="T11" fmla="*/ 314 h 1135"/>
                      <a:gd name="T12" fmla="*/ 63 w 257"/>
                      <a:gd name="T13" fmla="*/ 333 h 1135"/>
                      <a:gd name="T14" fmla="*/ 65 w 257"/>
                      <a:gd name="T15" fmla="*/ 355 h 1135"/>
                      <a:gd name="T16" fmla="*/ 65 w 257"/>
                      <a:gd name="T17" fmla="*/ 388 h 1135"/>
                      <a:gd name="T18" fmla="*/ 65 w 257"/>
                      <a:gd name="T19" fmla="*/ 748 h 1135"/>
                      <a:gd name="T20" fmla="*/ 63 w 257"/>
                      <a:gd name="T21" fmla="*/ 775 h 1135"/>
                      <a:gd name="T22" fmla="*/ 63 w 257"/>
                      <a:gd name="T23" fmla="*/ 801 h 1135"/>
                      <a:gd name="T24" fmla="*/ 55 w 257"/>
                      <a:gd name="T25" fmla="*/ 820 h 1135"/>
                      <a:gd name="T26" fmla="*/ 51 w 257"/>
                      <a:gd name="T27" fmla="*/ 842 h 1135"/>
                      <a:gd name="T28" fmla="*/ 43 w 257"/>
                      <a:gd name="T29" fmla="*/ 856 h 1135"/>
                      <a:gd name="T30" fmla="*/ 34 w 257"/>
                      <a:gd name="T31" fmla="*/ 871 h 1135"/>
                      <a:gd name="T32" fmla="*/ 22 w 257"/>
                      <a:gd name="T33" fmla="*/ 880 h 1135"/>
                      <a:gd name="T34" fmla="*/ 0 w 257"/>
                      <a:gd name="T35" fmla="*/ 885 h 1135"/>
                      <a:gd name="T36" fmla="*/ 0 w 257"/>
                      <a:gd name="T37" fmla="*/ 1135 h 1135"/>
                      <a:gd name="T38" fmla="*/ 257 w 257"/>
                      <a:gd name="T39" fmla="*/ 1135 h 1135"/>
                      <a:gd name="T40" fmla="*/ 257 w 257"/>
                      <a:gd name="T41" fmla="*/ 880 h 1135"/>
                      <a:gd name="T42" fmla="*/ 231 w 257"/>
                      <a:gd name="T43" fmla="*/ 866 h 1135"/>
                      <a:gd name="T44" fmla="*/ 219 w 257"/>
                      <a:gd name="T45" fmla="*/ 844 h 1135"/>
                      <a:gd name="T46" fmla="*/ 207 w 257"/>
                      <a:gd name="T47" fmla="*/ 818 h 1135"/>
                      <a:gd name="T48" fmla="*/ 199 w 257"/>
                      <a:gd name="T49" fmla="*/ 784 h 1135"/>
                      <a:gd name="T50" fmla="*/ 197 w 257"/>
                      <a:gd name="T51" fmla="*/ 763 h 1135"/>
                      <a:gd name="T52" fmla="*/ 197 w 257"/>
                      <a:gd name="T53" fmla="*/ 748 h 1135"/>
                      <a:gd name="T54" fmla="*/ 197 w 257"/>
                      <a:gd name="T55" fmla="*/ 388 h 1135"/>
                      <a:gd name="T56" fmla="*/ 199 w 257"/>
                      <a:gd name="T57" fmla="*/ 355 h 1135"/>
                      <a:gd name="T58" fmla="*/ 204 w 257"/>
                      <a:gd name="T59" fmla="*/ 331 h 1135"/>
                      <a:gd name="T60" fmla="*/ 211 w 257"/>
                      <a:gd name="T61" fmla="*/ 307 h 1135"/>
                      <a:gd name="T62" fmla="*/ 219 w 257"/>
                      <a:gd name="T63" fmla="*/ 288 h 1135"/>
                      <a:gd name="T64" fmla="*/ 226 w 257"/>
                      <a:gd name="T65" fmla="*/ 273 h 1135"/>
                      <a:gd name="T66" fmla="*/ 243 w 257"/>
                      <a:gd name="T67" fmla="*/ 261 h 1135"/>
                      <a:gd name="T68" fmla="*/ 257 w 257"/>
                      <a:gd name="T69" fmla="*/ 256 h 1135"/>
                      <a:gd name="T70" fmla="*/ 257 w 257"/>
                      <a:gd name="T71" fmla="*/ 0 h 1135"/>
                      <a:gd name="T72" fmla="*/ 0 w 257"/>
                      <a:gd name="T73" fmla="*/ 2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7" h="1135">
                        <a:moveTo>
                          <a:pt x="0" y="2"/>
                        </a:moveTo>
                        <a:lnTo>
                          <a:pt x="0" y="256"/>
                        </a:lnTo>
                        <a:lnTo>
                          <a:pt x="19" y="259"/>
                        </a:lnTo>
                        <a:lnTo>
                          <a:pt x="39" y="276"/>
                        </a:lnTo>
                        <a:lnTo>
                          <a:pt x="51" y="297"/>
                        </a:lnTo>
                        <a:lnTo>
                          <a:pt x="55" y="314"/>
                        </a:lnTo>
                        <a:lnTo>
                          <a:pt x="63" y="333"/>
                        </a:lnTo>
                        <a:lnTo>
                          <a:pt x="65" y="355"/>
                        </a:lnTo>
                        <a:lnTo>
                          <a:pt x="65" y="388"/>
                        </a:lnTo>
                        <a:lnTo>
                          <a:pt x="65" y="748"/>
                        </a:lnTo>
                        <a:lnTo>
                          <a:pt x="63" y="775"/>
                        </a:lnTo>
                        <a:lnTo>
                          <a:pt x="63" y="801"/>
                        </a:lnTo>
                        <a:lnTo>
                          <a:pt x="55" y="820"/>
                        </a:lnTo>
                        <a:lnTo>
                          <a:pt x="51" y="842"/>
                        </a:lnTo>
                        <a:lnTo>
                          <a:pt x="43" y="856"/>
                        </a:lnTo>
                        <a:lnTo>
                          <a:pt x="34" y="871"/>
                        </a:lnTo>
                        <a:lnTo>
                          <a:pt x="22" y="880"/>
                        </a:lnTo>
                        <a:lnTo>
                          <a:pt x="0" y="885"/>
                        </a:lnTo>
                        <a:lnTo>
                          <a:pt x="0" y="1135"/>
                        </a:lnTo>
                        <a:lnTo>
                          <a:pt x="257" y="1135"/>
                        </a:lnTo>
                        <a:lnTo>
                          <a:pt x="257" y="880"/>
                        </a:lnTo>
                        <a:lnTo>
                          <a:pt x="231" y="866"/>
                        </a:lnTo>
                        <a:lnTo>
                          <a:pt x="219" y="844"/>
                        </a:lnTo>
                        <a:lnTo>
                          <a:pt x="207" y="818"/>
                        </a:lnTo>
                        <a:lnTo>
                          <a:pt x="199" y="784"/>
                        </a:lnTo>
                        <a:lnTo>
                          <a:pt x="197" y="763"/>
                        </a:lnTo>
                        <a:lnTo>
                          <a:pt x="197" y="748"/>
                        </a:lnTo>
                        <a:lnTo>
                          <a:pt x="197" y="388"/>
                        </a:lnTo>
                        <a:lnTo>
                          <a:pt x="199" y="355"/>
                        </a:lnTo>
                        <a:lnTo>
                          <a:pt x="204" y="331"/>
                        </a:lnTo>
                        <a:lnTo>
                          <a:pt x="211" y="307"/>
                        </a:lnTo>
                        <a:lnTo>
                          <a:pt x="219" y="288"/>
                        </a:lnTo>
                        <a:lnTo>
                          <a:pt x="226" y="273"/>
                        </a:lnTo>
                        <a:lnTo>
                          <a:pt x="243" y="261"/>
                        </a:lnTo>
                        <a:lnTo>
                          <a:pt x="257" y="256"/>
                        </a:lnTo>
                        <a:lnTo>
                          <a:pt x="257" y="0"/>
                        </a:lnTo>
                        <a:lnTo>
                          <a:pt x="0" y="2"/>
                        </a:lnTo>
                        <a:close/>
                      </a:path>
                    </a:pathLst>
                  </a:custGeom>
                  <a:gradFill rotWithShape="0">
                    <a:gsLst>
                      <a:gs pos="0">
                        <a:srgbClr val="FFCCCC">
                          <a:gamma/>
                          <a:shade val="82745"/>
                          <a:invGamma/>
                        </a:srgbClr>
                      </a:gs>
                      <a:gs pos="50000">
                        <a:srgbClr val="FFCCCC"/>
                      </a:gs>
                      <a:gs pos="100000">
                        <a:srgbClr val="FFCCCC">
                          <a:gamma/>
                          <a:shade val="82745"/>
                          <a:invGamma/>
                        </a:srgbClr>
                      </a:gs>
                    </a:gsLst>
                    <a:lin ang="5400000" scaled="1"/>
                  </a:gradFill>
                  <a:ln w="3175" cmpd="sng">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62" name="Oval 138">
                    <a:extLst>
                      <a:ext uri="{FF2B5EF4-FFF2-40B4-BE49-F238E27FC236}">
                        <a16:creationId xmlns:a16="http://schemas.microsoft.com/office/drawing/2014/main" id="{F2E88DF1-D8DC-9448-916D-9C39417D6535}"/>
                      </a:ext>
                    </a:extLst>
                  </p:cNvPr>
                  <p:cNvSpPr>
                    <a:spLocks noChangeAspect="1" noChangeArrowheads="1"/>
                  </p:cNvSpPr>
                  <p:nvPr/>
                </p:nvSpPr>
                <p:spPr bwMode="auto">
                  <a:xfrm>
                    <a:off x="3654" y="1560"/>
                    <a:ext cx="118" cy="122"/>
                  </a:xfrm>
                  <a:prstGeom prst="ellipse">
                    <a:avLst/>
                  </a:prstGeom>
                  <a:solidFill>
                    <a:schemeClr val="bg1"/>
                  </a:solidFill>
                  <a:ln w="31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563" name="Oval 139">
                    <a:extLst>
                      <a:ext uri="{FF2B5EF4-FFF2-40B4-BE49-F238E27FC236}">
                        <a16:creationId xmlns:a16="http://schemas.microsoft.com/office/drawing/2014/main" id="{4D77827C-4929-574A-A176-A70FB683F8DF}"/>
                      </a:ext>
                    </a:extLst>
                  </p:cNvPr>
                  <p:cNvSpPr>
                    <a:spLocks noChangeAspect="1" noChangeArrowheads="1"/>
                  </p:cNvSpPr>
                  <p:nvPr/>
                </p:nvSpPr>
                <p:spPr bwMode="auto">
                  <a:xfrm>
                    <a:off x="3654" y="2417"/>
                    <a:ext cx="118" cy="122"/>
                  </a:xfrm>
                  <a:prstGeom prst="ellipse">
                    <a:avLst/>
                  </a:prstGeom>
                  <a:solidFill>
                    <a:schemeClr val="bg1"/>
                  </a:solidFill>
                  <a:ln w="31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43564" name="Freeform 140">
                    <a:extLst>
                      <a:ext uri="{FF2B5EF4-FFF2-40B4-BE49-F238E27FC236}">
                        <a16:creationId xmlns:a16="http://schemas.microsoft.com/office/drawing/2014/main" id="{722583EF-2E17-3646-A47B-9FA610D57BAA}"/>
                      </a:ext>
                    </a:extLst>
                  </p:cNvPr>
                  <p:cNvSpPr>
                    <a:spLocks noChangeAspect="1"/>
                  </p:cNvSpPr>
                  <p:nvPr/>
                </p:nvSpPr>
                <p:spPr bwMode="auto">
                  <a:xfrm>
                    <a:off x="3794" y="1742"/>
                    <a:ext cx="58" cy="610"/>
                  </a:xfrm>
                  <a:custGeom>
                    <a:avLst/>
                    <a:gdLst>
                      <a:gd name="T0" fmla="*/ 44 w 58"/>
                      <a:gd name="T1" fmla="*/ 0 h 610"/>
                      <a:gd name="T2" fmla="*/ 29 w 58"/>
                      <a:gd name="T3" fmla="*/ 8 h 610"/>
                      <a:gd name="T4" fmla="*/ 20 w 58"/>
                      <a:gd name="T5" fmla="*/ 27 h 610"/>
                      <a:gd name="T6" fmla="*/ 10 w 58"/>
                      <a:gd name="T7" fmla="*/ 48 h 610"/>
                      <a:gd name="T8" fmla="*/ 5 w 58"/>
                      <a:gd name="T9" fmla="*/ 70 h 610"/>
                      <a:gd name="T10" fmla="*/ 0 w 58"/>
                      <a:gd name="T11" fmla="*/ 111 h 610"/>
                      <a:gd name="T12" fmla="*/ 0 w 58"/>
                      <a:gd name="T13" fmla="*/ 132 h 610"/>
                      <a:gd name="T14" fmla="*/ 0 w 58"/>
                      <a:gd name="T15" fmla="*/ 492 h 610"/>
                      <a:gd name="T16" fmla="*/ 3 w 58"/>
                      <a:gd name="T17" fmla="*/ 509 h 610"/>
                      <a:gd name="T18" fmla="*/ 8 w 58"/>
                      <a:gd name="T19" fmla="*/ 538 h 610"/>
                      <a:gd name="T20" fmla="*/ 15 w 58"/>
                      <a:gd name="T21" fmla="*/ 555 h 610"/>
                      <a:gd name="T22" fmla="*/ 20 w 58"/>
                      <a:gd name="T23" fmla="*/ 572 h 610"/>
                      <a:gd name="T24" fmla="*/ 27 w 58"/>
                      <a:gd name="T25" fmla="*/ 586 h 610"/>
                      <a:gd name="T26" fmla="*/ 39 w 58"/>
                      <a:gd name="T27" fmla="*/ 596 h 610"/>
                      <a:gd name="T28" fmla="*/ 58 w 58"/>
                      <a:gd name="T29"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610">
                        <a:moveTo>
                          <a:pt x="44" y="0"/>
                        </a:moveTo>
                        <a:lnTo>
                          <a:pt x="29" y="8"/>
                        </a:lnTo>
                        <a:lnTo>
                          <a:pt x="20" y="27"/>
                        </a:lnTo>
                        <a:lnTo>
                          <a:pt x="10" y="48"/>
                        </a:lnTo>
                        <a:lnTo>
                          <a:pt x="5" y="70"/>
                        </a:lnTo>
                        <a:lnTo>
                          <a:pt x="0" y="111"/>
                        </a:lnTo>
                        <a:lnTo>
                          <a:pt x="0" y="132"/>
                        </a:lnTo>
                        <a:lnTo>
                          <a:pt x="0" y="492"/>
                        </a:lnTo>
                        <a:lnTo>
                          <a:pt x="3" y="509"/>
                        </a:lnTo>
                        <a:lnTo>
                          <a:pt x="8" y="538"/>
                        </a:lnTo>
                        <a:lnTo>
                          <a:pt x="15" y="555"/>
                        </a:lnTo>
                        <a:lnTo>
                          <a:pt x="20" y="572"/>
                        </a:lnTo>
                        <a:lnTo>
                          <a:pt x="27" y="586"/>
                        </a:lnTo>
                        <a:lnTo>
                          <a:pt x="39" y="596"/>
                        </a:lnTo>
                        <a:lnTo>
                          <a:pt x="58" y="61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65" name="Line 141">
                    <a:extLst>
                      <a:ext uri="{FF2B5EF4-FFF2-40B4-BE49-F238E27FC236}">
                        <a16:creationId xmlns:a16="http://schemas.microsoft.com/office/drawing/2014/main" id="{D419D117-F177-5B4F-B204-C9E69D63637D}"/>
                      </a:ext>
                    </a:extLst>
                  </p:cNvPr>
                  <p:cNvSpPr>
                    <a:spLocks noChangeAspect="1" noChangeShapeType="1"/>
                  </p:cNvSpPr>
                  <p:nvPr/>
                </p:nvSpPr>
                <p:spPr bwMode="auto">
                  <a:xfrm flipV="1">
                    <a:off x="3840" y="2352"/>
                    <a:ext cx="16" cy="1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66" name="Line 142">
                    <a:extLst>
                      <a:ext uri="{FF2B5EF4-FFF2-40B4-BE49-F238E27FC236}">
                        <a16:creationId xmlns:a16="http://schemas.microsoft.com/office/drawing/2014/main" id="{157285A9-C033-5142-AF04-C8A0542A1AC6}"/>
                      </a:ext>
                    </a:extLst>
                  </p:cNvPr>
                  <p:cNvSpPr>
                    <a:spLocks noChangeAspect="1" noChangeShapeType="1"/>
                  </p:cNvSpPr>
                  <p:nvPr/>
                </p:nvSpPr>
                <p:spPr bwMode="auto">
                  <a:xfrm flipV="1">
                    <a:off x="3837" y="1724"/>
                    <a:ext cx="21" cy="2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67" name="Freeform 143">
                    <a:extLst>
                      <a:ext uri="{FF2B5EF4-FFF2-40B4-BE49-F238E27FC236}">
                        <a16:creationId xmlns:a16="http://schemas.microsoft.com/office/drawing/2014/main" id="{0ECDDC70-566B-9C4C-8743-80F7E707A0C6}"/>
                      </a:ext>
                    </a:extLst>
                  </p:cNvPr>
                  <p:cNvSpPr>
                    <a:spLocks noChangeAspect="1"/>
                  </p:cNvSpPr>
                  <p:nvPr/>
                </p:nvSpPr>
                <p:spPr bwMode="auto">
                  <a:xfrm>
                    <a:off x="3582" y="1472"/>
                    <a:ext cx="276" cy="18"/>
                  </a:xfrm>
                  <a:custGeom>
                    <a:avLst/>
                    <a:gdLst>
                      <a:gd name="T0" fmla="*/ 276 w 276"/>
                      <a:gd name="T1" fmla="*/ 0 h 18"/>
                      <a:gd name="T2" fmla="*/ 16 w 276"/>
                      <a:gd name="T3" fmla="*/ 0 h 18"/>
                      <a:gd name="T4" fmla="*/ 0 w 276"/>
                      <a:gd name="T5" fmla="*/ 18 h 18"/>
                      <a:gd name="T6" fmla="*/ 256 w 276"/>
                      <a:gd name="T7" fmla="*/ 18 h 18"/>
                      <a:gd name="T8" fmla="*/ 276 w 276"/>
                      <a:gd name="T9" fmla="*/ 0 h 18"/>
                    </a:gdLst>
                    <a:ahLst/>
                    <a:cxnLst>
                      <a:cxn ang="0">
                        <a:pos x="T0" y="T1"/>
                      </a:cxn>
                      <a:cxn ang="0">
                        <a:pos x="T2" y="T3"/>
                      </a:cxn>
                      <a:cxn ang="0">
                        <a:pos x="T4" y="T5"/>
                      </a:cxn>
                      <a:cxn ang="0">
                        <a:pos x="T6" y="T7"/>
                      </a:cxn>
                      <a:cxn ang="0">
                        <a:pos x="T8" y="T9"/>
                      </a:cxn>
                    </a:cxnLst>
                    <a:rect l="0" t="0" r="r" b="b"/>
                    <a:pathLst>
                      <a:path w="276" h="18">
                        <a:moveTo>
                          <a:pt x="276" y="0"/>
                        </a:moveTo>
                        <a:lnTo>
                          <a:pt x="16" y="0"/>
                        </a:lnTo>
                        <a:lnTo>
                          <a:pt x="0" y="18"/>
                        </a:lnTo>
                        <a:lnTo>
                          <a:pt x="256" y="18"/>
                        </a:lnTo>
                        <a:lnTo>
                          <a:pt x="276" y="0"/>
                        </a:lnTo>
                        <a:close/>
                      </a:path>
                    </a:pathLst>
                  </a:custGeom>
                  <a:gradFill rotWithShape="0">
                    <a:gsLst>
                      <a:gs pos="0">
                        <a:srgbClr val="FFCCCC">
                          <a:gamma/>
                          <a:shade val="46275"/>
                          <a:invGamma/>
                        </a:srgbClr>
                      </a:gs>
                      <a:gs pos="100000">
                        <a:srgbClr val="FFCCCC"/>
                      </a:gs>
                    </a:gsLst>
                    <a:lin ang="0" scaled="1"/>
                  </a:gradFill>
                  <a:ln w="3175" cmpd="sng">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68" name="Line 144">
                    <a:extLst>
                      <a:ext uri="{FF2B5EF4-FFF2-40B4-BE49-F238E27FC236}">
                        <a16:creationId xmlns:a16="http://schemas.microsoft.com/office/drawing/2014/main" id="{EFF45E5A-227F-3C42-A72E-415C16B9FF68}"/>
                      </a:ext>
                    </a:extLst>
                  </p:cNvPr>
                  <p:cNvSpPr>
                    <a:spLocks noChangeAspect="1" noChangeShapeType="1"/>
                  </p:cNvSpPr>
                  <p:nvPr/>
                </p:nvSpPr>
                <p:spPr bwMode="auto">
                  <a:xfrm>
                    <a:off x="3858" y="1472"/>
                    <a:ext cx="0" cy="25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69" name="Line 145">
                    <a:extLst>
                      <a:ext uri="{FF2B5EF4-FFF2-40B4-BE49-F238E27FC236}">
                        <a16:creationId xmlns:a16="http://schemas.microsoft.com/office/drawing/2014/main" id="{9AFB3C9C-C8D7-7F4C-9A9E-85474B0D34A6}"/>
                      </a:ext>
                    </a:extLst>
                  </p:cNvPr>
                  <p:cNvSpPr>
                    <a:spLocks noChangeAspect="1" noChangeShapeType="1"/>
                  </p:cNvSpPr>
                  <p:nvPr/>
                </p:nvSpPr>
                <p:spPr bwMode="auto">
                  <a:xfrm>
                    <a:off x="3858" y="2353"/>
                    <a:ext cx="0" cy="2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70" name="Line 146">
                    <a:extLst>
                      <a:ext uri="{FF2B5EF4-FFF2-40B4-BE49-F238E27FC236}">
                        <a16:creationId xmlns:a16="http://schemas.microsoft.com/office/drawing/2014/main" id="{3AFBA2F0-DE81-3043-BD09-22C126CF3CBD}"/>
                      </a:ext>
                    </a:extLst>
                  </p:cNvPr>
                  <p:cNvSpPr>
                    <a:spLocks noChangeAspect="1" noChangeShapeType="1"/>
                  </p:cNvSpPr>
                  <p:nvPr/>
                </p:nvSpPr>
                <p:spPr bwMode="auto">
                  <a:xfrm flipH="1">
                    <a:off x="3840" y="2605"/>
                    <a:ext cx="19" cy="1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71" name="AutoShape 147">
                    <a:extLst>
                      <a:ext uri="{FF2B5EF4-FFF2-40B4-BE49-F238E27FC236}">
                        <a16:creationId xmlns:a16="http://schemas.microsoft.com/office/drawing/2014/main" id="{B08128DC-9B51-984D-A42C-D035F0C8ED96}"/>
                      </a:ext>
                    </a:extLst>
                  </p:cNvPr>
                  <p:cNvSpPr>
                    <a:spLocks noChangeAspect="1" noChangeArrowheads="1"/>
                  </p:cNvSpPr>
                  <p:nvPr/>
                </p:nvSpPr>
                <p:spPr bwMode="auto">
                  <a:xfrm>
                    <a:off x="3654" y="1560"/>
                    <a:ext cx="56" cy="121"/>
                  </a:xfrm>
                  <a:prstGeom prst="moon">
                    <a:avLst>
                      <a:gd name="adj" fmla="val 30356"/>
                    </a:avLst>
                  </a:prstGeom>
                  <a:gradFill rotWithShape="0">
                    <a:gsLst>
                      <a:gs pos="0">
                        <a:srgbClr val="FFCCCC">
                          <a:gamma/>
                          <a:shade val="46275"/>
                          <a:invGamma/>
                        </a:srgbClr>
                      </a:gs>
                      <a:gs pos="100000">
                        <a:srgbClr val="FFCCCC"/>
                      </a:gs>
                    </a:gsLst>
                    <a:lin ang="0" scaled="1"/>
                  </a:gradFill>
                  <a:ln w="31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3572" name="AutoShape 148">
                    <a:extLst>
                      <a:ext uri="{FF2B5EF4-FFF2-40B4-BE49-F238E27FC236}">
                        <a16:creationId xmlns:a16="http://schemas.microsoft.com/office/drawing/2014/main" id="{C6EF5D50-A56E-DF43-A11E-551A15E48544}"/>
                      </a:ext>
                    </a:extLst>
                  </p:cNvPr>
                  <p:cNvSpPr>
                    <a:spLocks noChangeAspect="1" noChangeArrowheads="1"/>
                  </p:cNvSpPr>
                  <p:nvPr/>
                </p:nvSpPr>
                <p:spPr bwMode="auto">
                  <a:xfrm>
                    <a:off x="3653" y="2418"/>
                    <a:ext cx="56" cy="121"/>
                  </a:xfrm>
                  <a:prstGeom prst="moon">
                    <a:avLst>
                      <a:gd name="adj" fmla="val 30356"/>
                    </a:avLst>
                  </a:prstGeom>
                  <a:gradFill rotWithShape="0">
                    <a:gsLst>
                      <a:gs pos="0">
                        <a:srgbClr val="FFCCCC">
                          <a:gamma/>
                          <a:shade val="46275"/>
                          <a:invGamma/>
                        </a:srgbClr>
                      </a:gs>
                      <a:gs pos="100000">
                        <a:srgbClr val="FFCCCC"/>
                      </a:gs>
                    </a:gsLst>
                    <a:lin ang="0" scaled="1"/>
                  </a:gradFill>
                  <a:ln w="31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grpSp>
        <p:sp>
          <p:nvSpPr>
            <p:cNvPr id="743573" name="Text Box 149">
              <a:extLst>
                <a:ext uri="{FF2B5EF4-FFF2-40B4-BE49-F238E27FC236}">
                  <a16:creationId xmlns:a16="http://schemas.microsoft.com/office/drawing/2014/main" id="{71CDB04B-EC51-CE43-976A-91B390BADC36}"/>
                </a:ext>
              </a:extLst>
            </p:cNvPr>
            <p:cNvSpPr txBox="1">
              <a:spLocks noChangeArrowheads="1"/>
            </p:cNvSpPr>
            <p:nvPr/>
          </p:nvSpPr>
          <p:spPr bwMode="auto">
            <a:xfrm>
              <a:off x="3833" y="2551"/>
              <a:ext cx="9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kumimoji="1" lang="fr-FR" altLang="ja-JP" sz="1800" i="1">
                  <a:solidFill>
                    <a:srgbClr val="FF0066"/>
                  </a:solidFill>
                  <a:latin typeface="Arial" panose="020B0604020202020204" pitchFamily="34" charset="0"/>
                  <a:ea typeface="ＤＦ平成ゴシック体W7" pitchFamily="1" charset="-128"/>
                </a:rPr>
                <a:t>Eprouvettes</a:t>
              </a:r>
            </a:p>
          </p:txBody>
        </p:sp>
        <p:sp>
          <p:nvSpPr>
            <p:cNvPr id="743574" name="Line 150">
              <a:extLst>
                <a:ext uri="{FF2B5EF4-FFF2-40B4-BE49-F238E27FC236}">
                  <a16:creationId xmlns:a16="http://schemas.microsoft.com/office/drawing/2014/main" id="{DEFBEFBF-2F24-B84A-AC50-C57ABE6CB91F}"/>
                </a:ext>
              </a:extLst>
            </p:cNvPr>
            <p:cNvSpPr>
              <a:spLocks noChangeShapeType="1"/>
            </p:cNvSpPr>
            <p:nvPr/>
          </p:nvSpPr>
          <p:spPr bwMode="auto">
            <a:xfrm flipH="1" flipV="1">
              <a:off x="3787" y="2353"/>
              <a:ext cx="90" cy="181"/>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743575" name="Rectangle 151">
            <a:extLst>
              <a:ext uri="{FF2B5EF4-FFF2-40B4-BE49-F238E27FC236}">
                <a16:creationId xmlns:a16="http://schemas.microsoft.com/office/drawing/2014/main" id="{E86425D5-5D40-3243-B16C-57656BFBF825}"/>
              </a:ext>
            </a:extLst>
          </p:cNvPr>
          <p:cNvSpPr>
            <a:spLocks noChangeArrowheads="1"/>
          </p:cNvSpPr>
          <p:nvPr/>
        </p:nvSpPr>
        <p:spPr bwMode="auto">
          <a:xfrm>
            <a:off x="119063" y="381000"/>
            <a:ext cx="8872537"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5129" tIns="52564" rIns="105129" bIns="52564">
            <a:spAutoFit/>
          </a:bodyPr>
          <a:lstStyle>
            <a:lvl1pPr marL="342900" indent="-342900" defTabSz="762000">
              <a:defRPr sz="2400">
                <a:solidFill>
                  <a:schemeClr val="tx1"/>
                </a:solidFill>
                <a:latin typeface="Times" pitchFamily="2" charset="0"/>
              </a:defRPr>
            </a:lvl1pPr>
            <a:lvl2pPr marL="571500" defTabSz="762000">
              <a:defRPr sz="2400">
                <a:solidFill>
                  <a:schemeClr val="tx1"/>
                </a:solidFill>
                <a:latin typeface="Times" pitchFamily="2" charset="0"/>
              </a:defRPr>
            </a:lvl2pPr>
            <a:lvl3pPr marL="1143000" defTabSz="762000">
              <a:defRPr sz="2400">
                <a:solidFill>
                  <a:schemeClr val="tx1"/>
                </a:solidFill>
                <a:latin typeface="Times" pitchFamily="2" charset="0"/>
              </a:defRPr>
            </a:lvl3pPr>
            <a:lvl4pPr marL="1714500" defTabSz="762000">
              <a:defRPr sz="2400">
                <a:solidFill>
                  <a:schemeClr val="tx1"/>
                </a:solidFill>
                <a:latin typeface="Times" pitchFamily="2" charset="0"/>
              </a:defRPr>
            </a:lvl4pPr>
            <a:lvl5pPr marL="2286000" defTabSz="762000">
              <a:defRPr sz="2400">
                <a:solidFill>
                  <a:schemeClr val="tx1"/>
                </a:solidFill>
                <a:latin typeface="Times" pitchFamily="2" charset="0"/>
              </a:defRPr>
            </a:lvl5pPr>
            <a:lvl6pPr marL="2743200" defTabSz="762000" eaLnBrk="0" fontAlgn="base" hangingPunct="0">
              <a:spcBef>
                <a:spcPct val="0"/>
              </a:spcBef>
              <a:spcAft>
                <a:spcPct val="0"/>
              </a:spcAft>
              <a:defRPr sz="2400">
                <a:solidFill>
                  <a:schemeClr val="tx1"/>
                </a:solidFill>
                <a:latin typeface="Times" pitchFamily="2" charset="0"/>
              </a:defRPr>
            </a:lvl6pPr>
            <a:lvl7pPr marL="3200400" defTabSz="762000" eaLnBrk="0" fontAlgn="base" hangingPunct="0">
              <a:spcBef>
                <a:spcPct val="0"/>
              </a:spcBef>
              <a:spcAft>
                <a:spcPct val="0"/>
              </a:spcAft>
              <a:defRPr sz="2400">
                <a:solidFill>
                  <a:schemeClr val="tx1"/>
                </a:solidFill>
                <a:latin typeface="Times" pitchFamily="2" charset="0"/>
              </a:defRPr>
            </a:lvl7pPr>
            <a:lvl8pPr marL="3657600" defTabSz="762000" eaLnBrk="0" fontAlgn="base" hangingPunct="0">
              <a:spcBef>
                <a:spcPct val="0"/>
              </a:spcBef>
              <a:spcAft>
                <a:spcPct val="0"/>
              </a:spcAft>
              <a:defRPr sz="2400">
                <a:solidFill>
                  <a:schemeClr val="tx1"/>
                </a:solidFill>
                <a:latin typeface="Times" pitchFamily="2" charset="0"/>
              </a:defRPr>
            </a:lvl8pPr>
            <a:lvl9pPr marL="4114800" defTabSz="762000" eaLnBrk="0" fontAlgn="base" hangingPunct="0">
              <a:spcBef>
                <a:spcPct val="0"/>
              </a:spcBef>
              <a:spcAft>
                <a:spcPct val="0"/>
              </a:spcAft>
              <a:defRPr sz="2400">
                <a:solidFill>
                  <a:schemeClr val="tx1"/>
                </a:solidFill>
                <a:latin typeface="Times" pitchFamily="2" charset="0"/>
              </a:defRPr>
            </a:lvl9pPr>
          </a:lstStyle>
          <a:p>
            <a:pPr algn="ctr"/>
            <a:r>
              <a:rPr lang="fr-FR" altLang="fr-FR" sz="2800">
                <a:solidFill>
                  <a:srgbClr val="003366"/>
                </a:solidFill>
                <a:latin typeface="Comic Sans MS" panose="030F0902030302020204" pitchFamily="66" charset="0"/>
              </a:rPr>
              <a:t>Test matériaux sous neutrons de 14 MeV: </a:t>
            </a:r>
            <a:r>
              <a:rPr lang="en-GB" altLang="fr-FR" sz="2800">
                <a:solidFill>
                  <a:srgbClr val="003366"/>
                </a:solidFill>
                <a:latin typeface="Comic Sans MS" panose="030F0902030302020204" pitchFamily="66" charset="0"/>
              </a:rPr>
              <a:t>IFMIF</a:t>
            </a:r>
            <a:endParaRPr lang="en-GB" altLang="fr-FR" sz="2000" i="1">
              <a:solidFill>
                <a:srgbClr val="003366"/>
              </a:solidFill>
              <a:latin typeface="Comic Sans MS" panose="030F0902030302020204" pitchFamily="66" charset="0"/>
            </a:endParaRPr>
          </a:p>
          <a:p>
            <a:pPr algn="ctr"/>
            <a:r>
              <a:rPr lang="en-GB" altLang="fr-FR" sz="2000" i="1">
                <a:solidFill>
                  <a:srgbClr val="003366"/>
                </a:solidFill>
                <a:latin typeface="Comic Sans MS" panose="030F0902030302020204" pitchFamily="66" charset="0"/>
              </a:rPr>
              <a:t>(International Fusion Material Irradiation Facility)</a:t>
            </a:r>
            <a:endParaRPr lang="fr-FR" altLang="fr-FR" sz="2000" i="1">
              <a:solidFill>
                <a:srgbClr val="003366"/>
              </a:solidFill>
              <a:latin typeface="Comic Sans MS" panose="030F0902030302020204" pitchFamily="66" charset="0"/>
            </a:endParaRPr>
          </a:p>
        </p:txBody>
      </p:sp>
      <p:sp>
        <p:nvSpPr>
          <p:cNvPr id="2" name="Espace réservé du pied de page 1">
            <a:extLst>
              <a:ext uri="{FF2B5EF4-FFF2-40B4-BE49-F238E27FC236}">
                <a16:creationId xmlns:a16="http://schemas.microsoft.com/office/drawing/2014/main" id="{EAA5C6CF-241D-194E-BABA-8926E642BB48}"/>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272376851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a:extLst>
              <a:ext uri="{FF2B5EF4-FFF2-40B4-BE49-F238E27FC236}">
                <a16:creationId xmlns:a16="http://schemas.microsoft.com/office/drawing/2014/main" id="{936E4789-BBB7-104E-80F0-A7054B3E3783}"/>
              </a:ext>
            </a:extLst>
          </p:cNvPr>
          <p:cNvSpPr>
            <a:spLocks noGrp="1"/>
          </p:cNvSpPr>
          <p:nvPr>
            <p:ph type="sldNum" sz="quarter" idx="12"/>
          </p:nvPr>
        </p:nvSpPr>
        <p:spPr/>
        <p:txBody>
          <a:bodyPr/>
          <a:lstStyle/>
          <a:p>
            <a:fld id="{7F6071E2-FD41-9349-A053-22EA10A11C83}" type="slidenum">
              <a:rPr lang="fr-FR" altLang="fr-FR"/>
              <a:pPr/>
              <a:t>63</a:t>
            </a:fld>
            <a:endParaRPr lang="fr-FR" altLang="fr-FR"/>
          </a:p>
        </p:txBody>
      </p:sp>
      <p:sp>
        <p:nvSpPr>
          <p:cNvPr id="147458" name="Rectangle 2">
            <a:extLst>
              <a:ext uri="{FF2B5EF4-FFF2-40B4-BE49-F238E27FC236}">
                <a16:creationId xmlns:a16="http://schemas.microsoft.com/office/drawing/2014/main" id="{81FA5302-80F5-164E-B058-9FEE529382A5}"/>
              </a:ext>
            </a:extLst>
          </p:cNvPr>
          <p:cNvSpPr>
            <a:spLocks noGrp="1" noChangeArrowheads="1"/>
          </p:cNvSpPr>
          <p:nvPr>
            <p:ph type="title"/>
          </p:nvPr>
        </p:nvSpPr>
        <p:spPr/>
        <p:txBody>
          <a:bodyPr/>
          <a:lstStyle/>
          <a:p>
            <a:pPr algn="ctr"/>
            <a:r>
              <a:rPr lang="fr-FR" altLang="fr-FR" sz="3600" b="1" dirty="0"/>
              <a:t>Ressources pour la fusion</a:t>
            </a:r>
          </a:p>
        </p:txBody>
      </p:sp>
      <p:sp>
        <p:nvSpPr>
          <p:cNvPr id="147459" name="Rectangle 3">
            <a:extLst>
              <a:ext uri="{FF2B5EF4-FFF2-40B4-BE49-F238E27FC236}">
                <a16:creationId xmlns:a16="http://schemas.microsoft.com/office/drawing/2014/main" id="{312B5E1F-6215-4A41-A142-3B1F1B741E6F}"/>
              </a:ext>
            </a:extLst>
          </p:cNvPr>
          <p:cNvSpPr>
            <a:spLocks noGrp="1" noChangeArrowheads="1"/>
          </p:cNvSpPr>
          <p:nvPr>
            <p:ph type="body" idx="1"/>
          </p:nvPr>
        </p:nvSpPr>
        <p:spPr>
          <a:ln/>
        </p:spPr>
        <p:txBody>
          <a:bodyPr/>
          <a:lstStyle/>
          <a:p>
            <a:r>
              <a:rPr lang="fr-FR" altLang="fr-FR" sz="2800" u="sng"/>
              <a:t>Deutérium</a:t>
            </a:r>
            <a:r>
              <a:rPr lang="fr-FR" altLang="fr-FR" sz="2800"/>
              <a:t>		océans:	1 m</a:t>
            </a:r>
            <a:r>
              <a:rPr lang="fr-FR" altLang="fr-FR" sz="2800" baseline="30000"/>
              <a:t>3</a:t>
            </a:r>
            <a:r>
              <a:rPr lang="fr-FR" altLang="fr-FR" sz="2800"/>
              <a:t> d’eau de mer contient 1 verre d’eau lourde </a:t>
            </a:r>
          </a:p>
          <a:p>
            <a:endParaRPr lang="fr-FR" altLang="fr-FR" sz="2800"/>
          </a:p>
          <a:p>
            <a:r>
              <a:rPr lang="fr-FR" altLang="fr-FR" sz="2800" u="sng"/>
              <a:t>Hélium 3</a:t>
            </a:r>
            <a:r>
              <a:rPr lang="fr-FR" altLang="fr-FR" sz="2800"/>
              <a:t>		1) sol lunaire &gt; 10</a:t>
            </a:r>
            <a:r>
              <a:rPr lang="fr-FR" altLang="fr-FR" sz="2800" baseline="30000"/>
              <a:t>6</a:t>
            </a:r>
            <a:r>
              <a:rPr lang="fr-FR" altLang="fr-FR" sz="2800"/>
              <a:t> tonnes: accumulation par impact du vent solaire; </a:t>
            </a:r>
          </a:p>
          <a:p>
            <a:pPr>
              <a:buFontTx/>
              <a:buNone/>
            </a:pPr>
            <a:r>
              <a:rPr lang="fr-FR" altLang="fr-FR" sz="2800"/>
              <a:t> 	2)	atmosphères de Saturne et d’Uranus 1O</a:t>
            </a:r>
            <a:r>
              <a:rPr lang="fr-FR" altLang="fr-FR" sz="2800" baseline="30000"/>
              <a:t>20</a:t>
            </a:r>
            <a:r>
              <a:rPr lang="fr-FR" altLang="fr-FR" sz="2800"/>
              <a:t> tonnes</a:t>
            </a:r>
          </a:p>
        </p:txBody>
      </p:sp>
      <p:sp>
        <p:nvSpPr>
          <p:cNvPr id="2" name="Espace réservé du pied de page 1">
            <a:extLst>
              <a:ext uri="{FF2B5EF4-FFF2-40B4-BE49-F238E27FC236}">
                <a16:creationId xmlns:a16="http://schemas.microsoft.com/office/drawing/2014/main" id="{64E57B7C-622E-6942-A558-7BCE7F1B9647}"/>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38956273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C429F2-B660-3B4C-9570-1ACD4AC818C7}"/>
              </a:ext>
            </a:extLst>
          </p:cNvPr>
          <p:cNvSpPr>
            <a:spLocks noGrp="1"/>
          </p:cNvSpPr>
          <p:nvPr>
            <p:ph type="title"/>
          </p:nvPr>
        </p:nvSpPr>
        <p:spPr/>
        <p:txBody>
          <a:bodyPr/>
          <a:lstStyle/>
          <a:p>
            <a:pPr algn="ctr"/>
            <a:r>
              <a:rPr lang="fr-FR" sz="3600" b="1" dirty="0"/>
              <a:t>Régénération du tritium</a:t>
            </a:r>
          </a:p>
        </p:txBody>
      </p:sp>
      <p:sp>
        <p:nvSpPr>
          <p:cNvPr id="4" name="Espace réservé du pied de page 3">
            <a:extLst>
              <a:ext uri="{FF2B5EF4-FFF2-40B4-BE49-F238E27FC236}">
                <a16:creationId xmlns:a16="http://schemas.microsoft.com/office/drawing/2014/main" id="{1B6F623C-3FFE-8143-BE55-16A130EDD55D}"/>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A56F3D45-2E4C-A242-A78C-1C0D73D0CD81}"/>
              </a:ext>
            </a:extLst>
          </p:cNvPr>
          <p:cNvSpPr>
            <a:spLocks noGrp="1"/>
          </p:cNvSpPr>
          <p:nvPr>
            <p:ph type="sldNum" sz="quarter" idx="12"/>
          </p:nvPr>
        </p:nvSpPr>
        <p:spPr/>
        <p:txBody>
          <a:bodyPr/>
          <a:lstStyle/>
          <a:p>
            <a:pPr>
              <a:defRPr/>
            </a:pPr>
            <a:fld id="{4D008A55-B35F-B349-8DF8-973CE703BF57}" type="slidenum">
              <a:rPr lang="fr-FR" smtClean="0"/>
              <a:pPr>
                <a:defRPr/>
              </a:pPr>
              <a:t>64</a:t>
            </a:fld>
            <a:endParaRPr lang="fr-FR"/>
          </a:p>
        </p:txBody>
      </p:sp>
      <p:pic>
        <p:nvPicPr>
          <p:cNvPr id="11" name="Espace réservé du contenu 10">
            <a:extLst>
              <a:ext uri="{FF2B5EF4-FFF2-40B4-BE49-F238E27FC236}">
                <a16:creationId xmlns:a16="http://schemas.microsoft.com/office/drawing/2014/main" id="{9E06D23B-1203-B447-9618-FF4C9349195A}"/>
              </a:ext>
            </a:extLst>
          </p:cNvPr>
          <p:cNvPicPr>
            <a:picLocks noGrp="1" noChangeAspect="1"/>
          </p:cNvPicPr>
          <p:nvPr>
            <p:ph idx="1"/>
          </p:nvPr>
        </p:nvPicPr>
        <p:blipFill>
          <a:blip r:embed="rId3"/>
          <a:stretch>
            <a:fillRect/>
          </a:stretch>
        </p:blipFill>
        <p:spPr>
          <a:xfrm>
            <a:off x="1819217" y="1825625"/>
            <a:ext cx="5505566" cy="4351338"/>
          </a:xfrm>
        </p:spPr>
      </p:pic>
    </p:spTree>
    <p:extLst>
      <p:ext uri="{BB962C8B-B14F-4D97-AF65-F5344CB8AC3E}">
        <p14:creationId xmlns:p14="http://schemas.microsoft.com/office/powerpoint/2010/main" val="7945170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a:extLst>
              <a:ext uri="{FF2B5EF4-FFF2-40B4-BE49-F238E27FC236}">
                <a16:creationId xmlns:a16="http://schemas.microsoft.com/office/drawing/2014/main" id="{E9A5A109-CFB3-A94E-ACF6-A621E58B79DF}"/>
              </a:ext>
            </a:extLst>
          </p:cNvPr>
          <p:cNvSpPr>
            <a:spLocks noGrp="1"/>
          </p:cNvSpPr>
          <p:nvPr>
            <p:ph type="sldNum" sz="quarter" idx="12"/>
          </p:nvPr>
        </p:nvSpPr>
        <p:spPr/>
        <p:txBody>
          <a:bodyPr/>
          <a:lstStyle/>
          <a:p>
            <a:pPr>
              <a:defRPr/>
            </a:pPr>
            <a:fld id="{40180B63-0EB7-2748-95EE-76E6545AF48A}" type="slidenum">
              <a:rPr lang="fr-FR" altLang="fr-FR"/>
              <a:pPr>
                <a:defRPr/>
              </a:pPr>
              <a:t>65</a:t>
            </a:fld>
            <a:endParaRPr lang="fr-FR" altLang="fr-FR">
              <a:latin typeface="Arial" panose="020B0604020202020204" pitchFamily="34" charset="0"/>
            </a:endParaRPr>
          </a:p>
        </p:txBody>
      </p:sp>
      <p:pic>
        <p:nvPicPr>
          <p:cNvPr id="146434" name="Picture 2" descr="Mercalme-ressource">
            <a:extLst>
              <a:ext uri="{FF2B5EF4-FFF2-40B4-BE49-F238E27FC236}">
                <a16:creationId xmlns:a16="http://schemas.microsoft.com/office/drawing/2014/main" id="{54D9F237-3892-9242-8E11-5FC7308E1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8100"/>
            <a:ext cx="9151938"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Rectangle 3">
            <a:extLst>
              <a:ext uri="{FF2B5EF4-FFF2-40B4-BE49-F238E27FC236}">
                <a16:creationId xmlns:a16="http://schemas.microsoft.com/office/drawing/2014/main" id="{A01E96E5-ACA0-5442-A560-633CCA16E637}"/>
              </a:ext>
            </a:extLst>
          </p:cNvPr>
          <p:cNvSpPr>
            <a:spLocks noChangeArrowheads="1"/>
          </p:cNvSpPr>
          <p:nvPr/>
        </p:nvSpPr>
        <p:spPr bwMode="auto">
          <a:xfrm>
            <a:off x="457200" y="274638"/>
            <a:ext cx="83058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FontTx/>
              <a:buNone/>
            </a:pPr>
            <a:r>
              <a:rPr lang="fr-FR" altLang="fr-FR" sz="2800">
                <a:solidFill>
                  <a:schemeClr val="tx2"/>
                </a:solidFill>
              </a:rPr>
              <a:t>Les océans, réservoirs de combustibles nucléaires?</a:t>
            </a:r>
            <a:br>
              <a:rPr lang="fr-FR" altLang="fr-FR" sz="2800">
                <a:solidFill>
                  <a:schemeClr val="tx2"/>
                </a:solidFill>
              </a:rPr>
            </a:br>
            <a:r>
              <a:rPr lang="fr-FR" altLang="fr-FR" sz="2800">
                <a:solidFill>
                  <a:schemeClr val="tx2"/>
                </a:solidFill>
              </a:rPr>
              <a:t>ou comment le nucléaire peut être durable</a:t>
            </a:r>
            <a:endParaRPr lang="fr-FR" altLang="fr-FR" sz="4000">
              <a:solidFill>
                <a:schemeClr val="tx2"/>
              </a:solidFill>
            </a:endParaRPr>
          </a:p>
        </p:txBody>
      </p:sp>
      <p:sp>
        <p:nvSpPr>
          <p:cNvPr id="146436" name="Rectangle 4">
            <a:extLst>
              <a:ext uri="{FF2B5EF4-FFF2-40B4-BE49-F238E27FC236}">
                <a16:creationId xmlns:a16="http://schemas.microsoft.com/office/drawing/2014/main" id="{1DCFF8E4-B95B-7448-A363-73F7D3FA28F7}"/>
              </a:ext>
            </a:extLst>
          </p:cNvPr>
          <p:cNvSpPr>
            <a:spLocks noChangeArrowheads="1"/>
          </p:cNvSpPr>
          <p:nvPr/>
        </p:nvSpPr>
        <p:spPr bwMode="auto">
          <a:xfrm>
            <a:off x="0" y="1752600"/>
            <a:ext cx="9144000" cy="43434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buFontTx/>
              <a:buNone/>
            </a:pPr>
            <a:endParaRPr lang="fr-FR" altLang="fr-FR" sz="2000" i="1"/>
          </a:p>
          <a:p>
            <a:pPr eaLnBrk="1" hangingPunct="1">
              <a:buFontTx/>
              <a:buNone/>
            </a:pPr>
            <a:r>
              <a:rPr lang="fr-FR" altLang="fr-FR" sz="2000" i="1"/>
              <a:t>	Deutérium	</a:t>
            </a:r>
            <a:r>
              <a:rPr lang="fr-FR" altLang="fr-FR" sz="2000" i="1">
                <a:solidFill>
                  <a:schemeClr val="accent2"/>
                </a:solidFill>
              </a:rPr>
              <a:t>33</a:t>
            </a:r>
            <a:r>
              <a:rPr lang="fr-FR" altLang="fr-FR" sz="2000" i="1"/>
              <a:t>      g/m</a:t>
            </a:r>
            <a:r>
              <a:rPr lang="fr-FR" altLang="fr-FR" sz="2000" i="1" baseline="30000"/>
              <a:t>3	</a:t>
            </a:r>
            <a:r>
              <a:rPr lang="fr-FR" altLang="fr-FR" sz="2000" i="1">
                <a:solidFill>
                  <a:schemeClr val="accent2"/>
                </a:solidFill>
              </a:rPr>
              <a:t>45.200	</a:t>
            </a:r>
            <a:r>
              <a:rPr lang="fr-FR" altLang="fr-FR" sz="2000" i="1"/>
              <a:t>    milliards de tonnes</a:t>
            </a:r>
            <a:endParaRPr lang="fr-FR" altLang="fr-FR" sz="2000" i="1" baseline="30000"/>
          </a:p>
          <a:p>
            <a:pPr eaLnBrk="1" hangingPunct="1">
              <a:buFontTx/>
              <a:buNone/>
            </a:pPr>
            <a:r>
              <a:rPr lang="fr-FR" altLang="fr-FR" sz="2000" i="1"/>
              <a:t>	Lithium		</a:t>
            </a:r>
            <a:r>
              <a:rPr lang="fr-FR" altLang="fr-FR" sz="2000" i="1">
                <a:solidFill>
                  <a:schemeClr val="accent2"/>
                </a:solidFill>
              </a:rPr>
              <a:t>0.17</a:t>
            </a:r>
            <a:r>
              <a:rPr lang="fr-FR" altLang="fr-FR" sz="2000" i="1"/>
              <a:t>    g/m</a:t>
            </a:r>
            <a:r>
              <a:rPr lang="fr-FR" altLang="fr-FR" sz="2000" i="1" baseline="30000"/>
              <a:t>3	       </a:t>
            </a:r>
            <a:r>
              <a:rPr lang="fr-FR" altLang="fr-FR" sz="2000" i="1">
                <a:solidFill>
                  <a:schemeClr val="accent2"/>
                </a:solidFill>
              </a:rPr>
              <a:t>233</a:t>
            </a:r>
            <a:r>
              <a:rPr lang="fr-FR" altLang="fr-FR" sz="2000" i="1"/>
              <a:t>     milliards de tonnes</a:t>
            </a:r>
          </a:p>
          <a:p>
            <a:pPr eaLnBrk="1" hangingPunct="1">
              <a:buFontTx/>
              <a:buNone/>
            </a:pPr>
            <a:r>
              <a:rPr lang="fr-FR" altLang="fr-FR" sz="2000" i="1"/>
              <a:t>	</a:t>
            </a:r>
            <a:endParaRPr lang="en-US" altLang="ja-JP" sz="1400" i="1"/>
          </a:p>
          <a:p>
            <a:pPr eaLnBrk="1" hangingPunct="1">
              <a:buFontTx/>
              <a:buNone/>
            </a:pPr>
            <a:endParaRPr lang="en-US" altLang="ja-JP" sz="1400" i="1"/>
          </a:p>
          <a:p>
            <a:pPr eaLnBrk="1" hangingPunct="1">
              <a:buFontTx/>
              <a:buNone/>
            </a:pPr>
            <a:endParaRPr lang="en-US" altLang="ja-JP" sz="1400" i="1"/>
          </a:p>
          <a:p>
            <a:pPr eaLnBrk="1" hangingPunct="1">
              <a:buFontTx/>
              <a:buNone/>
            </a:pPr>
            <a:endParaRPr lang="en-US" altLang="ja-JP" sz="1400" i="1"/>
          </a:p>
          <a:p>
            <a:pPr eaLnBrk="1" hangingPunct="1">
              <a:buFontTx/>
              <a:buNone/>
            </a:pPr>
            <a:endParaRPr lang="en-US" altLang="ja-JP" sz="1400" i="1"/>
          </a:p>
          <a:p>
            <a:pPr eaLnBrk="1" hangingPunct="1">
              <a:buFontTx/>
              <a:buNone/>
            </a:pPr>
            <a:endParaRPr lang="en-US" altLang="ja-JP" sz="1400" i="1"/>
          </a:p>
          <a:p>
            <a:pPr eaLnBrk="1" hangingPunct="1">
              <a:buFontTx/>
              <a:buNone/>
            </a:pPr>
            <a:r>
              <a:rPr lang="en-US" altLang="ja-JP" sz="1400" i="1"/>
              <a:t>									</a:t>
            </a:r>
          </a:p>
          <a:p>
            <a:pPr eaLnBrk="1" hangingPunct="1">
              <a:buFontTx/>
              <a:buNone/>
            </a:pPr>
            <a:r>
              <a:rPr lang="en-US" altLang="ja-JP" sz="1400" i="1"/>
              <a:t>	</a:t>
            </a:r>
            <a:r>
              <a:rPr lang="en-US" altLang="ja-JP" sz="1300" i="1"/>
              <a:t>Océans 1,37 </a:t>
            </a:r>
            <a:r>
              <a:rPr lang="fr-FR" altLang="fr-FR" sz="1300" i="1"/>
              <a:t>10</a:t>
            </a:r>
            <a:r>
              <a:rPr lang="fr-FR" altLang="fr-FR" sz="1300" i="1" baseline="30000"/>
              <a:t>18</a:t>
            </a:r>
            <a:r>
              <a:rPr lang="fr-FR" altLang="fr-FR" sz="1300" i="1"/>
              <a:t> m</a:t>
            </a:r>
            <a:r>
              <a:rPr lang="fr-FR" altLang="fr-FR" sz="1300" i="1" baseline="30000"/>
              <a:t>3</a:t>
            </a:r>
            <a:r>
              <a:rPr lang="en-US" altLang="ja-JP" sz="2000" i="1"/>
              <a:t> </a:t>
            </a:r>
            <a:r>
              <a:rPr lang="fr-FR" altLang="fr-FR" sz="2000" i="1"/>
              <a:t>	</a:t>
            </a:r>
          </a:p>
          <a:p>
            <a:pPr eaLnBrk="1" hangingPunct="1">
              <a:buFontTx/>
              <a:buNone/>
            </a:pPr>
            <a:endParaRPr lang="fr-FR" altLang="fr-FR" sz="2000" i="1"/>
          </a:p>
        </p:txBody>
      </p:sp>
      <p:sp>
        <p:nvSpPr>
          <p:cNvPr id="2" name="Espace réservé du pied de page 1">
            <a:extLst>
              <a:ext uri="{FF2B5EF4-FFF2-40B4-BE49-F238E27FC236}">
                <a16:creationId xmlns:a16="http://schemas.microsoft.com/office/drawing/2014/main" id="{C2EF5460-CAF5-BA4A-AA99-8656A1AA4E40}"/>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33561171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courbée vers la gauche 3">
            <a:extLst>
              <a:ext uri="{FF2B5EF4-FFF2-40B4-BE49-F238E27FC236}">
                <a16:creationId xmlns:a16="http://schemas.microsoft.com/office/drawing/2014/main" id="{D033A647-239C-3D42-BB0E-B819926E85B1}"/>
              </a:ext>
            </a:extLst>
          </p:cNvPr>
          <p:cNvSpPr/>
          <p:nvPr/>
        </p:nvSpPr>
        <p:spPr>
          <a:xfrm>
            <a:off x="2725271" y="2477755"/>
            <a:ext cx="5476761" cy="3534451"/>
          </a:xfrm>
          <a:prstGeom prst="curvedLeftArrow">
            <a:avLst>
              <a:gd name="adj1" fmla="val 4410"/>
              <a:gd name="adj2" fmla="val 14004"/>
              <a:gd name="adj3" fmla="val 30976"/>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Rectangle 12">
            <a:extLst>
              <a:ext uri="{FF2B5EF4-FFF2-40B4-BE49-F238E27FC236}">
                <a16:creationId xmlns:a16="http://schemas.microsoft.com/office/drawing/2014/main" id="{7233B10E-CC83-0045-ADBE-DEA65F86A477}"/>
              </a:ext>
            </a:extLst>
          </p:cNvPr>
          <p:cNvSpPr/>
          <p:nvPr/>
        </p:nvSpPr>
        <p:spPr>
          <a:xfrm>
            <a:off x="1870520" y="3721894"/>
            <a:ext cx="84488" cy="77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56E0A69-DE48-2D40-ADEF-74DF8EE77904}"/>
              </a:ext>
            </a:extLst>
          </p:cNvPr>
          <p:cNvSpPr/>
          <p:nvPr/>
        </p:nvSpPr>
        <p:spPr>
          <a:xfrm>
            <a:off x="2626947" y="2264569"/>
            <a:ext cx="859203" cy="132159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5A44A70-E29B-EE4F-A373-9836BB54AAA3}"/>
              </a:ext>
            </a:extLst>
          </p:cNvPr>
          <p:cNvSpPr/>
          <p:nvPr/>
        </p:nvSpPr>
        <p:spPr>
          <a:xfrm>
            <a:off x="4904401" y="2253439"/>
            <a:ext cx="859203" cy="132159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a gauche 11">
            <a:extLst>
              <a:ext uri="{FF2B5EF4-FFF2-40B4-BE49-F238E27FC236}">
                <a16:creationId xmlns:a16="http://schemas.microsoft.com/office/drawing/2014/main" id="{7498C658-2A39-5344-AA5A-8247814399DC}"/>
              </a:ext>
            </a:extLst>
          </p:cNvPr>
          <p:cNvSpPr/>
          <p:nvPr/>
        </p:nvSpPr>
        <p:spPr>
          <a:xfrm>
            <a:off x="5656732" y="4501116"/>
            <a:ext cx="2374394" cy="127591"/>
          </a:xfrm>
          <a:prstGeom prst="leftArrow">
            <a:avLst>
              <a:gd name="adj1" fmla="val 35069"/>
              <a:gd name="adj2" fmla="val 229167"/>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Virage 10">
            <a:extLst>
              <a:ext uri="{FF2B5EF4-FFF2-40B4-BE49-F238E27FC236}">
                <a16:creationId xmlns:a16="http://schemas.microsoft.com/office/drawing/2014/main" id="{37E7AC57-91A5-CD4E-96E7-B279937AB2B8}"/>
              </a:ext>
            </a:extLst>
          </p:cNvPr>
          <p:cNvSpPr/>
          <p:nvPr/>
        </p:nvSpPr>
        <p:spPr>
          <a:xfrm rot="16200000" flipV="1">
            <a:off x="6861927" y="1678292"/>
            <a:ext cx="1389133" cy="1487725"/>
          </a:xfrm>
          <a:prstGeom prst="bentArrow">
            <a:avLst>
              <a:gd name="adj1" fmla="val 25000"/>
              <a:gd name="adj2" fmla="val 30210"/>
              <a:gd name="adj3" fmla="val 50000"/>
              <a:gd name="adj4"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Titre 4">
            <a:extLst>
              <a:ext uri="{FF2B5EF4-FFF2-40B4-BE49-F238E27FC236}">
                <a16:creationId xmlns:a16="http://schemas.microsoft.com/office/drawing/2014/main" id="{4E18BF05-2FF4-1349-8244-19E56A57D339}"/>
              </a:ext>
            </a:extLst>
          </p:cNvPr>
          <p:cNvSpPr>
            <a:spLocks noGrp="1"/>
          </p:cNvSpPr>
          <p:nvPr>
            <p:ph type="title"/>
          </p:nvPr>
        </p:nvSpPr>
        <p:spPr>
          <a:xfrm>
            <a:off x="628650" y="365125"/>
            <a:ext cx="7886700" cy="729131"/>
          </a:xfrm>
        </p:spPr>
        <p:txBody>
          <a:bodyPr/>
          <a:lstStyle/>
          <a:p>
            <a:pPr algn="ctr"/>
            <a:r>
              <a:rPr lang="fr-FR" sz="3600" b="1" dirty="0">
                <a:latin typeface="Comic Sans MS" panose="030F0902030302020204" pitchFamily="66" charset="0"/>
              </a:rPr>
              <a:t>Le réacteur dans la boucle</a:t>
            </a:r>
          </a:p>
        </p:txBody>
      </p:sp>
      <p:sp>
        <p:nvSpPr>
          <p:cNvPr id="6" name="Rectangle à coins arrondis 5">
            <a:extLst>
              <a:ext uri="{FF2B5EF4-FFF2-40B4-BE49-F238E27FC236}">
                <a16:creationId xmlns:a16="http://schemas.microsoft.com/office/drawing/2014/main" id="{81718B04-C653-3543-A191-D19AB77C7AE1}"/>
              </a:ext>
            </a:extLst>
          </p:cNvPr>
          <p:cNvSpPr/>
          <p:nvPr/>
        </p:nvSpPr>
        <p:spPr>
          <a:xfrm>
            <a:off x="1084730" y="1999129"/>
            <a:ext cx="1640541" cy="1837765"/>
          </a:xfrm>
          <a:prstGeom prst="roundRect">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Réaction</a:t>
            </a:r>
          </a:p>
          <a:p>
            <a:pPr algn="ctr"/>
            <a:r>
              <a:rPr lang="fr-FR" sz="2000" b="1" dirty="0" err="1">
                <a:solidFill>
                  <a:schemeClr val="tx1"/>
                </a:solidFill>
              </a:rPr>
              <a:t>thermo-nucléaire</a:t>
            </a:r>
            <a:endParaRPr lang="fr-FR" sz="2000" b="1" dirty="0">
              <a:solidFill>
                <a:schemeClr val="tx1"/>
              </a:solidFill>
            </a:endParaRPr>
          </a:p>
        </p:txBody>
      </p:sp>
      <p:sp>
        <p:nvSpPr>
          <p:cNvPr id="7" name="Rectangle à coins arrondis 6">
            <a:extLst>
              <a:ext uri="{FF2B5EF4-FFF2-40B4-BE49-F238E27FC236}">
                <a16:creationId xmlns:a16="http://schemas.microsoft.com/office/drawing/2014/main" id="{E6BC60BF-C626-8642-9075-E7DD115E0846}"/>
              </a:ext>
            </a:extLst>
          </p:cNvPr>
          <p:cNvSpPr/>
          <p:nvPr/>
        </p:nvSpPr>
        <p:spPr>
          <a:xfrm>
            <a:off x="3370731" y="4297735"/>
            <a:ext cx="2286001" cy="767325"/>
          </a:xfrm>
          <a:prstGeom prst="roundRect">
            <a:avLst/>
          </a:prstGeom>
          <a:solidFill>
            <a:schemeClr val="accent6">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Equipements auxiliaires</a:t>
            </a:r>
          </a:p>
        </p:txBody>
      </p:sp>
      <p:sp>
        <p:nvSpPr>
          <p:cNvPr id="8" name="Rectangle à coins arrondis 7">
            <a:extLst>
              <a:ext uri="{FF2B5EF4-FFF2-40B4-BE49-F238E27FC236}">
                <a16:creationId xmlns:a16="http://schemas.microsoft.com/office/drawing/2014/main" id="{FBDAF057-BACB-F14D-8C25-C828DE0965FD}"/>
              </a:ext>
            </a:extLst>
          </p:cNvPr>
          <p:cNvSpPr/>
          <p:nvPr/>
        </p:nvSpPr>
        <p:spPr>
          <a:xfrm>
            <a:off x="1084730" y="4297735"/>
            <a:ext cx="1640541" cy="1837765"/>
          </a:xfrm>
          <a:prstGeom prst="roundRect">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Mise en condition du combustible</a:t>
            </a:r>
          </a:p>
        </p:txBody>
      </p:sp>
      <p:sp>
        <p:nvSpPr>
          <p:cNvPr id="9" name="Rectangle à coins arrondis 8">
            <a:extLst>
              <a:ext uri="{FF2B5EF4-FFF2-40B4-BE49-F238E27FC236}">
                <a16:creationId xmlns:a16="http://schemas.microsoft.com/office/drawing/2014/main" id="{E04701D8-86B8-8B49-AC11-A40EAD6E1101}"/>
              </a:ext>
            </a:extLst>
          </p:cNvPr>
          <p:cNvSpPr/>
          <p:nvPr/>
        </p:nvSpPr>
        <p:spPr>
          <a:xfrm>
            <a:off x="5656732" y="1999128"/>
            <a:ext cx="1640541" cy="1837765"/>
          </a:xfrm>
          <a:prstGeom prst="roundRect">
            <a:avLst/>
          </a:prstGeom>
          <a:solidFill>
            <a:srgbClr val="D5FC7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Machine thermique et générateur électrique</a:t>
            </a:r>
          </a:p>
        </p:txBody>
      </p:sp>
      <p:sp>
        <p:nvSpPr>
          <p:cNvPr id="10" name="Rectangle à coins arrondis 9">
            <a:extLst>
              <a:ext uri="{FF2B5EF4-FFF2-40B4-BE49-F238E27FC236}">
                <a16:creationId xmlns:a16="http://schemas.microsoft.com/office/drawing/2014/main" id="{5F3EDDBD-F6A3-4044-9C39-7E6586EE7787}"/>
              </a:ext>
            </a:extLst>
          </p:cNvPr>
          <p:cNvSpPr/>
          <p:nvPr/>
        </p:nvSpPr>
        <p:spPr>
          <a:xfrm>
            <a:off x="3370731" y="1999128"/>
            <a:ext cx="1640541" cy="1837765"/>
          </a:xfrm>
          <a:prstGeom prst="roundRect">
            <a:avLst/>
          </a:prstGeom>
          <a:solidFill>
            <a:srgbClr val="D883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Couverture</a:t>
            </a:r>
          </a:p>
        </p:txBody>
      </p:sp>
      <p:sp>
        <p:nvSpPr>
          <p:cNvPr id="16" name="ZoneTexte 15">
            <a:extLst>
              <a:ext uri="{FF2B5EF4-FFF2-40B4-BE49-F238E27FC236}">
                <a16:creationId xmlns:a16="http://schemas.microsoft.com/office/drawing/2014/main" id="{4649E56F-8B12-9246-89AA-40F447659284}"/>
              </a:ext>
            </a:extLst>
          </p:cNvPr>
          <p:cNvSpPr txBox="1"/>
          <p:nvPr/>
        </p:nvSpPr>
        <p:spPr>
          <a:xfrm>
            <a:off x="7370485" y="1327477"/>
            <a:ext cx="1144865" cy="400110"/>
          </a:xfrm>
          <a:prstGeom prst="rect">
            <a:avLst/>
          </a:prstGeom>
          <a:noFill/>
        </p:spPr>
        <p:txBody>
          <a:bodyPr wrap="none" rtlCol="0">
            <a:spAutoFit/>
          </a:bodyPr>
          <a:lstStyle/>
          <a:p>
            <a:r>
              <a:rPr lang="fr-FR" sz="2000" b="1" dirty="0">
                <a:latin typeface="Comic Sans MS" panose="030F0902030302020204" pitchFamily="66" charset="0"/>
              </a:rPr>
              <a:t>Réseau </a:t>
            </a:r>
          </a:p>
        </p:txBody>
      </p:sp>
      <p:sp>
        <p:nvSpPr>
          <p:cNvPr id="17" name="ZoneTexte 16">
            <a:extLst>
              <a:ext uri="{FF2B5EF4-FFF2-40B4-BE49-F238E27FC236}">
                <a16:creationId xmlns:a16="http://schemas.microsoft.com/office/drawing/2014/main" id="{25739E8A-3F8F-A949-8AD5-BB3EE9769523}"/>
              </a:ext>
            </a:extLst>
          </p:cNvPr>
          <p:cNvSpPr txBox="1"/>
          <p:nvPr/>
        </p:nvSpPr>
        <p:spPr>
          <a:xfrm>
            <a:off x="1005068" y="1327477"/>
            <a:ext cx="1899879" cy="400110"/>
          </a:xfrm>
          <a:prstGeom prst="rect">
            <a:avLst/>
          </a:prstGeom>
          <a:noFill/>
        </p:spPr>
        <p:txBody>
          <a:bodyPr wrap="none" rtlCol="0">
            <a:spAutoFit/>
          </a:bodyPr>
          <a:lstStyle/>
          <a:p>
            <a:r>
              <a:rPr lang="fr-FR" sz="2000" b="1" dirty="0">
                <a:solidFill>
                  <a:srgbClr val="FF0000"/>
                </a:solidFill>
                <a:latin typeface="Comic Sans MS" panose="030F0902030302020204" pitchFamily="66" charset="0"/>
              </a:rPr>
              <a:t>Amplification </a:t>
            </a:r>
          </a:p>
        </p:txBody>
      </p:sp>
      <p:sp>
        <p:nvSpPr>
          <p:cNvPr id="2" name="ZoneTexte 1">
            <a:extLst>
              <a:ext uri="{FF2B5EF4-FFF2-40B4-BE49-F238E27FC236}">
                <a16:creationId xmlns:a16="http://schemas.microsoft.com/office/drawing/2014/main" id="{76E80686-C9CC-9E49-939B-A3DC8D105D91}"/>
              </a:ext>
            </a:extLst>
          </p:cNvPr>
          <p:cNvSpPr txBox="1"/>
          <p:nvPr/>
        </p:nvSpPr>
        <p:spPr>
          <a:xfrm>
            <a:off x="5663558" y="5676384"/>
            <a:ext cx="2940228" cy="369332"/>
          </a:xfrm>
          <a:prstGeom prst="rect">
            <a:avLst/>
          </a:prstGeom>
          <a:noFill/>
        </p:spPr>
        <p:txBody>
          <a:bodyPr wrap="none" rtlCol="0">
            <a:spAutoFit/>
          </a:bodyPr>
          <a:lstStyle/>
          <a:p>
            <a:r>
              <a:rPr lang="fr-FR" b="1" dirty="0">
                <a:latin typeface="Comic Sans MS" panose="030F0902030302020204" pitchFamily="66" charset="0"/>
              </a:rPr>
              <a:t>Fourniture au réseau si…</a:t>
            </a:r>
          </a:p>
        </p:txBody>
      </p:sp>
      <p:sp>
        <p:nvSpPr>
          <p:cNvPr id="3" name="Espace réservé du pied de page 2">
            <a:extLst>
              <a:ext uri="{FF2B5EF4-FFF2-40B4-BE49-F238E27FC236}">
                <a16:creationId xmlns:a16="http://schemas.microsoft.com/office/drawing/2014/main" id="{99457EA8-1A3A-A248-9071-2D1938A76C2F}"/>
              </a:ext>
            </a:extLst>
          </p:cNvPr>
          <p:cNvSpPr>
            <a:spLocks noGrp="1"/>
          </p:cNvSpPr>
          <p:nvPr>
            <p:ph type="ftr" sz="quarter" idx="11"/>
          </p:nvPr>
        </p:nvSpPr>
        <p:spPr/>
        <p:txBody>
          <a:bodyPr/>
          <a:lstStyle/>
          <a:p>
            <a:pPr>
              <a:defRPr/>
            </a:pPr>
            <a:r>
              <a:rPr lang="fr-FR"/>
              <a:t>AEIS 24-11-23</a:t>
            </a:r>
          </a:p>
        </p:txBody>
      </p:sp>
      <p:sp>
        <p:nvSpPr>
          <p:cNvPr id="18" name="Espace réservé du numéro de diapositive 17">
            <a:extLst>
              <a:ext uri="{FF2B5EF4-FFF2-40B4-BE49-F238E27FC236}">
                <a16:creationId xmlns:a16="http://schemas.microsoft.com/office/drawing/2014/main" id="{A6A246C0-3D8D-7D44-95E7-94A17D7997C7}"/>
              </a:ext>
            </a:extLst>
          </p:cNvPr>
          <p:cNvSpPr>
            <a:spLocks noGrp="1"/>
          </p:cNvSpPr>
          <p:nvPr>
            <p:ph type="sldNum" sz="quarter" idx="12"/>
          </p:nvPr>
        </p:nvSpPr>
        <p:spPr/>
        <p:txBody>
          <a:bodyPr/>
          <a:lstStyle/>
          <a:p>
            <a:pPr>
              <a:defRPr/>
            </a:pPr>
            <a:fld id="{F46D6E16-C38D-1042-AF50-A72B4F884663}" type="slidenum">
              <a:rPr lang="fr-FR" smtClean="0"/>
              <a:pPr>
                <a:defRPr/>
              </a:pPr>
              <a:t>7</a:t>
            </a:fld>
            <a:endParaRPr lang="fr-FR"/>
          </a:p>
        </p:txBody>
      </p:sp>
    </p:spTree>
    <p:extLst>
      <p:ext uri="{BB962C8B-B14F-4D97-AF65-F5344CB8AC3E}">
        <p14:creationId xmlns:p14="http://schemas.microsoft.com/office/powerpoint/2010/main" val="1542328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2E959E6-84D0-F34B-BC89-2355639044AD}"/>
              </a:ext>
            </a:extLst>
          </p:cNvPr>
          <p:cNvSpPr>
            <a:spLocks noGrp="1"/>
          </p:cNvSpPr>
          <p:nvPr>
            <p:ph type="title"/>
          </p:nvPr>
        </p:nvSpPr>
        <p:spPr/>
        <p:txBody>
          <a:bodyPr/>
          <a:lstStyle/>
          <a:p>
            <a:pPr algn="ctr"/>
            <a:r>
              <a:rPr lang="fr-FR" sz="3600" b="1" dirty="0">
                <a:latin typeface="Comic Sans MS" panose="030F0902030302020204" pitchFamily="66" charset="0"/>
              </a:rPr>
              <a:t>Critère de Lawson </a:t>
            </a:r>
            <a:r>
              <a:rPr lang="fr-FR" sz="3600" dirty="0">
                <a:latin typeface="Comic Sans MS" panose="030F0902030302020204" pitchFamily="66" charset="0"/>
              </a:rPr>
              <a:t>(1957)</a:t>
            </a:r>
          </a:p>
        </p:txBody>
      </p:sp>
      <mc:AlternateContent xmlns:mc="http://schemas.openxmlformats.org/markup-compatibility/2006" xmlns:a14="http://schemas.microsoft.com/office/drawing/2010/main">
        <mc:Choice Requires="a14">
          <p:sp>
            <p:nvSpPr>
              <p:cNvPr id="4" name="Espace réservé du contenu 3">
                <a:extLst>
                  <a:ext uri="{FF2B5EF4-FFF2-40B4-BE49-F238E27FC236}">
                    <a16:creationId xmlns:a16="http://schemas.microsoft.com/office/drawing/2014/main" id="{1C718CE7-572F-6440-AE8F-E3B54CB65AD1}"/>
                  </a:ext>
                </a:extLst>
              </p:cNvPr>
              <p:cNvSpPr>
                <a:spLocks noGrp="1"/>
              </p:cNvSpPr>
              <p:nvPr>
                <p:ph idx="1"/>
              </p:nvPr>
            </p:nvSpPr>
            <p:spPr/>
            <p:txBody>
              <a:bodyPr/>
              <a:lstStyle/>
              <a:p>
                <a:r>
                  <a:rPr lang="fr-FR" dirty="0"/>
                  <a:t>Fonctionnement pulsé</a:t>
                </a:r>
              </a:p>
              <a:p>
                <a:r>
                  <a:rPr lang="fr-FR" dirty="0"/>
                  <a:t>Durée d’un créneau actif : </a:t>
                </a:r>
                <a:r>
                  <a:rPr lang="fr-FR" dirty="0" err="1">
                    <a:latin typeface="Symbol" pitchFamily="2" charset="2"/>
                  </a:rPr>
                  <a:t>t</a:t>
                </a:r>
                <a:endParaRPr lang="fr-FR" dirty="0">
                  <a:latin typeface="Symbol" pitchFamily="2" charset="2"/>
                </a:endParaRPr>
              </a:p>
              <a:p>
                <a:r>
                  <a:rPr lang="fr-FR" dirty="0"/>
                  <a:t>Densité particulaire du milieu en réaction : n</a:t>
                </a:r>
              </a:p>
              <a:p>
                <a:pPr marL="0" indent="0">
                  <a:buNone/>
                </a:pPr>
                <a:endParaRPr lang="fr-FR" dirty="0"/>
              </a:p>
              <a:p>
                <a:pPr marL="0" indent="0" algn="ctr">
                  <a:buNone/>
                </a:pPr>
                <a14:m>
                  <m:oMath xmlns:m="http://schemas.openxmlformats.org/officeDocument/2006/math">
                    <m:r>
                      <a:rPr lang="fr-FR" sz="3200" b="1" i="1" smtClean="0">
                        <a:latin typeface="Cambria Math" panose="02040503050406030204" pitchFamily="18" charset="0"/>
                      </a:rPr>
                      <m:t>𝒏</m:t>
                    </m:r>
                    <m:r>
                      <a:rPr lang="fr-FR" sz="3200" b="1" i="1" smtClean="0">
                        <a:latin typeface="Cambria Math" panose="02040503050406030204" pitchFamily="18" charset="0"/>
                        <a:ea typeface="Cambria Math" panose="02040503050406030204" pitchFamily="18" charset="0"/>
                      </a:rPr>
                      <m:t>𝝉</m:t>
                    </m:r>
                    <m:r>
                      <a:rPr lang="fr-FR" sz="3200" b="1" i="1" smtClean="0">
                        <a:latin typeface="Cambria Math" panose="02040503050406030204" pitchFamily="18" charset="0"/>
                        <a:ea typeface="Cambria Math" panose="02040503050406030204" pitchFamily="18" charset="0"/>
                      </a:rPr>
                      <m:t>≥ </m:t>
                    </m:r>
                    <m:sSup>
                      <m:sSupPr>
                        <m:ctrlPr>
                          <a:rPr lang="fr-FR" sz="3200" b="1" i="1" smtClean="0">
                            <a:latin typeface="Cambria Math" panose="02040503050406030204" pitchFamily="18" charset="0"/>
                            <a:ea typeface="Cambria Math" panose="02040503050406030204" pitchFamily="18" charset="0"/>
                          </a:rPr>
                        </m:ctrlPr>
                      </m:sSupPr>
                      <m:e>
                        <m:r>
                          <a:rPr lang="fr-FR" sz="3200" b="1" i="1" smtClean="0">
                            <a:latin typeface="Cambria Math" panose="02040503050406030204" pitchFamily="18" charset="0"/>
                            <a:ea typeface="Cambria Math" panose="02040503050406030204" pitchFamily="18" charset="0"/>
                          </a:rPr>
                          <m:t>𝟏𝟎</m:t>
                        </m:r>
                      </m:e>
                      <m:sup>
                        <m:r>
                          <a:rPr lang="fr-FR" sz="3200" b="1" i="1" smtClean="0">
                            <a:latin typeface="Cambria Math" panose="02040503050406030204" pitchFamily="18" charset="0"/>
                            <a:ea typeface="Cambria Math" panose="02040503050406030204" pitchFamily="18" charset="0"/>
                          </a:rPr>
                          <m:t>𝟐𝟎</m:t>
                        </m:r>
                      </m:sup>
                    </m:sSup>
                  </m:oMath>
                </a14:m>
                <a:r>
                  <a:rPr lang="fr-FR" sz="3200" b="1" dirty="0"/>
                  <a:t> m</a:t>
                </a:r>
                <a:r>
                  <a:rPr lang="fr-FR" sz="3200" b="1" baseline="30000" dirty="0"/>
                  <a:t>-3</a:t>
                </a:r>
                <a:r>
                  <a:rPr lang="fr-FR" sz="3200" b="1" dirty="0"/>
                  <a:t>s</a:t>
                </a:r>
              </a:p>
              <a:p>
                <a:pPr marL="0" indent="0" algn="ctr">
                  <a:buNone/>
                </a:pPr>
                <a:r>
                  <a:rPr lang="fr-FR" sz="3200" b="1" dirty="0" err="1"/>
                  <a:t>T</a:t>
                </a:r>
                <a:r>
                  <a:rPr lang="fr-FR" sz="3200" b="1" dirty="0"/>
                  <a:t> ≈ 10</a:t>
                </a:r>
                <a:r>
                  <a:rPr lang="fr-FR" sz="3200" b="1" baseline="30000" dirty="0"/>
                  <a:t>8</a:t>
                </a:r>
                <a:r>
                  <a:rPr lang="fr-FR" sz="3200" b="1" dirty="0"/>
                  <a:t> K</a:t>
                </a:r>
              </a:p>
            </p:txBody>
          </p:sp>
        </mc:Choice>
        <mc:Fallback xmlns="">
          <p:sp>
            <p:nvSpPr>
              <p:cNvPr id="4" name="Espace réservé du contenu 3">
                <a:extLst>
                  <a:ext uri="{FF2B5EF4-FFF2-40B4-BE49-F238E27FC236}">
                    <a16:creationId xmlns:a16="http://schemas.microsoft.com/office/drawing/2014/main" id="{1C718CE7-572F-6440-AE8F-E3B54CB65AD1}"/>
                  </a:ext>
                </a:extLst>
              </p:cNvPr>
              <p:cNvSpPr>
                <a:spLocks noGrp="1" noRot="1" noChangeAspect="1" noMove="1" noResize="1" noEditPoints="1" noAdjustHandles="1" noChangeArrowheads="1" noChangeShapeType="1" noTextEdit="1"/>
              </p:cNvSpPr>
              <p:nvPr>
                <p:ph idx="1"/>
              </p:nvPr>
            </p:nvSpPr>
            <p:spPr>
              <a:blipFill>
                <a:blip r:embed="rId3"/>
                <a:stretch>
                  <a:fillRect l="-1447" t="-2632"/>
                </a:stretch>
              </a:blipFill>
            </p:spPr>
            <p:txBody>
              <a:bodyPr/>
              <a:lstStyle/>
              <a:p>
                <a:r>
                  <a:rPr lang="fr-FR">
                    <a:noFill/>
                  </a:rPr>
                  <a:t> </a:t>
                </a:r>
              </a:p>
            </p:txBody>
          </p:sp>
        </mc:Fallback>
      </mc:AlternateContent>
      <p:sp>
        <p:nvSpPr>
          <p:cNvPr id="2" name="Espace réservé du pied de page 1">
            <a:extLst>
              <a:ext uri="{FF2B5EF4-FFF2-40B4-BE49-F238E27FC236}">
                <a16:creationId xmlns:a16="http://schemas.microsoft.com/office/drawing/2014/main" id="{F4305D46-1047-3B4C-B55E-EFF33374BF6F}"/>
              </a:ext>
            </a:extLst>
          </p:cNvPr>
          <p:cNvSpPr>
            <a:spLocks noGrp="1"/>
          </p:cNvSpPr>
          <p:nvPr>
            <p:ph type="ftr" sz="quarter" idx="11"/>
          </p:nvPr>
        </p:nvSpPr>
        <p:spPr/>
        <p:txBody>
          <a:bodyPr/>
          <a:lstStyle/>
          <a:p>
            <a:pPr>
              <a:defRPr/>
            </a:pPr>
            <a:r>
              <a:rPr lang="fr-FR"/>
              <a:t>AEIS 24-11-23</a:t>
            </a:r>
          </a:p>
        </p:txBody>
      </p:sp>
      <p:sp>
        <p:nvSpPr>
          <p:cNvPr id="5" name="Espace réservé du numéro de diapositive 4">
            <a:extLst>
              <a:ext uri="{FF2B5EF4-FFF2-40B4-BE49-F238E27FC236}">
                <a16:creationId xmlns:a16="http://schemas.microsoft.com/office/drawing/2014/main" id="{65C53B97-8BCA-FA4E-A0EA-AD2A44DD0338}"/>
              </a:ext>
            </a:extLst>
          </p:cNvPr>
          <p:cNvSpPr>
            <a:spLocks noGrp="1"/>
          </p:cNvSpPr>
          <p:nvPr>
            <p:ph type="sldNum" sz="quarter" idx="12"/>
          </p:nvPr>
        </p:nvSpPr>
        <p:spPr/>
        <p:txBody>
          <a:bodyPr/>
          <a:lstStyle/>
          <a:p>
            <a:pPr>
              <a:defRPr/>
            </a:pPr>
            <a:fld id="{8D592896-978D-164D-A755-F4AAF19D0BF9}" type="slidenum">
              <a:rPr lang="fr-FR" smtClean="0"/>
              <a:pPr>
                <a:defRPr/>
              </a:pPr>
              <a:t>8</a:t>
            </a:fld>
            <a:endParaRPr lang="fr-FR"/>
          </a:p>
        </p:txBody>
      </p:sp>
    </p:spTree>
    <p:extLst>
      <p:ext uri="{BB962C8B-B14F-4D97-AF65-F5344CB8AC3E}">
        <p14:creationId xmlns:p14="http://schemas.microsoft.com/office/powerpoint/2010/main" val="3877385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95A9A9B5-E158-4040-A408-1B9360A44C14}"/>
              </a:ext>
            </a:extLst>
          </p:cNvPr>
          <p:cNvSpPr>
            <a:spLocks noGrp="1"/>
          </p:cNvSpPr>
          <p:nvPr>
            <p:ph type="sldNum" sz="quarter" idx="12"/>
          </p:nvPr>
        </p:nvSpPr>
        <p:spPr/>
        <p:txBody>
          <a:bodyPr/>
          <a:lstStyle/>
          <a:p>
            <a:fld id="{A813A9C9-3C91-CD40-841E-E67BE6267C32}" type="slidenum">
              <a:rPr lang="fr-FR" altLang="fr-FR"/>
              <a:pPr/>
              <a:t>9</a:t>
            </a:fld>
            <a:endParaRPr lang="fr-FR" altLang="fr-FR">
              <a:latin typeface="Arial" panose="020B0604020202020204" pitchFamily="34" charset="0"/>
            </a:endParaRPr>
          </a:p>
        </p:txBody>
      </p:sp>
      <p:sp>
        <p:nvSpPr>
          <p:cNvPr id="94210" name="Rectangle 1026">
            <a:extLst>
              <a:ext uri="{FF2B5EF4-FFF2-40B4-BE49-F238E27FC236}">
                <a16:creationId xmlns:a16="http://schemas.microsoft.com/office/drawing/2014/main" id="{92CECE6A-75FB-A44B-86BF-2FFA5BB7BF3E}"/>
              </a:ext>
            </a:extLst>
          </p:cNvPr>
          <p:cNvSpPr>
            <a:spLocks noGrp="1" noChangeArrowheads="1"/>
          </p:cNvSpPr>
          <p:nvPr>
            <p:ph type="title"/>
          </p:nvPr>
        </p:nvSpPr>
        <p:spPr/>
        <p:txBody>
          <a:bodyPr/>
          <a:lstStyle/>
          <a:p>
            <a:pPr algn="ctr"/>
            <a:r>
              <a:rPr lang="fr-FR" altLang="fr-FR" sz="3200" b="1" dirty="0"/>
              <a:t>Maîtrise du feu thermonucléaire</a:t>
            </a:r>
          </a:p>
        </p:txBody>
      </p:sp>
      <p:sp>
        <p:nvSpPr>
          <p:cNvPr id="94211" name="Rectangle 1027">
            <a:extLst>
              <a:ext uri="{FF2B5EF4-FFF2-40B4-BE49-F238E27FC236}">
                <a16:creationId xmlns:a16="http://schemas.microsoft.com/office/drawing/2014/main" id="{86EDF528-3AFD-0F4B-B679-E07B5C98870C}"/>
              </a:ext>
            </a:extLst>
          </p:cNvPr>
          <p:cNvSpPr>
            <a:spLocks noGrp="1" noChangeArrowheads="1"/>
          </p:cNvSpPr>
          <p:nvPr>
            <p:ph type="body" idx="1"/>
          </p:nvPr>
        </p:nvSpPr>
        <p:spPr>
          <a:xfrm>
            <a:off x="628650" y="1581666"/>
            <a:ext cx="7886700" cy="4774684"/>
          </a:xfrm>
        </p:spPr>
        <p:txBody>
          <a:bodyPr/>
          <a:lstStyle/>
          <a:p>
            <a:pPr marL="0" indent="0" algn="ctr">
              <a:buNone/>
            </a:pPr>
            <a:r>
              <a:rPr lang="fr-FR" altLang="fr-FR" sz="2200" dirty="0"/>
              <a:t>Comment tirer parti d’un facteur d’amplification de l’ordre de 500?</a:t>
            </a:r>
          </a:p>
          <a:p>
            <a:pPr marL="0" indent="0">
              <a:buNone/>
            </a:pPr>
            <a:endParaRPr lang="fr-FR" altLang="fr-FR" sz="2200" b="1" dirty="0">
              <a:solidFill>
                <a:srgbClr val="FF0000"/>
              </a:solidFill>
            </a:endParaRPr>
          </a:p>
          <a:p>
            <a:r>
              <a:rPr lang="fr-FR" altLang="fr-FR" sz="2400" u="sng" dirty="0"/>
              <a:t>Feu doux</a:t>
            </a:r>
            <a:r>
              <a:rPr lang="fr-FR" altLang="fr-FR" sz="2400" dirty="0"/>
              <a:t> : </a:t>
            </a:r>
            <a:r>
              <a:rPr lang="fr-FR" altLang="fr-FR" sz="2000" b="1" dirty="0">
                <a:solidFill>
                  <a:srgbClr val="E10910"/>
                </a:solidFill>
              </a:rPr>
              <a:t>confinement magnétique. </a:t>
            </a:r>
            <a:r>
              <a:rPr lang="fr-FR" altLang="fr-FR" sz="2000" dirty="0"/>
              <a:t>Le défi :</a:t>
            </a:r>
          </a:p>
          <a:p>
            <a:pPr marL="457200" lvl="1" indent="0">
              <a:buNone/>
            </a:pPr>
            <a:r>
              <a:rPr lang="fr-FR" altLang="fr-FR" sz="2000" dirty="0"/>
              <a:t>Maintenir le plus longtemps possible à la température de 10</a:t>
            </a:r>
            <a:r>
              <a:rPr lang="fr-FR" altLang="fr-FR" sz="2000" baseline="30000" dirty="0"/>
              <a:t>8</a:t>
            </a:r>
            <a:r>
              <a:rPr lang="fr-FR" altLang="fr-FR" sz="2000" dirty="0"/>
              <a:t> °K, en l’isolant de toute paroi par du champ magnétique, un </a:t>
            </a:r>
            <a:r>
              <a:rPr lang="fr-FR" altLang="fr-FR" sz="2000" b="1" dirty="0">
                <a:solidFill>
                  <a:srgbClr val="FF0000"/>
                </a:solidFill>
              </a:rPr>
              <a:t>plasma</a:t>
            </a:r>
            <a:r>
              <a:rPr lang="fr-FR" altLang="fr-FR" sz="2000" dirty="0"/>
              <a:t> ténu contenant 10</a:t>
            </a:r>
            <a:r>
              <a:rPr lang="fr-FR" altLang="fr-FR" sz="2000" baseline="30000" dirty="0"/>
              <a:t>14</a:t>
            </a:r>
            <a:r>
              <a:rPr lang="fr-FR" altLang="fr-FR" sz="2000" dirty="0"/>
              <a:t> ions/cm</a:t>
            </a:r>
            <a:r>
              <a:rPr lang="fr-FR" altLang="fr-FR" sz="2000" baseline="30000" dirty="0"/>
              <a:t>3</a:t>
            </a:r>
            <a:r>
              <a:rPr lang="fr-FR" altLang="fr-FR" sz="2000" dirty="0"/>
              <a:t>. </a:t>
            </a:r>
          </a:p>
          <a:p>
            <a:pPr marL="457200" lvl="1" indent="0">
              <a:buNone/>
            </a:pPr>
            <a:r>
              <a:rPr lang="fr-FR" altLang="fr-FR" sz="2000" dirty="0"/>
              <a:t>densité faible pour éviter l’emballement de la réaction</a:t>
            </a:r>
            <a:endParaRPr lang="fr-FR" altLang="fr-FR" sz="2400" dirty="0"/>
          </a:p>
          <a:p>
            <a:r>
              <a:rPr lang="fr-FR" altLang="fr-FR" sz="2400" u="sng" dirty="0"/>
              <a:t>Feu vif</a:t>
            </a:r>
            <a:r>
              <a:rPr lang="fr-FR" altLang="fr-FR" sz="2400" dirty="0"/>
              <a:t> : </a:t>
            </a:r>
          </a:p>
          <a:p>
            <a:pPr marL="457200" lvl="1" indent="0">
              <a:buNone/>
            </a:pPr>
            <a:r>
              <a:rPr lang="fr-FR" altLang="fr-FR" sz="2000" dirty="0"/>
              <a:t>explosion d’une très petite quantité de matière (des microgrammes) ; </a:t>
            </a:r>
            <a:r>
              <a:rPr lang="fr-FR" altLang="fr-FR" sz="2000" b="1" dirty="0">
                <a:solidFill>
                  <a:srgbClr val="FF0000"/>
                </a:solidFill>
              </a:rPr>
              <a:t>confinement inertiel</a:t>
            </a:r>
          </a:p>
          <a:p>
            <a:r>
              <a:rPr lang="fr-FR" altLang="fr-FR" sz="2400" dirty="0"/>
              <a:t>Température élevée: &gt; 100 millions de degrés (10 </a:t>
            </a:r>
            <a:r>
              <a:rPr lang="fr-FR" altLang="fr-FR" sz="2400" dirty="0" err="1"/>
              <a:t>keV</a:t>
            </a:r>
            <a:r>
              <a:rPr lang="fr-FR" altLang="fr-FR" sz="2400" dirty="0"/>
              <a:t>). </a:t>
            </a:r>
          </a:p>
          <a:p>
            <a:pPr marL="0" indent="0">
              <a:buNone/>
            </a:pPr>
            <a:r>
              <a:rPr lang="fr-FR" altLang="fr-FR" sz="2400" dirty="0"/>
              <a:t>	</a:t>
            </a:r>
            <a:r>
              <a:rPr lang="fr-FR" altLang="fr-FR" sz="2000" dirty="0"/>
              <a:t>Dans tous les cas, le milieu réactif est un </a:t>
            </a:r>
            <a:r>
              <a:rPr lang="fr-FR" altLang="fr-FR" sz="2000" b="1" dirty="0">
                <a:solidFill>
                  <a:srgbClr val="FF0000"/>
                </a:solidFill>
              </a:rPr>
              <a:t>plasma</a:t>
            </a:r>
          </a:p>
          <a:p>
            <a:pPr marL="0" indent="0">
              <a:buNone/>
            </a:pPr>
            <a:endParaRPr lang="fr-FR" altLang="fr-FR" sz="2400" dirty="0"/>
          </a:p>
        </p:txBody>
      </p:sp>
      <p:sp>
        <p:nvSpPr>
          <p:cNvPr id="2" name="Espace réservé du pied de page 1">
            <a:extLst>
              <a:ext uri="{FF2B5EF4-FFF2-40B4-BE49-F238E27FC236}">
                <a16:creationId xmlns:a16="http://schemas.microsoft.com/office/drawing/2014/main" id="{C70FA225-3C7D-4245-ABEB-E4CAC7EA6A06}"/>
              </a:ext>
            </a:extLst>
          </p:cNvPr>
          <p:cNvSpPr>
            <a:spLocks noGrp="1"/>
          </p:cNvSpPr>
          <p:nvPr>
            <p:ph type="ftr" sz="quarter" idx="11"/>
          </p:nvPr>
        </p:nvSpPr>
        <p:spPr/>
        <p:txBody>
          <a:bodyPr/>
          <a:lstStyle/>
          <a:p>
            <a:pPr>
              <a:defRPr/>
            </a:pPr>
            <a:r>
              <a:rPr lang="fr-FR"/>
              <a:t>AEIS 24-11-23</a:t>
            </a:r>
          </a:p>
        </p:txBody>
      </p:sp>
    </p:spTree>
    <p:extLst>
      <p:ext uri="{BB962C8B-B14F-4D97-AF65-F5344CB8AC3E}">
        <p14:creationId xmlns:p14="http://schemas.microsoft.com/office/powerpoint/2010/main" val="373717041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C5929F05-7309-B44D-BDCD-D98E424889DF}" vid="{C0A038A4-4A1B-2541-BE1C-D1FC6EFE4A26}"/>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Office</Template>
  <TotalTime>7306</TotalTime>
  <Words>9006</Words>
  <Application>Microsoft Macintosh PowerPoint</Application>
  <PresentationFormat>Affichage à l'écran (4:3)</PresentationFormat>
  <Paragraphs>844</Paragraphs>
  <Slides>65</Slides>
  <Notes>65</Notes>
  <HiddenSlides>0</HiddenSlides>
  <MMClips>0</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3</vt:i4>
      </vt:variant>
      <vt:variant>
        <vt:lpstr>Titres des diapositives</vt:lpstr>
      </vt:variant>
      <vt:variant>
        <vt:i4>65</vt:i4>
      </vt:variant>
    </vt:vector>
  </HeadingPairs>
  <TitlesOfParts>
    <vt:vector size="82" baseType="lpstr">
      <vt:lpstr>ＭＳ Ｐゴシック</vt:lpstr>
      <vt:lpstr>游ゴシック</vt:lpstr>
      <vt:lpstr>游ゴシック</vt:lpstr>
      <vt:lpstr>Arial</vt:lpstr>
      <vt:lpstr>Calibri</vt:lpstr>
      <vt:lpstr>Calibri Light</vt:lpstr>
      <vt:lpstr>Cambria Math</vt:lpstr>
      <vt:lpstr>Comic Sans MS</vt:lpstr>
      <vt:lpstr>ＤＦ平成ゴシック体W7</vt:lpstr>
      <vt:lpstr>Monaco</vt:lpstr>
      <vt:lpstr>Monotype Sorts</vt:lpstr>
      <vt:lpstr>Symbol</vt:lpstr>
      <vt:lpstr>Times New Roman</vt:lpstr>
      <vt:lpstr>Thème Office</vt:lpstr>
      <vt:lpstr>Document</vt:lpstr>
      <vt:lpstr>Equation.3</vt:lpstr>
      <vt:lpstr>Image</vt:lpstr>
      <vt:lpstr>Fusion nucléaire : déconvenues et succès </vt:lpstr>
      <vt:lpstr>La fusion nucléaire peut elle contribuer à la transition énergétique ?</vt:lpstr>
      <vt:lpstr>Une entreprise prométhéenne et de long terme (1953-20??)</vt:lpstr>
      <vt:lpstr>Pourquoi la fusion?</vt:lpstr>
      <vt:lpstr>Réactions envisagées</vt:lpstr>
      <vt:lpstr>Taux de réactions en régime thermonucléaire </vt:lpstr>
      <vt:lpstr>Le réacteur dans la boucle</vt:lpstr>
      <vt:lpstr>Critère de Lawson (1957)</vt:lpstr>
      <vt:lpstr>Maîtrise du feu thermonucléaire</vt:lpstr>
      <vt:lpstr>Eléments pour une feuille de route</vt:lpstr>
      <vt:lpstr>Un milieu fantasque: le plasma</vt:lpstr>
      <vt:lpstr>Confinement magnétique : Tokamaks, ITER et ses malheurs</vt:lpstr>
      <vt:lpstr>Le Tokamak </vt:lpstr>
      <vt:lpstr>Apports d’énergie</vt:lpstr>
      <vt:lpstr>Conditions à satisfaire</vt:lpstr>
      <vt:lpstr>Ils ont donné en 1985 le coup d’envoi d’un  grand programme</vt:lpstr>
      <vt:lpstr>I.T.E.R.  1998/2001</vt:lpstr>
      <vt:lpstr>Eclaté et coupe méridienne</vt:lpstr>
      <vt:lpstr>Les malheurs d’ITER</vt:lpstr>
      <vt:lpstr>Actualité d’ITER </vt:lpstr>
      <vt:lpstr>Prêt pour le colmatage des fissures</vt:lpstr>
      <vt:lpstr>Un long fleuve tranquille ?</vt:lpstr>
      <vt:lpstr>Confinement inertiel : lasers de la classe MEGAJOULE</vt:lpstr>
      <vt:lpstr>Le principe</vt:lpstr>
      <vt:lpstr>Modes direct et indirect</vt:lpstr>
      <vt:lpstr>Contraste</vt:lpstr>
      <vt:lpstr>Actualité de NIF</vt:lpstr>
      <vt:lpstr>Actualité de NIF dans la presse (exemple)</vt:lpstr>
      <vt:lpstr>Historique des expériences de fusion inertielle menées auprès de NIF.  Les couleurs des barres d’histogramme correspondent à différentes architectures de cible.  D’après Mark Herrmann (LLNL), et Physics Today.</vt:lpstr>
      <vt:lpstr>Dernières nouvelles de NIF</vt:lpstr>
      <vt:lpstr>Gains </vt:lpstr>
      <vt:lpstr>Quelques start-ups</vt:lpstr>
      <vt:lpstr>En parallèle de grands projets</vt:lpstr>
      <vt:lpstr>Un réacteur de fusion est d’abord une énorme source de neutrons de 14 MeV.  Comment les utiliser?</vt:lpstr>
      <vt:lpstr>Hybrides fusion-fission</vt:lpstr>
      <vt:lpstr>Amplifications successives : hybride fusion-fission</vt:lpstr>
      <vt:lpstr>Hybrides : avantages et problèmes</vt:lpstr>
      <vt:lpstr>Un rôle pour un hybride à confinement magnétique</vt:lpstr>
      <vt:lpstr>La quête du Graal continue</vt:lpstr>
      <vt:lpstr>Présentation PowerPoint</vt:lpstr>
      <vt:lpstr>Back up</vt:lpstr>
      <vt:lpstr>Fission et fusion : différences</vt:lpstr>
      <vt:lpstr>Fission et fusion : chronologies comparées</vt:lpstr>
      <vt:lpstr>Comparaisons</vt:lpstr>
      <vt:lpstr>Précurseurs, régime thermonucléaire</vt:lpstr>
      <vt:lpstr>Allumage et autoentretien de la réaction</vt:lpstr>
      <vt:lpstr>Rendements</vt:lpstr>
      <vt:lpstr>Présentation PowerPoint</vt:lpstr>
      <vt:lpstr>Au plus haut niveau</vt:lpstr>
      <vt:lpstr>Le programme ITER</vt:lpstr>
      <vt:lpstr>Etapes importantes du chantier</vt:lpstr>
      <vt:lpstr>Le chantier en 2022</vt:lpstr>
      <vt:lpstr>Quelques arguments des oppositions à ITER</vt:lpstr>
      <vt:lpstr>Tract (2005) et pamphlet (2020)</vt:lpstr>
      <vt:lpstr>Un élu (vert) à la mairie de Marseille en 2022 :</vt:lpstr>
      <vt:lpstr>Fusion inertielle</vt:lpstr>
      <vt:lpstr>Implosion indirecte par laser</vt:lpstr>
      <vt:lpstr>Capsule pour implosion indirecte</vt:lpstr>
      <vt:lpstr>8 août 2021</vt:lpstr>
      <vt:lpstr>8-8-2021 et la suite</vt:lpstr>
      <vt:lpstr> Qu’en est-il des matériaux ?</vt:lpstr>
      <vt:lpstr>Présentation PowerPoint</vt:lpstr>
      <vt:lpstr>Ressources pour la fusion</vt:lpstr>
      <vt:lpstr>Régénération du tritium</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Utilisateur Microsoft Office</cp:lastModifiedBy>
  <cp:revision>200</cp:revision>
  <cp:lastPrinted>2023-11-12T13:47:29Z</cp:lastPrinted>
  <dcterms:created xsi:type="dcterms:W3CDTF">2023-01-03T10:25:12Z</dcterms:created>
  <dcterms:modified xsi:type="dcterms:W3CDTF">2023-11-21T21:39:18Z</dcterms:modified>
</cp:coreProperties>
</file>