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3" r:id="rId3"/>
    <p:sldMasterId id="2147483660" r:id="rId4"/>
  </p:sldMasterIdLst>
  <p:notesMasterIdLst>
    <p:notesMasterId r:id="rId14"/>
  </p:notesMasterIdLst>
  <p:sldIdLst>
    <p:sldId id="257" r:id="rId5"/>
    <p:sldId id="256" r:id="rId6"/>
    <p:sldId id="258" r:id="rId7"/>
    <p:sldId id="259" r:id="rId8"/>
    <p:sldId id="262" r:id="rId9"/>
    <p:sldId id="260" r:id="rId10"/>
    <p:sldId id="261" r:id="rId11"/>
    <p:sldId id="263" r:id="rId12"/>
    <p:sldId id="31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71D"/>
    <a:srgbClr val="0000FF"/>
    <a:srgbClr val="FF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2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Kerboul" userId="445863c87cf10dee" providerId="LiveId" clId="{1670470C-EB8F-4F1F-9417-637248BBBD00}"/>
    <pc:docChg chg="delSld delMainMaster">
      <pc:chgData name="Claire Kerboul" userId="445863c87cf10dee" providerId="LiveId" clId="{1670470C-EB8F-4F1F-9417-637248BBBD00}" dt="2023-12-30T21:02:44.992" v="6" actId="2696"/>
      <pc:docMkLst>
        <pc:docMk/>
      </pc:docMkLst>
      <pc:sldChg chg="del">
        <pc:chgData name="Claire Kerboul" userId="445863c87cf10dee" providerId="LiveId" clId="{1670470C-EB8F-4F1F-9417-637248BBBD00}" dt="2023-12-30T21:02:10.577" v="1" actId="2696"/>
        <pc:sldMkLst>
          <pc:docMk/>
          <pc:sldMk cId="2244280246" sldId="308"/>
        </pc:sldMkLst>
      </pc:sldChg>
      <pc:sldChg chg="del">
        <pc:chgData name="Claire Kerboul" userId="445863c87cf10dee" providerId="LiveId" clId="{1670470C-EB8F-4F1F-9417-637248BBBD00}" dt="2023-12-30T21:02:04.839" v="0" actId="2696"/>
        <pc:sldMkLst>
          <pc:docMk/>
          <pc:sldMk cId="1985357378" sldId="309"/>
        </pc:sldMkLst>
      </pc:sldChg>
      <pc:sldChg chg="del">
        <pc:chgData name="Claire Kerboul" userId="445863c87cf10dee" providerId="LiveId" clId="{1670470C-EB8F-4F1F-9417-637248BBBD00}" dt="2023-12-30T21:02:44.992" v="6" actId="2696"/>
        <pc:sldMkLst>
          <pc:docMk/>
          <pc:sldMk cId="3277853693" sldId="328"/>
        </pc:sldMkLst>
      </pc:sldChg>
      <pc:sldChg chg="del">
        <pc:chgData name="Claire Kerboul" userId="445863c87cf10dee" providerId="LiveId" clId="{1670470C-EB8F-4F1F-9417-637248BBBD00}" dt="2023-12-30T21:02:39.720" v="5" actId="2696"/>
        <pc:sldMkLst>
          <pc:docMk/>
          <pc:sldMk cId="3357729261" sldId="332"/>
        </pc:sldMkLst>
      </pc:sldChg>
      <pc:sldChg chg="del">
        <pc:chgData name="Claire Kerboul" userId="445863c87cf10dee" providerId="LiveId" clId="{1670470C-EB8F-4F1F-9417-637248BBBD00}" dt="2023-12-30T21:02:34.359" v="4" actId="2696"/>
        <pc:sldMkLst>
          <pc:docMk/>
          <pc:sldMk cId="2912466777" sldId="333"/>
        </pc:sldMkLst>
      </pc:sldChg>
      <pc:sldChg chg="del">
        <pc:chgData name="Claire Kerboul" userId="445863c87cf10dee" providerId="LiveId" clId="{1670470C-EB8F-4F1F-9417-637248BBBD00}" dt="2023-12-30T21:02:19.220" v="2" actId="2696"/>
        <pc:sldMkLst>
          <pc:docMk/>
          <pc:sldMk cId="3874416054" sldId="334"/>
        </pc:sldMkLst>
      </pc:sldChg>
      <pc:sldChg chg="del">
        <pc:chgData name="Claire Kerboul" userId="445863c87cf10dee" providerId="LiveId" clId="{1670470C-EB8F-4F1F-9417-637248BBBD00}" dt="2023-12-30T21:02:25.034" v="3" actId="2696"/>
        <pc:sldMkLst>
          <pc:docMk/>
          <pc:sldMk cId="4155489614" sldId="335"/>
        </pc:sldMkLst>
      </pc:sldChg>
      <pc:sldMasterChg chg="del delSldLayout">
        <pc:chgData name="Claire Kerboul" userId="445863c87cf10dee" providerId="LiveId" clId="{1670470C-EB8F-4F1F-9417-637248BBBD00}" dt="2023-12-30T21:02:10.577" v="1" actId="2696"/>
        <pc:sldMasterMkLst>
          <pc:docMk/>
          <pc:sldMasterMk cId="967796580" sldId="2147483697"/>
        </pc:sldMasterMkLst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131947772" sldId="2147483698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3372941895" sldId="2147483699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1799348671" sldId="2147483700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2718331683" sldId="2147483701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3594637118" sldId="2147483702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448308762" sldId="2147483703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3606966214" sldId="2147483704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2500706896" sldId="2147483705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3635257442" sldId="2147483706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2100167785" sldId="2147483707"/>
          </pc:sldLayoutMkLst>
        </pc:sldLayoutChg>
        <pc:sldLayoutChg chg="del">
          <pc:chgData name="Claire Kerboul" userId="445863c87cf10dee" providerId="LiveId" clId="{1670470C-EB8F-4F1F-9417-637248BBBD00}" dt="2023-12-30T21:02:10.577" v="1" actId="2696"/>
          <pc:sldLayoutMkLst>
            <pc:docMk/>
            <pc:sldMasterMk cId="967796580" sldId="2147483697"/>
            <pc:sldLayoutMk cId="1209471432" sldId="214748370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00018647757841E-2"/>
          <c:y val="4.9300617083881462E-2"/>
          <c:w val="0.88821904588747014"/>
          <c:h val="0.87677790276215484"/>
        </c:manualLayout>
      </c:layout>
      <c:scatterChart>
        <c:scatterStyle val="lineMarker"/>
        <c:varyColors val="0"/>
        <c:ser>
          <c:idx val="3"/>
          <c:order val="0"/>
          <c:tx>
            <c:strRef>
              <c:f>'[consommation uranium ck.xlsx]Evolutions 0% - 2% - 4%'!$F$2</c:f>
              <c:strCache>
                <c:ptCount val="1"/>
                <c:pt idx="0">
                  <c:v> Ressources identifiées</c:v>
                </c:pt>
              </c:strCache>
            </c:strRef>
          </c:tx>
          <c:spPr>
            <a:ln w="50800" cap="rnd">
              <a:solidFill>
                <a:srgbClr val="4747F8"/>
              </a:solidFill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1"/>
            <c:val val="5"/>
            <c:spPr>
              <a:noFill/>
              <a:ln w="152400" cap="flat" cmpd="sng" algn="ctr">
                <a:solidFill>
                  <a:srgbClr val="4747F8"/>
                </a:solidFill>
                <a:round/>
              </a:ln>
              <a:effectLst/>
            </c:spPr>
          </c:errBars>
          <c:xVal>
            <c:numRef>
              <c:f>'[consommation uranium ck.xlsx]Evolutions 0% - 2% - 4%'!$B$3:$B$83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'[consommation uranium ck.xlsx]Evolutions 0% - 2% - 4%'!$F$3:$F$83</c:f>
              <c:numCache>
                <c:formatCode>#,##0</c:formatCode>
                <c:ptCount val="81"/>
                <c:pt idx="0">
                  <c:v>6000000</c:v>
                </c:pt>
                <c:pt idx="1">
                  <c:v>6000000</c:v>
                </c:pt>
                <c:pt idx="2">
                  <c:v>6000000</c:v>
                </c:pt>
                <c:pt idx="3">
                  <c:v>6000000</c:v>
                </c:pt>
                <c:pt idx="4">
                  <c:v>6000000</c:v>
                </c:pt>
                <c:pt idx="5">
                  <c:v>6000000</c:v>
                </c:pt>
                <c:pt idx="6">
                  <c:v>6000000</c:v>
                </c:pt>
                <c:pt idx="7">
                  <c:v>6000000</c:v>
                </c:pt>
                <c:pt idx="8">
                  <c:v>6000000</c:v>
                </c:pt>
                <c:pt idx="9">
                  <c:v>6000000</c:v>
                </c:pt>
                <c:pt idx="10">
                  <c:v>6000000</c:v>
                </c:pt>
                <c:pt idx="11">
                  <c:v>6000000</c:v>
                </c:pt>
                <c:pt idx="12">
                  <c:v>6000000</c:v>
                </c:pt>
                <c:pt idx="13">
                  <c:v>6000000</c:v>
                </c:pt>
                <c:pt idx="14">
                  <c:v>6000000</c:v>
                </c:pt>
                <c:pt idx="15">
                  <c:v>6000000</c:v>
                </c:pt>
                <c:pt idx="16">
                  <c:v>6000000</c:v>
                </c:pt>
                <c:pt idx="17">
                  <c:v>6000000</c:v>
                </c:pt>
                <c:pt idx="18">
                  <c:v>6000000</c:v>
                </c:pt>
                <c:pt idx="19">
                  <c:v>6000000</c:v>
                </c:pt>
                <c:pt idx="20">
                  <c:v>6000000</c:v>
                </c:pt>
                <c:pt idx="21">
                  <c:v>6000000</c:v>
                </c:pt>
                <c:pt idx="22">
                  <c:v>6000000</c:v>
                </c:pt>
                <c:pt idx="23">
                  <c:v>6000000</c:v>
                </c:pt>
                <c:pt idx="24">
                  <c:v>6000000</c:v>
                </c:pt>
                <c:pt idx="25">
                  <c:v>6000000</c:v>
                </c:pt>
                <c:pt idx="26">
                  <c:v>6000000</c:v>
                </c:pt>
                <c:pt idx="27">
                  <c:v>6000000</c:v>
                </c:pt>
                <c:pt idx="28">
                  <c:v>6000000</c:v>
                </c:pt>
                <c:pt idx="29">
                  <c:v>6000000</c:v>
                </c:pt>
                <c:pt idx="30">
                  <c:v>6000000</c:v>
                </c:pt>
                <c:pt idx="31">
                  <c:v>6000000</c:v>
                </c:pt>
                <c:pt idx="32">
                  <c:v>6000000</c:v>
                </c:pt>
                <c:pt idx="33">
                  <c:v>6000000</c:v>
                </c:pt>
                <c:pt idx="34">
                  <c:v>6000000</c:v>
                </c:pt>
                <c:pt idx="35">
                  <c:v>6000000</c:v>
                </c:pt>
                <c:pt idx="36">
                  <c:v>6000000</c:v>
                </c:pt>
                <c:pt idx="37">
                  <c:v>6000000</c:v>
                </c:pt>
                <c:pt idx="38">
                  <c:v>6000000</c:v>
                </c:pt>
                <c:pt idx="39">
                  <c:v>6000000</c:v>
                </c:pt>
                <c:pt idx="40">
                  <c:v>6000000</c:v>
                </c:pt>
                <c:pt idx="41">
                  <c:v>6000000</c:v>
                </c:pt>
                <c:pt idx="42">
                  <c:v>6000000</c:v>
                </c:pt>
                <c:pt idx="43">
                  <c:v>6000000</c:v>
                </c:pt>
                <c:pt idx="44">
                  <c:v>6000000</c:v>
                </c:pt>
                <c:pt idx="45">
                  <c:v>6000000</c:v>
                </c:pt>
                <c:pt idx="46">
                  <c:v>6000000</c:v>
                </c:pt>
                <c:pt idx="47">
                  <c:v>6000000</c:v>
                </c:pt>
                <c:pt idx="48">
                  <c:v>6000000</c:v>
                </c:pt>
                <c:pt idx="49">
                  <c:v>6000000</c:v>
                </c:pt>
                <c:pt idx="50">
                  <c:v>6000000</c:v>
                </c:pt>
                <c:pt idx="51">
                  <c:v>6000000</c:v>
                </c:pt>
                <c:pt idx="52">
                  <c:v>6000000</c:v>
                </c:pt>
                <c:pt idx="53">
                  <c:v>6000000</c:v>
                </c:pt>
                <c:pt idx="54">
                  <c:v>6000000</c:v>
                </c:pt>
                <c:pt idx="55">
                  <c:v>6000000</c:v>
                </c:pt>
                <c:pt idx="56">
                  <c:v>6000000</c:v>
                </c:pt>
                <c:pt idx="57">
                  <c:v>6000000</c:v>
                </c:pt>
                <c:pt idx="58">
                  <c:v>6000000</c:v>
                </c:pt>
                <c:pt idx="59">
                  <c:v>6000000</c:v>
                </c:pt>
                <c:pt idx="60">
                  <c:v>6000000</c:v>
                </c:pt>
                <c:pt idx="61">
                  <c:v>6000000</c:v>
                </c:pt>
                <c:pt idx="62">
                  <c:v>6000000</c:v>
                </c:pt>
                <c:pt idx="63">
                  <c:v>6000000</c:v>
                </c:pt>
                <c:pt idx="64">
                  <c:v>6000000</c:v>
                </c:pt>
                <c:pt idx="65">
                  <c:v>6000000</c:v>
                </c:pt>
                <c:pt idx="66">
                  <c:v>6000000</c:v>
                </c:pt>
                <c:pt idx="67">
                  <c:v>6000000</c:v>
                </c:pt>
                <c:pt idx="68">
                  <c:v>6000000</c:v>
                </c:pt>
                <c:pt idx="69">
                  <c:v>6000000</c:v>
                </c:pt>
                <c:pt idx="70">
                  <c:v>6000000</c:v>
                </c:pt>
                <c:pt idx="71">
                  <c:v>6000000</c:v>
                </c:pt>
                <c:pt idx="72">
                  <c:v>6000000</c:v>
                </c:pt>
                <c:pt idx="73">
                  <c:v>6000000</c:v>
                </c:pt>
                <c:pt idx="74">
                  <c:v>6000000</c:v>
                </c:pt>
                <c:pt idx="75">
                  <c:v>6000000</c:v>
                </c:pt>
                <c:pt idx="76">
                  <c:v>6000000</c:v>
                </c:pt>
                <c:pt idx="77">
                  <c:v>6000000</c:v>
                </c:pt>
                <c:pt idx="78">
                  <c:v>6000000</c:v>
                </c:pt>
                <c:pt idx="79">
                  <c:v>6000000</c:v>
                </c:pt>
                <c:pt idx="80">
                  <c:v>6000000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5E-440F-89F6-266B5FB0C436}"/>
            </c:ext>
          </c:extLst>
        </c:ser>
        <c:ser>
          <c:idx val="4"/>
          <c:order val="1"/>
          <c:tx>
            <c:strRef>
              <c:f>'[consommation uranium ck.xlsx]Evolutions 0% - 2% - 4%'!$G$2</c:f>
              <c:strCache>
                <c:ptCount val="1"/>
                <c:pt idx="0">
                  <c:v> Réserves ultimes</c:v>
                </c:pt>
              </c:strCache>
            </c:strRef>
          </c:tx>
          <c:spPr>
            <a:ln w="50800" cap="rnd">
              <a:solidFill>
                <a:srgbClr val="CC0066"/>
              </a:solidFill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1"/>
            <c:val val="10"/>
            <c:spPr>
              <a:noFill/>
              <a:ln w="152400" cap="flat" cmpd="sng" algn="ctr">
                <a:solidFill>
                  <a:srgbClr val="CC0066"/>
                </a:solidFill>
                <a:round/>
              </a:ln>
              <a:effectLst/>
            </c:spPr>
          </c:errBars>
          <c:xVal>
            <c:numRef>
              <c:f>'[consommation uranium ck.xlsx]Evolutions 0% - 2% - 4%'!$B$3:$B$83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'[consommation uranium ck.xlsx]Evolutions 0% - 2% - 4%'!$G$3:$G$83</c:f>
              <c:numCache>
                <c:formatCode>#,##0</c:formatCode>
                <c:ptCount val="81"/>
                <c:pt idx="0">
                  <c:v>15000000</c:v>
                </c:pt>
                <c:pt idx="1">
                  <c:v>15000000</c:v>
                </c:pt>
                <c:pt idx="2">
                  <c:v>15000000</c:v>
                </c:pt>
                <c:pt idx="3">
                  <c:v>15000000</c:v>
                </c:pt>
                <c:pt idx="4">
                  <c:v>15000000</c:v>
                </c:pt>
                <c:pt idx="5">
                  <c:v>15000000</c:v>
                </c:pt>
                <c:pt idx="6">
                  <c:v>15000000</c:v>
                </c:pt>
                <c:pt idx="7">
                  <c:v>15000000</c:v>
                </c:pt>
                <c:pt idx="8">
                  <c:v>15000000</c:v>
                </c:pt>
                <c:pt idx="9">
                  <c:v>15000000</c:v>
                </c:pt>
                <c:pt idx="10">
                  <c:v>15000000</c:v>
                </c:pt>
                <c:pt idx="11">
                  <c:v>15000000</c:v>
                </c:pt>
                <c:pt idx="12">
                  <c:v>15000000</c:v>
                </c:pt>
                <c:pt idx="13">
                  <c:v>15000000</c:v>
                </c:pt>
                <c:pt idx="14">
                  <c:v>15000000</c:v>
                </c:pt>
                <c:pt idx="15">
                  <c:v>15000000</c:v>
                </c:pt>
                <c:pt idx="16">
                  <c:v>15000000</c:v>
                </c:pt>
                <c:pt idx="17">
                  <c:v>15000000</c:v>
                </c:pt>
                <c:pt idx="18">
                  <c:v>15000000</c:v>
                </c:pt>
                <c:pt idx="19">
                  <c:v>15000000</c:v>
                </c:pt>
                <c:pt idx="20">
                  <c:v>15000000</c:v>
                </c:pt>
                <c:pt idx="21">
                  <c:v>15000000</c:v>
                </c:pt>
                <c:pt idx="22">
                  <c:v>15000000</c:v>
                </c:pt>
                <c:pt idx="23">
                  <c:v>15000000</c:v>
                </c:pt>
                <c:pt idx="24">
                  <c:v>15000000</c:v>
                </c:pt>
                <c:pt idx="25">
                  <c:v>15000000</c:v>
                </c:pt>
                <c:pt idx="26">
                  <c:v>15000000</c:v>
                </c:pt>
                <c:pt idx="27">
                  <c:v>15000000</c:v>
                </c:pt>
                <c:pt idx="28">
                  <c:v>15000000</c:v>
                </c:pt>
                <c:pt idx="29">
                  <c:v>15000000</c:v>
                </c:pt>
                <c:pt idx="30">
                  <c:v>15000000</c:v>
                </c:pt>
                <c:pt idx="31">
                  <c:v>15000000</c:v>
                </c:pt>
                <c:pt idx="32">
                  <c:v>15000000</c:v>
                </c:pt>
                <c:pt idx="33">
                  <c:v>15000000</c:v>
                </c:pt>
                <c:pt idx="34">
                  <c:v>15000000</c:v>
                </c:pt>
                <c:pt idx="35">
                  <c:v>15000000</c:v>
                </c:pt>
                <c:pt idx="36">
                  <c:v>15000000</c:v>
                </c:pt>
                <c:pt idx="37">
                  <c:v>15000000</c:v>
                </c:pt>
                <c:pt idx="38">
                  <c:v>15000000</c:v>
                </c:pt>
                <c:pt idx="39">
                  <c:v>15000000</c:v>
                </c:pt>
                <c:pt idx="40">
                  <c:v>15000000</c:v>
                </c:pt>
                <c:pt idx="41">
                  <c:v>15000000</c:v>
                </c:pt>
                <c:pt idx="42">
                  <c:v>15000000</c:v>
                </c:pt>
                <c:pt idx="43">
                  <c:v>15000000</c:v>
                </c:pt>
                <c:pt idx="44">
                  <c:v>15000000</c:v>
                </c:pt>
                <c:pt idx="45">
                  <c:v>15000000</c:v>
                </c:pt>
                <c:pt idx="46">
                  <c:v>15000000</c:v>
                </c:pt>
                <c:pt idx="47">
                  <c:v>15000000</c:v>
                </c:pt>
                <c:pt idx="48">
                  <c:v>15000000</c:v>
                </c:pt>
                <c:pt idx="49">
                  <c:v>15000000</c:v>
                </c:pt>
                <c:pt idx="50">
                  <c:v>15000000</c:v>
                </c:pt>
                <c:pt idx="51">
                  <c:v>15000000</c:v>
                </c:pt>
                <c:pt idx="52">
                  <c:v>15000000</c:v>
                </c:pt>
                <c:pt idx="53">
                  <c:v>15000000</c:v>
                </c:pt>
                <c:pt idx="54">
                  <c:v>15000000</c:v>
                </c:pt>
                <c:pt idx="55">
                  <c:v>15000000</c:v>
                </c:pt>
                <c:pt idx="56">
                  <c:v>15000000</c:v>
                </c:pt>
                <c:pt idx="57">
                  <c:v>15000000</c:v>
                </c:pt>
                <c:pt idx="58">
                  <c:v>15000000</c:v>
                </c:pt>
                <c:pt idx="59">
                  <c:v>15000000</c:v>
                </c:pt>
                <c:pt idx="60">
                  <c:v>15000000</c:v>
                </c:pt>
                <c:pt idx="61">
                  <c:v>15000000</c:v>
                </c:pt>
                <c:pt idx="62">
                  <c:v>15000000</c:v>
                </c:pt>
                <c:pt idx="63">
                  <c:v>15000000</c:v>
                </c:pt>
                <c:pt idx="64">
                  <c:v>15000000</c:v>
                </c:pt>
                <c:pt idx="65">
                  <c:v>15000000</c:v>
                </c:pt>
                <c:pt idx="66">
                  <c:v>15000000</c:v>
                </c:pt>
                <c:pt idx="67">
                  <c:v>15000000</c:v>
                </c:pt>
                <c:pt idx="68">
                  <c:v>15000000</c:v>
                </c:pt>
                <c:pt idx="69">
                  <c:v>15000000</c:v>
                </c:pt>
                <c:pt idx="70">
                  <c:v>15000000</c:v>
                </c:pt>
                <c:pt idx="71">
                  <c:v>15000000</c:v>
                </c:pt>
                <c:pt idx="72">
                  <c:v>15000000</c:v>
                </c:pt>
                <c:pt idx="73">
                  <c:v>15000000</c:v>
                </c:pt>
                <c:pt idx="74">
                  <c:v>15000000</c:v>
                </c:pt>
                <c:pt idx="75">
                  <c:v>15000000</c:v>
                </c:pt>
                <c:pt idx="76">
                  <c:v>15000000</c:v>
                </c:pt>
                <c:pt idx="77">
                  <c:v>15000000</c:v>
                </c:pt>
                <c:pt idx="78">
                  <c:v>15000000</c:v>
                </c:pt>
                <c:pt idx="79">
                  <c:v>15000000</c:v>
                </c:pt>
                <c:pt idx="80">
                  <c:v>15000000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5E-440F-89F6-266B5FB0C436}"/>
            </c:ext>
          </c:extLst>
        </c:ser>
        <c:ser>
          <c:idx val="0"/>
          <c:order val="2"/>
          <c:tx>
            <c:strRef>
              <c:f>'[consommation uranium ck.xlsx]Evolutions 0% - 2% - 4%'!$C$2</c:f>
              <c:strCache>
                <c:ptCount val="1"/>
                <c:pt idx="0">
                  <c:v> Cumul projeté à 0%</c:v>
                </c:pt>
              </c:strCache>
            </c:strRef>
          </c:tx>
          <c:spPr>
            <a:ln w="3810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'[consommation uranium ck.xlsx]Evolutions 0% - 2% - 4%'!$B$3:$B$83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'[consommation uranium ck.xlsx]Evolutions 0% - 2% - 4%'!$C$3:$C$83</c:f>
              <c:numCache>
                <c:formatCode>#,##0</c:formatCode>
                <c:ptCount val="81"/>
                <c:pt idx="0">
                  <c:v>2061100</c:v>
                </c:pt>
                <c:pt idx="1">
                  <c:v>2122200</c:v>
                </c:pt>
                <c:pt idx="2">
                  <c:v>2183300</c:v>
                </c:pt>
                <c:pt idx="3">
                  <c:v>2244400</c:v>
                </c:pt>
                <c:pt idx="4">
                  <c:v>2305500</c:v>
                </c:pt>
                <c:pt idx="5">
                  <c:v>2366600</c:v>
                </c:pt>
                <c:pt idx="6">
                  <c:v>2427700</c:v>
                </c:pt>
                <c:pt idx="7">
                  <c:v>2488800</c:v>
                </c:pt>
                <c:pt idx="8">
                  <c:v>2549900</c:v>
                </c:pt>
                <c:pt idx="9">
                  <c:v>2611000</c:v>
                </c:pt>
                <c:pt idx="10">
                  <c:v>2672100</c:v>
                </c:pt>
                <c:pt idx="11">
                  <c:v>2733200</c:v>
                </c:pt>
                <c:pt idx="12">
                  <c:v>2794300</c:v>
                </c:pt>
                <c:pt idx="13">
                  <c:v>2855400</c:v>
                </c:pt>
                <c:pt idx="14">
                  <c:v>2916500</c:v>
                </c:pt>
                <c:pt idx="15">
                  <c:v>2977600</c:v>
                </c:pt>
                <c:pt idx="16">
                  <c:v>3038700</c:v>
                </c:pt>
                <c:pt idx="17">
                  <c:v>3099800</c:v>
                </c:pt>
                <c:pt idx="18">
                  <c:v>3160900</c:v>
                </c:pt>
                <c:pt idx="19">
                  <c:v>3222000</c:v>
                </c:pt>
                <c:pt idx="20">
                  <c:v>3283100</c:v>
                </c:pt>
                <c:pt idx="21">
                  <c:v>3344200</c:v>
                </c:pt>
                <c:pt idx="22">
                  <c:v>3405300</c:v>
                </c:pt>
                <c:pt idx="23">
                  <c:v>3466400</c:v>
                </c:pt>
                <c:pt idx="24">
                  <c:v>3527500</c:v>
                </c:pt>
                <c:pt idx="25">
                  <c:v>3588600</c:v>
                </c:pt>
                <c:pt idx="26">
                  <c:v>3649700</c:v>
                </c:pt>
                <c:pt idx="27">
                  <c:v>3710800</c:v>
                </c:pt>
                <c:pt idx="28">
                  <c:v>3771900</c:v>
                </c:pt>
                <c:pt idx="29">
                  <c:v>3833000</c:v>
                </c:pt>
                <c:pt idx="30">
                  <c:v>3894100</c:v>
                </c:pt>
                <c:pt idx="31">
                  <c:v>3955200</c:v>
                </c:pt>
                <c:pt idx="32">
                  <c:v>4016300</c:v>
                </c:pt>
                <c:pt idx="33">
                  <c:v>4077400</c:v>
                </c:pt>
                <c:pt idx="34">
                  <c:v>4138500</c:v>
                </c:pt>
                <c:pt idx="35">
                  <c:v>4199600</c:v>
                </c:pt>
                <c:pt idx="36">
                  <c:v>4260700</c:v>
                </c:pt>
                <c:pt idx="37">
                  <c:v>4321800</c:v>
                </c:pt>
                <c:pt idx="38">
                  <c:v>4382900</c:v>
                </c:pt>
                <c:pt idx="39">
                  <c:v>4444000</c:v>
                </c:pt>
                <c:pt idx="40">
                  <c:v>4505100</c:v>
                </c:pt>
                <c:pt idx="41">
                  <c:v>4566200</c:v>
                </c:pt>
                <c:pt idx="42">
                  <c:v>4627300</c:v>
                </c:pt>
                <c:pt idx="43">
                  <c:v>4688400</c:v>
                </c:pt>
                <c:pt idx="44">
                  <c:v>4749500</c:v>
                </c:pt>
                <c:pt idx="45">
                  <c:v>4810600</c:v>
                </c:pt>
                <c:pt idx="46">
                  <c:v>4871700</c:v>
                </c:pt>
                <c:pt idx="47">
                  <c:v>4932800</c:v>
                </c:pt>
                <c:pt idx="48">
                  <c:v>4993900</c:v>
                </c:pt>
                <c:pt idx="49">
                  <c:v>5055000</c:v>
                </c:pt>
                <c:pt idx="50">
                  <c:v>5116100</c:v>
                </c:pt>
                <c:pt idx="51">
                  <c:v>5177200</c:v>
                </c:pt>
                <c:pt idx="52">
                  <c:v>5238300</c:v>
                </c:pt>
                <c:pt idx="53">
                  <c:v>5299400</c:v>
                </c:pt>
                <c:pt idx="54">
                  <c:v>5360500</c:v>
                </c:pt>
                <c:pt idx="55">
                  <c:v>5421600</c:v>
                </c:pt>
                <c:pt idx="56">
                  <c:v>5482700</c:v>
                </c:pt>
                <c:pt idx="57">
                  <c:v>5543800</c:v>
                </c:pt>
                <c:pt idx="58">
                  <c:v>5604900</c:v>
                </c:pt>
                <c:pt idx="59">
                  <c:v>5666000</c:v>
                </c:pt>
                <c:pt idx="60">
                  <c:v>5727100</c:v>
                </c:pt>
                <c:pt idx="61">
                  <c:v>5788200</c:v>
                </c:pt>
                <c:pt idx="62">
                  <c:v>5849300</c:v>
                </c:pt>
                <c:pt idx="63">
                  <c:v>5910400</c:v>
                </c:pt>
                <c:pt idx="64">
                  <c:v>5971500</c:v>
                </c:pt>
                <c:pt idx="65">
                  <c:v>6032600</c:v>
                </c:pt>
                <c:pt idx="66">
                  <c:v>6093700</c:v>
                </c:pt>
                <c:pt idx="67">
                  <c:v>6154800</c:v>
                </c:pt>
                <c:pt idx="68">
                  <c:v>6215900</c:v>
                </c:pt>
                <c:pt idx="69">
                  <c:v>6277000</c:v>
                </c:pt>
                <c:pt idx="70">
                  <c:v>6338100</c:v>
                </c:pt>
                <c:pt idx="71">
                  <c:v>6399200</c:v>
                </c:pt>
                <c:pt idx="72">
                  <c:v>6460300</c:v>
                </c:pt>
                <c:pt idx="73">
                  <c:v>6521400</c:v>
                </c:pt>
                <c:pt idx="74">
                  <c:v>6582500</c:v>
                </c:pt>
                <c:pt idx="75">
                  <c:v>6643600</c:v>
                </c:pt>
                <c:pt idx="76">
                  <c:v>6704700</c:v>
                </c:pt>
                <c:pt idx="77">
                  <c:v>6765800</c:v>
                </c:pt>
                <c:pt idx="78">
                  <c:v>6826900</c:v>
                </c:pt>
                <c:pt idx="79">
                  <c:v>6888000</c:v>
                </c:pt>
                <c:pt idx="80">
                  <c:v>6949100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5E-440F-89F6-266B5FB0C436}"/>
            </c:ext>
          </c:extLst>
        </c:ser>
        <c:ser>
          <c:idx val="1"/>
          <c:order val="3"/>
          <c:tx>
            <c:strRef>
              <c:f>'[consommation uranium ck.xlsx]Evolutions 0% - 2% - 4%'!$D$2</c:f>
              <c:strCache>
                <c:ptCount val="1"/>
                <c:pt idx="0">
                  <c:v> Cumul projeté à 2% </c:v>
                </c:pt>
              </c:strCache>
            </c:strRef>
          </c:tx>
          <c:spPr>
            <a:ln w="38100" cap="rnd">
              <a:solidFill>
                <a:srgbClr val="007A37"/>
              </a:solidFill>
              <a:round/>
            </a:ln>
            <a:effectLst/>
          </c:spPr>
          <c:marker>
            <c:symbol val="none"/>
          </c:marker>
          <c:xVal>
            <c:numRef>
              <c:f>'[consommation uranium ck.xlsx]Evolutions 0% - 2% - 4%'!$B$3:$B$83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'[consommation uranium ck.xlsx]Evolutions 0% - 2% - 4%'!$D$3:$D$83</c:f>
              <c:numCache>
                <c:formatCode>#,##0</c:formatCode>
                <c:ptCount val="81"/>
                <c:pt idx="0">
                  <c:v>2061100</c:v>
                </c:pt>
                <c:pt idx="1">
                  <c:v>2123422</c:v>
                </c:pt>
                <c:pt idx="2">
                  <c:v>2186990.44</c:v>
                </c:pt>
                <c:pt idx="3">
                  <c:v>2251830.2488000002</c:v>
                </c:pt>
                <c:pt idx="4">
                  <c:v>2317966.853776</c:v>
                </c:pt>
                <c:pt idx="5">
                  <c:v>2385426.1908515198</c:v>
                </c:pt>
                <c:pt idx="6">
                  <c:v>2454234.7146685505</c:v>
                </c:pt>
                <c:pt idx="7">
                  <c:v>2524419.4089619215</c:v>
                </c:pt>
                <c:pt idx="8">
                  <c:v>2596007.7971411599</c:v>
                </c:pt>
                <c:pt idx="9">
                  <c:v>2669027.9530839832</c:v>
                </c:pt>
                <c:pt idx="10">
                  <c:v>2743508.5121456627</c:v>
                </c:pt>
                <c:pt idx="11">
                  <c:v>2819478.6823885757</c:v>
                </c:pt>
                <c:pt idx="12">
                  <c:v>2896968.2560363477</c:v>
                </c:pt>
                <c:pt idx="13">
                  <c:v>2976007.6211570743</c:v>
                </c:pt>
                <c:pt idx="14">
                  <c:v>3056627.7735802159</c:v>
                </c:pt>
                <c:pt idx="15">
                  <c:v>3138860.3290518201</c:v>
                </c:pt>
                <c:pt idx="16">
                  <c:v>3222737.5356328562</c:v>
                </c:pt>
                <c:pt idx="17">
                  <c:v>3308292.2863455135</c:v>
                </c:pt>
                <c:pt idx="18">
                  <c:v>3395558.1320724236</c:v>
                </c:pt>
                <c:pt idx="19">
                  <c:v>3484569.2947138725</c:v>
                </c:pt>
                <c:pt idx="20">
                  <c:v>3575360.6806081496</c:v>
                </c:pt>
                <c:pt idx="21">
                  <c:v>3667967.8942203126</c:v>
                </c:pt>
                <c:pt idx="22">
                  <c:v>3762427.2521047187</c:v>
                </c:pt>
                <c:pt idx="23">
                  <c:v>3858775.797146813</c:v>
                </c:pt>
                <c:pt idx="24">
                  <c:v>3957051.3130897493</c:v>
                </c:pt>
                <c:pt idx="25">
                  <c:v>4057292.3393515442</c:v>
                </c:pt>
                <c:pt idx="26">
                  <c:v>4159538.186138575</c:v>
                </c:pt>
                <c:pt idx="27">
                  <c:v>4263828.9498613458</c:v>
                </c:pt>
                <c:pt idx="28">
                  <c:v>4370205.5288585732</c:v>
                </c:pt>
                <c:pt idx="29">
                  <c:v>4478709.6394357448</c:v>
                </c:pt>
                <c:pt idx="30">
                  <c:v>4589383.8322244603</c:v>
                </c:pt>
                <c:pt idx="31">
                  <c:v>4702271.5088689495</c:v>
                </c:pt>
                <c:pt idx="32">
                  <c:v>4817416.939046328</c:v>
                </c:pt>
                <c:pt idx="33">
                  <c:v>4934865.2778272545</c:v>
                </c:pt>
                <c:pt idx="34">
                  <c:v>5054662.5833837995</c:v>
                </c:pt>
                <c:pt idx="35">
                  <c:v>5176855.8350514751</c:v>
                </c:pt>
                <c:pt idx="36">
                  <c:v>5301492.9517525053</c:v>
                </c:pt>
                <c:pt idx="37">
                  <c:v>5428622.8107875548</c:v>
                </c:pt>
                <c:pt idx="38">
                  <c:v>5558295.2670033062</c:v>
                </c:pt>
                <c:pt idx="39">
                  <c:v>5690561.1723433724</c:v>
                </c:pt>
                <c:pt idx="40">
                  <c:v>5825472.3957902398</c:v>
                </c:pt>
                <c:pt idx="41">
                  <c:v>5963081.8437060444</c:v>
                </c:pt>
                <c:pt idx="42">
                  <c:v>6103443.4805801651</c:v>
                </c:pt>
                <c:pt idx="43">
                  <c:v>6246612.3501917683</c:v>
                </c:pt>
                <c:pt idx="44">
                  <c:v>6392644.5971956039</c:v>
                </c:pt>
                <c:pt idx="45">
                  <c:v>6541597.4891395159</c:v>
                </c:pt>
                <c:pt idx="46">
                  <c:v>6693529.4389223065</c:v>
                </c:pt>
                <c:pt idx="47">
                  <c:v>6848500.027700753</c:v>
                </c:pt>
                <c:pt idx="48">
                  <c:v>7006570.0282547679</c:v>
                </c:pt>
                <c:pt idx="49">
                  <c:v>7167801.4288198631</c:v>
                </c:pt>
                <c:pt idx="50">
                  <c:v>7332257.4573962605</c:v>
                </c:pt>
                <c:pt idx="51">
                  <c:v>7500002.6065441854</c:v>
                </c:pt>
                <c:pt idx="52">
                  <c:v>7671102.658675069</c:v>
                </c:pt>
                <c:pt idx="53">
                  <c:v>7845624.71184857</c:v>
                </c:pt>
                <c:pt idx="54">
                  <c:v>8023637.2060855413</c:v>
                </c:pt>
                <c:pt idx="55">
                  <c:v>8205209.9502072521</c:v>
                </c:pt>
                <c:pt idx="56">
                  <c:v>8390414.1492113974</c:v>
                </c:pt>
                <c:pt idx="57">
                  <c:v>8579322.4321956262</c:v>
                </c:pt>
                <c:pt idx="58">
                  <c:v>8772008.8808395378</c:v>
                </c:pt>
                <c:pt idx="59">
                  <c:v>8968549.0584563278</c:v>
                </c:pt>
                <c:pt idx="60">
                  <c:v>9169020.0396254547</c:v>
                </c:pt>
                <c:pt idx="61">
                  <c:v>9373500.440417964</c:v>
                </c:pt>
                <c:pt idx="62">
                  <c:v>9582070.4492263235</c:v>
                </c:pt>
                <c:pt idx="63">
                  <c:v>9794811.8582108505</c:v>
                </c:pt>
                <c:pt idx="64">
                  <c:v>10011808.095375067</c:v>
                </c:pt>
                <c:pt idx="65">
                  <c:v>10233144.257282568</c:v>
                </c:pt>
                <c:pt idx="66">
                  <c:v>10458907.142428219</c:v>
                </c:pt>
                <c:pt idx="67">
                  <c:v>10689185.285276784</c:v>
                </c:pt>
                <c:pt idx="68">
                  <c:v>10924068.990982318</c:v>
                </c:pt>
                <c:pt idx="69">
                  <c:v>11163650.370801965</c:v>
                </c:pt>
                <c:pt idx="70">
                  <c:v>11408023.378218004</c:v>
                </c:pt>
                <c:pt idx="71">
                  <c:v>11657283.845782364</c:v>
                </c:pt>
                <c:pt idx="72">
                  <c:v>11911529.522698011</c:v>
                </c:pt>
                <c:pt idx="73">
                  <c:v>12170860.113151971</c:v>
                </c:pt>
                <c:pt idx="74">
                  <c:v>12435377.31541501</c:v>
                </c:pt>
                <c:pt idx="75">
                  <c:v>12705184.861723309</c:v>
                </c:pt>
                <c:pt idx="76">
                  <c:v>12980388.558957776</c:v>
                </c:pt>
                <c:pt idx="77">
                  <c:v>13261096.330136931</c:v>
                </c:pt>
                <c:pt idx="78">
                  <c:v>13547418.256739669</c:v>
                </c:pt>
                <c:pt idx="79">
                  <c:v>13839466.621874461</c:v>
                </c:pt>
                <c:pt idx="80">
                  <c:v>14137355.95431195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5E-440F-89F6-266B5FB0C436}"/>
            </c:ext>
          </c:extLst>
        </c:ser>
        <c:ser>
          <c:idx val="2"/>
          <c:order val="4"/>
          <c:tx>
            <c:strRef>
              <c:f>'[consommation uranium ck.xlsx]Evolutions 0% - 2% - 4%'!$E$2</c:f>
              <c:strCache>
                <c:ptCount val="1"/>
                <c:pt idx="0">
                  <c:v> Cumul projeté à 4%</c:v>
                </c:pt>
              </c:strCache>
            </c:strRef>
          </c:tx>
          <c:spPr>
            <a:ln w="381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xVal>
            <c:numRef>
              <c:f>'[consommation uranium ck.xlsx]Evolutions 0% - 2% - 4%'!$B$3:$B$83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'[consommation uranium ck.xlsx]Evolutions 0% - 2% - 4%'!$E$3:$E$83</c:f>
              <c:numCache>
                <c:formatCode>#,##0</c:formatCode>
                <c:ptCount val="81"/>
                <c:pt idx="0">
                  <c:v>2061100</c:v>
                </c:pt>
                <c:pt idx="1">
                  <c:v>2124643.9997996278</c:v>
                </c:pt>
                <c:pt idx="2">
                  <c:v>2190729.7593828538</c:v>
                </c:pt>
                <c:pt idx="3">
                  <c:v>2259458.9491326865</c:v>
                </c:pt>
                <c:pt idx="4">
                  <c:v>2330937.3062471212</c:v>
                </c:pt>
                <c:pt idx="5">
                  <c:v>2405274.7974117259</c:v>
                </c:pt>
                <c:pt idx="6">
                  <c:v>2482585.7879791316</c:v>
                </c:pt>
                <c:pt idx="7">
                  <c:v>2562989.2179156989</c:v>
                </c:pt>
                <c:pt idx="8">
                  <c:v>2646608.784786053</c:v>
                </c:pt>
                <c:pt idx="9">
                  <c:v>2733573.1340569984</c:v>
                </c:pt>
                <c:pt idx="10">
                  <c:v>2824016.0570135894</c:v>
                </c:pt>
                <c:pt idx="11">
                  <c:v>2918076.6965918443</c:v>
                </c:pt>
                <c:pt idx="12">
                  <c:v>3015899.7614447661</c:v>
                </c:pt>
                <c:pt idx="13">
                  <c:v>3117635.7485710019</c:v>
                </c:pt>
                <c:pt idx="14">
                  <c:v>3223441.1748486534</c:v>
                </c:pt>
                <c:pt idx="15">
                  <c:v>3333478.8178304313</c:v>
                </c:pt>
                <c:pt idx="16">
                  <c:v>3447917.9661706216</c:v>
                </c:pt>
                <c:pt idx="17">
                  <c:v>3566934.6800691262</c:v>
                </c:pt>
                <c:pt idx="18">
                  <c:v>3690712.0621332657</c:v>
                </c:pt>
                <c:pt idx="19">
                  <c:v>3819440.539074054</c:v>
                </c:pt>
                <c:pt idx="20">
                  <c:v>3953318.1546703205</c:v>
                </c:pt>
                <c:pt idx="21">
                  <c:v>4092550.874451397</c:v>
                </c:pt>
                <c:pt idx="22">
                  <c:v>4237352.9025671147</c:v>
                </c:pt>
                <c:pt idx="23">
                  <c:v>4387947.0113325967</c:v>
                </c:pt>
                <c:pt idx="24">
                  <c:v>4544564.883954837</c:v>
                </c:pt>
                <c:pt idx="25">
                  <c:v>4707447.4709683526</c:v>
                </c:pt>
                <c:pt idx="26">
                  <c:v>4876845.3609282495</c:v>
                </c:pt>
                <c:pt idx="27">
                  <c:v>5053019.1659310162</c:v>
                </c:pt>
                <c:pt idx="28">
                  <c:v>5236239.9225561479</c:v>
                </c:pt>
                <c:pt idx="29">
                  <c:v>5426789.508845428</c:v>
                </c:pt>
                <c:pt idx="30">
                  <c:v>5624961.077961389</c:v>
                </c:pt>
                <c:pt idx="31">
                  <c:v>5831059.5091921017</c:v>
                </c:pt>
                <c:pt idx="32">
                  <c:v>6045401.8769961605</c:v>
                </c:pt>
                <c:pt idx="33">
                  <c:v>6268317.9388094656</c:v>
                </c:pt>
                <c:pt idx="34">
                  <c:v>6500150.6423642691</c:v>
                </c:pt>
                <c:pt idx="35">
                  <c:v>6741256.6533009894</c:v>
                </c:pt>
                <c:pt idx="36">
                  <c:v>6992006.9038844928</c:v>
                </c:pt>
                <c:pt idx="37">
                  <c:v>7252787.1636690227</c:v>
                </c:pt>
                <c:pt idx="38">
                  <c:v>7523998.6329897279</c:v>
                </c:pt>
                <c:pt idx="39">
                  <c:v>7806058.5601938469</c:v>
                </c:pt>
                <c:pt idx="40">
                  <c:v>8099400.8835611399</c:v>
                </c:pt>
                <c:pt idx="41">
                  <c:v>8404476.8989011347</c:v>
                </c:pt>
                <c:pt idx="42">
                  <c:v>8721755.9538542572</c:v>
                </c:pt>
                <c:pt idx="43">
                  <c:v>9051726.1699650176</c:v>
                </c:pt>
                <c:pt idx="44">
                  <c:v>9394895.1936380975</c:v>
                </c:pt>
                <c:pt idx="45">
                  <c:v>9751790.9771327097</c:v>
                </c:pt>
                <c:pt idx="46">
                  <c:v>10122962.590796698</c:v>
                </c:pt>
                <c:pt idx="47">
                  <c:v>10508981.06779002</c:v>
                </c:pt>
                <c:pt idx="48">
                  <c:v>10910440.282597162</c:v>
                </c:pt>
                <c:pt idx="49">
                  <c:v>11327957.864680039</c:v>
                </c:pt>
                <c:pt idx="50">
                  <c:v>11762176.148677018</c:v>
                </c:pt>
                <c:pt idx="51">
                  <c:v>12213763.162609896</c:v>
                </c:pt>
                <c:pt idx="52">
                  <c:v>12683413.655619148</c:v>
                </c:pt>
                <c:pt idx="53">
                  <c:v>13171850.166808594</c:v>
                </c:pt>
                <c:pt idx="54">
                  <c:v>13679824.136843832</c:v>
                </c:pt>
                <c:pt idx="55">
                  <c:v>14208117.064014623</c:v>
                </c:pt>
                <c:pt idx="56">
                  <c:v>14757541.706539756</c:v>
                </c:pt>
                <c:pt idx="57">
                  <c:v>15328943.332964104</c:v>
                </c:pt>
                <c:pt idx="58">
                  <c:v>15923201.022571564</c:v>
                </c:pt>
                <c:pt idx="59">
                  <c:v>16541229.017814506</c:v>
                </c:pt>
                <c:pt idx="60">
                  <c:v>17183978.130840398</c:v>
                </c:pt>
                <c:pt idx="61">
                  <c:v>17852437.206279486</c:v>
                </c:pt>
                <c:pt idx="62">
                  <c:v>18547634.642543983</c:v>
                </c:pt>
                <c:pt idx="63">
                  <c:v>19270639.97397922</c:v>
                </c:pt>
                <c:pt idx="64">
                  <c:v>20022565.516300835</c:v>
                </c:pt>
                <c:pt idx="65">
                  <c:v>20804568.07784944</c:v>
                </c:pt>
                <c:pt idx="66">
                  <c:v>21617850.739295483</c:v>
                </c:pt>
                <c:pt idx="67">
                  <c:v>22463664.704532277</c:v>
                </c:pt>
                <c:pt idx="68">
                  <c:v>23343311.225604769</c:v>
                </c:pt>
                <c:pt idx="69">
                  <c:v>24258143.604635436</c:v>
                </c:pt>
                <c:pt idx="70">
                  <c:v>25209569.275827218</c:v>
                </c:pt>
                <c:pt idx="71">
                  <c:v>26199051.970746554</c:v>
                </c:pt>
                <c:pt idx="72">
                  <c:v>27228113.970217742</c:v>
                </c:pt>
                <c:pt idx="73">
                  <c:v>28298338.446293056</c:v>
                </c:pt>
                <c:pt idx="74">
                  <c:v>29411371.897901677</c:v>
                </c:pt>
                <c:pt idx="75">
                  <c:v>30568926.683924548</c:v>
                </c:pt>
                <c:pt idx="76">
                  <c:v>31772783.657592233</c:v>
                </c:pt>
                <c:pt idx="77">
                  <c:v>33024794.906258684</c:v>
                </c:pt>
                <c:pt idx="78">
                  <c:v>34326886.600765929</c:v>
                </c:pt>
                <c:pt idx="79">
                  <c:v>35681061.958783366</c:v>
                </c:pt>
                <c:pt idx="80">
                  <c:v>37089404.326680601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35E-440F-89F6-266B5FB0C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25840"/>
        <c:axId val="40064688"/>
      </c:scatterChart>
      <c:valAx>
        <c:axId val="324225840"/>
        <c:scaling>
          <c:orientation val="minMax"/>
          <c:max val="2100"/>
          <c:min val="202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40064688"/>
        <c:crosses val="autoZero"/>
        <c:crossBetween val="midCat"/>
      </c:valAx>
      <c:valAx>
        <c:axId val="40064688"/>
        <c:scaling>
          <c:orientation val="minMax"/>
          <c:max val="300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\ \t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324225840"/>
        <c:crosses val="autoZero"/>
        <c:crossBetween val="midCat"/>
      </c:valAx>
      <c:spPr>
        <a:gradFill flip="none" rotWithShape="1">
          <a:gsLst>
            <a:gs pos="100000">
              <a:srgbClr val="DDDDDD"/>
            </a:gs>
            <a:gs pos="0">
              <a:schemeClr val="bg1"/>
            </a:gs>
          </a:gsLst>
          <a:lin ang="5400000" scaled="1"/>
          <a:tileRect/>
        </a:gradFill>
        <a:ln w="19050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6735549066669417"/>
          <c:y val="0.10175118193266836"/>
          <c:w val="0.27228661159022494"/>
          <c:h val="0.241794775653043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32653068842586"/>
          <c:y val="8.0071837187489864E-2"/>
          <c:w val="0.63134693862314828"/>
          <c:h val="0.83204659885630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500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A-4A5B-AC56-7613F9921C8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A-4A5B-AC56-7613F9921C8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9A-4A5B-AC56-7613F9921C8B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9A-4A5B-AC56-7613F9921C8B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9A-4A5B-AC56-7613F9921C8B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9A-4A5B-AC56-7613F9921C8B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09A-4A5B-AC56-7613F9921C8B}"/>
              </c:ext>
            </c:extLst>
          </c:dPt>
          <c:dLbls>
            <c:dLbl>
              <c:idx val="4"/>
              <c:layout>
                <c:manualLayout>
                  <c:x val="-0.21313423703874643"/>
                  <c:y val="-2.9634701864358116E-2"/>
                </c:manualLayout>
              </c:layout>
              <c:tx>
                <c:rich>
                  <a:bodyPr/>
                  <a:lstStyle/>
                  <a:p>
                    <a:fld id="{6EEB5AF3-F33C-48FE-A5CA-B8307E5519EE}" type="CATEGORYNAME">
                      <a:rPr lang="en-US" smtClean="0"/>
                      <a:pPr/>
                      <a:t>[NOM DE CATÉGORIE]</a:t>
                    </a:fld>
                    <a:r>
                      <a:rPr lang="en-US" dirty="0"/>
                      <a:t> 5%</a:t>
                    </a:r>
                    <a:r>
                      <a:rPr lang="en-US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5404179108098"/>
                      <c:h val="5.18768787350825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9A-4A5B-AC56-7613F9921C8B}"/>
                </c:ext>
              </c:extLst>
            </c:dLbl>
            <c:dLbl>
              <c:idx val="5"/>
              <c:layout>
                <c:manualLayout>
                  <c:x val="-9.0879584550470668E-2"/>
                  <c:y val="-9.25874100876770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9A-4A5B-AC56-7613F9921C8B}"/>
                </c:ext>
              </c:extLst>
            </c:dLbl>
            <c:dLbl>
              <c:idx val="6"/>
              <c:layout>
                <c:manualLayout>
                  <c:x val="0"/>
                  <c:y val="0.101547482031645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9A-4A5B-AC56-7613F9921C8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'[Données énergie-électricité.xlsx]consommation énergie'!$E$6:$E$12</c:f>
              <c:strCache>
                <c:ptCount val="7"/>
                <c:pt idx="0">
                  <c:v>Pétrole</c:v>
                </c:pt>
                <c:pt idx="1">
                  <c:v>Charbon </c:v>
                </c:pt>
                <c:pt idx="2">
                  <c:v>Gaz</c:v>
                </c:pt>
                <c:pt idx="3">
                  <c:v>Biomasse</c:v>
                </c:pt>
                <c:pt idx="4">
                  <c:v>Nucléaire</c:v>
                </c:pt>
                <c:pt idx="5">
                  <c:v>Hydraulique</c:v>
                </c:pt>
                <c:pt idx="6">
                  <c:v>Eolien+PV</c:v>
                </c:pt>
              </c:strCache>
            </c:strRef>
          </c:cat>
          <c:val>
            <c:numRef>
              <c:f>'[Données énergie-électricité.xlsx]consommation énergie'!$F$6:$F$12</c:f>
              <c:numCache>
                <c:formatCode>0%</c:formatCode>
                <c:ptCount val="7"/>
                <c:pt idx="0">
                  <c:v>0.31</c:v>
                </c:pt>
                <c:pt idx="1">
                  <c:v>0.27</c:v>
                </c:pt>
                <c:pt idx="2">
                  <c:v>0.23</c:v>
                </c:pt>
                <c:pt idx="3">
                  <c:v>0.09</c:v>
                </c:pt>
                <c:pt idx="4">
                  <c:v>0.05</c:v>
                </c:pt>
                <c:pt idx="5" formatCode="0.00%">
                  <c:v>2.5000000000000001E-2</c:v>
                </c:pt>
                <c:pt idx="6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44-4050-9980-C885C3F7F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3F-419A-95C4-0C673DC4B4A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3F-419A-95C4-0C673DC4B4A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3F-419A-95C4-0C673DC4B4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3F-419A-95C4-0C673DC4B4AE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3F-419A-95C4-0C673DC4B4AE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3F-419A-95C4-0C673DC4B4AE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63F-419A-95C4-0C673DC4B4AE}"/>
              </c:ext>
            </c:extLst>
          </c:dPt>
          <c:cat>
            <c:strRef>
              <c:f>'consommation énergie'!$E$16:$E$22</c:f>
              <c:strCache>
                <c:ptCount val="7"/>
                <c:pt idx="0">
                  <c:v>Pétrole</c:v>
                </c:pt>
                <c:pt idx="1">
                  <c:v>Charbon</c:v>
                </c:pt>
                <c:pt idx="2">
                  <c:v>Gaz</c:v>
                </c:pt>
                <c:pt idx="3">
                  <c:v>Biomasse-déchets</c:v>
                </c:pt>
                <c:pt idx="4">
                  <c:v>Nucléaire</c:v>
                </c:pt>
                <c:pt idx="5">
                  <c:v>Hydraulique</c:v>
                </c:pt>
                <c:pt idx="6">
                  <c:v>Eolien + PV</c:v>
                </c:pt>
              </c:strCache>
            </c:strRef>
          </c:cat>
          <c:val>
            <c:numRef>
              <c:f>'consommation énergie'!$F$16:$F$22</c:f>
              <c:numCache>
                <c:formatCode>0%</c:formatCode>
                <c:ptCount val="7"/>
                <c:pt idx="0">
                  <c:v>0.03</c:v>
                </c:pt>
                <c:pt idx="1">
                  <c:v>0.36</c:v>
                </c:pt>
                <c:pt idx="2">
                  <c:v>0.22</c:v>
                </c:pt>
                <c:pt idx="3">
                  <c:v>0.02</c:v>
                </c:pt>
                <c:pt idx="4">
                  <c:v>0.1</c:v>
                </c:pt>
                <c:pt idx="5">
                  <c:v>0.15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3F-419A-95C4-0C673DC4B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09046454767731E-2"/>
          <c:y val="0"/>
          <c:w val="0.7058513659203357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6E-4664-AE94-FA467E26986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6E-4664-AE94-FA467E26986E}"/>
              </c:ext>
            </c:extLst>
          </c:dPt>
          <c:dPt>
            <c:idx val="2"/>
            <c:bubble3D val="0"/>
            <c:spPr>
              <a:solidFill>
                <a:srgbClr val="E7E6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6E-4664-AE94-FA467E26986E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6E-4664-AE94-FA467E26986E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6E-4664-AE94-FA467E26986E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6E-4664-AE94-FA467E26986E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6E-4664-AE94-FA467E26986E}"/>
              </c:ext>
            </c:extLst>
          </c:dPt>
          <c:cat>
            <c:strRef>
              <c:f>'consommation énergie'!$E$6:$E$12</c:f>
              <c:strCache>
                <c:ptCount val="7"/>
                <c:pt idx="0">
                  <c:v>Pétrole</c:v>
                </c:pt>
                <c:pt idx="1">
                  <c:v>Charbon </c:v>
                </c:pt>
                <c:pt idx="2">
                  <c:v>Gaz</c:v>
                </c:pt>
                <c:pt idx="3">
                  <c:v>Biomasse-déchets</c:v>
                </c:pt>
                <c:pt idx="4">
                  <c:v>Nucléaire</c:v>
                </c:pt>
                <c:pt idx="5">
                  <c:v>Hydraulique</c:v>
                </c:pt>
                <c:pt idx="6">
                  <c:v>Autres</c:v>
                </c:pt>
              </c:strCache>
            </c:strRef>
          </c:cat>
          <c:val>
            <c:numRef>
              <c:f>'consommation énergie'!$F$6:$F$12</c:f>
              <c:numCache>
                <c:formatCode>0%</c:formatCode>
                <c:ptCount val="7"/>
                <c:pt idx="0">
                  <c:v>0.31</c:v>
                </c:pt>
                <c:pt idx="1">
                  <c:v>0.27</c:v>
                </c:pt>
                <c:pt idx="2">
                  <c:v>0.23</c:v>
                </c:pt>
                <c:pt idx="3">
                  <c:v>0.09</c:v>
                </c:pt>
                <c:pt idx="4">
                  <c:v>0.05</c:v>
                </c:pt>
                <c:pt idx="5" formatCode="0.00%">
                  <c:v>2.5000000000000001E-2</c:v>
                </c:pt>
                <c:pt idx="6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6E-4664-AE94-FA467E269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98430762723068"/>
          <c:y val="1.1946692126143754E-2"/>
          <c:w val="0.70500647010165596"/>
          <c:h val="0.973119784168093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500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2-4C89-A9F6-3F906855B37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2-4C89-A9F6-3F906855B37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2-4C89-A9F6-3F906855B37A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2-4C89-A9F6-3F906855B37A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12-4C89-A9F6-3F906855B37A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12-4C89-A9F6-3F906855B37A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12-4C89-A9F6-3F906855B37A}"/>
              </c:ext>
            </c:extLst>
          </c:dPt>
          <c:cat>
            <c:strRef>
              <c:f>'[Données énergie-électricité.xlsx]consommation énergie'!$E$6:$E$12</c:f>
              <c:strCache>
                <c:ptCount val="7"/>
                <c:pt idx="0">
                  <c:v>Pétrole</c:v>
                </c:pt>
                <c:pt idx="1">
                  <c:v>Charbon </c:v>
                </c:pt>
                <c:pt idx="2">
                  <c:v>Gaz</c:v>
                </c:pt>
                <c:pt idx="3">
                  <c:v>Biomasse</c:v>
                </c:pt>
                <c:pt idx="4">
                  <c:v>Nucléaire</c:v>
                </c:pt>
                <c:pt idx="5">
                  <c:v>Hydraulique</c:v>
                </c:pt>
                <c:pt idx="6">
                  <c:v>Eolien+PV</c:v>
                </c:pt>
              </c:strCache>
            </c:strRef>
          </c:cat>
          <c:val>
            <c:numRef>
              <c:f>'[Données énergie-électricité.xlsx]consommation énergie'!$F$6:$F$12</c:f>
              <c:numCache>
                <c:formatCode>0%</c:formatCode>
                <c:ptCount val="7"/>
                <c:pt idx="0">
                  <c:v>0.31</c:v>
                </c:pt>
                <c:pt idx="1">
                  <c:v>0.27</c:v>
                </c:pt>
                <c:pt idx="2">
                  <c:v>0.23</c:v>
                </c:pt>
                <c:pt idx="3">
                  <c:v>0.09</c:v>
                </c:pt>
                <c:pt idx="4">
                  <c:v>0.05</c:v>
                </c:pt>
                <c:pt idx="5" formatCode="0.00%">
                  <c:v>2.5000000000000001E-2</c:v>
                </c:pt>
                <c:pt idx="6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12-4C89-A9F6-3F906855B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0.28814</cdr:x>
      <cdr:y>0.47252</cdr:y>
    </cdr:from>
    <cdr:to>
      <cdr:x>0.83787</cdr:x>
      <cdr:y>0.55295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33DD4F7C-BFC8-3B7D-EADE-7311FB312993}"/>
            </a:ext>
          </a:extLst>
        </cdr:cNvPr>
        <cdr:cNvSpPr txBox="1"/>
      </cdr:nvSpPr>
      <cdr:spPr>
        <a:xfrm xmlns:a="http://schemas.openxmlformats.org/drawingml/2006/main">
          <a:off x="2369127" y="2708244"/>
          <a:ext cx="4520046" cy="460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400" b="1" dirty="0"/>
            <a:t>2023 : 8 milliards d’êtres huma</a:t>
          </a:r>
          <a:r>
            <a:rPr lang="fr-FR" sz="2400" b="1" dirty="0">
              <a:solidFill>
                <a:schemeClr val="bg1"/>
              </a:solidFill>
            </a:rPr>
            <a:t>ins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20735-CCD1-44B1-B036-8DD16FA513EB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B1D95-75F9-41D5-BD7D-6F7F6615F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4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573780"/>
          </a:xfrm>
        </p:spPr>
        <p:txBody>
          <a:bodyPr/>
          <a:lstStyle/>
          <a:p>
            <a:pPr marL="0" indent="0">
              <a:buNone/>
            </a:pPr>
            <a:r>
              <a:rPr lang="fr-FR" sz="1000" b="1" dirty="0"/>
              <a:t>La puissance </a:t>
            </a:r>
            <a:r>
              <a:rPr lang="fr-FR" sz="1000" b="1" dirty="0">
                <a:solidFill>
                  <a:srgbClr val="FF0000"/>
                </a:solidFill>
              </a:rPr>
              <a:t>effective</a:t>
            </a:r>
            <a:r>
              <a:rPr lang="fr-FR" sz="1000" b="1" dirty="0"/>
              <a:t> des éoliennes </a:t>
            </a:r>
            <a:r>
              <a:rPr lang="fr-FR" sz="1000" b="1" dirty="0">
                <a:solidFill>
                  <a:srgbClr val="FF0000"/>
                </a:solidFill>
              </a:rPr>
              <a:t>fluctue énormément et rapidement </a:t>
            </a:r>
            <a:r>
              <a:rPr lang="fr-FR" sz="1000" b="1" dirty="0"/>
              <a:t> en fonction de la météo, </a:t>
            </a:r>
            <a:r>
              <a:rPr lang="fr-FR" sz="1000" b="1" dirty="0">
                <a:solidFill>
                  <a:srgbClr val="FF0000"/>
                </a:solidFill>
              </a:rPr>
              <a:t>de façon aléatoire</a:t>
            </a:r>
            <a:r>
              <a:rPr lang="fr-FR" sz="1000" b="1" dirty="0"/>
              <a:t>. Elle atteint rarement la puissance </a:t>
            </a:r>
            <a:r>
              <a:rPr lang="fr-FR" sz="1000" b="1" dirty="0">
                <a:solidFill>
                  <a:srgbClr val="FF0000"/>
                </a:solidFill>
              </a:rPr>
              <a:t>nominale</a:t>
            </a:r>
            <a:r>
              <a:rPr lang="fr-FR" sz="1000" b="1" dirty="0"/>
              <a:t> et peut même ne pas produire du tout pendant des périodes d’une semaine à quinze jours, en particulier lors des grands anticyclones d’hiver où il peut y avoir très peu de vent ( et de soleil)  sur la majeure partie de l’Europe Occidentale.</a:t>
            </a:r>
          </a:p>
          <a:p>
            <a:pPr marL="0" indent="0">
              <a:buNone/>
            </a:pPr>
            <a:r>
              <a:rPr lang="fr-FR" sz="1000" b="1" dirty="0"/>
              <a:t>Pour être utilisable, la puissance effective éolienne doit donc être associée à de la puissance fournie à la demande par des centrales pilotables </a:t>
            </a:r>
            <a:r>
              <a:rPr lang="fr-FR" sz="1000" b="1" dirty="0">
                <a:solidFill>
                  <a:srgbClr val="FF0000"/>
                </a:solidFill>
              </a:rPr>
              <a:t>en suivi de charge</a:t>
            </a:r>
            <a:r>
              <a:rPr lang="fr-FR" sz="1000" b="1" dirty="0"/>
              <a:t>, de façon que le mix produise à tout moment une puissance égale </a:t>
            </a:r>
            <a:r>
              <a:rPr lang="fr-FR" sz="1000" b="1" dirty="0">
                <a:solidFill>
                  <a:srgbClr val="FF0000"/>
                </a:solidFill>
              </a:rPr>
              <a:t>à 1% près </a:t>
            </a:r>
            <a:r>
              <a:rPr lang="fr-FR" sz="1000" b="1" dirty="0"/>
              <a:t>à celle de la consommation.</a:t>
            </a:r>
          </a:p>
          <a:p>
            <a:pPr marL="0" indent="0">
              <a:buNone/>
            </a:pPr>
            <a:r>
              <a:rPr lang="fr-FR" sz="1000" b="1" dirty="0">
                <a:solidFill>
                  <a:srgbClr val="FF0000"/>
                </a:solidFill>
              </a:rPr>
              <a:t>Rien ne sert de construire encore plus d’éoliennes, car quel qu’en soit le nombre, pas de vent, pas d’électricité. Il en est de même pour le solaire PV: pas de soleil, pas d’électricité. Une possibilité  serait de les associer à des stockages de l</a:t>
            </a:r>
            <a:r>
              <a:rPr lang="fr-FR" sz="1000" b="1" dirty="0"/>
              <a:t>’électricité produite en excès de la consommation pour la restituer dans le cas contraire.</a:t>
            </a:r>
          </a:p>
          <a:p>
            <a:r>
              <a:rPr lang="fr-FR" sz="1000" b="1" dirty="0"/>
              <a:t>Mais malgré des recherches intensives depuis 50 ans, aucune méthode ne permet de le faire à la hauteur des besoins. La plus efficace d’entre elles est l’utilisation de stations de transfert d’énergie par pompage et turbinage entre deux lacs à deux altitudes très différentes, les STEP : elle ne permet de stocker que de l’ordre du centième de ce qui serait nécessaire. Les batteries auraient une capacité encore plus insuffisante.</a:t>
            </a:r>
          </a:p>
          <a:p>
            <a:r>
              <a:rPr lang="fr-FR" sz="1000" b="1" dirty="0"/>
              <a:t> La seule méthode envisageable serait la production d’hydrogène par électrolyse, son stockage sous forte pression, puis la production d’électricité à partir de cet hydrogène stocké avec par exemple une pile à combustible. Le rendement étant de 25% cela conduit à perdre </a:t>
            </a:r>
            <a:r>
              <a:rPr lang="fr-FR" sz="1000" b="1" dirty="0">
                <a:solidFill>
                  <a:srgbClr val="FF0000"/>
                </a:solidFill>
              </a:rPr>
              <a:t>75 % de l’électricité initialement produite donc à multiplier par 4 du nombre d’éoliennes ou de panneaux PV ! Le coût et l’impact sur l’environnement seraient terrifiants, sans parler des des dangers d’explosion de l’hydrogène.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E9CFF-0877-4E1A-8ACB-59B5240A5AC8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213944-D848-4A6A-5A68-138B7CD57492}"/>
              </a:ext>
            </a:extLst>
          </p:cNvPr>
          <p:cNvSpPr txBox="1"/>
          <p:nvPr/>
        </p:nvSpPr>
        <p:spPr>
          <a:xfrm>
            <a:off x="411480" y="431562"/>
            <a:ext cx="624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Production éolienne en Europe de septembre 2010 à mars 2011</a:t>
            </a:r>
          </a:p>
        </p:txBody>
      </p:sp>
    </p:spTree>
    <p:extLst>
      <p:ext uri="{BB962C8B-B14F-4D97-AF65-F5344CB8AC3E}">
        <p14:creationId xmlns:p14="http://schemas.microsoft.com/office/powerpoint/2010/main" val="335667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9D4ACB-6939-02B0-6298-BAB6055F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fr-FR" dirty="0"/>
              <a:t>Colloque AEIS – 2023 - Paris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73401D-39F4-41E5-B28D-16C7049C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fr-FR" dirty="0"/>
              <a:t>Claire Kerboul – www.nucleairedurable.fr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23FDA-3D94-F01D-C8EB-B7EF999B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6AF7C03-6FE9-416C-8F9B-6E03C570FC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9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7FD63-194F-BE3D-6A93-FD23B64F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7128C1-8AC1-0AF9-E07F-5151F66F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3AA205-7B13-775B-5E18-19F6769B7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BC69CB-C8F0-CEBE-01D0-D71BA873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B8E573-DE0C-80BD-8E82-92539104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A3B899-4E96-073F-B471-0C4840CF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2173A-5E73-BD52-3BE9-9900B9EA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E184A4-E81D-B4FB-57C2-9A0FFD50A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4B563C-8568-49D3-BB7E-CD97B333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A4E85-D346-22F3-3588-1ECB6843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A8C42-CC37-9E49-4C83-C88246A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04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C9A3E5-DC15-6D0C-AF63-2B2DCAB1E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A6C1D9-565F-788C-60EE-0BE20F43D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61EA9-B155-8635-7C27-2C226723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AF16F-3EA7-72AC-ACCB-F9CD867D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5A832-A76F-521C-4A47-EAB254F8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52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1F4A5-5350-9503-7659-A0B02B018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045B1B-5A23-1547-379F-049012B3B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F272F-B779-0F03-D2A5-2E345986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5AE976-AD78-C080-962B-E1E0009D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3D22B-5B9F-987F-7D70-4E30A81C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8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4F38E-889D-5AF3-0CF4-674617E1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CCDF3-C7C7-3736-5C88-873295939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BCC3B5-72FC-D28B-C641-D5F17277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DDD9F3-943E-EF85-2851-BDD08D68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F0A2A-5E8E-AE2E-B093-B7D81F19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D83BA-16BB-9784-9E76-4A3DA987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A042D-D0D3-3EC6-483C-C298665E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AFA280-2674-6EC9-FC33-41AFA73F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C68F7-9069-E907-0CAB-80381DA9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4C62B-4B73-888F-2944-96991862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59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FBD7B-C8C6-AF4D-9AA0-F7E2A9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8716A0-8554-57FA-38C0-120E6C0A5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2EA6E5-F198-73FA-4FCF-400C79E2C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3EB663-8DC2-8F5A-C918-C38D9039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734BD7-74EF-7852-7F4E-D2FE974B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A5A66F-7AE2-9CC2-CDAC-4957CE36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48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001F8-3A8F-C95A-E2B8-A18B2627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3EB0BD-F037-6A0C-5F24-9B5A695C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601F7F-8F69-BC6D-BD39-3E9C53866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855C66-404D-124C-B95E-A27385C35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B40A26-5F50-A9B7-9DBB-FB1624494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676CAA-95DF-9D72-602A-BD27DDA7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15E158-66CB-B4B4-DFFB-1D660033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8A9D1A-9073-7A64-70B0-95CB645F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53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90BF0-1D73-B3E9-069B-D3B169E0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439341-02BC-C684-A2B0-67B533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A3D0EB-5DAE-95DC-8129-F95E7E76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30E12A-B408-C6ED-182A-C9256205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85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1CF7DE-F52E-6CA0-FFC9-37C13D27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B620AB-1F17-A967-0484-DA105103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523DAB-0DCA-A529-FF17-54DA43E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3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2C1017-1446-D85C-A675-1E2D8AC4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fr-FR" dirty="0"/>
              <a:t>Colloque AEIS 2023 - Paris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8FD14-D10B-2865-451B-AB7B3646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fr-FR" dirty="0"/>
              <a:t>Claire Kerboul – www.nucleairedurable.fr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3BACC8-7262-4B43-4CB6-E3786517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76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932B-63EF-FC6D-492A-42EB1A2D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437A15-11B8-3E28-EF69-F6A1E884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B6FDB5-7C9D-43D1-0A2E-61D101360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BC22A4-1588-C9A9-D9AF-D0037B77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1FA9AB-3D95-2334-C562-8415BF03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217898-C96D-4219-BA7D-85AB4ABC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539BB-BD3F-56EC-24B1-2A0D5A6C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3C1318-6C20-67CA-EC9C-C12F5EBEF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C51A25-4BEF-5C81-7ABF-CA7B19A2B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4726D7-EC21-BBEF-87A2-D67C88DA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13FC99-F65C-5C17-6717-3CDC60BA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6E64F1-0A76-F776-ED78-9C9D47D3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15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DFA27-27ED-3428-CF8A-9D8EB869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113892-2693-176B-FD5C-C20701AA8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FFF5D-723D-FE8F-59B0-E27D5A73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9D9B7-2CED-391E-1B31-806B27BA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AE30E-CAB2-51A1-B50D-FB39F3B7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29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FE9E2D-8E2A-7CE5-FCD9-6BCB4605D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1D3BB8-53DE-B351-D6C2-0618C80A3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CF657-6A8D-5AAC-8EA6-2F191446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461957-D529-2E0C-1CAD-7DB4634F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9A86CD-B893-AF31-D1BA-2A7CD5A3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178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5FBA8-E588-2C46-73D9-27811723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492F16-350B-D54B-E197-8FEE6CEA7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9B8B2-D869-A0E5-A081-8CB61EC8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5468E-0871-D060-C749-DF0DB2D8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26E5A-00F1-7D16-EAA0-863A4F3C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172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95772-14A4-F6D4-6143-4A4FF270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535E2D-2E3C-4DD0-C315-3DAFD83A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89DE9-49C4-6DC5-00D1-DA980EEE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8ECE0-3251-04FD-6DC0-14B1FAA1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027D2D-7C4A-8B49-20D0-61277874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82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2AA0A-63A8-3751-ABAD-E964926C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37F45A-BA2F-80C6-55EA-36B00E266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00692-47C0-190B-77A8-D1ED81B6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61BA8A-54A0-8C35-B9C2-F2DD9C49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A1C999-47F1-CD35-A112-A8F6C883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059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10C7C-8AE2-030E-8AD4-C7B07865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27443-323E-078A-1E12-3B4F21DDE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0A70DB-DEF1-E118-42AA-C55DE6D04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24EEF1-3737-93DB-D101-AFDE3882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5E1367-731D-F159-D854-40E52184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558EA8-DD7C-700B-681A-FEDA2851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757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4987B-3C26-4C47-A7F8-B00A4A55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7CE11D-5A2B-D4AF-343F-CE92145E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28E34E-A45A-9830-DDA8-45A1EABCC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63F32D-2DDA-9328-FF43-2B7384128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E046AA-D8EE-28C2-9500-4EC910A83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D864CE-E4E1-B7FC-4E71-C25B916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161690-6B78-531C-4244-6CA9F782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A70FFB-0FFB-4F76-34AB-39FFF2C4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72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63944-8474-8655-8E73-B3D99F46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46B0FB-F71E-13E6-4B84-9416A49C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BE81F6-379B-7BED-C6D2-0A31E80C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B38A2-EA5C-4ECE-89B0-4B6F95BD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4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959FD-80E6-0897-02D6-A308CDFC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8A4C2-90CC-B45B-30FF-5E0A3714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CE50EA-EF2A-CE06-D80A-798F9FA6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F46C9-EA01-F475-A0E1-4BF2D479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03D50-1456-540F-3D60-F2268840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F02A72-796E-9FD0-B189-DA397E84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CDD93B-05B9-1A06-F9A5-6190C32F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FF5542-EF98-C65B-56D7-A5168881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8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713FE-F1A6-A90A-6F3C-969D312B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FCB73-1D28-14CB-A374-28A3E228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84C683-EA09-1274-BE6C-62ADC0D35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9A316C-ACD0-4509-CA4D-58A38FAF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B592D0-C88B-255D-3430-9A257E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F2CDD1-E902-14E1-AE43-BC20BA2B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0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7B482-D896-1491-AA93-46EDBBCF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1B5C34-7B77-1DBC-54E8-FA1B7CCB3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0A1031-A8AA-A35A-5D01-7708F8225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F21F71-3A9E-D660-0C56-4BE94FC4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47603F-954C-F70D-BF25-40B8EF5E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400584-FD33-FDC7-2616-FB7DEF44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2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11FFA-BE6D-5B8C-35AF-3E80027F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1B437F-DAEB-5C61-9A7B-7F6D201FA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E172C-DDAB-6948-B687-E6769385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716F9-2E87-3DB7-0CCA-D60C6142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50F03-631E-E42C-69AD-3312C860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155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D6AAF7-4763-3166-712D-EBBBD5850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7D9E-522B-8E3F-45E2-7F6CDA704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70923-1966-0E56-05E2-BE112F5E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5FAB6-B0E4-9AA9-900C-A2EF5F2A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C8800F-868C-9E04-132B-063A6112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37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9F37D-5404-CAEC-800D-50023FE3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0DDB46-A5A6-AE18-95DC-4D6F76E9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545D0-7B46-33BE-EA64-9E187729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B88497-6ACD-35B9-3258-2E6F7AD9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B81E91-2DC4-D4EC-2C95-A86FC7FB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49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AFDC7-BA2F-61F7-A370-E18ED97B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253BC3-3899-5712-B4EA-CED5B46B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E2F675-65CA-7CAF-4E6E-0BD94E3A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919844-83EC-7916-BBE3-D4B9674A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453AF-97B3-A10F-8247-077E37D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45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CBEDF-FF98-E6DE-436A-26699112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84246-ED3F-B0A4-173F-8D10145F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D57E8-AC69-0223-7705-CA825107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18F9B-3FE2-89E6-1DCA-2A4E20E2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4D9A39-5005-0A08-3E8C-8E7B6CCD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00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C440B-4BB2-E4F8-7C7D-0A967A29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BDAA5-C645-6270-6C71-F6382DFA7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4CEE26-467A-0B80-8E48-5F5573E1D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5CDA7D-3BE5-9CD9-AFCE-9E835994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63CA91-E596-77D0-3045-FCA32A4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2EB1C4-F955-A619-5140-C44C16B4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03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FDBE4-C35B-7A2D-94D4-E48114D5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A6B9C0-72ED-6DC2-A5EF-D3A0CEE5B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3F5596-0A00-1F67-850E-90854D1E2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EB8DFF-41D1-DE85-0675-C1FFF3A8B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232ED8-FF5A-3604-D6F8-6DEA7A676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C5DC3E-1865-F094-3930-AB90D9C3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63DAF1-B483-2873-D485-4793C2E1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75CCD3-2089-BF9D-9A10-8F2BC081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3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E220A-461C-EF01-924C-D24C51B5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284A57-32B8-7EFC-851E-2502BAD8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CC9793-D880-5EBB-3B59-EA92B04F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4E440-3606-71E1-C80F-50DC2DB6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7508F-851F-15FD-CA82-B6203513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45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6FE17-2784-1DD3-2FDA-E22B68A3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8BA557-493A-CA7F-2194-81037D22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AF703-A4D0-FB20-B0A7-E9F5BD51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81E4A2-B560-C77D-B88F-FAF4C2D5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03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438B39-6302-C7FB-1B0E-B7BFEE30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83162D-D67A-CC13-4206-B0ADAF61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FDD681-E45B-A98E-1490-BF6FD5E9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39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89055-5718-9D50-942F-00759F1C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73684-F875-6C3D-BC6A-09218D222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2F1106-A675-7131-85F8-E9EFD31C8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91F63-D5C4-22FD-DB34-5E531E35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775762-46E1-85F5-77EF-7707C213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646F38-37E4-33F2-8A0A-4720148D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36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9C890-D4E0-8329-38EC-FD006C85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11EAD2-376B-E4D6-1BC8-BF4576E14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2417A0-8D27-662D-4EB8-2B2554DF7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CAD37D-14FB-8396-41EE-A75B232E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3E3046-558C-B194-9171-F79A6A1A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B0F487-2AE2-28BB-13DC-72FCAB79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18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ACD68-6895-9D31-2A9A-A4A8B7F9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FD2F30-7BA4-5AD5-EC6A-AE67119B9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525331-91FC-ECE6-C297-8D5AE26B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259F85-1C0F-AD90-3485-63F34245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4362C2-757E-2FC3-0028-E7156CD0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430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7E72D9-A1D8-526C-9DD6-070D23056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7A86E8-BF87-FECB-F06F-E9640B8B6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6121D-B1B9-2E4A-3F90-9B420ACA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1F747-DAB1-8709-9912-EA5A70FD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B6A0C4-4740-E1FA-BBC7-0A7ED2E4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8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02EC1-191A-4CD0-AD9D-10892939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6F021-EFAB-3577-02D7-C0DF7D79B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72F861-2410-8613-076E-E880674B8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744E1-8493-24A8-79A5-215460D3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C7EB1-A7B0-F81A-DDFA-84598574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419738-C457-4271-F810-F15031DF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7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1C1FB-545F-EC14-819C-2450C020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77AC0F-E6B4-5AE9-2A30-CA926F8E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A05A4-B69D-5FF8-4509-B9A0A52F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77C108-95F5-337C-315F-8530ADAB2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321322-8507-CB70-F8EB-A54F7AC0F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88B6D6-48E9-F8C6-8C8C-4A9EC9E2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72F51F-3489-79F8-094B-A7414D0A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35C02D-4947-9870-230E-966A79D1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92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AAF44-7B1F-DC2C-F6DA-1393B8B0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104B90-0891-5889-B4C4-3FBF6372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AC9BFC-9C91-B574-34BE-663B715F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AC8752-8426-3A25-07FA-CEDF32E0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1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60676A-E649-2D57-16F4-78E9ECE6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387904-5F4E-C9D2-AD11-45D207DF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E43A35-912A-8BEE-0E68-467AB246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11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F28D2-C3D9-CFAC-887E-D1C7DD95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BF13C-6773-E9EE-5320-4E4FCD34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32B89A-91FA-6080-21E5-A11C3E95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2936AA-9C4D-F878-DD52-6F554A88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2B6A9-A332-C3FE-31CF-3B97019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7D5CB7-0012-DD34-F8A0-1C73C294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8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8233E5-C669-3796-FCCF-6726343A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56B71A-F8E8-6E74-8E4C-1E0080F83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AEDAF-D525-B381-5B4E-098CC7D6D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052A-C948-4953-BF49-BD5F660BE517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E00DC-20E7-BE08-FF4B-5F5AC1CBC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10B26-6906-2FBF-0C3B-67ABFEF0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7C03-6FE9-416C-8F9B-6E03C570F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9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05A8B0-705A-0F89-BCF2-2AAE2B08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4E9AD3-07F9-BFEA-C0E9-EA9C1EB7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67C8A5-4659-3108-091B-B214C9A7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9F39-C533-46BF-A04A-9108C69CED31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38FD5-6F34-91A5-76B3-983DF6907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EAB3B9-8E75-6428-CEED-6EF5A86C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7D53-AB81-4C6D-A3F2-0E9EECB5B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535510-A92A-149B-6CA5-0C4B08D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1A540D-7C97-08A6-CBB9-610FAAC6E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BAE5AB-966A-2510-D751-2041EC6E3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ACE0-F1C2-440A-B84D-07C8DEB4860C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6626B-1177-271A-9281-7266449BA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C31B36-F756-9046-6938-21A56808F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FE6A-1FBE-43F6-83D4-30E4AAAAE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9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C6B892-1180-D2AD-1E08-52304967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B08E25-C3EE-2108-53E4-C73EDC509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B32E4-2591-8E89-E13C-223CC958E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4777-0B14-4BC0-8AD5-D7A6D2A29E59}" type="datetimeFigureOut">
              <a:rPr lang="fr-FR" smtClean="0"/>
              <a:t>30/12/2023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0CDA2-0D41-395A-7540-BFB5536A8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99F0E-F9CB-9DC7-5669-5A886B09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1A52-B1F3-4699-8DB9-299BDB5C7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4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E0AC9F-ADF5-9203-974C-234D0861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81" y="7619"/>
            <a:ext cx="10120745" cy="67180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5E46BD7-0F4E-E2E3-9D49-141DF3191668}"/>
              </a:ext>
            </a:extLst>
          </p:cNvPr>
          <p:cNvSpPr txBox="1"/>
          <p:nvPr/>
        </p:nvSpPr>
        <p:spPr>
          <a:xfrm>
            <a:off x="4838861" y="6168505"/>
            <a:ext cx="257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www.nucleairedurable.fr</a:t>
            </a:r>
          </a:p>
        </p:txBody>
      </p:sp>
    </p:spTree>
    <p:extLst>
      <p:ext uri="{BB962C8B-B14F-4D97-AF65-F5344CB8AC3E}">
        <p14:creationId xmlns:p14="http://schemas.microsoft.com/office/powerpoint/2010/main" val="374765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7F334FF-1BE1-EEE6-8807-A53774667177}"/>
              </a:ext>
            </a:extLst>
          </p:cNvPr>
          <p:cNvSpPr txBox="1"/>
          <p:nvPr/>
        </p:nvSpPr>
        <p:spPr>
          <a:xfrm>
            <a:off x="4809407" y="49140"/>
            <a:ext cx="238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Durable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2C8069-C7F4-A6A1-B816-FF06B436CDFE}"/>
              </a:ext>
            </a:extLst>
          </p:cNvPr>
          <p:cNvSpPr txBox="1"/>
          <p:nvPr/>
        </p:nvSpPr>
        <p:spPr>
          <a:xfrm>
            <a:off x="4809407" y="451536"/>
            <a:ext cx="23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Sustainable</a:t>
            </a:r>
            <a:endParaRPr lang="fr-FR" b="1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CBA01F-BDAA-CF04-0735-031DB5C0A194}"/>
              </a:ext>
            </a:extLst>
          </p:cNvPr>
          <p:cNvSpPr txBox="1"/>
          <p:nvPr/>
        </p:nvSpPr>
        <p:spPr>
          <a:xfrm>
            <a:off x="1076959" y="1221655"/>
            <a:ext cx="689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ONU – Rapport Brundtland – </a:t>
            </a:r>
            <a:r>
              <a:rPr lang="fr-FR" sz="2400" b="1" i="1" dirty="0"/>
              <a:t>Our Common Future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228359C-1848-DED1-1EAA-DFBABDF2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282" y="1333564"/>
            <a:ext cx="2916612" cy="42053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75BECD7-6233-5C08-D90E-567B84D4C865}"/>
              </a:ext>
            </a:extLst>
          </p:cNvPr>
          <p:cNvSpPr txBox="1"/>
          <p:nvPr/>
        </p:nvSpPr>
        <p:spPr>
          <a:xfrm>
            <a:off x="1153392" y="2044391"/>
            <a:ext cx="642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 </a:t>
            </a:r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 mode de développement qui répond aux besoins des générations présentes sans compromettre la capacité des</a:t>
            </a:r>
            <a:r>
              <a:rPr lang="fr-FR" b="0" i="1" dirty="0">
                <a:effectLst/>
                <a:latin typeface="Arial" panose="020B0604020202020204" pitchFamily="34" charset="0"/>
              </a:rPr>
              <a:t> générations futures de répondre </a:t>
            </a:r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aux leurs. 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0C8EBA-A30D-38DF-B4AC-D6DB2027F33A}"/>
              </a:ext>
            </a:extLst>
          </p:cNvPr>
          <p:cNvSpPr txBox="1"/>
          <p:nvPr/>
        </p:nvSpPr>
        <p:spPr>
          <a:xfrm>
            <a:off x="1076959" y="3578174"/>
            <a:ext cx="769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Minimise la consommation des ressources naturelles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Minimise la production de déchets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Socialement et économiquement acceptable.</a:t>
            </a:r>
          </a:p>
        </p:txBody>
      </p:sp>
    </p:spTree>
    <p:extLst>
      <p:ext uri="{BB962C8B-B14F-4D97-AF65-F5344CB8AC3E}">
        <p14:creationId xmlns:p14="http://schemas.microsoft.com/office/powerpoint/2010/main" val="102949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23CA71-E165-7EDE-BC9E-090013E0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0" y="2508872"/>
            <a:ext cx="2554766" cy="17048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020E65-3139-E10E-12F8-5307DE0FCA15}"/>
              </a:ext>
            </a:extLst>
          </p:cNvPr>
          <p:cNvSpPr txBox="1"/>
          <p:nvPr/>
        </p:nvSpPr>
        <p:spPr>
          <a:xfrm>
            <a:off x="3223102" y="2899634"/>
            <a:ext cx="871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L’éolien et le photovoltaïque : énergies renouvelables </a:t>
            </a:r>
            <a:r>
              <a:rPr lang="fr-FR" sz="2400" b="1" dirty="0">
                <a:solidFill>
                  <a:srgbClr val="0070C0"/>
                </a:solidFill>
              </a:rPr>
              <a:t>non durables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795410-7FDD-3C26-8489-E752DD00E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70" y="215233"/>
            <a:ext cx="2554766" cy="19147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3F8DCE-19F2-EA09-6A73-3D76325D8276}"/>
              </a:ext>
            </a:extLst>
          </p:cNvPr>
          <p:cNvSpPr txBox="1"/>
          <p:nvPr/>
        </p:nvSpPr>
        <p:spPr>
          <a:xfrm>
            <a:off x="3223102" y="464776"/>
            <a:ext cx="694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L’hydraulique : énergie renouvelable </a:t>
            </a:r>
            <a:r>
              <a:rPr lang="fr-FR" sz="2400" b="1" dirty="0">
                <a:solidFill>
                  <a:srgbClr val="0070C0"/>
                </a:solidFill>
              </a:rPr>
              <a:t>durable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D00830-AB6E-5311-AAF6-C28DA145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6" y="4592624"/>
            <a:ext cx="2559796" cy="19147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72A797-9209-CCC8-D398-2B172463E4C7}"/>
              </a:ext>
            </a:extLst>
          </p:cNvPr>
          <p:cNvSpPr txBox="1"/>
          <p:nvPr/>
        </p:nvSpPr>
        <p:spPr>
          <a:xfrm>
            <a:off x="3357186" y="5019900"/>
            <a:ext cx="695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nucléaire : </a:t>
            </a:r>
            <a:r>
              <a:rPr lang="fr-FR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25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86A5FCC-3104-8B3D-7422-90278D3F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4" y="175284"/>
            <a:ext cx="5788366" cy="37112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84518A-EC35-9101-3384-39F734CF2584}"/>
              </a:ext>
            </a:extLst>
          </p:cNvPr>
          <p:cNvSpPr txBox="1"/>
          <p:nvPr/>
        </p:nvSpPr>
        <p:spPr>
          <a:xfrm>
            <a:off x="257175" y="3865138"/>
            <a:ext cx="583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Y</a:t>
            </a:r>
            <a:r>
              <a:rPr lang="fr-FR" sz="14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ellowcake</a:t>
            </a:r>
            <a:r>
              <a:rPr lang="fr-F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1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1400" dirty="0">
                <a:solidFill>
                  <a:srgbClr val="202122"/>
                </a:solidFill>
                <a:latin typeface="Arial" panose="020B0604020202020204" pitchFamily="34" charset="0"/>
              </a:rPr>
              <a:t>concentré 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fr-FR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diuranate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sodium Na</a:t>
            </a:r>
            <a:r>
              <a:rPr lang="fr-FR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fr-FR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fr-FR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fr-FR" sz="1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(solide jaune) ou d’</a:t>
            </a:r>
            <a:r>
              <a:rPr lang="fr-FR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octaoxyde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fr-FR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triuranium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</a:t>
            </a:r>
            <a:r>
              <a:rPr lang="fr-FR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fr-FR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(solide vert-noir).</a:t>
            </a: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1D7F62-0BA8-CA9D-4195-6B6F673E6020}"/>
              </a:ext>
            </a:extLst>
          </p:cNvPr>
          <p:cNvSpPr txBox="1"/>
          <p:nvPr/>
        </p:nvSpPr>
        <p:spPr>
          <a:xfrm>
            <a:off x="1523684" y="2491943"/>
            <a:ext cx="307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</a:rPr>
              <a:t>Uranium 238  (&gt;99%)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5FD1B1-4A87-BD49-5E2D-5C4D5D10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42747" y="1914801"/>
            <a:ext cx="204630" cy="163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D027365-59B7-F159-7828-72B5CCADE7D9}"/>
              </a:ext>
            </a:extLst>
          </p:cNvPr>
          <p:cNvSpPr txBox="1"/>
          <p:nvPr/>
        </p:nvSpPr>
        <p:spPr>
          <a:xfrm>
            <a:off x="7970839" y="2476962"/>
            <a:ext cx="302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Uranium 235 (&lt;0,7%)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5400A0-D58B-EB0C-7370-9D1DB21F3E42}"/>
              </a:ext>
            </a:extLst>
          </p:cNvPr>
          <p:cNvSpPr txBox="1"/>
          <p:nvPr/>
        </p:nvSpPr>
        <p:spPr>
          <a:xfrm>
            <a:off x="7009770" y="4774614"/>
            <a:ext cx="518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Réacteurs à neutrons lents (REP, EPR)</a:t>
            </a:r>
            <a:r>
              <a:rPr lang="fr-FR" sz="2400" dirty="0"/>
              <a:t> BWR, PWR, SMR, etc.</a:t>
            </a:r>
          </a:p>
          <a:p>
            <a:pPr algn="ctr"/>
            <a:r>
              <a:rPr lang="fr-FR" sz="2400" b="1" dirty="0"/>
              <a:t>La quasi-totalité des réacteurs nucléaires électrogènes dans le monde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415021-8CB6-36B7-0CFE-6E5AAF7CE847}"/>
              </a:ext>
            </a:extLst>
          </p:cNvPr>
          <p:cNvSpPr txBox="1"/>
          <p:nvPr/>
        </p:nvSpPr>
        <p:spPr>
          <a:xfrm>
            <a:off x="383163" y="4804621"/>
            <a:ext cx="558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</a:rPr>
              <a:t>Réacteurs à neutrons rapides (RNR)</a:t>
            </a:r>
          </a:p>
          <a:p>
            <a:pPr algn="ctr"/>
            <a:r>
              <a:rPr lang="fr-FR" sz="2400" dirty="0">
                <a:solidFill>
                  <a:srgbClr val="0000FF"/>
                </a:solidFill>
              </a:rPr>
              <a:t>refroidis au gaz (GFR), au sodium (SFR),</a:t>
            </a:r>
          </a:p>
          <a:p>
            <a:pPr algn="ctr"/>
            <a:r>
              <a:rPr lang="fr-FR" sz="2400" dirty="0">
                <a:solidFill>
                  <a:srgbClr val="0000FF"/>
                </a:solidFill>
              </a:rPr>
              <a:t>au plomb (LFR), à sels fondus (MSR)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D0CDCA-21A9-7305-2EDE-55B75C3BA393}"/>
              </a:ext>
            </a:extLst>
          </p:cNvPr>
          <p:cNvSpPr txBox="1"/>
          <p:nvPr/>
        </p:nvSpPr>
        <p:spPr>
          <a:xfrm>
            <a:off x="1908120" y="1741722"/>
            <a:ext cx="22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Uranium naturel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0DD3A8-39B0-E4D7-B651-B4A3795A49D5}"/>
              </a:ext>
            </a:extLst>
          </p:cNvPr>
          <p:cNvSpPr txBox="1"/>
          <p:nvPr/>
        </p:nvSpPr>
        <p:spPr>
          <a:xfrm>
            <a:off x="932063" y="180296"/>
            <a:ext cx="396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00FF"/>
                </a:solidFill>
              </a:rPr>
              <a:t>Nucléaire durable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A78BBFC-4DCB-EAFF-663A-8AA3986054EE}"/>
              </a:ext>
            </a:extLst>
          </p:cNvPr>
          <p:cNvCxnSpPr>
            <a:cxnSpLocks/>
          </p:cNvCxnSpPr>
          <p:nvPr/>
        </p:nvCxnSpPr>
        <p:spPr>
          <a:xfrm>
            <a:off x="6342968" y="1999922"/>
            <a:ext cx="2661183" cy="0"/>
          </a:xfrm>
          <a:prstGeom prst="straightConnector1">
            <a:avLst/>
          </a:prstGeom>
          <a:ln w="63500" cap="rnd">
            <a:solidFill>
              <a:srgbClr val="EBD71D"/>
            </a:solidFill>
            <a:prstDash val="lgDash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F30C920-9AF7-4B68-948F-65B605C79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665997"/>
              </p:ext>
            </p:extLst>
          </p:nvPr>
        </p:nvGraphicFramePr>
        <p:xfrm>
          <a:off x="332509" y="561110"/>
          <a:ext cx="11533909" cy="629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D51A561-9EBC-66F7-E557-EC4B07E37A0B}"/>
              </a:ext>
            </a:extLst>
          </p:cNvPr>
          <p:cNvSpPr txBox="1"/>
          <p:nvPr/>
        </p:nvSpPr>
        <p:spPr>
          <a:xfrm>
            <a:off x="3179618" y="223520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Consommation mondiale d’uranium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05EE91-9673-F466-B248-E5E5DB68B149}"/>
              </a:ext>
            </a:extLst>
          </p:cNvPr>
          <p:cNvSpPr txBox="1"/>
          <p:nvPr/>
        </p:nvSpPr>
        <p:spPr>
          <a:xfrm>
            <a:off x="1413164" y="884275"/>
            <a:ext cx="278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(Source : Vade-mecum Areva – 2002 – p3)</a:t>
            </a:r>
          </a:p>
        </p:txBody>
      </p:sp>
    </p:spTree>
    <p:extLst>
      <p:ext uri="{BB962C8B-B14F-4D97-AF65-F5344CB8AC3E}">
        <p14:creationId xmlns:p14="http://schemas.microsoft.com/office/powerpoint/2010/main" val="41521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A42D9DB-9C17-4E83-10E2-1C545A73C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146481"/>
              </p:ext>
            </p:extLst>
          </p:nvPr>
        </p:nvGraphicFramePr>
        <p:xfrm>
          <a:off x="1809750" y="353291"/>
          <a:ext cx="8572499" cy="650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AB1E0BA-5CEC-FD4C-2C76-1D9C7FA547F7}"/>
              </a:ext>
            </a:extLst>
          </p:cNvPr>
          <p:cNvSpPr txBox="1"/>
          <p:nvPr/>
        </p:nvSpPr>
        <p:spPr>
          <a:xfrm>
            <a:off x="4184073" y="4952424"/>
            <a:ext cx="382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81 </a:t>
            </a:r>
            <a:r>
              <a:rPr lang="fr-FR" sz="2400" b="1" dirty="0">
                <a:solidFill>
                  <a:srgbClr val="C00000"/>
                </a:solidFill>
              </a:rPr>
              <a:t>% de ressources foss</a:t>
            </a:r>
            <a:r>
              <a:rPr lang="fr-FR" sz="2400" b="1" dirty="0">
                <a:solidFill>
                  <a:schemeClr val="bg1"/>
                </a:solidFill>
              </a:rPr>
              <a:t>iles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2366D4-7697-08F8-8844-196C4E9F4342}"/>
              </a:ext>
            </a:extLst>
          </p:cNvPr>
          <p:cNvSpPr txBox="1"/>
          <p:nvPr/>
        </p:nvSpPr>
        <p:spPr>
          <a:xfrm>
            <a:off x="2000870" y="6282179"/>
            <a:ext cx="306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Statistical</a:t>
            </a:r>
            <a:r>
              <a:rPr lang="fr-FR" sz="1400" i="1" dirty="0"/>
              <a:t> </a:t>
            </a:r>
            <a:r>
              <a:rPr lang="fr-FR" sz="1400" i="1" dirty="0" err="1"/>
              <a:t>Review</a:t>
            </a:r>
            <a:r>
              <a:rPr lang="fr-FR" sz="1400" i="1" dirty="0"/>
              <a:t> of World Energy 2023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1467048-DBC0-2CDE-37EA-8089C74F1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391396"/>
              </p:ext>
            </p:extLst>
          </p:nvPr>
        </p:nvGraphicFramePr>
        <p:xfrm>
          <a:off x="5039070" y="2868132"/>
          <a:ext cx="2113857" cy="133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59119640-ECD7-9AD0-69DD-E4585AD65EED}"/>
              </a:ext>
            </a:extLst>
          </p:cNvPr>
          <p:cNvSpPr txBox="1"/>
          <p:nvPr/>
        </p:nvSpPr>
        <p:spPr>
          <a:xfrm>
            <a:off x="5611091" y="2333787"/>
            <a:ext cx="707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Consommation mondiale d’électricité : 29 000 TWh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BC8DB5-109C-1BED-C1B6-273F2465ED77}"/>
              </a:ext>
            </a:extLst>
          </p:cNvPr>
          <p:cNvSpPr txBox="1"/>
          <p:nvPr/>
        </p:nvSpPr>
        <p:spPr>
          <a:xfrm>
            <a:off x="2320925" y="18662"/>
            <a:ext cx="755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Consommation mondiale d’énergie : 167 000 TWh (2022)</a:t>
            </a:r>
          </a:p>
        </p:txBody>
      </p:sp>
    </p:spTree>
    <p:extLst>
      <p:ext uri="{BB962C8B-B14F-4D97-AF65-F5344CB8AC3E}">
        <p14:creationId xmlns:p14="http://schemas.microsoft.com/office/powerpoint/2010/main" val="7258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Sub>
          <a:bldChart bld="categoryEl"/>
        </p:bldSub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9CE9ACC-6E61-4106-AC8A-1EA3F6991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922595"/>
              </p:ext>
            </p:extLst>
          </p:nvPr>
        </p:nvGraphicFramePr>
        <p:xfrm>
          <a:off x="2384368" y="131130"/>
          <a:ext cx="8962504" cy="675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9CE9ACC-6E61-4106-AC8A-1EA3F6991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430506"/>
              </p:ext>
            </p:extLst>
          </p:nvPr>
        </p:nvGraphicFramePr>
        <p:xfrm>
          <a:off x="1777307" y="585881"/>
          <a:ext cx="8310880" cy="57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72366D4-7697-08F8-8844-196C4E9F4342}"/>
              </a:ext>
            </a:extLst>
          </p:cNvPr>
          <p:cNvSpPr txBox="1"/>
          <p:nvPr/>
        </p:nvSpPr>
        <p:spPr>
          <a:xfrm>
            <a:off x="2000870" y="6282179"/>
            <a:ext cx="306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Statistical</a:t>
            </a:r>
            <a:r>
              <a:rPr lang="fr-FR" sz="1400" i="1" dirty="0"/>
              <a:t> </a:t>
            </a:r>
            <a:r>
              <a:rPr lang="fr-FR" sz="1400" i="1" dirty="0" err="1"/>
              <a:t>Review</a:t>
            </a:r>
            <a:r>
              <a:rPr lang="fr-FR" sz="1400" i="1" dirty="0"/>
              <a:t> of World Energy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414D11-C930-91DE-E1AE-FAF28002A6AC}"/>
              </a:ext>
            </a:extLst>
          </p:cNvPr>
          <p:cNvSpPr txBox="1"/>
          <p:nvPr/>
        </p:nvSpPr>
        <p:spPr>
          <a:xfrm>
            <a:off x="2839705" y="0"/>
            <a:ext cx="651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2050 : 9,7 milliards d’êtres humains</a:t>
            </a:r>
          </a:p>
        </p:txBody>
      </p:sp>
    </p:spTree>
    <p:extLst>
      <p:ext uri="{BB962C8B-B14F-4D97-AF65-F5344CB8AC3E}">
        <p14:creationId xmlns:p14="http://schemas.microsoft.com/office/powerpoint/2010/main" val="41624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2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F39293-F268-5B51-86E2-35B6E5F8FE53}"/>
              </a:ext>
            </a:extLst>
          </p:cNvPr>
          <p:cNvSpPr txBox="1"/>
          <p:nvPr/>
        </p:nvSpPr>
        <p:spPr>
          <a:xfrm>
            <a:off x="3881120" y="2062480"/>
            <a:ext cx="4613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COMPLEMENTS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C4F997-5324-75C0-00F3-09F8AF28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96" y="3719587"/>
            <a:ext cx="1978177" cy="29008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7062F8-F4B8-72E1-863D-0A3CAF797832}"/>
              </a:ext>
            </a:extLst>
          </p:cNvPr>
          <p:cNvSpPr txBox="1"/>
          <p:nvPr/>
        </p:nvSpPr>
        <p:spPr>
          <a:xfrm>
            <a:off x="653011" y="373381"/>
            <a:ext cx="1142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« </a:t>
            </a:r>
            <a:r>
              <a:rPr lang="fr-FR" sz="2400" i="1" dirty="0"/>
              <a:t>Quoi que vous coûte l’énergie, rien de ce que nous faisons ne peut se faire sans énergie </a:t>
            </a:r>
            <a:r>
              <a:rPr lang="fr-FR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800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FE71FC-6C01-0CAD-4603-63B2BFFB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AFA9F-7C2D-4139-A07D-9C7EB4EA1FFB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81C81C-9CBE-C102-B193-4CDA55DDF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59" y="852487"/>
            <a:ext cx="8543103" cy="53433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2319EE-5490-7A35-1F39-B812CFE3D98F}"/>
              </a:ext>
            </a:extLst>
          </p:cNvPr>
          <p:cNvSpPr txBox="1"/>
          <p:nvPr/>
        </p:nvSpPr>
        <p:spPr>
          <a:xfrm>
            <a:off x="2703095" y="132318"/>
            <a:ext cx="711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du « foisonnement » de la production éolienne en Europe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58B3CF-E90D-0DCD-F08D-264BAAB0BBB0}"/>
              </a:ext>
            </a:extLst>
          </p:cNvPr>
          <p:cNvSpPr txBox="1"/>
          <p:nvPr/>
        </p:nvSpPr>
        <p:spPr>
          <a:xfrm>
            <a:off x="1718441" y="662152"/>
            <a:ext cx="7378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 : SLC – Jean-Pierre </a:t>
            </a:r>
            <a:r>
              <a:rPr lang="fr-FR" sz="1400" i="1" dirty="0" err="1"/>
              <a:t>Perves</a:t>
            </a:r>
            <a:r>
              <a:rPr lang="fr-FR" sz="1400" i="1" dirty="0"/>
              <a:t> et Hubert </a:t>
            </a:r>
            <a:r>
              <a:rPr lang="fr-FR" sz="1400" i="1" dirty="0" err="1"/>
              <a:t>Flocard</a:t>
            </a:r>
            <a:r>
              <a:rPr lang="fr-FR" sz="1400" i="1" dirty="0"/>
              <a:t> – mars 2012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F0059D-0685-08D5-654E-F77D9E7F3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421" y="6356350"/>
            <a:ext cx="411515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87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2">
    <a:dk1>
      <a:srgbClr val="000000"/>
    </a:dk1>
    <a:lt1>
      <a:srgbClr val="FFFFFF"/>
    </a:lt1>
    <a:dk2>
      <a:srgbClr val="46464A"/>
    </a:dk2>
    <a:lt2>
      <a:srgbClr val="D6D3CC"/>
    </a:lt2>
    <a:accent1>
      <a:srgbClr val="CC0066"/>
    </a:accent1>
    <a:accent2>
      <a:srgbClr val="0707B9"/>
    </a:accent2>
    <a:accent3>
      <a:srgbClr val="92D050"/>
    </a:accent3>
    <a:accent4>
      <a:srgbClr val="FFFF65"/>
    </a:accent4>
    <a:accent5>
      <a:srgbClr val="BFBF00"/>
    </a:accent5>
    <a:accent6>
      <a:srgbClr val="7F7F7F"/>
    </a:accent6>
    <a:hlink>
      <a:srgbClr val="67AABF"/>
    </a:hlink>
    <a:folHlink>
      <a:srgbClr val="ABAFA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nalisé 2">
    <a:dk1>
      <a:srgbClr val="000000"/>
    </a:dk1>
    <a:lt1>
      <a:srgbClr val="FFFFFF"/>
    </a:lt1>
    <a:dk2>
      <a:srgbClr val="46464A"/>
    </a:dk2>
    <a:lt2>
      <a:srgbClr val="D6D3CC"/>
    </a:lt2>
    <a:accent1>
      <a:srgbClr val="CC0066"/>
    </a:accent1>
    <a:accent2>
      <a:srgbClr val="0707B9"/>
    </a:accent2>
    <a:accent3>
      <a:srgbClr val="92D050"/>
    </a:accent3>
    <a:accent4>
      <a:srgbClr val="FFFF65"/>
    </a:accent4>
    <a:accent5>
      <a:srgbClr val="BFBF00"/>
    </a:accent5>
    <a:accent6>
      <a:srgbClr val="7F7F7F"/>
    </a:accent6>
    <a:hlink>
      <a:srgbClr val="67AABF"/>
    </a:hlink>
    <a:folHlink>
      <a:srgbClr val="ABAFA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nalisé 2">
    <a:dk1>
      <a:srgbClr val="000000"/>
    </a:dk1>
    <a:lt1>
      <a:srgbClr val="FFFFFF"/>
    </a:lt1>
    <a:dk2>
      <a:srgbClr val="46464A"/>
    </a:dk2>
    <a:lt2>
      <a:srgbClr val="D6D3CC"/>
    </a:lt2>
    <a:accent1>
      <a:srgbClr val="CC0066"/>
    </a:accent1>
    <a:accent2>
      <a:srgbClr val="0707B9"/>
    </a:accent2>
    <a:accent3>
      <a:srgbClr val="92D050"/>
    </a:accent3>
    <a:accent4>
      <a:srgbClr val="FFFF65"/>
    </a:accent4>
    <a:accent5>
      <a:srgbClr val="BFBF00"/>
    </a:accent5>
    <a:accent6>
      <a:srgbClr val="7F7F7F"/>
    </a:accent6>
    <a:hlink>
      <a:srgbClr val="67AABF"/>
    </a:hlink>
    <a:folHlink>
      <a:srgbClr val="ABAFA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nalisé 2">
    <a:dk1>
      <a:srgbClr val="000000"/>
    </a:dk1>
    <a:lt1>
      <a:srgbClr val="FFFFFF"/>
    </a:lt1>
    <a:dk2>
      <a:srgbClr val="46464A"/>
    </a:dk2>
    <a:lt2>
      <a:srgbClr val="D6D3CC"/>
    </a:lt2>
    <a:accent1>
      <a:srgbClr val="CC0066"/>
    </a:accent1>
    <a:accent2>
      <a:srgbClr val="0707B9"/>
    </a:accent2>
    <a:accent3>
      <a:srgbClr val="92D050"/>
    </a:accent3>
    <a:accent4>
      <a:srgbClr val="FFFF65"/>
    </a:accent4>
    <a:accent5>
      <a:srgbClr val="BFBF00"/>
    </a:accent5>
    <a:accent6>
      <a:srgbClr val="7F7F7F"/>
    </a:accent6>
    <a:hlink>
      <a:srgbClr val="67AABF"/>
    </a:hlink>
    <a:folHlink>
      <a:srgbClr val="ABAFA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630</Words>
  <Application>Microsoft Office PowerPoint</Application>
  <PresentationFormat>Grand écran</PresentationFormat>
  <Paragraphs>45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Kerboul</dc:creator>
  <cp:lastModifiedBy>Claire Kerboul</cp:lastModifiedBy>
  <cp:revision>3</cp:revision>
  <dcterms:created xsi:type="dcterms:W3CDTF">2023-11-09T15:59:24Z</dcterms:created>
  <dcterms:modified xsi:type="dcterms:W3CDTF">2023-12-30T21:02:52Z</dcterms:modified>
</cp:coreProperties>
</file>